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18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BF9D9C6-8FA3-4B16-9DDF-1ADA7588B63C}" type="datetimeFigureOut">
              <a:rPr lang="tr-TR" smtClean="0"/>
              <a:t>27.5.2024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557797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1818938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6781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199375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53803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58080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078814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6560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2934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BF9D9C6-8FA3-4B16-9DDF-1ADA7588B63C}" type="datetimeFigureOut">
              <a:rPr lang="tr-TR" smtClean="0"/>
              <a:t>27.5.2024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53756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BF9D9C6-8FA3-4B16-9DDF-1ADA7588B63C}" type="datetimeFigureOut">
              <a:rPr lang="tr-TR" smtClean="0"/>
              <a:t>27.5.2024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626464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BF9D9C6-8FA3-4B16-9DDF-1ADA7588B63C}" type="datetimeFigureOut">
              <a:rPr lang="tr-TR" smtClean="0"/>
              <a:t>27.5.2024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37859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BF9D9C6-8FA3-4B16-9DDF-1ADA7588B63C}" type="datetimeFigureOut">
              <a:rPr lang="tr-TR" smtClean="0"/>
              <a:t>27.5.2024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984427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9D9C6-8FA3-4B16-9DDF-1ADA7588B63C}" type="datetimeFigureOut">
              <a:rPr lang="tr-TR" smtClean="0"/>
              <a:t>27.5.2024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3823897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BF9D9C6-8FA3-4B16-9DDF-1ADA7588B63C}" type="datetimeFigureOut">
              <a:rPr lang="tr-TR" smtClean="0"/>
              <a:t>27.5.2024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204306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BF9D9C6-8FA3-4B16-9DDF-1ADA7588B63C}" type="datetimeFigureOut">
              <a:rPr lang="tr-TR" smtClean="0"/>
              <a:t>27.5.2024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E71E6B4-61EA-4116-98C6-1F70BFCD71AB}" type="slidenum">
              <a:rPr lang="tr-TR" smtClean="0"/>
              <a:t>‹#›</a:t>
            </a:fld>
            <a:endParaRPr lang="tr-TR"/>
          </a:p>
        </p:txBody>
      </p:sp>
    </p:spTree>
    <p:extLst>
      <p:ext uri="{BB962C8B-B14F-4D97-AF65-F5344CB8AC3E}">
        <p14:creationId xmlns:p14="http://schemas.microsoft.com/office/powerpoint/2010/main" val="42499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BF9D9C6-8FA3-4B16-9DDF-1ADA7588B63C}" type="datetimeFigureOut">
              <a:rPr lang="tr-TR" smtClean="0"/>
              <a:t>27.5.2024</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E71E6B4-61EA-4116-98C6-1F70BFCD71AB}" type="slidenum">
              <a:rPr lang="tr-TR" smtClean="0"/>
              <a:t>‹#›</a:t>
            </a:fld>
            <a:endParaRPr lang="tr-TR"/>
          </a:p>
        </p:txBody>
      </p:sp>
    </p:spTree>
    <p:extLst>
      <p:ext uri="{BB962C8B-B14F-4D97-AF65-F5344CB8AC3E}">
        <p14:creationId xmlns:p14="http://schemas.microsoft.com/office/powerpoint/2010/main" val="81811749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ekstil@uludag.edu.tr"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Word_Document1.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02676" y="851339"/>
            <a:ext cx="9049406" cy="5016758"/>
          </a:xfrm>
          <a:prstGeom prst="rect">
            <a:avLst/>
          </a:prstGeom>
          <a:noFill/>
        </p:spPr>
        <p:txBody>
          <a:bodyPr wrap="square" rtlCol="0">
            <a:spAutoFit/>
          </a:bodyPr>
          <a:lstStyle/>
          <a:p>
            <a:pPr algn="ctr">
              <a:lnSpc>
                <a:spcPct val="150000"/>
              </a:lnSpc>
            </a:pPr>
            <a:r>
              <a:rPr lang="tr-TR" sz="3200" b="1" dirty="0">
                <a:latin typeface="Times New Roman" panose="02020603050405020304" pitchFamily="18" charset="0"/>
                <a:cs typeface="Times New Roman" panose="02020603050405020304" pitchFamily="18" charset="0"/>
              </a:rPr>
              <a:t>BURSA ULUDAĞ ÜNİVERSİTESİ </a:t>
            </a:r>
          </a:p>
          <a:p>
            <a:pPr algn="ctr">
              <a:lnSpc>
                <a:spcPct val="150000"/>
              </a:lnSpc>
            </a:pPr>
            <a:r>
              <a:rPr lang="tr-TR" sz="3200" b="1" dirty="0">
                <a:latin typeface="Times New Roman" panose="02020603050405020304" pitchFamily="18" charset="0"/>
                <a:cs typeface="Times New Roman" panose="02020603050405020304" pitchFamily="18" charset="0"/>
              </a:rPr>
              <a:t>MÜHENDİSLİK FAKÜLTESİ</a:t>
            </a:r>
          </a:p>
          <a:p>
            <a:pPr algn="ctr">
              <a:lnSpc>
                <a:spcPct val="150000"/>
              </a:lnSpc>
            </a:pPr>
            <a:r>
              <a:rPr lang="tr-TR" sz="3200" b="1" dirty="0">
                <a:latin typeface="Times New Roman" panose="02020603050405020304" pitchFamily="18" charset="0"/>
                <a:cs typeface="Times New Roman" panose="02020603050405020304" pitchFamily="18" charset="0"/>
              </a:rPr>
              <a:t>TEKSTİL MÜHENDİSLİĞİ BÖLÜMÜ</a:t>
            </a:r>
          </a:p>
          <a:p>
            <a:pPr algn="ctr">
              <a:lnSpc>
                <a:spcPct val="150000"/>
              </a:lnSpc>
            </a:pPr>
            <a:r>
              <a:rPr lang="tr-TR" sz="3200" b="1" dirty="0">
                <a:latin typeface="Times New Roman" panose="02020603050405020304" pitchFamily="18" charset="0"/>
                <a:cs typeface="Times New Roman" panose="02020603050405020304" pitchFamily="18" charset="0"/>
              </a:rPr>
              <a:t>MODÜL TANITIM TOPLANTISI</a:t>
            </a:r>
          </a:p>
          <a:p>
            <a:pPr algn="ctr"/>
            <a:endParaRPr lang="tr-TR" sz="3200" b="1" dirty="0">
              <a:latin typeface="Times New Roman" panose="02020603050405020304" pitchFamily="18" charset="0"/>
              <a:cs typeface="Times New Roman" panose="02020603050405020304" pitchFamily="18" charset="0"/>
            </a:endParaRPr>
          </a:p>
          <a:p>
            <a:pPr algn="ctr"/>
            <a:endParaRPr lang="tr-TR" sz="3200" b="1" dirty="0">
              <a:latin typeface="Times New Roman" panose="02020603050405020304" pitchFamily="18" charset="0"/>
              <a:cs typeface="Times New Roman" panose="02020603050405020304" pitchFamily="18" charset="0"/>
            </a:endParaRPr>
          </a:p>
          <a:p>
            <a:pPr algn="ctr"/>
            <a:endParaRPr lang="tr-TR" sz="3200" b="1" dirty="0">
              <a:latin typeface="Times New Roman" panose="02020603050405020304" pitchFamily="18" charset="0"/>
              <a:cs typeface="Times New Roman" panose="02020603050405020304" pitchFamily="18" charset="0"/>
            </a:endParaRPr>
          </a:p>
          <a:p>
            <a:pPr algn="ctr"/>
            <a:r>
              <a:rPr lang="tr-TR" sz="3200" b="1" dirty="0" smtClean="0">
                <a:latin typeface="Times New Roman" panose="02020603050405020304" pitchFamily="18" charset="0"/>
                <a:cs typeface="Times New Roman" panose="02020603050405020304" pitchFamily="18" charset="0"/>
              </a:rPr>
              <a:t>28 MAYIS.2024</a:t>
            </a:r>
            <a:endParaRPr lang="tr-TR" sz="3200" b="1" dirty="0">
              <a:latin typeface="Times New Roman" panose="02020603050405020304" pitchFamily="18" charset="0"/>
              <a:cs typeface="Times New Roman" panose="02020603050405020304" pitchFamily="18" charset="0"/>
            </a:endParaRPr>
          </a:p>
        </p:txBody>
      </p:sp>
      <p:pic>
        <p:nvPicPr>
          <p:cNvPr id="2" name="Resim 1"/>
          <p:cNvPicPr>
            <a:picLocks noChangeAspect="1"/>
          </p:cNvPicPr>
          <p:nvPr/>
        </p:nvPicPr>
        <p:blipFill>
          <a:blip r:embed="rId2"/>
          <a:stretch>
            <a:fillRect/>
          </a:stretch>
        </p:blipFill>
        <p:spPr>
          <a:xfrm>
            <a:off x="9799582" y="4294089"/>
            <a:ext cx="1905000" cy="1905000"/>
          </a:xfrm>
          <a:prstGeom prst="rect">
            <a:avLst/>
          </a:prstGeom>
        </p:spPr>
      </p:pic>
      <p:pic>
        <p:nvPicPr>
          <p:cNvPr id="3" name="Resim 2"/>
          <p:cNvPicPr>
            <a:picLocks noChangeAspect="1"/>
          </p:cNvPicPr>
          <p:nvPr/>
        </p:nvPicPr>
        <p:blipFill>
          <a:blip r:embed="rId3"/>
          <a:stretch>
            <a:fillRect/>
          </a:stretch>
        </p:blipFill>
        <p:spPr>
          <a:xfrm>
            <a:off x="500531" y="520346"/>
            <a:ext cx="1817665" cy="1817665"/>
          </a:xfrm>
          <a:prstGeom prst="rect">
            <a:avLst/>
          </a:prstGeom>
        </p:spPr>
      </p:pic>
    </p:spTree>
    <p:extLst>
      <p:ext uri="{BB962C8B-B14F-4D97-AF65-F5344CB8AC3E}">
        <p14:creationId xmlns:p14="http://schemas.microsoft.com/office/powerpoint/2010/main" val="772927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96493" y="530789"/>
            <a:ext cx="10691313" cy="4525963"/>
          </a:xfrm>
        </p:spPr>
        <p:txBody>
          <a:bodyPr>
            <a:normAutofit/>
          </a:bodyPr>
          <a:lstStyle/>
          <a:p>
            <a:pPr marL="0" lvl="0" indent="0" algn="just">
              <a:buNone/>
            </a:pPr>
            <a:r>
              <a:rPr lang="tr-TR" sz="2200" b="1" dirty="0">
                <a:solidFill>
                  <a:srgbClr val="C00000"/>
                </a:solidFill>
                <a:latin typeface="Times New Roman" panose="02020603050405020304" pitchFamily="18" charset="0"/>
                <a:cs typeface="Times New Roman" panose="02020603050405020304" pitchFamily="18" charset="0"/>
              </a:rPr>
              <a:t>Bitirme Projesi Hazırlık ve Bitirme Projesi Dersleri: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Öğrencinin, kazanmış olduğu temel mühendislik ve tekstil mühendisliği bilgi ve becerilerini uygulayarak ilgi duyduğu tekstil alanında araştırma ve tasarım yapabilme, ekip çalışması yürütebilme, yazılı ve sözlü sunum yapabilme becerilerini geliştirmesi amacıyla 7. ve 8. yarıyıllarda  TEK 4105 Bitirme Projesi Hazırlık ve TEK 4002 </a:t>
            </a:r>
            <a:r>
              <a:rPr lang="tr-TR" sz="2200" dirty="0" smtClean="0">
                <a:solidFill>
                  <a:schemeClr val="tx1"/>
                </a:solidFill>
                <a:latin typeface="Times New Roman" panose="02020603050405020304" pitchFamily="18" charset="0"/>
                <a:cs typeface="Times New Roman" panose="02020603050405020304" pitchFamily="18" charset="0"/>
              </a:rPr>
              <a:t>Bitirme </a:t>
            </a:r>
            <a:r>
              <a:rPr lang="tr-TR" sz="2200" dirty="0">
                <a:solidFill>
                  <a:schemeClr val="tx1"/>
                </a:solidFill>
                <a:latin typeface="Times New Roman" panose="02020603050405020304" pitchFamily="18" charset="0"/>
                <a:cs typeface="Times New Roman" panose="02020603050405020304" pitchFamily="18" charset="0"/>
              </a:rPr>
              <a:t>Projesi dersleri konulmuştur</a:t>
            </a:r>
          </a:p>
          <a:p>
            <a:pPr algn="just"/>
            <a:endParaRPr lang="tr-TR" sz="2200" dirty="0"/>
          </a:p>
        </p:txBody>
      </p:sp>
    </p:spTree>
    <p:extLst>
      <p:ext uri="{BB962C8B-B14F-4D97-AF65-F5344CB8AC3E}">
        <p14:creationId xmlns:p14="http://schemas.microsoft.com/office/powerpoint/2010/main" val="845032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5203064" y="321972"/>
            <a:ext cx="6709893" cy="4493538"/>
          </a:xfrm>
          <a:prstGeom prst="rect">
            <a:avLst/>
          </a:prstGeom>
          <a:noFill/>
        </p:spPr>
        <p:txBody>
          <a:bodyPr wrap="square" rtlCol="0">
            <a:spAutoFit/>
          </a:bodyPr>
          <a:lstStyle/>
          <a:p>
            <a:r>
              <a:rPr lang="tr-TR" sz="2800" b="1" dirty="0">
                <a:latin typeface="Times New Roman" panose="02020603050405020304" pitchFamily="18" charset="0"/>
                <a:cs typeface="Times New Roman" panose="02020603050405020304" pitchFamily="18" charset="0"/>
              </a:rPr>
              <a:t>FORMU DOLDURUP İLETECEĞİNİZ POSTA ADRESİ</a:t>
            </a:r>
          </a:p>
          <a:p>
            <a:endParaRPr lang="tr-TR" dirty="0">
              <a:latin typeface="Times New Roman" panose="02020603050405020304" pitchFamily="18" charset="0"/>
              <a:cs typeface="Times New Roman" panose="02020603050405020304" pitchFamily="18" charset="0"/>
            </a:endParaRPr>
          </a:p>
          <a:p>
            <a:r>
              <a:rPr lang="tr-TR" sz="3200" dirty="0">
                <a:latin typeface="Times New Roman" panose="02020603050405020304" pitchFamily="18" charset="0"/>
                <a:cs typeface="Times New Roman" panose="02020603050405020304" pitchFamily="18" charset="0"/>
                <a:hlinkClick r:id="rId3"/>
              </a:rPr>
              <a:t>tekstil@uludag.edu.tr</a:t>
            </a:r>
            <a:endParaRPr lang="tr-TR" sz="3200"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sz="2800" b="1" dirty="0" smtClean="0">
                <a:latin typeface="Times New Roman" panose="02020603050405020304" pitchFamily="18" charset="0"/>
                <a:cs typeface="Times New Roman" panose="02020603050405020304" pitchFamily="18" charset="0"/>
              </a:rPr>
              <a:t>TERCİHLER İÇİN SON BAŞVURU TARİHİ: </a:t>
            </a:r>
            <a:r>
              <a:rPr lang="tr-TR" sz="2800" b="1" dirty="0" smtClean="0">
                <a:latin typeface="Times New Roman" panose="02020603050405020304" pitchFamily="18" charset="0"/>
                <a:cs typeface="Times New Roman" panose="02020603050405020304" pitchFamily="18" charset="0"/>
              </a:rPr>
              <a:t>13.Eylül.2024</a:t>
            </a:r>
            <a:endParaRPr lang="tr-TR" sz="2800" b="1"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sz="2800" b="1" dirty="0">
                <a:latin typeface="Times New Roman" panose="02020603050405020304" pitchFamily="18" charset="0"/>
                <a:cs typeface="Times New Roman" panose="02020603050405020304" pitchFamily="18" charset="0"/>
              </a:rPr>
              <a:t>DEĞERLENDİRME SONUÇLARININ İLAN TARİHİ </a:t>
            </a:r>
            <a:r>
              <a:rPr lang="tr-TR" sz="2800" b="1" dirty="0">
                <a:latin typeface="Times New Roman" panose="02020603050405020304" pitchFamily="18" charset="0"/>
                <a:cs typeface="Times New Roman" panose="02020603050405020304" pitchFamily="18" charset="0"/>
              </a:rPr>
              <a:t>:20.Eylül.2024 </a:t>
            </a:r>
            <a:endParaRPr lang="tr-TR" sz="2800" b="1" dirty="0" smtClean="0">
              <a:latin typeface="Times New Roman" panose="02020603050405020304" pitchFamily="18" charset="0"/>
              <a:cs typeface="Times New Roman" panose="02020603050405020304" pitchFamily="18" charset="0"/>
            </a:endParaRPr>
          </a:p>
          <a:p>
            <a:r>
              <a:rPr lang="tr-TR" sz="2800" b="1" dirty="0" smtClean="0">
                <a:latin typeface="Times New Roman" panose="02020603050405020304" pitchFamily="18" charset="0"/>
                <a:cs typeface="Times New Roman" panose="02020603050405020304" pitchFamily="18" charset="0"/>
              </a:rPr>
              <a:t>YERİ: </a:t>
            </a:r>
            <a:r>
              <a:rPr lang="tr-TR" sz="3200" b="1" dirty="0" smtClean="0">
                <a:latin typeface="Times New Roman" panose="02020603050405020304" pitchFamily="18" charset="0"/>
                <a:cs typeface="Times New Roman" panose="02020603050405020304" pitchFamily="18" charset="0"/>
              </a:rPr>
              <a:t>Bölüm </a:t>
            </a:r>
            <a:r>
              <a:rPr lang="tr-TR" sz="3200" b="1" dirty="0">
                <a:latin typeface="Times New Roman" panose="02020603050405020304" pitchFamily="18" charset="0"/>
                <a:cs typeface="Times New Roman" panose="02020603050405020304" pitchFamily="18" charset="0"/>
              </a:rPr>
              <a:t>web sayfası</a:t>
            </a:r>
          </a:p>
        </p:txBody>
      </p:sp>
      <p:graphicFrame>
        <p:nvGraphicFramePr>
          <p:cNvPr id="2" name="Nesne 1"/>
          <p:cNvGraphicFramePr>
            <a:graphicFrameLocks noChangeAspect="1"/>
          </p:cNvGraphicFramePr>
          <p:nvPr>
            <p:extLst>
              <p:ext uri="{D42A27DB-BD31-4B8C-83A1-F6EECF244321}">
                <p14:modId xmlns:p14="http://schemas.microsoft.com/office/powerpoint/2010/main" val="693004248"/>
              </p:ext>
            </p:extLst>
          </p:nvPr>
        </p:nvGraphicFramePr>
        <p:xfrm>
          <a:off x="358775" y="325438"/>
          <a:ext cx="4546600" cy="6229350"/>
        </p:xfrm>
        <a:graphic>
          <a:graphicData uri="http://schemas.openxmlformats.org/presentationml/2006/ole">
            <mc:AlternateContent xmlns:mc="http://schemas.openxmlformats.org/markup-compatibility/2006">
              <mc:Choice xmlns:v="urn:schemas-microsoft-com:vml" Requires="v">
                <p:oleObj spid="_x0000_s1030" name="Belge" r:id="rId4" imgW="6334427" imgH="8690892" progId="Word.Document.12">
                  <p:embed/>
                </p:oleObj>
              </mc:Choice>
              <mc:Fallback>
                <p:oleObj name="Belge" r:id="rId4" imgW="6334427" imgH="8690892" progId="Word.Document.12">
                  <p:embed/>
                  <p:pic>
                    <p:nvPicPr>
                      <p:cNvPr id="0" name=""/>
                      <p:cNvPicPr/>
                      <p:nvPr/>
                    </p:nvPicPr>
                    <p:blipFill>
                      <a:blip r:embed="rId5"/>
                      <a:stretch>
                        <a:fillRect/>
                      </a:stretch>
                    </p:blipFill>
                    <p:spPr>
                      <a:xfrm>
                        <a:off x="358775" y="325438"/>
                        <a:ext cx="4546600" cy="6229350"/>
                      </a:xfrm>
                      <a:prstGeom prst="rect">
                        <a:avLst/>
                      </a:prstGeom>
                    </p:spPr>
                  </p:pic>
                </p:oleObj>
              </mc:Fallback>
            </mc:AlternateContent>
          </a:graphicData>
        </a:graphic>
      </p:graphicFrame>
    </p:spTree>
    <p:extLst>
      <p:ext uri="{BB962C8B-B14F-4D97-AF65-F5344CB8AC3E}">
        <p14:creationId xmlns:p14="http://schemas.microsoft.com/office/powerpoint/2010/main" val="4164530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25214" y="84083"/>
            <a:ext cx="10426262" cy="461665"/>
          </a:xfrm>
          <a:prstGeom prst="rect">
            <a:avLst/>
          </a:prstGeom>
          <a:noFill/>
        </p:spPr>
        <p:txBody>
          <a:bodyPr wrap="square" rtlCol="0">
            <a:spAutoFit/>
          </a:bodyPr>
          <a:lstStyle/>
          <a:p>
            <a:r>
              <a:rPr lang="tr-TR" sz="2400" b="1" dirty="0">
                <a:solidFill>
                  <a:srgbClr val="C00000"/>
                </a:solidFill>
                <a:latin typeface="Times New Roman" panose="02020603050405020304" pitchFamily="18" charset="0"/>
                <a:cs typeface="Times New Roman" panose="02020603050405020304" pitchFamily="18" charset="0"/>
              </a:rPr>
              <a:t>EĞİTİM ÖĞRETİM:</a:t>
            </a:r>
          </a:p>
        </p:txBody>
      </p:sp>
      <p:sp>
        <p:nvSpPr>
          <p:cNvPr id="5" name="Dikdörtgen 4"/>
          <p:cNvSpPr/>
          <p:nvPr/>
        </p:nvSpPr>
        <p:spPr>
          <a:xfrm>
            <a:off x="641131" y="484193"/>
            <a:ext cx="10594428" cy="6069354"/>
          </a:xfrm>
          <a:prstGeom prst="rect">
            <a:avLst/>
          </a:prstGeom>
        </p:spPr>
        <p:txBody>
          <a:bodyPr wrap="square">
            <a:spAutoFit/>
          </a:bodyPr>
          <a:lstStyle/>
          <a:p>
            <a:pPr lvl="0" algn="just" defTabSz="457200">
              <a:spcAft>
                <a:spcPts val="600"/>
              </a:spcAft>
              <a:buClr>
                <a:prstClr val="white"/>
              </a:buClr>
              <a:buSzPct val="80000"/>
              <a:defRPr/>
            </a:pPr>
            <a:r>
              <a:rPr lang="tr-TR" sz="2000" kern="0" dirty="0">
                <a:latin typeface="Times New Roman" panose="02020603050405020304" pitchFamily="18" charset="0"/>
                <a:cs typeface="Times New Roman" panose="02020603050405020304" pitchFamily="18" charset="0"/>
              </a:rPr>
              <a:t>Program aşağıdaki ders gruplarından oluşmaktadır. </a:t>
            </a:r>
          </a:p>
          <a:p>
            <a:pPr marL="285750" lvl="0" indent="-285750" algn="just" defTabSz="457200">
              <a:spcAft>
                <a:spcPts val="600"/>
              </a:spcAft>
              <a:buClr>
                <a:prstClr val="white"/>
              </a:buClr>
              <a:buSzPct val="80000"/>
              <a:defRPr/>
            </a:pPr>
            <a:r>
              <a:rPr lang="tr-TR" sz="2000" b="1" i="1" kern="0" dirty="0">
                <a:solidFill>
                  <a:srgbClr val="C00000"/>
                </a:solidFill>
                <a:latin typeface="Times New Roman" panose="02020603050405020304" pitchFamily="18" charset="0"/>
                <a:cs typeface="Times New Roman" panose="02020603050405020304" pitchFamily="18" charset="0"/>
              </a:rPr>
              <a:t>1, 2, 3 ve 4. Yarıyıllarda: </a:t>
            </a:r>
          </a:p>
          <a:p>
            <a:pPr marL="742950" lvl="1" indent="-285750" algn="just" defTabSz="457200">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Temel fen ve mühendislik dersleri, </a:t>
            </a:r>
          </a:p>
          <a:p>
            <a:pPr marL="742950" lvl="1" indent="-285750" algn="just" defTabSz="457200">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Mesleki bilgi ve becerileri kazandırmayı amaçlayan temel mesleki dersler</a:t>
            </a:r>
          </a:p>
          <a:p>
            <a:pPr marL="285750" lvl="0" indent="-285750" algn="just" defTabSz="457200">
              <a:spcBef>
                <a:spcPct val="20000"/>
              </a:spcBef>
              <a:spcAft>
                <a:spcPts val="600"/>
              </a:spcAft>
              <a:buClr>
                <a:prstClr val="white"/>
              </a:buClr>
              <a:buSzPct val="80000"/>
              <a:defRPr/>
            </a:pPr>
            <a:r>
              <a:rPr lang="tr-TR" sz="2000" b="1" i="1" kern="0" dirty="0">
                <a:solidFill>
                  <a:srgbClr val="C00000"/>
                </a:solidFill>
                <a:latin typeface="Times New Roman" panose="02020603050405020304" pitchFamily="18" charset="0"/>
                <a:cs typeface="Times New Roman" panose="02020603050405020304" pitchFamily="18" charset="0"/>
              </a:rPr>
              <a:t>5. ve 6. Yarıyıllarda:  </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Mühendislik ve mesleki dersler</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Tekstilde Tasarım Yöntemleri I (6.YY)</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Seçmeli dersler  </a:t>
            </a:r>
            <a:endParaRPr lang="tr-TR" b="1" i="1" u="sng" kern="0" dirty="0">
              <a:latin typeface="Times New Roman" panose="02020603050405020304" pitchFamily="18" charset="0"/>
              <a:cs typeface="Times New Roman" panose="02020603050405020304" pitchFamily="18" charset="0"/>
            </a:endParaRPr>
          </a:p>
          <a:p>
            <a:pPr marL="285750" lvl="0" indent="-285750" algn="just" defTabSz="457200">
              <a:spcBef>
                <a:spcPct val="20000"/>
              </a:spcBef>
              <a:spcAft>
                <a:spcPts val="600"/>
              </a:spcAft>
              <a:buClr>
                <a:prstClr val="white"/>
              </a:buClr>
              <a:buSzPct val="80000"/>
              <a:defRPr/>
            </a:pPr>
            <a:r>
              <a:rPr lang="tr-TR" sz="2000" b="1" i="1" kern="0" dirty="0">
                <a:solidFill>
                  <a:srgbClr val="C00000"/>
                </a:solidFill>
                <a:latin typeface="Times New Roman" panose="02020603050405020304" pitchFamily="18" charset="0"/>
                <a:cs typeface="Times New Roman" panose="02020603050405020304" pitchFamily="18" charset="0"/>
              </a:rPr>
              <a:t>7. Ve 8. Yarıyıllarda:  </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Mesleki dersler</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Seçmeli dersler</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Seminer </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Tekstilde Tasarım Yöntemleri II (7.YY)</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Bitirme Projesi Hazırlık</a:t>
            </a:r>
          </a:p>
          <a:p>
            <a:pPr marL="742950" lvl="1" indent="-285750" algn="just" defTabSz="457200">
              <a:spcBef>
                <a:spcPct val="20000"/>
              </a:spcBef>
              <a:spcAft>
                <a:spcPts val="600"/>
              </a:spcAft>
              <a:buClr>
                <a:srgbClr val="C00000"/>
              </a:buClr>
              <a:buSzPct val="80000"/>
              <a:buFont typeface="Wingdings" pitchFamily="2" charset="2"/>
              <a:buChar char="Ø"/>
              <a:defRPr/>
            </a:pPr>
            <a:r>
              <a:rPr lang="tr-TR" kern="0" dirty="0">
                <a:latin typeface="Times New Roman" panose="02020603050405020304" pitchFamily="18" charset="0"/>
                <a:cs typeface="Times New Roman" panose="02020603050405020304" pitchFamily="18" charset="0"/>
              </a:rPr>
              <a:t>Bitirme Projesi  </a:t>
            </a:r>
          </a:p>
        </p:txBody>
      </p:sp>
    </p:spTree>
    <p:extLst>
      <p:ext uri="{BB962C8B-B14F-4D97-AF65-F5344CB8AC3E}">
        <p14:creationId xmlns:p14="http://schemas.microsoft.com/office/powerpoint/2010/main" val="186923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2813" y="376263"/>
            <a:ext cx="10799379" cy="5865515"/>
          </a:xfrm>
        </p:spPr>
        <p:txBody>
          <a:bodyPr>
            <a:normAutofit/>
          </a:bodyPr>
          <a:lstStyle/>
          <a:p>
            <a:pPr marL="0" indent="0" algn="just">
              <a:buNone/>
            </a:pPr>
            <a:r>
              <a:rPr lang="tr-TR" sz="1800" b="1" dirty="0">
                <a:solidFill>
                  <a:srgbClr val="C00000"/>
                </a:solidFill>
                <a:latin typeface="Times New Roman" panose="02020603050405020304" pitchFamily="18" charset="0"/>
                <a:cs typeface="Times New Roman" panose="02020603050405020304" pitchFamily="18" charset="0"/>
              </a:rPr>
              <a:t>SEÇMELİ DERS GRUPLARI: </a:t>
            </a:r>
          </a:p>
          <a:p>
            <a:pPr algn="just">
              <a:buNone/>
            </a:pPr>
            <a:r>
              <a:rPr lang="tr-TR" sz="1800" dirty="0">
                <a:solidFill>
                  <a:schemeClr val="tx1"/>
                </a:solidFill>
                <a:latin typeface="Times New Roman" panose="02020603050405020304" pitchFamily="18" charset="0"/>
                <a:cs typeface="Times New Roman" panose="02020603050405020304" pitchFamily="18" charset="0"/>
              </a:rPr>
              <a:t>Eğitim-Öğretim programımızda yer alan seçmeli ders grupları: </a:t>
            </a:r>
          </a:p>
          <a:p>
            <a:pPr algn="just">
              <a:buNone/>
            </a:pPr>
            <a:r>
              <a:rPr lang="tr-TR" sz="1800" b="1" i="1" kern="0" dirty="0">
                <a:solidFill>
                  <a:srgbClr val="C00000"/>
                </a:solidFill>
                <a:latin typeface="Times New Roman" panose="02020603050405020304" pitchFamily="18" charset="0"/>
                <a:cs typeface="Times New Roman" panose="02020603050405020304" pitchFamily="18" charset="0"/>
              </a:rPr>
              <a:t>5. ve 6. Yarıyıllarda: </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 : Seçilen modül grubuna bağlı olarak toplam 4 adet</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  İsteğe bağlı olarak toplam 2 adet</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III: 5. yarıyılda 1 adet</a:t>
            </a:r>
          </a:p>
          <a:p>
            <a:pPr marL="0" lvl="1" indent="0" algn="just">
              <a:buNone/>
            </a:pPr>
            <a:r>
              <a:rPr lang="tr-TR" b="1" i="1" kern="0" dirty="0">
                <a:solidFill>
                  <a:srgbClr val="C00000"/>
                </a:solidFill>
                <a:latin typeface="Times New Roman" panose="02020603050405020304" pitchFamily="18" charset="0"/>
                <a:cs typeface="Times New Roman" panose="02020603050405020304" pitchFamily="18" charset="0"/>
              </a:rPr>
              <a:t>7. ve 8. Yarıyıllarda: </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 : Seçilen modül grubuna bağlı olarak toplam 4 adet</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  İsteğe bağlı olarak toplam 2 adet</a:t>
            </a:r>
          </a:p>
          <a:p>
            <a:pPr lvl="1" algn="just">
              <a:buClr>
                <a:srgbClr val="C00000"/>
              </a:buClr>
              <a:buFont typeface="Wingdings" pitchFamily="2" charset="2"/>
              <a:buChar char="Ø"/>
            </a:pPr>
            <a:r>
              <a:rPr lang="tr-TR" kern="0" dirty="0">
                <a:solidFill>
                  <a:schemeClr val="tx1"/>
                </a:solidFill>
                <a:latin typeface="Times New Roman" panose="02020603050405020304" pitchFamily="18" charset="0"/>
                <a:cs typeface="Times New Roman" panose="02020603050405020304" pitchFamily="18" charset="0"/>
              </a:rPr>
              <a:t>Alan İçi  Seçmeli Grup III: 8. yarıyılda 1 adet</a:t>
            </a:r>
          </a:p>
          <a:p>
            <a:pPr marL="0" lvl="1" indent="0" algn="just">
              <a:buNone/>
            </a:pPr>
            <a:r>
              <a:rPr lang="tr-TR" b="1" i="1" kern="0" dirty="0">
                <a:solidFill>
                  <a:srgbClr val="C00000"/>
                </a:solidFill>
                <a:latin typeface="Times New Roman" panose="02020603050405020304" pitchFamily="18" charset="0"/>
                <a:cs typeface="Times New Roman" panose="02020603050405020304" pitchFamily="18" charset="0"/>
              </a:rPr>
              <a:t>Alan Dışı Seçmeli Grup IV:  </a:t>
            </a:r>
          </a:p>
          <a:p>
            <a:pPr marL="0" lvl="1" indent="0" algn="just">
              <a:buNone/>
            </a:pPr>
            <a:r>
              <a:rPr lang="tr-TR" kern="0" dirty="0">
                <a:solidFill>
                  <a:schemeClr val="tx1"/>
                </a:solidFill>
                <a:latin typeface="Times New Roman" panose="02020603050405020304" pitchFamily="18" charset="0"/>
                <a:cs typeface="Times New Roman" panose="02020603050405020304" pitchFamily="18" charset="0"/>
              </a:rPr>
              <a:t>Öğrencilerin kişisel gelişimleri için sosyal seçmeli derslerden oluşmaktadır. Döneme bağlı olmaksızın toplam 2 adet seçilir.  </a:t>
            </a:r>
            <a:endParaRPr lang="tr-TR" b="1" kern="0" dirty="0">
              <a:solidFill>
                <a:schemeClr val="tx1"/>
              </a:solidFill>
              <a:latin typeface="Times New Roman" panose="02020603050405020304" pitchFamily="18" charset="0"/>
              <a:cs typeface="Times New Roman" panose="02020603050405020304" pitchFamily="18" charset="0"/>
            </a:endParaRPr>
          </a:p>
          <a:p>
            <a:pPr lvl="1" algn="just">
              <a:buNone/>
            </a:pPr>
            <a:endParaRPr lang="tr-TR" kern="0" dirty="0">
              <a:latin typeface="Times New Roman" panose="02020603050405020304" pitchFamily="18" charset="0"/>
              <a:cs typeface="Times New Roman" panose="02020603050405020304" pitchFamily="18" charset="0"/>
            </a:endParaRPr>
          </a:p>
          <a:p>
            <a:pPr algn="just">
              <a:buNone/>
            </a:pPr>
            <a:endParaRPr lang="tr-TR" sz="2100" b="1" dirty="0">
              <a:solidFill>
                <a:srgbClr val="002060"/>
              </a:solidFill>
            </a:endParaRPr>
          </a:p>
        </p:txBody>
      </p:sp>
    </p:spTree>
    <p:extLst>
      <p:ext uri="{BB962C8B-B14F-4D97-AF65-F5344CB8AC3E}">
        <p14:creationId xmlns:p14="http://schemas.microsoft.com/office/powerpoint/2010/main" val="507129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28327" y="712593"/>
            <a:ext cx="10922541" cy="4525963"/>
          </a:xfrm>
        </p:spPr>
        <p:txBody>
          <a:bodyPr>
            <a:normAutofit fontScale="92500" lnSpcReduction="10000"/>
          </a:bodyPr>
          <a:lstStyle/>
          <a:p>
            <a:pPr marL="0" indent="0" algn="just">
              <a:buNone/>
            </a:pPr>
            <a:r>
              <a:rPr lang="tr-TR" sz="2200" b="1" kern="0" dirty="0">
                <a:solidFill>
                  <a:srgbClr val="C00000"/>
                </a:solidFill>
                <a:latin typeface="Times New Roman" panose="02020603050405020304" pitchFamily="18" charset="0"/>
                <a:cs typeface="Times New Roman" panose="02020603050405020304" pitchFamily="18" charset="0"/>
              </a:rPr>
              <a:t>Alan İçi Seçmeli Grup II Dersleri</a:t>
            </a:r>
          </a:p>
          <a:p>
            <a:pPr marL="0" indent="0" algn="just">
              <a:buNone/>
            </a:pPr>
            <a:r>
              <a:rPr lang="tr-TR" sz="2200" kern="0" dirty="0">
                <a:solidFill>
                  <a:schemeClr val="tx1"/>
                </a:solidFill>
                <a:latin typeface="Times New Roman" panose="02020603050405020304" pitchFamily="18" charset="0"/>
                <a:cs typeface="Times New Roman" panose="02020603050405020304" pitchFamily="18" charset="0"/>
              </a:rPr>
              <a:t>Bu kapsamda öğrencilere ilgi duydukları mesleki konulara yönelik seçmeli dersler verilmektedir. </a:t>
            </a:r>
          </a:p>
          <a:p>
            <a:pPr algn="just"/>
            <a:endParaRPr lang="tr-TR" sz="2200" b="1" kern="0" dirty="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200" b="1" kern="0" dirty="0">
                <a:solidFill>
                  <a:srgbClr val="C00000"/>
                </a:solidFill>
                <a:latin typeface="Times New Roman" panose="02020603050405020304" pitchFamily="18" charset="0"/>
                <a:cs typeface="Times New Roman" panose="02020603050405020304" pitchFamily="18" charset="0"/>
              </a:rPr>
              <a:t>Alan İçi Seçmeli Grup I Dersleri (Modül Grupları)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5. Yarıyıldan itibaren öğrencilerin kariyer hedeflerine ulaşmasında destek olmak üzere modül ders grupları tanımlanmıştır. Bu kapsamda 4 modül ve her bir modül altında 8 adet seçmeli ders belirlenmiştir.</a:t>
            </a:r>
          </a:p>
          <a:p>
            <a:pPr marL="0" indent="0" algn="just">
              <a:buNone/>
            </a:pPr>
            <a:endParaRPr lang="tr-TR" sz="2200" dirty="0">
              <a:latin typeface="Times New Roman" panose="02020603050405020304" pitchFamily="18" charset="0"/>
              <a:cs typeface="Times New Roman" panose="02020603050405020304" pitchFamily="18" charset="0"/>
            </a:endParaRP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Lif Teknolojisi ve Teknik Tekstil Uygulamaları</a:t>
            </a: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İplik – Kumaş Teknolojisi ve Tasarımı</a:t>
            </a: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Tekstil Terbiyesi, </a:t>
            </a:r>
            <a:r>
              <a:rPr lang="tr-TR" sz="2200" dirty="0" err="1">
                <a:solidFill>
                  <a:schemeClr val="tx1"/>
                </a:solidFill>
                <a:latin typeface="Times New Roman" panose="02020603050405020304" pitchFamily="18" charset="0"/>
                <a:cs typeface="Times New Roman" panose="02020603050405020304" pitchFamily="18" charset="0"/>
              </a:rPr>
              <a:t>Biyoteknoloji</a:t>
            </a:r>
            <a:r>
              <a:rPr lang="tr-TR" sz="2200" dirty="0">
                <a:solidFill>
                  <a:schemeClr val="tx1"/>
                </a:solidFill>
                <a:latin typeface="Times New Roman" panose="02020603050405020304" pitchFamily="18" charset="0"/>
                <a:cs typeface="Times New Roman" panose="02020603050405020304" pitchFamily="18" charset="0"/>
              </a:rPr>
              <a:t> ve Ekoloji</a:t>
            </a:r>
          </a:p>
          <a:p>
            <a:pPr lvl="1">
              <a:buClr>
                <a:srgbClr val="C00000"/>
              </a:buClr>
              <a:buSzPct val="95000"/>
              <a:buFont typeface="Wingdings" pitchFamily="2" charset="2"/>
              <a:buChar char="Ø"/>
              <a:defRPr/>
            </a:pPr>
            <a:r>
              <a:rPr lang="tr-TR" sz="2200" dirty="0">
                <a:solidFill>
                  <a:schemeClr val="tx1"/>
                </a:solidFill>
                <a:latin typeface="Times New Roman" panose="02020603050405020304" pitchFamily="18" charset="0"/>
                <a:cs typeface="Times New Roman" panose="02020603050405020304" pitchFamily="18" charset="0"/>
              </a:rPr>
              <a:t>Konfeksiyon Teknolojisi</a:t>
            </a:r>
            <a:endParaRPr lang="tr-TR"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810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630931891"/>
              </p:ext>
            </p:extLst>
          </p:nvPr>
        </p:nvGraphicFramePr>
        <p:xfrm>
          <a:off x="1755183" y="1396449"/>
          <a:ext cx="8324237" cy="4048828"/>
        </p:xfrm>
        <a:graphic>
          <a:graphicData uri="http://schemas.openxmlformats.org/drawingml/2006/table">
            <a:tbl>
              <a:tblPr/>
              <a:tblGrid>
                <a:gridCol w="1756292">
                  <a:extLst>
                    <a:ext uri="{9D8B030D-6E8A-4147-A177-3AD203B41FA5}">
                      <a16:colId xmlns:a16="http://schemas.microsoft.com/office/drawing/2014/main" xmlns="" val="20000"/>
                    </a:ext>
                  </a:extLst>
                </a:gridCol>
                <a:gridCol w="5035631">
                  <a:extLst>
                    <a:ext uri="{9D8B030D-6E8A-4147-A177-3AD203B41FA5}">
                      <a16:colId xmlns:a16="http://schemas.microsoft.com/office/drawing/2014/main" xmlns="" val="20001"/>
                    </a:ext>
                  </a:extLst>
                </a:gridCol>
                <a:gridCol w="1532314">
                  <a:extLst>
                    <a:ext uri="{9D8B030D-6E8A-4147-A177-3AD203B41FA5}">
                      <a16:colId xmlns:a16="http://schemas.microsoft.com/office/drawing/2014/main" xmlns="" val="20002"/>
                    </a:ext>
                  </a:extLst>
                </a:gridCol>
              </a:tblGrid>
              <a:tr h="533894">
                <a:tc>
                  <a:txBody>
                    <a:bodyPr/>
                    <a:lstStyle/>
                    <a:p>
                      <a:pPr algn="ctr">
                        <a:lnSpc>
                          <a:spcPct val="115000"/>
                        </a:lnSpc>
                        <a:spcAft>
                          <a:spcPts val="0"/>
                        </a:spcAft>
                      </a:pPr>
                      <a:r>
                        <a:rPr lang="tr-TR" sz="1600" b="1" kern="1200" dirty="0">
                          <a:solidFill>
                            <a:srgbClr val="FFFFFF"/>
                          </a:solidFill>
                          <a:latin typeface="Calibri"/>
                          <a:ea typeface="Times New Roman"/>
                          <a:cs typeface="Calibri"/>
                        </a:rPr>
                        <a:t>Dersin </a:t>
                      </a:r>
                      <a:endParaRPr lang="tr-TR" sz="1600" dirty="0">
                        <a:latin typeface="Calibri"/>
                        <a:ea typeface="Calibri"/>
                        <a:cs typeface="Times New Roman"/>
                      </a:endParaRPr>
                    </a:p>
                    <a:p>
                      <a:pPr algn="ctr">
                        <a:lnSpc>
                          <a:spcPct val="115000"/>
                        </a:lnSpc>
                        <a:spcAft>
                          <a:spcPts val="0"/>
                        </a:spcAft>
                      </a:pPr>
                      <a:r>
                        <a:rPr lang="tr-TR" sz="1600" b="1" kern="1200" dirty="0">
                          <a:solidFill>
                            <a:srgbClr val="FFFFFF"/>
                          </a:solidFill>
                          <a:latin typeface="Calibri"/>
                          <a:ea typeface="Times New Roman"/>
                          <a:cs typeface="Calibri"/>
                        </a:rPr>
                        <a:t>Kodu:</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ctr">
                        <a:lnSpc>
                          <a:spcPct val="115000"/>
                        </a:lnSpc>
                        <a:spcAft>
                          <a:spcPts val="0"/>
                        </a:spcAft>
                      </a:pPr>
                      <a:r>
                        <a:rPr lang="tr-TR" sz="1600" b="1" kern="1200" dirty="0">
                          <a:solidFill>
                            <a:srgbClr val="FFFFFF"/>
                          </a:solidFill>
                          <a:latin typeface="Calibri"/>
                          <a:ea typeface="Times New Roman"/>
                          <a:cs typeface="Calibri"/>
                        </a:rPr>
                        <a:t>Dersin Adı: </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ctr">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a16="http://schemas.microsoft.com/office/drawing/2014/main" xmlns="" val="10000"/>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Lif Oluşturan Polimerlerin Yapı Ve Özellikleri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1"/>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Yüksek Performanslı Lif Üretimi Ve Özellikleri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2"/>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Yeni Lif Üretim Teknikleri Ve </a:t>
                      </a:r>
                      <a:r>
                        <a:rPr lang="tr-TR" sz="1600" kern="1200" dirty="0" err="1">
                          <a:solidFill>
                            <a:srgbClr val="000000"/>
                          </a:solidFill>
                          <a:latin typeface="Calibri"/>
                          <a:ea typeface="Times New Roman"/>
                          <a:cs typeface="Calibri"/>
                        </a:rPr>
                        <a:t>Tekstüre</a:t>
                      </a:r>
                      <a:r>
                        <a:rPr lang="tr-TR" sz="1600" kern="1200" dirty="0">
                          <a:solidFill>
                            <a:srgbClr val="000000"/>
                          </a:solidFill>
                          <a:latin typeface="Calibri"/>
                          <a:ea typeface="Times New Roman"/>
                          <a:cs typeface="Calibri"/>
                        </a:rPr>
                        <a:t> Teknolojisi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3"/>
                  </a:ext>
                </a:extLst>
              </a:tr>
              <a:tr h="47728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3404</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Tekstil Liflerine Uygulanan Modifikasyon Yöntemleri </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4"/>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Lif Takviyeli </a:t>
                      </a:r>
                      <a:r>
                        <a:rPr lang="tr-TR" sz="1600" kern="1200" dirty="0" err="1">
                          <a:solidFill>
                            <a:srgbClr val="000000"/>
                          </a:solidFill>
                          <a:latin typeface="Calibri"/>
                          <a:ea typeface="Times New Roman"/>
                          <a:cs typeface="Calibri"/>
                        </a:rPr>
                        <a:t>Kompozit</a:t>
                      </a:r>
                      <a:r>
                        <a:rPr lang="tr-TR" sz="1600" kern="1200" dirty="0">
                          <a:solidFill>
                            <a:srgbClr val="000000"/>
                          </a:solidFill>
                          <a:latin typeface="Calibri"/>
                          <a:ea typeface="Times New Roman"/>
                          <a:cs typeface="Calibri"/>
                        </a:rPr>
                        <a:t> Malzemeler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5"/>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Tıbbi Tekstiller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6"/>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Endüstriyel Tekstiller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7"/>
                  </a:ext>
                </a:extLst>
              </a:tr>
              <a:tr h="343349">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4404</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err="1">
                          <a:solidFill>
                            <a:srgbClr val="000000"/>
                          </a:solidFill>
                          <a:latin typeface="Calibri"/>
                          <a:ea typeface="Times New Roman"/>
                          <a:cs typeface="Calibri"/>
                        </a:rPr>
                        <a:t>Jeotekstiller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8"/>
                  </a:ext>
                </a:extLst>
              </a:tr>
            </a:tbl>
          </a:graphicData>
        </a:graphic>
      </p:graphicFrame>
      <p:sp>
        <p:nvSpPr>
          <p:cNvPr id="5" name="4 Dikdörtgen"/>
          <p:cNvSpPr/>
          <p:nvPr/>
        </p:nvSpPr>
        <p:spPr>
          <a:xfrm>
            <a:off x="2753666" y="788855"/>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Lif Teknolojisi ve Teknik Tekstil Uygulamaları Modülü: </a:t>
            </a:r>
          </a:p>
        </p:txBody>
      </p:sp>
    </p:spTree>
    <p:extLst>
      <p:ext uri="{BB962C8B-B14F-4D97-AF65-F5344CB8AC3E}">
        <p14:creationId xmlns:p14="http://schemas.microsoft.com/office/powerpoint/2010/main" val="1345623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303773" y="872938"/>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İplik – Kumaş Teknolojisi ve Tasarımı Modülü: </a:t>
            </a:r>
          </a:p>
        </p:txBody>
      </p:sp>
      <p:graphicFrame>
        <p:nvGraphicFramePr>
          <p:cNvPr id="5" name="4 Tablo"/>
          <p:cNvGraphicFramePr>
            <a:graphicFrameLocks noGrp="1"/>
          </p:cNvGraphicFramePr>
          <p:nvPr>
            <p:extLst>
              <p:ext uri="{D42A27DB-BD31-4B8C-83A1-F6EECF244321}">
                <p14:modId xmlns:p14="http://schemas.microsoft.com/office/powerpoint/2010/main" val="51777991"/>
              </p:ext>
            </p:extLst>
          </p:nvPr>
        </p:nvGraphicFramePr>
        <p:xfrm>
          <a:off x="1309496" y="1552539"/>
          <a:ext cx="9242890" cy="3590798"/>
        </p:xfrm>
        <a:graphic>
          <a:graphicData uri="http://schemas.openxmlformats.org/drawingml/2006/table">
            <a:tbl>
              <a:tblPr/>
              <a:tblGrid>
                <a:gridCol w="1950114">
                  <a:extLst>
                    <a:ext uri="{9D8B030D-6E8A-4147-A177-3AD203B41FA5}">
                      <a16:colId xmlns:a16="http://schemas.microsoft.com/office/drawing/2014/main" xmlns="" val="20000"/>
                    </a:ext>
                  </a:extLst>
                </a:gridCol>
                <a:gridCol w="5591357">
                  <a:extLst>
                    <a:ext uri="{9D8B030D-6E8A-4147-A177-3AD203B41FA5}">
                      <a16:colId xmlns:a16="http://schemas.microsoft.com/office/drawing/2014/main" xmlns="" val="20001"/>
                    </a:ext>
                  </a:extLst>
                </a:gridCol>
                <a:gridCol w="1701419">
                  <a:extLst>
                    <a:ext uri="{9D8B030D-6E8A-4147-A177-3AD203B41FA5}">
                      <a16:colId xmlns:a16="http://schemas.microsoft.com/office/drawing/2014/main" xmlns="" val="20002"/>
                    </a:ext>
                  </a:extLst>
                </a:gridCol>
              </a:tblGrid>
              <a:tr h="300990">
                <a:tc>
                  <a:txBody>
                    <a:bodyPr/>
                    <a:lstStyle/>
                    <a:p>
                      <a:pPr>
                        <a:lnSpc>
                          <a:spcPct val="115000"/>
                        </a:lnSpc>
                        <a:spcAft>
                          <a:spcPts val="0"/>
                        </a:spcAft>
                      </a:pPr>
                      <a:r>
                        <a:rPr lang="tr-TR" sz="1600" b="1" kern="1200" dirty="0">
                          <a:solidFill>
                            <a:srgbClr val="FFFFFF"/>
                          </a:solidFill>
                          <a:latin typeface="Calibri"/>
                          <a:ea typeface="Times New Roman"/>
                          <a:cs typeface="Calibri"/>
                        </a:rPr>
                        <a:t>Dersin </a:t>
                      </a:r>
                      <a:endParaRPr lang="tr-TR" sz="1600" dirty="0">
                        <a:latin typeface="Calibri"/>
                        <a:ea typeface="Calibri"/>
                        <a:cs typeface="Times New Roman"/>
                      </a:endParaRPr>
                    </a:p>
                    <a:p>
                      <a:pPr>
                        <a:lnSpc>
                          <a:spcPct val="115000"/>
                        </a:lnSpc>
                        <a:spcAft>
                          <a:spcPts val="0"/>
                        </a:spcAft>
                      </a:pPr>
                      <a:r>
                        <a:rPr lang="tr-TR" sz="1600" b="1" kern="1200" dirty="0">
                          <a:solidFill>
                            <a:srgbClr val="FFFFFF"/>
                          </a:solidFill>
                          <a:latin typeface="Calibri"/>
                          <a:ea typeface="Times New Roman"/>
                          <a:cs typeface="Calibri"/>
                        </a:rPr>
                        <a:t>Kodu:</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Dersin Adı: </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a16="http://schemas.microsoft.com/office/drawing/2014/main" xmlns="" val="10000"/>
                  </a:ext>
                </a:extLst>
              </a:tr>
              <a:tr h="37338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3405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b">
                        <a:lnSpc>
                          <a:spcPct val="115000"/>
                        </a:lnSpc>
                        <a:spcAft>
                          <a:spcPts val="0"/>
                        </a:spcAft>
                      </a:pPr>
                      <a:r>
                        <a:rPr lang="tr-TR" sz="1600" kern="1200">
                          <a:solidFill>
                            <a:srgbClr val="000000"/>
                          </a:solidFill>
                          <a:latin typeface="Calibri"/>
                          <a:ea typeface="Times New Roman"/>
                          <a:cs typeface="Calibri"/>
                        </a:rPr>
                        <a:t>Bilgisayarlı Kumaş Tasarımı</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1"/>
                  </a:ext>
                </a:extLst>
              </a:tr>
              <a:tr h="33401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3407</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b">
                        <a:lnSpc>
                          <a:spcPct val="115000"/>
                        </a:lnSpc>
                        <a:spcAft>
                          <a:spcPts val="0"/>
                        </a:spcAft>
                      </a:pPr>
                      <a:r>
                        <a:rPr lang="tr-TR" sz="1600" kern="1200">
                          <a:solidFill>
                            <a:srgbClr val="000000"/>
                          </a:solidFill>
                          <a:latin typeface="Calibri"/>
                          <a:ea typeface="Times New Roman"/>
                          <a:cs typeface="Calibri"/>
                        </a:rPr>
                        <a:t>Dokuma Konstrüksiyonu</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2"/>
                  </a:ext>
                </a:extLst>
              </a:tr>
              <a:tr h="24003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3406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Atkı Örmeciliği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3"/>
                  </a:ext>
                </a:extLst>
              </a:tr>
              <a:tr h="272415">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TEK3018</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Yeni İplikçilik Sistemleri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4"/>
                  </a:ext>
                </a:extLst>
              </a:tr>
              <a:tr h="215265">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4405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Kimyasal Liflerin Ring İplikçiliğinde İşlenmesi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5"/>
                  </a:ext>
                </a:extLst>
              </a:tr>
              <a:tr h="174625">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4043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Dokuma Makineleri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6"/>
                  </a:ext>
                </a:extLst>
              </a:tr>
              <a:tr h="25146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4414</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Çözgülü Örme Teknolojisi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marR="71755"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7"/>
                  </a:ext>
                </a:extLst>
              </a:tr>
              <a:tr h="166370">
                <a:tc>
                  <a:txBody>
                    <a:bodyPr/>
                    <a:lstStyle/>
                    <a:p>
                      <a:pPr marR="71755" algn="ctr" fontAlgn="ctr">
                        <a:lnSpc>
                          <a:spcPct val="115000"/>
                        </a:lnSpc>
                        <a:spcAft>
                          <a:spcPts val="0"/>
                        </a:spcAft>
                      </a:pPr>
                      <a:r>
                        <a:rPr lang="tr-TR" sz="1600" kern="1200">
                          <a:solidFill>
                            <a:srgbClr val="000000"/>
                          </a:solidFill>
                          <a:latin typeface="Calibri"/>
                          <a:ea typeface="Times New Roman"/>
                          <a:cs typeface="Calibri"/>
                        </a:rPr>
                        <a:t>TEK 4026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fontAlgn="ctr">
                        <a:lnSpc>
                          <a:spcPct val="115000"/>
                        </a:lnSpc>
                        <a:spcAft>
                          <a:spcPts val="0"/>
                        </a:spcAft>
                      </a:pPr>
                      <a:r>
                        <a:rPr lang="tr-TR" sz="1600" kern="1200">
                          <a:solidFill>
                            <a:srgbClr val="000000"/>
                          </a:solidFill>
                          <a:latin typeface="Calibri"/>
                          <a:ea typeface="Times New Roman"/>
                          <a:cs typeface="Calibri"/>
                        </a:rPr>
                        <a:t>Fantazi İplik Üretimi Ve Özellikleri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marR="71755"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981079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extLst>
              <p:ext uri="{D42A27DB-BD31-4B8C-83A1-F6EECF244321}">
                <p14:modId xmlns:p14="http://schemas.microsoft.com/office/powerpoint/2010/main" val="1646626854"/>
              </p:ext>
            </p:extLst>
          </p:nvPr>
        </p:nvGraphicFramePr>
        <p:xfrm>
          <a:off x="914796" y="1821115"/>
          <a:ext cx="9994942" cy="3485134"/>
        </p:xfrm>
        <a:graphic>
          <a:graphicData uri="http://schemas.openxmlformats.org/drawingml/2006/table">
            <a:tbl>
              <a:tblPr/>
              <a:tblGrid>
                <a:gridCol w="1441578">
                  <a:extLst>
                    <a:ext uri="{9D8B030D-6E8A-4147-A177-3AD203B41FA5}">
                      <a16:colId xmlns:a16="http://schemas.microsoft.com/office/drawing/2014/main" xmlns="" val="20000"/>
                    </a:ext>
                  </a:extLst>
                </a:gridCol>
                <a:gridCol w="7383844">
                  <a:extLst>
                    <a:ext uri="{9D8B030D-6E8A-4147-A177-3AD203B41FA5}">
                      <a16:colId xmlns:a16="http://schemas.microsoft.com/office/drawing/2014/main" xmlns="" val="20001"/>
                    </a:ext>
                  </a:extLst>
                </a:gridCol>
                <a:gridCol w="1169520">
                  <a:extLst>
                    <a:ext uri="{9D8B030D-6E8A-4147-A177-3AD203B41FA5}">
                      <a16:colId xmlns:a16="http://schemas.microsoft.com/office/drawing/2014/main" xmlns="" val="20002"/>
                    </a:ext>
                  </a:extLst>
                </a:gridCol>
              </a:tblGrid>
              <a:tr h="300990">
                <a:tc>
                  <a:txBody>
                    <a:bodyPr/>
                    <a:lstStyle/>
                    <a:p>
                      <a:pPr algn="l">
                        <a:lnSpc>
                          <a:spcPct val="115000"/>
                        </a:lnSpc>
                        <a:spcAft>
                          <a:spcPts val="0"/>
                        </a:spcAft>
                      </a:pPr>
                      <a:r>
                        <a:rPr lang="tr-TR" sz="1600" b="1" kern="1200">
                          <a:solidFill>
                            <a:srgbClr val="FFFFFF"/>
                          </a:solidFill>
                          <a:latin typeface="Calibri"/>
                          <a:ea typeface="Times New Roman"/>
                          <a:cs typeface="Calibri"/>
                        </a:rPr>
                        <a:t>Dersin </a:t>
                      </a:r>
                      <a:endParaRPr lang="tr-TR" sz="1600">
                        <a:latin typeface="Calibri"/>
                        <a:ea typeface="Calibri"/>
                        <a:cs typeface="Times New Roman"/>
                      </a:endParaRPr>
                    </a:p>
                    <a:p>
                      <a:pPr algn="l">
                        <a:lnSpc>
                          <a:spcPct val="115000"/>
                        </a:lnSpc>
                        <a:spcAft>
                          <a:spcPts val="0"/>
                        </a:spcAft>
                      </a:pPr>
                      <a:r>
                        <a:rPr lang="tr-TR" sz="1600" b="1" kern="1200">
                          <a:solidFill>
                            <a:srgbClr val="FFFFFF"/>
                          </a:solidFill>
                          <a:latin typeface="Calibri"/>
                          <a:ea typeface="Times New Roman"/>
                          <a:cs typeface="Calibri"/>
                        </a:rPr>
                        <a:t>Kodu:</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l">
                        <a:lnSpc>
                          <a:spcPct val="115000"/>
                        </a:lnSpc>
                        <a:spcAft>
                          <a:spcPts val="0"/>
                        </a:spcAft>
                      </a:pPr>
                      <a:r>
                        <a:rPr lang="tr-TR" sz="1600" b="1" kern="1200">
                          <a:solidFill>
                            <a:srgbClr val="FFFFFF"/>
                          </a:solidFill>
                          <a:latin typeface="Calibri"/>
                          <a:ea typeface="Times New Roman"/>
                          <a:cs typeface="Calibri"/>
                        </a:rPr>
                        <a:t>Dersin Adı: </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gn="l">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a16="http://schemas.microsoft.com/office/drawing/2014/main" xmlns="" val="10000"/>
                  </a:ext>
                </a:extLst>
              </a:tr>
              <a:tr h="31178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3075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Ön Terbiye</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1"/>
                  </a:ext>
                </a:extLst>
              </a:tr>
              <a:tr h="24511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3409</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Kaplama Ve </a:t>
                      </a:r>
                      <a:r>
                        <a:rPr lang="tr-TR" sz="1600" kern="1200" dirty="0" err="1">
                          <a:solidFill>
                            <a:srgbClr val="000000"/>
                          </a:solidFill>
                          <a:latin typeface="Calibri"/>
                          <a:ea typeface="Times New Roman"/>
                          <a:cs typeface="Calibri"/>
                        </a:rPr>
                        <a:t>Laminasyon</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2"/>
                  </a:ext>
                </a:extLst>
              </a:tr>
              <a:tr h="24003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3068</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Boyama Teknolojisi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3"/>
                  </a:ext>
                </a:extLst>
              </a:tr>
              <a:tr h="27241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3412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Tekstil Terbiyesinde Yardımcı Kimyasallar</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4"/>
                  </a:ext>
                </a:extLst>
              </a:tr>
              <a:tr h="21526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4007</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Baskı Teknolojisi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5"/>
                  </a:ext>
                </a:extLst>
              </a:tr>
              <a:tr h="174625">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4411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Tekstil Terbiyesinde Biyoteknolojik Ve  Biomimetik Uygulamalar</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6"/>
                  </a:ext>
                </a:extLst>
              </a:tr>
              <a:tr h="25146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4006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l" fontAlgn="ctr">
                        <a:lnSpc>
                          <a:spcPct val="115000"/>
                        </a:lnSpc>
                        <a:spcAft>
                          <a:spcPts val="0"/>
                        </a:spcAft>
                      </a:pPr>
                      <a:r>
                        <a:rPr lang="tr-TR" sz="1600" kern="1200">
                          <a:solidFill>
                            <a:srgbClr val="000000"/>
                          </a:solidFill>
                          <a:latin typeface="Calibri"/>
                          <a:ea typeface="Times New Roman"/>
                          <a:cs typeface="Calibri"/>
                        </a:rPr>
                        <a:t>Bitim İşlemleri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7"/>
                  </a:ext>
                </a:extLst>
              </a:tr>
              <a:tr h="166370">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4412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l" fontAlgn="ctr">
                        <a:lnSpc>
                          <a:spcPct val="115000"/>
                        </a:lnSpc>
                        <a:spcAft>
                          <a:spcPts val="0"/>
                        </a:spcAft>
                      </a:pPr>
                      <a:r>
                        <a:rPr lang="tr-TR" sz="1600" kern="1200" dirty="0">
                          <a:solidFill>
                            <a:srgbClr val="000000"/>
                          </a:solidFill>
                          <a:latin typeface="Calibri"/>
                          <a:ea typeface="Times New Roman"/>
                          <a:cs typeface="Calibri"/>
                        </a:rPr>
                        <a:t>Tekstil Terbiye İşletmelerinde Ekolojik  Yaklaşımlar</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8"/>
                  </a:ext>
                </a:extLst>
              </a:tr>
            </a:tbl>
          </a:graphicData>
        </a:graphic>
      </p:graphicFrame>
      <p:sp>
        <p:nvSpPr>
          <p:cNvPr id="4" name="3 Dikdörtgen"/>
          <p:cNvSpPr/>
          <p:nvPr/>
        </p:nvSpPr>
        <p:spPr>
          <a:xfrm>
            <a:off x="2935911" y="1146207"/>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Tekstil Terbiyesi, </a:t>
            </a:r>
            <a:r>
              <a:rPr lang="tr-TR" sz="2200" b="1" dirty="0" err="1">
                <a:solidFill>
                  <a:srgbClr val="C00000"/>
                </a:solidFill>
                <a:latin typeface="Calibri"/>
                <a:cs typeface="Arial" pitchFamily="34" charset="0"/>
              </a:rPr>
              <a:t>Biyoteknoloji</a:t>
            </a:r>
            <a:r>
              <a:rPr lang="tr-TR" sz="2200" b="1" dirty="0">
                <a:solidFill>
                  <a:srgbClr val="C00000"/>
                </a:solidFill>
                <a:latin typeface="Calibri"/>
                <a:cs typeface="Arial" pitchFamily="34" charset="0"/>
              </a:rPr>
              <a:t> ve Ekoloji Modülü: </a:t>
            </a:r>
          </a:p>
        </p:txBody>
      </p:sp>
    </p:spTree>
    <p:extLst>
      <p:ext uri="{BB962C8B-B14F-4D97-AF65-F5344CB8AC3E}">
        <p14:creationId xmlns:p14="http://schemas.microsoft.com/office/powerpoint/2010/main" val="803367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extLst>
              <p:ext uri="{D42A27DB-BD31-4B8C-83A1-F6EECF244321}">
                <p14:modId xmlns:p14="http://schemas.microsoft.com/office/powerpoint/2010/main" val="884272029"/>
              </p:ext>
            </p:extLst>
          </p:nvPr>
        </p:nvGraphicFramePr>
        <p:xfrm>
          <a:off x="1043608" y="1642439"/>
          <a:ext cx="10191950" cy="4203450"/>
        </p:xfrm>
        <a:graphic>
          <a:graphicData uri="http://schemas.openxmlformats.org/drawingml/2006/table">
            <a:tbl>
              <a:tblPr/>
              <a:tblGrid>
                <a:gridCol w="1738473">
                  <a:extLst>
                    <a:ext uri="{9D8B030D-6E8A-4147-A177-3AD203B41FA5}">
                      <a16:colId xmlns:a16="http://schemas.microsoft.com/office/drawing/2014/main" xmlns="" val="20000"/>
                    </a:ext>
                  </a:extLst>
                </a:gridCol>
                <a:gridCol w="6528331">
                  <a:extLst>
                    <a:ext uri="{9D8B030D-6E8A-4147-A177-3AD203B41FA5}">
                      <a16:colId xmlns:a16="http://schemas.microsoft.com/office/drawing/2014/main" xmlns="" val="20001"/>
                    </a:ext>
                  </a:extLst>
                </a:gridCol>
                <a:gridCol w="1925146">
                  <a:extLst>
                    <a:ext uri="{9D8B030D-6E8A-4147-A177-3AD203B41FA5}">
                      <a16:colId xmlns:a16="http://schemas.microsoft.com/office/drawing/2014/main" xmlns="" val="20002"/>
                    </a:ext>
                  </a:extLst>
                </a:gridCol>
              </a:tblGrid>
              <a:tr h="556309">
                <a:tc>
                  <a:txBody>
                    <a:bodyPr/>
                    <a:lstStyle/>
                    <a:p>
                      <a:pPr>
                        <a:lnSpc>
                          <a:spcPct val="115000"/>
                        </a:lnSpc>
                        <a:spcAft>
                          <a:spcPts val="0"/>
                        </a:spcAft>
                      </a:pPr>
                      <a:r>
                        <a:rPr lang="tr-TR" sz="1600" b="1" kern="1200">
                          <a:solidFill>
                            <a:srgbClr val="FFFFFF"/>
                          </a:solidFill>
                          <a:latin typeface="Calibri"/>
                          <a:ea typeface="Times New Roman"/>
                          <a:cs typeface="Calibri"/>
                        </a:rPr>
                        <a:t>Dersin </a:t>
                      </a:r>
                      <a:endParaRPr lang="tr-TR" sz="1600">
                        <a:latin typeface="Calibri"/>
                        <a:ea typeface="Calibri"/>
                        <a:cs typeface="Times New Roman"/>
                      </a:endParaRPr>
                    </a:p>
                    <a:p>
                      <a:pPr>
                        <a:lnSpc>
                          <a:spcPct val="115000"/>
                        </a:lnSpc>
                        <a:spcAft>
                          <a:spcPts val="0"/>
                        </a:spcAft>
                      </a:pPr>
                      <a:r>
                        <a:rPr lang="tr-TR" sz="1600" b="1" kern="1200">
                          <a:solidFill>
                            <a:srgbClr val="FFFFFF"/>
                          </a:solidFill>
                          <a:latin typeface="Calibri"/>
                          <a:ea typeface="Times New Roman"/>
                          <a:cs typeface="Calibri"/>
                        </a:rPr>
                        <a:t>Kodu:</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Dersin Adı: </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tc>
                  <a:txBody>
                    <a:bodyPr/>
                    <a:lstStyle/>
                    <a:p>
                      <a:pPr>
                        <a:lnSpc>
                          <a:spcPct val="115000"/>
                        </a:lnSpc>
                        <a:spcAft>
                          <a:spcPts val="0"/>
                        </a:spcAft>
                      </a:pPr>
                      <a:r>
                        <a:rPr lang="tr-TR" sz="1600" b="1" kern="1200">
                          <a:solidFill>
                            <a:srgbClr val="FFFFFF"/>
                          </a:solidFill>
                          <a:latin typeface="Calibri"/>
                          <a:ea typeface="Times New Roman"/>
                          <a:cs typeface="Calibri"/>
                        </a:rPr>
                        <a:t>Yarıyıl</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B587C"/>
                    </a:solidFill>
                  </a:tcPr>
                </a:tc>
                <a:extLst>
                  <a:ext uri="{0D108BD9-81ED-4DB2-BD59-A6C34878D82A}">
                    <a16:rowId xmlns:a16="http://schemas.microsoft.com/office/drawing/2014/main" xmlns="" val="10000"/>
                  </a:ext>
                </a:extLst>
              </a:tr>
              <a:tr h="392453">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3413</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 Makineleri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1"/>
                  </a:ext>
                </a:extLst>
              </a:tr>
              <a:tr h="308528">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3415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Konfeksiyonda Malzeme Bilgisi </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fontAlgn="ctr">
                        <a:lnSpc>
                          <a:spcPct val="115000"/>
                        </a:lnSpc>
                        <a:spcAft>
                          <a:spcPts val="0"/>
                        </a:spcAft>
                      </a:pPr>
                      <a:r>
                        <a:rPr lang="tr-TR" sz="1600" kern="1200">
                          <a:solidFill>
                            <a:srgbClr val="000000"/>
                          </a:solidFill>
                          <a:latin typeface="Calibri"/>
                          <a:ea typeface="Times New Roman"/>
                          <a:cs typeface="Calibri"/>
                        </a:rPr>
                        <a:t>5</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2"/>
                  </a:ext>
                </a:extLst>
              </a:tr>
              <a:tr h="357764">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TEK3042</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İş Ve Zaman Etüdü</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3"/>
                  </a:ext>
                </a:extLst>
              </a:tr>
              <a:tr h="357764">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3408</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dirty="0">
                          <a:solidFill>
                            <a:srgbClr val="000000"/>
                          </a:solidFill>
                          <a:latin typeface="Calibri"/>
                          <a:ea typeface="Times New Roman"/>
                          <a:cs typeface="Calibri"/>
                        </a:rPr>
                        <a:t>Dikiş İpliği Üretim Ve Özellikleri</a:t>
                      </a:r>
                      <a:endParaRPr lang="tr-TR" sz="16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6</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4"/>
                  </a:ext>
                </a:extLst>
              </a:tr>
              <a:tr h="357764">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4091</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Konfeksiyonda Maliyet Hesapları</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7</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5"/>
                  </a:ext>
                </a:extLst>
              </a:tr>
              <a:tr h="497321">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4049</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Konfeksiyonda Organizasyon Ve Planlama</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7</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6"/>
                  </a:ext>
                </a:extLst>
              </a:tr>
              <a:tr h="497321">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4050</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Konfeksiyon İşletmelerinde Kalite Kontrol</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tc>
                  <a:txBody>
                    <a:bodyPr/>
                    <a:lstStyle/>
                    <a:p>
                      <a:pPr algn="ctr">
                        <a:lnSpc>
                          <a:spcPct val="115000"/>
                        </a:lnSpc>
                        <a:spcAft>
                          <a:spcPts val="0"/>
                        </a:spcAft>
                      </a:pPr>
                      <a:r>
                        <a:rPr lang="tr-TR" sz="1600" kern="1200">
                          <a:solidFill>
                            <a:srgbClr val="000000"/>
                          </a:solidFill>
                          <a:latin typeface="Calibri"/>
                          <a:ea typeface="Times New Roman"/>
                          <a:cs typeface="Calibri"/>
                        </a:rPr>
                        <a:t>8</a:t>
                      </a:r>
                      <a:endParaRPr lang="tr-TR" sz="160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1D7"/>
                    </a:solidFill>
                  </a:tcPr>
                </a:tc>
                <a:extLst>
                  <a:ext uri="{0D108BD9-81ED-4DB2-BD59-A6C34878D82A}">
                    <a16:rowId xmlns:a16="http://schemas.microsoft.com/office/drawing/2014/main" xmlns="" val="10007"/>
                  </a:ext>
                </a:extLst>
              </a:tr>
              <a:tr h="739987">
                <a:tc>
                  <a:txBody>
                    <a:bodyPr/>
                    <a:lstStyle/>
                    <a:p>
                      <a:pPr algn="ctr" fontAlgn="ctr">
                        <a:lnSpc>
                          <a:spcPct val="115000"/>
                        </a:lnSpc>
                        <a:spcAft>
                          <a:spcPts val="0"/>
                        </a:spcAft>
                      </a:pPr>
                      <a:r>
                        <a:rPr lang="tr-TR" sz="1600" kern="1200">
                          <a:solidFill>
                            <a:srgbClr val="000000"/>
                          </a:solidFill>
                          <a:latin typeface="Calibri"/>
                          <a:ea typeface="Times New Roman"/>
                          <a:cs typeface="Calibri"/>
                        </a:rPr>
                        <a:t>TEK 4066</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fontAlgn="ctr">
                        <a:lnSpc>
                          <a:spcPct val="115000"/>
                        </a:lnSpc>
                        <a:spcAft>
                          <a:spcPts val="0"/>
                        </a:spcAft>
                      </a:pPr>
                      <a:r>
                        <a:rPr lang="tr-TR" sz="1600" kern="1200">
                          <a:solidFill>
                            <a:srgbClr val="000000"/>
                          </a:solidFill>
                          <a:latin typeface="Calibri"/>
                          <a:ea typeface="Times New Roman"/>
                          <a:cs typeface="Calibri"/>
                        </a:rPr>
                        <a:t>Özel Amaçlı Konf. Ürünlerinin Tasarımı Ve </a:t>
                      </a:r>
                      <a:endParaRPr lang="tr-TR" sz="1600">
                        <a:latin typeface="Calibri"/>
                        <a:ea typeface="Calibri"/>
                        <a:cs typeface="Times New Roman"/>
                      </a:endParaRPr>
                    </a:p>
                    <a:p>
                      <a:pPr fontAlgn="ctr">
                        <a:lnSpc>
                          <a:spcPct val="115000"/>
                        </a:lnSpc>
                        <a:spcAft>
                          <a:spcPts val="0"/>
                        </a:spcAft>
                      </a:pPr>
                      <a:r>
                        <a:rPr lang="tr-TR" sz="1600" kern="1200">
                          <a:solidFill>
                            <a:srgbClr val="000000"/>
                          </a:solidFill>
                          <a:latin typeface="Calibri"/>
                          <a:ea typeface="Times New Roman"/>
                          <a:cs typeface="Calibri"/>
                        </a:rPr>
                        <a:t>Üretim Özelliklerii</a:t>
                      </a:r>
                      <a:endParaRPr lang="tr-TR" sz="16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tc>
                  <a:txBody>
                    <a:bodyPr/>
                    <a:lstStyle/>
                    <a:p>
                      <a:pPr algn="ctr">
                        <a:lnSpc>
                          <a:spcPct val="115000"/>
                        </a:lnSpc>
                        <a:spcAft>
                          <a:spcPts val="0"/>
                        </a:spcAft>
                      </a:pPr>
                      <a:r>
                        <a:rPr lang="tr-TR" sz="1600" kern="1200" dirty="0">
                          <a:solidFill>
                            <a:srgbClr val="000000"/>
                          </a:solidFill>
                          <a:latin typeface="Calibri"/>
                          <a:ea typeface="Times New Roman"/>
                          <a:cs typeface="Calibri"/>
                        </a:rPr>
                        <a:t>8</a:t>
                      </a:r>
                      <a:endParaRPr lang="tr-TR" sz="1600" dirty="0">
                        <a:latin typeface="Calibri"/>
                        <a:ea typeface="Calibri"/>
                        <a:cs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AEC"/>
                    </a:solidFill>
                  </a:tcPr>
                </a:tc>
                <a:extLst>
                  <a:ext uri="{0D108BD9-81ED-4DB2-BD59-A6C34878D82A}">
                    <a16:rowId xmlns:a16="http://schemas.microsoft.com/office/drawing/2014/main" xmlns="" val="10008"/>
                  </a:ext>
                </a:extLst>
              </a:tr>
            </a:tbl>
          </a:graphicData>
        </a:graphic>
      </p:graphicFrame>
      <p:sp>
        <p:nvSpPr>
          <p:cNvPr id="4" name="3 Dikdörtgen"/>
          <p:cNvSpPr/>
          <p:nvPr/>
        </p:nvSpPr>
        <p:spPr>
          <a:xfrm>
            <a:off x="3860821" y="946510"/>
            <a:ext cx="7488832" cy="430887"/>
          </a:xfrm>
          <a:prstGeom prst="rect">
            <a:avLst/>
          </a:prstGeom>
        </p:spPr>
        <p:txBody>
          <a:bodyPr wrap="square">
            <a:spAutoFit/>
          </a:bodyPr>
          <a:lstStyle/>
          <a:p>
            <a:pPr marL="0" lvl="1">
              <a:buClr>
                <a:prstClr val="black"/>
              </a:buClr>
              <a:buSzPct val="95000"/>
              <a:defRPr/>
            </a:pPr>
            <a:r>
              <a:rPr lang="tr-TR" sz="2200" b="1" dirty="0">
                <a:solidFill>
                  <a:srgbClr val="C00000"/>
                </a:solidFill>
                <a:latin typeface="Calibri"/>
                <a:cs typeface="Arial" pitchFamily="34" charset="0"/>
              </a:rPr>
              <a:t>Konfeksiyon Teknolojisi Modülü: </a:t>
            </a:r>
          </a:p>
        </p:txBody>
      </p:sp>
    </p:spTree>
    <p:extLst>
      <p:ext uri="{BB962C8B-B14F-4D97-AF65-F5344CB8AC3E}">
        <p14:creationId xmlns:p14="http://schemas.microsoft.com/office/powerpoint/2010/main" val="3547887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79618" y="867120"/>
            <a:ext cx="10861043" cy="4525963"/>
          </a:xfrm>
        </p:spPr>
        <p:txBody>
          <a:bodyPr>
            <a:noAutofit/>
          </a:bodyPr>
          <a:lstStyle/>
          <a:p>
            <a:pPr marL="0" indent="0" algn="just">
              <a:buNone/>
            </a:pPr>
            <a:r>
              <a:rPr lang="tr-TR" sz="2200" b="1" dirty="0">
                <a:solidFill>
                  <a:srgbClr val="C00000"/>
                </a:solidFill>
                <a:latin typeface="Times New Roman" panose="02020603050405020304" pitchFamily="18" charset="0"/>
                <a:cs typeface="Times New Roman" panose="02020603050405020304" pitchFamily="18" charset="0"/>
              </a:rPr>
              <a:t>Tasarım Yöntemleri I ve II dersleri: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6. ve 7. Yarıyıllarda verilmekte olan Tasarım Yöntemleri derslerinde, tasarım sürecindeki adımları kavrayabilme ve gerçekçi koşullar altında bir ürün veya süreç tasarlama yeteneği kazanmalarını sağlanmak amaçlanmıştır. Bu kapsamda bir danışman yönetiminde  bireysel yada grup olarak proje yaptırılmaktadır. </a:t>
            </a:r>
          </a:p>
          <a:p>
            <a:pPr marL="0" indent="0" algn="just">
              <a:buNone/>
            </a:pPr>
            <a:r>
              <a:rPr lang="tr-TR" sz="2200" b="1" dirty="0">
                <a:solidFill>
                  <a:srgbClr val="002060"/>
                </a:solidFill>
                <a:latin typeface="Times New Roman" panose="02020603050405020304" pitchFamily="18" charset="0"/>
                <a:cs typeface="Times New Roman" panose="02020603050405020304" pitchFamily="18" charset="0"/>
              </a:rPr>
              <a:t> </a:t>
            </a:r>
            <a:r>
              <a:rPr lang="tr-TR" sz="2200" b="1" dirty="0">
                <a:solidFill>
                  <a:srgbClr val="C00000"/>
                </a:solidFill>
                <a:latin typeface="Times New Roman" panose="02020603050405020304" pitchFamily="18" charset="0"/>
                <a:cs typeface="Times New Roman" panose="02020603050405020304" pitchFamily="18" charset="0"/>
              </a:rPr>
              <a:t>Seminer dersleri: </a:t>
            </a:r>
          </a:p>
          <a:p>
            <a:pPr marL="0" indent="0" algn="just">
              <a:buNone/>
            </a:pPr>
            <a:r>
              <a:rPr lang="tr-TR" sz="2200" dirty="0">
                <a:solidFill>
                  <a:schemeClr val="tx1"/>
                </a:solidFill>
                <a:latin typeface="Times New Roman" panose="02020603050405020304" pitchFamily="18" charset="0"/>
                <a:cs typeface="Times New Roman" panose="02020603050405020304" pitchFamily="18" charset="0"/>
              </a:rPr>
              <a:t>7. ve 8. Yarıyıllarda yer alan Seminer derslerinde öğrencilerin gerek tekstil mühendisliği gerekse genel mühendislik kavramları hakkında sektörden deneyimli mühendis ve yöneticilerden bilgiler alabilmesini ve yaşam boyu öğrenmenin önemini kavramalarını sağlayabilmek amaçlanmaktadır. Bu kapsamda öğrencilerimizin etik, iş hukuku ve iş güvenliği, girişimcilik, yalın üretim vb. konularda uzman kişilerden bilgi almaktadır.  Ayrıca 7. yarıyılda Seminer I dersi kapsamında Makine Mühendisliği öğrencileri ile birlikte </a:t>
            </a:r>
            <a:r>
              <a:rPr lang="tr-TR" sz="2200" dirty="0" err="1">
                <a:solidFill>
                  <a:schemeClr val="tx1"/>
                </a:solidFill>
                <a:latin typeface="Times New Roman" panose="02020603050405020304" pitchFamily="18" charset="0"/>
                <a:cs typeface="Times New Roman" panose="02020603050405020304" pitchFamily="18" charset="0"/>
              </a:rPr>
              <a:t>disiplinlerarası</a:t>
            </a:r>
            <a:r>
              <a:rPr lang="tr-TR" sz="2200" dirty="0">
                <a:solidFill>
                  <a:schemeClr val="tx1"/>
                </a:solidFill>
                <a:latin typeface="Times New Roman" panose="02020603050405020304" pitchFamily="18" charset="0"/>
                <a:cs typeface="Times New Roman" panose="02020603050405020304" pitchFamily="18" charset="0"/>
              </a:rPr>
              <a:t> bir proje ödevi yaptırılmaktadır. </a:t>
            </a:r>
          </a:p>
          <a:p>
            <a:pPr marL="0" indent="0" algn="just">
              <a:buNone/>
            </a:pPr>
            <a:endParaRPr lang="tr-TR" sz="2200" b="1" dirty="0">
              <a:solidFill>
                <a:srgbClr val="002060"/>
              </a:solidFill>
            </a:endParaRPr>
          </a:p>
        </p:txBody>
      </p:sp>
    </p:spTree>
    <p:extLst>
      <p:ext uri="{BB962C8B-B14F-4D97-AF65-F5344CB8AC3E}">
        <p14:creationId xmlns:p14="http://schemas.microsoft.com/office/powerpoint/2010/main" val="205141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112</TotalTime>
  <Words>776</Words>
  <Application>Microsoft Office PowerPoint</Application>
  <PresentationFormat>Özel</PresentationFormat>
  <Paragraphs>177</Paragraphs>
  <Slides>11</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11</vt:i4>
      </vt:variant>
    </vt:vector>
  </HeadingPairs>
  <TitlesOfParts>
    <vt:vector size="13" baseType="lpstr">
      <vt:lpstr>Dilim</vt:lpstr>
      <vt:lpstr>Microsoft Word Document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DİLEK</dc:creator>
  <cp:lastModifiedBy>brk</cp:lastModifiedBy>
  <cp:revision>12</cp:revision>
  <dcterms:created xsi:type="dcterms:W3CDTF">2020-07-03T11:12:05Z</dcterms:created>
  <dcterms:modified xsi:type="dcterms:W3CDTF">2024-05-27T08:42:40Z</dcterms:modified>
</cp:coreProperties>
</file>