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2" r:id="rId7"/>
    <p:sldId id="263" r:id="rId8"/>
    <p:sldId id="264" r:id="rId9"/>
    <p:sldId id="260" r:id="rId10"/>
    <p:sldId id="268" r:id="rId11"/>
    <p:sldId id="265" r:id="rId12"/>
    <p:sldId id="266" r:id="rId13"/>
    <p:sldId id="270" r:id="rId14"/>
    <p:sldId id="267" r:id="rId15"/>
    <p:sldId id="261"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Veri Yer Tutucusu 3"/>
          <p:cNvSpPr>
            <a:spLocks noGrp="1"/>
          </p:cNvSpPr>
          <p:nvPr>
            <p:ph type="dt" sz="half" idx="10"/>
          </p:nvPr>
        </p:nvSpPr>
        <p:spPr/>
        <p:txBody>
          <a:bodyPr/>
          <a:lstStyle/>
          <a:p>
            <a:fld id="{5E81C48B-9473-49B3-B6DA-E2BA13B6B364}" type="datetimeFigureOut">
              <a:rPr lang="tr-TR" smtClean="0"/>
              <a:pPr/>
              <a:t>8.05.2023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
        <p:nvSpPr>
          <p:cNvPr id="8" name="Dikdörtgen 7"/>
          <p:cNvSpPr/>
          <p:nvPr userDrawn="1"/>
        </p:nvSpPr>
        <p:spPr>
          <a:xfrm>
            <a:off x="0" y="0"/>
            <a:ext cx="8934138" cy="6858000"/>
          </a:xfrm>
          <a:custGeom>
            <a:avLst/>
            <a:gdLst>
              <a:gd name="connsiteX0" fmla="*/ 0 w 8934138"/>
              <a:gd name="connsiteY0" fmla="*/ 0 h 6858000"/>
              <a:gd name="connsiteX1" fmla="*/ 8934138 w 8934138"/>
              <a:gd name="connsiteY1" fmla="*/ 0 h 6858000"/>
              <a:gd name="connsiteX2" fmla="*/ 8934138 w 8934138"/>
              <a:gd name="connsiteY2" fmla="*/ 6858000 h 6858000"/>
              <a:gd name="connsiteX3" fmla="*/ 0 w 8934138"/>
              <a:gd name="connsiteY3" fmla="*/ 6858000 h 6858000"/>
              <a:gd name="connsiteX4" fmla="*/ 0 w 8934138"/>
              <a:gd name="connsiteY4" fmla="*/ 0 h 6858000"/>
              <a:gd name="connsiteX0" fmla="*/ 0 w 8934138"/>
              <a:gd name="connsiteY0" fmla="*/ 0 h 6858000"/>
              <a:gd name="connsiteX1" fmla="*/ 8934138 w 8934138"/>
              <a:gd name="connsiteY1" fmla="*/ 0 h 6858000"/>
              <a:gd name="connsiteX2" fmla="*/ 7540053 w 8934138"/>
              <a:gd name="connsiteY2" fmla="*/ 6828020 h 6858000"/>
              <a:gd name="connsiteX3" fmla="*/ 0 w 8934138"/>
              <a:gd name="connsiteY3" fmla="*/ 6858000 h 6858000"/>
              <a:gd name="connsiteX4" fmla="*/ 0 w 8934138"/>
              <a:gd name="connsiteY4" fmla="*/ 0 h 6858000"/>
              <a:gd name="connsiteX0" fmla="*/ 0 w 8934138"/>
              <a:gd name="connsiteY0" fmla="*/ 0 h 6858000"/>
              <a:gd name="connsiteX1" fmla="*/ 8934138 w 8934138"/>
              <a:gd name="connsiteY1" fmla="*/ 0 h 6858000"/>
              <a:gd name="connsiteX2" fmla="*/ 7974768 w 8934138"/>
              <a:gd name="connsiteY2" fmla="*/ 6828020 h 6858000"/>
              <a:gd name="connsiteX3" fmla="*/ 0 w 8934138"/>
              <a:gd name="connsiteY3" fmla="*/ 6858000 h 6858000"/>
              <a:gd name="connsiteX4" fmla="*/ 0 w 89341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4138" h="6858000">
                <a:moveTo>
                  <a:pt x="0" y="0"/>
                </a:moveTo>
                <a:lnTo>
                  <a:pt x="8934138" y="0"/>
                </a:lnTo>
                <a:lnTo>
                  <a:pt x="7974768" y="6828020"/>
                </a:lnTo>
                <a:lnTo>
                  <a:pt x="0" y="6858000"/>
                </a:lnTo>
                <a:lnTo>
                  <a:pt x="0" y="0"/>
                </a:lnTo>
                <a:close/>
              </a:path>
            </a:pathLst>
          </a:custGeom>
          <a:solidFill>
            <a:srgbClr val="104A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108" y="1523240"/>
            <a:ext cx="2743200" cy="3080613"/>
          </a:xfrm>
          <a:prstGeom prst="rect">
            <a:avLst/>
          </a:prstGeom>
        </p:spPr>
      </p:pic>
      <p:pic>
        <p:nvPicPr>
          <p:cNvPr id="11" name="Resim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2930" y="295358"/>
            <a:ext cx="5911699" cy="5924467"/>
          </a:xfrm>
          <a:prstGeom prst="rect">
            <a:avLst/>
          </a:prstGeom>
        </p:spPr>
      </p:pic>
      <p:sp>
        <p:nvSpPr>
          <p:cNvPr id="2" name="Unvan 1"/>
          <p:cNvSpPr>
            <a:spLocks noGrp="1"/>
          </p:cNvSpPr>
          <p:nvPr>
            <p:ph type="ctrTitle" hasCustomPrompt="1"/>
          </p:nvPr>
        </p:nvSpPr>
        <p:spPr>
          <a:xfrm>
            <a:off x="667689" y="1714892"/>
            <a:ext cx="7485712" cy="1873769"/>
          </a:xfrm>
        </p:spPr>
        <p:txBody>
          <a:bodyPr anchor="b">
            <a:normAutofit/>
          </a:bodyPr>
          <a:lstStyle>
            <a:lvl1pPr algn="l">
              <a:defRPr sz="4400" baseline="0">
                <a:solidFill>
                  <a:schemeClr val="bg1"/>
                </a:solidFill>
                <a:latin typeface="Arial Black" panose="020B0A04020102020204" pitchFamily="34" charset="0"/>
              </a:defRPr>
            </a:lvl1pPr>
          </a:lstStyle>
          <a:p>
            <a:r>
              <a:rPr lang="tr-TR" dirty="0" smtClean="0"/>
              <a:t>LOREM İPSUM DOLOR SİT AMET, CONSEC- TETUR</a:t>
            </a:r>
            <a:endParaRPr lang="tr-TR" dirty="0"/>
          </a:p>
        </p:txBody>
      </p:sp>
      <p:sp>
        <p:nvSpPr>
          <p:cNvPr id="3" name="Alt Başlık 2"/>
          <p:cNvSpPr>
            <a:spLocks noGrp="1"/>
          </p:cNvSpPr>
          <p:nvPr>
            <p:ph type="subTitle" idx="1" hasCustomPrompt="1"/>
          </p:nvPr>
        </p:nvSpPr>
        <p:spPr>
          <a:xfrm>
            <a:off x="667688" y="3804533"/>
            <a:ext cx="7485712" cy="1655762"/>
          </a:xfrm>
        </p:spPr>
        <p:txBody>
          <a:bodyPr>
            <a:normAutofit/>
          </a:bodyPr>
          <a:lstStyle>
            <a:lvl1pPr marL="0" indent="0" algn="l">
              <a:buNone/>
              <a:defRPr sz="32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err="1" smtClean="0"/>
              <a:t>Öğr</a:t>
            </a:r>
            <a:r>
              <a:rPr lang="tr-TR" dirty="0" smtClean="0"/>
              <a:t>. Gör. Alper ÇETİN</a:t>
            </a:r>
            <a:endParaRPr lang="tr-TR" dirty="0"/>
          </a:p>
        </p:txBody>
      </p:sp>
    </p:spTree>
    <p:extLst>
      <p:ext uri="{BB962C8B-B14F-4D97-AF65-F5344CB8AC3E}">
        <p14:creationId xmlns:p14="http://schemas.microsoft.com/office/powerpoint/2010/main" val="122622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E81C48B-9473-49B3-B6DA-E2BA13B6B364}" type="datetimeFigureOut">
              <a:rPr lang="tr-TR" smtClean="0"/>
              <a:pPr/>
              <a:t>8.05.2023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302742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E81C48B-9473-49B3-B6DA-E2BA13B6B364}" type="datetimeFigureOut">
              <a:rPr lang="tr-TR" smtClean="0"/>
              <a:pPr/>
              <a:t>8.05.2023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908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E81C48B-9473-49B3-B6DA-E2BA13B6B364}" type="datetimeFigureOut">
              <a:rPr lang="tr-TR" smtClean="0"/>
              <a:pPr/>
              <a:t>8.05.2023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2900184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E81C48B-9473-49B3-B6DA-E2BA13B6B364}" type="datetimeFigureOut">
              <a:rPr lang="tr-TR" smtClean="0"/>
              <a:pPr/>
              <a:t>8.05.2023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4109268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E81C48B-9473-49B3-B6DA-E2BA13B6B364}" type="datetimeFigureOut">
              <a:rPr lang="tr-TR" smtClean="0"/>
              <a:pPr/>
              <a:t>8.05.2023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399130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E81C48B-9473-49B3-B6DA-E2BA13B6B364}" type="datetimeFigureOut">
              <a:rPr lang="tr-TR" smtClean="0"/>
              <a:pPr/>
              <a:t>8.05.2023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91861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E81C48B-9473-49B3-B6DA-E2BA13B6B364}" type="datetimeFigureOut">
              <a:rPr lang="tr-TR" smtClean="0"/>
              <a:pPr/>
              <a:t>8.05.2023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381484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E81C48B-9473-49B3-B6DA-E2BA13B6B364}" type="datetimeFigureOut">
              <a:rPr lang="tr-TR" smtClean="0"/>
              <a:pPr/>
              <a:t>8.05.2023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2610715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E81C48B-9473-49B3-B6DA-E2BA13B6B364}" type="datetimeFigureOut">
              <a:rPr lang="tr-TR" smtClean="0"/>
              <a:pPr/>
              <a:t>8.05.2023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330026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E81C48B-9473-49B3-B6DA-E2BA13B6B364}" type="datetimeFigureOut">
              <a:rPr lang="tr-TR" smtClean="0"/>
              <a:pPr/>
              <a:t>8.05.2023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5FFE56F-5BBD-4939-A391-E88B3C18541F}" type="slidenum">
              <a:rPr lang="tr-TR" smtClean="0"/>
              <a:pPr/>
              <a:t>‹#›</a:t>
            </a:fld>
            <a:endParaRPr lang="tr-TR"/>
          </a:p>
        </p:txBody>
      </p:sp>
    </p:spTree>
    <p:extLst>
      <p:ext uri="{BB962C8B-B14F-4D97-AF65-F5344CB8AC3E}">
        <p14:creationId xmlns:p14="http://schemas.microsoft.com/office/powerpoint/2010/main" val="418302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1C48B-9473-49B3-B6DA-E2BA13B6B364}" type="datetimeFigureOut">
              <a:rPr lang="tr-TR" smtClean="0"/>
              <a:pPr/>
              <a:t>8.05.2023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FE56F-5BBD-4939-A391-E88B3C18541F}" type="slidenum">
              <a:rPr lang="tr-TR" smtClean="0"/>
              <a:pPr/>
              <a:t>‹#›</a:t>
            </a:fld>
            <a:endParaRPr lang="tr-TR"/>
          </a:p>
        </p:txBody>
      </p:sp>
    </p:spTree>
    <p:extLst>
      <p:ext uri="{BB962C8B-B14F-4D97-AF65-F5344CB8AC3E}">
        <p14:creationId xmlns:p14="http://schemas.microsoft.com/office/powerpoint/2010/main" val="229411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uludag.edu.tr/tby/konu/view?id=8154&amp;title=bursa-uludag-universitesi-meslek-yuksek-okullari-staj-yonerges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ludag.edu.tr/tby/konu/view?id=8154&amp;title=bursa-uludag-universitesi-meslek-yuksek-okullari-staj-yonergesi"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67688" y="1454727"/>
            <a:ext cx="7811294" cy="2668386"/>
          </a:xfrm>
        </p:spPr>
        <p:txBody>
          <a:bodyPr>
            <a:normAutofit/>
          </a:bodyPr>
          <a:lstStyle/>
          <a:p>
            <a:pPr algn="ctr"/>
            <a:r>
              <a:rPr lang="tr-TR" dirty="0">
                <a:latin typeface="Times New Roman" panose="02020603050405020304" pitchFamily="18" charset="0"/>
                <a:cs typeface="Times New Roman" panose="02020603050405020304" pitchFamily="18" charset="0"/>
              </a:rPr>
              <a:t>ÖĞRENCİ </a:t>
            </a:r>
            <a:r>
              <a:rPr lang="tr-TR" dirty="0" smtClean="0">
                <a:latin typeface="Times New Roman" panose="02020603050405020304" pitchFamily="18" charset="0"/>
                <a:cs typeface="Times New Roman" panose="02020603050405020304" pitchFamily="18" charset="0"/>
              </a:rPr>
              <a:t>UYGULAMALI EĞİTİM (STAJ) VE UYGULAMALI EĞİTİM (STAJ) SİGORTASI İŞLEMLERİ</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17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2530" y="1056903"/>
            <a:ext cx="4797631" cy="1237409"/>
          </a:xfrm>
        </p:spPr>
        <p:txBody>
          <a:bodyPr>
            <a:noAutofit/>
          </a:bodyPr>
          <a:lstStyle/>
          <a:p>
            <a:r>
              <a:rPr lang="tr-TR" sz="3200" b="1" dirty="0" smtClean="0">
                <a:latin typeface="Times New Roman" panose="02020603050405020304" pitchFamily="18" charset="0"/>
                <a:cs typeface="Times New Roman" panose="02020603050405020304" pitchFamily="18" charset="0"/>
              </a:rPr>
              <a:t>Uygulamalı Eğitim (Staj) Rapor Yazım Sayfası Formu </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937953" y="2371725"/>
            <a:ext cx="4208813" cy="4486275"/>
          </a:xfrm>
        </p:spPr>
        <p:txBody>
          <a:bodyPr>
            <a:normAutofit/>
          </a:bodyPr>
          <a:lstStyle/>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Raporlar, bilgisayar ortamında hazırlanmalıdır. </a:t>
            </a:r>
          </a:p>
          <a:p>
            <a:pPr indent="-216000">
              <a:lnSpc>
                <a:spcPct val="100000"/>
              </a:lnSpc>
              <a:spcBef>
                <a:spcPts val="600"/>
              </a:spcBef>
            </a:pPr>
            <a:r>
              <a:rPr lang="tr-TR" sz="2000" dirty="0" smtClean="0">
                <a:latin typeface="Times New Roman" panose="02020603050405020304" pitchFamily="18" charset="0"/>
                <a:cs typeface="Times New Roman" panose="02020603050405020304" pitchFamily="18" charset="0"/>
              </a:rPr>
              <a:t>Yazım </a:t>
            </a:r>
            <a:r>
              <a:rPr lang="tr-TR" sz="2000" dirty="0">
                <a:latin typeface="Times New Roman" panose="02020603050405020304" pitchFamily="18" charset="0"/>
                <a:cs typeface="Times New Roman" panose="02020603050405020304" pitchFamily="18" charset="0"/>
              </a:rPr>
              <a:t>formatı, Times New Roman yazı tipinde 12 punto olmalıdır. </a:t>
            </a:r>
            <a:endParaRPr lang="tr-TR" sz="2000" dirty="0" smtClean="0">
              <a:latin typeface="Times New Roman" panose="02020603050405020304" pitchFamily="18" charset="0"/>
              <a:cs typeface="Times New Roman" panose="02020603050405020304" pitchFamily="18" charset="0"/>
            </a:endParaRPr>
          </a:p>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Kenar boşlukları sol 2,5 cm, sağ 1,5 cm, üst 2,5 cm, alt 2,5 cm olmalıdır</a:t>
            </a:r>
            <a:r>
              <a:rPr lang="tr-TR" sz="2000" dirty="0" smtClean="0">
                <a:latin typeface="Times New Roman" panose="02020603050405020304" pitchFamily="18" charset="0"/>
                <a:cs typeface="Times New Roman" panose="02020603050405020304" pitchFamily="18" charset="0"/>
              </a:rPr>
              <a:t>.</a:t>
            </a:r>
          </a:p>
          <a:p>
            <a:pPr indent="-216000">
              <a:lnSpc>
                <a:spcPct val="100000"/>
              </a:lnSpc>
              <a:spcBef>
                <a:spcPts val="600"/>
              </a:spcBef>
            </a:pPr>
            <a:r>
              <a:rPr lang="tr-TR" sz="2000" dirty="0">
                <a:latin typeface="Times New Roman" panose="02020603050405020304" pitchFamily="18" charset="0"/>
                <a:cs typeface="Times New Roman" panose="02020603050405020304" pitchFamily="18" charset="0"/>
              </a:rPr>
              <a:t>Her bir iş günü için ayrı rapor doldurulmalı (Her bir işgünü için: 30 gün) ve işyeri yetkilisine imzalatılmalıdır. </a:t>
            </a:r>
            <a:r>
              <a:rPr lang="tr-TR" sz="2000" dirty="0" smtClean="0">
                <a:latin typeface="Times New Roman" panose="02020603050405020304" pitchFamily="18" charset="0"/>
                <a:cs typeface="Times New Roman" panose="02020603050405020304" pitchFamily="18" charset="0"/>
              </a:rPr>
              <a:t>Uygulamalı Eğitim </a:t>
            </a:r>
            <a:r>
              <a:rPr lang="tr-TR" sz="2000" dirty="0">
                <a:latin typeface="Times New Roman" panose="02020603050405020304" pitchFamily="18" charset="0"/>
                <a:cs typeface="Times New Roman" panose="02020603050405020304" pitchFamily="18" charset="0"/>
              </a:rPr>
              <a:t>sınavı sırasında sınavı yapan bölüm hocasına teslim edilmelidir.</a:t>
            </a:r>
            <a:endParaRPr lang="tr-TR" sz="2000" dirty="0"/>
          </a:p>
          <a:p>
            <a:pPr marL="12600" indent="0">
              <a:lnSpc>
                <a:spcPct val="100000"/>
              </a:lnSpc>
              <a:spcBef>
                <a:spcPts val="600"/>
              </a:spcBef>
              <a:buNone/>
            </a:pPr>
            <a:r>
              <a:rPr lang="tr-TR" sz="2000" dirty="0" smtClean="0">
                <a:latin typeface="Times New Roman" panose="02020603050405020304" pitchFamily="18" charset="0"/>
                <a:cs typeface="Times New Roman" panose="02020603050405020304" pitchFamily="18" charset="0"/>
              </a:rPr>
              <a:t> </a:t>
            </a:r>
            <a:endParaRPr lang="tr-TR" sz="20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739" y="906086"/>
            <a:ext cx="4006734" cy="5860473"/>
          </a:xfrm>
          <a:prstGeom prst="rect">
            <a:avLst/>
          </a:prstGeom>
        </p:spPr>
      </p:pic>
      <p:sp>
        <p:nvSpPr>
          <p:cNvPr id="4" name="Metin kutusu 3"/>
          <p:cNvSpPr txBox="1"/>
          <p:nvPr/>
        </p:nvSpPr>
        <p:spPr>
          <a:xfrm>
            <a:off x="1395352" y="406706"/>
            <a:ext cx="9037121" cy="923330"/>
          </a:xfrm>
          <a:prstGeom prst="rect">
            <a:avLst/>
          </a:prstGeom>
          <a:noFill/>
        </p:spPr>
        <p:txBody>
          <a:bodyPr wrap="square" rtlCol="0">
            <a:spAutoFit/>
          </a:bodyPr>
          <a:lstStyle/>
          <a:p>
            <a:r>
              <a:rPr lang="tr-TR" b="1" u="sng" dirty="0">
                <a:solidFill>
                  <a:srgbClr val="212529"/>
                </a:solidFill>
                <a:latin typeface="Times New Roman" panose="02020603050405020304" pitchFamily="18" charset="0"/>
                <a:cs typeface="Times New Roman" panose="02020603050405020304" pitchFamily="18" charset="0"/>
              </a:rPr>
              <a:t>Uygulamalı Eğitim </a:t>
            </a:r>
            <a:r>
              <a:rPr lang="tr-TR" b="1" u="sng" dirty="0" smtClean="0">
                <a:solidFill>
                  <a:srgbClr val="212529"/>
                </a:solidFill>
                <a:latin typeface="Times New Roman" panose="02020603050405020304" pitchFamily="18" charset="0"/>
                <a:cs typeface="Times New Roman" panose="02020603050405020304" pitchFamily="18" charset="0"/>
              </a:rPr>
              <a:t>(Staj) </a:t>
            </a:r>
            <a:r>
              <a:rPr lang="tr-TR" b="1" u="sng" dirty="0">
                <a:solidFill>
                  <a:srgbClr val="212529"/>
                </a:solidFill>
                <a:latin typeface="Times New Roman" panose="02020603050405020304" pitchFamily="18" charset="0"/>
                <a:cs typeface="Times New Roman" panose="02020603050405020304" pitchFamily="18" charset="0"/>
              </a:rPr>
              <a:t>tamamlandıktan sonra işyerine onaylatılarak Uygulamalı Eğitim </a:t>
            </a:r>
            <a:r>
              <a:rPr lang="tr-TR" b="1" u="sng" dirty="0" smtClean="0">
                <a:solidFill>
                  <a:srgbClr val="212529"/>
                </a:solidFill>
                <a:latin typeface="Times New Roman" panose="02020603050405020304" pitchFamily="18" charset="0"/>
                <a:cs typeface="Times New Roman" panose="02020603050405020304" pitchFamily="18" charset="0"/>
              </a:rPr>
              <a:t>(staj) </a:t>
            </a:r>
            <a:r>
              <a:rPr lang="tr-TR" b="1" u="sng" dirty="0">
                <a:solidFill>
                  <a:srgbClr val="212529"/>
                </a:solidFill>
                <a:latin typeface="Times New Roman" panose="02020603050405020304" pitchFamily="18" charset="0"/>
                <a:cs typeface="Times New Roman" panose="02020603050405020304" pitchFamily="18" charset="0"/>
              </a:rPr>
              <a:t>sınavında teslim edilmesi gereken formlar:</a:t>
            </a:r>
            <a:r>
              <a:rPr lang="tr-TR" dirty="0"/>
              <a:t/>
            </a:r>
            <a:br>
              <a:rPr lang="tr-TR" dirty="0"/>
            </a:br>
            <a:endParaRPr lang="tr-TR" dirty="0"/>
          </a:p>
        </p:txBody>
      </p:sp>
    </p:spTree>
    <p:extLst>
      <p:ext uri="{BB962C8B-B14F-4D97-AF65-F5344CB8AC3E}">
        <p14:creationId xmlns:p14="http://schemas.microsoft.com/office/powerpoint/2010/main" val="4247940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80655" y="1493228"/>
            <a:ext cx="4263242" cy="442450"/>
          </a:xfrm>
        </p:spPr>
        <p:txBody>
          <a:bodyPr>
            <a:normAutofit fontScale="90000"/>
          </a:bodyPr>
          <a:lstStyle/>
          <a:p>
            <a:r>
              <a:rPr lang="tr-TR" sz="3200" b="1" dirty="0" smtClean="0">
                <a:latin typeface="Times New Roman" panose="02020603050405020304" pitchFamily="18" charset="0"/>
                <a:cs typeface="Times New Roman" panose="02020603050405020304" pitchFamily="18" charset="0"/>
              </a:rPr>
              <a:t>Uygulamalı Eğitim Devam Durumunu Gösterir </a:t>
            </a:r>
            <a:r>
              <a:rPr lang="en-US" sz="3200" b="1" dirty="0" smtClean="0">
                <a:latin typeface="Times New Roman" panose="02020603050405020304" pitchFamily="18" charset="0"/>
                <a:cs typeface="Times New Roman" panose="02020603050405020304" pitchFamily="18" charset="0"/>
              </a:rPr>
              <a:t>Çizelge</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75465" y="2566257"/>
            <a:ext cx="5384470" cy="3467595"/>
          </a:xfrm>
        </p:spPr>
        <p:txBody>
          <a:bodyPr/>
          <a:lstStyle/>
          <a:p>
            <a:pPr marL="228600" lvl="1">
              <a:spcBef>
                <a:spcPts val="1000"/>
              </a:spcBef>
            </a:pPr>
            <a:r>
              <a:rPr lang="en-US" sz="2000" dirty="0" err="1">
                <a:latin typeface="Times New Roman" panose="02020603050405020304" pitchFamily="18" charset="0"/>
                <a:cs typeface="Times New Roman" panose="02020603050405020304" pitchFamily="18" charset="0"/>
              </a:rPr>
              <a:t>İşyeri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yetkilisi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tarafından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doldurulup</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onaylandıktan</a:t>
            </a:r>
            <a:r>
              <a:rPr lang="tr-TR"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sonra</a:t>
            </a:r>
            <a:r>
              <a:rPr lang="tr-TR" sz="2000" dirty="0" smtClean="0">
                <a:latin typeface="Times New Roman" panose="02020603050405020304" pitchFamily="18" charset="0"/>
                <a:cs typeface="Times New Roman" panose="02020603050405020304" pitchFamily="18" charset="0"/>
              </a:rPr>
              <a:t> alınan çizelge</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öğrenci</a:t>
            </a:r>
            <a:r>
              <a:rPr lang="tr-TR" sz="2000" dirty="0" smtClean="0">
                <a:latin typeface="Times New Roman" panose="02020603050405020304" pitchFamily="18" charset="0"/>
                <a:cs typeface="Times New Roman" panose="02020603050405020304" pitchFamily="18" charset="0"/>
              </a:rPr>
              <a:t> tarafından</a:t>
            </a:r>
            <a:r>
              <a:rPr lang="en-US" sz="2000"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Uygulamalı Eğitim sınavı esnasında </a:t>
            </a:r>
            <a:r>
              <a:rPr lang="en-US" sz="2000" dirty="0" err="1" smtClean="0">
                <a:latin typeface="Times New Roman" panose="02020603050405020304" pitchFamily="18" charset="0"/>
                <a:cs typeface="Times New Roman" panose="02020603050405020304" pitchFamily="18" charset="0"/>
              </a:rPr>
              <a:t>sınavı</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yapan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hocaya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teslim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edilir</a:t>
            </a:r>
            <a:r>
              <a:rPr lang="en-US" sz="2000" dirty="0" smtClean="0">
                <a:latin typeface="Times New Roman" panose="02020603050405020304" pitchFamily="18" charset="0"/>
                <a:cs typeface="Times New Roman" panose="02020603050405020304" pitchFamily="18" charset="0"/>
              </a:rPr>
              <a:t>.</a:t>
            </a:r>
            <a:r>
              <a:rPr lang="tr-TR"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Forma aşağıdaki linkten ulaşabilirsiniz </a:t>
            </a:r>
          </a:p>
          <a:p>
            <a:pPr marL="0" indent="0">
              <a:buNone/>
            </a:pPr>
            <a:r>
              <a:rPr lang="tr-TR" sz="2000" dirty="0">
                <a:latin typeface="Times New Roman" panose="02020603050405020304" pitchFamily="18" charset="0"/>
                <a:cs typeface="Times New Roman" panose="02020603050405020304" pitchFamily="18" charset="0"/>
                <a:hlinkClick r:id="rId2"/>
              </a:rPr>
              <a:t>https://</a:t>
            </a:r>
            <a:r>
              <a:rPr lang="tr-TR" sz="2000" dirty="0" smtClean="0">
                <a:latin typeface="Times New Roman" panose="02020603050405020304" pitchFamily="18" charset="0"/>
                <a:cs typeface="Times New Roman" panose="02020603050405020304" pitchFamily="18" charset="0"/>
                <a:hlinkClick r:id="rId2"/>
              </a:rPr>
              <a:t>uludag.edu.tr/tby/konu/view?id=8154&amp;title=bursa-uludag-universitesi-meslek-yuksek-okullari-staj-yonergesi</a:t>
            </a:r>
            <a:endParaRPr lang="tr-TR" sz="2000" dirty="0" smtClean="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972" y="1493227"/>
            <a:ext cx="3520420" cy="4955074"/>
          </a:xfrm>
          <a:prstGeom prst="rect">
            <a:avLst/>
          </a:prstGeom>
        </p:spPr>
      </p:pic>
      <p:sp>
        <p:nvSpPr>
          <p:cNvPr id="5" name="Metin kutusu 4"/>
          <p:cNvSpPr txBox="1"/>
          <p:nvPr/>
        </p:nvSpPr>
        <p:spPr>
          <a:xfrm>
            <a:off x="1330036" y="387098"/>
            <a:ext cx="9250878" cy="646331"/>
          </a:xfrm>
          <a:prstGeom prst="rect">
            <a:avLst/>
          </a:prstGeom>
          <a:noFill/>
        </p:spPr>
        <p:txBody>
          <a:bodyPr wrap="square" rtlCol="0">
            <a:spAutoFit/>
          </a:bodyPr>
          <a:lstStyle/>
          <a:p>
            <a:r>
              <a:rPr lang="tr-TR" b="1" u="sng" dirty="0">
                <a:solidFill>
                  <a:srgbClr val="212529"/>
                </a:solidFill>
                <a:latin typeface="Times New Roman" panose="02020603050405020304" pitchFamily="18" charset="0"/>
                <a:cs typeface="Times New Roman" panose="02020603050405020304" pitchFamily="18" charset="0"/>
              </a:rPr>
              <a:t>Uygulamalı Eğitim </a:t>
            </a:r>
            <a:r>
              <a:rPr lang="tr-TR" b="1" u="sng" dirty="0" smtClean="0">
                <a:solidFill>
                  <a:srgbClr val="212529"/>
                </a:solidFill>
                <a:latin typeface="Times New Roman" panose="02020603050405020304" pitchFamily="18" charset="0"/>
                <a:cs typeface="Times New Roman" panose="02020603050405020304" pitchFamily="18" charset="0"/>
              </a:rPr>
              <a:t>(Staj) </a:t>
            </a:r>
            <a:r>
              <a:rPr lang="tr-TR" b="1" u="sng" dirty="0">
                <a:solidFill>
                  <a:srgbClr val="212529"/>
                </a:solidFill>
                <a:latin typeface="Times New Roman" panose="02020603050405020304" pitchFamily="18" charset="0"/>
                <a:cs typeface="Times New Roman" panose="02020603050405020304" pitchFamily="18" charset="0"/>
              </a:rPr>
              <a:t>tamamlandıktan sonra işyerine onaylatılarak Uygulamalı Eğitim </a:t>
            </a:r>
            <a:r>
              <a:rPr lang="tr-TR" b="1" u="sng" dirty="0" smtClean="0">
                <a:solidFill>
                  <a:srgbClr val="212529"/>
                </a:solidFill>
                <a:latin typeface="Times New Roman" panose="02020603050405020304" pitchFamily="18" charset="0"/>
                <a:cs typeface="Times New Roman" panose="02020603050405020304" pitchFamily="18" charset="0"/>
              </a:rPr>
              <a:t>(staj) sınavında</a:t>
            </a:r>
            <a:r>
              <a:rPr lang="tr-TR" b="1" u="sng" dirty="0">
                <a:solidFill>
                  <a:srgbClr val="212529"/>
                </a:solidFill>
                <a:latin typeface="Times New Roman" panose="02020603050405020304" pitchFamily="18" charset="0"/>
                <a:cs typeface="Times New Roman" panose="02020603050405020304" pitchFamily="18" charset="0"/>
              </a:rPr>
              <a:t> teslim edilmesi gereken formlar:</a:t>
            </a:r>
            <a:endParaRPr lang="tr-TR" dirty="0"/>
          </a:p>
        </p:txBody>
      </p:sp>
    </p:spTree>
    <p:extLst>
      <p:ext uri="{BB962C8B-B14F-4D97-AF65-F5344CB8AC3E}">
        <p14:creationId xmlns:p14="http://schemas.microsoft.com/office/powerpoint/2010/main" val="4071365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2535" y="356261"/>
            <a:ext cx="9524011" cy="1092529"/>
          </a:xfrm>
        </p:spPr>
        <p:txBody>
          <a:bodyPr>
            <a:normAutofit fontScale="90000"/>
          </a:bodyPr>
          <a:lstStyle/>
          <a:p>
            <a:r>
              <a:rPr lang="tr-TR" sz="2200" b="1" u="sng" dirty="0" smtClean="0">
                <a:solidFill>
                  <a:srgbClr val="212529"/>
                </a:solidFill>
                <a:latin typeface="Times New Roman" panose="02020603050405020304" pitchFamily="18" charset="0"/>
                <a:cs typeface="Times New Roman" panose="02020603050405020304" pitchFamily="18" charset="0"/>
              </a:rPr>
              <a:t>Uygulamalı Eğitim (Staj) </a:t>
            </a:r>
            <a:r>
              <a:rPr lang="tr-TR" sz="2200" b="1" u="sng" dirty="0">
                <a:solidFill>
                  <a:srgbClr val="212529"/>
                </a:solidFill>
                <a:latin typeface="Times New Roman" panose="02020603050405020304" pitchFamily="18" charset="0"/>
                <a:cs typeface="Times New Roman" panose="02020603050405020304" pitchFamily="18" charset="0"/>
              </a:rPr>
              <a:t>tamamlandıktan sonra işyerine onaylatılarak staj sınavında teslim edilmesi gereken formlar:</a:t>
            </a:r>
            <a:r>
              <a:rPr lang="tr-TR" dirty="0"/>
              <a:t/>
            </a:r>
            <a:br>
              <a:rPr lang="tr-TR" dirty="0"/>
            </a:br>
            <a:endParaRPr lang="tr-TR" dirty="0"/>
          </a:p>
        </p:txBody>
      </p:sp>
      <p:sp>
        <p:nvSpPr>
          <p:cNvPr id="3" name="İçerik Yer Tutucusu 2"/>
          <p:cNvSpPr>
            <a:spLocks noGrp="1"/>
          </p:cNvSpPr>
          <p:nvPr>
            <p:ph idx="1"/>
          </p:nvPr>
        </p:nvSpPr>
        <p:spPr>
          <a:xfrm>
            <a:off x="855023" y="2452550"/>
            <a:ext cx="4453247" cy="3516890"/>
          </a:xfrm>
        </p:spPr>
        <p:txBody>
          <a:bodyPr>
            <a:normAutofit/>
          </a:bodyPr>
          <a:lstStyle/>
          <a:p>
            <a:r>
              <a:rPr lang="tr-TR" sz="2000" dirty="0">
                <a:latin typeface="Times New Roman" panose="02020603050405020304" pitchFamily="18" charset="0"/>
                <a:cs typeface="Times New Roman" panose="02020603050405020304" pitchFamily="18" charset="0"/>
              </a:rPr>
              <a:t>İşyeri yetkilisi tarafından doldurulup onaylandıktan sonra </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öğrenci ile </a:t>
            </a:r>
            <a:r>
              <a:rPr lang="tr-TR" sz="2000" dirty="0" smtClean="0">
                <a:latin typeface="Times New Roman" panose="02020603050405020304" pitchFamily="18" charset="0"/>
                <a:cs typeface="Times New Roman" panose="02020603050405020304" pitchFamily="18" charset="0"/>
              </a:rPr>
              <a:t>Uygulamalı Eğitim </a:t>
            </a:r>
            <a:r>
              <a:rPr lang="tr-TR" sz="2000" dirty="0">
                <a:latin typeface="Times New Roman" panose="02020603050405020304" pitchFamily="18" charset="0"/>
                <a:cs typeface="Times New Roman" panose="02020603050405020304" pitchFamily="18" charset="0"/>
              </a:rPr>
              <a:t>sınavını yapan hocaya teslim edilir.</a:t>
            </a:r>
          </a:p>
          <a:p>
            <a:r>
              <a:rPr lang="tr-TR" sz="2000" dirty="0">
                <a:latin typeface="Times New Roman" panose="02020603050405020304" pitchFamily="18" charset="0"/>
                <a:cs typeface="Times New Roman" panose="02020603050405020304" pitchFamily="18" charset="0"/>
              </a:rPr>
              <a:t>Forma aşağıdaki linkten ulaşabilirsiniz </a:t>
            </a:r>
          </a:p>
          <a:p>
            <a:pPr marL="0" indent="0">
              <a:buNone/>
            </a:pPr>
            <a:r>
              <a:rPr lang="tr-TR" sz="2000" dirty="0">
                <a:latin typeface="Times New Roman" panose="02020603050405020304" pitchFamily="18" charset="0"/>
                <a:cs typeface="Times New Roman" panose="02020603050405020304" pitchFamily="18" charset="0"/>
                <a:hlinkClick r:id="rId2"/>
              </a:rPr>
              <a:t>https://</a:t>
            </a:r>
            <a:r>
              <a:rPr lang="tr-TR" sz="2000" dirty="0" smtClean="0">
                <a:latin typeface="Times New Roman" panose="02020603050405020304" pitchFamily="18" charset="0"/>
                <a:cs typeface="Times New Roman" panose="02020603050405020304" pitchFamily="18" charset="0"/>
                <a:hlinkClick r:id="rId2"/>
              </a:rPr>
              <a:t>uludag.edu.tr/tby/konu/view?id=8154&amp;title=bursa-uludag-universitesi-meslek-yuksek-okullari-staj-yonergesi</a:t>
            </a:r>
            <a:endParaRPr lang="tr-TR" sz="2000" dirty="0" smtClean="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endParaRPr lang="tr-TR" dirty="0"/>
          </a:p>
        </p:txBody>
      </p:sp>
      <p:sp>
        <p:nvSpPr>
          <p:cNvPr id="4" name="Metin kutusu 3"/>
          <p:cNvSpPr txBox="1"/>
          <p:nvPr/>
        </p:nvSpPr>
        <p:spPr>
          <a:xfrm>
            <a:off x="946463" y="1196155"/>
            <a:ext cx="5011387" cy="1384995"/>
          </a:xfrm>
          <a:prstGeom prst="rect">
            <a:avLst/>
          </a:prstGeom>
          <a:noFill/>
        </p:spPr>
        <p:txBody>
          <a:bodyPr wrap="square" rtlCol="0">
            <a:spAutoFit/>
          </a:bodyPr>
          <a:lstStyle/>
          <a:p>
            <a:r>
              <a:rPr lang="tr-TR" sz="2800" b="1" dirty="0" smtClean="0">
                <a:latin typeface="Times New Roman" panose="02020603050405020304" pitchFamily="18" charset="0"/>
                <a:cs typeface="Times New Roman" panose="02020603050405020304" pitchFamily="18" charset="0"/>
              </a:rPr>
              <a:t>Uygulamalı Eğitim İşverenin Öğrenciyi Değerlendirme Formu</a:t>
            </a:r>
            <a:endParaRPr lang="tr-TR" sz="2800" b="1" dirty="0">
              <a:latin typeface="Times New Roman" panose="02020603050405020304" pitchFamily="18" charset="0"/>
              <a:cs typeface="Times New Roman" panose="02020603050405020304" pitchFamily="18" charset="0"/>
            </a:endParaRPr>
          </a:p>
        </p:txBody>
      </p:sp>
      <p:pic>
        <p:nvPicPr>
          <p:cNvPr id="5" name="Picture 7">
            <a:extLst>
              <a:ext uri="{FF2B5EF4-FFF2-40B4-BE49-F238E27FC236}">
                <a16:creationId xmlns:a16="http://schemas.microsoft.com/office/drawing/2014/main" id="{58462F81-6167-43CB-9880-337D4947E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790" y="1196155"/>
            <a:ext cx="4029756" cy="5291025"/>
          </a:xfrm>
          <a:prstGeom prst="rect">
            <a:avLst/>
          </a:prstGeom>
        </p:spPr>
      </p:pic>
    </p:spTree>
    <p:extLst>
      <p:ext uri="{BB962C8B-B14F-4D97-AF65-F5344CB8AC3E}">
        <p14:creationId xmlns:p14="http://schemas.microsoft.com/office/powerpoint/2010/main" val="2421809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6784" y="331875"/>
            <a:ext cx="9484823" cy="790344"/>
          </a:xfrm>
        </p:spPr>
        <p:txBody>
          <a:bodyPr>
            <a:normAutofit fontScale="90000"/>
          </a:bodyPr>
          <a:lstStyle/>
          <a:p>
            <a:r>
              <a:rPr lang="tr-TR" sz="2000" b="1" u="sng" dirty="0">
                <a:solidFill>
                  <a:srgbClr val="212529"/>
                </a:solidFill>
                <a:latin typeface="Times New Roman" panose="02020603050405020304" pitchFamily="18" charset="0"/>
                <a:cs typeface="Times New Roman" panose="02020603050405020304" pitchFamily="18" charset="0"/>
              </a:rPr>
              <a:t>Uygulamalı Eğitim (Staj) tamamlandıktan sonra işyerine onaylatılarak staj sınavında teslim edilmesi gereken formlar:</a:t>
            </a:r>
            <a:r>
              <a:rPr lang="tr-TR" sz="2000" dirty="0"/>
              <a:t/>
            </a:r>
            <a:br>
              <a:rPr lang="tr-TR" sz="2000" dirty="0"/>
            </a:br>
            <a:endParaRPr lang="tr-TR" sz="2000" dirty="0"/>
          </a:p>
        </p:txBody>
      </p:sp>
      <p:sp>
        <p:nvSpPr>
          <p:cNvPr id="3" name="İçerik Yer Tutucusu 2"/>
          <p:cNvSpPr>
            <a:spLocks noGrp="1"/>
          </p:cNvSpPr>
          <p:nvPr>
            <p:ph sz="half" idx="1"/>
          </p:nvPr>
        </p:nvSpPr>
        <p:spPr/>
        <p:txBody>
          <a:bodyPr>
            <a:normAutofit fontScale="92500" lnSpcReduction="10000"/>
          </a:bodyPr>
          <a:lstStyle/>
          <a:p>
            <a:r>
              <a:rPr lang="tr-TR" b="1" dirty="0" smtClean="0">
                <a:latin typeface="Times New Roman" panose="02020603050405020304" pitchFamily="18" charset="0"/>
                <a:cs typeface="Times New Roman" panose="02020603050405020304" pitchFamily="18" charset="0"/>
              </a:rPr>
              <a:t>Öğrencinin Uygulamalı Eğitimi Değerlendirme Formu</a:t>
            </a:r>
            <a:endParaRPr lang="tr-TR" dirty="0" smtClean="0">
              <a:latin typeface="Times New Roman" panose="02020603050405020304" pitchFamily="18" charset="0"/>
              <a:cs typeface="Times New Roman" panose="02020603050405020304" pitchFamily="18" charset="0"/>
            </a:endParaRPr>
          </a:p>
          <a:p>
            <a:r>
              <a:rPr lang="tr-TR" dirty="0" smtClean="0">
                <a:latin typeface="Times New Roman" panose="02020603050405020304" pitchFamily="18" charset="0"/>
                <a:cs typeface="Times New Roman" panose="02020603050405020304" pitchFamily="18" charset="0"/>
              </a:rPr>
              <a:t>Öğrenci tarafından doldurulduktan sonra Uygulamalı </a:t>
            </a:r>
            <a:r>
              <a:rPr lang="tr-TR" dirty="0">
                <a:latin typeface="Times New Roman" panose="02020603050405020304" pitchFamily="18" charset="0"/>
                <a:cs typeface="Times New Roman" panose="02020603050405020304" pitchFamily="18" charset="0"/>
              </a:rPr>
              <a:t>Eğitim sınavını yapan hocaya teslim edilir.</a:t>
            </a:r>
          </a:p>
          <a:p>
            <a:r>
              <a:rPr lang="tr-TR" dirty="0">
                <a:latin typeface="Times New Roman" panose="02020603050405020304" pitchFamily="18" charset="0"/>
                <a:cs typeface="Times New Roman" panose="02020603050405020304" pitchFamily="18" charset="0"/>
              </a:rPr>
              <a:t>Forma aşağıdaki linkten ulaşabilirsiniz </a:t>
            </a:r>
          </a:p>
          <a:p>
            <a:pPr marL="0" indent="0">
              <a:buNone/>
            </a:pPr>
            <a:r>
              <a:rPr lang="tr-TR" dirty="0">
                <a:latin typeface="Times New Roman" panose="02020603050405020304" pitchFamily="18" charset="0"/>
                <a:cs typeface="Times New Roman" panose="02020603050405020304" pitchFamily="18" charset="0"/>
                <a:hlinkClick r:id="rId2"/>
              </a:rPr>
              <a:t>https://uludag.edu.tr/tby/konu/view?id=8154&amp;title=bursa-uludag-universitesi-meslek-yuksek-okullari-staj-yonergesi</a:t>
            </a:r>
            <a:endParaRPr lang="tr-TR" dirty="0">
              <a:latin typeface="Times New Roman" panose="02020603050405020304" pitchFamily="18" charset="0"/>
              <a:cs typeface="Times New Roman" panose="02020603050405020304" pitchFamily="18" charset="0"/>
            </a:endParaRPr>
          </a:p>
          <a:p>
            <a:endParaRPr lang="tr-TR" dirty="0"/>
          </a:p>
        </p:txBody>
      </p:sp>
      <p:pic>
        <p:nvPicPr>
          <p:cNvPr id="5" name="İçerik Yer Tutucusu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15941" y="1055715"/>
            <a:ext cx="3599411" cy="4962699"/>
          </a:xfrm>
        </p:spPr>
      </p:pic>
    </p:spTree>
    <p:extLst>
      <p:ext uri="{BB962C8B-B14F-4D97-AF65-F5344CB8AC3E}">
        <p14:creationId xmlns:p14="http://schemas.microsoft.com/office/powerpoint/2010/main" val="301055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04405" y="1413166"/>
            <a:ext cx="4975761" cy="510638"/>
          </a:xfrm>
        </p:spPr>
        <p:txBody>
          <a:bodyPr>
            <a:normAutofit fontScale="90000"/>
          </a:bodyPr>
          <a:lstStyle/>
          <a:p>
            <a:r>
              <a:rPr lang="tr-TR" sz="3200" b="1" dirty="0" smtClean="0">
                <a:latin typeface="Times New Roman" panose="02020603050405020304" pitchFamily="18" charset="0"/>
                <a:cs typeface="Times New Roman" panose="02020603050405020304" pitchFamily="18" charset="0"/>
              </a:rPr>
              <a:t>Uygulamalı Eğitim (Staj) Sonuç Bildirme Formu</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73826" y="2068379"/>
            <a:ext cx="4671951" cy="3920651"/>
          </a:xfrm>
        </p:spPr>
        <p:txBody>
          <a:bodyPr>
            <a:normAutofit/>
          </a:bodyPr>
          <a:lstStyle/>
          <a:p>
            <a:r>
              <a:rPr lang="tr-TR" sz="2000" dirty="0" smtClean="0">
                <a:latin typeface="Times New Roman" panose="02020603050405020304" pitchFamily="18" charset="0"/>
                <a:cs typeface="Times New Roman" panose="02020603050405020304" pitchFamily="18" charset="0"/>
              </a:rPr>
              <a:t>Uygulamalı Eğitim Sonuç Bildirme Formu Uygulamalı Eğitim sınavını yapan program hocası tarafından doldurulur ve Uygulamalı Eğitim değerlendirme komisyonu  tarafından değerlendirilir.</a:t>
            </a:r>
          </a:p>
          <a:p>
            <a:r>
              <a:rPr lang="tr-TR" sz="2000" dirty="0" smtClean="0">
                <a:latin typeface="Times New Roman" panose="02020603050405020304" pitchFamily="18" charset="0"/>
                <a:cs typeface="Times New Roman" panose="02020603050405020304" pitchFamily="18" charset="0"/>
              </a:rPr>
              <a:t>Program Başkanı ve </a:t>
            </a:r>
            <a:r>
              <a:rPr lang="tr-TR" sz="2000" dirty="0">
                <a:latin typeface="Times New Roman" panose="02020603050405020304" pitchFamily="18" charset="0"/>
                <a:cs typeface="Times New Roman" panose="02020603050405020304" pitchFamily="18" charset="0"/>
              </a:rPr>
              <a:t>Uygulamalı </a:t>
            </a:r>
            <a:r>
              <a:rPr lang="tr-TR" sz="2000" dirty="0" smtClean="0">
                <a:latin typeface="Times New Roman" panose="02020603050405020304" pitchFamily="18" charset="0"/>
                <a:cs typeface="Times New Roman" panose="02020603050405020304" pitchFamily="18" charset="0"/>
              </a:rPr>
              <a:t>Eğitim (staj) Değerlendirme Komisyonu tarafından  imzalanır.</a:t>
            </a:r>
            <a:endParaRPr lang="tr-TR" sz="20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278" y="1413165"/>
            <a:ext cx="3694232" cy="5231080"/>
          </a:xfrm>
          <a:prstGeom prst="rect">
            <a:avLst/>
          </a:prstGeom>
        </p:spPr>
      </p:pic>
      <p:sp>
        <p:nvSpPr>
          <p:cNvPr id="6" name="Metin kutusu 5"/>
          <p:cNvSpPr txBox="1"/>
          <p:nvPr/>
        </p:nvSpPr>
        <p:spPr>
          <a:xfrm>
            <a:off x="1353787" y="332509"/>
            <a:ext cx="9155874" cy="646331"/>
          </a:xfrm>
          <a:prstGeom prst="rect">
            <a:avLst/>
          </a:prstGeom>
          <a:noFill/>
        </p:spPr>
        <p:txBody>
          <a:bodyPr wrap="square" rtlCol="0">
            <a:spAutoFit/>
          </a:bodyPr>
          <a:lstStyle/>
          <a:p>
            <a:r>
              <a:rPr lang="tr-TR" b="1" u="sng" dirty="0" smtClean="0">
                <a:solidFill>
                  <a:srgbClr val="212529"/>
                </a:solidFill>
                <a:latin typeface="Times New Roman" panose="02020603050405020304" pitchFamily="18" charset="0"/>
                <a:cs typeface="Times New Roman" panose="02020603050405020304" pitchFamily="18" charset="0"/>
              </a:rPr>
              <a:t>Uygulamalı Eğitim (Staj) </a:t>
            </a:r>
            <a:r>
              <a:rPr lang="tr-TR" b="1" u="sng" dirty="0">
                <a:solidFill>
                  <a:srgbClr val="212529"/>
                </a:solidFill>
                <a:latin typeface="Times New Roman" panose="02020603050405020304" pitchFamily="18" charset="0"/>
                <a:cs typeface="Times New Roman" panose="02020603050405020304" pitchFamily="18" charset="0"/>
              </a:rPr>
              <a:t>tamamlandıktan sonra işyerine onaylatılarak </a:t>
            </a:r>
            <a:r>
              <a:rPr lang="tr-TR" b="1" u="sng" dirty="0" smtClean="0">
                <a:solidFill>
                  <a:srgbClr val="212529"/>
                </a:solidFill>
                <a:latin typeface="Times New Roman" panose="02020603050405020304" pitchFamily="18" charset="0"/>
                <a:cs typeface="Times New Roman" panose="02020603050405020304" pitchFamily="18" charset="0"/>
              </a:rPr>
              <a:t>Uygulamalı Eğitim (staj) </a:t>
            </a:r>
            <a:r>
              <a:rPr lang="tr-TR" b="1" u="sng" dirty="0">
                <a:solidFill>
                  <a:srgbClr val="212529"/>
                </a:solidFill>
                <a:latin typeface="Times New Roman" panose="02020603050405020304" pitchFamily="18" charset="0"/>
                <a:cs typeface="Times New Roman" panose="02020603050405020304" pitchFamily="18" charset="0"/>
              </a:rPr>
              <a:t>sınavında teslim edilmesi gereken formlar:</a:t>
            </a:r>
            <a:endParaRPr lang="tr-TR" dirty="0"/>
          </a:p>
        </p:txBody>
      </p:sp>
    </p:spTree>
    <p:extLst>
      <p:ext uri="{BB962C8B-B14F-4D97-AF65-F5344CB8AC3E}">
        <p14:creationId xmlns:p14="http://schemas.microsoft.com/office/powerpoint/2010/main" val="321557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56884" y="577159"/>
            <a:ext cx="10055942" cy="1325563"/>
          </a:xfrm>
        </p:spPr>
        <p:txBody>
          <a:bodyPr>
            <a:normAutofit/>
          </a:bodyPr>
          <a:lstStyle/>
          <a:p>
            <a:r>
              <a:rPr lang="tr-TR" sz="3200" b="1" dirty="0" smtClean="0">
                <a:latin typeface="Times New Roman" panose="02020603050405020304" pitchFamily="18" charset="0"/>
                <a:cs typeface="Times New Roman" panose="02020603050405020304" pitchFamily="18" charset="0"/>
              </a:rPr>
              <a:t>Uygulamalı Eğitim (Staj) Sınav Sonuçlarının İlanı:</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2054443"/>
            <a:ext cx="10515600" cy="4351338"/>
          </a:xfrm>
        </p:spPr>
        <p:txBody>
          <a:bodyPr/>
          <a:lstStyle/>
          <a:p>
            <a:pPr marL="457200" indent="-457200" algn="just">
              <a:buFont typeface="+mj-lt"/>
              <a:buAutoNum type="arabicPeriod"/>
            </a:pPr>
            <a:r>
              <a:rPr lang="tr-TR" sz="2000" dirty="0" smtClean="0">
                <a:latin typeface="Times New Roman" panose="02020603050405020304" pitchFamily="18" charset="0"/>
                <a:cs typeface="Times New Roman" panose="02020603050405020304" pitchFamily="18" charset="0"/>
              </a:rPr>
              <a:t>Uygulamalı Eğitim sınavına giren </a:t>
            </a:r>
            <a:r>
              <a:rPr lang="tr-TR" sz="2000" dirty="0">
                <a:latin typeface="Times New Roman" panose="02020603050405020304" pitchFamily="18" charset="0"/>
                <a:cs typeface="Times New Roman" panose="02020603050405020304" pitchFamily="18" charset="0"/>
              </a:rPr>
              <a:t>öğrencilerin </a:t>
            </a:r>
            <a:r>
              <a:rPr lang="tr-TR" sz="2000" dirty="0" smtClean="0">
                <a:latin typeface="Times New Roman" panose="02020603050405020304" pitchFamily="18" charset="0"/>
                <a:cs typeface="Times New Roman" panose="02020603050405020304" pitchFamily="18" charset="0"/>
              </a:rPr>
              <a:t>sınavları </a:t>
            </a:r>
            <a:r>
              <a:rPr lang="tr-TR" sz="2000" dirty="0">
                <a:latin typeface="Times New Roman" panose="02020603050405020304" pitchFamily="18" charset="0"/>
                <a:cs typeface="Times New Roman" panose="02020603050405020304" pitchFamily="18" charset="0"/>
              </a:rPr>
              <a:t>Uygulamalı Eğitim </a:t>
            </a:r>
            <a:r>
              <a:rPr lang="tr-TR" sz="2000" dirty="0" smtClean="0">
                <a:latin typeface="Times New Roman" panose="02020603050405020304" pitchFamily="18" charset="0"/>
                <a:cs typeface="Times New Roman" panose="02020603050405020304" pitchFamily="18" charset="0"/>
              </a:rPr>
              <a:t>(Staj) Komisyonu </a:t>
            </a:r>
            <a:r>
              <a:rPr lang="tr-TR" sz="2000" dirty="0">
                <a:latin typeface="Times New Roman" panose="02020603050405020304" pitchFamily="18" charset="0"/>
                <a:cs typeface="Times New Roman" panose="02020603050405020304" pitchFamily="18" charset="0"/>
              </a:rPr>
              <a:t>tarafından değerlendirilir ve başarı durumları program başkanı tarafından üst yazıyla </a:t>
            </a:r>
            <a:r>
              <a:rPr lang="tr-TR" sz="2000" dirty="0" smtClean="0">
                <a:latin typeface="Times New Roman" panose="02020603050405020304" pitchFamily="18" charset="0"/>
                <a:cs typeface="Times New Roman" panose="02020603050405020304" pitchFamily="18" charset="0"/>
              </a:rPr>
              <a:t>bölüm sekreterliğine </a:t>
            </a:r>
            <a:r>
              <a:rPr lang="tr-TR" sz="2000" dirty="0">
                <a:latin typeface="Times New Roman" panose="02020603050405020304" pitchFamily="18" charset="0"/>
                <a:cs typeface="Times New Roman" panose="02020603050405020304" pitchFamily="18" charset="0"/>
              </a:rPr>
              <a:t>yazılır. </a:t>
            </a:r>
          </a:p>
          <a:p>
            <a:pPr marL="457200" indent="-457200" algn="just">
              <a:buFont typeface="+mj-lt"/>
              <a:buAutoNum type="arabicPeriod"/>
            </a:pPr>
            <a:r>
              <a:rPr lang="tr-TR" sz="2000" dirty="0" smtClean="0">
                <a:latin typeface="Times New Roman" panose="02020603050405020304" pitchFamily="18" charset="0"/>
                <a:cs typeface="Times New Roman" panose="02020603050405020304" pitchFamily="18" charset="0"/>
              </a:rPr>
              <a:t> Kesinleşen </a:t>
            </a:r>
            <a:r>
              <a:rPr lang="tr-TR" sz="2000" dirty="0">
                <a:latin typeface="Times New Roman" panose="02020603050405020304" pitchFamily="18" charset="0"/>
                <a:cs typeface="Times New Roman" panose="02020603050405020304" pitchFamily="18" charset="0"/>
              </a:rPr>
              <a:t>Uygulamalı Eğitim </a:t>
            </a:r>
            <a:r>
              <a:rPr lang="tr-TR" sz="2000" dirty="0" smtClean="0">
                <a:latin typeface="Times New Roman" panose="02020603050405020304" pitchFamily="18" charset="0"/>
                <a:cs typeface="Times New Roman" panose="02020603050405020304" pitchFamily="18" charset="0"/>
              </a:rPr>
              <a:t>sınav </a:t>
            </a:r>
            <a:r>
              <a:rPr lang="tr-TR" sz="2000" dirty="0">
                <a:latin typeface="Times New Roman" panose="02020603050405020304" pitchFamily="18" charset="0"/>
                <a:cs typeface="Times New Roman" panose="02020603050405020304" pitchFamily="18" charset="0"/>
              </a:rPr>
              <a:t>sonuçları</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öğrenci otomasyonuna öğrenci işleri tarafından girilir. </a:t>
            </a:r>
          </a:p>
          <a:p>
            <a:endParaRPr lang="tr-TR" dirty="0"/>
          </a:p>
          <a:p>
            <a:endParaRPr lang="tr-TR" dirty="0"/>
          </a:p>
        </p:txBody>
      </p:sp>
    </p:spTree>
    <p:extLst>
      <p:ext uri="{BB962C8B-B14F-4D97-AF65-F5344CB8AC3E}">
        <p14:creationId xmlns:p14="http://schemas.microsoft.com/office/powerpoint/2010/main" val="2727459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33550" y="365125"/>
            <a:ext cx="8867775" cy="1325563"/>
          </a:xfrm>
        </p:spPr>
        <p:txBody>
          <a:bodyPr>
            <a:normAutofit/>
          </a:bodyPr>
          <a:lstStyle/>
          <a:p>
            <a:r>
              <a:rPr lang="tr-TR" sz="3200" b="1" dirty="0" smtClean="0">
                <a:latin typeface="Times New Roman" panose="02020603050405020304" pitchFamily="18" charset="0"/>
                <a:cs typeface="Times New Roman" panose="02020603050405020304" pitchFamily="18" charset="0"/>
              </a:rPr>
              <a:t>Uygulamalı Eğitim (Staj) Yapma Dönemleri ve Şartlar</a:t>
            </a:r>
            <a:endParaRPr lang="tr-TR" sz="3200" b="1" dirty="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p:txBody>
          <a:bodyPr>
            <a:normAutofit/>
          </a:bodyPr>
          <a:lstStyle/>
          <a:p>
            <a:pPr algn="just"/>
            <a:r>
              <a:rPr lang="tr-TR" sz="2000" dirty="0">
                <a:latin typeface="Times New Roman" panose="02020603050405020304" pitchFamily="18" charset="0"/>
                <a:cs typeface="Times New Roman" panose="02020603050405020304" pitchFamily="18" charset="0"/>
              </a:rPr>
              <a:t>Öğrenimleri devam eden öğrencilerin </a:t>
            </a:r>
            <a:r>
              <a:rPr lang="tr-TR" sz="2000" dirty="0" smtClean="0">
                <a:latin typeface="Times New Roman" panose="02020603050405020304" pitchFamily="18" charset="0"/>
                <a:cs typeface="Times New Roman" panose="02020603050405020304" pitchFamily="18" charset="0"/>
              </a:rPr>
              <a:t>Uygulamalı Eğitimlerini yarıyıl </a:t>
            </a:r>
            <a:r>
              <a:rPr lang="tr-TR" sz="2000" dirty="0">
                <a:latin typeface="Times New Roman" panose="02020603050405020304" pitchFamily="18" charset="0"/>
                <a:cs typeface="Times New Roman" panose="02020603050405020304" pitchFamily="18" charset="0"/>
              </a:rPr>
              <a:t>veya yaz aylarında yapması esastır</a:t>
            </a:r>
            <a:r>
              <a:rPr lang="tr-TR" sz="2000" dirty="0" smtClean="0">
                <a:latin typeface="Times New Roman" panose="02020603050405020304" pitchFamily="18" charset="0"/>
                <a:cs typeface="Times New Roman" panose="02020603050405020304" pitchFamily="18" charset="0"/>
              </a:rPr>
              <a:t>. </a:t>
            </a:r>
          </a:p>
          <a:p>
            <a:pPr algn="just"/>
            <a:r>
              <a:rPr lang="tr-TR" sz="2000" dirty="0">
                <a:latin typeface="Times New Roman" panose="02020603050405020304" pitchFamily="18" charset="0"/>
                <a:cs typeface="Times New Roman" panose="02020603050405020304" pitchFamily="18" charset="0"/>
              </a:rPr>
              <a:t>B</a:t>
            </a:r>
            <a:r>
              <a:rPr lang="tr-TR" sz="2000" dirty="0" smtClean="0">
                <a:latin typeface="Times New Roman" panose="02020603050405020304" pitchFamily="18" charset="0"/>
                <a:cs typeface="Times New Roman" panose="02020603050405020304" pitchFamily="18" charset="0"/>
              </a:rPr>
              <a:t>ütün </a:t>
            </a:r>
            <a:r>
              <a:rPr lang="tr-TR" sz="2000" dirty="0">
                <a:latin typeface="Times New Roman" panose="02020603050405020304" pitchFamily="18" charset="0"/>
                <a:cs typeface="Times New Roman" panose="02020603050405020304" pitchFamily="18" charset="0"/>
              </a:rPr>
              <a:t>derslerinden başarılı olmuş derslerini vermiş </a:t>
            </a:r>
            <a:r>
              <a:rPr lang="tr-TR" sz="2000" dirty="0" smtClean="0">
                <a:latin typeface="Times New Roman" panose="02020603050405020304" pitchFamily="18" charset="0"/>
                <a:cs typeface="Times New Roman" panose="02020603050405020304" pitchFamily="18" charset="0"/>
              </a:rPr>
              <a:t>Uygulamalı Eğitimini henüz </a:t>
            </a:r>
            <a:r>
              <a:rPr lang="tr-TR" sz="2000" dirty="0">
                <a:latin typeface="Times New Roman" panose="02020603050405020304" pitchFamily="18" charset="0"/>
                <a:cs typeface="Times New Roman" panose="02020603050405020304" pitchFamily="18" charset="0"/>
              </a:rPr>
              <a:t>yapmamış </a:t>
            </a:r>
            <a:r>
              <a:rPr lang="tr-TR" sz="2000" dirty="0" smtClean="0">
                <a:latin typeface="Times New Roman" panose="02020603050405020304" pitchFamily="18" charset="0"/>
                <a:cs typeface="Times New Roman" panose="02020603050405020304" pitchFamily="18" charset="0"/>
              </a:rPr>
              <a:t>öğrenciler Uygulamalı Eğitimi </a:t>
            </a:r>
            <a:r>
              <a:rPr lang="tr-TR" sz="2000" dirty="0">
                <a:latin typeface="Times New Roman" panose="02020603050405020304" pitchFamily="18" charset="0"/>
                <a:cs typeface="Times New Roman" panose="02020603050405020304" pitchFamily="18" charset="0"/>
              </a:rPr>
              <a:t>herhangi bir ayda yapabilir. </a:t>
            </a:r>
          </a:p>
          <a:p>
            <a:pPr algn="just"/>
            <a:r>
              <a:rPr lang="tr-TR" sz="2000" b="1" i="1" dirty="0">
                <a:latin typeface="Times New Roman" panose="02020603050405020304" pitchFamily="18" charset="0"/>
                <a:cs typeface="Times New Roman" panose="02020603050405020304" pitchFamily="18" charset="0"/>
              </a:rPr>
              <a:t>Örgün öğretim </a:t>
            </a:r>
            <a:r>
              <a:rPr lang="tr-TR" sz="2000" dirty="0">
                <a:latin typeface="Times New Roman" panose="02020603050405020304" pitchFamily="18" charset="0"/>
                <a:cs typeface="Times New Roman" panose="02020603050405020304" pitchFamily="18" charset="0"/>
              </a:rPr>
              <a:t>öğrencileri Uygulamalı </a:t>
            </a:r>
            <a:r>
              <a:rPr lang="tr-TR" sz="2000" dirty="0" smtClean="0">
                <a:latin typeface="Times New Roman" panose="02020603050405020304" pitchFamily="18" charset="0"/>
                <a:cs typeface="Times New Roman" panose="02020603050405020304" pitchFamily="18" charset="0"/>
              </a:rPr>
              <a:t>Eğitimi </a:t>
            </a:r>
            <a:r>
              <a:rPr lang="tr-TR" sz="2000" b="1" u="sng" dirty="0">
                <a:latin typeface="Times New Roman" panose="02020603050405020304" pitchFamily="18" charset="0"/>
                <a:cs typeface="Times New Roman" panose="02020603050405020304" pitchFamily="18" charset="0"/>
              </a:rPr>
              <a:t>dönem içinde </a:t>
            </a:r>
            <a:r>
              <a:rPr lang="tr-TR" sz="2000" dirty="0">
                <a:latin typeface="Times New Roman" panose="02020603050405020304" pitchFamily="18" charset="0"/>
                <a:cs typeface="Times New Roman" panose="02020603050405020304" pitchFamily="18" charset="0"/>
              </a:rPr>
              <a:t>yapamazlar</a:t>
            </a:r>
            <a:r>
              <a:rPr lang="tr-TR" sz="2000" dirty="0" smtClean="0">
                <a:latin typeface="Times New Roman" panose="02020603050405020304" pitchFamily="18" charset="0"/>
                <a:cs typeface="Times New Roman" panose="02020603050405020304" pitchFamily="18" charset="0"/>
              </a:rPr>
              <a:t>.</a:t>
            </a:r>
          </a:p>
          <a:p>
            <a:pPr algn="just"/>
            <a:r>
              <a:rPr lang="tr-TR" sz="2000" dirty="0" smtClean="0">
                <a:latin typeface="Times New Roman" panose="02020603050405020304" pitchFamily="18" charset="0"/>
                <a:cs typeface="Times New Roman" panose="02020603050405020304" pitchFamily="18" charset="0"/>
              </a:rPr>
              <a:t> </a:t>
            </a:r>
            <a:r>
              <a:rPr lang="tr-TR" sz="2000" b="1" i="1" dirty="0">
                <a:latin typeface="Times New Roman" panose="02020603050405020304" pitchFamily="18" charset="0"/>
                <a:cs typeface="Times New Roman" panose="02020603050405020304" pitchFamily="18" charset="0"/>
              </a:rPr>
              <a:t>İ</a:t>
            </a:r>
            <a:r>
              <a:rPr lang="tr-TR" sz="2000" b="1" i="1" dirty="0" smtClean="0">
                <a:latin typeface="Times New Roman" panose="02020603050405020304" pitchFamily="18" charset="0"/>
                <a:cs typeface="Times New Roman" panose="02020603050405020304" pitchFamily="18" charset="0"/>
              </a:rPr>
              <a:t>kinci </a:t>
            </a:r>
            <a:r>
              <a:rPr lang="tr-TR" sz="2000" b="1" i="1" dirty="0">
                <a:latin typeface="Times New Roman" panose="02020603050405020304" pitchFamily="18" charset="0"/>
                <a:cs typeface="Times New Roman" panose="02020603050405020304" pitchFamily="18" charset="0"/>
              </a:rPr>
              <a:t>öğretim</a:t>
            </a:r>
            <a:r>
              <a:rPr lang="tr-TR" sz="2000" dirty="0">
                <a:latin typeface="Times New Roman" panose="02020603050405020304" pitchFamily="18" charset="0"/>
                <a:cs typeface="Times New Roman" panose="02020603050405020304" pitchFamily="18" charset="0"/>
              </a:rPr>
              <a:t> öğrencileri derslerini aksatmamak kaydıyla Uygulamalı Eğitimi </a:t>
            </a:r>
            <a:r>
              <a:rPr lang="tr-TR" sz="2000" b="1" u="sng" dirty="0">
                <a:latin typeface="Times New Roman" panose="02020603050405020304" pitchFamily="18" charset="0"/>
                <a:cs typeface="Times New Roman" panose="02020603050405020304" pitchFamily="18" charset="0"/>
              </a:rPr>
              <a:t>dönem içinde </a:t>
            </a:r>
            <a:r>
              <a:rPr lang="tr-TR" sz="2000" dirty="0">
                <a:latin typeface="Times New Roman" panose="02020603050405020304" pitchFamily="18" charset="0"/>
                <a:cs typeface="Times New Roman" panose="02020603050405020304" pitchFamily="18" charset="0"/>
              </a:rPr>
              <a:t>hafta içi gündüz saatlerinde yapabilirler.</a:t>
            </a:r>
          </a:p>
          <a:p>
            <a:pPr marL="0" indent="0">
              <a:buNone/>
            </a:pPr>
            <a:endParaRPr lang="tr-T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45342" y="1002890"/>
            <a:ext cx="9908458" cy="687798"/>
          </a:xfrm>
        </p:spPr>
        <p:txBody>
          <a:bodyPr>
            <a:normAutofit fontScale="90000"/>
          </a:bodyPr>
          <a:lstStyle/>
          <a:p>
            <a:r>
              <a:rPr lang="tr-TR" sz="3600" b="1" dirty="0" smtClean="0">
                <a:latin typeface="Times New Roman" panose="02020603050405020304" pitchFamily="18" charset="0"/>
                <a:cs typeface="Times New Roman" panose="02020603050405020304" pitchFamily="18" charset="0"/>
              </a:rPr>
              <a:t>Uygulamalı Eğitim (Staj) </a:t>
            </a:r>
            <a:r>
              <a:rPr lang="tr-TR" sz="3600" b="1" dirty="0">
                <a:latin typeface="Times New Roman" panose="02020603050405020304" pitchFamily="18" charset="0"/>
                <a:cs typeface="Times New Roman" panose="02020603050405020304" pitchFamily="18" charset="0"/>
              </a:rPr>
              <a:t>Dosyası Nereden Alınır?</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r>
              <a:rPr lang="tr-TR" sz="2000" dirty="0">
                <a:latin typeface="Times New Roman" panose="02020603050405020304" pitchFamily="18" charset="0"/>
                <a:cs typeface="Times New Roman" panose="02020603050405020304" pitchFamily="18" charset="0"/>
              </a:rPr>
              <a:t>Uygulamalı </a:t>
            </a:r>
            <a:r>
              <a:rPr lang="tr-TR" sz="2000" dirty="0" smtClean="0">
                <a:latin typeface="Times New Roman" panose="02020603050405020304" pitchFamily="18" charset="0"/>
                <a:cs typeface="Times New Roman" panose="02020603050405020304" pitchFamily="18" charset="0"/>
              </a:rPr>
              <a:t>Eğitim </a:t>
            </a:r>
            <a:r>
              <a:rPr lang="tr-TR" sz="2000" dirty="0">
                <a:latin typeface="Times New Roman" panose="02020603050405020304" pitchFamily="18" charset="0"/>
                <a:cs typeface="Times New Roman" panose="02020603050405020304" pitchFamily="18" charset="0"/>
              </a:rPr>
              <a:t>yapacak öğrencilerin </a:t>
            </a:r>
            <a:r>
              <a:rPr lang="tr-TR" sz="2000" dirty="0" smtClean="0">
                <a:latin typeface="Times New Roman" panose="02020603050405020304" pitchFamily="18" charset="0"/>
                <a:cs typeface="Times New Roman" panose="02020603050405020304" pitchFamily="18" charset="0"/>
              </a:rPr>
              <a:t>Yüksekokulumuz web sitesi Öğrenci sekmesinin içinde yer alan aşağıdaki </a:t>
            </a:r>
            <a:r>
              <a:rPr lang="tr-TR" sz="2000" dirty="0">
                <a:latin typeface="Times New Roman" panose="02020603050405020304" pitchFamily="18" charset="0"/>
                <a:cs typeface="Times New Roman" panose="02020603050405020304" pitchFamily="18" charset="0"/>
              </a:rPr>
              <a:t>linkten Uygulamalı </a:t>
            </a:r>
            <a:r>
              <a:rPr lang="tr-TR" sz="2000" dirty="0" smtClean="0">
                <a:latin typeface="Times New Roman" panose="02020603050405020304" pitchFamily="18" charset="0"/>
                <a:cs typeface="Times New Roman" panose="02020603050405020304" pitchFamily="18" charset="0"/>
              </a:rPr>
              <a:t>Eğitim </a:t>
            </a:r>
            <a:r>
              <a:rPr lang="tr-TR" sz="2000" dirty="0">
                <a:latin typeface="Times New Roman" panose="02020603050405020304" pitchFamily="18" charset="0"/>
                <a:cs typeface="Times New Roman" panose="02020603050405020304" pitchFamily="18" charset="0"/>
              </a:rPr>
              <a:t>için gerekli evrakları indirmeleri gerekmektedir. </a:t>
            </a:r>
            <a:endParaRPr lang="tr-TR" sz="2000" dirty="0" smtClean="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pPr marL="0" indent="0">
              <a:buNone/>
            </a:pP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hlinkClick r:id="rId2"/>
              </a:rPr>
              <a:t>https://</a:t>
            </a:r>
            <a:r>
              <a:rPr lang="tr-TR" sz="2000" dirty="0" smtClean="0">
                <a:latin typeface="Times New Roman" panose="02020603050405020304" pitchFamily="18" charset="0"/>
                <a:cs typeface="Times New Roman" panose="02020603050405020304" pitchFamily="18" charset="0"/>
                <a:hlinkClick r:id="rId2"/>
              </a:rPr>
              <a:t>uludag.edu.tr/tby/konu/view?id=8154&amp;title=bursa-uludag-universitesi-meslek-yuksek-okullari-staj-yonergesi</a:t>
            </a:r>
            <a:endParaRPr lang="tr-TR" sz="2000" dirty="0" smtClean="0">
              <a:latin typeface="Times New Roman" panose="02020603050405020304" pitchFamily="18" charset="0"/>
              <a:cs typeface="Times New Roman" panose="02020603050405020304" pitchFamily="18" charset="0"/>
            </a:endParaRPr>
          </a:p>
          <a:p>
            <a:pPr marL="0" indent="0">
              <a:buNone/>
            </a:pPr>
            <a:endParaRPr lang="tr-TR" sz="2000"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1222730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3604" y="601250"/>
            <a:ext cx="9849465" cy="705036"/>
          </a:xfrm>
        </p:spPr>
        <p:txBody>
          <a:bodyPr>
            <a:noAutofit/>
          </a:bodyPr>
          <a:lstStyle/>
          <a:p>
            <a:r>
              <a:rPr lang="tr-TR" sz="3200" b="1" dirty="0" smtClean="0">
                <a:latin typeface="Times New Roman" panose="02020603050405020304" pitchFamily="18" charset="0"/>
                <a:cs typeface="Times New Roman" panose="02020603050405020304" pitchFamily="18" charset="0"/>
              </a:rPr>
              <a:t>Uygulamalı Eğitime (Staj) Başlamadan Önce   Yapılacak İşlemler</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51452" y="1591208"/>
            <a:ext cx="10515600" cy="4870677"/>
          </a:xfrm>
        </p:spPr>
        <p:txBody>
          <a:bodyPr>
            <a:normAutofit lnSpcReduction="10000"/>
          </a:bodyPr>
          <a:lstStyle/>
          <a:p>
            <a:pPr algn="just">
              <a:buFont typeface="+mj-lt"/>
              <a:buAutoNum type="arabicPeriod"/>
            </a:pPr>
            <a:r>
              <a:rPr lang="tr-TR" sz="1800" dirty="0">
                <a:latin typeface="Times New Roman" panose="02020603050405020304" pitchFamily="18" charset="0"/>
                <a:cs typeface="Times New Roman" panose="02020603050405020304" pitchFamily="18" charset="0"/>
              </a:rPr>
              <a:t>Uygulamalı </a:t>
            </a:r>
            <a:r>
              <a:rPr lang="tr-TR" sz="1800" dirty="0" smtClean="0">
                <a:latin typeface="Times New Roman" panose="02020603050405020304" pitchFamily="18" charset="0"/>
                <a:cs typeface="Times New Roman" panose="02020603050405020304" pitchFamily="18" charset="0"/>
              </a:rPr>
              <a:t>Eğitim </a:t>
            </a:r>
            <a:r>
              <a:rPr lang="tr-TR" sz="1900" dirty="0" smtClean="0">
                <a:latin typeface="Times New Roman" panose="02020603050405020304" pitchFamily="18" charset="0"/>
                <a:cs typeface="Times New Roman" panose="02020603050405020304" pitchFamily="18" charset="0"/>
              </a:rPr>
              <a:t>yerini </a:t>
            </a:r>
            <a:r>
              <a:rPr lang="tr-TR" sz="1900" dirty="0">
                <a:latin typeface="Times New Roman" panose="02020603050405020304" pitchFamily="18" charset="0"/>
                <a:cs typeface="Times New Roman" panose="02020603050405020304" pitchFamily="18" charset="0"/>
              </a:rPr>
              <a:t>öğrenci kendisi bulur. </a:t>
            </a:r>
            <a:endParaRPr lang="tr-TR" sz="1900" dirty="0" smtClean="0">
              <a:latin typeface="Times New Roman" panose="02020603050405020304" pitchFamily="18" charset="0"/>
              <a:cs typeface="Times New Roman" panose="02020603050405020304" pitchFamily="18" charset="0"/>
            </a:endParaRPr>
          </a:p>
          <a:p>
            <a:pPr algn="just">
              <a:buFont typeface="+mj-lt"/>
              <a:buAutoNum type="arabicPeriod"/>
            </a:pPr>
            <a:r>
              <a:rPr lang="tr-TR" sz="1800" dirty="0">
                <a:latin typeface="Times New Roman" panose="02020603050405020304" pitchFamily="18" charset="0"/>
                <a:cs typeface="Times New Roman" panose="02020603050405020304" pitchFamily="18" charset="0"/>
              </a:rPr>
              <a:t>Uygulamalı </a:t>
            </a:r>
            <a:r>
              <a:rPr lang="tr-TR" sz="1800" dirty="0" smtClean="0">
                <a:latin typeface="Times New Roman" panose="02020603050405020304" pitchFamily="18" charset="0"/>
                <a:cs typeface="Times New Roman" panose="02020603050405020304" pitchFamily="18" charset="0"/>
              </a:rPr>
              <a:t>Eğitim </a:t>
            </a:r>
            <a:r>
              <a:rPr lang="tr-TR" sz="1900" dirty="0" smtClean="0">
                <a:latin typeface="Times New Roman" panose="02020603050405020304" pitchFamily="18" charset="0"/>
                <a:cs typeface="Times New Roman" panose="02020603050405020304" pitchFamily="18" charset="0"/>
              </a:rPr>
              <a:t>başvuru formu 2 nüsha doldurularak fotoğraf yapıştırılır ve </a:t>
            </a:r>
            <a:r>
              <a:rPr lang="tr-TR" sz="1800" dirty="0">
                <a:latin typeface="Times New Roman" panose="02020603050405020304" pitchFamily="18" charset="0"/>
                <a:cs typeface="Times New Roman" panose="02020603050405020304" pitchFamily="18" charset="0"/>
              </a:rPr>
              <a:t>Uygulamalı </a:t>
            </a:r>
            <a:r>
              <a:rPr lang="tr-TR" sz="1800" dirty="0" smtClean="0">
                <a:latin typeface="Times New Roman" panose="02020603050405020304" pitchFamily="18" charset="0"/>
                <a:cs typeface="Times New Roman" panose="02020603050405020304" pitchFamily="18" charset="0"/>
              </a:rPr>
              <a:t>Eğitim</a:t>
            </a:r>
            <a:r>
              <a:rPr lang="tr-TR" sz="1900" dirty="0" smtClean="0">
                <a:latin typeface="Times New Roman" panose="02020603050405020304" pitchFamily="18" charset="0"/>
                <a:cs typeface="Times New Roman" panose="02020603050405020304" pitchFamily="18" charset="0"/>
              </a:rPr>
              <a:t> yapılacak işyerine </a:t>
            </a:r>
            <a:r>
              <a:rPr lang="tr-TR" sz="1900" dirty="0" err="1" smtClean="0">
                <a:latin typeface="Times New Roman" panose="02020603050405020304" pitchFamily="18" charset="0"/>
                <a:cs typeface="Times New Roman" panose="02020603050405020304" pitchFamily="18" charset="0"/>
              </a:rPr>
              <a:t>kaşeletilir</a:t>
            </a:r>
            <a:r>
              <a:rPr lang="tr-TR" sz="1900" dirty="0" smtClean="0">
                <a:latin typeface="Times New Roman" panose="02020603050405020304" pitchFamily="18" charset="0"/>
                <a:cs typeface="Times New Roman" panose="02020603050405020304" pitchFamily="18" charset="0"/>
              </a:rPr>
              <a:t> ve imzalatılır. (</a:t>
            </a:r>
            <a:r>
              <a:rPr lang="tr-TR" sz="1900" dirty="0"/>
              <a:t>FR 1.2.3_01</a:t>
            </a:r>
            <a:r>
              <a:rPr lang="tr-TR" sz="1900" dirty="0" smtClean="0">
                <a:latin typeface="Times New Roman" panose="02020603050405020304" pitchFamily="18" charset="0"/>
                <a:cs typeface="Times New Roman" panose="02020603050405020304" pitchFamily="18" charset="0"/>
              </a:rPr>
              <a:t>)</a:t>
            </a:r>
          </a:p>
          <a:p>
            <a:pPr lvl="1" algn="just"/>
            <a:r>
              <a:rPr lang="tr-TR" sz="1900" dirty="0" smtClean="0">
                <a:latin typeface="Times New Roman" panose="02020603050405020304" pitchFamily="18" charset="0"/>
                <a:cs typeface="Times New Roman" panose="02020603050405020304" pitchFamily="18" charset="0"/>
              </a:rPr>
              <a:t>Başvuru Formuna </a:t>
            </a:r>
            <a:r>
              <a:rPr lang="tr-TR" sz="1800" dirty="0">
                <a:latin typeface="Times New Roman" panose="02020603050405020304" pitchFamily="18" charset="0"/>
                <a:cs typeface="Times New Roman" panose="02020603050405020304" pitchFamily="18" charset="0"/>
              </a:rPr>
              <a:t>Uygulamalı </a:t>
            </a:r>
            <a:r>
              <a:rPr lang="tr-TR" sz="1800" dirty="0" smtClean="0">
                <a:latin typeface="Times New Roman" panose="02020603050405020304" pitchFamily="18" charset="0"/>
                <a:cs typeface="Times New Roman" panose="02020603050405020304" pitchFamily="18" charset="0"/>
              </a:rPr>
              <a:t>Eğitim</a:t>
            </a:r>
            <a:r>
              <a:rPr lang="tr-TR" sz="1900" dirty="0" smtClean="0">
                <a:latin typeface="Times New Roman" panose="02020603050405020304" pitchFamily="18" charset="0"/>
                <a:cs typeface="Times New Roman" panose="02020603050405020304" pitchFamily="18" charset="0"/>
              </a:rPr>
              <a:t> başlangıç ve bitiş tarihleri muhakkak yazılır.  </a:t>
            </a:r>
          </a:p>
          <a:p>
            <a:pPr lvl="1" algn="just"/>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süresi toplam 30 iş günüdür. Eğer sömestre döneminde </a:t>
            </a:r>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yapılacak ise en az 20 gün </a:t>
            </a:r>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yapılıyor olmalıdır. </a:t>
            </a:r>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bitiş tarihi tatil günleri çıkarılarak </a:t>
            </a:r>
            <a:r>
              <a:rPr lang="tr-TR" sz="1900" dirty="0" smtClean="0">
                <a:latin typeface="Times New Roman" panose="02020603050405020304" pitchFamily="18" charset="0"/>
                <a:cs typeface="Times New Roman" panose="02020603050405020304" pitchFamily="18" charset="0"/>
              </a:rPr>
              <a:t>hesaplanmalıdır. Cumartesi-Pazar </a:t>
            </a:r>
            <a:r>
              <a:rPr lang="tr-TR" sz="1900" dirty="0">
                <a:latin typeface="Times New Roman" panose="02020603050405020304" pitchFamily="18" charset="0"/>
                <a:cs typeface="Times New Roman" panose="02020603050405020304" pitchFamily="18" charset="0"/>
              </a:rPr>
              <a:t>günleri </a:t>
            </a:r>
            <a:r>
              <a:rPr lang="tr-TR" sz="1900" dirty="0" smtClean="0">
                <a:latin typeface="Times New Roman" panose="02020603050405020304" pitchFamily="18" charset="0"/>
                <a:cs typeface="Times New Roman" panose="02020603050405020304" pitchFamily="18" charset="0"/>
              </a:rPr>
              <a:t>çıkarıldığında süre toplam </a:t>
            </a:r>
            <a:r>
              <a:rPr lang="tr-TR" sz="1900" dirty="0">
                <a:latin typeface="Times New Roman" panose="02020603050405020304" pitchFamily="18" charset="0"/>
                <a:cs typeface="Times New Roman" panose="02020603050405020304" pitchFamily="18" charset="0"/>
              </a:rPr>
              <a:t>6 haftadır. Cumartesi </a:t>
            </a:r>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yapılacaksa </a:t>
            </a:r>
            <a:r>
              <a:rPr lang="tr-TR" sz="2000" dirty="0">
                <a:latin typeface="Times New Roman" panose="02020603050405020304" pitchFamily="18" charset="0"/>
                <a:cs typeface="Times New Roman" panose="02020603050405020304" pitchFamily="18" charset="0"/>
              </a:rPr>
              <a:t>Uygulamalı </a:t>
            </a:r>
            <a:r>
              <a:rPr lang="tr-TR" sz="2000" dirty="0" smtClean="0">
                <a:latin typeface="Times New Roman" panose="02020603050405020304" pitchFamily="18" charset="0"/>
                <a:cs typeface="Times New Roman" panose="02020603050405020304" pitchFamily="18" charset="0"/>
              </a:rPr>
              <a:t>Eğitime</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dahil edilebilir. Fakat </a:t>
            </a:r>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sınavına gelirken öğrencinin işyerinden Cumartesi çalışıldığına dair belge almalı ve </a:t>
            </a:r>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sınavında </a:t>
            </a:r>
            <a:r>
              <a:rPr lang="tr-TR" sz="1900" dirty="0">
                <a:latin typeface="Times New Roman" panose="02020603050405020304" pitchFamily="18" charset="0"/>
                <a:cs typeface="Times New Roman" panose="02020603050405020304" pitchFamily="18" charset="0"/>
              </a:rPr>
              <a:t>hocasına teslim etmelidir.  </a:t>
            </a:r>
          </a:p>
          <a:p>
            <a:pPr lvl="1" algn="just"/>
            <a:r>
              <a:rPr lang="tr-TR" sz="1900" dirty="0" smtClean="0">
                <a:latin typeface="Times New Roman" panose="02020603050405020304" pitchFamily="18" charset="0"/>
                <a:cs typeface="Times New Roman" panose="02020603050405020304" pitchFamily="18" charset="0"/>
              </a:rPr>
              <a:t> Bu formun komisyon onayı kısmı bölümdeki herhangi bir hoca tarafından imzalanır. </a:t>
            </a:r>
          </a:p>
          <a:p>
            <a:pPr lvl="1" algn="just"/>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Öğrenci imzasını  atar ve </a:t>
            </a:r>
            <a:r>
              <a:rPr lang="tr-TR" sz="1900" dirty="0" smtClean="0">
                <a:latin typeface="Times New Roman" panose="02020603050405020304" pitchFamily="18" charset="0"/>
                <a:cs typeface="Times New Roman" panose="02020603050405020304" pitchFamily="18" charset="0"/>
              </a:rPr>
              <a:t>okul onayı için Yüksekokul </a:t>
            </a:r>
            <a:r>
              <a:rPr lang="tr-TR" sz="1900" dirty="0" smtClean="0">
                <a:latin typeface="Times New Roman" panose="02020603050405020304" pitchFamily="18" charset="0"/>
                <a:cs typeface="Times New Roman" panose="02020603050405020304" pitchFamily="18" charset="0"/>
              </a:rPr>
              <a:t>Sekreteri’ne imzalatır</a:t>
            </a:r>
            <a:r>
              <a:rPr lang="tr-TR" sz="1900" dirty="0">
                <a:latin typeface="Times New Roman" panose="02020603050405020304" pitchFamily="18" charset="0"/>
                <a:cs typeface="Times New Roman" panose="02020603050405020304" pitchFamily="18" charset="0"/>
              </a:rPr>
              <a:t>. </a:t>
            </a:r>
            <a:r>
              <a:rPr lang="tr-TR" sz="1900" dirty="0" smtClean="0">
                <a:latin typeface="Times New Roman" panose="02020603050405020304" pitchFamily="18" charset="0"/>
                <a:cs typeface="Times New Roman" panose="02020603050405020304" pitchFamily="18" charset="0"/>
              </a:rPr>
              <a:t>(</a:t>
            </a:r>
            <a:r>
              <a:rPr lang="tr-TR" sz="1900" dirty="0">
                <a:latin typeface="Times New Roman" panose="02020603050405020304" pitchFamily="18" charset="0"/>
                <a:cs typeface="Times New Roman" panose="02020603050405020304" pitchFamily="18" charset="0"/>
              </a:rPr>
              <a:t>B Blok 2. Kat) </a:t>
            </a:r>
            <a:r>
              <a:rPr lang="tr-TR" sz="1900" dirty="0" smtClean="0">
                <a:latin typeface="Times New Roman" panose="02020603050405020304" pitchFamily="18" charset="0"/>
                <a:cs typeface="Times New Roman" panose="02020603050405020304" pitchFamily="18" charset="0"/>
              </a:rPr>
              <a:t>ve </a:t>
            </a:r>
            <a:r>
              <a:rPr lang="tr-TR" sz="2000" b="1" dirty="0">
                <a:latin typeface="Times New Roman" panose="02020603050405020304" pitchFamily="18" charset="0"/>
                <a:cs typeface="Times New Roman" panose="02020603050405020304" pitchFamily="18" charset="0"/>
              </a:rPr>
              <a:t>Uygulamalı Eğitim</a:t>
            </a:r>
            <a:r>
              <a:rPr lang="tr-TR" sz="1900" b="1" dirty="0" smtClean="0">
                <a:latin typeface="Times New Roman" panose="02020603050405020304" pitchFamily="18" charset="0"/>
                <a:cs typeface="Times New Roman" panose="02020603050405020304" pitchFamily="18" charset="0"/>
              </a:rPr>
              <a:t> </a:t>
            </a:r>
            <a:r>
              <a:rPr lang="tr-TR" sz="1900" b="1" dirty="0">
                <a:latin typeface="Times New Roman" panose="02020603050405020304" pitchFamily="18" charset="0"/>
                <a:cs typeface="Times New Roman" panose="02020603050405020304" pitchFamily="18" charset="0"/>
              </a:rPr>
              <a:t>başlama tarihinden 15 gün önce A blok Staj Bürosuna </a:t>
            </a:r>
            <a:r>
              <a:rPr lang="tr-TR" sz="1900" dirty="0" smtClean="0">
                <a:latin typeface="Times New Roman" panose="02020603050405020304" pitchFamily="18" charset="0"/>
                <a:cs typeface="Times New Roman" panose="02020603050405020304" pitchFamily="18" charset="0"/>
              </a:rPr>
              <a:t>evraklarını</a:t>
            </a:r>
            <a:r>
              <a:rPr lang="tr-TR" sz="1900" b="1" dirty="0" smtClean="0">
                <a:latin typeface="Times New Roman" panose="02020603050405020304" pitchFamily="18" charset="0"/>
                <a:cs typeface="Times New Roman" panose="02020603050405020304" pitchFamily="18" charset="0"/>
              </a:rPr>
              <a:t> teslim eder.</a:t>
            </a:r>
          </a:p>
          <a:p>
            <a:pPr lvl="1" algn="just"/>
            <a:r>
              <a:rPr lang="tr-TR" sz="2000" dirty="0">
                <a:latin typeface="Times New Roman" panose="02020603050405020304" pitchFamily="18" charset="0"/>
                <a:cs typeface="Times New Roman" panose="02020603050405020304" pitchFamily="18" charset="0"/>
              </a:rPr>
              <a:t>Uygulamalı Eğitim</a:t>
            </a:r>
            <a:r>
              <a:rPr lang="tr-TR" dirty="0">
                <a:latin typeface="Times New Roman" panose="02020603050405020304" pitchFamily="18" charset="0"/>
                <a:cs typeface="Times New Roman" panose="02020603050405020304" pitchFamily="18" charset="0"/>
              </a:rPr>
              <a:t> </a:t>
            </a:r>
            <a:r>
              <a:rPr lang="tr-TR" sz="1900" dirty="0" smtClean="0">
                <a:latin typeface="Times New Roman" panose="02020603050405020304" pitchFamily="18" charset="0"/>
                <a:cs typeface="Times New Roman" panose="02020603050405020304" pitchFamily="18" charset="0"/>
              </a:rPr>
              <a:t>Sözleşmesi Formunu (</a:t>
            </a:r>
            <a:r>
              <a:rPr lang="tr-TR" sz="1900" dirty="0"/>
              <a:t>FR </a:t>
            </a:r>
            <a:r>
              <a:rPr lang="tr-TR" sz="1900" dirty="0" smtClean="0"/>
              <a:t>1.2.3_02</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işyerine imzalatır ve kendisi de </a:t>
            </a:r>
            <a:r>
              <a:rPr lang="tr-TR" sz="1900" dirty="0" smtClean="0">
                <a:latin typeface="Times New Roman" panose="02020603050405020304" pitchFamily="18" charset="0"/>
                <a:cs typeface="Times New Roman" panose="02020603050405020304" pitchFamily="18" charset="0"/>
              </a:rPr>
              <a:t>imzalar.</a:t>
            </a:r>
          </a:p>
          <a:p>
            <a:pPr marL="457200" lvl="1" indent="0" algn="just">
              <a:buNone/>
            </a:pPr>
            <a:endParaRPr lang="tr-TR" sz="1900" b="1" dirty="0">
              <a:latin typeface="Times New Roman" panose="02020603050405020304" pitchFamily="18" charset="0"/>
              <a:cs typeface="Times New Roman" panose="02020603050405020304" pitchFamily="18" charset="0"/>
            </a:endParaRPr>
          </a:p>
          <a:p>
            <a:pPr marL="457200" lvl="1" indent="0" algn="just">
              <a:buNone/>
            </a:pPr>
            <a:r>
              <a:rPr lang="tr-TR" sz="1900" dirty="0" smtClean="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496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4335" y="807523"/>
            <a:ext cx="9849465" cy="705036"/>
          </a:xfrm>
        </p:spPr>
        <p:txBody>
          <a:bodyPr>
            <a:noAutofit/>
          </a:bodyPr>
          <a:lstStyle/>
          <a:p>
            <a:r>
              <a:rPr lang="tr-TR" sz="3200" b="1" dirty="0" smtClean="0">
                <a:latin typeface="Times New Roman" panose="02020603050405020304" pitchFamily="18" charset="0"/>
                <a:cs typeface="Times New Roman" panose="02020603050405020304" pitchFamily="18" charset="0"/>
              </a:rPr>
              <a:t>Uygulamalı Eğitime (Staj) Başlamadan Önce Yapılacaklar:</a:t>
            </a:r>
            <a:r>
              <a:rPr lang="tr-TR" sz="3200" dirty="0">
                <a:latin typeface="Times New Roman" panose="02020603050405020304" pitchFamily="18" charset="0"/>
                <a:cs typeface="Times New Roman" panose="02020603050405020304" pitchFamily="18" charset="0"/>
              </a:rPr>
              <a:t/>
            </a:r>
            <a:br>
              <a:rPr lang="tr-TR" sz="3200" dirty="0">
                <a:latin typeface="Times New Roman" panose="02020603050405020304" pitchFamily="18" charset="0"/>
                <a:cs typeface="Times New Roman" panose="02020603050405020304" pitchFamily="18" charset="0"/>
              </a:rPr>
            </a:b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306286"/>
            <a:ext cx="10515600" cy="4870677"/>
          </a:xfrm>
        </p:spPr>
        <p:txBody>
          <a:bodyPr>
            <a:normAutofit/>
          </a:bodyPr>
          <a:lstStyle/>
          <a:p>
            <a:pPr marL="457200" lvl="1" indent="0" algn="just">
              <a:buNone/>
            </a:pPr>
            <a:endParaRPr lang="tr-TR" sz="1900" b="1" dirty="0">
              <a:latin typeface="Times New Roman" panose="02020603050405020304" pitchFamily="18" charset="0"/>
              <a:cs typeface="Times New Roman" panose="02020603050405020304" pitchFamily="18" charset="0"/>
            </a:endParaRPr>
          </a:p>
          <a:p>
            <a:pPr marL="457200" lvl="1" indent="0" algn="just">
              <a:buNone/>
            </a:pPr>
            <a:r>
              <a:rPr lang="tr-TR" sz="1900" b="1" u="sng" dirty="0" smtClean="0">
                <a:latin typeface="Times New Roman" panose="02020603050405020304" pitchFamily="18" charset="0"/>
                <a:cs typeface="Times New Roman" panose="02020603050405020304" pitchFamily="18" charset="0"/>
              </a:rPr>
              <a:t>Uygulamalı Eğitim (Staj) Bürosuna Teslim Edilmesi Gereken Evraklar</a:t>
            </a:r>
            <a:endParaRPr lang="tr-TR" sz="1900" b="1" u="sng" dirty="0">
              <a:latin typeface="Times New Roman" panose="02020603050405020304" pitchFamily="18" charset="0"/>
              <a:cs typeface="Times New Roman" panose="02020603050405020304" pitchFamily="18" charset="0"/>
            </a:endParaRPr>
          </a:p>
          <a:p>
            <a:pPr marL="457200" lvl="1" indent="0" algn="just">
              <a:buNone/>
            </a:pPr>
            <a:r>
              <a:rPr lang="tr-TR" sz="1900" b="1" dirty="0" smtClean="0">
                <a:latin typeface="Times New Roman" panose="02020603050405020304" pitchFamily="18" charset="0"/>
                <a:cs typeface="Times New Roman" panose="02020603050405020304" pitchFamily="18" charset="0"/>
              </a:rPr>
              <a:t>1</a:t>
            </a:r>
            <a:r>
              <a:rPr lang="tr-TR" sz="19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Uygulamalı Eğitim</a:t>
            </a:r>
            <a:r>
              <a:rPr lang="tr-TR" dirty="0">
                <a:latin typeface="Times New Roman" panose="02020603050405020304" pitchFamily="18" charset="0"/>
                <a:cs typeface="Times New Roman" panose="02020603050405020304" pitchFamily="18" charset="0"/>
              </a:rPr>
              <a:t> </a:t>
            </a:r>
            <a:r>
              <a:rPr lang="tr-TR" sz="1900" dirty="0" smtClean="0">
                <a:latin typeface="Times New Roman" panose="02020603050405020304" pitchFamily="18" charset="0"/>
                <a:cs typeface="Times New Roman" panose="02020603050405020304" pitchFamily="18" charset="0"/>
              </a:rPr>
              <a:t>başvuru </a:t>
            </a:r>
            <a:r>
              <a:rPr lang="tr-TR" sz="1900" dirty="0">
                <a:latin typeface="Times New Roman" panose="02020603050405020304" pitchFamily="18" charset="0"/>
                <a:cs typeface="Times New Roman" panose="02020603050405020304" pitchFamily="18" charset="0"/>
              </a:rPr>
              <a:t>formu </a:t>
            </a:r>
            <a:r>
              <a:rPr lang="tr-TR" sz="1900" dirty="0" smtClean="0">
                <a:latin typeface="Times New Roman" panose="02020603050405020304" pitchFamily="18" charset="0"/>
                <a:cs typeface="Times New Roman" panose="02020603050405020304" pitchFamily="18" charset="0"/>
              </a:rPr>
              <a:t>(</a:t>
            </a:r>
            <a:r>
              <a:rPr lang="tr-TR" sz="1900" b="1" dirty="0" smtClean="0">
                <a:latin typeface="Times New Roman" panose="02020603050405020304" pitchFamily="18" charset="0"/>
                <a:cs typeface="Times New Roman" panose="02020603050405020304" pitchFamily="18" charset="0"/>
              </a:rPr>
              <a:t>2 nüsha) </a:t>
            </a:r>
          </a:p>
          <a:p>
            <a:pPr marL="457200" lvl="1" indent="0" algn="just">
              <a:buNone/>
            </a:pPr>
            <a:r>
              <a:rPr lang="tr-TR" sz="1900" b="1" dirty="0" smtClean="0">
                <a:latin typeface="Times New Roman" panose="02020603050405020304" pitchFamily="18" charset="0"/>
                <a:cs typeface="Times New Roman" panose="02020603050405020304" pitchFamily="18" charset="0"/>
              </a:rPr>
              <a:t>2</a:t>
            </a:r>
            <a:r>
              <a:rPr lang="tr-TR" sz="1900" dirty="0" smtClean="0">
                <a:latin typeface="Times New Roman" panose="02020603050405020304" pitchFamily="18" charset="0"/>
                <a:cs typeface="Times New Roman" panose="02020603050405020304" pitchFamily="18" charset="0"/>
              </a:rPr>
              <a:t>. Kimlik </a:t>
            </a:r>
            <a:r>
              <a:rPr lang="tr-TR" sz="1900" dirty="0">
                <a:latin typeface="Times New Roman" panose="02020603050405020304" pitchFamily="18" charset="0"/>
                <a:cs typeface="Times New Roman" panose="02020603050405020304" pitchFamily="18" charset="0"/>
              </a:rPr>
              <a:t>Fotokopisi </a:t>
            </a:r>
            <a:endParaRPr lang="tr-TR" sz="1900" dirty="0" smtClean="0">
              <a:latin typeface="Times New Roman" panose="02020603050405020304" pitchFamily="18" charset="0"/>
              <a:cs typeface="Times New Roman" panose="02020603050405020304" pitchFamily="18" charset="0"/>
            </a:endParaRPr>
          </a:p>
          <a:p>
            <a:pPr marL="457200" lvl="1" indent="0" algn="just">
              <a:buNone/>
            </a:pPr>
            <a:r>
              <a:rPr lang="tr-TR" sz="1900" b="1" dirty="0" smtClean="0">
                <a:latin typeface="Times New Roman" panose="02020603050405020304" pitchFamily="18" charset="0"/>
                <a:cs typeface="Times New Roman" panose="02020603050405020304" pitchFamily="18" charset="0"/>
              </a:rPr>
              <a:t>3</a:t>
            </a:r>
            <a:r>
              <a:rPr lang="tr-TR" sz="1900" dirty="0" smtClean="0">
                <a:latin typeface="Times New Roman" panose="02020603050405020304" pitchFamily="18" charset="0"/>
                <a:cs typeface="Times New Roman" panose="02020603050405020304" pitchFamily="18" charset="0"/>
              </a:rPr>
              <a:t>.Sağlık </a:t>
            </a:r>
            <a:r>
              <a:rPr lang="tr-TR" sz="1900" dirty="0">
                <a:latin typeface="Times New Roman" panose="02020603050405020304" pitchFamily="18" charset="0"/>
                <a:cs typeface="Times New Roman" panose="02020603050405020304" pitchFamily="18" charset="0"/>
              </a:rPr>
              <a:t>Provizyon ve Aktivasyon (SPAS) </a:t>
            </a:r>
            <a:r>
              <a:rPr lang="tr-TR" sz="1900" dirty="0" err="1">
                <a:latin typeface="Times New Roman" panose="02020603050405020304" pitchFamily="18" charset="0"/>
                <a:cs typeface="Times New Roman" panose="02020603050405020304" pitchFamily="18" charset="0"/>
              </a:rPr>
              <a:t>Müstehaklık</a:t>
            </a:r>
            <a:r>
              <a:rPr lang="tr-TR" sz="1900" dirty="0">
                <a:latin typeface="Times New Roman" panose="02020603050405020304" pitchFamily="18" charset="0"/>
                <a:cs typeface="Times New Roman" panose="02020603050405020304" pitchFamily="18" charset="0"/>
              </a:rPr>
              <a:t> belgesi e-DEVLET üzerinden (arama kısmına </a:t>
            </a:r>
            <a:r>
              <a:rPr lang="tr-TR" sz="1900" dirty="0" smtClean="0">
                <a:latin typeface="Times New Roman" panose="02020603050405020304" pitchFamily="18" charset="0"/>
                <a:cs typeface="Times New Roman" panose="02020603050405020304" pitchFamily="18" charset="0"/>
              </a:rPr>
              <a:t>SPAS </a:t>
            </a:r>
            <a:r>
              <a:rPr lang="tr-TR" sz="1900" dirty="0">
                <a:latin typeface="Times New Roman" panose="02020603050405020304" pitchFamily="18" charset="0"/>
                <a:cs typeface="Times New Roman" panose="02020603050405020304" pitchFamily="18" charset="0"/>
              </a:rPr>
              <a:t>yazarak alabilirsiniz) alınarak eklenecektir. </a:t>
            </a:r>
            <a:endParaRPr lang="tr-TR" sz="1900" dirty="0" smtClean="0">
              <a:latin typeface="Times New Roman" panose="02020603050405020304" pitchFamily="18" charset="0"/>
              <a:cs typeface="Times New Roman" panose="02020603050405020304" pitchFamily="18" charset="0"/>
            </a:endParaRPr>
          </a:p>
          <a:p>
            <a:pPr marL="457200" lvl="1" indent="0" algn="just">
              <a:buNone/>
            </a:pPr>
            <a:endParaRPr lang="tr-TR" sz="1900" dirty="0" smtClean="0">
              <a:latin typeface="Times New Roman" panose="02020603050405020304" pitchFamily="18" charset="0"/>
              <a:cs typeface="Times New Roman" panose="02020603050405020304" pitchFamily="18" charset="0"/>
            </a:endParaRPr>
          </a:p>
          <a:p>
            <a:pPr marL="457200" lvl="1" indent="0" algn="just">
              <a:buNone/>
            </a:pPr>
            <a:r>
              <a:rPr lang="tr-TR" sz="1900" dirty="0" smtClean="0">
                <a:latin typeface="Times New Roman" panose="02020603050405020304" pitchFamily="18" charset="0"/>
                <a:cs typeface="Times New Roman" panose="02020603050405020304" pitchFamily="18" charset="0"/>
              </a:rPr>
              <a:t>***</a:t>
            </a:r>
            <a:r>
              <a:rPr lang="tr-TR" sz="2000" dirty="0">
                <a:latin typeface="Times New Roman" panose="02020603050405020304" pitchFamily="18" charset="0"/>
                <a:cs typeface="Times New Roman" panose="02020603050405020304" pitchFamily="18" charset="0"/>
              </a:rPr>
              <a:t> Uygulamalı Eğitim</a:t>
            </a:r>
            <a:r>
              <a:rPr lang="tr-TR" sz="1900" dirty="0" smtClean="0">
                <a:latin typeface="Times New Roman" panose="02020603050405020304" pitchFamily="18" charset="0"/>
                <a:cs typeface="Times New Roman" panose="02020603050405020304" pitchFamily="18" charset="0"/>
              </a:rPr>
              <a:t> Sigorta </a:t>
            </a:r>
            <a:r>
              <a:rPr lang="tr-TR" sz="1900" dirty="0">
                <a:latin typeface="Times New Roman" panose="02020603050405020304" pitchFamily="18" charset="0"/>
                <a:cs typeface="Times New Roman" panose="02020603050405020304" pitchFamily="18" charset="0"/>
              </a:rPr>
              <a:t>işlemleri için </a:t>
            </a:r>
            <a:r>
              <a:rPr lang="tr-TR" sz="1900" dirty="0" smtClean="0">
                <a:latin typeface="Times New Roman" panose="02020603050405020304" pitchFamily="18" charset="0"/>
                <a:cs typeface="Times New Roman" panose="02020603050405020304" pitchFamily="18" charset="0"/>
              </a:rPr>
              <a:t>Sigorta </a:t>
            </a:r>
            <a:r>
              <a:rPr lang="tr-TR" sz="1900" dirty="0">
                <a:latin typeface="Times New Roman" panose="02020603050405020304" pitchFamily="18" charset="0"/>
                <a:cs typeface="Times New Roman" panose="02020603050405020304" pitchFamily="18" charset="0"/>
              </a:rPr>
              <a:t>yapıldığını gösteren </a:t>
            </a:r>
            <a:r>
              <a:rPr lang="tr-TR" sz="1900" b="1" dirty="0">
                <a:latin typeface="Times New Roman" panose="02020603050405020304" pitchFamily="18" charset="0"/>
                <a:cs typeface="Times New Roman" panose="02020603050405020304" pitchFamily="18" charset="0"/>
              </a:rPr>
              <a:t>4-a  İşe Giriş  </a:t>
            </a:r>
            <a:r>
              <a:rPr lang="tr-TR" sz="1900" b="1" dirty="0" smtClean="0">
                <a:latin typeface="Times New Roman" panose="02020603050405020304" pitchFamily="18" charset="0"/>
                <a:cs typeface="Times New Roman" panose="02020603050405020304" pitchFamily="18" charset="0"/>
              </a:rPr>
              <a:t>Bildirgesi e- Devlet üzerinden </a:t>
            </a:r>
            <a:r>
              <a:rPr lang="tr-TR" sz="1900" dirty="0" smtClean="0">
                <a:latin typeface="Times New Roman" panose="02020603050405020304" pitchFamily="18" charset="0"/>
                <a:cs typeface="Times New Roman" panose="02020603050405020304" pitchFamily="18" charset="0"/>
              </a:rPr>
              <a:t>(arama kısmına 4-a işe giriş yazarak alabilirsiniz) </a:t>
            </a:r>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başlama tarihinden 2 gün önce </a:t>
            </a:r>
            <a:r>
              <a:rPr lang="tr-TR" sz="1900" dirty="0" smtClean="0">
                <a:latin typeface="Times New Roman" panose="02020603050405020304" pitchFamily="18" charset="0"/>
                <a:cs typeface="Times New Roman" panose="02020603050405020304" pitchFamily="18" charset="0"/>
              </a:rPr>
              <a:t>e- </a:t>
            </a:r>
            <a:r>
              <a:rPr lang="tr-TR" sz="1900" dirty="0">
                <a:latin typeface="Times New Roman" panose="02020603050405020304" pitchFamily="18" charset="0"/>
                <a:cs typeface="Times New Roman" panose="02020603050405020304" pitchFamily="18" charset="0"/>
              </a:rPr>
              <a:t>Devlet üzerinden alınarak </a:t>
            </a:r>
            <a:r>
              <a:rPr lang="tr-TR" sz="2000" dirty="0">
                <a:latin typeface="Times New Roman" panose="02020603050405020304" pitchFamily="18" charset="0"/>
                <a:cs typeface="Times New Roman" panose="02020603050405020304" pitchFamily="18" charset="0"/>
              </a:rPr>
              <a:t>Uygulamalı Eğitim</a:t>
            </a:r>
            <a:r>
              <a:rPr lang="tr-TR" sz="1900" dirty="0" smtClean="0">
                <a:latin typeface="Times New Roman" panose="02020603050405020304" pitchFamily="18" charset="0"/>
                <a:cs typeface="Times New Roman" panose="02020603050405020304" pitchFamily="18" charset="0"/>
              </a:rPr>
              <a:t> </a:t>
            </a:r>
            <a:r>
              <a:rPr lang="tr-TR" sz="1900" dirty="0">
                <a:latin typeface="Times New Roman" panose="02020603050405020304" pitchFamily="18" charset="0"/>
                <a:cs typeface="Times New Roman" panose="02020603050405020304" pitchFamily="18" charset="0"/>
              </a:rPr>
              <a:t>başlama gününde firmaya teslim edilir.</a:t>
            </a: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72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0"/>
            <a:ext cx="5102942" cy="1690688"/>
          </a:xfrm>
        </p:spPr>
        <p:txBody>
          <a:bodyPr>
            <a:noAutofit/>
          </a:bodyPr>
          <a:lstStyle/>
          <a:p>
            <a:r>
              <a:rPr lang="tr-TR" sz="1600" b="1" u="sng" dirty="0" smtClean="0">
                <a:solidFill>
                  <a:srgbClr val="212529"/>
                </a:solidFill>
                <a:latin typeface="Times New Roman" panose="02020603050405020304" pitchFamily="18" charset="0"/>
                <a:cs typeface="Times New Roman" panose="02020603050405020304" pitchFamily="18" charset="0"/>
              </a:rPr>
              <a:t>Uygulamalı Eğitim(staj) </a:t>
            </a:r>
            <a:r>
              <a:rPr lang="tr-TR" sz="1600" b="1" u="sng" dirty="0">
                <a:solidFill>
                  <a:srgbClr val="212529"/>
                </a:solidFill>
                <a:latin typeface="Times New Roman" panose="02020603050405020304" pitchFamily="18" charset="0"/>
                <a:cs typeface="Times New Roman" panose="02020603050405020304" pitchFamily="18" charset="0"/>
              </a:rPr>
              <a:t>başlamadan önce işyerine onaylatılarak teslim edilmesi gereken formlar:</a:t>
            </a:r>
            <a:br>
              <a:rPr lang="tr-TR" sz="1600" b="1" u="sng" dirty="0">
                <a:solidFill>
                  <a:srgbClr val="212529"/>
                </a:solidFill>
                <a:latin typeface="Times New Roman" panose="02020603050405020304" pitchFamily="18" charset="0"/>
                <a:cs typeface="Times New Roman" panose="02020603050405020304" pitchFamily="18" charset="0"/>
              </a:rPr>
            </a:br>
            <a:r>
              <a:rPr lang="tr-TR" sz="3200" b="1" u="sng" dirty="0">
                <a:latin typeface="Times New Roman" panose="02020603050405020304" pitchFamily="18" charset="0"/>
                <a:cs typeface="Times New Roman" panose="02020603050405020304" pitchFamily="18" charset="0"/>
              </a:rPr>
              <a:t/>
            </a:r>
            <a:br>
              <a:rPr lang="tr-TR" sz="3200" b="1" u="sng" dirty="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Uygulamalı Eğitim (Staj) Başvuru  Formu</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825625"/>
            <a:ext cx="5636342" cy="4351338"/>
          </a:xfrm>
        </p:spPr>
        <p:txBody>
          <a:bodyPr>
            <a:normAutofit fontScale="92500" lnSpcReduction="20000"/>
          </a:bodyPr>
          <a:lstStyle/>
          <a:p>
            <a:pPr marL="342900" lvl="0" indent="-342900" algn="just">
              <a:buFont typeface="+mj-lt"/>
              <a:buAutoNum type="arabicPeriod"/>
            </a:pPr>
            <a:r>
              <a:rPr lang="tr-TR" sz="1700" dirty="0">
                <a:solidFill>
                  <a:prstClr val="black"/>
                </a:solidFill>
                <a:latin typeface="Times New Roman" panose="02020603050405020304" pitchFamily="18" charset="0"/>
                <a:cs typeface="Times New Roman" panose="02020603050405020304" pitchFamily="18" charset="0"/>
              </a:rPr>
              <a:t>Tüm alanlar doldurulmalıdır. </a:t>
            </a:r>
            <a:r>
              <a:rPr lang="tr-TR" sz="1600" dirty="0">
                <a:latin typeface="Times New Roman" panose="02020603050405020304" pitchFamily="18" charset="0"/>
                <a:cs typeface="Times New Roman" panose="02020603050405020304" pitchFamily="18" charset="0"/>
              </a:rPr>
              <a:t>Uygulamalı Eğitim</a:t>
            </a:r>
            <a:r>
              <a:rPr lang="tr-TR" sz="1700" dirty="0" smtClean="0">
                <a:solidFill>
                  <a:prstClr val="black"/>
                </a:solidFill>
                <a:latin typeface="Times New Roman" panose="02020603050405020304" pitchFamily="18" charset="0"/>
                <a:cs typeface="Times New Roman" panose="02020603050405020304" pitchFamily="18" charset="0"/>
              </a:rPr>
              <a:t> </a:t>
            </a:r>
            <a:r>
              <a:rPr lang="tr-TR" sz="1700" dirty="0">
                <a:solidFill>
                  <a:prstClr val="black"/>
                </a:solidFill>
                <a:latin typeface="Times New Roman" panose="02020603050405020304" pitchFamily="18" charset="0"/>
                <a:cs typeface="Times New Roman" panose="02020603050405020304" pitchFamily="18" charset="0"/>
              </a:rPr>
              <a:t>yapılacak iş yerinin </a:t>
            </a:r>
            <a:r>
              <a:rPr lang="tr-TR" sz="1700" dirty="0" smtClean="0">
                <a:solidFill>
                  <a:prstClr val="black"/>
                </a:solidFill>
                <a:latin typeface="Times New Roman" panose="02020603050405020304" pitchFamily="18" charset="0"/>
                <a:cs typeface="Times New Roman" panose="02020603050405020304" pitchFamily="18" charset="0"/>
              </a:rPr>
              <a:t>adı ve kaşesi , </a:t>
            </a:r>
            <a:r>
              <a:rPr lang="tr-TR" sz="1700" dirty="0">
                <a:solidFill>
                  <a:prstClr val="black"/>
                </a:solidFill>
                <a:latin typeface="Times New Roman" panose="02020603050405020304" pitchFamily="18" charset="0"/>
                <a:cs typeface="Times New Roman" panose="02020603050405020304" pitchFamily="18" charset="0"/>
              </a:rPr>
              <a:t>Öğrenci adı, soyadı, programı, TC </a:t>
            </a:r>
            <a:r>
              <a:rPr lang="tr-TR" sz="1700" dirty="0" err="1">
                <a:solidFill>
                  <a:prstClr val="black"/>
                </a:solidFill>
                <a:latin typeface="Times New Roman" panose="02020603050405020304" pitchFamily="18" charset="0"/>
                <a:cs typeface="Times New Roman" panose="02020603050405020304" pitchFamily="18" charset="0"/>
              </a:rPr>
              <a:t>no</a:t>
            </a:r>
            <a:r>
              <a:rPr lang="tr-TR" sz="1700" dirty="0">
                <a:solidFill>
                  <a:prstClr val="black"/>
                </a:solidFill>
                <a:latin typeface="Times New Roman" panose="02020603050405020304" pitchFamily="18" charset="0"/>
                <a:cs typeface="Times New Roman" panose="02020603050405020304" pitchFamily="18" charset="0"/>
              </a:rPr>
              <a:t> gibi </a:t>
            </a:r>
            <a:r>
              <a:rPr lang="tr-TR" sz="1700" dirty="0" smtClean="0">
                <a:solidFill>
                  <a:prstClr val="black"/>
                </a:solidFill>
                <a:latin typeface="Times New Roman" panose="02020603050405020304" pitchFamily="18" charset="0"/>
                <a:cs typeface="Times New Roman" panose="02020603050405020304" pitchFamily="18" charset="0"/>
              </a:rPr>
              <a:t>alanlar boş bırakılmamalıdır. </a:t>
            </a:r>
            <a:endParaRPr lang="tr-TR" sz="1700"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tr-TR" sz="1600" dirty="0">
                <a:latin typeface="Times New Roman" panose="02020603050405020304" pitchFamily="18" charset="0"/>
                <a:cs typeface="Times New Roman" panose="02020603050405020304" pitchFamily="18" charset="0"/>
              </a:rPr>
              <a:t>Uygulamalı Eğitim</a:t>
            </a:r>
            <a:r>
              <a:rPr lang="tr-TR" sz="1700" dirty="0" smtClean="0">
                <a:solidFill>
                  <a:prstClr val="black"/>
                </a:solidFill>
                <a:latin typeface="Times New Roman" panose="02020603050405020304" pitchFamily="18" charset="0"/>
                <a:cs typeface="Times New Roman" panose="02020603050405020304" pitchFamily="18" charset="0"/>
              </a:rPr>
              <a:t> </a:t>
            </a:r>
            <a:r>
              <a:rPr lang="tr-TR" sz="1700" dirty="0">
                <a:solidFill>
                  <a:prstClr val="black"/>
                </a:solidFill>
                <a:latin typeface="Times New Roman" panose="02020603050405020304" pitchFamily="18" charset="0"/>
                <a:cs typeface="Times New Roman" panose="02020603050405020304" pitchFamily="18" charset="0"/>
              </a:rPr>
              <a:t>süresi 30 iş günü olmalı ve tatil günleri </a:t>
            </a:r>
            <a:r>
              <a:rPr lang="tr-TR" sz="1600" dirty="0">
                <a:latin typeface="Times New Roman" panose="02020603050405020304" pitchFamily="18" charset="0"/>
                <a:cs typeface="Times New Roman" panose="02020603050405020304" pitchFamily="18" charset="0"/>
              </a:rPr>
              <a:t>Uygulamalı Eğitim</a:t>
            </a:r>
            <a:r>
              <a:rPr lang="tr-TR" sz="1700" dirty="0" smtClean="0">
                <a:solidFill>
                  <a:prstClr val="black"/>
                </a:solidFill>
                <a:latin typeface="Times New Roman" panose="02020603050405020304" pitchFamily="18" charset="0"/>
                <a:cs typeface="Times New Roman" panose="02020603050405020304" pitchFamily="18" charset="0"/>
              </a:rPr>
              <a:t> </a:t>
            </a:r>
            <a:r>
              <a:rPr lang="tr-TR" sz="1700" dirty="0">
                <a:solidFill>
                  <a:prstClr val="black"/>
                </a:solidFill>
                <a:latin typeface="Times New Roman" panose="02020603050405020304" pitchFamily="18" charset="0"/>
                <a:cs typeface="Times New Roman" panose="02020603050405020304" pitchFamily="18" charset="0"/>
              </a:rPr>
              <a:t>süresine dahil </a:t>
            </a:r>
            <a:r>
              <a:rPr lang="tr-TR" sz="1700" u="sng" dirty="0">
                <a:solidFill>
                  <a:prstClr val="black"/>
                </a:solidFill>
                <a:latin typeface="Times New Roman" panose="02020603050405020304" pitchFamily="18" charset="0"/>
                <a:cs typeface="Times New Roman" panose="02020603050405020304" pitchFamily="18" charset="0"/>
              </a:rPr>
              <a:t>olmamaktadır.</a:t>
            </a:r>
            <a:r>
              <a:rPr lang="tr-TR" sz="1700" dirty="0">
                <a:solidFill>
                  <a:prstClr val="black"/>
                </a:solidFill>
                <a:latin typeface="Times New Roman" panose="02020603050405020304" pitchFamily="18" charset="0"/>
                <a:cs typeface="Times New Roman" panose="02020603050405020304" pitchFamily="18" charset="0"/>
              </a:rPr>
              <a:t> Cumartesi-Pazar günleri çıkıldığında toplam 6 haftadır. Cumartesi </a:t>
            </a:r>
            <a:r>
              <a:rPr lang="tr-TR" sz="1600" dirty="0">
                <a:latin typeface="Times New Roman" panose="02020603050405020304" pitchFamily="18" charset="0"/>
                <a:cs typeface="Times New Roman" panose="02020603050405020304" pitchFamily="18" charset="0"/>
              </a:rPr>
              <a:t>Uygulamalı Eğitim</a:t>
            </a:r>
            <a:r>
              <a:rPr lang="tr-TR" sz="1700" dirty="0" smtClean="0">
                <a:solidFill>
                  <a:prstClr val="black"/>
                </a:solidFill>
                <a:latin typeface="Times New Roman" panose="02020603050405020304" pitchFamily="18" charset="0"/>
                <a:cs typeface="Times New Roman" panose="02020603050405020304" pitchFamily="18" charset="0"/>
              </a:rPr>
              <a:t> </a:t>
            </a:r>
            <a:r>
              <a:rPr lang="tr-TR" sz="1700" dirty="0">
                <a:solidFill>
                  <a:prstClr val="black"/>
                </a:solidFill>
                <a:latin typeface="Times New Roman" panose="02020603050405020304" pitchFamily="18" charset="0"/>
                <a:cs typeface="Times New Roman" panose="02020603050405020304" pitchFamily="18" charset="0"/>
              </a:rPr>
              <a:t>yapılacaksa </a:t>
            </a:r>
            <a:r>
              <a:rPr lang="tr-TR" sz="1600" dirty="0">
                <a:latin typeface="Times New Roman" panose="02020603050405020304" pitchFamily="18" charset="0"/>
                <a:cs typeface="Times New Roman" panose="02020603050405020304" pitchFamily="18" charset="0"/>
              </a:rPr>
              <a:t>Uygulamalı </a:t>
            </a:r>
            <a:r>
              <a:rPr lang="tr-TR" sz="1600" dirty="0" smtClean="0">
                <a:latin typeface="Times New Roman" panose="02020603050405020304" pitchFamily="18" charset="0"/>
                <a:cs typeface="Times New Roman" panose="02020603050405020304" pitchFamily="18" charset="0"/>
              </a:rPr>
              <a:t>Eğitime</a:t>
            </a:r>
            <a:r>
              <a:rPr lang="tr-TR" sz="1700" dirty="0" smtClean="0">
                <a:solidFill>
                  <a:prstClr val="black"/>
                </a:solidFill>
                <a:latin typeface="Times New Roman" panose="02020603050405020304" pitchFamily="18" charset="0"/>
                <a:cs typeface="Times New Roman" panose="02020603050405020304" pitchFamily="18" charset="0"/>
              </a:rPr>
              <a:t> </a:t>
            </a:r>
            <a:r>
              <a:rPr lang="tr-TR" sz="1700" dirty="0">
                <a:solidFill>
                  <a:prstClr val="black"/>
                </a:solidFill>
                <a:latin typeface="Times New Roman" panose="02020603050405020304" pitchFamily="18" charset="0"/>
                <a:cs typeface="Times New Roman" panose="02020603050405020304" pitchFamily="18" charset="0"/>
              </a:rPr>
              <a:t>dahil edilebilir. Fakat </a:t>
            </a:r>
            <a:r>
              <a:rPr lang="tr-TR" sz="1600" dirty="0">
                <a:latin typeface="Times New Roman" panose="02020603050405020304" pitchFamily="18" charset="0"/>
                <a:cs typeface="Times New Roman" panose="02020603050405020304" pitchFamily="18" charset="0"/>
              </a:rPr>
              <a:t>Uygulamalı Eğitim</a:t>
            </a:r>
            <a:r>
              <a:rPr lang="tr-TR" sz="1700" dirty="0" smtClean="0">
                <a:solidFill>
                  <a:prstClr val="black"/>
                </a:solidFill>
                <a:latin typeface="Times New Roman" panose="02020603050405020304" pitchFamily="18" charset="0"/>
                <a:cs typeface="Times New Roman" panose="02020603050405020304" pitchFamily="18" charset="0"/>
              </a:rPr>
              <a:t> </a:t>
            </a:r>
            <a:r>
              <a:rPr lang="tr-TR" sz="1700" dirty="0">
                <a:solidFill>
                  <a:prstClr val="black"/>
                </a:solidFill>
                <a:latin typeface="Times New Roman" panose="02020603050405020304" pitchFamily="18" charset="0"/>
                <a:cs typeface="Times New Roman" panose="02020603050405020304" pitchFamily="18" charset="0"/>
              </a:rPr>
              <a:t>sınavına gelirken öğrencinin işyerinden Cumartesi çalışıldığına dair belge almalı ve sınavda hocasına teslim etmelidir.  </a:t>
            </a:r>
            <a:r>
              <a:rPr lang="tr-TR" sz="1700" dirty="0" smtClean="0">
                <a:solidFill>
                  <a:prstClr val="black"/>
                </a:solidFill>
                <a:latin typeface="Times New Roman" panose="02020603050405020304" pitchFamily="18" charset="0"/>
                <a:cs typeface="Times New Roman" panose="02020603050405020304" pitchFamily="18" charset="0"/>
              </a:rPr>
              <a:t>(</a:t>
            </a:r>
            <a:r>
              <a:rPr lang="tr-TR" sz="1600" dirty="0">
                <a:latin typeface="Times New Roman" panose="02020603050405020304" pitchFamily="18" charset="0"/>
                <a:cs typeface="Times New Roman" panose="02020603050405020304" pitchFamily="18" charset="0"/>
              </a:rPr>
              <a:t>Uygulamalı Eğitim</a:t>
            </a:r>
            <a:r>
              <a:rPr lang="tr-TR" sz="1700" dirty="0" smtClean="0">
                <a:solidFill>
                  <a:prstClr val="black"/>
                </a:solidFill>
                <a:latin typeface="Times New Roman" panose="02020603050405020304" pitchFamily="18" charset="0"/>
                <a:cs typeface="Times New Roman" panose="02020603050405020304" pitchFamily="18" charset="0"/>
              </a:rPr>
              <a:t> </a:t>
            </a:r>
            <a:r>
              <a:rPr lang="tr-TR" sz="1700" dirty="0">
                <a:solidFill>
                  <a:prstClr val="black"/>
                </a:solidFill>
                <a:latin typeface="Times New Roman" panose="02020603050405020304" pitchFamily="18" charset="0"/>
                <a:cs typeface="Times New Roman" panose="02020603050405020304" pitchFamily="18" charset="0"/>
              </a:rPr>
              <a:t>günlerinde tatil günü olursa </a:t>
            </a:r>
            <a:r>
              <a:rPr lang="tr-TR" sz="1700" dirty="0" smtClean="0">
                <a:solidFill>
                  <a:prstClr val="black"/>
                </a:solidFill>
                <a:latin typeface="Times New Roman" panose="02020603050405020304" pitchFamily="18" charset="0"/>
                <a:cs typeface="Times New Roman" panose="02020603050405020304" pitchFamily="18" charset="0"/>
              </a:rPr>
              <a:t>çıkarılır ve 30 iş günü olacak şekilde </a:t>
            </a:r>
            <a:r>
              <a:rPr lang="tr-TR" sz="1600" dirty="0">
                <a:latin typeface="Times New Roman" panose="02020603050405020304" pitchFamily="18" charset="0"/>
                <a:cs typeface="Times New Roman" panose="02020603050405020304" pitchFamily="18" charset="0"/>
              </a:rPr>
              <a:t>Uygulamalı Eğitim</a:t>
            </a:r>
            <a:r>
              <a:rPr lang="tr-TR" sz="1700" dirty="0" smtClean="0">
                <a:solidFill>
                  <a:prstClr val="black"/>
                </a:solidFill>
                <a:latin typeface="Times New Roman" panose="02020603050405020304" pitchFamily="18" charset="0"/>
                <a:cs typeface="Times New Roman" panose="02020603050405020304" pitchFamily="18" charset="0"/>
              </a:rPr>
              <a:t> bitiş tarihi hesaplanır.)</a:t>
            </a:r>
            <a:endParaRPr lang="tr-TR" sz="1700" dirty="0">
              <a:solidFill>
                <a:prstClr val="black"/>
              </a:solidFill>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tr-TR" sz="1700" dirty="0">
                <a:solidFill>
                  <a:prstClr val="black"/>
                </a:solidFill>
                <a:latin typeface="Times New Roman" panose="02020603050405020304" pitchFamily="18" charset="0"/>
                <a:cs typeface="Times New Roman" panose="02020603050405020304" pitchFamily="18" charset="0"/>
              </a:rPr>
              <a:t>İlgili alanları dolduran öğrenci program hocalarından herhangi birisine  komisyon onayı kısmını imzalatıp onaylatmalıdır. </a:t>
            </a:r>
          </a:p>
          <a:p>
            <a:pPr marL="342900" lvl="0" indent="-342900" algn="just">
              <a:buFont typeface="+mj-lt"/>
              <a:buAutoNum type="arabicPeriod"/>
            </a:pPr>
            <a:r>
              <a:rPr lang="tr-TR" sz="1700" dirty="0">
                <a:solidFill>
                  <a:prstClr val="black"/>
                </a:solidFill>
                <a:latin typeface="Times New Roman" panose="02020603050405020304" pitchFamily="18" charset="0"/>
                <a:cs typeface="Times New Roman" panose="02020603050405020304" pitchFamily="18" charset="0"/>
              </a:rPr>
              <a:t>Yüksekokul onayı için yüksekokul sekreterine imzalatıp onay sağlanmalıdır.</a:t>
            </a:r>
          </a:p>
          <a:p>
            <a:pPr marL="342900" lvl="0" indent="-342900" algn="just">
              <a:buFont typeface="+mj-lt"/>
              <a:buAutoNum type="arabicPeriod"/>
            </a:pPr>
            <a:r>
              <a:rPr lang="tr-TR" sz="1700" dirty="0">
                <a:solidFill>
                  <a:prstClr val="black"/>
                </a:solidFill>
                <a:latin typeface="Times New Roman" panose="02020603050405020304" pitchFamily="18" charset="0"/>
                <a:cs typeface="Times New Roman" panose="02020603050405020304" pitchFamily="18" charset="0"/>
              </a:rPr>
              <a:t>Toplamda 2 nüsha olması </a:t>
            </a:r>
            <a:r>
              <a:rPr lang="tr-TR" sz="1700" dirty="0" smtClean="0">
                <a:solidFill>
                  <a:prstClr val="black"/>
                </a:solidFill>
                <a:latin typeface="Times New Roman" panose="02020603050405020304" pitchFamily="18" charset="0"/>
                <a:cs typeface="Times New Roman" panose="02020603050405020304" pitchFamily="18" charset="0"/>
              </a:rPr>
              <a:t>gerekmektedir.</a:t>
            </a:r>
          </a:p>
          <a:p>
            <a:pPr marL="0" indent="0" algn="just">
              <a:buNone/>
            </a:pPr>
            <a:r>
              <a:rPr lang="tr-TR" sz="1800" dirty="0"/>
              <a:t>Forma aşağıdaki linkten ulaşabilirsiniz </a:t>
            </a:r>
            <a:endParaRPr lang="tr-TR" sz="1700" dirty="0" smtClean="0">
              <a:solidFill>
                <a:prstClr val="black"/>
              </a:solidFill>
              <a:latin typeface="Times New Roman" panose="02020603050405020304" pitchFamily="18" charset="0"/>
              <a:cs typeface="Times New Roman" panose="02020603050405020304" pitchFamily="18" charset="0"/>
            </a:endParaRPr>
          </a:p>
          <a:p>
            <a:pPr marL="0" lvl="0" indent="0" algn="just">
              <a:buNone/>
            </a:pPr>
            <a:r>
              <a:rPr lang="tr-TR" sz="1700" dirty="0">
                <a:solidFill>
                  <a:prstClr val="black"/>
                </a:solidFill>
                <a:latin typeface="Times New Roman" panose="02020603050405020304" pitchFamily="18" charset="0"/>
                <a:cs typeface="Times New Roman" panose="02020603050405020304" pitchFamily="18" charset="0"/>
                <a:hlinkClick r:id="rId2"/>
              </a:rPr>
              <a:t>https://</a:t>
            </a:r>
            <a:r>
              <a:rPr lang="tr-TR" sz="1700" dirty="0" smtClean="0">
                <a:solidFill>
                  <a:prstClr val="black"/>
                </a:solidFill>
                <a:latin typeface="Times New Roman" panose="02020603050405020304" pitchFamily="18" charset="0"/>
                <a:cs typeface="Times New Roman" panose="02020603050405020304" pitchFamily="18" charset="0"/>
                <a:hlinkClick r:id="rId2"/>
              </a:rPr>
              <a:t>uludag.edu.tr/tby/konu/view?id=8154&amp;title=bursa-uludag-universitesi-meslek-yuksek-okullari-staj-yonergesi</a:t>
            </a:r>
            <a:endParaRPr lang="tr-TR" sz="1700" dirty="0" smtClean="0">
              <a:solidFill>
                <a:prstClr val="black"/>
              </a:solidFill>
              <a:latin typeface="Times New Roman" panose="02020603050405020304" pitchFamily="18" charset="0"/>
              <a:cs typeface="Times New Roman" panose="02020603050405020304" pitchFamily="18" charset="0"/>
            </a:endParaRPr>
          </a:p>
          <a:p>
            <a:pPr marL="0" lvl="0" indent="0" algn="just">
              <a:buNone/>
            </a:pPr>
            <a:endParaRPr lang="tr-TR" sz="1700" dirty="0">
              <a:solidFill>
                <a:prstClr val="black"/>
              </a:solidFill>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FC147C3-1CAD-4941-883E-CD68FC158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309" y="789708"/>
            <a:ext cx="4123113" cy="5727469"/>
          </a:xfrm>
          <a:prstGeom prst="rect">
            <a:avLst/>
          </a:prstGeom>
        </p:spPr>
      </p:pic>
    </p:spTree>
    <p:extLst>
      <p:ext uri="{BB962C8B-B14F-4D97-AF65-F5344CB8AC3E}">
        <p14:creationId xmlns:p14="http://schemas.microsoft.com/office/powerpoint/2010/main" val="125299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7858" y="365125"/>
            <a:ext cx="5285822" cy="1325563"/>
          </a:xfrm>
        </p:spPr>
        <p:txBody>
          <a:bodyPr>
            <a:normAutofit/>
          </a:bodyPr>
          <a:lstStyle/>
          <a:p>
            <a:r>
              <a:rPr lang="tr-TR" sz="3200" b="1" dirty="0" smtClean="0">
                <a:latin typeface="Times New Roman" panose="02020603050405020304" pitchFamily="18" charset="0"/>
                <a:cs typeface="Times New Roman" panose="02020603050405020304" pitchFamily="18" charset="0"/>
              </a:rPr>
              <a:t>Uygulamalı Eğitim (Staj) Sözleşmesi  Formu</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0" y="1825625"/>
            <a:ext cx="5050641" cy="4351338"/>
          </a:xfrm>
        </p:spPr>
        <p:txBody>
          <a:bodyPr>
            <a:normAutofit fontScale="70000" lnSpcReduction="20000"/>
          </a:bodyPr>
          <a:lstStyle/>
          <a:p>
            <a:r>
              <a:rPr lang="tr-TR" sz="2900" dirty="0">
                <a:latin typeface="Times New Roman" panose="02020603050405020304" pitchFamily="18" charset="0"/>
                <a:cs typeface="Times New Roman" panose="02020603050405020304" pitchFamily="18" charset="0"/>
              </a:rPr>
              <a:t>Eğer </a:t>
            </a:r>
            <a:r>
              <a:rPr lang="tr-TR" sz="2900" dirty="0" smtClean="0">
                <a:latin typeface="Times New Roman" panose="02020603050405020304" pitchFamily="18" charset="0"/>
                <a:cs typeface="Times New Roman" panose="02020603050405020304" pitchFamily="18" charset="0"/>
              </a:rPr>
              <a:t>Uygulamalı Eğitim </a:t>
            </a:r>
            <a:r>
              <a:rPr lang="tr-TR" sz="2900" dirty="0">
                <a:latin typeface="Times New Roman" panose="02020603050405020304" pitchFamily="18" charset="0"/>
                <a:cs typeface="Times New Roman" panose="02020603050405020304" pitchFamily="18" charset="0"/>
              </a:rPr>
              <a:t>yeri ücret ödeyecekse bu formun öğrenci ve işyeri yetkilisi tarafından karşılıklı imzalanması </a:t>
            </a:r>
            <a:r>
              <a:rPr lang="tr-TR" sz="2900" dirty="0" smtClean="0">
                <a:latin typeface="Times New Roman" panose="02020603050405020304" pitchFamily="18" charset="0"/>
                <a:cs typeface="Times New Roman" panose="02020603050405020304" pitchFamily="18" charset="0"/>
              </a:rPr>
              <a:t>gerekmektedir.</a:t>
            </a:r>
          </a:p>
          <a:p>
            <a:r>
              <a:rPr lang="tr-TR" sz="2900" b="1" dirty="0"/>
              <a:t>Öğrencinin işletmeden aldığı ücret asgari ücretin %30’undan az olamaz. </a:t>
            </a:r>
            <a:endParaRPr lang="tr-TR" sz="2900" b="1" dirty="0" smtClean="0"/>
          </a:p>
          <a:p>
            <a:r>
              <a:rPr lang="tr-TR" b="1" u="sng" dirty="0">
                <a:latin typeface="Times New Roman" panose="02020603050405020304" pitchFamily="18" charset="0"/>
                <a:cs typeface="Times New Roman" panose="02020603050405020304" pitchFamily="18" charset="0"/>
              </a:rPr>
              <a:t>Örnek:</a:t>
            </a:r>
            <a:r>
              <a:rPr lang="tr-TR" b="1" dirty="0">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Asgari ücret (</a:t>
            </a:r>
            <a:r>
              <a:rPr lang="tr-TR" dirty="0" err="1">
                <a:latin typeface="Times New Roman" panose="02020603050405020304" pitchFamily="18" charset="0"/>
                <a:cs typeface="Times New Roman" panose="02020603050405020304" pitchFamily="18" charset="0"/>
              </a:rPr>
              <a:t>AGİ’siz</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4.253,40 </a:t>
            </a:r>
            <a:r>
              <a:rPr lang="tr-TR" dirty="0">
                <a:latin typeface="Times New Roman" panose="02020603050405020304" pitchFamily="18" charset="0"/>
                <a:cs typeface="Times New Roman" panose="02020603050405020304" pitchFamily="18" charset="0"/>
              </a:rPr>
              <a:t>TL </a:t>
            </a:r>
          </a:p>
          <a:p>
            <a:r>
              <a:rPr lang="tr-TR" dirty="0">
                <a:latin typeface="Times New Roman" panose="02020603050405020304" pitchFamily="18" charset="0"/>
                <a:cs typeface="Times New Roman" panose="02020603050405020304" pitchFamily="18" charset="0"/>
              </a:rPr>
              <a:t>%30’ u </a:t>
            </a:r>
            <a:r>
              <a:rPr lang="tr-TR" dirty="0" smtClean="0">
                <a:latin typeface="Times New Roman" panose="02020603050405020304" pitchFamily="18" charset="0"/>
                <a:cs typeface="Times New Roman" panose="02020603050405020304" pitchFamily="18" charset="0"/>
              </a:rPr>
              <a:t>1.276,02 </a:t>
            </a:r>
            <a:r>
              <a:rPr lang="tr-TR" dirty="0">
                <a:latin typeface="Times New Roman" panose="02020603050405020304" pitchFamily="18" charset="0"/>
                <a:cs typeface="Times New Roman" panose="02020603050405020304" pitchFamily="18" charset="0"/>
              </a:rPr>
              <a:t>TL’dir. (30 günlük tutar</a:t>
            </a:r>
            <a:r>
              <a:rPr lang="tr-TR" dirty="0" smtClean="0">
                <a:latin typeface="Times New Roman" panose="02020603050405020304" pitchFamily="18" charset="0"/>
                <a:cs typeface="Times New Roman" panose="02020603050405020304" pitchFamily="18" charset="0"/>
              </a:rPr>
              <a:t>) (Örnektir) </a:t>
            </a:r>
            <a:endParaRPr lang="tr-TR"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r>
              <a:rPr lang="tr-TR" sz="2900" dirty="0" smtClean="0">
                <a:latin typeface="Times New Roman" panose="02020603050405020304" pitchFamily="18" charset="0"/>
                <a:cs typeface="Times New Roman" panose="02020603050405020304" pitchFamily="18" charset="0"/>
              </a:rPr>
              <a:t>Forma aşağıdaki linkten ulaşabilirsiniz </a:t>
            </a:r>
          </a:p>
          <a:p>
            <a:pPr marL="0" indent="0">
              <a:buNone/>
            </a:pPr>
            <a:r>
              <a:rPr lang="tr-TR" sz="2900" dirty="0">
                <a:latin typeface="Times New Roman" panose="02020603050405020304" pitchFamily="18" charset="0"/>
                <a:cs typeface="Times New Roman" panose="02020603050405020304" pitchFamily="18" charset="0"/>
                <a:hlinkClick r:id="rId2"/>
              </a:rPr>
              <a:t>https://</a:t>
            </a:r>
            <a:r>
              <a:rPr lang="tr-TR" sz="2900" dirty="0" smtClean="0">
                <a:latin typeface="Times New Roman" panose="02020603050405020304" pitchFamily="18" charset="0"/>
                <a:cs typeface="Times New Roman" panose="02020603050405020304" pitchFamily="18" charset="0"/>
                <a:hlinkClick r:id="rId2"/>
              </a:rPr>
              <a:t>uludag.edu.tr/tby/konu/view?id=8154&amp;title=bursa-uludag-universitesi-meslek-yuksek-okullari-staj-yonergesi</a:t>
            </a:r>
            <a:endParaRPr lang="tr-TR" sz="2900" dirty="0" smtClean="0">
              <a:latin typeface="Times New Roman" panose="02020603050405020304" pitchFamily="18" charset="0"/>
              <a:cs typeface="Times New Roman" panose="02020603050405020304" pitchFamily="18" charset="0"/>
            </a:endParaRPr>
          </a:p>
          <a:p>
            <a:pPr marL="0" indent="0">
              <a:buNone/>
            </a:pPr>
            <a:endParaRPr lang="tr-TR" sz="29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3660DFCA-6FDE-487D-A359-88411E074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1027906"/>
            <a:ext cx="5112327" cy="4832567"/>
          </a:xfrm>
          <a:prstGeom prst="rect">
            <a:avLst/>
          </a:prstGeom>
        </p:spPr>
      </p:pic>
    </p:spTree>
    <p:extLst>
      <p:ext uri="{BB962C8B-B14F-4D97-AF65-F5344CB8AC3E}">
        <p14:creationId xmlns:p14="http://schemas.microsoft.com/office/powerpoint/2010/main" val="2087845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01096" y="365125"/>
            <a:ext cx="9952703" cy="1071789"/>
          </a:xfrm>
        </p:spPr>
        <p:txBody>
          <a:bodyPr>
            <a:normAutofit/>
          </a:bodyPr>
          <a:lstStyle/>
          <a:p>
            <a:r>
              <a:rPr lang="tr-TR" sz="3200" b="1" dirty="0" smtClean="0">
                <a:latin typeface="Times New Roman" panose="02020603050405020304" pitchFamily="18" charset="0"/>
                <a:cs typeface="Times New Roman" panose="02020603050405020304" pitchFamily="18" charset="0"/>
              </a:rPr>
              <a:t>Uygulamalı Eğitim (Staj) Ücretlerine İşsizlik Fonu Katkısı Öğrenci ve İşveren Bilgi Formu</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67697" y="1690688"/>
            <a:ext cx="4825181" cy="4798602"/>
          </a:xfrm>
        </p:spPr>
        <p:txBody>
          <a:bodyPr>
            <a:normAutofit fontScale="85000" lnSpcReduction="20000"/>
          </a:bodyPr>
          <a:lstStyle/>
          <a:p>
            <a:pPr marL="285750" marR="198120" lvl="0" indent="-285750" algn="just" defTabSz="457200">
              <a:lnSpc>
                <a:spcPct val="98000"/>
              </a:lnSpc>
              <a:spcBef>
                <a:spcPts val="0"/>
              </a:spcBef>
              <a:spcAft>
                <a:spcPts val="180"/>
              </a:spcAft>
            </a:pPr>
            <a:r>
              <a:rPr lang="tr-TR" sz="1700" b="1" dirty="0">
                <a:solidFill>
                  <a:prstClr val="black"/>
                </a:solidFill>
                <a:latin typeface="Times New Roman" panose="02020603050405020304" pitchFamily="18" charset="0"/>
                <a:cs typeface="Times New Roman" panose="02020603050405020304" pitchFamily="18" charset="0"/>
              </a:rPr>
              <a:t>Eğer </a:t>
            </a:r>
            <a:r>
              <a:rPr lang="tr-TR" sz="1700" b="1" dirty="0" smtClean="0">
                <a:solidFill>
                  <a:prstClr val="black"/>
                </a:solidFill>
                <a:latin typeface="Times New Roman" panose="02020603050405020304" pitchFamily="18" charset="0"/>
                <a:cs typeface="Times New Roman" panose="02020603050405020304" pitchFamily="18" charset="0"/>
              </a:rPr>
              <a:t>Uygulamalı Eğitim </a:t>
            </a:r>
            <a:r>
              <a:rPr lang="tr-TR" sz="1700" b="1" dirty="0">
                <a:solidFill>
                  <a:prstClr val="black"/>
                </a:solidFill>
                <a:latin typeface="Times New Roman" panose="02020603050405020304" pitchFamily="18" charset="0"/>
                <a:cs typeface="Times New Roman" panose="02020603050405020304" pitchFamily="18" charset="0"/>
              </a:rPr>
              <a:t>yeri ücret ödeyecekse öğrenci işveren bilgi </a:t>
            </a:r>
            <a:r>
              <a:rPr lang="tr-TR" sz="1700" b="1" dirty="0" smtClean="0">
                <a:solidFill>
                  <a:prstClr val="black"/>
                </a:solidFill>
                <a:latin typeface="Times New Roman" panose="02020603050405020304" pitchFamily="18" charset="0"/>
                <a:cs typeface="Times New Roman" panose="02020603050405020304" pitchFamily="18" charset="0"/>
              </a:rPr>
              <a:t>formu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firma tarafından </a:t>
            </a:r>
            <a:r>
              <a:rPr lang="tr-TR" sz="17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imzalı ve kaşeli olarak,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öğrenci tarafından kendi okulunun </a:t>
            </a:r>
            <a:r>
              <a:rPr lang="tr-TR" sz="17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Staj Bürosuna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dekontları ile birlikte(Dekontta </a:t>
            </a:r>
            <a:r>
              <a:rPr lang="tr-TR" sz="17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UYGULAMALI EĞİTİM ÜCRETİ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olduğunu </a:t>
            </a:r>
            <a:r>
              <a:rPr lang="tr-TR" sz="17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belirtilmeli ve İBAN numarasının firmaya ait olduğu  kontrol edilmelidir.)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teslim edilecektir</a:t>
            </a:r>
            <a:r>
              <a:rPr lang="tr-TR" sz="17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marR="198120" lvl="0" indent="-285750" algn="just" defTabSz="457200">
              <a:lnSpc>
                <a:spcPct val="98000"/>
              </a:lnSpc>
              <a:spcBef>
                <a:spcPts val="0"/>
              </a:spcBef>
              <a:spcAft>
                <a:spcPts val="180"/>
              </a:spcAft>
            </a:pP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3308 Sayılı Mesleki Eğitim Kanunun Geçici Madde 12 – (Ek: 2.12.2016 - 6764/48 </a:t>
            </a:r>
            <a:r>
              <a:rPr lang="tr-TR" sz="14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md.</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7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25 inci maddenin birinci fıkrası kapsamında yapılacak ödemeler asgari ücretin net tutarının </a:t>
            </a:r>
            <a:r>
              <a:rPr lang="tr-TR" sz="1700" b="1" u="sng"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yüzde otuzundan az olamaz</a:t>
            </a:r>
            <a:r>
              <a:rPr lang="tr-TR" sz="1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Ödenebilecek en az ücretin; yirmiden az personel çalıştıran işletmeler için üçte ikisi, yirmi ve üzerinde personel çalıştıran işletmeler için üçte biri Devlet katkısı olarak ödenir. </a:t>
            </a:r>
          </a:p>
          <a:p>
            <a:pPr marL="285750" marR="198755" lvl="0" indent="-285750" algn="just" defTabSz="457200">
              <a:lnSpc>
                <a:spcPct val="98000"/>
              </a:lnSpc>
              <a:spcBef>
                <a:spcPts val="0"/>
              </a:spcBef>
              <a:spcAft>
                <a:spcPts val="180"/>
              </a:spcAft>
            </a:pP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Buna göre, yükseköğretim kurumlarında </a:t>
            </a:r>
            <a:r>
              <a:rPr lang="tr-TR"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Uygulamalı Eğitime tabi </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tutulan ve özel nitelikli işletmelerde (Kamu Kurum ve Kuruluşları ile bunlara ait işletmelerde mesleki eğitim gören, </a:t>
            </a:r>
            <a:r>
              <a:rPr lang="tr-TR"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Uygulamalı Eğitim </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yapan ve tamamlayıcı eğitime devam eden öğrenciler, Uygulamalı </a:t>
            </a:r>
            <a:r>
              <a:rPr lang="tr-TR"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Eğitim </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yapacak işletme bulunamaması nedeniyle Uygulamalı </a:t>
            </a:r>
            <a:r>
              <a:rPr lang="tr-TR"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Eğitimini </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okulda yapan öğrenciler ile öğretim programı gereği Uygulamalı </a:t>
            </a:r>
            <a:r>
              <a:rPr lang="tr-TR"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Eğitim yapmak </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zorunda olmayan yükseköğretim kurumu öğrencilerinin yaptıkları Uygulamalı </a:t>
            </a:r>
            <a:r>
              <a:rPr lang="tr-TR" sz="14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Eğitimler </a:t>
            </a:r>
            <a:r>
              <a:rPr lang="tr-TR" sz="1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bu kapsam dışıdır.) ücret karşılığı Uygulamalı Eğitim yapan öğrencilere ödenen ücretin yukarıda belirtilen kısmı İşsizlik Fonundan karşılanacaktır. Devamsızlığı olan, hastalık izninde (raporlu) olan öğrencilerin bu günlere karşılık gelen ücretleri ödenmez. Dolayısı ile işveren bugünlerin ücretlerine tekabül eden ücret desteğinden faydalanamaz. Anılan ücretler her türlü vergiden müstesnadır. </a:t>
            </a:r>
          </a:p>
          <a:p>
            <a:endParaRPr lang="tr-TR" dirty="0"/>
          </a:p>
        </p:txBody>
      </p:sp>
      <p:pic>
        <p:nvPicPr>
          <p:cNvPr id="4" name="Content Placeholder 4">
            <a:extLst>
              <a:ext uri="{FF2B5EF4-FFF2-40B4-BE49-F238E27FC236}">
                <a16:creationId xmlns:a16="http://schemas.microsoft.com/office/drawing/2014/main" id="{DB20EC9F-90AA-4B3E-B5AC-199F165EF1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18" y="2491409"/>
            <a:ext cx="5291358" cy="3660009"/>
          </a:xfrm>
          <a:prstGeom prst="rect">
            <a:avLst/>
          </a:prstGeom>
        </p:spPr>
      </p:pic>
      <p:sp>
        <p:nvSpPr>
          <p:cNvPr id="8" name="Metin kutusu 7"/>
          <p:cNvSpPr txBox="1"/>
          <p:nvPr/>
        </p:nvSpPr>
        <p:spPr>
          <a:xfrm>
            <a:off x="6377447" y="1182745"/>
            <a:ext cx="4714504" cy="1477328"/>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Forma aşağıdaki linkten ulaşabilirsiniz </a:t>
            </a:r>
          </a:p>
          <a:p>
            <a:r>
              <a:rPr lang="tr-TR" dirty="0">
                <a:latin typeface="Times New Roman" panose="02020603050405020304" pitchFamily="18" charset="0"/>
                <a:cs typeface="Times New Roman" panose="02020603050405020304" pitchFamily="18" charset="0"/>
                <a:hlinkClick r:id="rId3"/>
              </a:rPr>
              <a:t>https://</a:t>
            </a:r>
            <a:r>
              <a:rPr lang="tr-TR" dirty="0" smtClean="0">
                <a:latin typeface="Times New Roman" panose="02020603050405020304" pitchFamily="18" charset="0"/>
                <a:cs typeface="Times New Roman" panose="02020603050405020304" pitchFamily="18" charset="0"/>
                <a:hlinkClick r:id="rId3"/>
              </a:rPr>
              <a:t>uludag.edu.tr/tby/konu/view?id=8154&amp;title=bursa-uludag-universitesi-meslek-yuksek-okullari-staj-yonergesi</a:t>
            </a:r>
            <a:endParaRPr lang="tr-TR" dirty="0" smtClean="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899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3110" y="365125"/>
            <a:ext cx="10070690" cy="1325563"/>
          </a:xfrm>
        </p:spPr>
        <p:txBody>
          <a:bodyPr>
            <a:normAutofit/>
          </a:bodyPr>
          <a:lstStyle/>
          <a:p>
            <a:r>
              <a:rPr lang="tr-TR" sz="3200" b="1" dirty="0" smtClean="0">
                <a:latin typeface="Times New Roman" panose="02020603050405020304" pitchFamily="18" charset="0"/>
                <a:cs typeface="Times New Roman" panose="02020603050405020304" pitchFamily="18" charset="0"/>
              </a:rPr>
              <a:t>Uygulamalı Eğitim (Staj) Sonrası Yapılacak İşlemler</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78425" y="1825625"/>
            <a:ext cx="10958051" cy="4351338"/>
          </a:xfrm>
        </p:spPr>
        <p:txBody>
          <a:bodyPr>
            <a:normAutofit/>
          </a:bodyPr>
          <a:lstStyle/>
          <a:p>
            <a:pPr marL="0" indent="0">
              <a:buNone/>
            </a:pPr>
            <a:r>
              <a:rPr lang="tr-TR" sz="2500" b="1" u="sng" dirty="0" smtClean="0">
                <a:latin typeface="Times New Roman" panose="02020603050405020304" pitchFamily="18" charset="0"/>
                <a:cs typeface="Times New Roman" panose="02020603050405020304" pitchFamily="18" charset="0"/>
              </a:rPr>
              <a:t>Uygulamalı Eğitim Sınavına Gelecek Öğrencilerin Getirecekleri Belgeler:</a:t>
            </a:r>
            <a:endParaRPr lang="tr-TR" sz="2500" b="1" u="sng"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tr-TR" sz="2000" dirty="0" smtClean="0">
                <a:latin typeface="Times New Roman" panose="02020603050405020304" pitchFamily="18" charset="0"/>
                <a:cs typeface="Times New Roman" panose="02020603050405020304" pitchFamily="18" charset="0"/>
              </a:rPr>
              <a:t>Uygulamalı Eğitim </a:t>
            </a:r>
            <a:r>
              <a:rPr lang="tr-TR" sz="2000" dirty="0">
                <a:latin typeface="Times New Roman" panose="02020603050405020304" pitchFamily="18" charset="0"/>
                <a:cs typeface="Times New Roman" panose="02020603050405020304" pitchFamily="18" charset="0"/>
              </a:rPr>
              <a:t>dosyası </a:t>
            </a:r>
            <a:r>
              <a:rPr lang="tr-TR" sz="2000" dirty="0" smtClean="0">
                <a:latin typeface="Times New Roman" panose="02020603050405020304" pitchFamily="18" charset="0"/>
                <a:cs typeface="Times New Roman" panose="02020603050405020304" pitchFamily="18" charset="0"/>
              </a:rPr>
              <a:t>hazırlanır. </a:t>
            </a:r>
            <a:r>
              <a:rPr lang="tr-TR" sz="2000" b="1" i="1" dirty="0" smtClean="0">
                <a:latin typeface="Times New Roman" panose="02020603050405020304" pitchFamily="18" charset="0"/>
                <a:cs typeface="Times New Roman" panose="02020603050405020304" pitchFamily="18" charset="0"/>
              </a:rPr>
              <a:t>Uygulamalı Eğitim Rapor Yazım Sayfası Formu </a:t>
            </a:r>
            <a:r>
              <a:rPr lang="tr-TR" sz="2000" dirty="0" smtClean="0">
                <a:latin typeface="Times New Roman" panose="02020603050405020304" pitchFamily="18" charset="0"/>
                <a:cs typeface="Times New Roman" panose="02020603050405020304" pitchFamily="18" charset="0"/>
              </a:rPr>
              <a:t>(Her </a:t>
            </a:r>
            <a:r>
              <a:rPr lang="tr-TR" sz="2000" dirty="0">
                <a:latin typeface="Times New Roman" panose="02020603050405020304" pitchFamily="18" charset="0"/>
                <a:cs typeface="Times New Roman" panose="02020603050405020304" pitchFamily="18" charset="0"/>
              </a:rPr>
              <a:t>bir işgünü için: 30 </a:t>
            </a:r>
            <a:r>
              <a:rPr lang="tr-TR" sz="2000" dirty="0" smtClean="0">
                <a:latin typeface="Times New Roman" panose="02020603050405020304" pitchFamily="18" charset="0"/>
                <a:cs typeface="Times New Roman" panose="02020603050405020304" pitchFamily="18" charset="0"/>
              </a:rPr>
              <a:t>günlük). </a:t>
            </a:r>
            <a:r>
              <a:rPr lang="tr-TR" sz="2000" dirty="0" err="1" smtClean="0">
                <a:latin typeface="Times New Roman" panose="02020603050405020304" pitchFamily="18" charset="0"/>
                <a:cs typeface="Times New Roman" panose="02020603050405020304" pitchFamily="18" charset="0"/>
              </a:rPr>
              <a:t>Rapor’da</a:t>
            </a:r>
            <a:r>
              <a:rPr lang="tr-TR" sz="2000" dirty="0" smtClean="0">
                <a:latin typeface="Times New Roman" panose="02020603050405020304" pitchFamily="18" charset="0"/>
                <a:cs typeface="Times New Roman" panose="02020603050405020304" pitchFamily="18" charset="0"/>
              </a:rPr>
              <a:t> her </a:t>
            </a:r>
            <a:r>
              <a:rPr lang="tr-TR" sz="2000" dirty="0">
                <a:latin typeface="Times New Roman" panose="02020603050405020304" pitchFamily="18" charset="0"/>
                <a:cs typeface="Times New Roman" panose="02020603050405020304" pitchFamily="18" charset="0"/>
              </a:rPr>
              <a:t>sayfaya </a:t>
            </a:r>
            <a:r>
              <a:rPr lang="tr-TR" sz="2000" dirty="0" smtClean="0">
                <a:latin typeface="Times New Roman" panose="02020603050405020304" pitchFamily="18" charset="0"/>
                <a:cs typeface="Times New Roman" panose="02020603050405020304" pitchFamily="18" charset="0"/>
              </a:rPr>
              <a:t>işyerinde günlük </a:t>
            </a:r>
            <a:r>
              <a:rPr lang="tr-TR" sz="2000" dirty="0">
                <a:latin typeface="Times New Roman" panose="02020603050405020304" pitchFamily="18" charset="0"/>
                <a:cs typeface="Times New Roman" panose="02020603050405020304" pitchFamily="18" charset="0"/>
              </a:rPr>
              <a:t>yapılan işler yazılır ve her bir sayfanın altı işyeri yetkilisi tarafından </a:t>
            </a:r>
            <a:r>
              <a:rPr lang="tr-TR" sz="2000" dirty="0" smtClean="0">
                <a:latin typeface="Times New Roman" panose="02020603050405020304" pitchFamily="18" charset="0"/>
                <a:cs typeface="Times New Roman" panose="02020603050405020304" pitchFamily="18" charset="0"/>
              </a:rPr>
              <a:t>imzalanır ve onaylanır. Uygulamalı Eğitim raporu </a:t>
            </a:r>
            <a:r>
              <a:rPr lang="tr-TR" sz="2000" dirty="0">
                <a:latin typeface="Times New Roman" panose="02020603050405020304" pitchFamily="18" charset="0"/>
                <a:cs typeface="Times New Roman" panose="02020603050405020304" pitchFamily="18" charset="0"/>
              </a:rPr>
              <a:t>Uygulamalı Eğitim </a:t>
            </a:r>
            <a:r>
              <a:rPr lang="tr-TR" sz="2000" dirty="0" smtClean="0">
                <a:latin typeface="Times New Roman" panose="02020603050405020304" pitchFamily="18" charset="0"/>
                <a:cs typeface="Times New Roman" panose="02020603050405020304" pitchFamily="18" charset="0"/>
              </a:rPr>
              <a:t>sınavında sınavı yapan </a:t>
            </a:r>
            <a:r>
              <a:rPr lang="tr-TR" sz="2000" dirty="0">
                <a:latin typeface="Times New Roman" panose="02020603050405020304" pitchFamily="18" charset="0"/>
                <a:cs typeface="Times New Roman" panose="02020603050405020304" pitchFamily="18" charset="0"/>
              </a:rPr>
              <a:t>bölüm hocasına teslim edilir. </a:t>
            </a:r>
          </a:p>
          <a:p>
            <a:pPr marL="457200" indent="-457200" algn="just">
              <a:buFont typeface="+mj-lt"/>
              <a:buAutoNum type="arabicPeriod"/>
            </a:pPr>
            <a:r>
              <a:rPr lang="tr-TR" sz="2000" b="1" i="1" dirty="0" smtClean="0">
                <a:latin typeface="Times New Roman" panose="02020603050405020304" pitchFamily="18" charset="0"/>
                <a:cs typeface="Times New Roman" panose="02020603050405020304" pitchFamily="18" charset="0"/>
              </a:rPr>
              <a:t>Uygulamalı Eğitim Devam Durumunu Gösterir Çizelge Formu </a:t>
            </a:r>
            <a:r>
              <a:rPr lang="tr-TR" sz="2000" dirty="0">
                <a:latin typeface="Times New Roman" panose="02020603050405020304" pitchFamily="18" charset="0"/>
                <a:cs typeface="Times New Roman" panose="02020603050405020304" pitchFamily="18" charset="0"/>
              </a:rPr>
              <a:t>ve </a:t>
            </a:r>
            <a:r>
              <a:rPr lang="tr-TR" sz="2000" b="1" i="1" dirty="0" smtClean="0">
                <a:latin typeface="Times New Roman" panose="02020603050405020304" pitchFamily="18" charset="0"/>
                <a:cs typeface="Times New Roman" panose="02020603050405020304" pitchFamily="18" charset="0"/>
              </a:rPr>
              <a:t>Uygulamalı Eğitim İşverenin Öğrenciyi Değerlendirme Formu </a:t>
            </a:r>
            <a:r>
              <a:rPr lang="tr-TR" sz="2000" dirty="0" smtClean="0">
                <a:latin typeface="Times New Roman" panose="02020603050405020304" pitchFamily="18" charset="0"/>
                <a:cs typeface="Times New Roman" panose="02020603050405020304" pitchFamily="18" charset="0"/>
              </a:rPr>
              <a:t>işyeri </a:t>
            </a:r>
            <a:r>
              <a:rPr lang="tr-TR" sz="2000" dirty="0">
                <a:latin typeface="Times New Roman" panose="02020603050405020304" pitchFamily="18" charset="0"/>
                <a:cs typeface="Times New Roman" panose="02020603050405020304" pitchFamily="18" charset="0"/>
              </a:rPr>
              <a:t>yetkilisi tarafından doldurulup </a:t>
            </a:r>
            <a:r>
              <a:rPr lang="tr-TR" sz="2000" dirty="0" smtClean="0">
                <a:latin typeface="Times New Roman" panose="02020603050405020304" pitchFamily="18" charset="0"/>
                <a:cs typeface="Times New Roman" panose="02020603050405020304" pitchFamily="18" charset="0"/>
              </a:rPr>
              <a:t>onaylandıktan  sonra imzalı </a:t>
            </a:r>
            <a:r>
              <a:rPr lang="tr-TR" sz="2000" dirty="0">
                <a:latin typeface="Times New Roman" panose="02020603050405020304" pitchFamily="18" charset="0"/>
                <a:cs typeface="Times New Roman" panose="02020603050405020304" pitchFamily="18" charset="0"/>
              </a:rPr>
              <a:t>olarak Uygulamalı Eğitim sınavını yapan bölüm hocasına teslim edilir. </a:t>
            </a:r>
          </a:p>
          <a:p>
            <a:pPr marL="457200" indent="-457200" algn="just">
              <a:buFont typeface="+mj-lt"/>
              <a:buAutoNum type="arabicPeriod"/>
            </a:pPr>
            <a:r>
              <a:rPr lang="tr-TR" sz="2000" b="1" i="1" dirty="0">
                <a:latin typeface="Times New Roman" panose="02020603050405020304" pitchFamily="18" charset="0"/>
                <a:cs typeface="Times New Roman" panose="02020603050405020304" pitchFamily="18" charset="0"/>
              </a:rPr>
              <a:t>Cumartesi</a:t>
            </a:r>
            <a:r>
              <a:rPr lang="tr-TR" sz="2000" dirty="0">
                <a:latin typeface="Times New Roman" panose="02020603050405020304" pitchFamily="18" charset="0"/>
                <a:cs typeface="Times New Roman" panose="02020603050405020304" pitchFamily="18" charset="0"/>
              </a:rPr>
              <a:t> günleri Uygulamalı Eğitim yapmış olan öğrenciler Uygulamalı Eğitim sınavına gelirken çalıştıklarına dair belge </a:t>
            </a:r>
            <a:r>
              <a:rPr lang="tr-TR" sz="2000" dirty="0" smtClean="0">
                <a:latin typeface="Times New Roman" panose="02020603050405020304" pitchFamily="18" charset="0"/>
                <a:cs typeface="Times New Roman" panose="02020603050405020304" pitchFamily="18" charset="0"/>
              </a:rPr>
              <a:t>getirmelidirler. </a:t>
            </a:r>
            <a:endParaRPr lang="tr-TR" sz="20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tr-TR" sz="2000" b="1" i="1" dirty="0" smtClean="0">
                <a:latin typeface="Times New Roman" panose="02020603050405020304" pitchFamily="18" charset="0"/>
                <a:cs typeface="Times New Roman" panose="02020603050405020304" pitchFamily="18" charset="0"/>
              </a:rPr>
              <a:t>Uygulamalı Eğitim Sonuç Bildirme Formu </a:t>
            </a:r>
            <a:r>
              <a:rPr lang="tr-TR" sz="2000" u="sng" dirty="0" smtClean="0">
                <a:latin typeface="Times New Roman" panose="02020603050405020304" pitchFamily="18" charset="0"/>
                <a:cs typeface="Times New Roman" panose="02020603050405020304" pitchFamily="18" charset="0"/>
              </a:rPr>
              <a:t>Uygulamalı </a:t>
            </a:r>
            <a:r>
              <a:rPr lang="tr-TR" sz="2000" u="sng" dirty="0">
                <a:latin typeface="Times New Roman" panose="02020603050405020304" pitchFamily="18" charset="0"/>
                <a:cs typeface="Times New Roman" panose="02020603050405020304" pitchFamily="18" charset="0"/>
              </a:rPr>
              <a:t>Eğitim </a:t>
            </a:r>
            <a:r>
              <a:rPr lang="tr-TR" sz="2000" u="sng" dirty="0" smtClean="0">
                <a:latin typeface="Times New Roman" panose="02020603050405020304" pitchFamily="18" charset="0"/>
                <a:cs typeface="Times New Roman" panose="02020603050405020304" pitchFamily="18" charset="0"/>
              </a:rPr>
              <a:t>sınavında  </a:t>
            </a:r>
            <a:r>
              <a:rPr lang="tr-TR" sz="2000" u="sng" dirty="0">
                <a:latin typeface="Times New Roman" panose="02020603050405020304" pitchFamily="18" charset="0"/>
                <a:cs typeface="Times New Roman" panose="02020603050405020304" pitchFamily="18" charset="0"/>
              </a:rPr>
              <a:t>bölüm </a:t>
            </a:r>
            <a:r>
              <a:rPr lang="tr-TR" sz="2000" u="sng" dirty="0" smtClean="0">
                <a:latin typeface="Times New Roman" panose="02020603050405020304" pitchFamily="18" charset="0"/>
                <a:cs typeface="Times New Roman" panose="02020603050405020304" pitchFamily="18" charset="0"/>
              </a:rPr>
              <a:t>hocasına teslim edilir </a:t>
            </a:r>
            <a:r>
              <a:rPr lang="tr-TR" sz="2000" dirty="0" smtClean="0">
                <a:latin typeface="Times New Roman" panose="02020603050405020304" pitchFamily="18" charset="0"/>
                <a:cs typeface="Times New Roman" panose="02020603050405020304" pitchFamily="18" charset="0"/>
              </a:rPr>
              <a:t>ve bölüm hocası tarafından doldurulur.</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949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bmyo" id="{42741089-5547-4CBB-A400-86545A87243F}" vid="{81750A39-CA35-4103-B88F-09775AB94784}"/>
    </a:ext>
  </a:extLst>
</a:theme>
</file>

<file path=docProps/app.xml><?xml version="1.0" encoding="utf-8"?>
<Properties xmlns="http://schemas.openxmlformats.org/officeDocument/2006/extended-properties" xmlns:vt="http://schemas.openxmlformats.org/officeDocument/2006/docPropsVTypes">
  <Template>tbmyo</Template>
  <TotalTime>1012</TotalTime>
  <Words>1264</Words>
  <Application>Microsoft Office PowerPoint</Application>
  <PresentationFormat>Geniş ekran</PresentationFormat>
  <Paragraphs>86</Paragraphs>
  <Slides>15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15</vt:i4>
      </vt:variant>
    </vt:vector>
  </HeadingPairs>
  <TitlesOfParts>
    <vt:vector size="21" baseType="lpstr">
      <vt:lpstr>Arial</vt:lpstr>
      <vt:lpstr>Arial Black</vt:lpstr>
      <vt:lpstr>Calibri</vt:lpstr>
      <vt:lpstr>Calibri Light</vt:lpstr>
      <vt:lpstr>Times New Roman</vt:lpstr>
      <vt:lpstr>Office Teması</vt:lpstr>
      <vt:lpstr>ÖĞRENCİ UYGULAMALI EĞİTİM (STAJ) VE UYGULAMALI EĞİTİM (STAJ) SİGORTASI İŞLEMLERİ</vt:lpstr>
      <vt:lpstr>Uygulamalı Eğitim (Staj) Yapma Dönemleri ve Şartlar</vt:lpstr>
      <vt:lpstr>Uygulamalı Eğitim (Staj) Dosyası Nereden Alınır? </vt:lpstr>
      <vt:lpstr>Uygulamalı Eğitime (Staj) Başlamadan Önce   Yapılacak İşlemler </vt:lpstr>
      <vt:lpstr>Uygulamalı Eğitime (Staj) Başlamadan Önce Yapılacaklar: </vt:lpstr>
      <vt:lpstr>Uygulamalı Eğitim(staj) başlamadan önce işyerine onaylatılarak teslim edilmesi gereken formlar:  Uygulamalı Eğitim (Staj) Başvuru  Formu</vt:lpstr>
      <vt:lpstr>Uygulamalı Eğitim (Staj) Sözleşmesi  Formu</vt:lpstr>
      <vt:lpstr>Uygulamalı Eğitim (Staj) Ücretlerine İşsizlik Fonu Katkısı Öğrenci ve İşveren Bilgi Formu</vt:lpstr>
      <vt:lpstr>Uygulamalı Eğitim (Staj) Sonrası Yapılacak İşlemler</vt:lpstr>
      <vt:lpstr>Uygulamalı Eğitim (Staj) Rapor Yazım Sayfası Formu </vt:lpstr>
      <vt:lpstr>Uygulamalı Eğitim Devam Durumunu Gösterir Çizelge</vt:lpstr>
      <vt:lpstr>Uygulamalı Eğitim (Staj) tamamlandıktan sonra işyerine onaylatılarak staj sınavında teslim edilmesi gereken formlar: </vt:lpstr>
      <vt:lpstr>Uygulamalı Eğitim (Staj) tamamlandıktan sonra işyerine onaylatılarak staj sınavında teslim edilmesi gereken formlar: </vt:lpstr>
      <vt:lpstr>Uygulamalı Eğitim (Staj) Sonuç Bildirme Formu</vt:lpstr>
      <vt:lpstr>Uygulamalı Eğitim (Staj) Sınav Sonuçlarının İlanı: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CASPER</dc:creator>
  <cp:lastModifiedBy>CASPER</cp:lastModifiedBy>
  <cp:revision>109</cp:revision>
  <dcterms:created xsi:type="dcterms:W3CDTF">2019-09-27T09:00:58Z</dcterms:created>
  <dcterms:modified xsi:type="dcterms:W3CDTF">2023-05-08T07:21:08Z</dcterms:modified>
</cp:coreProperties>
</file>