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2" r:id="rId7"/>
    <p:sldId id="263" r:id="rId8"/>
    <p:sldId id="264" r:id="rId9"/>
    <p:sldId id="260" r:id="rId10"/>
    <p:sldId id="268" r:id="rId11"/>
    <p:sldId id="265" r:id="rId12"/>
    <p:sldId id="266" r:id="rId13"/>
    <p:sldId id="270" r:id="rId14"/>
    <p:sldId id="267" r:id="rId15"/>
    <p:sldId id="26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72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Veri Yer Tutucusu 3"/>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
        <p:nvSpPr>
          <p:cNvPr id="8" name="Dikdörtgen 7"/>
          <p:cNvSpPr/>
          <p:nvPr userDrawn="1"/>
        </p:nvSpPr>
        <p:spPr>
          <a:xfrm>
            <a:off x="0" y="0"/>
            <a:ext cx="8934138" cy="6858000"/>
          </a:xfrm>
          <a:custGeom>
            <a:avLst/>
            <a:gdLst>
              <a:gd name="connsiteX0" fmla="*/ 0 w 8934138"/>
              <a:gd name="connsiteY0" fmla="*/ 0 h 6858000"/>
              <a:gd name="connsiteX1" fmla="*/ 8934138 w 8934138"/>
              <a:gd name="connsiteY1" fmla="*/ 0 h 6858000"/>
              <a:gd name="connsiteX2" fmla="*/ 8934138 w 8934138"/>
              <a:gd name="connsiteY2" fmla="*/ 6858000 h 6858000"/>
              <a:gd name="connsiteX3" fmla="*/ 0 w 8934138"/>
              <a:gd name="connsiteY3" fmla="*/ 6858000 h 6858000"/>
              <a:gd name="connsiteX4" fmla="*/ 0 w 8934138"/>
              <a:gd name="connsiteY4" fmla="*/ 0 h 6858000"/>
              <a:gd name="connsiteX0" fmla="*/ 0 w 8934138"/>
              <a:gd name="connsiteY0" fmla="*/ 0 h 6858000"/>
              <a:gd name="connsiteX1" fmla="*/ 8934138 w 8934138"/>
              <a:gd name="connsiteY1" fmla="*/ 0 h 6858000"/>
              <a:gd name="connsiteX2" fmla="*/ 7540053 w 8934138"/>
              <a:gd name="connsiteY2" fmla="*/ 6828020 h 6858000"/>
              <a:gd name="connsiteX3" fmla="*/ 0 w 8934138"/>
              <a:gd name="connsiteY3" fmla="*/ 6858000 h 6858000"/>
              <a:gd name="connsiteX4" fmla="*/ 0 w 8934138"/>
              <a:gd name="connsiteY4" fmla="*/ 0 h 6858000"/>
              <a:gd name="connsiteX0" fmla="*/ 0 w 8934138"/>
              <a:gd name="connsiteY0" fmla="*/ 0 h 6858000"/>
              <a:gd name="connsiteX1" fmla="*/ 8934138 w 8934138"/>
              <a:gd name="connsiteY1" fmla="*/ 0 h 6858000"/>
              <a:gd name="connsiteX2" fmla="*/ 7974768 w 8934138"/>
              <a:gd name="connsiteY2" fmla="*/ 6828020 h 6858000"/>
              <a:gd name="connsiteX3" fmla="*/ 0 w 8934138"/>
              <a:gd name="connsiteY3" fmla="*/ 6858000 h 6858000"/>
              <a:gd name="connsiteX4" fmla="*/ 0 w 89341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138" h="6858000">
                <a:moveTo>
                  <a:pt x="0" y="0"/>
                </a:moveTo>
                <a:lnTo>
                  <a:pt x="8934138" y="0"/>
                </a:lnTo>
                <a:lnTo>
                  <a:pt x="7974768" y="6828020"/>
                </a:lnTo>
                <a:lnTo>
                  <a:pt x="0" y="6858000"/>
                </a:lnTo>
                <a:lnTo>
                  <a:pt x="0" y="0"/>
                </a:lnTo>
                <a:close/>
              </a:path>
            </a:pathLst>
          </a:custGeom>
          <a:solidFill>
            <a:srgbClr val="104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108" y="1523240"/>
            <a:ext cx="2743200" cy="3080613"/>
          </a:xfrm>
          <a:prstGeom prst="rect">
            <a:avLst/>
          </a:prstGeom>
        </p:spPr>
      </p:pic>
      <p:pic>
        <p:nvPicPr>
          <p:cNvPr id="11" name="Resim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930" y="295358"/>
            <a:ext cx="5911699" cy="5924467"/>
          </a:xfrm>
          <a:prstGeom prst="rect">
            <a:avLst/>
          </a:prstGeom>
        </p:spPr>
      </p:pic>
      <p:sp>
        <p:nvSpPr>
          <p:cNvPr id="2" name="Unvan 1"/>
          <p:cNvSpPr>
            <a:spLocks noGrp="1"/>
          </p:cNvSpPr>
          <p:nvPr>
            <p:ph type="ctrTitle" hasCustomPrompt="1"/>
          </p:nvPr>
        </p:nvSpPr>
        <p:spPr>
          <a:xfrm>
            <a:off x="667689" y="1714892"/>
            <a:ext cx="7485712" cy="1873769"/>
          </a:xfrm>
        </p:spPr>
        <p:txBody>
          <a:bodyPr anchor="b">
            <a:normAutofit/>
          </a:bodyPr>
          <a:lstStyle>
            <a:lvl1pPr algn="l">
              <a:defRPr sz="4400" baseline="0">
                <a:solidFill>
                  <a:schemeClr val="bg1"/>
                </a:solidFill>
                <a:latin typeface="Arial Black" panose="020B0A04020102020204" pitchFamily="34" charset="0"/>
              </a:defRPr>
            </a:lvl1pPr>
          </a:lstStyle>
          <a:p>
            <a:r>
              <a:rPr lang="tr-TR" dirty="0"/>
              <a:t>LOREM İPSUM DOLOR SİT AMET, CONSEC- TETUR</a:t>
            </a:r>
          </a:p>
        </p:txBody>
      </p:sp>
      <p:sp>
        <p:nvSpPr>
          <p:cNvPr id="3" name="Alt Başlık 2"/>
          <p:cNvSpPr>
            <a:spLocks noGrp="1"/>
          </p:cNvSpPr>
          <p:nvPr>
            <p:ph type="subTitle" idx="1" hasCustomPrompt="1"/>
          </p:nvPr>
        </p:nvSpPr>
        <p:spPr>
          <a:xfrm>
            <a:off x="667688" y="3804533"/>
            <a:ext cx="7485712" cy="1655762"/>
          </a:xfrm>
        </p:spPr>
        <p:txBody>
          <a:bodyPr>
            <a:normAutofit/>
          </a:bodyPr>
          <a:lstStyle>
            <a:lvl1pPr marL="0" indent="0" algn="l">
              <a:buNone/>
              <a:defRPr sz="3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err="1"/>
              <a:t>Öğr</a:t>
            </a:r>
            <a:r>
              <a:rPr lang="tr-TR" dirty="0"/>
              <a:t>. Gör. Alper ÇETİN</a:t>
            </a:r>
          </a:p>
        </p:txBody>
      </p:sp>
    </p:spTree>
    <p:extLst>
      <p:ext uri="{BB962C8B-B14F-4D97-AF65-F5344CB8AC3E}">
        <p14:creationId xmlns:p14="http://schemas.microsoft.com/office/powerpoint/2010/main" val="122622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02742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908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290018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410926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99130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9186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8148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261071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3002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5E81C48B-9473-49B3-B6DA-E2BA13B6B364}" type="datetimeFigureOut">
              <a:rPr lang="tr-TR" smtClean="0"/>
              <a:pPr/>
              <a:t>13.06.2023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418302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1C48B-9473-49B3-B6DA-E2BA13B6B364}" type="datetimeFigureOut">
              <a:rPr lang="tr-TR" smtClean="0"/>
              <a:pPr/>
              <a:t>13.06.2023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FE56F-5BBD-4939-A391-E88B3C18541F}" type="slidenum">
              <a:rPr lang="tr-TR" smtClean="0"/>
              <a:pPr/>
              <a:t>‹#›</a:t>
            </a:fld>
            <a:endParaRPr lang="tr-TR"/>
          </a:p>
        </p:txBody>
      </p:sp>
    </p:spTree>
    <p:extLst>
      <p:ext uri="{BB962C8B-B14F-4D97-AF65-F5344CB8AC3E}">
        <p14:creationId xmlns:p14="http://schemas.microsoft.com/office/powerpoint/2010/main" val="229411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ludag.edu.tr/tby/konu/view?id=8154&amp;title=bursa-uludag-universitesi-meslek-yuksek-okullari-staj-yonergesi"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67688" y="1454727"/>
            <a:ext cx="7811294" cy="2668386"/>
          </a:xfrm>
        </p:spPr>
        <p:txBody>
          <a:bodyPr>
            <a:normAutofit/>
          </a:bodyPr>
          <a:lstStyle/>
          <a:p>
            <a:pPr algn="ctr"/>
            <a:r>
              <a:rPr lang="tr-TR" dirty="0">
                <a:latin typeface="Times New Roman" panose="02020603050405020304" pitchFamily="18" charset="0"/>
                <a:cs typeface="Times New Roman" panose="02020603050405020304" pitchFamily="18" charset="0"/>
              </a:rPr>
              <a:t>ÖĞRENCİ UYGULAMALI EĞİTİM (STAJ) VE UYGULAMALI EĞİTİM (STAJ) SİGORTASI İŞLEMLERİ</a:t>
            </a:r>
          </a:p>
        </p:txBody>
      </p:sp>
    </p:spTree>
    <p:extLst>
      <p:ext uri="{BB962C8B-B14F-4D97-AF65-F5344CB8AC3E}">
        <p14:creationId xmlns:p14="http://schemas.microsoft.com/office/powerpoint/2010/main" val="314717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2530" y="1056903"/>
            <a:ext cx="4797631" cy="1237409"/>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 (Staj) Rapor Yazım Sayfası Formu </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37953" y="2371725"/>
            <a:ext cx="4208813" cy="4486275"/>
          </a:xfrm>
        </p:spPr>
        <p:txBody>
          <a:bodyPr>
            <a:normAutofit/>
          </a:bodyPr>
          <a:lstStyle/>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Raporlar, bilgisayar ortamında hazırlanmalıdır. </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Yazım formatı, Times New Roman yazı tipinde 12 punto olmalıdır. </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Kenar boşlukları sol 2,5 cm, sağ 1,5 cm, üst 2,5 cm, alt 2,5 cm olmalıdır.</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Her bir iş günü için ayrı rapor doldurulmalı (Her bir işgünü için: 30 gün) ve işyeri yetkilisine imzalatılmalıdır. Uygulamalı Eğitim sınavı sırasında sınavı yapan bölüm hocasına teslim edilmelidir.</a:t>
            </a:r>
            <a:endParaRPr lang="tr-TR" sz="2000" dirty="0"/>
          </a:p>
          <a:p>
            <a:pPr marL="12600" indent="0">
              <a:lnSpc>
                <a:spcPct val="100000"/>
              </a:lnSpc>
              <a:spcBef>
                <a:spcPts val="600"/>
              </a:spcBef>
              <a:buNone/>
            </a:pPr>
            <a:r>
              <a:rPr lang="tr-TR" sz="2000" dirty="0">
                <a:latin typeface="Times New Roman" panose="02020603050405020304" pitchFamily="18" charset="0"/>
                <a:cs typeface="Times New Roman" panose="02020603050405020304" pitchFamily="18" charset="0"/>
              </a:rPr>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39" y="906086"/>
            <a:ext cx="4006734" cy="5860473"/>
          </a:xfrm>
          <a:prstGeom prst="rect">
            <a:avLst/>
          </a:prstGeom>
        </p:spPr>
      </p:pic>
      <p:sp>
        <p:nvSpPr>
          <p:cNvPr id="4" name="Metin kutusu 3"/>
          <p:cNvSpPr txBox="1"/>
          <p:nvPr/>
        </p:nvSpPr>
        <p:spPr>
          <a:xfrm>
            <a:off x="1395352" y="406706"/>
            <a:ext cx="9037121" cy="923330"/>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br>
              <a:rPr lang="tr-TR" dirty="0"/>
            </a:br>
            <a:endParaRPr lang="tr-TR" dirty="0"/>
          </a:p>
        </p:txBody>
      </p:sp>
    </p:spTree>
    <p:extLst>
      <p:ext uri="{BB962C8B-B14F-4D97-AF65-F5344CB8AC3E}">
        <p14:creationId xmlns:p14="http://schemas.microsoft.com/office/powerpoint/2010/main" val="424794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0655" y="1493228"/>
            <a:ext cx="4263242" cy="442450"/>
          </a:xfrm>
        </p:spPr>
        <p:txBody>
          <a:bodyPr>
            <a:normAutofit fontScale="90000"/>
          </a:bodyPr>
          <a:lstStyle/>
          <a:p>
            <a:r>
              <a:rPr lang="tr-TR" sz="3200" b="1" dirty="0">
                <a:latin typeface="Times New Roman" panose="02020603050405020304" pitchFamily="18" charset="0"/>
                <a:cs typeface="Times New Roman" panose="02020603050405020304" pitchFamily="18" charset="0"/>
              </a:rPr>
              <a:t>Uygulamalı Eğitim Devam Durumunu Gösterir </a:t>
            </a:r>
            <a:r>
              <a:rPr lang="en-US" sz="3200" b="1" dirty="0">
                <a:latin typeface="Times New Roman" panose="02020603050405020304" pitchFamily="18" charset="0"/>
                <a:cs typeface="Times New Roman" panose="02020603050405020304" pitchFamily="18" charset="0"/>
              </a:rPr>
              <a:t>Çizelge</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75465" y="2566257"/>
            <a:ext cx="5384470" cy="3467595"/>
          </a:xfrm>
        </p:spPr>
        <p:txBody>
          <a:bodyPr/>
          <a:lstStyle/>
          <a:p>
            <a:pPr marL="228600" lvl="1">
              <a:spcBef>
                <a:spcPts val="1000"/>
              </a:spcBef>
            </a:pPr>
            <a:r>
              <a:rPr lang="en-US" sz="2000" dirty="0" err="1">
                <a:latin typeface="Times New Roman" panose="02020603050405020304" pitchFamily="18" charset="0"/>
                <a:cs typeface="Times New Roman" panose="02020603050405020304" pitchFamily="18" charset="0"/>
              </a:rPr>
              <a:t>İşyeri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yetkilisi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tarafından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doldurulup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onaylandıktan</a:t>
            </a:r>
            <a:r>
              <a:rPr lang="tr-TR"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sonra</a:t>
            </a:r>
            <a:r>
              <a:rPr lang="tr-TR" sz="2000" dirty="0">
                <a:latin typeface="Times New Roman" panose="02020603050405020304" pitchFamily="18" charset="0"/>
                <a:cs typeface="Times New Roman" panose="02020603050405020304" pitchFamily="18" charset="0"/>
              </a:rPr>
              <a:t> alınan çizelge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öğrenci</a:t>
            </a:r>
            <a:r>
              <a:rPr lang="tr-TR" sz="2000" dirty="0">
                <a:latin typeface="Times New Roman" panose="02020603050405020304" pitchFamily="18" charset="0"/>
                <a:cs typeface="Times New Roman" panose="02020603050405020304" pitchFamily="18" charset="0"/>
              </a:rPr>
              <a:t> tarafından</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Uygulamalı Eğitim sınavı esnasında </a:t>
            </a:r>
            <a:r>
              <a:rPr lang="en-US" sz="2000" dirty="0" err="1">
                <a:latin typeface="Times New Roman" panose="02020603050405020304" pitchFamily="18" charset="0"/>
                <a:cs typeface="Times New Roman" panose="02020603050405020304" pitchFamily="18" charset="0"/>
              </a:rPr>
              <a:t>sınavı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teslim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edilir</a:t>
            </a:r>
            <a:r>
              <a:rPr lang="en-US" sz="20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Forma aşağıdaki linkten ulaşabilirsiniz </a:t>
            </a:r>
          </a:p>
          <a:p>
            <a:pPr marL="0" indent="0">
              <a:buNone/>
            </a:pPr>
            <a:r>
              <a:rPr lang="tr-TR" sz="2000"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sz="20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72" y="1493227"/>
            <a:ext cx="3520420" cy="4955074"/>
          </a:xfrm>
          <a:prstGeom prst="rect">
            <a:avLst/>
          </a:prstGeom>
        </p:spPr>
      </p:pic>
      <p:sp>
        <p:nvSpPr>
          <p:cNvPr id="5" name="Metin kutusu 4"/>
          <p:cNvSpPr txBox="1"/>
          <p:nvPr/>
        </p:nvSpPr>
        <p:spPr>
          <a:xfrm>
            <a:off x="1330036" y="387098"/>
            <a:ext cx="9250878" cy="646331"/>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endParaRPr lang="tr-TR" dirty="0"/>
          </a:p>
        </p:txBody>
      </p:sp>
    </p:spTree>
    <p:extLst>
      <p:ext uri="{BB962C8B-B14F-4D97-AF65-F5344CB8AC3E}">
        <p14:creationId xmlns:p14="http://schemas.microsoft.com/office/powerpoint/2010/main" val="407136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2535" y="356261"/>
            <a:ext cx="9524011" cy="1092529"/>
          </a:xfrm>
        </p:spPr>
        <p:txBody>
          <a:bodyPr>
            <a:normAutofit fontScale="90000"/>
          </a:bodyPr>
          <a:lstStyle/>
          <a:p>
            <a:r>
              <a:rPr lang="tr-TR" sz="22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br>
              <a:rPr lang="tr-TR" dirty="0"/>
            </a:br>
            <a:endParaRPr lang="tr-TR" dirty="0"/>
          </a:p>
        </p:txBody>
      </p:sp>
      <p:sp>
        <p:nvSpPr>
          <p:cNvPr id="3" name="İçerik Yer Tutucusu 2"/>
          <p:cNvSpPr>
            <a:spLocks noGrp="1"/>
          </p:cNvSpPr>
          <p:nvPr>
            <p:ph idx="1"/>
          </p:nvPr>
        </p:nvSpPr>
        <p:spPr>
          <a:xfrm>
            <a:off x="855023" y="2452550"/>
            <a:ext cx="4453247" cy="3516890"/>
          </a:xfrm>
        </p:spPr>
        <p:txBody>
          <a:bodyPr>
            <a:normAutofit/>
          </a:bodyPr>
          <a:lstStyle/>
          <a:p>
            <a:r>
              <a:rPr lang="tr-TR" sz="2000" dirty="0">
                <a:latin typeface="Times New Roman" panose="02020603050405020304" pitchFamily="18" charset="0"/>
                <a:cs typeface="Times New Roman" panose="02020603050405020304" pitchFamily="18" charset="0"/>
              </a:rPr>
              <a:t>İşyeri yetkilisi tarafından doldurulup onaylandıktan sonra  öğrenci ile Uygulamalı Eğitim sınavını yapan hocaya teslim edilir.</a:t>
            </a:r>
          </a:p>
          <a:p>
            <a:r>
              <a:rPr lang="tr-TR" sz="2000" dirty="0">
                <a:latin typeface="Times New Roman" panose="02020603050405020304" pitchFamily="18" charset="0"/>
                <a:cs typeface="Times New Roman" panose="02020603050405020304" pitchFamily="18" charset="0"/>
              </a:rPr>
              <a:t>Forma aşağıdaki linkten ulaşabilirsiniz </a:t>
            </a:r>
          </a:p>
          <a:p>
            <a:pPr marL="0" indent="0">
              <a:buNone/>
            </a:pPr>
            <a:r>
              <a:rPr lang="tr-TR" sz="2000"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Metin kutusu 3"/>
          <p:cNvSpPr txBox="1"/>
          <p:nvPr/>
        </p:nvSpPr>
        <p:spPr>
          <a:xfrm>
            <a:off x="946463" y="1196155"/>
            <a:ext cx="5011387" cy="1384995"/>
          </a:xfrm>
          <a:prstGeom prst="rect">
            <a:avLst/>
          </a:prstGeom>
          <a:noFill/>
        </p:spPr>
        <p:txBody>
          <a:bodyPr wrap="square" rtlCol="0">
            <a:spAutoFit/>
          </a:bodyPr>
          <a:lstStyle/>
          <a:p>
            <a:r>
              <a:rPr lang="tr-TR" sz="2800" b="1" dirty="0">
                <a:latin typeface="Times New Roman" panose="02020603050405020304" pitchFamily="18" charset="0"/>
                <a:cs typeface="Times New Roman" panose="02020603050405020304" pitchFamily="18" charset="0"/>
              </a:rPr>
              <a:t>Uygulamalı Eğitim İşverenin Öğrenciyi Değerlendirme Formu</a:t>
            </a:r>
          </a:p>
        </p:txBody>
      </p:sp>
      <p:pic>
        <p:nvPicPr>
          <p:cNvPr id="5" name="Picture 7">
            <a:extLst>
              <a:ext uri="{FF2B5EF4-FFF2-40B4-BE49-F238E27FC236}">
                <a16:creationId xmlns:a16="http://schemas.microsoft.com/office/drawing/2014/main" id="{58462F81-6167-43CB-9880-337D4947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90" y="1196155"/>
            <a:ext cx="4029756" cy="5291025"/>
          </a:xfrm>
          <a:prstGeom prst="rect">
            <a:avLst/>
          </a:prstGeom>
        </p:spPr>
      </p:pic>
    </p:spTree>
    <p:extLst>
      <p:ext uri="{BB962C8B-B14F-4D97-AF65-F5344CB8AC3E}">
        <p14:creationId xmlns:p14="http://schemas.microsoft.com/office/powerpoint/2010/main" val="242180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6784" y="331875"/>
            <a:ext cx="9484823" cy="790344"/>
          </a:xfrm>
        </p:spPr>
        <p:txBody>
          <a:bodyPr>
            <a:normAutofit fontScale="90000"/>
          </a:bodyPr>
          <a:lstStyle/>
          <a:p>
            <a:r>
              <a:rPr lang="tr-TR" sz="20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br>
              <a:rPr lang="tr-TR" sz="2000" dirty="0"/>
            </a:br>
            <a:endParaRPr lang="tr-TR" sz="2000" dirty="0"/>
          </a:p>
        </p:txBody>
      </p:sp>
      <p:sp>
        <p:nvSpPr>
          <p:cNvPr id="3" name="İçerik Yer Tutucusu 2"/>
          <p:cNvSpPr>
            <a:spLocks noGrp="1"/>
          </p:cNvSpPr>
          <p:nvPr>
            <p:ph sz="half" idx="1"/>
          </p:nvPr>
        </p:nvSpPr>
        <p:spPr/>
        <p:txBody>
          <a:bodyPr>
            <a:normAutofit fontScale="92500" lnSpcReduction="10000"/>
          </a:bodyPr>
          <a:lstStyle/>
          <a:p>
            <a:r>
              <a:rPr lang="tr-TR" b="1" dirty="0">
                <a:latin typeface="Times New Roman" panose="02020603050405020304" pitchFamily="18" charset="0"/>
                <a:cs typeface="Times New Roman" panose="02020603050405020304" pitchFamily="18" charset="0"/>
              </a:rPr>
              <a:t>Öğrencinin Uygulamalı Eğitimi Değerlendirme Formu</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Öğrenci tarafından doldurulduktan sonra Uygulamalı Eğitim sınavını yapan hocaya teslim edilir.</a:t>
            </a:r>
          </a:p>
          <a:p>
            <a:r>
              <a:rPr lang="tr-TR" dirty="0">
                <a:latin typeface="Times New Roman" panose="02020603050405020304" pitchFamily="18" charset="0"/>
                <a:cs typeface="Times New Roman" panose="02020603050405020304" pitchFamily="18" charset="0"/>
              </a:rPr>
              <a:t>Forma aşağıdaki linkten ulaşabilirsiniz </a:t>
            </a:r>
          </a:p>
          <a:p>
            <a:pPr marL="0" indent="0">
              <a:buNone/>
            </a:pPr>
            <a:r>
              <a:rPr lang="tr-TR"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dirty="0">
              <a:latin typeface="Times New Roman" panose="02020603050405020304" pitchFamily="18" charset="0"/>
              <a:cs typeface="Times New Roman" panose="02020603050405020304" pitchFamily="18" charset="0"/>
            </a:endParaRPr>
          </a:p>
          <a:p>
            <a:endParaRPr lang="tr-TR" dirty="0"/>
          </a:p>
        </p:txBody>
      </p:sp>
      <p:pic>
        <p:nvPicPr>
          <p:cNvPr id="5" name="İçerik Yer Tutucus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5941" y="1055715"/>
            <a:ext cx="3599411" cy="4962699"/>
          </a:xfrm>
        </p:spPr>
      </p:pic>
    </p:spTree>
    <p:extLst>
      <p:ext uri="{BB962C8B-B14F-4D97-AF65-F5344CB8AC3E}">
        <p14:creationId xmlns:p14="http://schemas.microsoft.com/office/powerpoint/2010/main" val="301055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4405" y="1413166"/>
            <a:ext cx="4975761" cy="510638"/>
          </a:xfrm>
        </p:spPr>
        <p:txBody>
          <a:bodyPr>
            <a:normAutofit fontScale="90000"/>
          </a:bodyPr>
          <a:lstStyle/>
          <a:p>
            <a:r>
              <a:rPr lang="tr-TR" sz="3200" b="1" dirty="0">
                <a:latin typeface="Times New Roman" panose="02020603050405020304" pitchFamily="18" charset="0"/>
                <a:cs typeface="Times New Roman" panose="02020603050405020304" pitchFamily="18" charset="0"/>
              </a:rPr>
              <a:t>Uygulamalı Eğitim (Staj) Sonuç Bildirme Formu</a:t>
            </a:r>
          </a:p>
        </p:txBody>
      </p:sp>
      <p:sp>
        <p:nvSpPr>
          <p:cNvPr id="3" name="İçerik Yer Tutucusu 2"/>
          <p:cNvSpPr>
            <a:spLocks noGrp="1"/>
          </p:cNvSpPr>
          <p:nvPr>
            <p:ph idx="1"/>
          </p:nvPr>
        </p:nvSpPr>
        <p:spPr>
          <a:xfrm>
            <a:off x="873826" y="2068379"/>
            <a:ext cx="4671951" cy="3920651"/>
          </a:xfrm>
        </p:spPr>
        <p:txBody>
          <a:bodyPr>
            <a:normAutofit/>
          </a:bodyPr>
          <a:lstStyle/>
          <a:p>
            <a:r>
              <a:rPr lang="tr-TR" sz="2000" dirty="0">
                <a:latin typeface="Times New Roman" panose="02020603050405020304" pitchFamily="18" charset="0"/>
                <a:cs typeface="Times New Roman" panose="02020603050405020304" pitchFamily="18" charset="0"/>
              </a:rPr>
              <a:t>Uygulamalı Eğitim Sonuç Bildirme Formu Uygulamalı Eğitim sınavını yapan program hocası tarafından doldurulur ve Uygulamalı Eğitim değerlendirme komisyonu  tarafından değerlendirilir.</a:t>
            </a:r>
          </a:p>
          <a:p>
            <a:r>
              <a:rPr lang="tr-TR" sz="2000" dirty="0">
                <a:latin typeface="Times New Roman" panose="02020603050405020304" pitchFamily="18" charset="0"/>
                <a:cs typeface="Times New Roman" panose="02020603050405020304" pitchFamily="18" charset="0"/>
              </a:rPr>
              <a:t>Program Başkanı ve Uygulamalı Eğitim (staj) Değerlendirme Komisyonu tarafından  imzalanır.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78" y="1413165"/>
            <a:ext cx="3694232" cy="5231080"/>
          </a:xfrm>
          <a:prstGeom prst="rect">
            <a:avLst/>
          </a:prstGeom>
        </p:spPr>
      </p:pic>
      <p:sp>
        <p:nvSpPr>
          <p:cNvPr id="6" name="Metin kutusu 5"/>
          <p:cNvSpPr txBox="1"/>
          <p:nvPr/>
        </p:nvSpPr>
        <p:spPr>
          <a:xfrm>
            <a:off x="1353787" y="332509"/>
            <a:ext cx="9155874" cy="646331"/>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endParaRPr lang="tr-TR" dirty="0"/>
          </a:p>
        </p:txBody>
      </p:sp>
    </p:spTree>
    <p:extLst>
      <p:ext uri="{BB962C8B-B14F-4D97-AF65-F5344CB8AC3E}">
        <p14:creationId xmlns:p14="http://schemas.microsoft.com/office/powerpoint/2010/main" val="32155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6884" y="577159"/>
            <a:ext cx="10055942"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Sınav Sonuçlarının İlanı:</a:t>
            </a:r>
          </a:p>
        </p:txBody>
      </p:sp>
      <p:sp>
        <p:nvSpPr>
          <p:cNvPr id="3" name="İçerik Yer Tutucusu 2"/>
          <p:cNvSpPr>
            <a:spLocks noGrp="1"/>
          </p:cNvSpPr>
          <p:nvPr>
            <p:ph idx="1"/>
          </p:nvPr>
        </p:nvSpPr>
        <p:spPr>
          <a:xfrm>
            <a:off x="838200" y="2054443"/>
            <a:ext cx="10515600" cy="4351338"/>
          </a:xfrm>
        </p:spPr>
        <p:txBody>
          <a:bodyPr/>
          <a:lstStyle/>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Uygulamalı Eğitim sınavına giren öğrencilerin sınavları Uygulamalı Eğitim (Staj) Komisyonu tarafından değerlendirilir ve başarı durumları program başkanı tarafından üst yazıyla bölüm sekreterliğine yazılır. </a:t>
            </a:r>
          </a:p>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 Kesinleşen Uygulamalı Eğitim sınav sonuçları öğrenci otomasyonuna öğrenci işleri tarafından girilir. </a:t>
            </a:r>
          </a:p>
          <a:p>
            <a:endParaRPr lang="tr-TR" dirty="0"/>
          </a:p>
          <a:p>
            <a:endParaRPr lang="tr-TR" dirty="0"/>
          </a:p>
        </p:txBody>
      </p:sp>
    </p:spTree>
    <p:extLst>
      <p:ext uri="{BB962C8B-B14F-4D97-AF65-F5344CB8AC3E}">
        <p14:creationId xmlns:p14="http://schemas.microsoft.com/office/powerpoint/2010/main" val="272745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33550" y="365125"/>
            <a:ext cx="8867775"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Yapma Dönemleri ve Şartlar</a:t>
            </a:r>
          </a:p>
        </p:txBody>
      </p:sp>
      <p:sp>
        <p:nvSpPr>
          <p:cNvPr id="3" name="2 İçerik Yer Tutucusu"/>
          <p:cNvSpPr>
            <a:spLocks noGrp="1"/>
          </p:cNvSpPr>
          <p:nvPr>
            <p:ph idx="1"/>
          </p:nvPr>
        </p:nvSpPr>
        <p:spPr/>
        <p:txBody>
          <a:bodyPr>
            <a:normAutofit/>
          </a:bodyPr>
          <a:lstStyle/>
          <a:p>
            <a:pPr algn="just"/>
            <a:r>
              <a:rPr lang="tr-TR" sz="2000" dirty="0">
                <a:latin typeface="Times New Roman" panose="02020603050405020304" pitchFamily="18" charset="0"/>
                <a:cs typeface="Times New Roman" panose="02020603050405020304" pitchFamily="18" charset="0"/>
              </a:rPr>
              <a:t>Öğrenimleri devam eden öğrencilerin Uygulamalı Eğitimlerini yarıyıl veya yaz aylarında yapması esastır. </a:t>
            </a:r>
          </a:p>
          <a:p>
            <a:pPr algn="just"/>
            <a:r>
              <a:rPr lang="tr-TR" sz="2000" dirty="0">
                <a:latin typeface="Times New Roman" panose="02020603050405020304" pitchFamily="18" charset="0"/>
                <a:cs typeface="Times New Roman" panose="02020603050405020304" pitchFamily="18" charset="0"/>
              </a:rPr>
              <a:t>Bütün derslerinden başarılı olmuş derslerini vermiş Uygulamalı Eğitimini henüz yapmamış öğrenciler Uygulamalı Eğitimi herhangi bir ayda yapabilir. </a:t>
            </a:r>
          </a:p>
          <a:p>
            <a:pPr algn="just"/>
            <a:r>
              <a:rPr lang="tr-TR" sz="2000" b="1" i="1" dirty="0">
                <a:latin typeface="Times New Roman" panose="02020603050405020304" pitchFamily="18" charset="0"/>
                <a:cs typeface="Times New Roman" panose="02020603050405020304" pitchFamily="18" charset="0"/>
              </a:rPr>
              <a:t>Örgün öğretim </a:t>
            </a:r>
            <a:r>
              <a:rPr lang="tr-TR" sz="2000" dirty="0">
                <a:latin typeface="Times New Roman" panose="02020603050405020304" pitchFamily="18" charset="0"/>
                <a:cs typeface="Times New Roman" panose="02020603050405020304" pitchFamily="18" charset="0"/>
              </a:rPr>
              <a:t>öğrencileri Uygulamalı 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yapamazlar.</a:t>
            </a:r>
          </a:p>
          <a:p>
            <a:pPr algn="just"/>
            <a:r>
              <a:rPr lang="tr-TR" sz="2000"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İkinci öğretim</a:t>
            </a:r>
            <a:r>
              <a:rPr lang="tr-TR" sz="2000" dirty="0">
                <a:latin typeface="Times New Roman" panose="02020603050405020304" pitchFamily="18" charset="0"/>
                <a:cs typeface="Times New Roman" panose="02020603050405020304" pitchFamily="18" charset="0"/>
              </a:rPr>
              <a:t> öğrencileri derslerini aksatmamak kaydıyla Uygulamalı 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hafta içi gündüz saatlerinde yapabilirler.</a:t>
            </a:r>
          </a:p>
          <a:p>
            <a:pPr marL="0" indent="0">
              <a:buNone/>
            </a:pPr>
            <a:endParaRPr lang="tr-T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5342" y="1002890"/>
            <a:ext cx="9908458" cy="687798"/>
          </a:xfrm>
        </p:spPr>
        <p:txBody>
          <a:bodyPr>
            <a:normAutofit fontScale="90000"/>
          </a:bodyPr>
          <a:lstStyle/>
          <a:p>
            <a:r>
              <a:rPr lang="tr-TR" sz="3600" b="1" dirty="0">
                <a:latin typeface="Times New Roman" panose="02020603050405020304" pitchFamily="18" charset="0"/>
                <a:cs typeface="Times New Roman" panose="02020603050405020304" pitchFamily="18" charset="0"/>
              </a:rPr>
              <a:t>Uygulamalı Eğitim (Staj) Dosyası Nereden Alınır?</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sz="2000" dirty="0">
                <a:latin typeface="Times New Roman" panose="02020603050405020304" pitchFamily="18" charset="0"/>
                <a:cs typeface="Times New Roman" panose="02020603050405020304" pitchFamily="18" charset="0"/>
              </a:rPr>
              <a:t>Uygulamalı Eğitim yapacak öğrencilerin Yüksekokulumuz web sitesi Öğrenci sekmesinin içinde yer alan aşağıdaki linkten Uygulamalı Eğitim için gerekli evrakları indirmeleri gerekmektedir. </a:t>
            </a:r>
          </a:p>
          <a:p>
            <a:endParaRPr lang="tr-TR" sz="2000" dirty="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22273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3604" y="601250"/>
            <a:ext cx="9849465" cy="705036"/>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Eğitime (Staj) Başlamadan Önce   Yapılacak İşlemler</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1452" y="1591208"/>
            <a:ext cx="10515600" cy="4870677"/>
          </a:xfrm>
        </p:spPr>
        <p:txBody>
          <a:bodyPr>
            <a:normAutofit lnSpcReduction="10000"/>
          </a:bodyPr>
          <a:lstStyle/>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Eğitim </a:t>
            </a:r>
            <a:r>
              <a:rPr lang="tr-TR" sz="1900" dirty="0">
                <a:latin typeface="Times New Roman" panose="02020603050405020304" pitchFamily="18" charset="0"/>
                <a:cs typeface="Times New Roman" panose="02020603050405020304" pitchFamily="18" charset="0"/>
              </a:rPr>
              <a:t>yerini öğrenci kendisi bulur. </a:t>
            </a:r>
          </a:p>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Eğitim </a:t>
            </a:r>
            <a:r>
              <a:rPr lang="tr-TR" sz="1900" dirty="0">
                <a:latin typeface="Times New Roman" panose="02020603050405020304" pitchFamily="18" charset="0"/>
                <a:cs typeface="Times New Roman" panose="02020603050405020304" pitchFamily="18" charset="0"/>
              </a:rPr>
              <a:t>başvuru formu 2 nüsha doldurularak fotoğraf yapıştırılır ve </a:t>
            </a:r>
            <a:r>
              <a:rPr lang="tr-TR" sz="18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 işyerine </a:t>
            </a:r>
            <a:r>
              <a:rPr lang="tr-TR" sz="1900" dirty="0" err="1">
                <a:latin typeface="Times New Roman" panose="02020603050405020304" pitchFamily="18" charset="0"/>
                <a:cs typeface="Times New Roman" panose="02020603050405020304" pitchFamily="18" charset="0"/>
              </a:rPr>
              <a:t>kaşeletilir</a:t>
            </a:r>
            <a:r>
              <a:rPr lang="tr-TR" sz="1900" dirty="0">
                <a:latin typeface="Times New Roman" panose="02020603050405020304" pitchFamily="18" charset="0"/>
                <a:cs typeface="Times New Roman" panose="02020603050405020304" pitchFamily="18" charset="0"/>
              </a:rPr>
              <a:t> ve imzalatılır. (</a:t>
            </a:r>
            <a:r>
              <a:rPr lang="tr-TR" sz="1900" dirty="0"/>
              <a:t>FR 1.2.3_01</a:t>
            </a:r>
            <a:r>
              <a:rPr lang="tr-TR" sz="1900" dirty="0">
                <a:latin typeface="Times New Roman" panose="02020603050405020304" pitchFamily="18" charset="0"/>
                <a:cs typeface="Times New Roman" panose="02020603050405020304" pitchFamily="18" charset="0"/>
              </a:rPr>
              <a:t>)</a:t>
            </a:r>
          </a:p>
          <a:p>
            <a:pPr lvl="1" algn="just"/>
            <a:r>
              <a:rPr lang="tr-TR" sz="1900" dirty="0">
                <a:latin typeface="Times New Roman" panose="02020603050405020304" pitchFamily="18" charset="0"/>
                <a:cs typeface="Times New Roman" panose="02020603050405020304" pitchFamily="18" charset="0"/>
              </a:rPr>
              <a:t>Başvuru Formuna </a:t>
            </a:r>
            <a:r>
              <a:rPr lang="tr-TR" sz="18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başlangıç ve bitiş tarihleri muhakkak yazılır.  </a:t>
            </a:r>
          </a:p>
          <a:p>
            <a:pPr lvl="1" algn="just"/>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süresi toplam 30 iş günüdür. Eğer sömestre döneminde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 ise en az 20 gün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yapılıyor olmalıdır.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bitiş tarihi tatil günleri çıkarılarak hesaplanmalıdır. Cumartesi-Pazar günleri çıkarıldığında süre toplam 6 haftadır. Cumartesi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yapılacaksa </a:t>
            </a:r>
            <a:r>
              <a:rPr lang="tr-TR" sz="2000" dirty="0">
                <a:latin typeface="Times New Roman" panose="02020603050405020304" pitchFamily="18" charset="0"/>
                <a:cs typeface="Times New Roman" panose="02020603050405020304" pitchFamily="18" charset="0"/>
              </a:rPr>
              <a:t>Uygulamalı Eğitime</a:t>
            </a:r>
            <a:r>
              <a:rPr lang="tr-TR" sz="1900" dirty="0">
                <a:latin typeface="Times New Roman" panose="02020603050405020304" pitchFamily="18" charset="0"/>
                <a:cs typeface="Times New Roman" panose="02020603050405020304" pitchFamily="18" charset="0"/>
              </a:rPr>
              <a:t> dahil edilebilir. Fakat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sınavına gelirken öğrencinin işyerinden Cumartesi çalışıldığına dair belge almalı ve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sınavında hocasına teslim etmelidir.  </a:t>
            </a:r>
          </a:p>
          <a:p>
            <a:pPr lvl="1" algn="just"/>
            <a:r>
              <a:rPr lang="tr-TR" sz="1900" dirty="0">
                <a:latin typeface="Times New Roman" panose="02020603050405020304" pitchFamily="18" charset="0"/>
                <a:cs typeface="Times New Roman" panose="02020603050405020304" pitchFamily="18" charset="0"/>
              </a:rPr>
              <a:t> Bu formun komisyon onayı kısmı bölümdeki herhangi bir hoca tarafından imzalanır. </a:t>
            </a:r>
          </a:p>
          <a:p>
            <a:pPr lvl="1" algn="just"/>
            <a:r>
              <a:rPr lang="tr-TR" sz="1900" dirty="0">
                <a:latin typeface="Times New Roman" panose="02020603050405020304" pitchFamily="18" charset="0"/>
                <a:cs typeface="Times New Roman" panose="02020603050405020304" pitchFamily="18" charset="0"/>
              </a:rPr>
              <a:t> Öğrenci imzasını  atar ve okul onayı için Yüksekokul Sekreteri’ne imzalatır. (B Blok 2. Kat) ve </a:t>
            </a:r>
            <a:r>
              <a:rPr lang="tr-TR" sz="2000" b="1" dirty="0">
                <a:latin typeface="Times New Roman" panose="02020603050405020304" pitchFamily="18" charset="0"/>
                <a:cs typeface="Times New Roman" panose="02020603050405020304" pitchFamily="18" charset="0"/>
              </a:rPr>
              <a:t>Uygulamalı Eğitim</a:t>
            </a:r>
            <a:r>
              <a:rPr lang="tr-TR" sz="1900" b="1" dirty="0">
                <a:latin typeface="Times New Roman" panose="02020603050405020304" pitchFamily="18" charset="0"/>
                <a:cs typeface="Times New Roman" panose="02020603050405020304" pitchFamily="18" charset="0"/>
              </a:rPr>
              <a:t> başlama tarihinden 15 gün önce A blok Staj Bürosuna </a:t>
            </a:r>
            <a:r>
              <a:rPr lang="tr-TR" sz="1900" dirty="0">
                <a:latin typeface="Times New Roman" panose="02020603050405020304" pitchFamily="18" charset="0"/>
                <a:cs typeface="Times New Roman" panose="02020603050405020304" pitchFamily="18" charset="0"/>
              </a:rPr>
              <a:t>evraklarını</a:t>
            </a:r>
            <a:r>
              <a:rPr lang="tr-TR" sz="1900" b="1" dirty="0">
                <a:latin typeface="Times New Roman" panose="02020603050405020304" pitchFamily="18" charset="0"/>
                <a:cs typeface="Times New Roman" panose="02020603050405020304" pitchFamily="18" charset="0"/>
              </a:rPr>
              <a:t> teslim eder.</a:t>
            </a:r>
          </a:p>
          <a:p>
            <a:pPr lvl="1" algn="just"/>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Sözleşmesi Formunu (</a:t>
            </a:r>
            <a:r>
              <a:rPr lang="tr-TR" sz="1900" dirty="0"/>
              <a:t>FR 1.2.3_02</a:t>
            </a:r>
            <a:r>
              <a:rPr lang="tr-TR" sz="1900" dirty="0">
                <a:latin typeface="Times New Roman" panose="02020603050405020304" pitchFamily="18" charset="0"/>
                <a:cs typeface="Times New Roman" panose="02020603050405020304" pitchFamily="18" charset="0"/>
              </a:rPr>
              <a:t>) işyerine imzalatır ve kendisi de imzalar.</a:t>
            </a:r>
          </a:p>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49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335" y="807523"/>
            <a:ext cx="9849465" cy="705036"/>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Eğitime (Staj) Başlamadan Önce Yapılacaklar:</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06286"/>
            <a:ext cx="10515600" cy="4870677"/>
          </a:xfrm>
        </p:spPr>
        <p:txBody>
          <a:bodyPr>
            <a:normAutofit/>
          </a:bodyPr>
          <a:lstStyle/>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b="1" u="sng" dirty="0">
                <a:latin typeface="Times New Roman" panose="02020603050405020304" pitchFamily="18" charset="0"/>
                <a:cs typeface="Times New Roman" panose="02020603050405020304" pitchFamily="18" charset="0"/>
              </a:rPr>
              <a:t>Uygulamalı Eğitim (Staj) Bürosuna Teslim Edilmesi Gereken Evraklar</a:t>
            </a:r>
          </a:p>
          <a:p>
            <a:pPr marL="457200" lvl="1" indent="0" algn="just">
              <a:buNone/>
            </a:pPr>
            <a:r>
              <a:rPr lang="tr-TR" sz="1900" b="1" dirty="0">
                <a:latin typeface="Times New Roman" panose="02020603050405020304" pitchFamily="18" charset="0"/>
                <a:cs typeface="Times New Roman" panose="02020603050405020304" pitchFamily="18" charset="0"/>
              </a:rPr>
              <a:t>1</a:t>
            </a:r>
            <a:r>
              <a:rPr lang="tr-TR" sz="19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başvuru formu (</a:t>
            </a:r>
            <a:r>
              <a:rPr lang="tr-TR" sz="1900" b="1" dirty="0">
                <a:latin typeface="Times New Roman" panose="02020603050405020304" pitchFamily="18" charset="0"/>
                <a:cs typeface="Times New Roman" panose="02020603050405020304" pitchFamily="18" charset="0"/>
              </a:rPr>
              <a:t>2 nüsha) </a:t>
            </a:r>
          </a:p>
          <a:p>
            <a:pPr marL="457200" lvl="1" indent="0" algn="just">
              <a:buNone/>
            </a:pPr>
            <a:r>
              <a:rPr lang="tr-TR" sz="1900" b="1" dirty="0">
                <a:latin typeface="Times New Roman" panose="02020603050405020304" pitchFamily="18" charset="0"/>
                <a:cs typeface="Times New Roman" panose="02020603050405020304" pitchFamily="18" charset="0"/>
              </a:rPr>
              <a:t>2</a:t>
            </a:r>
            <a:r>
              <a:rPr lang="tr-TR" sz="1900" dirty="0">
                <a:latin typeface="Times New Roman" panose="02020603050405020304" pitchFamily="18" charset="0"/>
                <a:cs typeface="Times New Roman" panose="02020603050405020304" pitchFamily="18" charset="0"/>
              </a:rPr>
              <a:t>. Kimlik Fotokopisi </a:t>
            </a:r>
          </a:p>
          <a:p>
            <a:pPr marL="457200" lvl="1" indent="0" algn="just">
              <a:buNone/>
            </a:pPr>
            <a:r>
              <a:rPr lang="tr-TR" sz="1900" b="1" dirty="0">
                <a:latin typeface="Times New Roman" panose="02020603050405020304" pitchFamily="18" charset="0"/>
                <a:cs typeface="Times New Roman" panose="02020603050405020304" pitchFamily="18" charset="0"/>
              </a:rPr>
              <a:t>3</a:t>
            </a:r>
            <a:r>
              <a:rPr lang="tr-TR" sz="1900" dirty="0">
                <a:latin typeface="Times New Roman" panose="02020603050405020304" pitchFamily="18" charset="0"/>
                <a:cs typeface="Times New Roman" panose="02020603050405020304" pitchFamily="18" charset="0"/>
              </a:rPr>
              <a:t>. Barkodlu Sağlık Provizyon ve Aktivasyon (SPAS) </a:t>
            </a:r>
            <a:r>
              <a:rPr lang="tr-TR" sz="1900" dirty="0" err="1">
                <a:latin typeface="Times New Roman" panose="02020603050405020304" pitchFamily="18" charset="0"/>
                <a:cs typeface="Times New Roman" panose="02020603050405020304" pitchFamily="18" charset="0"/>
              </a:rPr>
              <a:t>Müstehaklık</a:t>
            </a:r>
            <a:r>
              <a:rPr lang="tr-TR" sz="1900" dirty="0">
                <a:latin typeface="Times New Roman" panose="02020603050405020304" pitchFamily="18" charset="0"/>
                <a:cs typeface="Times New Roman" panose="02020603050405020304" pitchFamily="18" charset="0"/>
              </a:rPr>
              <a:t> belgesi e-DEVLET üzerinden (arama kısmına SPAS yazarak alabilirsiniz) alınarak eklenecektir. </a:t>
            </a:r>
          </a:p>
          <a:p>
            <a:pPr marL="457200" lvl="1" indent="0" algn="just">
              <a:buNone/>
            </a:pPr>
            <a:endParaRPr lang="tr-TR" sz="1900" dirty="0">
              <a:latin typeface="Times New Roman" panose="02020603050405020304" pitchFamily="18" charset="0"/>
              <a:cs typeface="Times New Roman" panose="02020603050405020304" pitchFamily="18" charset="0"/>
            </a:endParaRPr>
          </a:p>
          <a:p>
            <a:pPr marL="457200" lvl="1" indent="0" algn="just">
              <a:buNone/>
            </a:pPr>
            <a:r>
              <a:rPr lang="tr-TR" sz="19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Uygulamalı Eğitim</a:t>
            </a:r>
            <a:r>
              <a:rPr lang="tr-TR" sz="1900" dirty="0">
                <a:latin typeface="Times New Roman" panose="02020603050405020304" pitchFamily="18" charset="0"/>
                <a:cs typeface="Times New Roman" panose="02020603050405020304" pitchFamily="18" charset="0"/>
              </a:rPr>
              <a:t> Sigorta işlemleri için Sigorta yapıldığını gösteren </a:t>
            </a:r>
            <a:r>
              <a:rPr lang="tr-TR" sz="1900" b="1" dirty="0">
                <a:latin typeface="Times New Roman" panose="02020603050405020304" pitchFamily="18" charset="0"/>
                <a:cs typeface="Times New Roman" panose="02020603050405020304" pitchFamily="18" charset="0"/>
              </a:rPr>
              <a:t>4-a  İşe Giriş  Bildirgesi e- Devlet üzerinden </a:t>
            </a:r>
            <a:r>
              <a:rPr lang="tr-TR" sz="1900" dirty="0">
                <a:latin typeface="Times New Roman" panose="02020603050405020304" pitchFamily="18" charset="0"/>
                <a:cs typeface="Times New Roman" panose="02020603050405020304" pitchFamily="18" charset="0"/>
              </a:rPr>
              <a:t>(arama kısmına 4-a işe giriş yazarak alabilirsiniz)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başlama tarihinden 2 gün önce e- Devlet üzerinden alınarak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başlama gününde firmaya teslim edilir.</a:t>
            </a: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0"/>
            <a:ext cx="5102942" cy="1690688"/>
          </a:xfrm>
        </p:spPr>
        <p:txBody>
          <a:bodyPr>
            <a:noAutofit/>
          </a:bodyPr>
          <a:lstStyle/>
          <a:p>
            <a:r>
              <a:rPr lang="tr-TR" sz="1600" b="1" u="sng" dirty="0">
                <a:solidFill>
                  <a:srgbClr val="212529"/>
                </a:solidFill>
                <a:latin typeface="Times New Roman" panose="02020603050405020304" pitchFamily="18" charset="0"/>
                <a:cs typeface="Times New Roman" panose="02020603050405020304" pitchFamily="18" charset="0"/>
              </a:rPr>
              <a:t>Uygulamalı Eğitim(staj) başlamadan önce işyerine onaylatılarak teslim edilmesi gereken formlar:</a:t>
            </a:r>
            <a:br>
              <a:rPr lang="tr-TR" sz="1600" b="1" u="sng" dirty="0">
                <a:solidFill>
                  <a:srgbClr val="212529"/>
                </a:solidFill>
                <a:latin typeface="Times New Roman" panose="02020603050405020304" pitchFamily="18" charset="0"/>
                <a:cs typeface="Times New Roman" panose="02020603050405020304" pitchFamily="18" charset="0"/>
              </a:rPr>
            </a:br>
            <a:br>
              <a:rPr lang="tr-TR" sz="3200" b="1" u="sng" dirty="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Uygulamalı Eğitim (Staj) Başvuru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5636342" cy="4351338"/>
          </a:xfrm>
        </p:spPr>
        <p:txBody>
          <a:bodyPr>
            <a:normAutofit fontScale="92500" lnSpcReduction="20000"/>
          </a:bodyPr>
          <a:lstStyle/>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Tüm alanlar doldurulmalıdır.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yapılacak iş yerinin adı ve kaşesi , Öğrenci adı, soyadı, programı, TC </a:t>
            </a:r>
            <a:r>
              <a:rPr lang="tr-TR" sz="1700" dirty="0" err="1">
                <a:solidFill>
                  <a:prstClr val="black"/>
                </a:solidFill>
                <a:latin typeface="Times New Roman" panose="02020603050405020304" pitchFamily="18" charset="0"/>
                <a:cs typeface="Times New Roman" panose="02020603050405020304" pitchFamily="18" charset="0"/>
              </a:rPr>
              <a:t>no</a:t>
            </a:r>
            <a:r>
              <a:rPr lang="tr-TR" sz="1700" dirty="0">
                <a:solidFill>
                  <a:prstClr val="black"/>
                </a:solidFill>
                <a:latin typeface="Times New Roman" panose="02020603050405020304" pitchFamily="18" charset="0"/>
                <a:cs typeface="Times New Roman" panose="02020603050405020304" pitchFamily="18" charset="0"/>
              </a:rPr>
              <a:t> gibi alanlar boş bırakılmamalıdır. </a:t>
            </a:r>
          </a:p>
          <a:p>
            <a:pPr marL="342900" lvl="0" indent="-342900" algn="just">
              <a:buFont typeface="+mj-lt"/>
              <a:buAutoNum type="arabicPeriod"/>
            </a:pP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süresi 30 iş günü olmalı ve tatil günleri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süresine dahil </a:t>
            </a:r>
            <a:r>
              <a:rPr lang="tr-TR" sz="1700" u="sng" dirty="0">
                <a:solidFill>
                  <a:prstClr val="black"/>
                </a:solidFill>
                <a:latin typeface="Times New Roman" panose="02020603050405020304" pitchFamily="18" charset="0"/>
                <a:cs typeface="Times New Roman" panose="02020603050405020304" pitchFamily="18" charset="0"/>
              </a:rPr>
              <a:t>olmamaktadır.</a:t>
            </a:r>
            <a:r>
              <a:rPr lang="tr-TR" sz="1700" dirty="0">
                <a:solidFill>
                  <a:prstClr val="black"/>
                </a:solidFill>
                <a:latin typeface="Times New Roman" panose="02020603050405020304" pitchFamily="18" charset="0"/>
                <a:cs typeface="Times New Roman" panose="02020603050405020304" pitchFamily="18" charset="0"/>
              </a:rPr>
              <a:t> Cumartesi-Pazar günleri çıkıldığında toplam 6 haftadır. Cumartesi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yapılacaksa </a:t>
            </a:r>
            <a:r>
              <a:rPr lang="tr-TR" sz="1600" dirty="0">
                <a:latin typeface="Times New Roman" panose="02020603050405020304" pitchFamily="18" charset="0"/>
                <a:cs typeface="Times New Roman" panose="02020603050405020304" pitchFamily="18" charset="0"/>
              </a:rPr>
              <a:t>Uygulamalı Eğitime</a:t>
            </a:r>
            <a:r>
              <a:rPr lang="tr-TR" sz="1700" dirty="0">
                <a:solidFill>
                  <a:prstClr val="black"/>
                </a:solidFill>
                <a:latin typeface="Times New Roman" panose="02020603050405020304" pitchFamily="18" charset="0"/>
                <a:cs typeface="Times New Roman" panose="02020603050405020304" pitchFamily="18" charset="0"/>
              </a:rPr>
              <a:t> dahil edilebilir. Fakat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sınavına gelirken öğrencinin işyerinden Cumartesi çalışıldığına dair belge almalı ve sınavda hocasına teslim etmelidir.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günlerinde tatil günü olursa çıkarılır ve 30 iş günü olacak şekilde </a:t>
            </a:r>
            <a:r>
              <a:rPr lang="tr-TR" sz="1600" dirty="0">
                <a:latin typeface="Times New Roman" panose="02020603050405020304" pitchFamily="18" charset="0"/>
                <a:cs typeface="Times New Roman" panose="02020603050405020304" pitchFamily="18" charset="0"/>
              </a:rPr>
              <a:t>Uygulamalı Eğitim</a:t>
            </a:r>
            <a:r>
              <a:rPr lang="tr-TR" sz="1700" dirty="0">
                <a:solidFill>
                  <a:prstClr val="black"/>
                </a:solidFill>
                <a:latin typeface="Times New Roman" panose="02020603050405020304" pitchFamily="18" charset="0"/>
                <a:cs typeface="Times New Roman" panose="02020603050405020304" pitchFamily="18" charset="0"/>
              </a:rPr>
              <a:t> bitiş tarihi hesaplanır.)</a:t>
            </a: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İlgili alanları dolduran öğrenci program hocalarından herhangi birisine  komisyon onayı kısmını imzalatıp onaylatmalıdır. </a:t>
            </a: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Yüksekokul onayı için yüksekokul sekreterine imzalatıp onay sağlanmalıdır.</a:t>
            </a: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Toplamda 2 nüsha olması gerekmektedir.</a:t>
            </a:r>
          </a:p>
          <a:p>
            <a:pPr marL="0" indent="0" algn="just">
              <a:buNone/>
            </a:pPr>
            <a:r>
              <a:rPr lang="tr-TR" sz="1800" dirty="0"/>
              <a:t>Forma aşağıdaki linkten ulaşabilirsiniz </a:t>
            </a:r>
            <a:endParaRPr lang="tr-TR" sz="1700" dirty="0">
              <a:solidFill>
                <a:prstClr val="black"/>
              </a:solidFill>
              <a:latin typeface="Times New Roman" panose="02020603050405020304" pitchFamily="18" charset="0"/>
              <a:cs typeface="Times New Roman" panose="02020603050405020304" pitchFamily="18" charset="0"/>
            </a:endParaRPr>
          </a:p>
          <a:p>
            <a:pPr marL="0" lvl="0" indent="0" algn="just">
              <a:buNone/>
            </a:pPr>
            <a:r>
              <a:rPr lang="tr-TR" sz="1700" dirty="0">
                <a:solidFill>
                  <a:prstClr val="black"/>
                </a:solidFill>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sz="1700" dirty="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tr-TR" sz="1700" dirty="0">
              <a:solidFill>
                <a:prstClr val="black"/>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FC147C3-1CAD-4941-883E-CD68FC158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09" y="789708"/>
            <a:ext cx="4123113" cy="5727469"/>
          </a:xfrm>
          <a:prstGeom prst="rect">
            <a:avLst/>
          </a:prstGeom>
        </p:spPr>
      </p:pic>
    </p:spTree>
    <p:extLst>
      <p:ext uri="{BB962C8B-B14F-4D97-AF65-F5344CB8AC3E}">
        <p14:creationId xmlns:p14="http://schemas.microsoft.com/office/powerpoint/2010/main" val="12529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7858" y="365125"/>
            <a:ext cx="5285822"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Sözleşmesi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5050641" cy="4351338"/>
          </a:xfrm>
        </p:spPr>
        <p:txBody>
          <a:bodyPr>
            <a:normAutofit fontScale="85000" lnSpcReduction="20000"/>
          </a:bodyPr>
          <a:lstStyle/>
          <a:p>
            <a:pPr algn="just"/>
            <a:r>
              <a:rPr lang="tr-TR" sz="2900" dirty="0">
                <a:latin typeface="Times New Roman" panose="02020603050405020304" pitchFamily="18" charset="0"/>
                <a:cs typeface="Times New Roman" panose="02020603050405020304" pitchFamily="18" charset="0"/>
              </a:rPr>
              <a:t>Bu formun öğrenci ve işyeri yetkilisi tarafından karşılıklı imzalanması gerekmektedir.</a:t>
            </a:r>
          </a:p>
          <a:p>
            <a:r>
              <a:rPr lang="tr-TR" sz="2900" b="1" dirty="0"/>
              <a:t>Öğrencinin işletmeden aldığı ücret asgari ücretin %30’undan az olamaz. </a:t>
            </a:r>
          </a:p>
          <a:p>
            <a:pPr marL="0" indent="0">
              <a:buNone/>
            </a:pPr>
            <a:endParaRPr lang="tr-TR" sz="2000" dirty="0">
              <a:latin typeface="Times New Roman" panose="02020603050405020304" pitchFamily="18" charset="0"/>
              <a:cs typeface="Times New Roman" panose="02020603050405020304" pitchFamily="18" charset="0"/>
            </a:endParaRPr>
          </a:p>
          <a:p>
            <a:r>
              <a:rPr lang="tr-TR" sz="2900" dirty="0">
                <a:latin typeface="Times New Roman" panose="02020603050405020304" pitchFamily="18" charset="0"/>
                <a:cs typeface="Times New Roman" panose="02020603050405020304" pitchFamily="18" charset="0"/>
              </a:rPr>
              <a:t>Forma aşağıdaki linkten ulaşabilirsiniz </a:t>
            </a:r>
          </a:p>
          <a:p>
            <a:pPr marL="0" indent="0">
              <a:buNone/>
            </a:pPr>
            <a:r>
              <a:rPr lang="tr-TR" sz="2900"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sz="2900" dirty="0">
              <a:latin typeface="Times New Roman" panose="02020603050405020304" pitchFamily="18" charset="0"/>
              <a:cs typeface="Times New Roman" panose="02020603050405020304" pitchFamily="18" charset="0"/>
            </a:endParaRPr>
          </a:p>
          <a:p>
            <a:pPr marL="0" indent="0">
              <a:buNone/>
            </a:pPr>
            <a:endParaRPr lang="tr-TR" sz="29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660DFCA-6FDE-487D-A359-88411E074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1027906"/>
            <a:ext cx="5112327" cy="4832567"/>
          </a:xfrm>
          <a:prstGeom prst="rect">
            <a:avLst/>
          </a:prstGeom>
        </p:spPr>
      </p:pic>
    </p:spTree>
    <p:extLst>
      <p:ext uri="{BB962C8B-B14F-4D97-AF65-F5344CB8AC3E}">
        <p14:creationId xmlns:p14="http://schemas.microsoft.com/office/powerpoint/2010/main" val="208784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1096" y="365125"/>
            <a:ext cx="9952703" cy="1071789"/>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Ücretlerine İşsizlik Fonu Katkısı Öğrenci ve İşveren Bilgi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67697" y="1690688"/>
            <a:ext cx="4825181" cy="4798602"/>
          </a:xfrm>
        </p:spPr>
        <p:txBody>
          <a:bodyPr>
            <a:normAutofit fontScale="85000" lnSpcReduction="20000"/>
          </a:bodyPr>
          <a:lstStyle/>
          <a:p>
            <a:pPr marL="285750" marR="198120" lvl="0" indent="-285750" algn="just" defTabSz="457200">
              <a:lnSpc>
                <a:spcPct val="98000"/>
              </a:lnSpc>
              <a:spcBef>
                <a:spcPts val="0"/>
              </a:spcBef>
              <a:spcAft>
                <a:spcPts val="180"/>
              </a:spcAft>
            </a:pPr>
            <a:r>
              <a:rPr lang="tr-TR" sz="1700" b="1" dirty="0">
                <a:solidFill>
                  <a:prstClr val="black"/>
                </a:solidFill>
                <a:latin typeface="Times New Roman" panose="02020603050405020304" pitchFamily="18" charset="0"/>
                <a:cs typeface="Times New Roman" panose="02020603050405020304" pitchFamily="18" charset="0"/>
              </a:rPr>
              <a:t>Eğer Uygulamalı Eğitim yeri ücret ödeyecekse öğrenci işveren bilgi formu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firma tarafından imzalı ve kaşeli olarak, öğrenci tarafından kendi okulunun Staj Bürosuna dekontları ile birlikte(Dekontta UYGULAMALI EĞİTİM ÜCRETİ olduğunu belirtilmeli ve İBAN numarasının firmaya ait olduğu  kontrol edilmelidir.) teslim edilecektir</a:t>
            </a:r>
            <a:r>
              <a:rPr lang="tr-TR" sz="1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marR="198120"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3308 Sayılı Mesleki Eğitim Kanunun Geçici Madde 12 – (Ek: 2.12.2016 - 6764/48 </a:t>
            </a:r>
            <a:r>
              <a:rPr lang="tr-TR"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md.</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25 inci maddenin birinci fıkrası kapsamında yapılacak ödemeler asgari ücretin net tutarının </a:t>
            </a:r>
            <a:r>
              <a:rPr lang="tr-TR" sz="17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yüzde otuzundan az olamaz</a:t>
            </a:r>
            <a:r>
              <a:rPr lang="tr-TR"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Ödenebilecek en az ücretin; yirmiden az personel çalıştıran işletmeler için üçte ikisi, yirmi ve üzerinde personel çalıştıran işletmeler için üçte biri Devlet katkısı olarak ödenir. </a:t>
            </a:r>
          </a:p>
          <a:p>
            <a:pPr marL="285750" marR="198755"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Buna göre, yükseköğretim kurumlarında Uygulamalı Eğitime tabi tutulan ve özel nitelikli işletmelerde (Kamu Kurum ve Kuruluşları ile bunlara ait işletmelerde mesleki eğitim gören, Uygulamalı Eğitim yapan ve tamamlayıcı eğitime devam eden öğrenciler, Uygulamalı Eğitim yapacak işletme bulunamaması nedeniyle Uygulamalı Eğitimini okulda yapan öğrenciler ile öğretim programı gereği Uygulamalı Eğitim yapmak zorunda olmayan yükseköğretim kurumu öğrencilerinin yaptıkları Uygulamalı Eğitimler bu kapsam dışıdır.) ücret karşılığı Uygulamalı Eğitim yapan öğrencilere ödenen ücretin yukarıda belirtilen kısmı İşsizlik Fonundan karşılanacaktır. Devamsızlığı olan, hastalık izninde (raporlu) olan öğrencilerin bu günlere karşılık gelen ücretleri ödenmez. Dolayısı ile işveren bugünlerin ücretlerine tekabül eden ücret desteğinden faydalanamaz. Anılan ücretler her türlü vergiden müstesnadır. </a:t>
            </a:r>
          </a:p>
          <a:p>
            <a:endParaRPr lang="tr-TR" dirty="0"/>
          </a:p>
        </p:txBody>
      </p:sp>
      <p:pic>
        <p:nvPicPr>
          <p:cNvPr id="4" name="Content Placeholder 4">
            <a:extLst>
              <a:ext uri="{FF2B5EF4-FFF2-40B4-BE49-F238E27FC236}">
                <a16:creationId xmlns:a16="http://schemas.microsoft.com/office/drawing/2014/main" id="{DB20EC9F-90AA-4B3E-B5AC-199F165EF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18" y="2491409"/>
            <a:ext cx="5291358" cy="3660009"/>
          </a:xfrm>
          <a:prstGeom prst="rect">
            <a:avLst/>
          </a:prstGeom>
        </p:spPr>
      </p:pic>
      <p:sp>
        <p:nvSpPr>
          <p:cNvPr id="8" name="Metin kutusu 7"/>
          <p:cNvSpPr txBox="1"/>
          <p:nvPr/>
        </p:nvSpPr>
        <p:spPr>
          <a:xfrm>
            <a:off x="6377447" y="1182745"/>
            <a:ext cx="4714504" cy="1477328"/>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Forma aşağıdaki linkten ulaşabilirsiniz </a:t>
            </a:r>
          </a:p>
          <a:p>
            <a:r>
              <a:rPr lang="tr-TR" dirty="0">
                <a:latin typeface="Times New Roman" panose="02020603050405020304" pitchFamily="18" charset="0"/>
                <a:cs typeface="Times New Roman" panose="02020603050405020304" pitchFamily="18" charset="0"/>
                <a:hlinkClick r:id="rId3"/>
              </a:rPr>
              <a:t>https://uludag.edu.tr/tby/konu/view?id=8154&amp;title=bursa-uludag-universitesi-meslek-yuksek-okullari-staj-yonergesi</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89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3110" y="365125"/>
            <a:ext cx="10070690"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Sonrası Yapılacak İşlemler</a:t>
            </a:r>
          </a:p>
        </p:txBody>
      </p:sp>
      <p:sp>
        <p:nvSpPr>
          <p:cNvPr id="3" name="İçerik Yer Tutucusu 2"/>
          <p:cNvSpPr>
            <a:spLocks noGrp="1"/>
          </p:cNvSpPr>
          <p:nvPr>
            <p:ph idx="1"/>
          </p:nvPr>
        </p:nvSpPr>
        <p:spPr>
          <a:xfrm>
            <a:off x="678425" y="1825625"/>
            <a:ext cx="10958051" cy="4351338"/>
          </a:xfrm>
        </p:spPr>
        <p:txBody>
          <a:bodyPr>
            <a:normAutofit/>
          </a:bodyPr>
          <a:lstStyle/>
          <a:p>
            <a:pPr marL="0" indent="0">
              <a:buNone/>
            </a:pPr>
            <a:r>
              <a:rPr lang="tr-TR" sz="2500" b="1" u="sng" dirty="0">
                <a:latin typeface="Times New Roman" panose="02020603050405020304" pitchFamily="18" charset="0"/>
                <a:cs typeface="Times New Roman" panose="02020603050405020304" pitchFamily="18" charset="0"/>
              </a:rPr>
              <a:t>Uygulamalı Eğitim Sınavına Gelecek Öğrencilerin Getirecekleri Belgeler:</a:t>
            </a:r>
          </a:p>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Uygulamalı Eğitim dosyası hazırlanır. </a:t>
            </a:r>
            <a:r>
              <a:rPr lang="tr-TR" sz="2000" b="1" i="1" dirty="0">
                <a:latin typeface="Times New Roman" panose="02020603050405020304" pitchFamily="18" charset="0"/>
                <a:cs typeface="Times New Roman" panose="02020603050405020304" pitchFamily="18" charset="0"/>
              </a:rPr>
              <a:t>Uygulamalı Eğitim Rapor Yazım Sayfası Formu </a:t>
            </a:r>
            <a:r>
              <a:rPr lang="tr-TR" sz="2000" dirty="0">
                <a:latin typeface="Times New Roman" panose="02020603050405020304" pitchFamily="18" charset="0"/>
                <a:cs typeface="Times New Roman" panose="02020603050405020304" pitchFamily="18" charset="0"/>
              </a:rPr>
              <a:t>(Her bir işgünü için: 30 günlük). </a:t>
            </a:r>
            <a:r>
              <a:rPr lang="tr-TR" sz="2000" dirty="0" err="1">
                <a:latin typeface="Times New Roman" panose="02020603050405020304" pitchFamily="18" charset="0"/>
                <a:cs typeface="Times New Roman" panose="02020603050405020304" pitchFamily="18" charset="0"/>
              </a:rPr>
              <a:t>Rapor’da</a:t>
            </a:r>
            <a:r>
              <a:rPr lang="tr-TR" sz="2000" dirty="0">
                <a:latin typeface="Times New Roman" panose="02020603050405020304" pitchFamily="18" charset="0"/>
                <a:cs typeface="Times New Roman" panose="02020603050405020304" pitchFamily="18" charset="0"/>
              </a:rPr>
              <a:t> her sayfaya işyerinde günlük yapılan işler yazılır ve her bir sayfanın altı işyeri yetkilisi tarafından imzalanır ve onaylanır. Uygulamalı Eğitim raporu Uygulamalı Eğitim sınavında sınavı yapan bölüm hocasına teslim edilir.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Uygulamalı Eğitim Devam Durumunu Gösterir Çizelge Formu </a:t>
            </a:r>
            <a:r>
              <a:rPr lang="tr-TR" sz="2000" dirty="0">
                <a:latin typeface="Times New Roman" panose="02020603050405020304" pitchFamily="18" charset="0"/>
                <a:cs typeface="Times New Roman" panose="02020603050405020304" pitchFamily="18" charset="0"/>
              </a:rPr>
              <a:t>ve </a:t>
            </a:r>
            <a:r>
              <a:rPr lang="tr-TR" sz="2000" b="1" i="1" dirty="0">
                <a:latin typeface="Times New Roman" panose="02020603050405020304" pitchFamily="18" charset="0"/>
                <a:cs typeface="Times New Roman" panose="02020603050405020304" pitchFamily="18" charset="0"/>
              </a:rPr>
              <a:t>Uygulamalı Eğitim İşverenin Öğrenciyi Değerlendirme Formu </a:t>
            </a:r>
            <a:r>
              <a:rPr lang="tr-TR" sz="2000" dirty="0">
                <a:latin typeface="Times New Roman" panose="02020603050405020304" pitchFamily="18" charset="0"/>
                <a:cs typeface="Times New Roman" panose="02020603050405020304" pitchFamily="18" charset="0"/>
              </a:rPr>
              <a:t>işyeri yetkilisi tarafından doldurulup onaylandıktan  sonra imzalı olarak Uygulamalı Eğitim sınavını yapan bölüm hocasına teslim edilir.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Cumartesi</a:t>
            </a:r>
            <a:r>
              <a:rPr lang="tr-TR" sz="2000" dirty="0">
                <a:latin typeface="Times New Roman" panose="02020603050405020304" pitchFamily="18" charset="0"/>
                <a:cs typeface="Times New Roman" panose="02020603050405020304" pitchFamily="18" charset="0"/>
              </a:rPr>
              <a:t> günleri Uygulamalı Eğitim yapmış olan öğrenciler Uygulamalı Eğitim sınavına gelirken çalıştıklarına dair belge getirmelidirler.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Uygulamalı Eğitim Sonuç Bildirme Formu </a:t>
            </a:r>
            <a:r>
              <a:rPr lang="tr-TR" sz="2000" u="sng" dirty="0">
                <a:latin typeface="Times New Roman" panose="02020603050405020304" pitchFamily="18" charset="0"/>
                <a:cs typeface="Times New Roman" panose="02020603050405020304" pitchFamily="18" charset="0"/>
              </a:rPr>
              <a:t>Uygulamalı Eğitim sınavında  bölüm hocasına teslim edilir </a:t>
            </a:r>
            <a:r>
              <a:rPr lang="tr-TR" sz="2000" dirty="0">
                <a:latin typeface="Times New Roman" panose="02020603050405020304" pitchFamily="18" charset="0"/>
                <a:cs typeface="Times New Roman" panose="02020603050405020304" pitchFamily="18" charset="0"/>
              </a:rPr>
              <a:t>ve bölüm hocası tarafından doldurulur.</a:t>
            </a:r>
          </a:p>
        </p:txBody>
      </p:sp>
    </p:spTree>
    <p:extLst>
      <p:ext uri="{BB962C8B-B14F-4D97-AF65-F5344CB8AC3E}">
        <p14:creationId xmlns:p14="http://schemas.microsoft.com/office/powerpoint/2010/main" val="8819494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myo" id="{42741089-5547-4CBB-A400-86545A87243F}" vid="{81750A39-CA35-4103-B88F-09775AB94784}"/>
    </a:ext>
  </a:extLst>
</a:theme>
</file>

<file path=docProps/app.xml><?xml version="1.0" encoding="utf-8"?>
<Properties xmlns="http://schemas.openxmlformats.org/officeDocument/2006/extended-properties" xmlns:vt="http://schemas.openxmlformats.org/officeDocument/2006/docPropsVTypes">
  <Template>tbmyo</Template>
  <TotalTime>1059</TotalTime>
  <Words>1449</Words>
  <Application>Microsoft Office PowerPoint</Application>
  <PresentationFormat>Geniş ekran</PresentationFormat>
  <Paragraphs>83</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Arial Black</vt:lpstr>
      <vt:lpstr>Calibri</vt:lpstr>
      <vt:lpstr>Calibri Light</vt:lpstr>
      <vt:lpstr>Times New Roman</vt:lpstr>
      <vt:lpstr>Office Teması</vt:lpstr>
      <vt:lpstr>ÖĞRENCİ UYGULAMALI EĞİTİM (STAJ) VE UYGULAMALI EĞİTİM (STAJ) SİGORTASI İŞLEMLERİ</vt:lpstr>
      <vt:lpstr>Uygulamalı Eğitim (Staj) Yapma Dönemleri ve Şartlar</vt:lpstr>
      <vt:lpstr>Uygulamalı Eğitim (Staj) Dosyası Nereden Alınır? </vt:lpstr>
      <vt:lpstr>Uygulamalı Eğitime (Staj) Başlamadan Önce   Yapılacak İşlemler </vt:lpstr>
      <vt:lpstr>Uygulamalı Eğitime (Staj) Başlamadan Önce Yapılacaklar: </vt:lpstr>
      <vt:lpstr>Uygulamalı Eğitim(staj) başlamadan önce işyerine onaylatılarak teslim edilmesi gereken formlar:  Uygulamalı Eğitim (Staj) Başvuru  Formu</vt:lpstr>
      <vt:lpstr>Uygulamalı Eğitim (Staj) Sözleşmesi  Formu</vt:lpstr>
      <vt:lpstr>Uygulamalı Eğitim (Staj) Ücretlerine İşsizlik Fonu Katkısı Öğrenci ve İşveren Bilgi Formu</vt:lpstr>
      <vt:lpstr>Uygulamalı Eğitim (Staj) Sonrası Yapılacak İşlemler</vt:lpstr>
      <vt:lpstr>Uygulamalı Eğitim (Staj) Rapor Yazım Sayfası Formu </vt:lpstr>
      <vt:lpstr>Uygulamalı Eğitim Devam Durumunu Gösterir Çizelge</vt:lpstr>
      <vt:lpstr>Uygulamalı Eğitim (Staj) tamamlandıktan sonra işyerine onaylatılarak staj sınavında teslim edilmesi gereken formlar: </vt:lpstr>
      <vt:lpstr>Uygulamalı Eğitim (Staj) tamamlandıktan sonra işyerine onaylatılarak staj sınavında teslim edilmesi gereken formlar: </vt:lpstr>
      <vt:lpstr>Uygulamalı Eğitim (Staj) Sonuç Bildirme Formu</vt:lpstr>
      <vt:lpstr>Uygulamalı Eğitim (Staj) Sınav Sonuçlarının İlanı: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EBRU YENİMAN</cp:lastModifiedBy>
  <cp:revision>111</cp:revision>
  <dcterms:created xsi:type="dcterms:W3CDTF">2019-09-27T09:00:58Z</dcterms:created>
  <dcterms:modified xsi:type="dcterms:W3CDTF">2023-06-13T12:47:06Z</dcterms:modified>
</cp:coreProperties>
</file>