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 userDrawn="1"/>
        </p:nvSpPr>
        <p:spPr>
          <a:xfrm>
            <a:off x="0" y="0"/>
            <a:ext cx="8934138" cy="6858000"/>
          </a:xfrm>
          <a:custGeom>
            <a:avLst/>
            <a:gdLst>
              <a:gd name="connsiteX0" fmla="*/ 0 w 8934138"/>
              <a:gd name="connsiteY0" fmla="*/ 0 h 6858000"/>
              <a:gd name="connsiteX1" fmla="*/ 8934138 w 8934138"/>
              <a:gd name="connsiteY1" fmla="*/ 0 h 6858000"/>
              <a:gd name="connsiteX2" fmla="*/ 8934138 w 8934138"/>
              <a:gd name="connsiteY2" fmla="*/ 6858000 h 6858000"/>
              <a:gd name="connsiteX3" fmla="*/ 0 w 8934138"/>
              <a:gd name="connsiteY3" fmla="*/ 6858000 h 6858000"/>
              <a:gd name="connsiteX4" fmla="*/ 0 w 8934138"/>
              <a:gd name="connsiteY4" fmla="*/ 0 h 6858000"/>
              <a:gd name="connsiteX0" fmla="*/ 0 w 8934138"/>
              <a:gd name="connsiteY0" fmla="*/ 0 h 6858000"/>
              <a:gd name="connsiteX1" fmla="*/ 8934138 w 8934138"/>
              <a:gd name="connsiteY1" fmla="*/ 0 h 6858000"/>
              <a:gd name="connsiteX2" fmla="*/ 7540053 w 8934138"/>
              <a:gd name="connsiteY2" fmla="*/ 6828020 h 6858000"/>
              <a:gd name="connsiteX3" fmla="*/ 0 w 8934138"/>
              <a:gd name="connsiteY3" fmla="*/ 6858000 h 6858000"/>
              <a:gd name="connsiteX4" fmla="*/ 0 w 8934138"/>
              <a:gd name="connsiteY4" fmla="*/ 0 h 6858000"/>
              <a:gd name="connsiteX0" fmla="*/ 0 w 8934138"/>
              <a:gd name="connsiteY0" fmla="*/ 0 h 6858000"/>
              <a:gd name="connsiteX1" fmla="*/ 8934138 w 8934138"/>
              <a:gd name="connsiteY1" fmla="*/ 0 h 6858000"/>
              <a:gd name="connsiteX2" fmla="*/ 7974768 w 8934138"/>
              <a:gd name="connsiteY2" fmla="*/ 6828020 h 6858000"/>
              <a:gd name="connsiteX3" fmla="*/ 0 w 8934138"/>
              <a:gd name="connsiteY3" fmla="*/ 6858000 h 6858000"/>
              <a:gd name="connsiteX4" fmla="*/ 0 w 8934138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4138" h="6858000">
                <a:moveTo>
                  <a:pt x="0" y="0"/>
                </a:moveTo>
                <a:lnTo>
                  <a:pt x="8934138" y="0"/>
                </a:lnTo>
                <a:lnTo>
                  <a:pt x="7974768" y="682802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04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108" y="1523240"/>
            <a:ext cx="2743200" cy="3080613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930" y="295358"/>
            <a:ext cx="5911699" cy="5924467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667689" y="1714892"/>
            <a:ext cx="7485712" cy="1873769"/>
          </a:xfrm>
        </p:spPr>
        <p:txBody>
          <a:bodyPr anchor="b">
            <a:normAutofit/>
          </a:bodyPr>
          <a:lstStyle>
            <a:lvl1pPr algn="l">
              <a:defRPr sz="44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tr-TR" dirty="0" smtClean="0"/>
              <a:t>LOREM İPSUM DOLOR SİT AMET, CONSEC- TETUR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667688" y="3804533"/>
            <a:ext cx="748571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err="1" smtClean="0"/>
              <a:t>Öğr</a:t>
            </a:r>
            <a:r>
              <a:rPr lang="tr-TR" dirty="0" smtClean="0"/>
              <a:t>. Gör. Alper ÇETİN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622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42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18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6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30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6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8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71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26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02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C48B-9473-49B3-B6DA-E2BA13B6B364}" type="datetimeFigureOut">
              <a:rPr lang="tr-TR" smtClean="0"/>
              <a:pPr/>
              <a:t>7.02.2022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FE56F-5BBD-4939-A391-E88B3C1854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1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file:///C:\Users\user\Desktop\ogrotomasyon.uludag.edu.t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18499" y="1338348"/>
            <a:ext cx="6716683" cy="3483033"/>
          </a:xfrm>
        </p:spPr>
        <p:txBody>
          <a:bodyPr>
            <a:noAutofit/>
          </a:bodyPr>
          <a:lstStyle/>
          <a:p>
            <a:pPr algn="ctr"/>
            <a:r>
              <a:rPr lang="tr-TR" sz="4800" b="1" dirty="0" smtClean="0"/>
              <a:t>Ara sınıf Öğrencilerinin Kayıt Yenileme İşlemleri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31471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411" y="556953"/>
            <a:ext cx="9418320" cy="6035040"/>
          </a:xfrm>
        </p:spPr>
      </p:pic>
    </p:spTree>
    <p:extLst>
      <p:ext uri="{BB962C8B-B14F-4D97-AF65-F5344CB8AC3E}">
        <p14:creationId xmlns:p14="http://schemas.microsoft.com/office/powerpoint/2010/main" val="49263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239491"/>
          </a:xfrm>
        </p:spPr>
        <p:txBody>
          <a:bodyPr/>
          <a:lstStyle/>
          <a:p>
            <a:r>
              <a:rPr lang="tr-TR" dirty="0"/>
              <a:t>Öğrenciler, her yıl öğretim birimlerinin özelliğine göre Cumhurbaşkanı Kararı ile belirlenen ve Üniversitemizce ilan edilen miktardaki katkı paylarını, yılda iki kez kayıt olma/kayıt yenileme dönemlerinde yatırmak zorundadırlar.</a:t>
            </a:r>
          </a:p>
          <a:p>
            <a:r>
              <a:rPr lang="tr-TR" dirty="0"/>
              <a:t>Sadece </a:t>
            </a:r>
            <a:r>
              <a:rPr lang="tr-TR" b="1" dirty="0"/>
              <a:t>Katkı Payı/Öğrenim Ücreti ödemesini</a:t>
            </a:r>
            <a:r>
              <a:rPr lang="tr-TR" dirty="0"/>
              <a:t> yapmış olmak veya sadece Öğrenci Otomasyon Sistemi üzerinden </a:t>
            </a:r>
            <a:r>
              <a:rPr lang="tr-TR" b="1" dirty="0"/>
              <a:t>ders seçme işlemi yapmış olmak kayıt yenileme işleminin yapıldığı </a:t>
            </a:r>
            <a:r>
              <a:rPr lang="tr-TR" b="1" u="sng" dirty="0"/>
              <a:t>anlamına gelmez</a:t>
            </a:r>
            <a:r>
              <a:rPr lang="tr-TR" dirty="0"/>
              <a:t>, öğrencilerin </a:t>
            </a:r>
            <a:r>
              <a:rPr lang="tr-TR" b="1" dirty="0"/>
              <a:t>her iki işlemi de</a:t>
            </a:r>
            <a:r>
              <a:rPr lang="tr-TR" dirty="0"/>
              <a:t> gerçekleştirmiş olmaları gerekir.</a:t>
            </a:r>
          </a:p>
          <a:p>
            <a:r>
              <a:rPr lang="tr-TR" b="1" dirty="0"/>
              <a:t>Kayıt yapılmayan derslere devam edilemez ve sınavlarına girilemez.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814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84465" y="377001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İşlem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Öğrenci Otomasyonuna Giriş</a:t>
            </a:r>
            <a:b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067512"/>
            <a:ext cx="10515600" cy="3807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- </a:t>
            </a:r>
            <a:r>
              <a:rPr lang="tr-TR" dirty="0" smtClean="0"/>
              <a:t>Öğrenci </a:t>
            </a:r>
            <a:r>
              <a:rPr lang="tr-TR" dirty="0"/>
              <a:t>numarası ve şifre ile </a:t>
            </a:r>
            <a:r>
              <a:rPr lang="tr-TR" u="sng" dirty="0">
                <a:hlinkClick r:id="rId2"/>
              </a:rPr>
              <a:t>ogrotomasyon.uludag.edu.tr</a:t>
            </a:r>
            <a:r>
              <a:rPr lang="tr-TR" dirty="0">
                <a:hlinkClick r:id="rId2"/>
              </a:rPr>
              <a:t> </a:t>
            </a:r>
            <a:r>
              <a:rPr lang="tr-TR" dirty="0"/>
              <a:t>adresine gelinerek giriş yapılması gerekmektedir.</a:t>
            </a:r>
          </a:p>
          <a:p>
            <a:endParaRPr lang="tr-TR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491343" y="1347995"/>
            <a:ext cx="8635365" cy="4612640"/>
            <a:chOff x="1616" y="200"/>
            <a:chExt cx="13599" cy="7264"/>
          </a:xfrm>
        </p:grpSpPr>
        <p:pic>
          <p:nvPicPr>
            <p:cNvPr id="5" name="Picture 11" descr="4. Otomasyon Giriş Ekranı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4" y="207"/>
              <a:ext cx="13584" cy="69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1616" y="200"/>
              <a:ext cx="13599" cy="72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13005" y="601"/>
              <a:ext cx="1860" cy="285"/>
            </a:xfrm>
            <a:custGeom>
              <a:avLst/>
              <a:gdLst>
                <a:gd name="T0" fmla="+- 0 14818 13005"/>
                <a:gd name="T1" fmla="*/ T0 w 1860"/>
                <a:gd name="T2" fmla="+- 0 602 602"/>
                <a:gd name="T3" fmla="*/ 602 h 285"/>
                <a:gd name="T4" fmla="+- 0 13052 13005"/>
                <a:gd name="T5" fmla="*/ T4 w 1860"/>
                <a:gd name="T6" fmla="+- 0 602 602"/>
                <a:gd name="T7" fmla="*/ 602 h 285"/>
                <a:gd name="T8" fmla="+- 0 13034 13005"/>
                <a:gd name="T9" fmla="*/ T8 w 1860"/>
                <a:gd name="T10" fmla="+- 0 605 602"/>
                <a:gd name="T11" fmla="*/ 605 h 285"/>
                <a:gd name="T12" fmla="+- 0 13019 13005"/>
                <a:gd name="T13" fmla="*/ T12 w 1860"/>
                <a:gd name="T14" fmla="+- 0 616 602"/>
                <a:gd name="T15" fmla="*/ 616 h 285"/>
                <a:gd name="T16" fmla="+- 0 13009 13005"/>
                <a:gd name="T17" fmla="*/ T16 w 1860"/>
                <a:gd name="T18" fmla="+- 0 631 602"/>
                <a:gd name="T19" fmla="*/ 631 h 285"/>
                <a:gd name="T20" fmla="+- 0 13005 13005"/>
                <a:gd name="T21" fmla="*/ T20 w 1860"/>
                <a:gd name="T22" fmla="+- 0 649 602"/>
                <a:gd name="T23" fmla="*/ 649 h 285"/>
                <a:gd name="T24" fmla="+- 0 13005 13005"/>
                <a:gd name="T25" fmla="*/ T24 w 1860"/>
                <a:gd name="T26" fmla="+- 0 839 602"/>
                <a:gd name="T27" fmla="*/ 839 h 285"/>
                <a:gd name="T28" fmla="+- 0 13009 13005"/>
                <a:gd name="T29" fmla="*/ T28 w 1860"/>
                <a:gd name="T30" fmla="+- 0 858 602"/>
                <a:gd name="T31" fmla="*/ 858 h 285"/>
                <a:gd name="T32" fmla="+- 0 13019 13005"/>
                <a:gd name="T33" fmla="*/ T32 w 1860"/>
                <a:gd name="T34" fmla="+- 0 873 602"/>
                <a:gd name="T35" fmla="*/ 873 h 285"/>
                <a:gd name="T36" fmla="+- 0 13034 13005"/>
                <a:gd name="T37" fmla="*/ T36 w 1860"/>
                <a:gd name="T38" fmla="+- 0 883 602"/>
                <a:gd name="T39" fmla="*/ 883 h 285"/>
                <a:gd name="T40" fmla="+- 0 13052 13005"/>
                <a:gd name="T41" fmla="*/ T40 w 1860"/>
                <a:gd name="T42" fmla="+- 0 887 602"/>
                <a:gd name="T43" fmla="*/ 887 h 285"/>
                <a:gd name="T44" fmla="+- 0 14818 13005"/>
                <a:gd name="T45" fmla="*/ T44 w 1860"/>
                <a:gd name="T46" fmla="+- 0 887 602"/>
                <a:gd name="T47" fmla="*/ 887 h 285"/>
                <a:gd name="T48" fmla="+- 0 14836 13005"/>
                <a:gd name="T49" fmla="*/ T48 w 1860"/>
                <a:gd name="T50" fmla="+- 0 883 602"/>
                <a:gd name="T51" fmla="*/ 883 h 285"/>
                <a:gd name="T52" fmla="+- 0 14851 13005"/>
                <a:gd name="T53" fmla="*/ T52 w 1860"/>
                <a:gd name="T54" fmla="+- 0 873 602"/>
                <a:gd name="T55" fmla="*/ 873 h 285"/>
                <a:gd name="T56" fmla="+- 0 14861 13005"/>
                <a:gd name="T57" fmla="*/ T56 w 1860"/>
                <a:gd name="T58" fmla="+- 0 858 602"/>
                <a:gd name="T59" fmla="*/ 858 h 285"/>
                <a:gd name="T60" fmla="+- 0 14865 13005"/>
                <a:gd name="T61" fmla="*/ T60 w 1860"/>
                <a:gd name="T62" fmla="+- 0 839 602"/>
                <a:gd name="T63" fmla="*/ 839 h 285"/>
                <a:gd name="T64" fmla="+- 0 14865 13005"/>
                <a:gd name="T65" fmla="*/ T64 w 1860"/>
                <a:gd name="T66" fmla="+- 0 649 602"/>
                <a:gd name="T67" fmla="*/ 649 h 285"/>
                <a:gd name="T68" fmla="+- 0 14861 13005"/>
                <a:gd name="T69" fmla="*/ T68 w 1860"/>
                <a:gd name="T70" fmla="+- 0 631 602"/>
                <a:gd name="T71" fmla="*/ 631 h 285"/>
                <a:gd name="T72" fmla="+- 0 14851 13005"/>
                <a:gd name="T73" fmla="*/ T72 w 1860"/>
                <a:gd name="T74" fmla="+- 0 616 602"/>
                <a:gd name="T75" fmla="*/ 616 h 285"/>
                <a:gd name="T76" fmla="+- 0 14836 13005"/>
                <a:gd name="T77" fmla="*/ T76 w 1860"/>
                <a:gd name="T78" fmla="+- 0 605 602"/>
                <a:gd name="T79" fmla="*/ 605 h 285"/>
                <a:gd name="T80" fmla="+- 0 14818 13005"/>
                <a:gd name="T81" fmla="*/ T80 w 1860"/>
                <a:gd name="T82" fmla="+- 0 602 602"/>
                <a:gd name="T83" fmla="*/ 602 h 2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860" h="285">
                  <a:moveTo>
                    <a:pt x="1813" y="0"/>
                  </a:moveTo>
                  <a:lnTo>
                    <a:pt x="47" y="0"/>
                  </a:lnTo>
                  <a:lnTo>
                    <a:pt x="29" y="3"/>
                  </a:lnTo>
                  <a:lnTo>
                    <a:pt x="14" y="14"/>
                  </a:lnTo>
                  <a:lnTo>
                    <a:pt x="4" y="29"/>
                  </a:lnTo>
                  <a:lnTo>
                    <a:pt x="0" y="47"/>
                  </a:lnTo>
                  <a:lnTo>
                    <a:pt x="0" y="237"/>
                  </a:lnTo>
                  <a:lnTo>
                    <a:pt x="4" y="256"/>
                  </a:lnTo>
                  <a:lnTo>
                    <a:pt x="14" y="271"/>
                  </a:lnTo>
                  <a:lnTo>
                    <a:pt x="29" y="281"/>
                  </a:lnTo>
                  <a:lnTo>
                    <a:pt x="47" y="285"/>
                  </a:lnTo>
                  <a:lnTo>
                    <a:pt x="1813" y="285"/>
                  </a:lnTo>
                  <a:lnTo>
                    <a:pt x="1831" y="281"/>
                  </a:lnTo>
                  <a:lnTo>
                    <a:pt x="1846" y="271"/>
                  </a:lnTo>
                  <a:lnTo>
                    <a:pt x="1856" y="256"/>
                  </a:lnTo>
                  <a:lnTo>
                    <a:pt x="1860" y="237"/>
                  </a:lnTo>
                  <a:lnTo>
                    <a:pt x="1860" y="47"/>
                  </a:lnTo>
                  <a:lnTo>
                    <a:pt x="1856" y="29"/>
                  </a:lnTo>
                  <a:lnTo>
                    <a:pt x="1846" y="14"/>
                  </a:lnTo>
                  <a:lnTo>
                    <a:pt x="1831" y="3"/>
                  </a:lnTo>
                  <a:lnTo>
                    <a:pt x="18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  <p:sp>
          <p:nvSpPr>
            <p:cNvPr id="8" name="AutoShape 8"/>
            <p:cNvSpPr>
              <a:spLocks/>
            </p:cNvSpPr>
            <p:nvPr/>
          </p:nvSpPr>
          <p:spPr bwMode="auto">
            <a:xfrm>
              <a:off x="2460" y="1606"/>
              <a:ext cx="794" cy="410"/>
            </a:xfrm>
            <a:custGeom>
              <a:avLst/>
              <a:gdLst>
                <a:gd name="T0" fmla="+- 0 2488 2460"/>
                <a:gd name="T1" fmla="*/ T0 w 794"/>
                <a:gd name="T2" fmla="+- 0 1607 1607"/>
                <a:gd name="T3" fmla="*/ 1607 h 410"/>
                <a:gd name="T4" fmla="+- 0 2477 2460"/>
                <a:gd name="T5" fmla="*/ T4 w 794"/>
                <a:gd name="T6" fmla="+- 0 1609 1607"/>
                <a:gd name="T7" fmla="*/ 1609 h 410"/>
                <a:gd name="T8" fmla="+- 0 2468 2460"/>
                <a:gd name="T9" fmla="*/ T8 w 794"/>
                <a:gd name="T10" fmla="+- 0 1615 1607"/>
                <a:gd name="T11" fmla="*/ 1615 h 410"/>
                <a:gd name="T12" fmla="+- 0 2462 2460"/>
                <a:gd name="T13" fmla="*/ T12 w 794"/>
                <a:gd name="T14" fmla="+- 0 1624 1607"/>
                <a:gd name="T15" fmla="*/ 1624 h 410"/>
                <a:gd name="T16" fmla="+- 0 2460 2460"/>
                <a:gd name="T17" fmla="*/ T16 w 794"/>
                <a:gd name="T18" fmla="+- 0 1635 1607"/>
                <a:gd name="T19" fmla="*/ 1635 h 410"/>
                <a:gd name="T20" fmla="+- 0 2460 2460"/>
                <a:gd name="T21" fmla="*/ T20 w 794"/>
                <a:gd name="T22" fmla="+- 0 1748 1607"/>
                <a:gd name="T23" fmla="*/ 1748 h 410"/>
                <a:gd name="T24" fmla="+- 0 2462 2460"/>
                <a:gd name="T25" fmla="*/ T24 w 794"/>
                <a:gd name="T26" fmla="+- 0 1759 1607"/>
                <a:gd name="T27" fmla="*/ 1759 h 410"/>
                <a:gd name="T28" fmla="+- 0 2468 2460"/>
                <a:gd name="T29" fmla="*/ T28 w 794"/>
                <a:gd name="T30" fmla="+- 0 1768 1607"/>
                <a:gd name="T31" fmla="*/ 1768 h 410"/>
                <a:gd name="T32" fmla="+- 0 2477 2460"/>
                <a:gd name="T33" fmla="*/ T32 w 794"/>
                <a:gd name="T34" fmla="+- 0 1774 1607"/>
                <a:gd name="T35" fmla="*/ 1774 h 410"/>
                <a:gd name="T36" fmla="+- 0 2488 2460"/>
                <a:gd name="T37" fmla="*/ T36 w 794"/>
                <a:gd name="T38" fmla="+- 0 1777 1607"/>
                <a:gd name="T39" fmla="*/ 1777 h 410"/>
                <a:gd name="T40" fmla="+- 0 3226 2460"/>
                <a:gd name="T41" fmla="*/ T40 w 794"/>
                <a:gd name="T42" fmla="+- 0 1777 1607"/>
                <a:gd name="T43" fmla="*/ 1777 h 410"/>
                <a:gd name="T44" fmla="+- 0 3237 2460"/>
                <a:gd name="T45" fmla="*/ T44 w 794"/>
                <a:gd name="T46" fmla="+- 0 1774 1607"/>
                <a:gd name="T47" fmla="*/ 1774 h 410"/>
                <a:gd name="T48" fmla="+- 0 3246 2460"/>
                <a:gd name="T49" fmla="*/ T48 w 794"/>
                <a:gd name="T50" fmla="+- 0 1768 1607"/>
                <a:gd name="T51" fmla="*/ 1768 h 410"/>
                <a:gd name="T52" fmla="+- 0 3252 2460"/>
                <a:gd name="T53" fmla="*/ T52 w 794"/>
                <a:gd name="T54" fmla="+- 0 1759 1607"/>
                <a:gd name="T55" fmla="*/ 1759 h 410"/>
                <a:gd name="T56" fmla="+- 0 3254 2460"/>
                <a:gd name="T57" fmla="*/ T56 w 794"/>
                <a:gd name="T58" fmla="+- 0 1748 1607"/>
                <a:gd name="T59" fmla="*/ 1748 h 410"/>
                <a:gd name="T60" fmla="+- 0 3254 2460"/>
                <a:gd name="T61" fmla="*/ T60 w 794"/>
                <a:gd name="T62" fmla="+- 0 1635 1607"/>
                <a:gd name="T63" fmla="*/ 1635 h 410"/>
                <a:gd name="T64" fmla="+- 0 3252 2460"/>
                <a:gd name="T65" fmla="*/ T64 w 794"/>
                <a:gd name="T66" fmla="+- 0 1624 1607"/>
                <a:gd name="T67" fmla="*/ 1624 h 410"/>
                <a:gd name="T68" fmla="+- 0 3246 2460"/>
                <a:gd name="T69" fmla="*/ T68 w 794"/>
                <a:gd name="T70" fmla="+- 0 1615 1607"/>
                <a:gd name="T71" fmla="*/ 1615 h 410"/>
                <a:gd name="T72" fmla="+- 0 3237 2460"/>
                <a:gd name="T73" fmla="*/ T72 w 794"/>
                <a:gd name="T74" fmla="+- 0 1609 1607"/>
                <a:gd name="T75" fmla="*/ 1609 h 410"/>
                <a:gd name="T76" fmla="+- 0 3226 2460"/>
                <a:gd name="T77" fmla="*/ T76 w 794"/>
                <a:gd name="T78" fmla="+- 0 1607 1607"/>
                <a:gd name="T79" fmla="*/ 1607 h 410"/>
                <a:gd name="T80" fmla="+- 0 2488 2460"/>
                <a:gd name="T81" fmla="*/ T80 w 794"/>
                <a:gd name="T82" fmla="+- 0 1607 1607"/>
                <a:gd name="T83" fmla="*/ 1607 h 410"/>
                <a:gd name="T84" fmla="+- 0 2488 2460"/>
                <a:gd name="T85" fmla="*/ T84 w 794"/>
                <a:gd name="T86" fmla="+- 0 1847 1607"/>
                <a:gd name="T87" fmla="*/ 1847 h 410"/>
                <a:gd name="T88" fmla="+- 0 2477 2460"/>
                <a:gd name="T89" fmla="*/ T88 w 794"/>
                <a:gd name="T90" fmla="+- 0 1849 1607"/>
                <a:gd name="T91" fmla="*/ 1849 h 410"/>
                <a:gd name="T92" fmla="+- 0 2468 2460"/>
                <a:gd name="T93" fmla="*/ T92 w 794"/>
                <a:gd name="T94" fmla="+- 0 1855 1607"/>
                <a:gd name="T95" fmla="*/ 1855 h 410"/>
                <a:gd name="T96" fmla="+- 0 2462 2460"/>
                <a:gd name="T97" fmla="*/ T96 w 794"/>
                <a:gd name="T98" fmla="+- 0 1864 1607"/>
                <a:gd name="T99" fmla="*/ 1864 h 410"/>
                <a:gd name="T100" fmla="+- 0 2460 2460"/>
                <a:gd name="T101" fmla="*/ T100 w 794"/>
                <a:gd name="T102" fmla="+- 0 1875 1607"/>
                <a:gd name="T103" fmla="*/ 1875 h 410"/>
                <a:gd name="T104" fmla="+- 0 2460 2460"/>
                <a:gd name="T105" fmla="*/ T104 w 794"/>
                <a:gd name="T106" fmla="+- 0 1988 1607"/>
                <a:gd name="T107" fmla="*/ 1988 h 410"/>
                <a:gd name="T108" fmla="+- 0 2462 2460"/>
                <a:gd name="T109" fmla="*/ T108 w 794"/>
                <a:gd name="T110" fmla="+- 0 1999 1607"/>
                <a:gd name="T111" fmla="*/ 1999 h 410"/>
                <a:gd name="T112" fmla="+- 0 2468 2460"/>
                <a:gd name="T113" fmla="*/ T112 w 794"/>
                <a:gd name="T114" fmla="+- 0 2008 1607"/>
                <a:gd name="T115" fmla="*/ 2008 h 410"/>
                <a:gd name="T116" fmla="+- 0 2477 2460"/>
                <a:gd name="T117" fmla="*/ T116 w 794"/>
                <a:gd name="T118" fmla="+- 0 2014 1607"/>
                <a:gd name="T119" fmla="*/ 2014 h 410"/>
                <a:gd name="T120" fmla="+- 0 2488 2460"/>
                <a:gd name="T121" fmla="*/ T120 w 794"/>
                <a:gd name="T122" fmla="+- 0 2017 1607"/>
                <a:gd name="T123" fmla="*/ 2017 h 410"/>
                <a:gd name="T124" fmla="+- 0 3226 2460"/>
                <a:gd name="T125" fmla="*/ T124 w 794"/>
                <a:gd name="T126" fmla="+- 0 2017 1607"/>
                <a:gd name="T127" fmla="*/ 2017 h 410"/>
                <a:gd name="T128" fmla="+- 0 3237 2460"/>
                <a:gd name="T129" fmla="*/ T128 w 794"/>
                <a:gd name="T130" fmla="+- 0 2014 1607"/>
                <a:gd name="T131" fmla="*/ 2014 h 410"/>
                <a:gd name="T132" fmla="+- 0 3246 2460"/>
                <a:gd name="T133" fmla="*/ T132 w 794"/>
                <a:gd name="T134" fmla="+- 0 2008 1607"/>
                <a:gd name="T135" fmla="*/ 2008 h 410"/>
                <a:gd name="T136" fmla="+- 0 3252 2460"/>
                <a:gd name="T137" fmla="*/ T136 w 794"/>
                <a:gd name="T138" fmla="+- 0 1999 1607"/>
                <a:gd name="T139" fmla="*/ 1999 h 410"/>
                <a:gd name="T140" fmla="+- 0 3254 2460"/>
                <a:gd name="T141" fmla="*/ T140 w 794"/>
                <a:gd name="T142" fmla="+- 0 1988 1607"/>
                <a:gd name="T143" fmla="*/ 1988 h 410"/>
                <a:gd name="T144" fmla="+- 0 3254 2460"/>
                <a:gd name="T145" fmla="*/ T144 w 794"/>
                <a:gd name="T146" fmla="+- 0 1875 1607"/>
                <a:gd name="T147" fmla="*/ 1875 h 410"/>
                <a:gd name="T148" fmla="+- 0 3252 2460"/>
                <a:gd name="T149" fmla="*/ T148 w 794"/>
                <a:gd name="T150" fmla="+- 0 1864 1607"/>
                <a:gd name="T151" fmla="*/ 1864 h 410"/>
                <a:gd name="T152" fmla="+- 0 3246 2460"/>
                <a:gd name="T153" fmla="*/ T152 w 794"/>
                <a:gd name="T154" fmla="+- 0 1855 1607"/>
                <a:gd name="T155" fmla="*/ 1855 h 410"/>
                <a:gd name="T156" fmla="+- 0 3237 2460"/>
                <a:gd name="T157" fmla="*/ T156 w 794"/>
                <a:gd name="T158" fmla="+- 0 1849 1607"/>
                <a:gd name="T159" fmla="*/ 1849 h 410"/>
                <a:gd name="T160" fmla="+- 0 3226 2460"/>
                <a:gd name="T161" fmla="*/ T160 w 794"/>
                <a:gd name="T162" fmla="+- 0 1847 1607"/>
                <a:gd name="T163" fmla="*/ 1847 h 410"/>
                <a:gd name="T164" fmla="+- 0 2488 2460"/>
                <a:gd name="T165" fmla="*/ T164 w 794"/>
                <a:gd name="T166" fmla="+- 0 1847 1607"/>
                <a:gd name="T167" fmla="*/ 1847 h 4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</a:cxnLst>
              <a:rect l="0" t="0" r="r" b="b"/>
              <a:pathLst>
                <a:path w="794" h="410">
                  <a:moveTo>
                    <a:pt x="28" y="0"/>
                  </a:move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141"/>
                  </a:lnTo>
                  <a:lnTo>
                    <a:pt x="2" y="152"/>
                  </a:lnTo>
                  <a:lnTo>
                    <a:pt x="8" y="161"/>
                  </a:lnTo>
                  <a:lnTo>
                    <a:pt x="17" y="167"/>
                  </a:lnTo>
                  <a:lnTo>
                    <a:pt x="28" y="170"/>
                  </a:lnTo>
                  <a:lnTo>
                    <a:pt x="766" y="170"/>
                  </a:lnTo>
                  <a:lnTo>
                    <a:pt x="777" y="167"/>
                  </a:lnTo>
                  <a:lnTo>
                    <a:pt x="786" y="161"/>
                  </a:lnTo>
                  <a:lnTo>
                    <a:pt x="792" y="152"/>
                  </a:lnTo>
                  <a:lnTo>
                    <a:pt x="794" y="141"/>
                  </a:lnTo>
                  <a:lnTo>
                    <a:pt x="794" y="28"/>
                  </a:lnTo>
                  <a:lnTo>
                    <a:pt x="792" y="17"/>
                  </a:lnTo>
                  <a:lnTo>
                    <a:pt x="786" y="8"/>
                  </a:lnTo>
                  <a:lnTo>
                    <a:pt x="777" y="2"/>
                  </a:lnTo>
                  <a:lnTo>
                    <a:pt x="766" y="0"/>
                  </a:lnTo>
                  <a:lnTo>
                    <a:pt x="28" y="0"/>
                  </a:lnTo>
                  <a:close/>
                  <a:moveTo>
                    <a:pt x="28" y="240"/>
                  </a:moveTo>
                  <a:lnTo>
                    <a:pt x="17" y="242"/>
                  </a:lnTo>
                  <a:lnTo>
                    <a:pt x="8" y="248"/>
                  </a:lnTo>
                  <a:lnTo>
                    <a:pt x="2" y="257"/>
                  </a:lnTo>
                  <a:lnTo>
                    <a:pt x="0" y="268"/>
                  </a:lnTo>
                  <a:lnTo>
                    <a:pt x="0" y="381"/>
                  </a:lnTo>
                  <a:lnTo>
                    <a:pt x="2" y="392"/>
                  </a:lnTo>
                  <a:lnTo>
                    <a:pt x="8" y="401"/>
                  </a:lnTo>
                  <a:lnTo>
                    <a:pt x="17" y="407"/>
                  </a:lnTo>
                  <a:lnTo>
                    <a:pt x="28" y="410"/>
                  </a:lnTo>
                  <a:lnTo>
                    <a:pt x="766" y="410"/>
                  </a:lnTo>
                  <a:lnTo>
                    <a:pt x="777" y="407"/>
                  </a:lnTo>
                  <a:lnTo>
                    <a:pt x="786" y="401"/>
                  </a:lnTo>
                  <a:lnTo>
                    <a:pt x="792" y="392"/>
                  </a:lnTo>
                  <a:lnTo>
                    <a:pt x="794" y="381"/>
                  </a:lnTo>
                  <a:lnTo>
                    <a:pt x="794" y="268"/>
                  </a:lnTo>
                  <a:lnTo>
                    <a:pt x="792" y="257"/>
                  </a:lnTo>
                  <a:lnTo>
                    <a:pt x="786" y="248"/>
                  </a:lnTo>
                  <a:lnTo>
                    <a:pt x="777" y="242"/>
                  </a:lnTo>
                  <a:lnTo>
                    <a:pt x="766" y="240"/>
                  </a:lnTo>
                  <a:lnTo>
                    <a:pt x="28" y="24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49499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60714" y="500062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İşlem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Ders Kayıt ve Seçme İşleminin Gerçekleştirilmesi</a:t>
            </a:r>
            <a:b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83747" y="1416255"/>
            <a:ext cx="8669656" cy="4758914"/>
            <a:chOff x="1616" y="200"/>
            <a:chExt cx="13599" cy="7237"/>
          </a:xfrm>
        </p:grpSpPr>
        <p:pic>
          <p:nvPicPr>
            <p:cNvPr id="5" name="Picture 6" descr="5. Ders Alma Ekranı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4" y="207"/>
              <a:ext cx="13584" cy="69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6" y="200"/>
              <a:ext cx="13599" cy="72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4395" y="601"/>
              <a:ext cx="10440" cy="1362"/>
            </a:xfrm>
            <a:custGeom>
              <a:avLst/>
              <a:gdLst>
                <a:gd name="T0" fmla="+- 0 4962 4395"/>
                <a:gd name="T1" fmla="*/ T0 w 10440"/>
                <a:gd name="T2" fmla="+- 0 1660 602"/>
                <a:gd name="T3" fmla="*/ 1660 h 1362"/>
                <a:gd name="T4" fmla="+- 0 4954 4395"/>
                <a:gd name="T5" fmla="*/ T4 w 10440"/>
                <a:gd name="T6" fmla="+- 0 1652 602"/>
                <a:gd name="T7" fmla="*/ 1652 h 1362"/>
                <a:gd name="T8" fmla="+- 0 4403 4395"/>
                <a:gd name="T9" fmla="*/ T8 w 10440"/>
                <a:gd name="T10" fmla="+- 0 1652 602"/>
                <a:gd name="T11" fmla="*/ 1652 h 1362"/>
                <a:gd name="T12" fmla="+- 0 4395 4395"/>
                <a:gd name="T13" fmla="*/ T12 w 10440"/>
                <a:gd name="T14" fmla="+- 0 1660 602"/>
                <a:gd name="T15" fmla="*/ 1660 h 1362"/>
                <a:gd name="T16" fmla="+- 0 4395 4395"/>
                <a:gd name="T17" fmla="*/ T16 w 10440"/>
                <a:gd name="T18" fmla="+- 0 1756 602"/>
                <a:gd name="T19" fmla="*/ 1756 h 1362"/>
                <a:gd name="T20" fmla="+- 0 4403 4395"/>
                <a:gd name="T21" fmla="*/ T20 w 10440"/>
                <a:gd name="T22" fmla="+- 0 1765 602"/>
                <a:gd name="T23" fmla="*/ 1765 h 1362"/>
                <a:gd name="T24" fmla="+- 0 4954 4395"/>
                <a:gd name="T25" fmla="*/ T24 w 10440"/>
                <a:gd name="T26" fmla="+- 0 1765 602"/>
                <a:gd name="T27" fmla="*/ 1765 h 1362"/>
                <a:gd name="T28" fmla="+- 0 4962 4395"/>
                <a:gd name="T29" fmla="*/ T28 w 10440"/>
                <a:gd name="T30" fmla="+- 0 1756 602"/>
                <a:gd name="T31" fmla="*/ 1756 h 1362"/>
                <a:gd name="T32" fmla="+- 0 4962 4395"/>
                <a:gd name="T33" fmla="*/ T32 w 10440"/>
                <a:gd name="T34" fmla="+- 0 1660 602"/>
                <a:gd name="T35" fmla="*/ 1660 h 1362"/>
                <a:gd name="T36" fmla="+- 0 7497 4395"/>
                <a:gd name="T37" fmla="*/ T36 w 10440"/>
                <a:gd name="T38" fmla="+- 0 1660 602"/>
                <a:gd name="T39" fmla="*/ 1660 h 1362"/>
                <a:gd name="T40" fmla="+- 0 7489 4395"/>
                <a:gd name="T41" fmla="*/ T40 w 10440"/>
                <a:gd name="T42" fmla="+- 0 1652 602"/>
                <a:gd name="T43" fmla="*/ 1652 h 1362"/>
                <a:gd name="T44" fmla="+- 0 6938 4395"/>
                <a:gd name="T45" fmla="*/ T44 w 10440"/>
                <a:gd name="T46" fmla="+- 0 1652 602"/>
                <a:gd name="T47" fmla="*/ 1652 h 1362"/>
                <a:gd name="T48" fmla="+- 0 6930 4395"/>
                <a:gd name="T49" fmla="*/ T48 w 10440"/>
                <a:gd name="T50" fmla="+- 0 1660 602"/>
                <a:gd name="T51" fmla="*/ 1660 h 1362"/>
                <a:gd name="T52" fmla="+- 0 6930 4395"/>
                <a:gd name="T53" fmla="*/ T52 w 10440"/>
                <a:gd name="T54" fmla="+- 0 1756 602"/>
                <a:gd name="T55" fmla="*/ 1756 h 1362"/>
                <a:gd name="T56" fmla="+- 0 6938 4395"/>
                <a:gd name="T57" fmla="*/ T56 w 10440"/>
                <a:gd name="T58" fmla="+- 0 1765 602"/>
                <a:gd name="T59" fmla="*/ 1765 h 1362"/>
                <a:gd name="T60" fmla="+- 0 7489 4395"/>
                <a:gd name="T61" fmla="*/ T60 w 10440"/>
                <a:gd name="T62" fmla="+- 0 1765 602"/>
                <a:gd name="T63" fmla="*/ 1765 h 1362"/>
                <a:gd name="T64" fmla="+- 0 7497 4395"/>
                <a:gd name="T65" fmla="*/ T64 w 10440"/>
                <a:gd name="T66" fmla="+- 0 1756 602"/>
                <a:gd name="T67" fmla="*/ 1756 h 1362"/>
                <a:gd name="T68" fmla="+- 0 7497 4395"/>
                <a:gd name="T69" fmla="*/ T68 w 10440"/>
                <a:gd name="T70" fmla="+- 0 1660 602"/>
                <a:gd name="T71" fmla="*/ 1660 h 1362"/>
                <a:gd name="T72" fmla="+- 0 8446 4395"/>
                <a:gd name="T73" fmla="*/ T72 w 10440"/>
                <a:gd name="T74" fmla="+- 0 1869 602"/>
                <a:gd name="T75" fmla="*/ 1869 h 1362"/>
                <a:gd name="T76" fmla="+- 0 8438 4395"/>
                <a:gd name="T77" fmla="*/ T76 w 10440"/>
                <a:gd name="T78" fmla="+- 0 1862 602"/>
                <a:gd name="T79" fmla="*/ 1862 h 1362"/>
                <a:gd name="T80" fmla="+- 0 6923 4395"/>
                <a:gd name="T81" fmla="*/ T80 w 10440"/>
                <a:gd name="T82" fmla="+- 0 1862 602"/>
                <a:gd name="T83" fmla="*/ 1862 h 1362"/>
                <a:gd name="T84" fmla="+- 0 6915 4395"/>
                <a:gd name="T85" fmla="*/ T84 w 10440"/>
                <a:gd name="T86" fmla="+- 0 1869 602"/>
                <a:gd name="T87" fmla="*/ 1869 h 1362"/>
                <a:gd name="T88" fmla="+- 0 6915 4395"/>
                <a:gd name="T89" fmla="*/ T88 w 10440"/>
                <a:gd name="T90" fmla="+- 0 1956 602"/>
                <a:gd name="T91" fmla="*/ 1956 h 1362"/>
                <a:gd name="T92" fmla="+- 0 6923 4395"/>
                <a:gd name="T93" fmla="*/ T92 w 10440"/>
                <a:gd name="T94" fmla="+- 0 1964 602"/>
                <a:gd name="T95" fmla="*/ 1964 h 1362"/>
                <a:gd name="T96" fmla="+- 0 8438 4395"/>
                <a:gd name="T97" fmla="*/ T96 w 10440"/>
                <a:gd name="T98" fmla="+- 0 1964 602"/>
                <a:gd name="T99" fmla="*/ 1964 h 1362"/>
                <a:gd name="T100" fmla="+- 0 8446 4395"/>
                <a:gd name="T101" fmla="*/ T100 w 10440"/>
                <a:gd name="T102" fmla="+- 0 1956 602"/>
                <a:gd name="T103" fmla="*/ 1956 h 1362"/>
                <a:gd name="T104" fmla="+- 0 8446 4395"/>
                <a:gd name="T105" fmla="*/ T104 w 10440"/>
                <a:gd name="T106" fmla="+- 0 1869 602"/>
                <a:gd name="T107" fmla="*/ 1869 h 1362"/>
                <a:gd name="T108" fmla="+- 0 14835 4395"/>
                <a:gd name="T109" fmla="*/ T108 w 10440"/>
                <a:gd name="T110" fmla="+- 0 649 602"/>
                <a:gd name="T111" fmla="*/ 649 h 1362"/>
                <a:gd name="T112" fmla="+- 0 14831 4395"/>
                <a:gd name="T113" fmla="*/ T112 w 10440"/>
                <a:gd name="T114" fmla="+- 0 631 602"/>
                <a:gd name="T115" fmla="*/ 631 h 1362"/>
                <a:gd name="T116" fmla="+- 0 14821 4395"/>
                <a:gd name="T117" fmla="*/ T116 w 10440"/>
                <a:gd name="T118" fmla="+- 0 616 602"/>
                <a:gd name="T119" fmla="*/ 616 h 1362"/>
                <a:gd name="T120" fmla="+- 0 14806 4395"/>
                <a:gd name="T121" fmla="*/ T120 w 10440"/>
                <a:gd name="T122" fmla="+- 0 605 602"/>
                <a:gd name="T123" fmla="*/ 605 h 1362"/>
                <a:gd name="T124" fmla="+- 0 14788 4395"/>
                <a:gd name="T125" fmla="*/ T124 w 10440"/>
                <a:gd name="T126" fmla="+- 0 602 602"/>
                <a:gd name="T127" fmla="*/ 602 h 1362"/>
                <a:gd name="T128" fmla="+- 0 13022 4395"/>
                <a:gd name="T129" fmla="*/ T128 w 10440"/>
                <a:gd name="T130" fmla="+- 0 602 602"/>
                <a:gd name="T131" fmla="*/ 602 h 1362"/>
                <a:gd name="T132" fmla="+- 0 13004 4395"/>
                <a:gd name="T133" fmla="*/ T132 w 10440"/>
                <a:gd name="T134" fmla="+- 0 605 602"/>
                <a:gd name="T135" fmla="*/ 605 h 1362"/>
                <a:gd name="T136" fmla="+- 0 12989 4395"/>
                <a:gd name="T137" fmla="*/ T136 w 10440"/>
                <a:gd name="T138" fmla="+- 0 616 602"/>
                <a:gd name="T139" fmla="*/ 616 h 1362"/>
                <a:gd name="T140" fmla="+- 0 12979 4395"/>
                <a:gd name="T141" fmla="*/ T140 w 10440"/>
                <a:gd name="T142" fmla="+- 0 631 602"/>
                <a:gd name="T143" fmla="*/ 631 h 1362"/>
                <a:gd name="T144" fmla="+- 0 12975 4395"/>
                <a:gd name="T145" fmla="*/ T144 w 10440"/>
                <a:gd name="T146" fmla="+- 0 649 602"/>
                <a:gd name="T147" fmla="*/ 649 h 1362"/>
                <a:gd name="T148" fmla="+- 0 12975 4395"/>
                <a:gd name="T149" fmla="*/ T148 w 10440"/>
                <a:gd name="T150" fmla="+- 0 839 602"/>
                <a:gd name="T151" fmla="*/ 839 h 1362"/>
                <a:gd name="T152" fmla="+- 0 12979 4395"/>
                <a:gd name="T153" fmla="*/ T152 w 10440"/>
                <a:gd name="T154" fmla="+- 0 858 602"/>
                <a:gd name="T155" fmla="*/ 858 h 1362"/>
                <a:gd name="T156" fmla="+- 0 12989 4395"/>
                <a:gd name="T157" fmla="*/ T156 w 10440"/>
                <a:gd name="T158" fmla="+- 0 873 602"/>
                <a:gd name="T159" fmla="*/ 873 h 1362"/>
                <a:gd name="T160" fmla="+- 0 13004 4395"/>
                <a:gd name="T161" fmla="*/ T160 w 10440"/>
                <a:gd name="T162" fmla="+- 0 883 602"/>
                <a:gd name="T163" fmla="*/ 883 h 1362"/>
                <a:gd name="T164" fmla="+- 0 13022 4395"/>
                <a:gd name="T165" fmla="*/ T164 w 10440"/>
                <a:gd name="T166" fmla="+- 0 887 602"/>
                <a:gd name="T167" fmla="*/ 887 h 1362"/>
                <a:gd name="T168" fmla="+- 0 14788 4395"/>
                <a:gd name="T169" fmla="*/ T168 w 10440"/>
                <a:gd name="T170" fmla="+- 0 887 602"/>
                <a:gd name="T171" fmla="*/ 887 h 1362"/>
                <a:gd name="T172" fmla="+- 0 14806 4395"/>
                <a:gd name="T173" fmla="*/ T172 w 10440"/>
                <a:gd name="T174" fmla="+- 0 883 602"/>
                <a:gd name="T175" fmla="*/ 883 h 1362"/>
                <a:gd name="T176" fmla="+- 0 14821 4395"/>
                <a:gd name="T177" fmla="*/ T176 w 10440"/>
                <a:gd name="T178" fmla="+- 0 873 602"/>
                <a:gd name="T179" fmla="*/ 873 h 1362"/>
                <a:gd name="T180" fmla="+- 0 14831 4395"/>
                <a:gd name="T181" fmla="*/ T180 w 10440"/>
                <a:gd name="T182" fmla="+- 0 858 602"/>
                <a:gd name="T183" fmla="*/ 858 h 1362"/>
                <a:gd name="T184" fmla="+- 0 14835 4395"/>
                <a:gd name="T185" fmla="*/ T184 w 10440"/>
                <a:gd name="T186" fmla="+- 0 839 602"/>
                <a:gd name="T187" fmla="*/ 839 h 1362"/>
                <a:gd name="T188" fmla="+- 0 14835 4395"/>
                <a:gd name="T189" fmla="*/ T188 w 10440"/>
                <a:gd name="T190" fmla="+- 0 649 602"/>
                <a:gd name="T191" fmla="*/ 649 h 136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10440" h="1362">
                  <a:moveTo>
                    <a:pt x="567" y="1058"/>
                  </a:moveTo>
                  <a:lnTo>
                    <a:pt x="559" y="1050"/>
                  </a:lnTo>
                  <a:lnTo>
                    <a:pt x="8" y="1050"/>
                  </a:lnTo>
                  <a:lnTo>
                    <a:pt x="0" y="1058"/>
                  </a:lnTo>
                  <a:lnTo>
                    <a:pt x="0" y="1154"/>
                  </a:lnTo>
                  <a:lnTo>
                    <a:pt x="8" y="1163"/>
                  </a:lnTo>
                  <a:lnTo>
                    <a:pt x="559" y="1163"/>
                  </a:lnTo>
                  <a:lnTo>
                    <a:pt x="567" y="1154"/>
                  </a:lnTo>
                  <a:lnTo>
                    <a:pt x="567" y="1058"/>
                  </a:lnTo>
                  <a:close/>
                  <a:moveTo>
                    <a:pt x="3102" y="1058"/>
                  </a:moveTo>
                  <a:lnTo>
                    <a:pt x="3094" y="1050"/>
                  </a:lnTo>
                  <a:lnTo>
                    <a:pt x="2543" y="1050"/>
                  </a:lnTo>
                  <a:lnTo>
                    <a:pt x="2535" y="1058"/>
                  </a:lnTo>
                  <a:lnTo>
                    <a:pt x="2535" y="1154"/>
                  </a:lnTo>
                  <a:lnTo>
                    <a:pt x="2543" y="1163"/>
                  </a:lnTo>
                  <a:lnTo>
                    <a:pt x="3094" y="1163"/>
                  </a:lnTo>
                  <a:lnTo>
                    <a:pt x="3102" y="1154"/>
                  </a:lnTo>
                  <a:lnTo>
                    <a:pt x="3102" y="1058"/>
                  </a:lnTo>
                  <a:close/>
                  <a:moveTo>
                    <a:pt x="4051" y="1267"/>
                  </a:moveTo>
                  <a:lnTo>
                    <a:pt x="4043" y="1260"/>
                  </a:lnTo>
                  <a:lnTo>
                    <a:pt x="2528" y="1260"/>
                  </a:lnTo>
                  <a:lnTo>
                    <a:pt x="2520" y="1267"/>
                  </a:lnTo>
                  <a:lnTo>
                    <a:pt x="2520" y="1354"/>
                  </a:lnTo>
                  <a:lnTo>
                    <a:pt x="2528" y="1362"/>
                  </a:lnTo>
                  <a:lnTo>
                    <a:pt x="4043" y="1362"/>
                  </a:lnTo>
                  <a:lnTo>
                    <a:pt x="4051" y="1354"/>
                  </a:lnTo>
                  <a:lnTo>
                    <a:pt x="4051" y="1267"/>
                  </a:lnTo>
                  <a:close/>
                  <a:moveTo>
                    <a:pt x="10440" y="47"/>
                  </a:moveTo>
                  <a:lnTo>
                    <a:pt x="10436" y="29"/>
                  </a:lnTo>
                  <a:lnTo>
                    <a:pt x="10426" y="14"/>
                  </a:lnTo>
                  <a:lnTo>
                    <a:pt x="10411" y="3"/>
                  </a:lnTo>
                  <a:lnTo>
                    <a:pt x="10393" y="0"/>
                  </a:lnTo>
                  <a:lnTo>
                    <a:pt x="8627" y="0"/>
                  </a:lnTo>
                  <a:lnTo>
                    <a:pt x="8609" y="3"/>
                  </a:lnTo>
                  <a:lnTo>
                    <a:pt x="8594" y="14"/>
                  </a:lnTo>
                  <a:lnTo>
                    <a:pt x="8584" y="29"/>
                  </a:lnTo>
                  <a:lnTo>
                    <a:pt x="8580" y="47"/>
                  </a:lnTo>
                  <a:lnTo>
                    <a:pt x="8580" y="237"/>
                  </a:lnTo>
                  <a:lnTo>
                    <a:pt x="8584" y="256"/>
                  </a:lnTo>
                  <a:lnTo>
                    <a:pt x="8594" y="271"/>
                  </a:lnTo>
                  <a:lnTo>
                    <a:pt x="8609" y="281"/>
                  </a:lnTo>
                  <a:lnTo>
                    <a:pt x="8627" y="285"/>
                  </a:lnTo>
                  <a:lnTo>
                    <a:pt x="10393" y="285"/>
                  </a:lnTo>
                  <a:lnTo>
                    <a:pt x="10411" y="281"/>
                  </a:lnTo>
                  <a:lnTo>
                    <a:pt x="10426" y="271"/>
                  </a:lnTo>
                  <a:lnTo>
                    <a:pt x="10436" y="256"/>
                  </a:lnTo>
                  <a:lnTo>
                    <a:pt x="10440" y="237"/>
                  </a:lnTo>
                  <a:lnTo>
                    <a:pt x="10440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  <p:sp>
          <p:nvSpPr>
            <p:cNvPr id="8" name="AutoShape 3"/>
            <p:cNvSpPr>
              <a:spLocks/>
            </p:cNvSpPr>
            <p:nvPr/>
          </p:nvSpPr>
          <p:spPr bwMode="auto">
            <a:xfrm>
              <a:off x="1650" y="1936"/>
              <a:ext cx="8962" cy="3045"/>
            </a:xfrm>
            <a:custGeom>
              <a:avLst/>
              <a:gdLst>
                <a:gd name="T0" fmla="+- 0 1673 1650"/>
                <a:gd name="T1" fmla="*/ T0 w 8962"/>
                <a:gd name="T2" fmla="+- 0 1940 1937"/>
                <a:gd name="T3" fmla="*/ 1940 h 3045"/>
                <a:gd name="T4" fmla="+- 0 1653 1650"/>
                <a:gd name="T5" fmla="*/ T4 w 8962"/>
                <a:gd name="T6" fmla="+- 0 1960 1937"/>
                <a:gd name="T7" fmla="*/ 1960 h 3045"/>
                <a:gd name="T8" fmla="+- 0 1650 1650"/>
                <a:gd name="T9" fmla="*/ T8 w 8962"/>
                <a:gd name="T10" fmla="+- 0 2126 1937"/>
                <a:gd name="T11" fmla="*/ 2126 h 3045"/>
                <a:gd name="T12" fmla="+- 0 1661 1650"/>
                <a:gd name="T13" fmla="*/ T12 w 8962"/>
                <a:gd name="T14" fmla="+- 0 2153 1937"/>
                <a:gd name="T15" fmla="*/ 2153 h 3045"/>
                <a:gd name="T16" fmla="+- 0 1688 1650"/>
                <a:gd name="T17" fmla="*/ T16 w 8962"/>
                <a:gd name="T18" fmla="+- 0 2164 1937"/>
                <a:gd name="T19" fmla="*/ 2164 h 3045"/>
                <a:gd name="T20" fmla="+- 0 3214 1650"/>
                <a:gd name="T21" fmla="*/ T20 w 8962"/>
                <a:gd name="T22" fmla="+- 0 2161 1937"/>
                <a:gd name="T23" fmla="*/ 2161 h 3045"/>
                <a:gd name="T24" fmla="+- 0 3234 1650"/>
                <a:gd name="T25" fmla="*/ T24 w 8962"/>
                <a:gd name="T26" fmla="+- 0 2141 1937"/>
                <a:gd name="T27" fmla="*/ 2141 h 3045"/>
                <a:gd name="T28" fmla="+- 0 3237 1650"/>
                <a:gd name="T29" fmla="*/ T28 w 8962"/>
                <a:gd name="T30" fmla="+- 0 1974 1937"/>
                <a:gd name="T31" fmla="*/ 1974 h 3045"/>
                <a:gd name="T32" fmla="+- 0 3226 1650"/>
                <a:gd name="T33" fmla="*/ T32 w 8962"/>
                <a:gd name="T34" fmla="+- 0 1948 1937"/>
                <a:gd name="T35" fmla="*/ 1948 h 3045"/>
                <a:gd name="T36" fmla="+- 0 3199 1650"/>
                <a:gd name="T37" fmla="*/ T36 w 8962"/>
                <a:gd name="T38" fmla="+- 0 1937 1937"/>
                <a:gd name="T39" fmla="*/ 1937 h 3045"/>
                <a:gd name="T40" fmla="+- 0 1688 1650"/>
                <a:gd name="T41" fmla="*/ T40 w 8962"/>
                <a:gd name="T42" fmla="+- 0 2372 1937"/>
                <a:gd name="T43" fmla="*/ 2372 h 3045"/>
                <a:gd name="T44" fmla="+- 0 1661 1650"/>
                <a:gd name="T45" fmla="*/ T44 w 8962"/>
                <a:gd name="T46" fmla="+- 0 2383 1937"/>
                <a:gd name="T47" fmla="*/ 2383 h 3045"/>
                <a:gd name="T48" fmla="+- 0 1650 1650"/>
                <a:gd name="T49" fmla="*/ T48 w 8962"/>
                <a:gd name="T50" fmla="+- 0 2409 1937"/>
                <a:gd name="T51" fmla="*/ 2409 h 3045"/>
                <a:gd name="T52" fmla="+- 0 1653 1650"/>
                <a:gd name="T53" fmla="*/ T52 w 8962"/>
                <a:gd name="T54" fmla="+- 0 2576 1937"/>
                <a:gd name="T55" fmla="*/ 2576 h 3045"/>
                <a:gd name="T56" fmla="+- 0 1673 1650"/>
                <a:gd name="T57" fmla="*/ T56 w 8962"/>
                <a:gd name="T58" fmla="+- 0 2596 1937"/>
                <a:gd name="T59" fmla="*/ 2596 h 3045"/>
                <a:gd name="T60" fmla="+- 0 3029 1650"/>
                <a:gd name="T61" fmla="*/ T60 w 8962"/>
                <a:gd name="T62" fmla="+- 0 2599 1937"/>
                <a:gd name="T63" fmla="*/ 2599 h 3045"/>
                <a:gd name="T64" fmla="+- 0 3056 1650"/>
                <a:gd name="T65" fmla="*/ T64 w 8962"/>
                <a:gd name="T66" fmla="+- 0 2588 1937"/>
                <a:gd name="T67" fmla="*/ 2588 h 3045"/>
                <a:gd name="T68" fmla="+- 0 3067 1650"/>
                <a:gd name="T69" fmla="*/ T68 w 8962"/>
                <a:gd name="T70" fmla="+- 0 2561 1937"/>
                <a:gd name="T71" fmla="*/ 2561 h 3045"/>
                <a:gd name="T72" fmla="+- 0 3064 1650"/>
                <a:gd name="T73" fmla="*/ T72 w 8962"/>
                <a:gd name="T74" fmla="+- 0 2395 1937"/>
                <a:gd name="T75" fmla="*/ 2395 h 3045"/>
                <a:gd name="T76" fmla="+- 0 3044 1650"/>
                <a:gd name="T77" fmla="*/ T76 w 8962"/>
                <a:gd name="T78" fmla="+- 0 2375 1937"/>
                <a:gd name="T79" fmla="*/ 2375 h 3045"/>
                <a:gd name="T80" fmla="+- 0 1688 1650"/>
                <a:gd name="T81" fmla="*/ T80 w 8962"/>
                <a:gd name="T82" fmla="+- 0 2372 1937"/>
                <a:gd name="T83" fmla="*/ 2372 h 3045"/>
                <a:gd name="T84" fmla="+- 0 10238 1650"/>
                <a:gd name="T85" fmla="*/ T84 w 8962"/>
                <a:gd name="T86" fmla="+- 0 4758 1937"/>
                <a:gd name="T87" fmla="*/ 4758 h 3045"/>
                <a:gd name="T88" fmla="+- 0 10218 1650"/>
                <a:gd name="T89" fmla="*/ T88 w 8962"/>
                <a:gd name="T90" fmla="+- 0 4778 1937"/>
                <a:gd name="T91" fmla="*/ 4778 h 3045"/>
                <a:gd name="T92" fmla="+- 0 10215 1650"/>
                <a:gd name="T93" fmla="*/ T92 w 8962"/>
                <a:gd name="T94" fmla="+- 0 4944 1937"/>
                <a:gd name="T95" fmla="*/ 4944 h 3045"/>
                <a:gd name="T96" fmla="+- 0 10226 1650"/>
                <a:gd name="T97" fmla="*/ T96 w 8962"/>
                <a:gd name="T98" fmla="+- 0 4971 1937"/>
                <a:gd name="T99" fmla="*/ 4971 h 3045"/>
                <a:gd name="T100" fmla="+- 0 10253 1650"/>
                <a:gd name="T101" fmla="*/ T100 w 8962"/>
                <a:gd name="T102" fmla="+- 0 4982 1937"/>
                <a:gd name="T103" fmla="*/ 4982 h 3045"/>
                <a:gd name="T104" fmla="+- 0 10589 1650"/>
                <a:gd name="T105" fmla="*/ T104 w 8962"/>
                <a:gd name="T106" fmla="+- 0 4979 1937"/>
                <a:gd name="T107" fmla="*/ 4979 h 3045"/>
                <a:gd name="T108" fmla="+- 0 10609 1650"/>
                <a:gd name="T109" fmla="*/ T108 w 8962"/>
                <a:gd name="T110" fmla="+- 0 4959 1937"/>
                <a:gd name="T111" fmla="*/ 4959 h 3045"/>
                <a:gd name="T112" fmla="+- 0 10612 1650"/>
                <a:gd name="T113" fmla="*/ T112 w 8962"/>
                <a:gd name="T114" fmla="+- 0 4792 1937"/>
                <a:gd name="T115" fmla="*/ 4792 h 3045"/>
                <a:gd name="T116" fmla="+- 0 10601 1650"/>
                <a:gd name="T117" fmla="*/ T116 w 8962"/>
                <a:gd name="T118" fmla="+- 0 4766 1937"/>
                <a:gd name="T119" fmla="*/ 4766 h 3045"/>
                <a:gd name="T120" fmla="+- 0 10574 1650"/>
                <a:gd name="T121" fmla="*/ T120 w 8962"/>
                <a:gd name="T122" fmla="+- 0 4755 1937"/>
                <a:gd name="T123" fmla="*/ 4755 h 3045"/>
                <a:gd name="T124" fmla="+- 0 3421 1650"/>
                <a:gd name="T125" fmla="*/ T124 w 8962"/>
                <a:gd name="T126" fmla="+- 0 2374 1937"/>
                <a:gd name="T127" fmla="*/ 2374 h 3045"/>
                <a:gd name="T128" fmla="+- 0 3394 1650"/>
                <a:gd name="T129" fmla="*/ T128 w 8962"/>
                <a:gd name="T130" fmla="+- 0 2385 1937"/>
                <a:gd name="T131" fmla="*/ 2385 h 3045"/>
                <a:gd name="T132" fmla="+- 0 3383 1650"/>
                <a:gd name="T133" fmla="*/ T132 w 8962"/>
                <a:gd name="T134" fmla="+- 0 2411 1937"/>
                <a:gd name="T135" fmla="*/ 2411 h 3045"/>
                <a:gd name="T136" fmla="+- 0 3386 1650"/>
                <a:gd name="T137" fmla="*/ T136 w 8962"/>
                <a:gd name="T138" fmla="+- 0 4449 1937"/>
                <a:gd name="T139" fmla="*/ 4449 h 3045"/>
                <a:gd name="T140" fmla="+- 0 3406 1650"/>
                <a:gd name="T141" fmla="*/ T140 w 8962"/>
                <a:gd name="T142" fmla="+- 0 4469 1937"/>
                <a:gd name="T143" fmla="*/ 4469 h 3045"/>
                <a:gd name="T144" fmla="+- 0 3572 1650"/>
                <a:gd name="T145" fmla="*/ T144 w 8962"/>
                <a:gd name="T146" fmla="+- 0 4472 1937"/>
                <a:gd name="T147" fmla="*/ 4472 h 3045"/>
                <a:gd name="T148" fmla="+- 0 3599 1650"/>
                <a:gd name="T149" fmla="*/ T148 w 8962"/>
                <a:gd name="T150" fmla="+- 0 4461 1937"/>
                <a:gd name="T151" fmla="*/ 4461 h 3045"/>
                <a:gd name="T152" fmla="+- 0 3610 1650"/>
                <a:gd name="T153" fmla="*/ T152 w 8962"/>
                <a:gd name="T154" fmla="+- 0 4434 1937"/>
                <a:gd name="T155" fmla="*/ 4434 h 3045"/>
                <a:gd name="T156" fmla="+- 0 3607 1650"/>
                <a:gd name="T157" fmla="*/ T156 w 8962"/>
                <a:gd name="T158" fmla="+- 0 2397 1937"/>
                <a:gd name="T159" fmla="*/ 2397 h 3045"/>
                <a:gd name="T160" fmla="+- 0 3587 1650"/>
                <a:gd name="T161" fmla="*/ T160 w 8962"/>
                <a:gd name="T162" fmla="+- 0 2377 1937"/>
                <a:gd name="T163" fmla="*/ 2377 h 3045"/>
                <a:gd name="T164" fmla="+- 0 3421 1650"/>
                <a:gd name="T165" fmla="*/ T164 w 8962"/>
                <a:gd name="T166" fmla="+- 0 2374 1937"/>
                <a:gd name="T167" fmla="*/ 2374 h 30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</a:cxnLst>
              <a:rect l="0" t="0" r="r" b="b"/>
              <a:pathLst>
                <a:path w="8962" h="3045">
                  <a:moveTo>
                    <a:pt x="38" y="0"/>
                  </a:move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0" y="189"/>
                  </a:lnTo>
                  <a:lnTo>
                    <a:pt x="3" y="204"/>
                  </a:lnTo>
                  <a:lnTo>
                    <a:pt x="11" y="216"/>
                  </a:lnTo>
                  <a:lnTo>
                    <a:pt x="23" y="224"/>
                  </a:lnTo>
                  <a:lnTo>
                    <a:pt x="38" y="227"/>
                  </a:lnTo>
                  <a:lnTo>
                    <a:pt x="1549" y="227"/>
                  </a:lnTo>
                  <a:lnTo>
                    <a:pt x="1564" y="224"/>
                  </a:lnTo>
                  <a:lnTo>
                    <a:pt x="1576" y="216"/>
                  </a:lnTo>
                  <a:lnTo>
                    <a:pt x="1584" y="204"/>
                  </a:lnTo>
                  <a:lnTo>
                    <a:pt x="1587" y="189"/>
                  </a:lnTo>
                  <a:lnTo>
                    <a:pt x="1587" y="37"/>
                  </a:lnTo>
                  <a:lnTo>
                    <a:pt x="1584" y="23"/>
                  </a:lnTo>
                  <a:lnTo>
                    <a:pt x="1576" y="11"/>
                  </a:lnTo>
                  <a:lnTo>
                    <a:pt x="1564" y="3"/>
                  </a:lnTo>
                  <a:lnTo>
                    <a:pt x="1549" y="0"/>
                  </a:lnTo>
                  <a:lnTo>
                    <a:pt x="38" y="0"/>
                  </a:lnTo>
                  <a:close/>
                  <a:moveTo>
                    <a:pt x="38" y="435"/>
                  </a:moveTo>
                  <a:lnTo>
                    <a:pt x="23" y="438"/>
                  </a:lnTo>
                  <a:lnTo>
                    <a:pt x="11" y="446"/>
                  </a:lnTo>
                  <a:lnTo>
                    <a:pt x="3" y="458"/>
                  </a:lnTo>
                  <a:lnTo>
                    <a:pt x="0" y="472"/>
                  </a:lnTo>
                  <a:lnTo>
                    <a:pt x="0" y="624"/>
                  </a:lnTo>
                  <a:lnTo>
                    <a:pt x="3" y="639"/>
                  </a:lnTo>
                  <a:lnTo>
                    <a:pt x="11" y="651"/>
                  </a:lnTo>
                  <a:lnTo>
                    <a:pt x="23" y="659"/>
                  </a:lnTo>
                  <a:lnTo>
                    <a:pt x="38" y="662"/>
                  </a:lnTo>
                  <a:lnTo>
                    <a:pt x="1379" y="662"/>
                  </a:lnTo>
                  <a:lnTo>
                    <a:pt x="1394" y="659"/>
                  </a:lnTo>
                  <a:lnTo>
                    <a:pt x="1406" y="651"/>
                  </a:lnTo>
                  <a:lnTo>
                    <a:pt x="1414" y="639"/>
                  </a:lnTo>
                  <a:lnTo>
                    <a:pt x="1417" y="624"/>
                  </a:lnTo>
                  <a:lnTo>
                    <a:pt x="1417" y="472"/>
                  </a:lnTo>
                  <a:lnTo>
                    <a:pt x="1414" y="458"/>
                  </a:lnTo>
                  <a:lnTo>
                    <a:pt x="1406" y="446"/>
                  </a:lnTo>
                  <a:lnTo>
                    <a:pt x="1394" y="438"/>
                  </a:lnTo>
                  <a:lnTo>
                    <a:pt x="1379" y="435"/>
                  </a:lnTo>
                  <a:lnTo>
                    <a:pt x="38" y="435"/>
                  </a:lnTo>
                  <a:close/>
                  <a:moveTo>
                    <a:pt x="8603" y="2818"/>
                  </a:moveTo>
                  <a:lnTo>
                    <a:pt x="8588" y="2821"/>
                  </a:lnTo>
                  <a:lnTo>
                    <a:pt x="8576" y="2829"/>
                  </a:lnTo>
                  <a:lnTo>
                    <a:pt x="8568" y="2841"/>
                  </a:lnTo>
                  <a:lnTo>
                    <a:pt x="8565" y="2855"/>
                  </a:lnTo>
                  <a:lnTo>
                    <a:pt x="8565" y="3007"/>
                  </a:lnTo>
                  <a:lnTo>
                    <a:pt x="8568" y="3022"/>
                  </a:lnTo>
                  <a:lnTo>
                    <a:pt x="8576" y="3034"/>
                  </a:lnTo>
                  <a:lnTo>
                    <a:pt x="8588" y="3042"/>
                  </a:lnTo>
                  <a:lnTo>
                    <a:pt x="8603" y="3045"/>
                  </a:lnTo>
                  <a:lnTo>
                    <a:pt x="8924" y="3045"/>
                  </a:lnTo>
                  <a:lnTo>
                    <a:pt x="8939" y="3042"/>
                  </a:lnTo>
                  <a:lnTo>
                    <a:pt x="8951" y="3034"/>
                  </a:lnTo>
                  <a:lnTo>
                    <a:pt x="8959" y="3022"/>
                  </a:lnTo>
                  <a:lnTo>
                    <a:pt x="8962" y="3007"/>
                  </a:lnTo>
                  <a:lnTo>
                    <a:pt x="8962" y="2855"/>
                  </a:lnTo>
                  <a:lnTo>
                    <a:pt x="8959" y="2841"/>
                  </a:lnTo>
                  <a:lnTo>
                    <a:pt x="8951" y="2829"/>
                  </a:lnTo>
                  <a:lnTo>
                    <a:pt x="8939" y="2821"/>
                  </a:lnTo>
                  <a:lnTo>
                    <a:pt x="8924" y="2818"/>
                  </a:lnTo>
                  <a:lnTo>
                    <a:pt x="8603" y="2818"/>
                  </a:lnTo>
                  <a:close/>
                  <a:moveTo>
                    <a:pt x="1771" y="437"/>
                  </a:moveTo>
                  <a:lnTo>
                    <a:pt x="1756" y="440"/>
                  </a:lnTo>
                  <a:lnTo>
                    <a:pt x="1744" y="448"/>
                  </a:lnTo>
                  <a:lnTo>
                    <a:pt x="1736" y="460"/>
                  </a:lnTo>
                  <a:lnTo>
                    <a:pt x="1733" y="474"/>
                  </a:lnTo>
                  <a:lnTo>
                    <a:pt x="1733" y="2497"/>
                  </a:lnTo>
                  <a:lnTo>
                    <a:pt x="1736" y="2512"/>
                  </a:lnTo>
                  <a:lnTo>
                    <a:pt x="1744" y="2524"/>
                  </a:lnTo>
                  <a:lnTo>
                    <a:pt x="1756" y="2532"/>
                  </a:lnTo>
                  <a:lnTo>
                    <a:pt x="1771" y="2535"/>
                  </a:lnTo>
                  <a:lnTo>
                    <a:pt x="1922" y="2535"/>
                  </a:lnTo>
                  <a:lnTo>
                    <a:pt x="1937" y="2532"/>
                  </a:lnTo>
                  <a:lnTo>
                    <a:pt x="1949" y="2524"/>
                  </a:lnTo>
                  <a:lnTo>
                    <a:pt x="1957" y="2512"/>
                  </a:lnTo>
                  <a:lnTo>
                    <a:pt x="1960" y="2497"/>
                  </a:lnTo>
                  <a:lnTo>
                    <a:pt x="1960" y="474"/>
                  </a:lnTo>
                  <a:lnTo>
                    <a:pt x="1957" y="460"/>
                  </a:lnTo>
                  <a:lnTo>
                    <a:pt x="1949" y="448"/>
                  </a:lnTo>
                  <a:lnTo>
                    <a:pt x="1937" y="440"/>
                  </a:lnTo>
                  <a:lnTo>
                    <a:pt x="1922" y="437"/>
                  </a:lnTo>
                  <a:lnTo>
                    <a:pt x="1771" y="437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40458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8828" y="997527"/>
            <a:ext cx="10515600" cy="552796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otomasyonuna girişin ardından önce ''Öğrenim Bilgileri'' sekmesi, ardından sekme altında açılan ''Ders alma (109)'' sekmesine tıklanarak ders listesinin yer aldığı ekrana ulaşılması gerekmektedir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Ders kaydı yaparken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yarıyıllardaki/yıllardaki zorunlu dersleri tekrarlama veya ilk defa alma durumunda olan öğrenci; öncelikle bu derslere kayıt yaptırmak zorundadır. Öğrenciler kayıtlı oldukları birimin ilgili kurulu tarafından denkliği kabul edilmek şartıyla Üniversitenin diğer programlarından ders alabilirler. Ancak lisans öğrencileri 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önlisans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programlarından, 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önlisans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öğrencileri ise lisans programlarından ders alamaz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GANO’su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1.80’in altında olan öğrenci yeni ders alamaz. Bu durumda olan öğrenciler not yükseltme amacıyla, öncelikle başarısız olduğu derslerden başlamak ve dönemsel AKTS yükünü aşmamak kaydıyla geçmiş yıllardaki derslerine tekrar kaydolabilirler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Öğrencilerden;</a:t>
            </a:r>
          </a:p>
          <a:p>
            <a:pPr marL="0" indent="0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GANO’su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1.80-1.99 arası olanlara, 30 AKTS,</a:t>
            </a:r>
          </a:p>
          <a:p>
            <a:pPr marL="0" indent="0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GANO’su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2.00-2.99 arası olanlara, 40 AKTS,</a:t>
            </a:r>
          </a:p>
          <a:p>
            <a:pPr marL="0" indent="0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GANO’su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3.00 ve üzerinde olanlara, 50 AKTS,</a:t>
            </a:r>
          </a:p>
          <a:p>
            <a:pPr marL="0" indent="0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Kredi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yükü kadar ders almasına izin verilir. </a:t>
            </a:r>
          </a:p>
          <a:p>
            <a:pPr marL="0" indent="0">
              <a:lnSpc>
                <a:spcPct val="120000"/>
              </a:lnSpc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88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7532"/>
            <a:ext cx="10515600" cy="498943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Geçtiğimiz yıllarda kaydolan öğrencilerimizin, </a:t>
            </a:r>
            <a:r>
              <a:rPr lang="tr-T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GANO'larının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kendilerine sağladığı AKTS kredisine göre varsa öncelikle FF, FD ve D şeklindeki alt sınıf derslerini seçmeleri, ardından mevcut sınıf derslerini seçerek Ders Kayıt ve Seçim İşlemini tamamlamaları gerekmektedir.</a:t>
            </a:r>
          </a:p>
          <a:p>
            <a:pPr>
              <a:lnSpc>
                <a:spcPct val="120000"/>
              </a:lnSpc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muafiyeti uygun görülen öğrenciye, muaf olduğu AKTS kredi yükü kadar, bir üst yarıyıldan/yıldan ders almasına izin verilebilir.</a:t>
            </a:r>
          </a:p>
          <a:p>
            <a:pPr marL="0" indent="0">
              <a:lnSpc>
                <a:spcPct val="120000"/>
              </a:lnSpc>
              <a:buNone/>
            </a:pP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Ders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 kuralları kısmını okuyarak ders alma işlemini gerçekleştiriniz. Kurallarda dönem içinde alınacak maksimum kredi yükü , Hangi dönemde kaç adet seçmeli ders almanız gerektiği belirtilmiştir. Grup içerisinden almanız gereken ders sayısına özellikle dikkat ederek seçiminizi yapınız.</a:t>
            </a:r>
          </a:p>
          <a:p>
            <a:pPr>
              <a:lnSpc>
                <a:spcPct val="120000"/>
              </a:lnSpc>
            </a:pPr>
            <a:r>
              <a:rPr lang="tr-TR" sz="3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 </a:t>
            </a:r>
            <a:r>
              <a:rPr lang="tr-TR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dersleri seçeceğinizi dönemsel olarak takip edebilmek için öğrenci </a:t>
            </a:r>
            <a:r>
              <a:rPr lang="tr-TR" sz="3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otomosyonu</a:t>
            </a:r>
            <a:r>
              <a:rPr lang="tr-TR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 kısmında (1239) </a:t>
            </a:r>
            <a:r>
              <a:rPr lang="tr-TR" sz="3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nolu</a:t>
            </a:r>
            <a:r>
              <a:rPr lang="tr-TR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Müfredat görüntüleme sekmesi tıklanarak dönemsel aldığınız dersleri, hangi dönemde kaç adet seçmeli ders almanız gerektiği ve  kaç tane seçmeli ders aldığınızı takip edebilirsiniz.</a:t>
            </a:r>
            <a:endParaRPr lang="tr-TR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4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myo" id="{42741089-5547-4CBB-A400-86545A87243F}" vid="{81750A39-CA35-4103-B88F-09775AB947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tbmyo</Template>
  <TotalTime>135</TotalTime>
  <Words>179</Words>
  <Application>Microsoft Office PowerPoint</Application>
  <PresentationFormat>Geniş ekran</PresentationFormat>
  <Paragraphs>20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Office Teması</vt:lpstr>
      <vt:lpstr>Ara sınıf Öğrencilerinin Kayıt Yenileme İşlemleri</vt:lpstr>
      <vt:lpstr>PowerPoint Sunusu</vt:lpstr>
      <vt:lpstr>PowerPoint Sunusu</vt:lpstr>
      <vt:lpstr>1. İşlem - Öğrenci Otomasyonuna Giriş </vt:lpstr>
      <vt:lpstr>2. İşlem - Ders Kayıt ve Seçme İşleminin Gerçekleştirilmesi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49</cp:revision>
  <dcterms:created xsi:type="dcterms:W3CDTF">2019-09-27T09:00:58Z</dcterms:created>
  <dcterms:modified xsi:type="dcterms:W3CDTF">2022-02-07T12:41:35Z</dcterms:modified>
</cp:coreProperties>
</file>