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3" r:id="rId4"/>
    <p:sldId id="292" r:id="rId5"/>
    <p:sldId id="310" r:id="rId6"/>
    <p:sldId id="284" r:id="rId7"/>
    <p:sldId id="285" r:id="rId8"/>
    <p:sldId id="286" r:id="rId9"/>
    <p:sldId id="305" r:id="rId10"/>
    <p:sldId id="308" r:id="rId11"/>
    <p:sldId id="268" r:id="rId12"/>
    <p:sldId id="269" r:id="rId13"/>
    <p:sldId id="270" r:id="rId14"/>
    <p:sldId id="271" r:id="rId15"/>
    <p:sldId id="272" r:id="rId16"/>
    <p:sldId id="258" r:id="rId17"/>
    <p:sldId id="259" r:id="rId18"/>
    <p:sldId id="260" r:id="rId19"/>
    <p:sldId id="265" r:id="rId20"/>
    <p:sldId id="266" r:id="rId21"/>
    <p:sldId id="267" r:id="rId22"/>
    <p:sldId id="273" r:id="rId23"/>
    <p:sldId id="275" r:id="rId24"/>
    <p:sldId id="306" r:id="rId25"/>
    <p:sldId id="307" r:id="rId26"/>
    <p:sldId id="309"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002FA93B-A713-4393-A60D-A42D1873454F}" type="datetimeFigureOut">
              <a:rPr lang="tr-TR" smtClean="0"/>
              <a:t>8.01.2024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6608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02FA93B-A713-4393-A60D-A42D1873454F}" type="datetimeFigureOut">
              <a:rPr lang="tr-TR" smtClean="0"/>
              <a:t>8.01.2024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22907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02FA93B-A713-4393-A60D-A42D1873454F}" type="datetimeFigureOut">
              <a:rPr lang="tr-TR" smtClean="0"/>
              <a:t>8.01.2024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156472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02FA93B-A713-4393-A60D-A42D1873454F}" type="datetimeFigureOut">
              <a:rPr lang="tr-TR" smtClean="0"/>
              <a:t>8.01.2024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144349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002FA93B-A713-4393-A60D-A42D1873454F}" type="datetimeFigureOut">
              <a:rPr lang="tr-TR" smtClean="0"/>
              <a:t>8.01.2024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85096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02FA93B-A713-4393-A60D-A42D1873454F}" type="datetimeFigureOut">
              <a:rPr lang="tr-TR" smtClean="0"/>
              <a:t>8.01.2024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41355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02FA93B-A713-4393-A60D-A42D1873454F}" type="datetimeFigureOut">
              <a:rPr lang="tr-TR" smtClean="0"/>
              <a:t>8.01.2024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27781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02FA93B-A713-4393-A60D-A42D1873454F}" type="datetimeFigureOut">
              <a:rPr lang="tr-TR" smtClean="0"/>
              <a:t>8.01.2024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199316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02FA93B-A713-4393-A60D-A42D1873454F}" type="datetimeFigureOut">
              <a:rPr lang="tr-TR" smtClean="0"/>
              <a:t>8.01.2024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52838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02FA93B-A713-4393-A60D-A42D1873454F}" type="datetimeFigureOut">
              <a:rPr lang="tr-TR" smtClean="0"/>
              <a:t>8.01.2024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186002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002FA93B-A713-4393-A60D-A42D1873454F}" type="datetimeFigureOut">
              <a:rPr lang="tr-TR" smtClean="0"/>
              <a:t>8.01.2024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4F53F3-7080-4690-8631-617E4E90DE70}" type="slidenum">
              <a:rPr lang="tr-TR" smtClean="0"/>
              <a:t>‹#›</a:t>
            </a:fld>
            <a:endParaRPr lang="tr-TR"/>
          </a:p>
        </p:txBody>
      </p:sp>
    </p:spTree>
    <p:extLst>
      <p:ext uri="{BB962C8B-B14F-4D97-AF65-F5344CB8AC3E}">
        <p14:creationId xmlns:p14="http://schemas.microsoft.com/office/powerpoint/2010/main" val="228377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A93B-A713-4393-A60D-A42D1873454F}" type="datetimeFigureOut">
              <a:rPr lang="tr-TR" smtClean="0"/>
              <a:t>8.01.2024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F53F3-7080-4690-8631-617E4E90DE70}" type="slidenum">
              <a:rPr lang="tr-TR" smtClean="0"/>
              <a:t>‹#›</a:t>
            </a:fld>
            <a:endParaRPr lang="tr-TR"/>
          </a:p>
        </p:txBody>
      </p:sp>
    </p:spTree>
    <p:extLst>
      <p:ext uri="{BB962C8B-B14F-4D97-AF65-F5344CB8AC3E}">
        <p14:creationId xmlns:p14="http://schemas.microsoft.com/office/powerpoint/2010/main" val="308530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avesis.uludag.edu.tr/sincik" TargetMode="External"/><Relationship Id="rId13" Type="http://schemas.openxmlformats.org/officeDocument/2006/relationships/hyperlink" Target="https://avesis.uludag.edu.tr/okacar" TargetMode="External"/><Relationship Id="rId3" Type="http://schemas.openxmlformats.org/officeDocument/2006/relationships/hyperlink" Target="https://avesis.uludag.edu.tr/iturgut" TargetMode="External"/><Relationship Id="rId7" Type="http://schemas.openxmlformats.org/officeDocument/2006/relationships/hyperlink" Target="https://avesis.uludag.edu.tr/uzunay" TargetMode="External"/><Relationship Id="rId12" Type="http://schemas.openxmlformats.org/officeDocument/2006/relationships/hyperlink" Target="https://avesis.uludag.edu.tr/muraterman" TargetMode="External"/><Relationship Id="rId17" Type="http://schemas.openxmlformats.org/officeDocument/2006/relationships/hyperlink" Target="https://uludag.edu.tr/tarlabitkileri/konu/view?id=10533&amp;title=100-2000-doktora-bursiyeri-cansu-dolgun" TargetMode="External"/><Relationship Id="rId2" Type="http://schemas.openxmlformats.org/officeDocument/2006/relationships/hyperlink" Target="https://avesis.uludag.edu.tr/agoksoy" TargetMode="External"/><Relationship Id="rId16" Type="http://schemas.openxmlformats.org/officeDocument/2006/relationships/hyperlink" Target="https://uludag.edu.tr/tarlabitkileri/konu/view?id=10545&amp;title=100-2000-doktora-bursiyeri-gulcin-kahraman" TargetMode="External"/><Relationship Id="rId1" Type="http://schemas.openxmlformats.org/officeDocument/2006/relationships/slideLayout" Target="../slideLayouts/slideLayout2.xml"/><Relationship Id="rId6" Type="http://schemas.openxmlformats.org/officeDocument/2006/relationships/hyperlink" Target="https://avesis.uludag.edu.tr/ubilgili" TargetMode="External"/><Relationship Id="rId11" Type="http://schemas.openxmlformats.org/officeDocument/2006/relationships/hyperlink" Target="https://avesis.uludag.edu.tr/ebudakli" TargetMode="External"/><Relationship Id="rId5" Type="http://schemas.openxmlformats.org/officeDocument/2006/relationships/hyperlink" Target="https://avesis.uludag.edu.tr/ndagustu" TargetMode="External"/><Relationship Id="rId15" Type="http://schemas.openxmlformats.org/officeDocument/2006/relationships/hyperlink" Target="https://avesis.uludag.edu.tr/cerenbastas" TargetMode="External"/><Relationship Id="rId10" Type="http://schemas.openxmlformats.org/officeDocument/2006/relationships/hyperlink" Target="https://avesis.uludag.edu.tr/melik" TargetMode="External"/><Relationship Id="rId4" Type="http://schemas.openxmlformats.org/officeDocument/2006/relationships/hyperlink" Target="https://avesis.uludag.edu.tr/kyagdi" TargetMode="External"/><Relationship Id="rId9" Type="http://schemas.openxmlformats.org/officeDocument/2006/relationships/hyperlink" Target="https://avesis.uludag.edu.tr/akarasu" TargetMode="External"/><Relationship Id="rId14" Type="http://schemas.openxmlformats.org/officeDocument/2006/relationships/hyperlink" Target="https://avesis.uludag.edu.tr/esr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550634" y="106532"/>
            <a:ext cx="9144000" cy="1952594"/>
          </a:xfrm>
        </p:spPr>
        <p:txBody>
          <a:bodyPr/>
          <a:lstStyle/>
          <a:p>
            <a:r>
              <a:rPr lang="tr-TR" dirty="0" smtClean="0">
                <a:solidFill>
                  <a:srgbClr val="FF0000"/>
                </a:solidFill>
                <a:latin typeface="Arial Black" panose="020B0A04020102020204" pitchFamily="34" charset="0"/>
              </a:rPr>
              <a:t>TARLA BİTKİLERİ BÖLÜMÜ</a:t>
            </a:r>
            <a:endParaRPr lang="tr-TR" dirty="0">
              <a:solidFill>
                <a:srgbClr val="FF0000"/>
              </a:solidFill>
              <a:latin typeface="Arial Black" panose="020B0A04020102020204" pitchFamily="34" charset="0"/>
            </a:endParaRPr>
          </a:p>
        </p:txBody>
      </p:sp>
      <p:pic>
        <p:nvPicPr>
          <p:cNvPr id="3" name="Resim 2"/>
          <p:cNvPicPr>
            <a:picLocks noChangeAspect="1"/>
          </p:cNvPicPr>
          <p:nvPr/>
        </p:nvPicPr>
        <p:blipFill>
          <a:blip r:embed="rId2"/>
          <a:stretch>
            <a:fillRect/>
          </a:stretch>
        </p:blipFill>
        <p:spPr>
          <a:xfrm>
            <a:off x="505288" y="1846555"/>
            <a:ext cx="11430000" cy="4902092"/>
          </a:xfrm>
          <a:prstGeom prst="rect">
            <a:avLst/>
          </a:prstGeom>
        </p:spPr>
      </p:pic>
    </p:spTree>
    <p:extLst>
      <p:ext uri="{BB962C8B-B14F-4D97-AF65-F5344CB8AC3E}">
        <p14:creationId xmlns:p14="http://schemas.microsoft.com/office/powerpoint/2010/main" val="1952216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6300" y="182245"/>
            <a:ext cx="10439400" cy="844697"/>
          </a:xfrm>
        </p:spPr>
        <p:txBody>
          <a:bodyPr>
            <a:normAutofit/>
          </a:bodyPr>
          <a:lstStyle/>
          <a:p>
            <a:r>
              <a:rPr lang="tr-TR" sz="2800" b="1" dirty="0" smtClean="0">
                <a:solidFill>
                  <a:srgbClr val="FF0000"/>
                </a:solidFill>
                <a:latin typeface="Arial" panose="020B0604020202020204" pitchFamily="34" charset="0"/>
                <a:cs typeface="Arial" panose="020B0604020202020204" pitchFamily="34" charset="0"/>
              </a:rPr>
              <a:t>TARLA BİTKİLERİ BÖLÜMÜNÜN MİSYONU</a:t>
            </a:r>
            <a:endParaRPr lang="tr-TR" sz="28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633045" y="858129"/>
            <a:ext cx="11211951" cy="5528603"/>
          </a:xfrm>
        </p:spPr>
        <p:txBody>
          <a:bodyPr>
            <a:normAutofit fontScale="77500" lnSpcReduction="20000"/>
          </a:bodyPr>
          <a:lstStyle/>
          <a:p>
            <a:pPr marL="0" indent="0" algn="just">
              <a:lnSpc>
                <a:spcPct val="150000"/>
              </a:lnSpc>
              <a:buNone/>
            </a:pPr>
            <a:r>
              <a:rPr lang="tr-TR" b="1" dirty="0">
                <a:latin typeface="Arial" panose="020B0604020202020204" pitchFamily="34" charset="0"/>
                <a:cs typeface="Arial" panose="020B0604020202020204" pitchFamily="34" charset="0"/>
              </a:rPr>
              <a:t>Tarla Bitkileri </a:t>
            </a:r>
            <a:r>
              <a:rPr lang="tr-TR" b="1" dirty="0" smtClean="0">
                <a:latin typeface="Arial" panose="020B0604020202020204" pitchFamily="34" charset="0"/>
                <a:cs typeface="Arial" panose="020B0604020202020204" pitchFamily="34" charset="0"/>
              </a:rPr>
              <a:t>Bölümü, </a:t>
            </a:r>
            <a:r>
              <a:rPr lang="tr-TR" b="1" dirty="0">
                <a:latin typeface="Arial" panose="020B0604020202020204" pitchFamily="34" charset="0"/>
                <a:cs typeface="Arial" panose="020B0604020202020204" pitchFamily="34" charset="0"/>
              </a:rPr>
              <a:t>öğrencilerine verdiği lisans dersleri ve yaptırdığı tez çalışmaları ile teorik bilgi üretimi yanında, uygulamaya yönelik pratik üretim çalışmaları yapmayı görev edinmiştir. </a:t>
            </a:r>
            <a:endParaRPr lang="tr-TR" b="1" dirty="0" smtClean="0">
              <a:latin typeface="Arial" panose="020B0604020202020204" pitchFamily="34" charset="0"/>
              <a:cs typeface="Arial" panose="020B0604020202020204" pitchFamily="34" charset="0"/>
            </a:endParaRPr>
          </a:p>
          <a:p>
            <a:pPr marL="0" indent="0" algn="just">
              <a:lnSpc>
                <a:spcPct val="150000"/>
              </a:lnSpc>
              <a:buNone/>
            </a:pPr>
            <a:r>
              <a:rPr lang="tr-TR" b="1" dirty="0" smtClean="0">
                <a:latin typeface="Arial" panose="020B0604020202020204" pitchFamily="34" charset="0"/>
                <a:cs typeface="Arial" panose="020B0604020202020204" pitchFamily="34" charset="0"/>
              </a:rPr>
              <a:t>Bölümümüz; tarımsal </a:t>
            </a:r>
            <a:r>
              <a:rPr lang="tr-TR" b="1" dirty="0">
                <a:latin typeface="Arial" panose="020B0604020202020204" pitchFamily="34" charset="0"/>
                <a:cs typeface="Arial" panose="020B0604020202020204" pitchFamily="34" charset="0"/>
              </a:rPr>
              <a:t>problemlere çözüm bulabilmek, teknolojiden en iyi şekilde faydalanılmasını sağlamak, </a:t>
            </a:r>
            <a:r>
              <a:rPr lang="tr-TR" b="1" dirty="0" smtClean="0">
                <a:latin typeface="Arial" panose="020B0604020202020204" pitchFamily="34" charset="0"/>
                <a:cs typeface="Arial" panose="020B0604020202020204" pitchFamily="34" charset="0"/>
              </a:rPr>
              <a:t>tarla bitkileri üretimi ve ıslahı alanında çağdaş </a:t>
            </a:r>
            <a:r>
              <a:rPr lang="tr-TR" b="1" dirty="0">
                <a:latin typeface="Arial" panose="020B0604020202020204" pitchFamily="34" charset="0"/>
                <a:cs typeface="Arial" panose="020B0604020202020204" pitchFamily="34" charset="0"/>
              </a:rPr>
              <a:t>bilgileri ve teknolojik </a:t>
            </a:r>
            <a:r>
              <a:rPr lang="tr-TR" b="1" dirty="0" smtClean="0">
                <a:latin typeface="Arial" panose="020B0604020202020204" pitchFamily="34" charset="0"/>
                <a:cs typeface="Arial" panose="020B0604020202020204" pitchFamily="34" charset="0"/>
              </a:rPr>
              <a:t>imkanları </a:t>
            </a:r>
            <a:r>
              <a:rPr lang="tr-TR" b="1" dirty="0">
                <a:latin typeface="Arial" panose="020B0604020202020204" pitchFamily="34" charset="0"/>
                <a:cs typeface="Arial" panose="020B0604020202020204" pitchFamily="34" charset="0"/>
              </a:rPr>
              <a:t>öğrencilere </a:t>
            </a:r>
            <a:r>
              <a:rPr lang="tr-TR" b="1" dirty="0" smtClean="0">
                <a:latin typeface="Arial" panose="020B0604020202020204" pitchFamily="34" charset="0"/>
                <a:cs typeface="Arial" panose="020B0604020202020204" pitchFamily="34" charset="0"/>
              </a:rPr>
              <a:t>sunmak gibi temel görevleri yanında, </a:t>
            </a:r>
            <a:r>
              <a:rPr lang="tr-TR" b="1" dirty="0">
                <a:latin typeface="Arial" panose="020B0604020202020204" pitchFamily="34" charset="0"/>
                <a:cs typeface="Arial" panose="020B0604020202020204" pitchFamily="34" charset="0"/>
              </a:rPr>
              <a:t>öncelikle kendi yöresi ile ilgili problemleri </a:t>
            </a:r>
            <a:r>
              <a:rPr lang="tr-TR" b="1" dirty="0" smtClean="0">
                <a:latin typeface="Arial" panose="020B0604020202020204" pitchFamily="34" charset="0"/>
                <a:cs typeface="Arial" panose="020B0604020202020204" pitchFamily="34" charset="0"/>
              </a:rPr>
              <a:t>çözebilecek, </a:t>
            </a:r>
            <a:r>
              <a:rPr lang="tr-TR" b="1" dirty="0">
                <a:latin typeface="Arial" panose="020B0604020202020204" pitchFamily="34" charset="0"/>
                <a:cs typeface="Arial" panose="020B0604020202020204" pitchFamily="34" charset="0"/>
              </a:rPr>
              <a:t>problemleri çözerken teknolojik imkanlardan mümkün olduğunca </a:t>
            </a:r>
            <a:r>
              <a:rPr lang="tr-TR" b="1" dirty="0" smtClean="0">
                <a:latin typeface="Arial" panose="020B0604020202020204" pitchFamily="34" charset="0"/>
                <a:cs typeface="Arial" panose="020B0604020202020204" pitchFamily="34" charset="0"/>
              </a:rPr>
              <a:t>faydalanabilecek, elde </a:t>
            </a:r>
            <a:r>
              <a:rPr lang="tr-TR" b="1" dirty="0">
                <a:latin typeface="Arial" panose="020B0604020202020204" pitchFamily="34" charset="0"/>
                <a:cs typeface="Arial" panose="020B0604020202020204" pitchFamily="34" charset="0"/>
              </a:rPr>
              <a:t>edilen bilgi ve tecrübeleri pratiğe </a:t>
            </a:r>
            <a:r>
              <a:rPr lang="tr-TR" b="1" dirty="0" smtClean="0">
                <a:latin typeface="Arial" panose="020B0604020202020204" pitchFamily="34" charset="0"/>
                <a:cs typeface="Arial" panose="020B0604020202020204" pitchFamily="34" charset="0"/>
              </a:rPr>
              <a:t>aktarabilecek, bilimsel </a:t>
            </a:r>
            <a:r>
              <a:rPr lang="tr-TR" b="1" dirty="0">
                <a:latin typeface="Arial" panose="020B0604020202020204" pitchFamily="34" charset="0"/>
                <a:cs typeface="Arial" panose="020B0604020202020204" pitchFamily="34" charset="0"/>
              </a:rPr>
              <a:t>ve mesleki ahlaka </a:t>
            </a:r>
            <a:r>
              <a:rPr lang="tr-TR" b="1" dirty="0" smtClean="0">
                <a:latin typeface="Arial" panose="020B0604020202020204" pitchFamily="34" charset="0"/>
                <a:cs typeface="Arial" panose="020B0604020202020204" pitchFamily="34" charset="0"/>
              </a:rPr>
              <a:t>bağlı, çevreci bilince sahip, kendine </a:t>
            </a:r>
            <a:r>
              <a:rPr lang="tr-TR" b="1" dirty="0">
                <a:latin typeface="Arial" panose="020B0604020202020204" pitchFamily="34" charset="0"/>
                <a:cs typeface="Arial" panose="020B0604020202020204" pitchFamily="34" charset="0"/>
              </a:rPr>
              <a:t>güvenen, girişimci, akılcı kararlar alabilen ve bunları uygulayabilen </a:t>
            </a:r>
            <a:r>
              <a:rPr lang="tr-TR" b="1" dirty="0" smtClean="0">
                <a:latin typeface="Arial" panose="020B0604020202020204" pitchFamily="34" charset="0"/>
                <a:cs typeface="Arial" panose="020B0604020202020204" pitchFamily="34" charset="0"/>
              </a:rPr>
              <a:t>ziraat mühendisleri yetiştirmek gibi önemli</a:t>
            </a:r>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görevleri de üstlenmiştir.</a:t>
            </a:r>
            <a:endParaRPr lang="tr-T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998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52062"/>
            <a:ext cx="10515600" cy="575908"/>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BÖLÜMÜMÜZDE ARAŞTIRMA OLANAKLARI</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230819" y="727970"/>
            <a:ext cx="11962031" cy="5255580"/>
          </a:xfrm>
        </p:spPr>
        <p:txBody>
          <a:bodyPr>
            <a:normAutofit/>
          </a:bodyPr>
          <a:lstStyle/>
          <a:p>
            <a:pPr marL="0" indent="0">
              <a:buNone/>
            </a:pPr>
            <a:r>
              <a:rPr lang="tr-TR" sz="2000" b="1" dirty="0" smtClean="0">
                <a:solidFill>
                  <a:srgbClr val="FF0000"/>
                </a:solidFill>
                <a:latin typeface="Arial" panose="020B0604020202020204" pitchFamily="34" charset="0"/>
                <a:cs typeface="Arial" panose="020B0604020202020204" pitchFamily="34" charset="0"/>
              </a:rPr>
              <a:t>DENEME ALANLARI</a:t>
            </a:r>
          </a:p>
          <a:p>
            <a:pPr marL="0" indent="0">
              <a:buNone/>
            </a:pPr>
            <a:r>
              <a:rPr lang="tr-TR" sz="2000" b="1" dirty="0" smtClean="0">
                <a:latin typeface="Arial" panose="020B0604020202020204" pitchFamily="34" charset="0"/>
                <a:cs typeface="Arial" panose="020B0604020202020204" pitchFamily="34" charset="0"/>
              </a:rPr>
              <a:t>1.Kışlık Ürün (Kuru) Deneme Alanı (80 da)            2. Yazlık Ürün (Sulu) Deneme Alanı  (80 da)</a:t>
            </a:r>
            <a:endParaRPr lang="tr-TR" sz="2000" b="1"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stretch>
            <a:fillRect/>
          </a:stretch>
        </p:blipFill>
        <p:spPr>
          <a:xfrm>
            <a:off x="5948040" y="1641019"/>
            <a:ext cx="6244812" cy="4085077"/>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48" y="1811045"/>
            <a:ext cx="5231906" cy="3719743"/>
          </a:xfrm>
          <a:prstGeom prst="rect">
            <a:avLst/>
          </a:prstGeom>
        </p:spPr>
      </p:pic>
    </p:spTree>
    <p:extLst>
      <p:ext uri="{BB962C8B-B14F-4D97-AF65-F5344CB8AC3E}">
        <p14:creationId xmlns:p14="http://schemas.microsoft.com/office/powerpoint/2010/main" val="241318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673562"/>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TARIM ALET VE EKİPMANLARI</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8200" y="1322773"/>
            <a:ext cx="10515600" cy="4854190"/>
          </a:xfrm>
        </p:spPr>
        <p:txBody>
          <a:bodyPr/>
          <a:lstStyle/>
          <a:p>
            <a:pPr marL="0" indent="0">
              <a:buNone/>
            </a:pPr>
            <a:r>
              <a:rPr lang="tr-TR" dirty="0" smtClean="0"/>
              <a:t>1 Adet Traktör</a:t>
            </a:r>
          </a:p>
          <a:p>
            <a:pPr marL="0" indent="0">
              <a:buNone/>
            </a:pPr>
            <a:r>
              <a:rPr lang="tr-TR" dirty="0" smtClean="0"/>
              <a:t>1 Adet Parsel Biçerdöveri</a:t>
            </a:r>
          </a:p>
          <a:p>
            <a:pPr marL="0" indent="0">
              <a:buNone/>
            </a:pPr>
            <a:r>
              <a:rPr lang="tr-TR" dirty="0" smtClean="0"/>
              <a:t>2 Adet Mibzer</a:t>
            </a:r>
          </a:p>
          <a:p>
            <a:pPr marL="0" indent="0">
              <a:buNone/>
            </a:pPr>
            <a:r>
              <a:rPr lang="tr-TR" dirty="0" smtClean="0"/>
              <a:t>2 Adet Harman Makinesi</a:t>
            </a:r>
          </a:p>
          <a:p>
            <a:pPr marL="0" indent="0">
              <a:buNone/>
            </a:pPr>
            <a:r>
              <a:rPr lang="tr-TR" dirty="0" smtClean="0"/>
              <a:t>1 Adet Tek Başak Harman Makinesi</a:t>
            </a:r>
          </a:p>
          <a:p>
            <a:pPr marL="0" indent="0">
              <a:buNone/>
            </a:pPr>
            <a:r>
              <a:rPr lang="tr-TR" dirty="0" smtClean="0"/>
              <a:t>Çeşitli Toprak İşleme Aletleri</a:t>
            </a:r>
          </a:p>
          <a:p>
            <a:pPr marL="0" indent="0">
              <a:buNone/>
            </a:pPr>
            <a:r>
              <a:rPr lang="tr-TR" dirty="0" smtClean="0"/>
              <a:t>Sulama Boruları ve Ekipmanları</a:t>
            </a:r>
          </a:p>
          <a:p>
            <a:pPr marL="0" indent="0">
              <a:buNone/>
            </a:pPr>
            <a:endParaRPr lang="tr-TR" dirty="0" smtClean="0"/>
          </a:p>
          <a:p>
            <a:pPr marL="0" indent="0">
              <a:buNone/>
            </a:pPr>
            <a:endParaRPr lang="tr-TR" dirty="0"/>
          </a:p>
        </p:txBody>
      </p:sp>
      <p:pic>
        <p:nvPicPr>
          <p:cNvPr id="4" name="Resim 3"/>
          <p:cNvPicPr>
            <a:picLocks noChangeAspect="1"/>
          </p:cNvPicPr>
          <p:nvPr/>
        </p:nvPicPr>
        <p:blipFill>
          <a:blip r:embed="rId2"/>
          <a:stretch>
            <a:fillRect/>
          </a:stretch>
        </p:blipFill>
        <p:spPr>
          <a:xfrm>
            <a:off x="6019060" y="1038688"/>
            <a:ext cx="6010183" cy="4314548"/>
          </a:xfrm>
          <a:prstGeom prst="rect">
            <a:avLst/>
          </a:prstGeom>
        </p:spPr>
      </p:pic>
    </p:spTree>
    <p:extLst>
      <p:ext uri="{BB962C8B-B14F-4D97-AF65-F5344CB8AC3E}">
        <p14:creationId xmlns:p14="http://schemas.microsoft.com/office/powerpoint/2010/main" val="568100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00195"/>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CAM SERA VE HAZIRLIK ODASI</a:t>
            </a:r>
            <a:endParaRPr lang="tr-TR" sz="2000" b="1" dirty="0">
              <a:solidFill>
                <a:srgbClr val="FF0000"/>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76" y="1065319"/>
            <a:ext cx="4345527" cy="5655079"/>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389" y="1065321"/>
            <a:ext cx="3790764" cy="2432482"/>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378" y="1065320"/>
            <a:ext cx="3577886" cy="565507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40422" y="3404588"/>
            <a:ext cx="3133820" cy="3497802"/>
          </a:xfrm>
          <a:prstGeom prst="rect">
            <a:avLst/>
          </a:prstGeom>
        </p:spPr>
      </p:pic>
    </p:spTree>
    <p:extLst>
      <p:ext uri="{BB962C8B-B14F-4D97-AF65-F5344CB8AC3E}">
        <p14:creationId xmlns:p14="http://schemas.microsoft.com/office/powerpoint/2010/main" val="3535999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1349" y="-126609"/>
            <a:ext cx="10515600" cy="987425"/>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ÇİM ALAN TESİSİ VE MALZEME ODASI</a:t>
            </a:r>
            <a:endParaRPr lang="tr-TR" sz="2000" b="1" dirty="0">
              <a:solidFill>
                <a:srgbClr val="FF0000"/>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stretch>
            <a:fillRect/>
          </a:stretch>
        </p:blipFill>
        <p:spPr>
          <a:xfrm>
            <a:off x="1111349" y="661182"/>
            <a:ext cx="10142806" cy="6017267"/>
          </a:xfrm>
          <a:prstGeom prst="rect">
            <a:avLst/>
          </a:prstGeom>
        </p:spPr>
      </p:pic>
    </p:spTree>
    <p:extLst>
      <p:ext uri="{BB962C8B-B14F-4D97-AF65-F5344CB8AC3E}">
        <p14:creationId xmlns:p14="http://schemas.microsoft.com/office/powerpoint/2010/main" val="3315279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71870" y="89919"/>
            <a:ext cx="10515600" cy="611417"/>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 MALZEME DEPOSU </a:t>
            </a:r>
            <a:endParaRPr lang="tr-TR" sz="2000" b="1" dirty="0">
              <a:solidFill>
                <a:srgbClr val="FF0000"/>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53" y="701336"/>
            <a:ext cx="9581965" cy="6001305"/>
          </a:xfrm>
          <a:prstGeom prst="rect">
            <a:avLst/>
          </a:prstGeom>
        </p:spPr>
      </p:pic>
    </p:spTree>
    <p:extLst>
      <p:ext uri="{BB962C8B-B14F-4D97-AF65-F5344CB8AC3E}">
        <p14:creationId xmlns:p14="http://schemas.microsoft.com/office/powerpoint/2010/main" val="5507225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76577" y="1216724"/>
            <a:ext cx="7210980" cy="2950940"/>
          </a:xfrm>
          <a:prstGeom prst="rect">
            <a:avLst/>
          </a:prstGeom>
        </p:spPr>
      </p:pic>
      <p:sp>
        <p:nvSpPr>
          <p:cNvPr id="5" name="Dikdörtgen 4"/>
          <p:cNvSpPr/>
          <p:nvPr/>
        </p:nvSpPr>
        <p:spPr>
          <a:xfrm>
            <a:off x="700688" y="185082"/>
            <a:ext cx="8168104" cy="923330"/>
          </a:xfrm>
          <a:prstGeom prst="rect">
            <a:avLst/>
          </a:prstGeom>
        </p:spPr>
        <p:txBody>
          <a:bodyPr wrap="square">
            <a:spAutoFit/>
          </a:bodyPr>
          <a:lstStyle/>
          <a:p>
            <a:r>
              <a:rPr lang="tr-TR" b="1" i="0" dirty="0" smtClean="0">
                <a:solidFill>
                  <a:srgbClr val="FF0000"/>
                </a:solidFill>
                <a:effectLst/>
                <a:latin typeface="Open Sans"/>
              </a:rPr>
              <a:t>LABORATUVAR OLANAKLARI</a:t>
            </a:r>
          </a:p>
          <a:p>
            <a:endParaRPr lang="tr-TR" b="1" i="0" dirty="0" smtClean="0">
              <a:solidFill>
                <a:srgbClr val="FF0000"/>
              </a:solidFill>
              <a:effectLst/>
              <a:latin typeface="Open Sans"/>
            </a:endParaRPr>
          </a:p>
          <a:p>
            <a:r>
              <a:rPr lang="tr-TR" b="1" i="0" dirty="0" smtClean="0">
                <a:solidFill>
                  <a:srgbClr val="212529"/>
                </a:solidFill>
                <a:effectLst/>
                <a:latin typeface="Open Sans"/>
              </a:rPr>
              <a:t>TARLA BİTKİLERİ BÖLÜMÜ BİTKİ DOKU KÜLTÜRÜ LABORATUVARI</a:t>
            </a:r>
            <a:endParaRPr lang="tr-TR" dirty="0"/>
          </a:p>
        </p:txBody>
      </p:sp>
      <p:sp>
        <p:nvSpPr>
          <p:cNvPr id="6" name="Dikdörtgen 5"/>
          <p:cNvSpPr/>
          <p:nvPr/>
        </p:nvSpPr>
        <p:spPr>
          <a:xfrm>
            <a:off x="876576" y="4368216"/>
            <a:ext cx="10353675" cy="1323439"/>
          </a:xfrm>
          <a:prstGeom prst="rect">
            <a:avLst/>
          </a:prstGeom>
        </p:spPr>
        <p:txBody>
          <a:bodyPr wrap="square">
            <a:spAutoFit/>
          </a:bodyPr>
          <a:lstStyle/>
          <a:p>
            <a:pPr algn="just"/>
            <a:r>
              <a:rPr lang="tr-TR" sz="2000" b="1" i="0" dirty="0" smtClean="0">
                <a:solidFill>
                  <a:srgbClr val="212529"/>
                </a:solidFill>
                <a:effectLst/>
                <a:latin typeface="times new roman" panose="02020603050405020304" pitchFamily="18" charset="0"/>
              </a:rPr>
              <a:t>Bitki Doku Kültürü Laboratuvarında yapılan araştırmalar Prof. Dr. Nazan DAĞÜSTÜ yönetiminde yüksek lisans ve doktora öğrencileri ile birlikte yürütülmektedir. Ayrıca </a:t>
            </a:r>
            <a:r>
              <a:rPr lang="tr-TR" sz="2000" b="1" i="0" dirty="0" err="1" smtClean="0">
                <a:solidFill>
                  <a:srgbClr val="212529"/>
                </a:solidFill>
                <a:effectLst/>
                <a:latin typeface="times new roman" panose="02020603050405020304" pitchFamily="18" charset="0"/>
              </a:rPr>
              <a:t>laboratuar</a:t>
            </a:r>
            <a:r>
              <a:rPr lang="tr-TR" sz="2000" b="1" i="0" dirty="0" smtClean="0">
                <a:solidFill>
                  <a:srgbClr val="212529"/>
                </a:solidFill>
                <a:effectLst/>
                <a:latin typeface="times new roman" panose="02020603050405020304" pitchFamily="18" charset="0"/>
              </a:rPr>
              <a:t> lisans öğrencilerine bitki doku kültürü ders uygulamalarında yeni teknikleri öğretmek amacı ile kullanılmaktadır.</a:t>
            </a:r>
            <a:endParaRPr lang="tr-TR" sz="2000" b="1" dirty="0"/>
          </a:p>
        </p:txBody>
      </p:sp>
    </p:spTree>
    <p:extLst>
      <p:ext uri="{BB962C8B-B14F-4D97-AF65-F5344CB8AC3E}">
        <p14:creationId xmlns:p14="http://schemas.microsoft.com/office/powerpoint/2010/main" val="2802913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00343" y="-112366"/>
            <a:ext cx="10515600" cy="1325563"/>
          </a:xfrm>
        </p:spPr>
        <p:txBody>
          <a:bodyPr>
            <a:normAutofit/>
          </a:bodyPr>
          <a:lstStyle/>
          <a:p>
            <a:r>
              <a:rPr lang="tr-TR" sz="2000" b="1" i="0" dirty="0" smtClean="0">
                <a:solidFill>
                  <a:srgbClr val="212529"/>
                </a:solidFill>
                <a:effectLst/>
                <a:latin typeface="Arial" panose="020B0604020202020204" pitchFamily="34" charset="0"/>
                <a:cs typeface="Arial" panose="020B0604020202020204" pitchFamily="34" charset="0"/>
              </a:rPr>
              <a:t>TARLA BİTKİLERİ BÖLÜMÜ BİTKİ FİZYOLOJİ LABORATUVARI</a:t>
            </a:r>
            <a:endParaRPr lang="tr-TR" sz="2000" dirty="0">
              <a:latin typeface="Arial" panose="020B0604020202020204" pitchFamily="34" charset="0"/>
              <a:cs typeface="Arial" panose="020B0604020202020204" pitchFamily="34" charset="0"/>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718477594"/>
              </p:ext>
            </p:extLst>
          </p:nvPr>
        </p:nvGraphicFramePr>
        <p:xfrm>
          <a:off x="900343" y="4455355"/>
          <a:ext cx="10515600" cy="2499360"/>
        </p:xfrm>
        <a:graphic>
          <a:graphicData uri="http://schemas.openxmlformats.org/drawingml/2006/table">
            <a:tbl>
              <a:tblPr/>
              <a:tblGrid>
                <a:gridCol w="10515600">
                  <a:extLst>
                    <a:ext uri="{9D8B030D-6E8A-4147-A177-3AD203B41FA5}">
                      <a16:colId xmlns:a16="http://schemas.microsoft.com/office/drawing/2014/main" val="905703630"/>
                    </a:ext>
                  </a:extLst>
                </a:gridCol>
              </a:tblGrid>
              <a:tr h="0">
                <a:tc>
                  <a:txBody>
                    <a:bodyPr/>
                    <a:lstStyle/>
                    <a:p>
                      <a:pPr marL="0" algn="just"/>
                      <a:r>
                        <a:rPr lang="tr-TR" sz="2000" b="1" dirty="0" smtClean="0">
                          <a:effectLst/>
                          <a:latin typeface="times new roman" panose="02020603050405020304" pitchFamily="18" charset="0"/>
                        </a:rPr>
                        <a:t>Laboratuvarın </a:t>
                      </a:r>
                      <a:r>
                        <a:rPr lang="tr-TR" sz="2000" b="1" dirty="0">
                          <a:effectLst/>
                          <a:latin typeface="times new roman" panose="02020603050405020304" pitchFamily="18" charset="0"/>
                        </a:rPr>
                        <a:t>alanı 20 </a:t>
                      </a:r>
                      <a:r>
                        <a:rPr lang="tr-TR" sz="2000" b="1" dirty="0" smtClean="0">
                          <a:effectLst/>
                          <a:latin typeface="times new roman" panose="02020603050405020304" pitchFamily="18" charset="0"/>
                        </a:rPr>
                        <a:t>m</a:t>
                      </a:r>
                      <a:r>
                        <a:rPr lang="tr-TR" sz="1600" b="1" dirty="0" smtClean="0">
                          <a:effectLst/>
                          <a:latin typeface="times new roman" panose="02020603050405020304" pitchFamily="18" charset="0"/>
                        </a:rPr>
                        <a:t>2</a:t>
                      </a:r>
                      <a:r>
                        <a:rPr lang="tr-TR" sz="2000" b="1" dirty="0">
                          <a:effectLst/>
                          <a:latin typeface="times new roman" panose="02020603050405020304" pitchFamily="18" charset="0"/>
                        </a:rPr>
                        <a:t> olup bu alanda iklimlendirme kabini, su banyosu, etüv, </a:t>
                      </a:r>
                      <a:r>
                        <a:rPr lang="tr-TR" sz="2000" b="1" dirty="0" err="1">
                          <a:effectLst/>
                          <a:latin typeface="times new roman" panose="02020603050405020304" pitchFamily="18" charset="0"/>
                        </a:rPr>
                        <a:t>spektrofotometre</a:t>
                      </a:r>
                      <a:r>
                        <a:rPr lang="tr-TR" sz="2000" b="1" dirty="0">
                          <a:effectLst/>
                          <a:latin typeface="times new roman" panose="02020603050405020304" pitchFamily="18" charset="0"/>
                        </a:rPr>
                        <a:t>, saf su cihazı, hassas terazi, </a:t>
                      </a:r>
                      <a:r>
                        <a:rPr lang="tr-TR" sz="2000" b="1" dirty="0" err="1">
                          <a:effectLst/>
                          <a:latin typeface="times new roman" panose="02020603050405020304" pitchFamily="18" charset="0"/>
                        </a:rPr>
                        <a:t>planimetre</a:t>
                      </a:r>
                      <a:r>
                        <a:rPr lang="tr-TR" sz="2000" b="1" dirty="0">
                          <a:effectLst/>
                          <a:latin typeface="times new roman" panose="02020603050405020304" pitchFamily="18" charset="0"/>
                        </a:rPr>
                        <a:t>, yaprak alan indeksi ölçüm aleti , </a:t>
                      </a:r>
                      <a:r>
                        <a:rPr lang="tr-TR" sz="2000" b="1" dirty="0" err="1">
                          <a:effectLst/>
                          <a:latin typeface="times new roman" panose="02020603050405020304" pitchFamily="18" charset="0"/>
                        </a:rPr>
                        <a:t>klorofilmetre</a:t>
                      </a:r>
                      <a:r>
                        <a:rPr lang="tr-TR" sz="2000" b="1" dirty="0">
                          <a:effectLst/>
                          <a:latin typeface="times new roman" panose="02020603050405020304" pitchFamily="18" charset="0"/>
                        </a:rPr>
                        <a:t>, EC metre, </a:t>
                      </a:r>
                      <a:r>
                        <a:rPr lang="tr-TR" sz="2000" b="1" dirty="0" err="1">
                          <a:effectLst/>
                          <a:latin typeface="times new roman" panose="02020603050405020304" pitchFamily="18" charset="0"/>
                        </a:rPr>
                        <a:t>pH</a:t>
                      </a:r>
                      <a:r>
                        <a:rPr lang="tr-TR" sz="2000" b="1" dirty="0">
                          <a:effectLst/>
                          <a:latin typeface="times new roman" panose="02020603050405020304" pitchFamily="18" charset="0"/>
                        </a:rPr>
                        <a:t> metre ile çeşitli cam ve kimyasal malzemeler bulunmaktadır. </a:t>
                      </a:r>
                      <a:r>
                        <a:rPr lang="tr-TR" sz="2000" b="1" dirty="0" err="1">
                          <a:effectLst/>
                          <a:latin typeface="times new roman" panose="02020603050405020304" pitchFamily="18" charset="0"/>
                        </a:rPr>
                        <a:t>Laboratuar</a:t>
                      </a:r>
                      <a:r>
                        <a:rPr lang="tr-TR" sz="2000" b="1" dirty="0">
                          <a:effectLst/>
                          <a:latin typeface="times new roman" panose="02020603050405020304" pitchFamily="18" charset="0"/>
                        </a:rPr>
                        <a:t> altyapısı büyük ölçüde TÜBİTAK ve Uludağ Üniversitesi Bilimsel Araştırmalar Projeleri Biriminin (BAP) proje destekleri ile oluşturulmuştur. </a:t>
                      </a:r>
                      <a:r>
                        <a:rPr lang="tr-TR" sz="2000" b="1" dirty="0" err="1">
                          <a:effectLst/>
                          <a:latin typeface="times new roman" panose="02020603050405020304" pitchFamily="18" charset="0"/>
                        </a:rPr>
                        <a:t>Laboratuarda</a:t>
                      </a:r>
                      <a:r>
                        <a:rPr lang="tr-TR" sz="2000" b="1" dirty="0">
                          <a:effectLst/>
                          <a:latin typeface="times new roman" panose="02020603050405020304" pitchFamily="18" charset="0"/>
                        </a:rPr>
                        <a:t> yürütülen çalışmalarda temel olarak; stres fizyolojisi ve yem kalitesi üzerine araştırma ve incelemeler yapılmaktadır.</a:t>
                      </a:r>
                      <a:endParaRPr lang="tr-TR" sz="2000" b="1" dirty="0">
                        <a:effectLst/>
                      </a:endParaRPr>
                    </a:p>
                    <a:p>
                      <a:r>
                        <a:rPr lang="tr-TR" dirty="0">
                          <a:effectLst/>
                        </a:rPr>
                        <a:t> </a:t>
                      </a:r>
                    </a:p>
                  </a:txBody>
                  <a:tcPr anchor="ctr">
                    <a:lnL>
                      <a:noFill/>
                    </a:lnL>
                    <a:lnR>
                      <a:noFill/>
                    </a:lnR>
                    <a:lnT>
                      <a:noFill/>
                    </a:lnT>
                    <a:lnB>
                      <a:noFill/>
                    </a:lnB>
                  </a:tcPr>
                </a:tc>
                <a:extLst>
                  <a:ext uri="{0D108BD9-81ED-4DB2-BD59-A6C34878D82A}">
                    <a16:rowId xmlns:a16="http://schemas.microsoft.com/office/drawing/2014/main" val="2287408472"/>
                  </a:ext>
                </a:extLst>
              </a:tr>
            </a:tbl>
          </a:graphicData>
        </a:graphic>
      </p:graphicFrame>
      <p:pic>
        <p:nvPicPr>
          <p:cNvPr id="5" name="Resim 4"/>
          <p:cNvPicPr>
            <a:picLocks noChangeAspect="1"/>
          </p:cNvPicPr>
          <p:nvPr/>
        </p:nvPicPr>
        <p:blipFill>
          <a:blip r:embed="rId2"/>
          <a:stretch>
            <a:fillRect/>
          </a:stretch>
        </p:blipFill>
        <p:spPr>
          <a:xfrm>
            <a:off x="1025324" y="692459"/>
            <a:ext cx="6343142" cy="3603099"/>
          </a:xfrm>
          <a:prstGeom prst="rect">
            <a:avLst/>
          </a:prstGeom>
        </p:spPr>
      </p:pic>
    </p:spTree>
    <p:extLst>
      <p:ext uri="{BB962C8B-B14F-4D97-AF65-F5344CB8AC3E}">
        <p14:creationId xmlns:p14="http://schemas.microsoft.com/office/powerpoint/2010/main" val="2662909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638052"/>
          </a:xfrm>
        </p:spPr>
        <p:txBody>
          <a:bodyPr>
            <a:noAutofit/>
          </a:bodyPr>
          <a:lstStyle/>
          <a:p>
            <a:pPr marL="0"/>
            <a:r>
              <a:rPr lang="tr-TR" sz="2000" b="1" i="0" dirty="0" smtClean="0">
                <a:solidFill>
                  <a:srgbClr val="212529"/>
                </a:solidFill>
                <a:effectLst/>
                <a:latin typeface="Arial" panose="020B0604020202020204" pitchFamily="34" charset="0"/>
                <a:cs typeface="Arial" panose="020B0604020202020204" pitchFamily="34" charset="0"/>
              </a:rPr>
              <a:t>TARLA BİTKİLERİ BÖLÜMÜ  FİZYOLOJİ ve SİTOLOJİ LABORATUVARI</a:t>
            </a:r>
            <a:r>
              <a:rPr lang="tr-TR" sz="2000" b="0" i="0" dirty="0" smtClean="0">
                <a:solidFill>
                  <a:srgbClr val="212529"/>
                </a:solidFill>
                <a:effectLst/>
                <a:latin typeface="Arial" panose="020B0604020202020204" pitchFamily="34" charset="0"/>
                <a:cs typeface="Arial" panose="020B0604020202020204" pitchFamily="34" charset="0"/>
              </a:rPr>
              <a:t/>
            </a:r>
            <a:br>
              <a:rPr lang="tr-TR" sz="2000" b="0" i="0" dirty="0" smtClean="0">
                <a:solidFill>
                  <a:srgbClr val="212529"/>
                </a:solidFill>
                <a:effectLst/>
                <a:latin typeface="Arial" panose="020B0604020202020204" pitchFamily="34" charset="0"/>
                <a:cs typeface="Arial" panose="020B0604020202020204" pitchFamily="34" charset="0"/>
              </a:rPr>
            </a:br>
            <a:endParaRPr lang="tr-TR" sz="2000"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8200" y="4571999"/>
            <a:ext cx="10515600" cy="1604963"/>
          </a:xfrm>
        </p:spPr>
        <p:txBody>
          <a:bodyPr>
            <a:normAutofit fontScale="92500" lnSpcReduction="20000"/>
          </a:bodyPr>
          <a:lstStyle/>
          <a:p>
            <a:pPr marL="0" indent="0" algn="just">
              <a:buNone/>
            </a:pPr>
            <a:r>
              <a:rPr lang="tr-TR" sz="2200" b="1" dirty="0">
                <a:latin typeface="Arial" panose="020B0604020202020204" pitchFamily="34" charset="0"/>
                <a:cs typeface="Arial" panose="020B0604020202020204" pitchFamily="34" charset="0"/>
              </a:rPr>
              <a:t>Fizyoloji ve Sitoloji </a:t>
            </a:r>
            <a:r>
              <a:rPr lang="tr-TR" sz="2200" b="1" dirty="0" smtClean="0">
                <a:latin typeface="Arial" panose="020B0604020202020204" pitchFamily="34" charset="0"/>
                <a:cs typeface="Arial" panose="020B0604020202020204" pitchFamily="34" charset="0"/>
              </a:rPr>
              <a:t>Laboratuvarı </a:t>
            </a:r>
            <a:r>
              <a:rPr lang="tr-TR" sz="2200" b="1" dirty="0">
                <a:latin typeface="Arial" panose="020B0604020202020204" pitchFamily="34" charset="0"/>
                <a:cs typeface="Arial" panose="020B0604020202020204" pitchFamily="34" charset="0"/>
              </a:rPr>
              <a:t>olarak kullanılan alanda etüv, çeker ocak, azot tayin cihazı, saf su cihazı, yağ analiz cihazı, karıştırıcı bulunmaktadır. Ayrıca analizlerde kullanılan cam malzemeler ile kimyasal malzemeler de bu </a:t>
            </a:r>
            <a:r>
              <a:rPr lang="tr-TR" sz="2200" b="1" dirty="0" smtClean="0">
                <a:latin typeface="Arial" panose="020B0604020202020204" pitchFamily="34" charset="0"/>
                <a:cs typeface="Arial" panose="020B0604020202020204" pitchFamily="34" charset="0"/>
              </a:rPr>
              <a:t>laboratuvarda </a:t>
            </a:r>
            <a:r>
              <a:rPr lang="tr-TR" sz="2200" b="1" dirty="0">
                <a:latin typeface="Arial" panose="020B0604020202020204" pitchFamily="34" charset="0"/>
                <a:cs typeface="Arial" panose="020B0604020202020204" pitchFamily="34" charset="0"/>
              </a:rPr>
              <a:t>yer almaktadır. Bu alanda, bölümümüzde yürütülen araştırmalarda kullanılan farklı bitkilerin ham protein oranları ve yağ içerikleri belirlenmektedir.</a:t>
            </a:r>
          </a:p>
          <a:p>
            <a:pPr marL="0" indent="0" algn="just">
              <a:buNone/>
            </a:pPr>
            <a:r>
              <a:rPr lang="tr-TR" sz="2200" b="1" dirty="0">
                <a:latin typeface="Arial" panose="020B0604020202020204" pitchFamily="34" charset="0"/>
                <a:cs typeface="Arial" panose="020B0604020202020204" pitchFamily="34" charset="0"/>
              </a:rPr>
              <a:t> </a:t>
            </a:r>
          </a:p>
          <a:p>
            <a:endParaRPr lang="tr-TR" dirty="0"/>
          </a:p>
        </p:txBody>
      </p:sp>
      <p:pic>
        <p:nvPicPr>
          <p:cNvPr id="4" name="Resim 3"/>
          <p:cNvPicPr>
            <a:picLocks noChangeAspect="1"/>
          </p:cNvPicPr>
          <p:nvPr/>
        </p:nvPicPr>
        <p:blipFill>
          <a:blip r:embed="rId2"/>
          <a:stretch>
            <a:fillRect/>
          </a:stretch>
        </p:blipFill>
        <p:spPr>
          <a:xfrm>
            <a:off x="1011036" y="812630"/>
            <a:ext cx="6792435" cy="3546306"/>
          </a:xfrm>
          <a:prstGeom prst="rect">
            <a:avLst/>
          </a:prstGeom>
        </p:spPr>
      </p:pic>
    </p:spTree>
    <p:extLst>
      <p:ext uri="{BB962C8B-B14F-4D97-AF65-F5344CB8AC3E}">
        <p14:creationId xmlns:p14="http://schemas.microsoft.com/office/powerpoint/2010/main" val="216563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199" y="365125"/>
            <a:ext cx="11226553" cy="771217"/>
          </a:xfrm>
        </p:spPr>
        <p:txBody>
          <a:bodyPr>
            <a:normAutofit fontScale="90000"/>
          </a:bodyPr>
          <a:lstStyle/>
          <a:p>
            <a:pPr marL="0"/>
            <a:r>
              <a:rPr lang="tr-TR" sz="2200" b="1" dirty="0" smtClean="0">
                <a:solidFill>
                  <a:srgbClr val="212529"/>
                </a:solidFill>
                <a:latin typeface="Arial" panose="020B0604020202020204" pitchFamily="34" charset="0"/>
                <a:cs typeface="Arial" panose="020B0604020202020204" pitchFamily="34" charset="0"/>
              </a:rPr>
              <a:t/>
            </a:r>
            <a:br>
              <a:rPr lang="tr-TR" sz="2200" b="1" dirty="0" smtClean="0">
                <a:solidFill>
                  <a:srgbClr val="212529"/>
                </a:solidFill>
                <a:latin typeface="Arial" panose="020B0604020202020204" pitchFamily="34" charset="0"/>
                <a:cs typeface="Arial" panose="020B0604020202020204" pitchFamily="34" charset="0"/>
              </a:rPr>
            </a:br>
            <a:r>
              <a:rPr lang="tr-TR" sz="2200" b="1" dirty="0" smtClean="0">
                <a:solidFill>
                  <a:srgbClr val="212529"/>
                </a:solidFill>
                <a:latin typeface="Arial" panose="020B0604020202020204" pitchFamily="34" charset="0"/>
                <a:cs typeface="Arial" panose="020B0604020202020204" pitchFamily="34" charset="0"/>
              </a:rPr>
              <a:t>TARLA </a:t>
            </a:r>
            <a:r>
              <a:rPr lang="tr-TR" sz="2200" b="1" dirty="0">
                <a:solidFill>
                  <a:srgbClr val="212529"/>
                </a:solidFill>
                <a:latin typeface="Arial" panose="020B0604020202020204" pitchFamily="34" charset="0"/>
                <a:cs typeface="Arial" panose="020B0604020202020204" pitchFamily="34" charset="0"/>
              </a:rPr>
              <a:t>BİTKİLERİ </a:t>
            </a:r>
            <a:r>
              <a:rPr lang="tr-TR" sz="2200" b="1" dirty="0" smtClean="0">
                <a:solidFill>
                  <a:srgbClr val="212529"/>
                </a:solidFill>
                <a:latin typeface="Arial" panose="020B0604020202020204" pitchFamily="34" charset="0"/>
                <a:cs typeface="Arial" panose="020B0604020202020204" pitchFamily="34" charset="0"/>
              </a:rPr>
              <a:t>BÖLÜMÜ TIBBİ </a:t>
            </a:r>
            <a:r>
              <a:rPr lang="tr-TR" sz="2200" b="1" dirty="0">
                <a:solidFill>
                  <a:srgbClr val="212529"/>
                </a:solidFill>
                <a:latin typeface="Arial" panose="020B0604020202020204" pitchFamily="34" charset="0"/>
                <a:cs typeface="Arial" panose="020B0604020202020204" pitchFamily="34" charset="0"/>
              </a:rPr>
              <a:t>VE AROMATİK BİTKİLER</a:t>
            </a:r>
            <a:r>
              <a:rPr lang="tr-TR" sz="2200" dirty="0">
                <a:solidFill>
                  <a:srgbClr val="212529"/>
                </a:solidFill>
                <a:latin typeface="Arial" panose="020B0604020202020204" pitchFamily="34" charset="0"/>
                <a:cs typeface="Arial" panose="020B0604020202020204" pitchFamily="34" charset="0"/>
              </a:rPr>
              <a:t/>
            </a:r>
            <a:br>
              <a:rPr lang="tr-TR" sz="2200" dirty="0">
                <a:solidFill>
                  <a:srgbClr val="212529"/>
                </a:solidFill>
                <a:latin typeface="Arial" panose="020B0604020202020204" pitchFamily="34" charset="0"/>
                <a:cs typeface="Arial" panose="020B0604020202020204" pitchFamily="34" charset="0"/>
              </a:rPr>
            </a:br>
            <a:r>
              <a:rPr lang="tr-TR" sz="2200" b="1" dirty="0">
                <a:solidFill>
                  <a:srgbClr val="212529"/>
                </a:solidFill>
                <a:latin typeface="Arial" panose="020B0604020202020204" pitchFamily="34" charset="0"/>
                <a:cs typeface="Arial" panose="020B0604020202020204" pitchFamily="34" charset="0"/>
              </a:rPr>
              <a:t>LABORATUVARI</a:t>
            </a:r>
            <a:r>
              <a:rPr lang="tr-TR" sz="2200" dirty="0">
                <a:solidFill>
                  <a:srgbClr val="212529"/>
                </a:solidFill>
                <a:latin typeface="Arial" panose="020B0604020202020204" pitchFamily="34" charset="0"/>
                <a:cs typeface="Arial" panose="020B0604020202020204" pitchFamily="34" charset="0"/>
              </a:rPr>
              <a:t/>
            </a:r>
            <a:br>
              <a:rPr lang="tr-TR" sz="2200" dirty="0">
                <a:solidFill>
                  <a:srgbClr val="212529"/>
                </a:solidFill>
                <a:latin typeface="Arial" panose="020B0604020202020204" pitchFamily="34" charset="0"/>
                <a:cs typeface="Arial" panose="020B0604020202020204" pitchFamily="34" charset="0"/>
              </a:rPr>
            </a:br>
            <a:r>
              <a:rPr lang="tr-TR" dirty="0">
                <a:solidFill>
                  <a:srgbClr val="212529"/>
                </a:solidFill>
                <a:latin typeface="Open Sans"/>
              </a:rPr>
              <a:t> </a:t>
            </a:r>
            <a:endParaRPr lang="tr-TR" b="0" i="0" dirty="0">
              <a:solidFill>
                <a:srgbClr val="212529"/>
              </a:solidFill>
              <a:effectLst/>
              <a:latin typeface="Open Sans"/>
            </a:endParaRPr>
          </a:p>
        </p:txBody>
      </p:sp>
      <p:sp>
        <p:nvSpPr>
          <p:cNvPr id="3" name="İçerik Yer Tutucusu 2"/>
          <p:cNvSpPr>
            <a:spLocks noGrp="1"/>
          </p:cNvSpPr>
          <p:nvPr>
            <p:ph idx="1"/>
          </p:nvPr>
        </p:nvSpPr>
        <p:spPr>
          <a:xfrm>
            <a:off x="838199" y="5007005"/>
            <a:ext cx="11353801" cy="1551697"/>
          </a:xfrm>
        </p:spPr>
        <p:txBody>
          <a:bodyPr>
            <a:normAutofit/>
          </a:bodyPr>
          <a:lstStyle/>
          <a:p>
            <a:pPr marL="0" indent="0" algn="just">
              <a:buNone/>
            </a:pPr>
            <a:r>
              <a:rPr lang="tr-TR" sz="2000" b="1" dirty="0">
                <a:latin typeface="Arial" panose="020B0604020202020204" pitchFamily="34" charset="0"/>
                <a:cs typeface="Arial" panose="020B0604020202020204" pitchFamily="34" charset="0"/>
              </a:rPr>
              <a:t>Tarla Bitkileri Bölümü Tıbbi ve Aromatik Bitkiler Laboratuvarı 18 m2 olup bu alanda buzdolabı, Neo </a:t>
            </a:r>
            <a:r>
              <a:rPr lang="tr-TR" sz="2000" b="1" dirty="0" err="1">
                <a:latin typeface="Arial" panose="020B0604020202020204" pitchFamily="34" charset="0"/>
                <a:cs typeface="Arial" panose="020B0604020202020204" pitchFamily="34" charset="0"/>
              </a:rPr>
              <a:t>Clevenger</a:t>
            </a:r>
            <a:r>
              <a:rPr lang="tr-TR" sz="2000" b="1" dirty="0">
                <a:latin typeface="Arial" panose="020B0604020202020204" pitchFamily="34" charset="0"/>
                <a:cs typeface="Arial" panose="020B0604020202020204" pitchFamily="34" charset="0"/>
              </a:rPr>
              <a:t> Apareyi (Sudan Hafif Esans Tayin Cihazı), elektrikli ısıtıcılar, hassas terazi ve çeşitli cam ve kimyasal malzemeler bulunmaktadır. Bu birimde özellikle bitki örneklerinin temizlenmesi, ayıklanması ve tartımı, uçucu yağ içeren bitkilerde etken madde miktar tayini,  </a:t>
            </a:r>
            <a:r>
              <a:rPr lang="tr-TR" sz="2000" b="1" dirty="0" err="1">
                <a:latin typeface="Arial" panose="020B0604020202020204" pitchFamily="34" charset="0"/>
                <a:cs typeface="Arial" panose="020B0604020202020204" pitchFamily="34" charset="0"/>
              </a:rPr>
              <a:t>ekstraksiyon</a:t>
            </a:r>
            <a:r>
              <a:rPr lang="tr-TR" sz="2000" b="1" dirty="0">
                <a:latin typeface="Arial" panose="020B0604020202020204" pitchFamily="34" charset="0"/>
                <a:cs typeface="Arial" panose="020B0604020202020204" pitchFamily="34" charset="0"/>
              </a:rPr>
              <a:t> işlemleri ve </a:t>
            </a:r>
            <a:r>
              <a:rPr lang="tr-TR" sz="2000" b="1" dirty="0" err="1">
                <a:latin typeface="Arial" panose="020B0604020202020204" pitchFamily="34" charset="0"/>
                <a:cs typeface="Arial" panose="020B0604020202020204" pitchFamily="34" charset="0"/>
              </a:rPr>
              <a:t>hiperisin</a:t>
            </a:r>
            <a:r>
              <a:rPr lang="tr-TR" sz="2000" b="1" dirty="0">
                <a:latin typeface="Arial" panose="020B0604020202020204" pitchFamily="34" charset="0"/>
                <a:cs typeface="Arial" panose="020B0604020202020204" pitchFamily="34" charset="0"/>
              </a:rPr>
              <a:t> analizi yapılmaktadır.</a:t>
            </a:r>
          </a:p>
        </p:txBody>
      </p:sp>
      <p:pic>
        <p:nvPicPr>
          <p:cNvPr id="4" name="Resim 3"/>
          <p:cNvPicPr>
            <a:picLocks noChangeAspect="1"/>
          </p:cNvPicPr>
          <p:nvPr/>
        </p:nvPicPr>
        <p:blipFill>
          <a:blip r:embed="rId2"/>
          <a:stretch>
            <a:fillRect/>
          </a:stretch>
        </p:blipFill>
        <p:spPr>
          <a:xfrm>
            <a:off x="945425" y="1003177"/>
            <a:ext cx="6662738" cy="3861785"/>
          </a:xfrm>
          <a:prstGeom prst="rect">
            <a:avLst/>
          </a:prstGeom>
        </p:spPr>
      </p:pic>
    </p:spTree>
    <p:extLst>
      <p:ext uri="{BB962C8B-B14F-4D97-AF65-F5344CB8AC3E}">
        <p14:creationId xmlns:p14="http://schemas.microsoft.com/office/powerpoint/2010/main" val="1904072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46229" y="301840"/>
            <a:ext cx="11434439" cy="6556159"/>
          </a:xfrm>
        </p:spPr>
        <p:txBody>
          <a:bodyPr>
            <a:normAutofit fontScale="40000" lnSpcReduction="20000"/>
          </a:bodyPr>
          <a:lstStyle/>
          <a:p>
            <a:pPr marL="0" indent="0">
              <a:buNone/>
            </a:pPr>
            <a:r>
              <a:rPr lang="tr-TR" sz="6700" b="1" dirty="0">
                <a:solidFill>
                  <a:srgbClr val="FF0000"/>
                </a:solidFill>
                <a:latin typeface="Arial" panose="020B0604020202020204" pitchFamily="34" charset="0"/>
                <a:cs typeface="Arial" panose="020B0604020202020204" pitchFamily="34" charset="0"/>
              </a:rPr>
              <a:t>Tarla Bitkileri Bölümü</a:t>
            </a:r>
            <a:endParaRPr lang="tr-TR" sz="6700" dirty="0">
              <a:solidFill>
                <a:srgbClr val="FF0000"/>
              </a:solidFill>
              <a:latin typeface="Arial" panose="020B0604020202020204" pitchFamily="34" charset="0"/>
              <a:cs typeface="Arial" panose="020B0604020202020204" pitchFamily="34" charset="0"/>
            </a:endParaRPr>
          </a:p>
          <a:p>
            <a:pPr marL="0" indent="0">
              <a:buNone/>
            </a:pPr>
            <a:r>
              <a:rPr lang="tr-TR" dirty="0"/>
              <a:t> </a:t>
            </a:r>
          </a:p>
          <a:p>
            <a:pPr marL="0" indent="0">
              <a:buNone/>
            </a:pPr>
            <a:r>
              <a:rPr lang="tr-TR" sz="5000" b="1" dirty="0" smtClean="0">
                <a:solidFill>
                  <a:srgbClr val="FF0000"/>
                </a:solidFill>
                <a:latin typeface="Arial" panose="020B0604020202020204" pitchFamily="34" charset="0"/>
                <a:cs typeface="Arial" panose="020B0604020202020204" pitchFamily="34" charset="0"/>
              </a:rPr>
              <a:t> TARİHÇE</a:t>
            </a:r>
            <a:endParaRPr lang="tr-TR" sz="5000" b="1" dirty="0">
              <a:solidFill>
                <a:srgbClr val="FF0000"/>
              </a:solidFill>
              <a:latin typeface="Arial" panose="020B0604020202020204" pitchFamily="34" charset="0"/>
              <a:cs typeface="Arial" panose="020B0604020202020204" pitchFamily="34" charset="0"/>
            </a:endParaRPr>
          </a:p>
          <a:p>
            <a:pPr marL="0" indent="0" algn="just">
              <a:lnSpc>
                <a:spcPct val="170000"/>
              </a:lnSpc>
              <a:buNone/>
            </a:pPr>
            <a:r>
              <a:rPr lang="tr-TR" dirty="0"/>
              <a:t>     </a:t>
            </a:r>
            <a:r>
              <a:rPr lang="tr-TR" sz="5000" dirty="0">
                <a:latin typeface="Arial" panose="020B0604020202020204" pitchFamily="34" charset="0"/>
                <a:cs typeface="Arial" panose="020B0604020202020204" pitchFamily="34" charset="0"/>
              </a:rPr>
              <a:t> </a:t>
            </a:r>
            <a:r>
              <a:rPr lang="tr-TR" sz="5000" b="1" dirty="0">
                <a:latin typeface="Arial" panose="020B0604020202020204" pitchFamily="34" charset="0"/>
                <a:cs typeface="Arial" panose="020B0604020202020204" pitchFamily="34" charset="0"/>
              </a:rPr>
              <a:t>Tarla Bitkileri Bölümü, 1981 yılında Bursa Ziraat Meslek Lisesi’nde kurulmuş ve ilk öğrencilerini 1982 yılında almaya başlamıştır. Kurulduğu yıl 6 olan öğretim üyesi sayısı </a:t>
            </a:r>
            <a:r>
              <a:rPr lang="tr-TR" sz="5000" b="1" dirty="0" smtClean="0">
                <a:latin typeface="Arial" panose="020B0604020202020204" pitchFamily="34" charset="0"/>
                <a:cs typeface="Arial" panose="020B0604020202020204" pitchFamily="34" charset="0"/>
              </a:rPr>
              <a:t>2023 </a:t>
            </a:r>
            <a:r>
              <a:rPr lang="tr-TR" sz="5000" b="1" dirty="0">
                <a:latin typeface="Arial" panose="020B0604020202020204" pitchFamily="34" charset="0"/>
                <a:cs typeface="Arial" panose="020B0604020202020204" pitchFamily="34" charset="0"/>
              </a:rPr>
              <a:t>yılında </a:t>
            </a:r>
            <a:r>
              <a:rPr lang="tr-TR" sz="5000" b="1" dirty="0" smtClean="0">
                <a:latin typeface="Arial" panose="020B0604020202020204" pitchFamily="34" charset="0"/>
                <a:cs typeface="Arial" panose="020B0604020202020204" pitchFamily="34" charset="0"/>
              </a:rPr>
              <a:t>13’e </a:t>
            </a:r>
            <a:r>
              <a:rPr lang="tr-TR" sz="5000" b="1" dirty="0">
                <a:latin typeface="Arial" panose="020B0604020202020204" pitchFamily="34" charset="0"/>
                <a:cs typeface="Arial" panose="020B0604020202020204" pitchFamily="34" charset="0"/>
              </a:rPr>
              <a:t>yükselmiştir. Bölümümüz eğitim ve öğretimine 1985-95 yılları arasında </a:t>
            </a:r>
            <a:r>
              <a:rPr lang="tr-TR" sz="5000" b="1" dirty="0" err="1">
                <a:latin typeface="Arial" panose="020B0604020202020204" pitchFamily="34" charset="0"/>
                <a:cs typeface="Arial" panose="020B0604020202020204" pitchFamily="34" charset="0"/>
              </a:rPr>
              <a:t>Tezok</a:t>
            </a:r>
            <a:r>
              <a:rPr lang="tr-TR" sz="5000" b="1" dirty="0">
                <a:latin typeface="Arial" panose="020B0604020202020204" pitchFamily="34" charset="0"/>
                <a:cs typeface="Arial" panose="020B0604020202020204" pitchFamily="34" charset="0"/>
              </a:rPr>
              <a:t> Kampüsü’nde devam etmiş, 1996 yılından itibaren de </a:t>
            </a:r>
            <a:r>
              <a:rPr lang="tr-TR" sz="5000" b="1" dirty="0" err="1">
                <a:latin typeface="Arial" panose="020B0604020202020204" pitchFamily="34" charset="0"/>
                <a:cs typeface="Arial" panose="020B0604020202020204" pitchFamily="34" charset="0"/>
              </a:rPr>
              <a:t>Görükle</a:t>
            </a:r>
            <a:r>
              <a:rPr lang="tr-TR" sz="5000" b="1" dirty="0">
                <a:latin typeface="Arial" panose="020B0604020202020204" pitchFamily="34" charset="0"/>
                <a:cs typeface="Arial" panose="020B0604020202020204" pitchFamily="34" charset="0"/>
              </a:rPr>
              <a:t> Kampüsü’ne taşınmıştır.</a:t>
            </a:r>
          </a:p>
          <a:p>
            <a:pPr marL="0" indent="0" algn="just">
              <a:lnSpc>
                <a:spcPct val="170000"/>
              </a:lnSpc>
              <a:buNone/>
            </a:pPr>
            <a:r>
              <a:rPr lang="tr-TR" sz="5000" b="1" dirty="0">
                <a:latin typeface="Arial" panose="020B0604020202020204" pitchFamily="34" charset="0"/>
                <a:cs typeface="Arial" panose="020B0604020202020204" pitchFamily="34" charset="0"/>
              </a:rPr>
              <a:t>                  </a:t>
            </a:r>
            <a:br>
              <a:rPr lang="tr-TR" sz="5000" b="1" dirty="0">
                <a:latin typeface="Arial" panose="020B0604020202020204" pitchFamily="34" charset="0"/>
                <a:cs typeface="Arial" panose="020B0604020202020204" pitchFamily="34" charset="0"/>
              </a:rPr>
            </a:br>
            <a:r>
              <a:rPr lang="tr-TR" sz="5000" b="1" dirty="0">
                <a:latin typeface="Arial" panose="020B0604020202020204" pitchFamily="34" charset="0"/>
                <a:cs typeface="Arial" panose="020B0604020202020204" pitchFamily="34" charset="0"/>
              </a:rPr>
              <a:t>     </a:t>
            </a:r>
            <a:r>
              <a:rPr lang="tr-TR" sz="5000" b="1" dirty="0" smtClean="0">
                <a:latin typeface="Arial" panose="020B0604020202020204" pitchFamily="34" charset="0"/>
                <a:cs typeface="Arial" panose="020B0604020202020204" pitchFamily="34" charset="0"/>
              </a:rPr>
              <a:t>Tarla </a:t>
            </a:r>
            <a:r>
              <a:rPr lang="tr-TR" sz="5000" b="1" dirty="0">
                <a:latin typeface="Arial" panose="020B0604020202020204" pitchFamily="34" charset="0"/>
                <a:cs typeface="Arial" panose="020B0604020202020204" pitchFamily="34" charset="0"/>
              </a:rPr>
              <a:t>Bitkileri Bölümü, Türkiye’de bitkisel üretimi en geniş bir şekilde temsil eden bölümdür. Tahıllar, baklagiller, endüstri bitkileri, tıbbi </a:t>
            </a:r>
            <a:r>
              <a:rPr lang="tr-TR" sz="5000" b="1" dirty="0" smtClean="0">
                <a:latin typeface="Arial" panose="020B0604020202020204" pitchFamily="34" charset="0"/>
                <a:cs typeface="Arial" panose="020B0604020202020204" pitchFamily="34" charset="0"/>
              </a:rPr>
              <a:t>ve aromatik bitkiler</a:t>
            </a:r>
            <a:r>
              <a:rPr lang="tr-TR" sz="5000" b="1" dirty="0">
                <a:latin typeface="Arial" panose="020B0604020202020204" pitchFamily="34" charset="0"/>
                <a:cs typeface="Arial" panose="020B0604020202020204" pitchFamily="34" charset="0"/>
              </a:rPr>
              <a:t>, yem bitkileri ve çayır-</a:t>
            </a:r>
            <a:r>
              <a:rPr lang="tr-TR" sz="5000" b="1" dirty="0" err="1">
                <a:latin typeface="Arial" panose="020B0604020202020204" pitchFamily="34" charset="0"/>
                <a:cs typeface="Arial" panose="020B0604020202020204" pitchFamily="34" charset="0"/>
              </a:rPr>
              <a:t>mer’a</a:t>
            </a:r>
            <a:r>
              <a:rPr lang="tr-TR" sz="5000" b="1" dirty="0">
                <a:latin typeface="Arial" panose="020B0604020202020204" pitchFamily="34" charset="0"/>
                <a:cs typeface="Arial" panose="020B0604020202020204" pitchFamily="34" charset="0"/>
              </a:rPr>
              <a:t> konularında yetiştiricilik, çeşit geliştirme ile </a:t>
            </a:r>
            <a:r>
              <a:rPr lang="tr-TR" sz="5000" b="1" dirty="0" err="1">
                <a:latin typeface="Arial" panose="020B0604020202020204" pitchFamily="34" charset="0"/>
                <a:cs typeface="Arial" panose="020B0604020202020204" pitchFamily="34" charset="0"/>
              </a:rPr>
              <a:t>biyoteknoloji</a:t>
            </a:r>
            <a:r>
              <a:rPr lang="tr-TR" sz="5000" b="1" dirty="0">
                <a:latin typeface="Arial" panose="020B0604020202020204" pitchFamily="34" charset="0"/>
                <a:cs typeface="Arial" panose="020B0604020202020204" pitchFamily="34" charset="0"/>
              </a:rPr>
              <a:t> ve doku kültürü alanlarında teorik ve uygulamalı dersler veren bu bölüm, “Tarla Bitkileri Yetiştirme ve Islahı” ile “Yem Bitkileri ve Çayır-</a:t>
            </a:r>
            <a:r>
              <a:rPr lang="tr-TR" sz="5000" b="1" dirty="0" err="1">
                <a:latin typeface="Arial" panose="020B0604020202020204" pitchFamily="34" charset="0"/>
                <a:cs typeface="Arial" panose="020B0604020202020204" pitchFamily="34" charset="0"/>
              </a:rPr>
              <a:t>Mer’a</a:t>
            </a:r>
            <a:r>
              <a:rPr lang="tr-TR" sz="5000" b="1" dirty="0">
                <a:latin typeface="Arial" panose="020B0604020202020204" pitchFamily="34" charset="0"/>
                <a:cs typeface="Arial" panose="020B0604020202020204" pitchFamily="34" charset="0"/>
              </a:rPr>
              <a:t>” bilim dallarından oluşmaktadır.</a:t>
            </a:r>
          </a:p>
          <a:p>
            <a:endParaRPr lang="tr-TR" sz="5000" b="1" dirty="0"/>
          </a:p>
        </p:txBody>
      </p:sp>
    </p:spTree>
    <p:extLst>
      <p:ext uri="{BB962C8B-B14F-4D97-AF65-F5344CB8AC3E}">
        <p14:creationId xmlns:p14="http://schemas.microsoft.com/office/powerpoint/2010/main" val="1773961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96449"/>
            <a:ext cx="10515600" cy="709073"/>
          </a:xfrm>
        </p:spPr>
        <p:txBody>
          <a:bodyPr>
            <a:normAutofit/>
          </a:bodyPr>
          <a:lstStyle/>
          <a:p>
            <a:r>
              <a:rPr lang="tr-TR" sz="2000" b="1" dirty="0">
                <a:latin typeface="Arial" panose="020B0604020202020204" pitchFamily="34" charset="0"/>
                <a:cs typeface="Arial" panose="020B0604020202020204" pitchFamily="34" charset="0"/>
              </a:rPr>
              <a:t>TARLA BİTKİLERİ BÖLÜMÜ TOHUMLUK </a:t>
            </a:r>
            <a:r>
              <a:rPr lang="tr-TR" sz="2000" b="1" dirty="0" smtClean="0">
                <a:latin typeface="Arial" panose="020B0604020202020204" pitchFamily="34" charset="0"/>
                <a:cs typeface="Arial" panose="020B0604020202020204" pitchFamily="34" charset="0"/>
              </a:rPr>
              <a:t>LABORATUVARI</a:t>
            </a:r>
            <a:endParaRPr lang="tr-TR" sz="2000"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687279" y="4684234"/>
            <a:ext cx="11022367" cy="2173766"/>
          </a:xfrm>
        </p:spPr>
        <p:txBody>
          <a:bodyPr>
            <a:normAutofit fontScale="85000" lnSpcReduction="20000"/>
          </a:bodyPr>
          <a:lstStyle/>
          <a:p>
            <a:pPr marL="0" indent="0" algn="just">
              <a:buNone/>
            </a:pPr>
            <a:r>
              <a:rPr lang="tr-TR" sz="2200" b="1" dirty="0" smtClean="0">
                <a:latin typeface="Arial" panose="020B0604020202020204" pitchFamily="34" charset="0"/>
                <a:cs typeface="Arial" panose="020B0604020202020204" pitchFamily="34" charset="0"/>
              </a:rPr>
              <a:t>Laboratuvarımızda </a:t>
            </a:r>
            <a:r>
              <a:rPr lang="tr-TR" sz="2200" b="1" dirty="0">
                <a:latin typeface="Arial" panose="020B0604020202020204" pitchFamily="34" charset="0"/>
                <a:cs typeface="Arial" panose="020B0604020202020204" pitchFamily="34" charset="0"/>
              </a:rPr>
              <a:t>tohumluklarda, fiziksek, genetik ve biyolojik analizler yapılmaktadır. </a:t>
            </a:r>
            <a:r>
              <a:rPr lang="tr-TR" sz="2200" b="1" dirty="0" err="1" smtClean="0">
                <a:latin typeface="Arial" panose="020B0604020202020204" pitchFamily="34" charset="0"/>
                <a:cs typeface="Arial" panose="020B0604020202020204" pitchFamily="34" charset="0"/>
              </a:rPr>
              <a:t>Genotipik</a:t>
            </a:r>
            <a:r>
              <a:rPr lang="tr-TR" sz="2200" b="1" dirty="0" smtClean="0">
                <a:latin typeface="Arial" panose="020B0604020202020204" pitchFamily="34" charset="0"/>
                <a:cs typeface="Arial" panose="020B0604020202020204" pitchFamily="34" charset="0"/>
              </a:rPr>
              <a:t> </a:t>
            </a:r>
            <a:r>
              <a:rPr lang="tr-TR" sz="2200" b="1" dirty="0">
                <a:latin typeface="Arial" panose="020B0604020202020204" pitchFamily="34" charset="0"/>
                <a:cs typeface="Arial" panose="020B0604020202020204" pitchFamily="34" charset="0"/>
              </a:rPr>
              <a:t>özellikleri bilinen </a:t>
            </a:r>
            <a:r>
              <a:rPr lang="tr-TR" sz="2200" b="1" dirty="0" smtClean="0">
                <a:latin typeface="Arial" panose="020B0604020202020204" pitchFamily="34" charset="0"/>
                <a:cs typeface="Arial" panose="020B0604020202020204" pitchFamily="34" charset="0"/>
              </a:rPr>
              <a:t>bitkilerde </a:t>
            </a:r>
            <a:r>
              <a:rPr lang="tr-TR" sz="2200" b="1" dirty="0">
                <a:latin typeface="Arial" panose="020B0604020202020204" pitchFamily="34" charset="0"/>
                <a:cs typeface="Arial" panose="020B0604020202020204" pitchFamily="34" charset="0"/>
              </a:rPr>
              <a:t>ıslah çalışmalarının yapılması, günümüz modern moleküler tekniklerinin kullanımı ile mümkün olmaktadır. Bu amaçla, </a:t>
            </a:r>
            <a:r>
              <a:rPr lang="tr-TR" sz="2200" b="1" dirty="0" err="1">
                <a:latin typeface="Arial" panose="020B0604020202020204" pitchFamily="34" charset="0"/>
                <a:cs typeface="Arial" panose="020B0604020202020204" pitchFamily="34" charset="0"/>
              </a:rPr>
              <a:t>laboratuarımızda</a:t>
            </a:r>
            <a:r>
              <a:rPr lang="tr-TR" sz="2200" b="1" dirty="0">
                <a:latin typeface="Arial" panose="020B0604020202020204" pitchFamily="34" charset="0"/>
                <a:cs typeface="Arial" panose="020B0604020202020204" pitchFamily="34" charset="0"/>
              </a:rPr>
              <a:t> tarla bitkileri çeşitlerinde DNA-temelli yöntemler ile moleküler markörler kullanılarak ülkemizde yetiştirilen çeşitlerin parmak izlerinin, akrabalık derecelerinin ve F1 melezlerinin belirlenmesi yapılmaktadır.</a:t>
            </a:r>
          </a:p>
          <a:p>
            <a:endParaRPr lang="tr-TR" dirty="0"/>
          </a:p>
          <a:p>
            <a:pPr marL="0" indent="0">
              <a:buNone/>
            </a:pPr>
            <a:r>
              <a:rPr lang="tr-TR" dirty="0"/>
              <a:t> </a:t>
            </a:r>
          </a:p>
        </p:txBody>
      </p:sp>
      <p:pic>
        <p:nvPicPr>
          <p:cNvPr id="4" name="Resim 3"/>
          <p:cNvPicPr>
            <a:picLocks noChangeAspect="1"/>
          </p:cNvPicPr>
          <p:nvPr/>
        </p:nvPicPr>
        <p:blipFill>
          <a:blip r:embed="rId2"/>
          <a:stretch>
            <a:fillRect/>
          </a:stretch>
        </p:blipFill>
        <p:spPr>
          <a:xfrm>
            <a:off x="963181" y="905522"/>
            <a:ext cx="5890380" cy="3506680"/>
          </a:xfrm>
          <a:prstGeom prst="rect">
            <a:avLst/>
          </a:prstGeom>
        </p:spPr>
      </p:pic>
    </p:spTree>
    <p:extLst>
      <p:ext uri="{BB962C8B-B14F-4D97-AF65-F5344CB8AC3E}">
        <p14:creationId xmlns:p14="http://schemas.microsoft.com/office/powerpoint/2010/main" val="732255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78694"/>
            <a:ext cx="10515600" cy="700195"/>
          </a:xfrm>
        </p:spPr>
        <p:txBody>
          <a:bodyPr>
            <a:normAutofit/>
          </a:bodyPr>
          <a:lstStyle/>
          <a:p>
            <a:r>
              <a:rPr lang="tr-TR" sz="2000" b="1" dirty="0">
                <a:latin typeface="Arial" panose="020B0604020202020204" pitchFamily="34" charset="0"/>
                <a:cs typeface="Arial" panose="020B0604020202020204" pitchFamily="34" charset="0"/>
              </a:rPr>
              <a:t>TARLA BİTKİLERİ BÖLÜMÜ YEM BİTKİLERİ </a:t>
            </a:r>
            <a:r>
              <a:rPr lang="tr-TR" sz="2000" b="1" dirty="0" smtClean="0">
                <a:latin typeface="Arial" panose="020B0604020202020204" pitchFamily="34" charset="0"/>
                <a:cs typeface="Arial" panose="020B0604020202020204" pitchFamily="34" charset="0"/>
              </a:rPr>
              <a:t>LABORATUVARI</a:t>
            </a:r>
            <a:endParaRPr lang="tr-TR" sz="2000"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749422" y="4385570"/>
            <a:ext cx="10515600" cy="1890943"/>
          </a:xfrm>
        </p:spPr>
        <p:txBody>
          <a:bodyPr>
            <a:normAutofit/>
          </a:bodyPr>
          <a:lstStyle/>
          <a:p>
            <a:pPr marL="0" indent="0" algn="just">
              <a:buNone/>
            </a:pPr>
            <a:r>
              <a:rPr lang="tr-TR" sz="2000" b="1" dirty="0">
                <a:latin typeface="Arial" panose="020B0604020202020204" pitchFamily="34" charset="0"/>
                <a:cs typeface="Arial" panose="020B0604020202020204" pitchFamily="34" charset="0"/>
              </a:rPr>
              <a:t>Yem Bitkileri </a:t>
            </a:r>
            <a:r>
              <a:rPr lang="tr-TR" sz="2000" b="1" dirty="0" smtClean="0">
                <a:latin typeface="Arial" panose="020B0604020202020204" pitchFamily="34" charset="0"/>
                <a:cs typeface="Arial" panose="020B0604020202020204" pitchFamily="34" charset="0"/>
              </a:rPr>
              <a:t>Laboratuvarı </a:t>
            </a:r>
            <a:r>
              <a:rPr lang="tr-TR" sz="2000" b="1" dirty="0">
                <a:latin typeface="Arial" panose="020B0604020202020204" pitchFamily="34" charset="0"/>
                <a:cs typeface="Arial" panose="020B0604020202020204" pitchFamily="34" charset="0"/>
              </a:rPr>
              <a:t>olarak kullanılan alanda etüv, kurutma dolabı, ADF-NDF analizleri için </a:t>
            </a:r>
            <a:r>
              <a:rPr lang="tr-TR" sz="2000" b="1" dirty="0" err="1">
                <a:latin typeface="Arial" panose="020B0604020202020204" pitchFamily="34" charset="0"/>
                <a:cs typeface="Arial" panose="020B0604020202020204" pitchFamily="34" charset="0"/>
              </a:rPr>
              <a:t>Ankom</a:t>
            </a:r>
            <a:r>
              <a:rPr lang="tr-TR" sz="2000" b="1" dirty="0">
                <a:latin typeface="Arial" panose="020B0604020202020204" pitchFamily="34" charset="0"/>
                <a:cs typeface="Arial" panose="020B0604020202020204" pitchFamily="34" charset="0"/>
              </a:rPr>
              <a:t> Fiber Analiz Cihazı (A220), desikatör ve terazi yer almaktadır. </a:t>
            </a:r>
            <a:r>
              <a:rPr lang="tr-TR" sz="2000" b="1" dirty="0" err="1" smtClean="0">
                <a:latin typeface="Arial" panose="020B0604020202020204" pitchFamily="34" charset="0"/>
                <a:cs typeface="Arial" panose="020B0604020202020204" pitchFamily="34" charset="0"/>
              </a:rPr>
              <a:t>Laboratuarda</a:t>
            </a:r>
            <a:r>
              <a:rPr lang="tr-TR" sz="2000" b="1" dirty="0" smtClean="0">
                <a:latin typeface="Arial" panose="020B0604020202020204" pitchFamily="34" charset="0"/>
                <a:cs typeface="Arial" panose="020B0604020202020204" pitchFamily="34" charset="0"/>
              </a:rPr>
              <a:t> </a:t>
            </a:r>
            <a:r>
              <a:rPr lang="tr-TR" sz="2000" b="1" dirty="0">
                <a:latin typeface="Arial" panose="020B0604020202020204" pitchFamily="34" charset="0"/>
                <a:cs typeface="Arial" panose="020B0604020202020204" pitchFamily="34" charset="0"/>
              </a:rPr>
              <a:t>analizleri yapılacak bitki örnekleri kurutulmakta, tartılmakta; ADF-NDF analizleri olmakta ve çimlendirme denemeleri yapılmaktadır. Ayrıca bazı derslerin uygulamaları bu </a:t>
            </a:r>
            <a:r>
              <a:rPr lang="tr-TR" sz="2000" b="1" dirty="0" err="1">
                <a:latin typeface="Arial" panose="020B0604020202020204" pitchFamily="34" charset="0"/>
                <a:cs typeface="Arial" panose="020B0604020202020204" pitchFamily="34" charset="0"/>
              </a:rPr>
              <a:t>laboratuarda</a:t>
            </a:r>
            <a:r>
              <a:rPr lang="tr-TR" sz="2000" b="1" dirty="0">
                <a:latin typeface="Arial" panose="020B0604020202020204" pitchFamily="34" charset="0"/>
                <a:cs typeface="Arial" panose="020B0604020202020204" pitchFamily="34" charset="0"/>
              </a:rPr>
              <a:t> olup öğrencilerle çimlendirme çalışmaları gerçekleştirilmektedir. </a:t>
            </a:r>
          </a:p>
        </p:txBody>
      </p:sp>
      <p:pic>
        <p:nvPicPr>
          <p:cNvPr id="4" name="Resim 3"/>
          <p:cNvPicPr>
            <a:picLocks noChangeAspect="1"/>
          </p:cNvPicPr>
          <p:nvPr/>
        </p:nvPicPr>
        <p:blipFill>
          <a:blip r:embed="rId2"/>
          <a:stretch>
            <a:fillRect/>
          </a:stretch>
        </p:blipFill>
        <p:spPr>
          <a:xfrm>
            <a:off x="969884" y="878889"/>
            <a:ext cx="6016841" cy="3346882"/>
          </a:xfrm>
          <a:prstGeom prst="rect">
            <a:avLst/>
          </a:prstGeom>
        </p:spPr>
      </p:pic>
    </p:spTree>
    <p:extLst>
      <p:ext uri="{BB962C8B-B14F-4D97-AF65-F5344CB8AC3E}">
        <p14:creationId xmlns:p14="http://schemas.microsoft.com/office/powerpoint/2010/main" val="2581027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1525" y="0"/>
            <a:ext cx="10515600" cy="758825"/>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 BÖLÜMÜMÜZDE YÜRÜTÜLEN ARAŞTIRMALAR</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8200" y="628649"/>
            <a:ext cx="10991850" cy="6229351"/>
          </a:xfrm>
        </p:spPr>
        <p:txBody>
          <a:bodyPr>
            <a:normAutofit fontScale="70000" lnSpcReduction="20000"/>
          </a:bodyPr>
          <a:lstStyle/>
          <a:p>
            <a:pPr marL="0" indent="0">
              <a:buNone/>
            </a:pPr>
            <a:r>
              <a:rPr lang="tr-TR" b="1" dirty="0" smtClean="0">
                <a:latin typeface="Arial" panose="020B0604020202020204" pitchFamily="34" charset="0"/>
                <a:cs typeface="Arial" panose="020B0604020202020204" pitchFamily="34" charset="0"/>
              </a:rPr>
              <a:t>1.Serin iklim tahıllarından buğdayda yetiştirme teknikleri ve ıslah çalışmaları</a:t>
            </a:r>
          </a:p>
          <a:p>
            <a:pPr marL="0" indent="0">
              <a:buNone/>
            </a:pPr>
            <a:endParaRPr lang="tr-TR" b="1" dirty="0" smtClean="0">
              <a:latin typeface="Arial" panose="020B0604020202020204" pitchFamily="34" charset="0"/>
              <a:cs typeface="Arial" panose="020B0604020202020204" pitchFamily="34" charset="0"/>
            </a:endParaRPr>
          </a:p>
          <a:p>
            <a:pPr marL="0" indent="0">
              <a:buNone/>
            </a:pPr>
            <a:r>
              <a:rPr lang="tr-TR" b="1" dirty="0">
                <a:latin typeface="Arial" panose="020B0604020202020204" pitchFamily="34" charset="0"/>
                <a:cs typeface="Arial" panose="020B0604020202020204" pitchFamily="34" charset="0"/>
              </a:rPr>
              <a:t>2</a:t>
            </a:r>
            <a:r>
              <a:rPr lang="tr-TR" b="1" dirty="0" smtClean="0">
                <a:latin typeface="Arial" panose="020B0604020202020204" pitchFamily="34" charset="0"/>
                <a:cs typeface="Arial" panose="020B0604020202020204" pitchFamily="34" charset="0"/>
              </a:rPr>
              <a:t>.Sıcak iklim tahıllarından mısır, sorgum ve şeker darısında yetiştirme teknikleri</a:t>
            </a:r>
          </a:p>
          <a:p>
            <a:pPr marL="0" indent="0">
              <a:buNone/>
            </a:pPr>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ve ıslah çalışmaları</a:t>
            </a:r>
          </a:p>
          <a:p>
            <a:pPr marL="0" indent="0">
              <a:buNone/>
            </a:pPr>
            <a:endParaRPr lang="tr-TR" b="1" dirty="0" smtClean="0">
              <a:latin typeface="Arial" panose="020B0604020202020204" pitchFamily="34" charset="0"/>
              <a:cs typeface="Arial" panose="020B0604020202020204" pitchFamily="34" charset="0"/>
            </a:endParaRPr>
          </a:p>
          <a:p>
            <a:pPr marL="0" indent="0">
              <a:buNone/>
            </a:pPr>
            <a:r>
              <a:rPr lang="tr-TR" b="1" dirty="0" smtClean="0">
                <a:latin typeface="Arial" panose="020B0604020202020204" pitchFamily="34" charset="0"/>
                <a:cs typeface="Arial" panose="020B0604020202020204" pitchFamily="34" charset="0"/>
              </a:rPr>
              <a:t>3.Endüstri bitkilerinden ayçiçeği, soya, kolza, </a:t>
            </a:r>
            <a:r>
              <a:rPr lang="tr-TR" b="1" dirty="0" err="1" smtClean="0">
                <a:latin typeface="Arial" panose="020B0604020202020204" pitchFamily="34" charset="0"/>
                <a:cs typeface="Arial" panose="020B0604020202020204" pitchFamily="34" charset="0"/>
              </a:rPr>
              <a:t>aspir</a:t>
            </a:r>
            <a:r>
              <a:rPr lang="tr-TR" b="1" dirty="0" smtClean="0">
                <a:latin typeface="Arial" panose="020B0604020202020204" pitchFamily="34" charset="0"/>
                <a:cs typeface="Arial" panose="020B0604020202020204" pitchFamily="34" charset="0"/>
              </a:rPr>
              <a:t>, keten ve susamda yetiştirme</a:t>
            </a:r>
          </a:p>
          <a:p>
            <a:pPr marL="0" indent="0">
              <a:buNone/>
            </a:pPr>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teknikleri ve ıslah çalışmaları</a:t>
            </a:r>
          </a:p>
          <a:p>
            <a:pPr marL="0" indent="0">
              <a:buNone/>
            </a:pPr>
            <a:endParaRPr lang="tr-TR" b="1" dirty="0" smtClean="0">
              <a:latin typeface="Arial" panose="020B0604020202020204" pitchFamily="34" charset="0"/>
              <a:cs typeface="Arial" panose="020B0604020202020204" pitchFamily="34" charset="0"/>
            </a:endParaRPr>
          </a:p>
          <a:p>
            <a:pPr marL="0" indent="0">
              <a:buNone/>
            </a:pPr>
            <a:r>
              <a:rPr lang="tr-TR" b="1" dirty="0" smtClean="0">
                <a:latin typeface="Arial" panose="020B0604020202020204" pitchFamily="34" charset="0"/>
                <a:cs typeface="Arial" panose="020B0604020202020204" pitchFamily="34" charset="0"/>
              </a:rPr>
              <a:t>4. Yemeklik tane baklagillerden bakla, bezelye ve nohutta yetiştirme teknikleri ile ilgili</a:t>
            </a:r>
          </a:p>
          <a:p>
            <a:pPr marL="0" indent="0">
              <a:buNone/>
            </a:pPr>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çalışmalar</a:t>
            </a:r>
          </a:p>
          <a:p>
            <a:pPr marL="0" indent="0">
              <a:buNone/>
            </a:pPr>
            <a:endParaRPr lang="tr-TR" b="1" dirty="0" smtClean="0">
              <a:latin typeface="Arial" panose="020B0604020202020204" pitchFamily="34" charset="0"/>
              <a:cs typeface="Arial" panose="020B0604020202020204" pitchFamily="34" charset="0"/>
            </a:endParaRPr>
          </a:p>
          <a:p>
            <a:pPr marL="0" indent="0">
              <a:buNone/>
            </a:pPr>
            <a:r>
              <a:rPr lang="tr-TR" b="1" dirty="0" smtClean="0">
                <a:latin typeface="Arial" panose="020B0604020202020204" pitchFamily="34" charset="0"/>
                <a:cs typeface="Arial" panose="020B0604020202020204" pitchFamily="34" charset="0"/>
              </a:rPr>
              <a:t>5.Tıbbi ve </a:t>
            </a:r>
            <a:r>
              <a:rPr lang="tr-TR" b="1" dirty="0">
                <a:latin typeface="Arial" panose="020B0604020202020204" pitchFamily="34" charset="0"/>
                <a:cs typeface="Arial" panose="020B0604020202020204" pitchFamily="34" charset="0"/>
              </a:rPr>
              <a:t>a</a:t>
            </a:r>
            <a:r>
              <a:rPr lang="tr-TR" b="1" dirty="0" smtClean="0">
                <a:latin typeface="Arial" panose="020B0604020202020204" pitchFamily="34" charset="0"/>
                <a:cs typeface="Arial" panose="020B0604020202020204" pitchFamily="34" charset="0"/>
              </a:rPr>
              <a:t>romatik bitkilerden kekik, reyhan, biberiye, nane ve adaçayı gibi türlerde</a:t>
            </a:r>
          </a:p>
          <a:p>
            <a:pPr marL="0" indent="0">
              <a:buNone/>
            </a:pPr>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yetiştirme tekniği çalışmaları</a:t>
            </a:r>
          </a:p>
          <a:p>
            <a:pPr marL="0" indent="0">
              <a:buNone/>
            </a:pPr>
            <a:endParaRPr lang="tr-TR" b="1" dirty="0" smtClean="0">
              <a:latin typeface="Arial" panose="020B0604020202020204" pitchFamily="34" charset="0"/>
              <a:cs typeface="Arial" panose="020B0604020202020204" pitchFamily="34" charset="0"/>
            </a:endParaRPr>
          </a:p>
          <a:p>
            <a:pPr marL="0" indent="0">
              <a:buNone/>
            </a:pPr>
            <a:r>
              <a:rPr lang="tr-TR" b="1" dirty="0" smtClean="0">
                <a:latin typeface="Arial" panose="020B0604020202020204" pitchFamily="34" charset="0"/>
                <a:cs typeface="Arial" panose="020B0604020202020204" pitchFamily="34" charset="0"/>
              </a:rPr>
              <a:t>6. </a:t>
            </a:r>
            <a:r>
              <a:rPr lang="tr-TR" b="1" dirty="0" err="1" smtClean="0">
                <a:latin typeface="Arial" panose="020B0604020202020204" pitchFamily="34" charset="0"/>
                <a:cs typeface="Arial" panose="020B0604020202020204" pitchFamily="34" charset="0"/>
              </a:rPr>
              <a:t>Baklagil</a:t>
            </a:r>
            <a:r>
              <a:rPr lang="tr-TR" b="1" dirty="0" smtClean="0">
                <a:latin typeface="Arial" panose="020B0604020202020204" pitchFamily="34" charset="0"/>
                <a:cs typeface="Arial" panose="020B0604020202020204" pitchFamily="34" charset="0"/>
              </a:rPr>
              <a:t> yem bitkilerinden fiğ, yem bezelyesi ve yoncada yetiştirme teknikleri ve ıslah </a:t>
            </a:r>
          </a:p>
          <a:p>
            <a:pPr marL="0" indent="0">
              <a:buNone/>
            </a:pPr>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çalışmaları</a:t>
            </a:r>
          </a:p>
          <a:p>
            <a:pPr marL="0" indent="0">
              <a:buNone/>
            </a:pPr>
            <a:endParaRPr lang="tr-TR" b="1" dirty="0" smtClean="0">
              <a:latin typeface="Arial" panose="020B0604020202020204" pitchFamily="34" charset="0"/>
              <a:cs typeface="Arial" panose="020B0604020202020204" pitchFamily="34" charset="0"/>
            </a:endParaRPr>
          </a:p>
          <a:p>
            <a:pPr marL="0" indent="0">
              <a:buNone/>
            </a:pPr>
            <a:r>
              <a:rPr lang="tr-TR" b="1" dirty="0" smtClean="0">
                <a:latin typeface="Arial" panose="020B0604020202020204" pitchFamily="34" charset="0"/>
                <a:cs typeface="Arial" panose="020B0604020202020204" pitchFamily="34" charset="0"/>
              </a:rPr>
              <a:t>7.Ayçiçeğinde doku kültürü çalışmaları</a:t>
            </a:r>
            <a:endParaRPr lang="tr-T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076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43184"/>
            <a:ext cx="10515600" cy="625475"/>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EĞİTİM ÖĞRETİM FAALİYETLERİ</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8200" y="667305"/>
            <a:ext cx="10515600" cy="5529309"/>
          </a:xfrm>
        </p:spPr>
        <p:txBody>
          <a:bodyPr>
            <a:normAutofit/>
          </a:bodyPr>
          <a:lstStyle/>
          <a:p>
            <a:pPr marL="0" indent="0">
              <a:buNone/>
            </a:pPr>
            <a:r>
              <a:rPr lang="tr-TR" sz="2000" b="1" dirty="0" smtClean="0">
                <a:solidFill>
                  <a:srgbClr val="FF0000"/>
                </a:solidFill>
                <a:latin typeface="Arial" panose="020B0604020202020204" pitchFamily="34" charset="0"/>
                <a:cs typeface="Arial" panose="020B0604020202020204" pitchFamily="34" charset="0"/>
              </a:rPr>
              <a:t>LİSANSÜSTÜ EĞİTİM</a:t>
            </a:r>
          </a:p>
          <a:p>
            <a:pPr marL="0" indent="0">
              <a:buNone/>
            </a:pPr>
            <a:r>
              <a:rPr lang="tr-TR" sz="2000" b="1" dirty="0" smtClean="0">
                <a:latin typeface="Arial" panose="020B0604020202020204" pitchFamily="34" charset="0"/>
                <a:cs typeface="Arial" panose="020B0604020202020204" pitchFamily="34" charset="0"/>
              </a:rPr>
              <a:t>Tarla Bitkileri Anabilim Dalında Yüksek Lisans ve Doktora eğitimleri yürütülmektedir.</a:t>
            </a:r>
          </a:p>
          <a:p>
            <a:pPr marL="0" indent="0">
              <a:buNone/>
            </a:pPr>
            <a:r>
              <a:rPr lang="tr-TR" sz="2000" b="1" dirty="0">
                <a:latin typeface="Arial" panose="020B0604020202020204" pitchFamily="34" charset="0"/>
                <a:cs typeface="Arial" panose="020B0604020202020204" pitchFamily="34" charset="0"/>
              </a:rPr>
              <a:t>G</a:t>
            </a:r>
            <a:r>
              <a:rPr lang="tr-TR" sz="2000" b="1" dirty="0" smtClean="0">
                <a:latin typeface="Arial" panose="020B0604020202020204" pitchFamily="34" charset="0"/>
                <a:cs typeface="Arial" panose="020B0604020202020204" pitchFamily="34" charset="0"/>
              </a:rPr>
              <a:t>ünümüze kadar Tarla Bitkileri Anabilim Dalı Yüksek Lisans Programından 109 öğrenci ve Doktora Programından ise 26 öğrenci mezun olmuştur.         </a:t>
            </a:r>
            <a:endParaRPr lang="tr-TR" sz="2000" b="1"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stretch>
            <a:fillRect/>
          </a:stretch>
        </p:blipFill>
        <p:spPr>
          <a:xfrm>
            <a:off x="1814744" y="2139857"/>
            <a:ext cx="3556246" cy="4580878"/>
          </a:xfrm>
          <a:prstGeom prst="rect">
            <a:avLst/>
          </a:prstGeom>
        </p:spPr>
      </p:pic>
      <p:pic>
        <p:nvPicPr>
          <p:cNvPr id="5" name="Resim 4"/>
          <p:cNvPicPr>
            <a:picLocks noChangeAspect="1"/>
          </p:cNvPicPr>
          <p:nvPr/>
        </p:nvPicPr>
        <p:blipFill>
          <a:blip r:embed="rId3"/>
          <a:stretch>
            <a:fillRect/>
          </a:stretch>
        </p:blipFill>
        <p:spPr>
          <a:xfrm>
            <a:off x="6096000" y="2139857"/>
            <a:ext cx="3962400" cy="4580878"/>
          </a:xfrm>
          <a:prstGeom prst="rect">
            <a:avLst/>
          </a:prstGeom>
        </p:spPr>
      </p:pic>
    </p:spTree>
    <p:extLst>
      <p:ext uri="{BB962C8B-B14F-4D97-AF65-F5344CB8AC3E}">
        <p14:creationId xmlns:p14="http://schemas.microsoft.com/office/powerpoint/2010/main" val="327003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663575"/>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BÖLÜMÜMÜZDE TAMAMLANAN BİLİMSEL ARAŞTIRMA PROJELERİ</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8200" y="1162050"/>
            <a:ext cx="10515600" cy="5014913"/>
          </a:xfrm>
        </p:spPr>
        <p:txBody>
          <a:bodyPr>
            <a:normAutofit/>
          </a:bodyPr>
          <a:lstStyle/>
          <a:p>
            <a:pPr marL="0" indent="0">
              <a:buNone/>
            </a:pPr>
            <a:r>
              <a:rPr lang="tr-TR" sz="2000" b="1" dirty="0" smtClean="0">
                <a:latin typeface="Arial" panose="020B0604020202020204" pitchFamily="34" charset="0"/>
                <a:cs typeface="Arial" panose="020B0604020202020204" pitchFamily="34" charset="0"/>
              </a:rPr>
              <a:t>Bölümümüzde bugüne kadar önemli tarla bitkilerinin yetiştirme teknikleri ve ıslahı ile ilgili 35 adet bilimsel araştırma projesi tamamlanmıştır.</a:t>
            </a:r>
          </a:p>
          <a:p>
            <a:pPr marL="0" indent="0">
              <a:buNone/>
            </a:pPr>
            <a:endParaRPr lang="tr-TR" sz="2000" b="1" dirty="0">
              <a:latin typeface="Arial" panose="020B0604020202020204" pitchFamily="34" charset="0"/>
              <a:cs typeface="Arial" panose="020B0604020202020204" pitchFamily="34" charset="0"/>
            </a:endParaRPr>
          </a:p>
          <a:p>
            <a:pPr marL="0" indent="0">
              <a:buNone/>
            </a:pPr>
            <a:r>
              <a:rPr lang="tr-TR" sz="2000" b="1" dirty="0">
                <a:solidFill>
                  <a:srgbClr val="FF0000"/>
                </a:solidFill>
                <a:latin typeface="Arial" panose="020B0604020202020204" pitchFamily="34" charset="0"/>
                <a:cs typeface="Arial" panose="020B0604020202020204" pitchFamily="34" charset="0"/>
              </a:rPr>
              <a:t>BÖLÜMÜMÜZDE </a:t>
            </a:r>
            <a:r>
              <a:rPr lang="tr-TR" sz="2000" b="1" dirty="0" smtClean="0">
                <a:solidFill>
                  <a:srgbClr val="FF0000"/>
                </a:solidFill>
                <a:latin typeface="Arial" panose="020B0604020202020204" pitchFamily="34" charset="0"/>
                <a:cs typeface="Arial" panose="020B0604020202020204" pitchFamily="34" charset="0"/>
              </a:rPr>
              <a:t> DEVAM EDEN BİLİMSEL </a:t>
            </a:r>
            <a:r>
              <a:rPr lang="tr-TR" sz="2000" b="1" dirty="0">
                <a:solidFill>
                  <a:srgbClr val="FF0000"/>
                </a:solidFill>
                <a:latin typeface="Arial" panose="020B0604020202020204" pitchFamily="34" charset="0"/>
                <a:cs typeface="Arial" panose="020B0604020202020204" pitchFamily="34" charset="0"/>
              </a:rPr>
              <a:t>ARAŞTIRMA </a:t>
            </a:r>
            <a:r>
              <a:rPr lang="tr-TR" sz="2000" b="1" dirty="0" smtClean="0">
                <a:solidFill>
                  <a:srgbClr val="FF0000"/>
                </a:solidFill>
                <a:latin typeface="Arial" panose="020B0604020202020204" pitchFamily="34" charset="0"/>
                <a:cs typeface="Arial" panose="020B0604020202020204" pitchFamily="34" charset="0"/>
              </a:rPr>
              <a:t>PROJELERİ</a:t>
            </a:r>
          </a:p>
          <a:p>
            <a:pPr marL="0" indent="0">
              <a:buNone/>
            </a:pPr>
            <a:r>
              <a:rPr lang="tr-TR" sz="2000" b="1" dirty="0" smtClean="0">
                <a:latin typeface="Arial" panose="020B0604020202020204" pitchFamily="34" charset="0"/>
                <a:cs typeface="Arial" panose="020B0604020202020204" pitchFamily="34" charset="0"/>
              </a:rPr>
              <a:t>Bölümümüzde halen devam eden projeler bulunmaktadır.</a:t>
            </a:r>
          </a:p>
          <a:p>
            <a:pPr marL="0" indent="0">
              <a:buNone/>
            </a:pPr>
            <a:endParaRPr lang="tr-T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007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0214" y="302982"/>
            <a:ext cx="9769876" cy="842238"/>
          </a:xfrm>
        </p:spPr>
        <p:txBody>
          <a:bodyPr>
            <a:normAutofit/>
          </a:bodyPr>
          <a:lstStyle/>
          <a:p>
            <a:r>
              <a:rPr lang="tr-TR" sz="2000" dirty="0" smtClean="0">
                <a:latin typeface="Arial" panose="020B0604020202020204" pitchFamily="34" charset="0"/>
                <a:cs typeface="Arial" panose="020B0604020202020204" pitchFamily="34" charset="0"/>
              </a:rPr>
              <a:t>                                                  </a:t>
            </a:r>
            <a:r>
              <a:rPr lang="tr-TR" sz="4800" dirty="0" smtClean="0">
                <a:solidFill>
                  <a:srgbClr val="FF0000"/>
                </a:solidFill>
                <a:latin typeface="Brush Script MT" panose="03060802040406070304" pitchFamily="66" charset="0"/>
                <a:cs typeface="Arial" panose="020B0604020202020204" pitchFamily="34" charset="0"/>
              </a:rPr>
              <a:t>TEŞEKKÜR  EDERİZ</a:t>
            </a:r>
            <a:endParaRPr lang="tr-TR" sz="4800" dirty="0">
              <a:solidFill>
                <a:srgbClr val="FF0000"/>
              </a:solidFill>
              <a:latin typeface="Brush Script MT" panose="03060802040406070304" pitchFamily="66" charset="0"/>
              <a:cs typeface="Arial" panose="020B0604020202020204" pitchFamily="34" charset="0"/>
            </a:endParaRPr>
          </a:p>
        </p:txBody>
      </p:sp>
      <p:pic>
        <p:nvPicPr>
          <p:cNvPr id="4" name="Resim 3"/>
          <p:cNvPicPr>
            <a:picLocks noChangeAspect="1"/>
          </p:cNvPicPr>
          <p:nvPr/>
        </p:nvPicPr>
        <p:blipFill>
          <a:blip r:embed="rId2"/>
          <a:stretch>
            <a:fillRect/>
          </a:stretch>
        </p:blipFill>
        <p:spPr>
          <a:xfrm>
            <a:off x="1571347" y="923278"/>
            <a:ext cx="8772315" cy="5774954"/>
          </a:xfrm>
          <a:prstGeom prst="rect">
            <a:avLst/>
          </a:prstGeom>
        </p:spPr>
      </p:pic>
    </p:spTree>
    <p:extLst>
      <p:ext uri="{BB962C8B-B14F-4D97-AF65-F5344CB8AC3E}">
        <p14:creationId xmlns:p14="http://schemas.microsoft.com/office/powerpoint/2010/main" val="1312711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81686" y="155164"/>
            <a:ext cx="9819250" cy="6547671"/>
          </a:xfrm>
          <a:prstGeom prst="rect">
            <a:avLst/>
          </a:prstGeom>
        </p:spPr>
      </p:pic>
    </p:spTree>
    <p:extLst>
      <p:ext uri="{BB962C8B-B14F-4D97-AF65-F5344CB8AC3E}">
        <p14:creationId xmlns:p14="http://schemas.microsoft.com/office/powerpoint/2010/main" val="389314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3682" y="0"/>
            <a:ext cx="11588318" cy="985421"/>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BÖLÜMÜMÜZ</a:t>
            </a:r>
            <a:br>
              <a:rPr lang="tr-TR" sz="2000" b="1" dirty="0" smtClean="0">
                <a:solidFill>
                  <a:srgbClr val="FF0000"/>
                </a:solidFill>
                <a:latin typeface="Arial" panose="020B0604020202020204" pitchFamily="34" charset="0"/>
                <a:cs typeface="Arial" panose="020B0604020202020204" pitchFamily="34" charset="0"/>
              </a:rPr>
            </a:br>
            <a:r>
              <a:rPr lang="tr-TR" sz="2000" b="1" dirty="0" smtClean="0">
                <a:solidFill>
                  <a:srgbClr val="FF0000"/>
                </a:solidFill>
                <a:latin typeface="Arial" panose="020B0604020202020204" pitchFamily="34" charset="0"/>
                <a:cs typeface="Arial" panose="020B0604020202020204" pitchFamily="34" charset="0"/>
              </a:rPr>
              <a:t/>
            </a:r>
            <a:br>
              <a:rPr lang="tr-TR" sz="2000" b="1" dirty="0" smtClean="0">
                <a:solidFill>
                  <a:srgbClr val="FF0000"/>
                </a:solidFill>
                <a:latin typeface="Arial" panose="020B0604020202020204" pitchFamily="34" charset="0"/>
                <a:cs typeface="Arial" panose="020B0604020202020204" pitchFamily="34" charset="0"/>
              </a:rPr>
            </a:br>
            <a:r>
              <a:rPr lang="tr-TR" sz="2000" b="1" dirty="0" smtClean="0">
                <a:solidFill>
                  <a:srgbClr val="FF0000"/>
                </a:solidFill>
                <a:latin typeface="Arial" panose="020B0604020202020204" pitchFamily="34" charset="0"/>
                <a:cs typeface="Arial" panose="020B0604020202020204" pitchFamily="34" charset="0"/>
              </a:rPr>
              <a:t>AKADEMİK KADRO                                                                    UZMANLIK ALANI</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527482" y="825623"/>
            <a:ext cx="11664518" cy="5965793"/>
          </a:xfrm>
        </p:spPr>
        <p:txBody>
          <a:bodyPr>
            <a:normAutofit fontScale="40000" lnSpcReduction="20000"/>
          </a:bodyPr>
          <a:lstStyle/>
          <a:p>
            <a:pPr marL="0" indent="0">
              <a:buNone/>
            </a:pPr>
            <a:endParaRPr lang="tr-TR" sz="4200" dirty="0" smtClean="0">
              <a:latin typeface="Arial" panose="020B0604020202020204" pitchFamily="34" charset="0"/>
              <a:cs typeface="Arial" panose="020B0604020202020204" pitchFamily="34" charset="0"/>
              <a:hlinkClick r:id="rId2"/>
            </a:endParaRPr>
          </a:p>
          <a:p>
            <a:pPr marL="0" indent="0">
              <a:buNone/>
            </a:pPr>
            <a:r>
              <a:rPr lang="tr-TR" sz="4200" b="1" dirty="0" err="1" smtClean="0">
                <a:latin typeface="Arial" panose="020B0604020202020204" pitchFamily="34" charset="0"/>
                <a:cs typeface="Arial" panose="020B0604020202020204" pitchFamily="34" charset="0"/>
                <a:hlinkClick r:id="rId2"/>
              </a:rPr>
              <a:t>Prof.Dr</a:t>
            </a:r>
            <a:r>
              <a:rPr lang="tr-TR" sz="4200" b="1" dirty="0">
                <a:latin typeface="Arial" panose="020B0604020202020204" pitchFamily="34" charset="0"/>
                <a:cs typeface="Arial" panose="020B0604020202020204" pitchFamily="34" charset="0"/>
                <a:hlinkClick r:id="rId2"/>
              </a:rPr>
              <a:t>. </a:t>
            </a:r>
            <a:r>
              <a:rPr lang="tr-TR" sz="4200" b="1" dirty="0" err="1" smtClean="0">
                <a:latin typeface="Arial" panose="020B0604020202020204" pitchFamily="34" charset="0"/>
                <a:cs typeface="Arial" panose="020B0604020202020204" pitchFamily="34" charset="0"/>
                <a:hlinkClick r:id="rId2"/>
              </a:rPr>
              <a:t>Abdurrahim</a:t>
            </a:r>
            <a:r>
              <a:rPr lang="tr-TR" sz="4200" b="1" dirty="0" smtClean="0">
                <a:latin typeface="Arial" panose="020B0604020202020204" pitchFamily="34" charset="0"/>
                <a:cs typeface="Arial" panose="020B0604020202020204" pitchFamily="34" charset="0"/>
                <a:hlinkClick r:id="rId2"/>
              </a:rPr>
              <a:t> </a:t>
            </a:r>
            <a:r>
              <a:rPr lang="tr-TR" sz="4200" b="1" dirty="0">
                <a:latin typeface="Arial" panose="020B0604020202020204" pitchFamily="34" charset="0"/>
                <a:cs typeface="Arial" panose="020B0604020202020204" pitchFamily="34" charset="0"/>
                <a:hlinkClick r:id="rId2"/>
              </a:rPr>
              <a:t>Tanju GÖKSOY (Bölüm Başkanı</a:t>
            </a:r>
            <a:r>
              <a:rPr lang="tr-TR" sz="4200" b="1" dirty="0" smtClean="0">
                <a:latin typeface="Arial" panose="020B0604020202020204" pitchFamily="34" charset="0"/>
                <a:cs typeface="Arial" panose="020B0604020202020204" pitchFamily="34" charset="0"/>
                <a:hlinkClick r:id="rId2"/>
              </a:rPr>
              <a:t>)</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Endüstri </a:t>
            </a:r>
            <a:r>
              <a:rPr lang="tr-TR" sz="4500" b="1" dirty="0" smtClean="0">
                <a:latin typeface="Arial" panose="020B0604020202020204" pitchFamily="34" charset="0"/>
                <a:cs typeface="Arial" panose="020B0604020202020204" pitchFamily="34" charset="0"/>
              </a:rPr>
              <a:t>Bitkileri</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3"/>
              </a:rPr>
              <a:t>Prof.Dr</a:t>
            </a:r>
            <a:r>
              <a:rPr lang="tr-TR" sz="4200" b="1" dirty="0">
                <a:latin typeface="Arial" panose="020B0604020202020204" pitchFamily="34" charset="0"/>
                <a:cs typeface="Arial" panose="020B0604020202020204" pitchFamily="34" charset="0"/>
                <a:hlinkClick r:id="rId3"/>
              </a:rPr>
              <a:t>. İlhan TURGUT (Fakülte Dekanı</a:t>
            </a:r>
            <a:r>
              <a:rPr lang="tr-TR" sz="4200" b="1" dirty="0" smtClean="0">
                <a:latin typeface="Arial" panose="020B0604020202020204" pitchFamily="34" charset="0"/>
                <a:cs typeface="Arial" panose="020B0604020202020204" pitchFamily="34" charset="0"/>
                <a:hlinkClick r:id="rId3"/>
              </a:rPr>
              <a:t>)</a:t>
            </a:r>
            <a:r>
              <a:rPr lang="tr-TR" sz="4200" b="1" dirty="0" smtClean="0">
                <a:latin typeface="Arial" panose="020B0604020202020204" pitchFamily="34" charset="0"/>
                <a:cs typeface="Arial" panose="020B0604020202020204" pitchFamily="34" charset="0"/>
              </a:rPr>
              <a:t>                                                    </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Sıcak </a:t>
            </a:r>
            <a:r>
              <a:rPr lang="tr-TR" sz="4500" b="1" dirty="0" smtClean="0">
                <a:latin typeface="Arial" panose="020B0604020202020204" pitchFamily="34" charset="0"/>
                <a:cs typeface="Arial" panose="020B0604020202020204" pitchFamily="34" charset="0"/>
              </a:rPr>
              <a:t>İklim Tahılları</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4"/>
              </a:rPr>
              <a:t>Prof.Dr</a:t>
            </a:r>
            <a:r>
              <a:rPr lang="tr-TR" sz="4200" b="1" dirty="0">
                <a:latin typeface="Arial" panose="020B0604020202020204" pitchFamily="34" charset="0"/>
                <a:cs typeface="Arial" panose="020B0604020202020204" pitchFamily="34" charset="0"/>
                <a:hlinkClick r:id="rId4"/>
              </a:rPr>
              <a:t>. Köksal </a:t>
            </a:r>
            <a:r>
              <a:rPr lang="tr-TR" sz="4200" b="1" dirty="0" smtClean="0">
                <a:latin typeface="Arial" panose="020B0604020202020204" pitchFamily="34" charset="0"/>
                <a:cs typeface="Arial" panose="020B0604020202020204" pitchFamily="34" charset="0"/>
                <a:hlinkClick r:id="rId4"/>
              </a:rPr>
              <a:t>YAĞDI</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Bitki </a:t>
            </a:r>
            <a:r>
              <a:rPr lang="tr-TR" sz="4500" b="1" dirty="0" smtClean="0">
                <a:latin typeface="Arial" panose="020B0604020202020204" pitchFamily="34" charset="0"/>
                <a:cs typeface="Arial" panose="020B0604020202020204" pitchFamily="34" charset="0"/>
              </a:rPr>
              <a:t>Islahı ve Serin İklim Tahılları</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5"/>
              </a:rPr>
              <a:t>Prof.Dr</a:t>
            </a:r>
            <a:r>
              <a:rPr lang="tr-TR" sz="4200" b="1" dirty="0">
                <a:latin typeface="Arial" panose="020B0604020202020204" pitchFamily="34" charset="0"/>
                <a:cs typeface="Arial" panose="020B0604020202020204" pitchFamily="34" charset="0"/>
                <a:hlinkClick r:id="rId5"/>
              </a:rPr>
              <a:t>. Nazan </a:t>
            </a:r>
            <a:r>
              <a:rPr lang="tr-TR" sz="4200" b="1" dirty="0" smtClean="0">
                <a:latin typeface="Arial" panose="020B0604020202020204" pitchFamily="34" charset="0"/>
                <a:cs typeface="Arial" panose="020B0604020202020204" pitchFamily="34" charset="0"/>
                <a:hlinkClick r:id="rId5"/>
              </a:rPr>
              <a:t>DAĞÜSTÜ</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Bitki </a:t>
            </a:r>
            <a:r>
              <a:rPr lang="tr-TR" sz="4500" b="1" dirty="0" err="1" smtClean="0">
                <a:latin typeface="Arial" panose="020B0604020202020204" pitchFamily="34" charset="0"/>
                <a:cs typeface="Arial" panose="020B0604020202020204" pitchFamily="34" charset="0"/>
              </a:rPr>
              <a:t>Biyoteknolojisi</a:t>
            </a:r>
            <a:r>
              <a:rPr lang="tr-TR" sz="4500" b="1" dirty="0" smtClean="0">
                <a:latin typeface="Arial" panose="020B0604020202020204" pitchFamily="34" charset="0"/>
                <a:cs typeface="Arial" panose="020B0604020202020204" pitchFamily="34" charset="0"/>
              </a:rPr>
              <a:t> ve Doku Kültürü</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6"/>
              </a:rPr>
              <a:t>Prof.Dr</a:t>
            </a:r>
            <a:r>
              <a:rPr lang="tr-TR" sz="4200" b="1" dirty="0">
                <a:latin typeface="Arial" panose="020B0604020202020204" pitchFamily="34" charset="0"/>
                <a:cs typeface="Arial" panose="020B0604020202020204" pitchFamily="34" charset="0"/>
                <a:hlinkClick r:id="rId6"/>
              </a:rPr>
              <a:t>. Uğur </a:t>
            </a:r>
            <a:r>
              <a:rPr lang="tr-TR" sz="4200" b="1" dirty="0" smtClean="0">
                <a:latin typeface="Arial" panose="020B0604020202020204" pitchFamily="34" charset="0"/>
                <a:cs typeface="Arial" panose="020B0604020202020204" pitchFamily="34" charset="0"/>
                <a:hlinkClick r:id="rId6"/>
              </a:rPr>
              <a:t>BİLGİLİ</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Yem Bitkileri ve Çim Alanlar</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7"/>
              </a:rPr>
              <a:t>Prof.Dr</a:t>
            </a:r>
            <a:r>
              <a:rPr lang="tr-TR" sz="4200" b="1" dirty="0">
                <a:latin typeface="Arial" panose="020B0604020202020204" pitchFamily="34" charset="0"/>
                <a:cs typeface="Arial" panose="020B0604020202020204" pitchFamily="34" charset="0"/>
                <a:hlinkClick r:id="rId7"/>
              </a:rPr>
              <a:t>. Ayşen </a:t>
            </a:r>
            <a:r>
              <a:rPr lang="tr-TR" sz="4200" b="1" dirty="0" smtClean="0">
                <a:latin typeface="Arial" panose="020B0604020202020204" pitchFamily="34" charset="0"/>
                <a:cs typeface="Arial" panose="020B0604020202020204" pitchFamily="34" charset="0"/>
                <a:hlinkClick r:id="rId7"/>
              </a:rPr>
              <a:t>UZUN</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Yem Bitkileri</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8"/>
              </a:rPr>
              <a:t>Prof.Dr</a:t>
            </a:r>
            <a:r>
              <a:rPr lang="tr-TR" sz="4200" b="1" dirty="0">
                <a:latin typeface="Arial" panose="020B0604020202020204" pitchFamily="34" charset="0"/>
                <a:cs typeface="Arial" panose="020B0604020202020204" pitchFamily="34" charset="0"/>
                <a:hlinkClick r:id="rId8"/>
              </a:rPr>
              <a:t>. Mehmet SİNCİK (Bölüm Başkan Yardımcısı</a:t>
            </a:r>
            <a:r>
              <a:rPr lang="tr-TR" sz="4200" b="1" dirty="0" smtClean="0">
                <a:latin typeface="Arial" panose="020B0604020202020204" pitchFamily="34" charset="0"/>
                <a:cs typeface="Arial" panose="020B0604020202020204" pitchFamily="34" charset="0"/>
                <a:hlinkClick r:id="rId8"/>
              </a:rPr>
              <a:t>)</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Endüstri Bitkileri</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9"/>
              </a:rPr>
              <a:t>Prof.Dr</a:t>
            </a:r>
            <a:r>
              <a:rPr lang="tr-TR" sz="4200" b="1" dirty="0">
                <a:latin typeface="Arial" panose="020B0604020202020204" pitchFamily="34" charset="0"/>
                <a:cs typeface="Arial" panose="020B0604020202020204" pitchFamily="34" charset="0"/>
                <a:hlinkClick r:id="rId9"/>
              </a:rPr>
              <a:t>. Abdullah </a:t>
            </a:r>
            <a:r>
              <a:rPr lang="tr-TR" sz="4200" b="1" dirty="0" smtClean="0">
                <a:latin typeface="Arial" panose="020B0604020202020204" pitchFamily="34" charset="0"/>
                <a:cs typeface="Arial" panose="020B0604020202020204" pitchFamily="34" charset="0"/>
                <a:hlinkClick r:id="rId9"/>
              </a:rPr>
              <a:t>KARASU</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Yemeklik Tane Baklagiller</a:t>
            </a:r>
            <a:endParaRPr lang="tr-TR" sz="4500" b="1" dirty="0">
              <a:latin typeface="Arial" panose="020B0604020202020204" pitchFamily="34" charset="0"/>
              <a:cs typeface="Arial" panose="020B0604020202020204" pitchFamily="34" charset="0"/>
            </a:endParaRPr>
          </a:p>
          <a:p>
            <a:pPr marL="0" indent="0">
              <a:buNone/>
            </a:pPr>
            <a:r>
              <a:rPr lang="tr-TR" sz="4200" b="1" dirty="0">
                <a:latin typeface="Arial" panose="020B0604020202020204" pitchFamily="34" charset="0"/>
                <a:cs typeface="Arial" panose="020B0604020202020204" pitchFamily="34" charset="0"/>
                <a:hlinkClick r:id="rId10"/>
              </a:rPr>
              <a:t>Prof. Dr. Birol </a:t>
            </a:r>
            <a:r>
              <a:rPr lang="tr-TR" sz="4200" b="1" dirty="0" smtClean="0">
                <a:latin typeface="Arial" panose="020B0604020202020204" pitchFamily="34" charset="0"/>
                <a:cs typeface="Arial" panose="020B0604020202020204" pitchFamily="34" charset="0"/>
                <a:hlinkClick r:id="rId10"/>
              </a:rPr>
              <a:t>TAŞ</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Serin İklim Tahılları</a:t>
            </a:r>
            <a:endParaRPr lang="tr-TR" sz="4500" b="1" dirty="0">
              <a:latin typeface="Arial" panose="020B0604020202020204" pitchFamily="34" charset="0"/>
              <a:cs typeface="Arial" panose="020B0604020202020204" pitchFamily="34" charset="0"/>
            </a:endParaRPr>
          </a:p>
          <a:p>
            <a:pPr marL="0" indent="0">
              <a:buNone/>
            </a:pPr>
            <a:r>
              <a:rPr lang="tr-TR" sz="4200" b="1" dirty="0">
                <a:latin typeface="Arial" panose="020B0604020202020204" pitchFamily="34" charset="0"/>
                <a:cs typeface="Arial" panose="020B0604020202020204" pitchFamily="34" charset="0"/>
                <a:hlinkClick r:id="rId11"/>
              </a:rPr>
              <a:t>Prof. Dr. Emine BUDAKLI </a:t>
            </a:r>
            <a:r>
              <a:rPr lang="tr-TR" sz="4200" b="1" dirty="0" smtClean="0">
                <a:latin typeface="Arial" panose="020B0604020202020204" pitchFamily="34" charset="0"/>
                <a:cs typeface="Arial" panose="020B0604020202020204" pitchFamily="34" charset="0"/>
                <a:hlinkClick r:id="rId11"/>
              </a:rPr>
              <a:t>ÇARPICI</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Çayır-Mera</a:t>
            </a:r>
            <a:endParaRPr lang="tr-TR" sz="4500" b="1" dirty="0">
              <a:latin typeface="Arial" panose="020B0604020202020204" pitchFamily="34" charset="0"/>
              <a:cs typeface="Arial" panose="020B0604020202020204" pitchFamily="34" charset="0"/>
            </a:endParaRPr>
          </a:p>
          <a:p>
            <a:pPr marL="0" indent="0">
              <a:buNone/>
            </a:pPr>
            <a:r>
              <a:rPr lang="tr-TR" sz="4200" b="1" dirty="0">
                <a:latin typeface="Arial" panose="020B0604020202020204" pitchFamily="34" charset="0"/>
                <a:cs typeface="Arial" panose="020B0604020202020204" pitchFamily="34" charset="0"/>
                <a:hlinkClick r:id="rId12"/>
              </a:rPr>
              <a:t>Prof. Dr. Murat </a:t>
            </a:r>
            <a:r>
              <a:rPr lang="tr-TR" sz="4200" b="1" dirty="0" smtClean="0">
                <a:latin typeface="Arial" panose="020B0604020202020204" pitchFamily="34" charset="0"/>
                <a:cs typeface="Arial" panose="020B0604020202020204" pitchFamily="34" charset="0"/>
                <a:hlinkClick r:id="rId12"/>
              </a:rPr>
              <a:t>ERMAN</a:t>
            </a:r>
            <a:r>
              <a:rPr lang="tr-TR" sz="4200" b="1" dirty="0">
                <a:latin typeface="Arial" panose="020B0604020202020204" pitchFamily="34" charset="0"/>
                <a:cs typeface="Arial" panose="020B0604020202020204" pitchFamily="34" charset="0"/>
              </a:rPr>
              <a:t>                                                                               </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Yemeklik </a:t>
            </a:r>
            <a:r>
              <a:rPr lang="tr-TR" sz="4500" b="1" dirty="0">
                <a:latin typeface="Arial" panose="020B0604020202020204" pitchFamily="34" charset="0"/>
                <a:cs typeface="Arial" panose="020B0604020202020204" pitchFamily="34" charset="0"/>
              </a:rPr>
              <a:t>Tane Baklagiller</a:t>
            </a:r>
          </a:p>
          <a:p>
            <a:pPr marL="0" indent="0">
              <a:buNone/>
            </a:pPr>
            <a:r>
              <a:rPr lang="tr-TR" sz="4200" b="1" dirty="0" err="1" smtClean="0">
                <a:latin typeface="Arial" panose="020B0604020202020204" pitchFamily="34" charset="0"/>
                <a:cs typeface="Arial" panose="020B0604020202020204" pitchFamily="34" charset="0"/>
                <a:hlinkClick r:id="rId13"/>
              </a:rPr>
              <a:t>Doç.Dr</a:t>
            </a:r>
            <a:r>
              <a:rPr lang="tr-TR" sz="4200" b="1" dirty="0">
                <a:latin typeface="Arial" panose="020B0604020202020204" pitchFamily="34" charset="0"/>
                <a:cs typeface="Arial" panose="020B0604020202020204" pitchFamily="34" charset="0"/>
                <a:hlinkClick r:id="rId13"/>
              </a:rPr>
              <a:t>. Oya </a:t>
            </a:r>
            <a:r>
              <a:rPr lang="tr-TR" sz="4200" b="1" dirty="0" smtClean="0">
                <a:latin typeface="Arial" panose="020B0604020202020204" pitchFamily="34" charset="0"/>
                <a:cs typeface="Arial" panose="020B0604020202020204" pitchFamily="34" charset="0"/>
                <a:hlinkClick r:id="rId13"/>
              </a:rPr>
              <a:t>KAÇAR</a:t>
            </a:r>
            <a:r>
              <a:rPr lang="tr-TR" sz="4200" b="1" dirty="0" smtClean="0">
                <a:latin typeface="Arial" panose="020B0604020202020204" pitchFamily="34" charset="0"/>
                <a:cs typeface="Arial" panose="020B0604020202020204" pitchFamily="34" charset="0"/>
              </a:rPr>
              <a:t> </a:t>
            </a:r>
            <a:r>
              <a:rPr lang="tr-TR" sz="4200" b="1" dirty="0">
                <a:latin typeface="Arial" panose="020B0604020202020204" pitchFamily="34" charset="0"/>
                <a:cs typeface="Arial" panose="020B0604020202020204" pitchFamily="34" charset="0"/>
                <a:hlinkClick r:id="rId14"/>
              </a:rPr>
              <a:t>(Bölüm Başkan Yardımcısı)</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Tıbbi ve Aromatik Bitkiler</a:t>
            </a:r>
            <a:endParaRPr lang="tr-TR" sz="4500" b="1" dirty="0">
              <a:latin typeface="Arial" panose="020B0604020202020204" pitchFamily="34" charset="0"/>
              <a:cs typeface="Arial" panose="020B0604020202020204" pitchFamily="34" charset="0"/>
            </a:endParaRPr>
          </a:p>
          <a:p>
            <a:pPr marL="0" indent="0">
              <a:buNone/>
            </a:pPr>
            <a:r>
              <a:rPr lang="tr-TR" sz="4200" b="1" dirty="0" err="1">
                <a:latin typeface="Arial" panose="020B0604020202020204" pitchFamily="34" charset="0"/>
                <a:cs typeface="Arial" panose="020B0604020202020204" pitchFamily="34" charset="0"/>
                <a:hlinkClick r:id="rId14"/>
              </a:rPr>
              <a:t>Doç.Dr</a:t>
            </a:r>
            <a:r>
              <a:rPr lang="tr-TR" sz="4200" b="1" dirty="0">
                <a:latin typeface="Arial" panose="020B0604020202020204" pitchFamily="34" charset="0"/>
                <a:cs typeface="Arial" panose="020B0604020202020204" pitchFamily="34" charset="0"/>
                <a:hlinkClick r:id="rId14"/>
              </a:rPr>
              <a:t>. Esra AYDOĞAN ÇİFCİ </a:t>
            </a:r>
            <a:r>
              <a:rPr lang="tr-TR" sz="4200" b="1" dirty="0" smtClean="0">
                <a:latin typeface="Arial" panose="020B0604020202020204" pitchFamily="34" charset="0"/>
                <a:cs typeface="Arial" panose="020B0604020202020204" pitchFamily="34" charset="0"/>
                <a:hlinkClick r:id="rId14"/>
              </a:rPr>
              <a:t>(Fakülte Dekan Yardımcısı)</a:t>
            </a:r>
            <a:r>
              <a:rPr lang="tr-TR" sz="4200" b="1" dirty="0" smtClean="0">
                <a:latin typeface="Arial" panose="020B0604020202020204" pitchFamily="34" charset="0"/>
                <a:cs typeface="Arial" panose="020B0604020202020204" pitchFamily="34" charset="0"/>
              </a:rPr>
              <a:t>                       </a:t>
            </a:r>
            <a:r>
              <a:rPr lang="tr-TR" sz="4500" b="1" dirty="0" smtClean="0">
                <a:latin typeface="Arial" panose="020B0604020202020204" pitchFamily="34" charset="0"/>
                <a:cs typeface="Arial" panose="020B0604020202020204" pitchFamily="34" charset="0"/>
              </a:rPr>
              <a:t>Serin </a:t>
            </a:r>
            <a:r>
              <a:rPr lang="tr-TR" sz="4500" b="1" dirty="0" smtClean="0">
                <a:latin typeface="Arial" panose="020B0604020202020204" pitchFamily="34" charset="0"/>
                <a:cs typeface="Arial" panose="020B0604020202020204" pitchFamily="34" charset="0"/>
              </a:rPr>
              <a:t>İklim Tahılları</a:t>
            </a:r>
            <a:endParaRPr lang="tr-TR" sz="4500" b="1" dirty="0">
              <a:latin typeface="Arial" panose="020B0604020202020204" pitchFamily="34" charset="0"/>
              <a:cs typeface="Arial" panose="020B0604020202020204" pitchFamily="34" charset="0"/>
            </a:endParaRPr>
          </a:p>
          <a:p>
            <a:pPr marL="0" indent="0">
              <a:buNone/>
            </a:pPr>
            <a:r>
              <a:rPr lang="tr-TR" sz="4200" b="1" dirty="0" err="1" smtClean="0">
                <a:latin typeface="Arial" panose="020B0604020202020204" pitchFamily="34" charset="0"/>
                <a:cs typeface="Arial" panose="020B0604020202020204" pitchFamily="34" charset="0"/>
                <a:hlinkClick r:id="rId15"/>
              </a:rPr>
              <a:t>Araş</a:t>
            </a:r>
            <a:r>
              <a:rPr lang="tr-TR" sz="4200" b="1" dirty="0" smtClean="0">
                <a:latin typeface="Arial" panose="020B0604020202020204" pitchFamily="34" charset="0"/>
                <a:cs typeface="Arial" panose="020B0604020202020204" pitchFamily="34" charset="0"/>
                <a:hlinkClick r:id="rId15"/>
              </a:rPr>
              <a:t>. </a:t>
            </a:r>
            <a:r>
              <a:rPr lang="tr-TR" sz="4200" b="1" dirty="0">
                <a:latin typeface="Arial" panose="020B0604020202020204" pitchFamily="34" charset="0"/>
                <a:cs typeface="Arial" panose="020B0604020202020204" pitchFamily="34" charset="0"/>
                <a:hlinkClick r:id="rId15"/>
              </a:rPr>
              <a:t>Gör. Perihan Ceren </a:t>
            </a:r>
            <a:r>
              <a:rPr lang="tr-TR" sz="4200" b="1" dirty="0" smtClean="0">
                <a:latin typeface="Arial" panose="020B0604020202020204" pitchFamily="34" charset="0"/>
                <a:cs typeface="Arial" panose="020B0604020202020204" pitchFamily="34" charset="0"/>
                <a:hlinkClick r:id="rId15"/>
              </a:rPr>
              <a:t>ÖZER</a:t>
            </a:r>
            <a:endParaRPr lang="tr-TR" sz="4200" b="1" dirty="0" smtClean="0">
              <a:latin typeface="Arial" panose="020B0604020202020204" pitchFamily="34" charset="0"/>
              <a:cs typeface="Arial" panose="020B0604020202020204" pitchFamily="34" charset="0"/>
            </a:endParaRPr>
          </a:p>
          <a:p>
            <a:pPr marL="0" indent="0">
              <a:buNone/>
            </a:pPr>
            <a:r>
              <a:rPr lang="tr-TR" sz="4300" b="1" dirty="0">
                <a:latin typeface="Arial" panose="020B0604020202020204" pitchFamily="34" charset="0"/>
                <a:cs typeface="Arial" panose="020B0604020202020204" pitchFamily="34" charset="0"/>
                <a:hlinkClick r:id="rId16"/>
              </a:rPr>
              <a:t>100-2000</a:t>
            </a:r>
            <a:r>
              <a:rPr lang="tr-TR" sz="4400" b="1" dirty="0">
                <a:latin typeface="Arial" panose="020B0604020202020204" pitchFamily="34" charset="0"/>
                <a:cs typeface="Arial" panose="020B0604020202020204" pitchFamily="34" charset="0"/>
                <a:hlinkClick r:id="rId16"/>
              </a:rPr>
              <a:t> Doktora </a:t>
            </a:r>
            <a:r>
              <a:rPr lang="tr-TR" sz="4400" b="1" dirty="0" err="1">
                <a:latin typeface="Arial" panose="020B0604020202020204" pitchFamily="34" charset="0"/>
                <a:cs typeface="Arial" panose="020B0604020202020204" pitchFamily="34" charset="0"/>
                <a:hlinkClick r:id="rId16"/>
              </a:rPr>
              <a:t>Bursiyeri</a:t>
            </a:r>
            <a:r>
              <a:rPr lang="tr-TR" sz="4400" b="1" dirty="0">
                <a:latin typeface="Arial" panose="020B0604020202020204" pitchFamily="34" charset="0"/>
                <a:cs typeface="Arial" panose="020B0604020202020204" pitchFamily="34" charset="0"/>
                <a:hlinkClick r:id="rId16"/>
              </a:rPr>
              <a:t> Gülçin </a:t>
            </a:r>
            <a:r>
              <a:rPr lang="tr-TR" sz="4400" b="1" dirty="0" smtClean="0">
                <a:latin typeface="Arial" panose="020B0604020202020204" pitchFamily="34" charset="0"/>
                <a:cs typeface="Arial" panose="020B0604020202020204" pitchFamily="34" charset="0"/>
                <a:hlinkClick r:id="rId16"/>
              </a:rPr>
              <a:t>KAHRAMAN</a:t>
            </a:r>
            <a:endParaRPr lang="tr-TR" sz="4200" b="1" dirty="0">
              <a:latin typeface="Arial" panose="020B0604020202020204" pitchFamily="34" charset="0"/>
              <a:cs typeface="Arial" panose="020B0604020202020204" pitchFamily="34" charset="0"/>
            </a:endParaRPr>
          </a:p>
          <a:p>
            <a:pPr marL="0" indent="0">
              <a:buNone/>
            </a:pPr>
            <a:r>
              <a:rPr lang="tr-TR" sz="4200" b="1" dirty="0" smtClean="0">
                <a:latin typeface="Arial" panose="020B0604020202020204" pitchFamily="34" charset="0"/>
                <a:cs typeface="Arial" panose="020B0604020202020204" pitchFamily="34" charset="0"/>
                <a:hlinkClick r:id="rId17"/>
              </a:rPr>
              <a:t>100-2000 </a:t>
            </a:r>
            <a:r>
              <a:rPr lang="tr-TR" sz="4200" b="1" dirty="0">
                <a:latin typeface="Arial" panose="020B0604020202020204" pitchFamily="34" charset="0"/>
                <a:cs typeface="Arial" panose="020B0604020202020204" pitchFamily="34" charset="0"/>
                <a:hlinkClick r:id="rId17"/>
              </a:rPr>
              <a:t>Doktora </a:t>
            </a:r>
            <a:r>
              <a:rPr lang="tr-TR" sz="4200" b="1" dirty="0" err="1">
                <a:latin typeface="Arial" panose="020B0604020202020204" pitchFamily="34" charset="0"/>
                <a:cs typeface="Arial" panose="020B0604020202020204" pitchFamily="34" charset="0"/>
                <a:hlinkClick r:id="rId17"/>
              </a:rPr>
              <a:t>Bursiyeri</a:t>
            </a:r>
            <a:r>
              <a:rPr lang="tr-TR" sz="4200" b="1" dirty="0">
                <a:latin typeface="Arial" panose="020B0604020202020204" pitchFamily="34" charset="0"/>
                <a:cs typeface="Arial" panose="020B0604020202020204" pitchFamily="34" charset="0"/>
                <a:hlinkClick r:id="rId17"/>
              </a:rPr>
              <a:t> Cansu </a:t>
            </a:r>
            <a:r>
              <a:rPr lang="tr-TR" sz="4200" b="1" dirty="0" smtClean="0">
                <a:latin typeface="Arial" panose="020B0604020202020204" pitchFamily="34" charset="0"/>
                <a:cs typeface="Arial" panose="020B0604020202020204" pitchFamily="34" charset="0"/>
                <a:hlinkClick r:id="rId17"/>
              </a:rPr>
              <a:t>DOLGUN</a:t>
            </a:r>
            <a:endParaRPr lang="tr-TR" sz="4200" b="1" dirty="0" smtClean="0">
              <a:latin typeface="Arial" panose="020B0604020202020204" pitchFamily="34" charset="0"/>
              <a:cs typeface="Arial" panose="020B0604020202020204" pitchFamily="34" charset="0"/>
            </a:endParaRPr>
          </a:p>
          <a:p>
            <a:pPr marL="0" indent="0">
              <a:buNone/>
            </a:pPr>
            <a:r>
              <a:rPr lang="tr-TR" sz="4200" b="1" dirty="0" smtClean="0">
                <a:latin typeface="Arial" panose="020B0604020202020204" pitchFamily="34" charset="0"/>
                <a:cs typeface="Arial" panose="020B0604020202020204" pitchFamily="34" charset="0"/>
              </a:rPr>
              <a:t>Bölüm Sekreteri Gülşah KILIÇ</a:t>
            </a:r>
            <a:endParaRPr lang="tr-TR" sz="4200" b="1" dirty="0">
              <a:latin typeface="Arial" panose="020B0604020202020204" pitchFamily="34" charset="0"/>
              <a:cs typeface="Arial" panose="020B0604020202020204" pitchFamily="34" charset="0"/>
            </a:endParaRPr>
          </a:p>
          <a:p>
            <a:pPr marL="0" indent="0">
              <a:buNone/>
            </a:pPr>
            <a:r>
              <a:rPr lang="tr-TR" sz="4000" b="1" dirty="0" smtClean="0">
                <a:latin typeface="Arial" panose="020B0604020202020204" pitchFamily="34" charset="0"/>
                <a:cs typeface="Arial" panose="020B0604020202020204" pitchFamily="34" charset="0"/>
              </a:rPr>
              <a:t>TUAM Müdürü   </a:t>
            </a:r>
            <a:r>
              <a:rPr lang="tr-TR" sz="4000" b="1" dirty="0" err="1" smtClean="0">
                <a:latin typeface="Arial" panose="020B0604020202020204" pitchFamily="34" charset="0"/>
                <a:cs typeface="Arial" panose="020B0604020202020204" pitchFamily="34" charset="0"/>
              </a:rPr>
              <a:t>Dr.Fevzi</a:t>
            </a:r>
            <a:r>
              <a:rPr lang="tr-TR" sz="4000" b="1" dirty="0" smtClean="0">
                <a:latin typeface="Arial" panose="020B0604020202020204" pitchFamily="34" charset="0"/>
                <a:cs typeface="Arial" panose="020B0604020202020204" pitchFamily="34" charset="0"/>
              </a:rPr>
              <a:t> ÇAKMAK</a:t>
            </a:r>
            <a:endParaRPr lang="tr-TR"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972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6241" y="290810"/>
            <a:ext cx="9658906" cy="6187737"/>
          </a:xfrm>
          <a:prstGeom prst="rect">
            <a:avLst/>
          </a:prstGeom>
        </p:spPr>
      </p:pic>
      <p:sp>
        <p:nvSpPr>
          <p:cNvPr id="3" name="Metin kutusu 2"/>
          <p:cNvSpPr txBox="1"/>
          <p:nvPr/>
        </p:nvSpPr>
        <p:spPr>
          <a:xfrm>
            <a:off x="4003964" y="762000"/>
            <a:ext cx="36437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dirty="0" smtClean="0"/>
              <a:t>Ziraat Fakültesi Öğretim Üyeleri</a:t>
            </a:r>
            <a:endParaRPr lang="tr-TR" dirty="0"/>
          </a:p>
        </p:txBody>
      </p:sp>
    </p:spTree>
    <p:extLst>
      <p:ext uri="{BB962C8B-B14F-4D97-AF65-F5344CB8AC3E}">
        <p14:creationId xmlns:p14="http://schemas.microsoft.com/office/powerpoint/2010/main" val="2233548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2671" y="260062"/>
            <a:ext cx="8581256" cy="6435942"/>
          </a:xfrm>
        </p:spPr>
      </p:pic>
      <p:sp>
        <p:nvSpPr>
          <p:cNvPr id="5" name="Metin kutusu 4"/>
          <p:cNvSpPr txBox="1"/>
          <p:nvPr/>
        </p:nvSpPr>
        <p:spPr>
          <a:xfrm>
            <a:off x="4003964" y="762000"/>
            <a:ext cx="36437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dirty="0" smtClean="0"/>
              <a:t>Tarla Bitkileri Bölümü 2023</a:t>
            </a:r>
            <a:endParaRPr lang="tr-TR" dirty="0"/>
          </a:p>
        </p:txBody>
      </p:sp>
    </p:spTree>
    <p:extLst>
      <p:ext uri="{BB962C8B-B14F-4D97-AF65-F5344CB8AC3E}">
        <p14:creationId xmlns:p14="http://schemas.microsoft.com/office/powerpoint/2010/main" val="198156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05327"/>
            <a:ext cx="10515600" cy="549275"/>
          </a:xfrm>
        </p:spPr>
        <p:txBody>
          <a:bodyPr>
            <a:normAutofit fontScale="90000"/>
          </a:bodyPr>
          <a:lstStyle/>
          <a:p>
            <a:r>
              <a:rPr lang="tr-TR" sz="2000" b="1" dirty="0" smtClean="0">
                <a:solidFill>
                  <a:srgbClr val="FF0000"/>
                </a:solidFill>
                <a:latin typeface="Arial" panose="020B0604020202020204" pitchFamily="34" charset="0"/>
                <a:cs typeface="Arial" panose="020B0604020202020204" pitchFamily="34" charset="0"/>
              </a:rPr>
              <a:t/>
            </a:r>
            <a:br>
              <a:rPr lang="tr-TR" sz="2000" b="1" dirty="0" smtClean="0">
                <a:solidFill>
                  <a:srgbClr val="FF0000"/>
                </a:solidFill>
                <a:latin typeface="Arial" panose="020B0604020202020204" pitchFamily="34" charset="0"/>
                <a:cs typeface="Arial" panose="020B0604020202020204" pitchFamily="34" charset="0"/>
              </a:rPr>
            </a:br>
            <a:r>
              <a:rPr lang="tr-TR" sz="2000" b="1" dirty="0">
                <a:solidFill>
                  <a:srgbClr val="FF0000"/>
                </a:solidFill>
                <a:latin typeface="Arial" panose="020B0604020202020204" pitchFamily="34" charset="0"/>
                <a:cs typeface="Arial" panose="020B0604020202020204" pitchFamily="34" charset="0"/>
              </a:rPr>
              <a:t/>
            </a:r>
            <a:br>
              <a:rPr lang="tr-TR" sz="2000" b="1" dirty="0">
                <a:solidFill>
                  <a:srgbClr val="FF0000"/>
                </a:solidFill>
                <a:latin typeface="Arial" panose="020B0604020202020204" pitchFamily="34" charset="0"/>
                <a:cs typeface="Arial" panose="020B0604020202020204" pitchFamily="34" charset="0"/>
              </a:rPr>
            </a:br>
            <a:r>
              <a:rPr lang="tr-TR" sz="2000" b="1" dirty="0" smtClean="0">
                <a:solidFill>
                  <a:srgbClr val="FF0000"/>
                </a:solidFill>
                <a:latin typeface="Arial" panose="020B0604020202020204" pitchFamily="34" charset="0"/>
                <a:cs typeface="Arial" panose="020B0604020202020204" pitchFamily="34" charset="0"/>
              </a:rPr>
              <a:t/>
            </a:r>
            <a:br>
              <a:rPr lang="tr-TR" sz="2000" b="1" dirty="0" smtClean="0">
                <a:solidFill>
                  <a:srgbClr val="FF0000"/>
                </a:solidFill>
                <a:latin typeface="Arial" panose="020B0604020202020204" pitchFamily="34" charset="0"/>
                <a:cs typeface="Arial" panose="020B0604020202020204" pitchFamily="34" charset="0"/>
              </a:rPr>
            </a:b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580748" y="754601"/>
            <a:ext cx="10515600" cy="5575177"/>
          </a:xfrm>
        </p:spPr>
        <p:txBody>
          <a:bodyPr>
            <a:normAutofit/>
          </a:bodyPr>
          <a:lstStyle/>
          <a:p>
            <a:pPr marL="0" indent="0">
              <a:buNone/>
            </a:pPr>
            <a:r>
              <a:rPr lang="tr-TR" sz="2000" b="1" dirty="0" smtClean="0">
                <a:latin typeface="Arial" panose="020B0604020202020204" pitchFamily="34" charset="0"/>
                <a:cs typeface="Arial" panose="020B0604020202020204" pitchFamily="34" charset="0"/>
              </a:rPr>
              <a:t>          </a:t>
            </a:r>
          </a:p>
          <a:p>
            <a:pPr marL="0" indent="0">
              <a:buNone/>
            </a:pPr>
            <a:r>
              <a:rPr lang="tr-TR" sz="2000" b="1" dirty="0">
                <a:latin typeface="Arial" panose="020B0604020202020204" pitchFamily="34" charset="0"/>
                <a:cs typeface="Arial" panose="020B0604020202020204" pitchFamily="34" charset="0"/>
              </a:rPr>
              <a:t> </a:t>
            </a:r>
            <a:r>
              <a:rPr lang="tr-TR" sz="2000" b="1" dirty="0" smtClean="0">
                <a:latin typeface="Arial" panose="020B0604020202020204" pitchFamily="34" charset="0"/>
                <a:cs typeface="Arial" panose="020B0604020202020204" pitchFamily="34" charset="0"/>
              </a:rPr>
              <a:t>           </a:t>
            </a:r>
            <a:r>
              <a:rPr lang="tr-TR" sz="2000" b="1" dirty="0" err="1" smtClean="0">
                <a:latin typeface="Arial" panose="020B0604020202020204" pitchFamily="34" charset="0"/>
                <a:cs typeface="Arial" panose="020B0604020202020204" pitchFamily="34" charset="0"/>
              </a:rPr>
              <a:t>Prof.Dr</a:t>
            </a:r>
            <a:r>
              <a:rPr lang="tr-TR" sz="2000" b="1" dirty="0">
                <a:latin typeface="Arial" panose="020B0604020202020204" pitchFamily="34" charset="0"/>
                <a:cs typeface="Arial" panose="020B0604020202020204" pitchFamily="34" charset="0"/>
              </a:rPr>
              <a:t>. Nevzat </a:t>
            </a:r>
            <a:r>
              <a:rPr lang="tr-TR" sz="2000" b="1" dirty="0" smtClean="0">
                <a:latin typeface="Arial" panose="020B0604020202020204" pitchFamily="34" charset="0"/>
                <a:cs typeface="Arial" panose="020B0604020202020204" pitchFamily="34" charset="0"/>
              </a:rPr>
              <a:t>YÜRÜR                                                </a:t>
            </a:r>
            <a:r>
              <a:rPr lang="tr-TR" sz="2000" b="1" dirty="0" err="1" smtClean="0">
                <a:latin typeface="Arial" panose="020B0604020202020204" pitchFamily="34" charset="0"/>
                <a:cs typeface="Arial" panose="020B0604020202020204" pitchFamily="34" charset="0"/>
              </a:rPr>
              <a:t>Prof.Dr.Nedime</a:t>
            </a:r>
            <a:r>
              <a:rPr lang="tr-TR" sz="2000" b="1" dirty="0" smtClean="0">
                <a:latin typeface="Arial" panose="020B0604020202020204" pitchFamily="34" charset="0"/>
                <a:cs typeface="Arial" panose="020B0604020202020204" pitchFamily="34" charset="0"/>
              </a:rPr>
              <a:t> AZKAN</a:t>
            </a:r>
            <a:endParaRPr lang="tr-TR" sz="2000" b="1" dirty="0">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2"/>
          <a:stretch>
            <a:fillRect/>
          </a:stretch>
        </p:blipFill>
        <p:spPr>
          <a:xfrm>
            <a:off x="1349404" y="1818780"/>
            <a:ext cx="4052589" cy="4708629"/>
          </a:xfrm>
          <a:prstGeom prst="rect">
            <a:avLst/>
          </a:prstGeom>
        </p:spPr>
      </p:pic>
      <p:pic>
        <p:nvPicPr>
          <p:cNvPr id="6" name="Resim 5"/>
          <p:cNvPicPr>
            <a:picLocks noChangeAspect="1"/>
          </p:cNvPicPr>
          <p:nvPr/>
        </p:nvPicPr>
        <p:blipFill>
          <a:blip r:embed="rId3"/>
          <a:stretch>
            <a:fillRect/>
          </a:stretch>
        </p:blipFill>
        <p:spPr>
          <a:xfrm>
            <a:off x="7291416" y="1818780"/>
            <a:ext cx="4062384" cy="4708628"/>
          </a:xfrm>
          <a:prstGeom prst="rect">
            <a:avLst/>
          </a:prstGeom>
        </p:spPr>
      </p:pic>
      <p:sp>
        <p:nvSpPr>
          <p:cNvPr id="8" name="Dikdörtgen 7"/>
          <p:cNvSpPr/>
          <p:nvPr/>
        </p:nvSpPr>
        <p:spPr>
          <a:xfrm>
            <a:off x="1348989" y="363361"/>
            <a:ext cx="6096000" cy="1015663"/>
          </a:xfrm>
          <a:prstGeom prst="rect">
            <a:avLst/>
          </a:prstGeom>
        </p:spPr>
        <p:txBody>
          <a:bodyPr>
            <a:spAutoFit/>
          </a:bodyPr>
          <a:lstStyle/>
          <a:p>
            <a:r>
              <a:rPr lang="tr-TR" sz="2000" b="1" dirty="0">
                <a:solidFill>
                  <a:srgbClr val="FF0000"/>
                </a:solidFill>
                <a:latin typeface="Arial" panose="020B0604020202020204" pitchFamily="34" charset="0"/>
                <a:cs typeface="Arial" panose="020B0604020202020204" pitchFamily="34" charset="0"/>
              </a:rPr>
              <a:t>EMEKLİ ÖĞRETİM ÜYELERİMİZ</a:t>
            </a:r>
            <a:br>
              <a:rPr lang="tr-TR" sz="2000" b="1" dirty="0">
                <a:solidFill>
                  <a:srgbClr val="FF0000"/>
                </a:solidFill>
                <a:latin typeface="Arial" panose="020B0604020202020204" pitchFamily="34" charset="0"/>
                <a:cs typeface="Arial" panose="020B0604020202020204" pitchFamily="34" charset="0"/>
              </a:rPr>
            </a:br>
            <a:r>
              <a:rPr lang="tr-TR" sz="2000" b="1" dirty="0">
                <a:solidFill>
                  <a:srgbClr val="FF0000"/>
                </a:solidFill>
                <a:latin typeface="Arial" panose="020B0604020202020204" pitchFamily="34" charset="0"/>
                <a:cs typeface="Arial" panose="020B0604020202020204" pitchFamily="34" charset="0"/>
              </a:rPr>
              <a:t/>
            </a:r>
            <a:br>
              <a:rPr lang="tr-TR" sz="2000" b="1" dirty="0">
                <a:solidFill>
                  <a:srgbClr val="FF0000"/>
                </a:solidFill>
                <a:latin typeface="Arial" panose="020B0604020202020204" pitchFamily="34" charset="0"/>
                <a:cs typeface="Arial" panose="020B0604020202020204" pitchFamily="34" charset="0"/>
              </a:rPr>
            </a:br>
            <a:endParaRPr lang="tr-TR" sz="2000" dirty="0"/>
          </a:p>
        </p:txBody>
      </p:sp>
    </p:spTree>
    <p:extLst>
      <p:ext uri="{BB962C8B-B14F-4D97-AF65-F5344CB8AC3E}">
        <p14:creationId xmlns:p14="http://schemas.microsoft.com/office/powerpoint/2010/main" val="2582585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69817"/>
            <a:ext cx="10515600" cy="771217"/>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EMEKLİ ÖĞRETİM ÜYELERİMİZ</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909221" y="1026635"/>
            <a:ext cx="10515600" cy="4351338"/>
          </a:xfrm>
        </p:spPr>
        <p:txBody>
          <a:bodyPr>
            <a:normAutofit/>
          </a:bodyPr>
          <a:lstStyle/>
          <a:p>
            <a:pPr marL="0" indent="0">
              <a:buNone/>
            </a:pPr>
            <a:r>
              <a:rPr lang="tr-TR" sz="2000" b="1" dirty="0" err="1" smtClean="0">
                <a:latin typeface="Arial" panose="020B0604020202020204" pitchFamily="34" charset="0"/>
                <a:cs typeface="Arial" panose="020B0604020202020204" pitchFamily="34" charset="0"/>
              </a:rPr>
              <a:t>Prof.Dr.Esvet</a:t>
            </a:r>
            <a:r>
              <a:rPr lang="tr-TR" sz="2000" b="1" dirty="0" smtClean="0">
                <a:latin typeface="Arial" panose="020B0604020202020204" pitchFamily="34" charset="0"/>
                <a:cs typeface="Arial" panose="020B0604020202020204" pitchFamily="34" charset="0"/>
              </a:rPr>
              <a:t> AÇIKGÖZ                                                    </a:t>
            </a:r>
            <a:r>
              <a:rPr lang="tr-TR" sz="2000" b="1" dirty="0" err="1" smtClean="0">
                <a:latin typeface="Arial" panose="020B0604020202020204" pitchFamily="34" charset="0"/>
                <a:cs typeface="Arial" panose="020B0604020202020204" pitchFamily="34" charset="0"/>
              </a:rPr>
              <a:t>Prof.Dr.Ramazan</a:t>
            </a:r>
            <a:r>
              <a:rPr lang="tr-TR" sz="2000" b="1" dirty="0" smtClean="0">
                <a:latin typeface="Arial" panose="020B0604020202020204" pitchFamily="34" charset="0"/>
                <a:cs typeface="Arial" panose="020B0604020202020204" pitchFamily="34" charset="0"/>
              </a:rPr>
              <a:t> DOĞAN</a:t>
            </a:r>
          </a:p>
          <a:p>
            <a:pPr marL="0" indent="0">
              <a:buNone/>
            </a:pPr>
            <a:endParaRPr lang="tr-TR" sz="2000"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stretch>
            <a:fillRect/>
          </a:stretch>
        </p:blipFill>
        <p:spPr>
          <a:xfrm>
            <a:off x="630315" y="1882066"/>
            <a:ext cx="4335580" cy="4420260"/>
          </a:xfrm>
          <a:prstGeom prst="rect">
            <a:avLst/>
          </a:prstGeom>
        </p:spPr>
      </p:pic>
      <p:pic>
        <p:nvPicPr>
          <p:cNvPr id="5" name="Resim 4"/>
          <p:cNvPicPr>
            <a:picLocks noChangeAspect="1"/>
          </p:cNvPicPr>
          <p:nvPr/>
        </p:nvPicPr>
        <p:blipFill>
          <a:blip r:embed="rId3"/>
          <a:stretch>
            <a:fillRect/>
          </a:stretch>
        </p:blipFill>
        <p:spPr>
          <a:xfrm>
            <a:off x="7110967" y="1882066"/>
            <a:ext cx="4242833" cy="4420260"/>
          </a:xfrm>
          <a:prstGeom prst="rect">
            <a:avLst/>
          </a:prstGeom>
        </p:spPr>
      </p:pic>
    </p:spTree>
    <p:extLst>
      <p:ext uri="{BB962C8B-B14F-4D97-AF65-F5344CB8AC3E}">
        <p14:creationId xmlns:p14="http://schemas.microsoft.com/office/powerpoint/2010/main" val="1079708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96450"/>
            <a:ext cx="10515600" cy="638052"/>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MERHUM ÖĞRETİM ÜYELERİMİZ</a:t>
            </a:r>
            <a:endParaRPr lang="tr-TR" sz="2000" b="1" dirty="0">
              <a:solidFill>
                <a:srgbClr val="FF0000"/>
              </a:solidFill>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599" y="1145220"/>
            <a:ext cx="11892378" cy="4351338"/>
          </a:xfrm>
        </p:spPr>
        <p:txBody>
          <a:bodyPr/>
          <a:lstStyle/>
          <a:p>
            <a:pPr marL="0" indent="0">
              <a:buNone/>
            </a:pPr>
            <a:r>
              <a:rPr lang="tr-TR" dirty="0" err="1" smtClean="0"/>
              <a:t>Prof.Dr.Halis</a:t>
            </a:r>
            <a:r>
              <a:rPr lang="tr-TR" dirty="0" smtClean="0"/>
              <a:t> R. EKİNGEN    </a:t>
            </a:r>
            <a:r>
              <a:rPr lang="tr-TR" dirty="0" err="1" smtClean="0"/>
              <a:t>Prof.Dr.Z.Metin</a:t>
            </a:r>
            <a:r>
              <a:rPr lang="tr-TR" dirty="0" smtClean="0"/>
              <a:t> TURAN         </a:t>
            </a:r>
            <a:r>
              <a:rPr lang="tr-TR" dirty="0" err="1" smtClean="0"/>
              <a:t>Prof.Dr.Necmettin</a:t>
            </a:r>
            <a:r>
              <a:rPr lang="tr-TR" dirty="0" smtClean="0"/>
              <a:t> ÇELİK</a:t>
            </a:r>
            <a:endParaRPr lang="tr-TR" dirty="0"/>
          </a:p>
        </p:txBody>
      </p:sp>
      <p:pic>
        <p:nvPicPr>
          <p:cNvPr id="5" name="Resim 4"/>
          <p:cNvPicPr>
            <a:picLocks noChangeAspect="1"/>
          </p:cNvPicPr>
          <p:nvPr/>
        </p:nvPicPr>
        <p:blipFill>
          <a:blip r:embed="rId2"/>
          <a:stretch>
            <a:fillRect/>
          </a:stretch>
        </p:blipFill>
        <p:spPr>
          <a:xfrm>
            <a:off x="335844" y="1947071"/>
            <a:ext cx="3415741" cy="4214032"/>
          </a:xfrm>
          <a:prstGeom prst="rect">
            <a:avLst/>
          </a:prstGeom>
        </p:spPr>
      </p:pic>
      <p:pic>
        <p:nvPicPr>
          <p:cNvPr id="6" name="Resim 5"/>
          <p:cNvPicPr>
            <a:picLocks noChangeAspect="1"/>
          </p:cNvPicPr>
          <p:nvPr/>
        </p:nvPicPr>
        <p:blipFill>
          <a:blip r:embed="rId3"/>
          <a:stretch>
            <a:fillRect/>
          </a:stretch>
        </p:blipFill>
        <p:spPr>
          <a:xfrm>
            <a:off x="3868615" y="2385875"/>
            <a:ext cx="3828325" cy="3002871"/>
          </a:xfrm>
          <a:prstGeom prst="rect">
            <a:avLst/>
          </a:prstGeom>
        </p:spPr>
      </p:pic>
      <p:pic>
        <p:nvPicPr>
          <p:cNvPr id="7" name="Resim 6"/>
          <p:cNvPicPr>
            <a:picLocks noChangeAspect="1"/>
          </p:cNvPicPr>
          <p:nvPr/>
        </p:nvPicPr>
        <p:blipFill>
          <a:blip r:embed="rId4"/>
          <a:stretch>
            <a:fillRect/>
          </a:stretch>
        </p:blipFill>
        <p:spPr>
          <a:xfrm>
            <a:off x="7776839" y="2385875"/>
            <a:ext cx="4279037" cy="3002871"/>
          </a:xfrm>
          <a:prstGeom prst="rect">
            <a:avLst/>
          </a:prstGeom>
        </p:spPr>
      </p:pic>
    </p:spTree>
    <p:extLst>
      <p:ext uri="{BB962C8B-B14F-4D97-AF65-F5344CB8AC3E}">
        <p14:creationId xmlns:p14="http://schemas.microsoft.com/office/powerpoint/2010/main" val="3628691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44617" y="-19062"/>
            <a:ext cx="6402280" cy="1325563"/>
          </a:xfrm>
        </p:spPr>
        <p:txBody>
          <a:bodyPr>
            <a:normAutofit/>
          </a:bodyPr>
          <a:lstStyle/>
          <a:p>
            <a:r>
              <a:rPr lang="tr-TR" sz="2000" b="1" dirty="0" smtClean="0">
                <a:solidFill>
                  <a:srgbClr val="FF0000"/>
                </a:solidFill>
                <a:latin typeface="Arial" panose="020B0604020202020204" pitchFamily="34" charset="0"/>
                <a:cs typeface="Arial" panose="020B0604020202020204" pitchFamily="34" charset="0"/>
              </a:rPr>
              <a:t>MERHUM ARAŞTIRMA GÖREVLİMİZ</a:t>
            </a:r>
            <a:br>
              <a:rPr lang="tr-TR" sz="2000" b="1" dirty="0" smtClean="0">
                <a:solidFill>
                  <a:srgbClr val="FF0000"/>
                </a:solidFill>
                <a:latin typeface="Arial" panose="020B0604020202020204" pitchFamily="34" charset="0"/>
                <a:cs typeface="Arial" panose="020B0604020202020204" pitchFamily="34" charset="0"/>
              </a:rPr>
            </a:br>
            <a:r>
              <a:rPr lang="tr-TR" sz="2000" b="1" dirty="0">
                <a:solidFill>
                  <a:srgbClr val="FF0000"/>
                </a:solidFill>
                <a:latin typeface="Arial" panose="020B0604020202020204" pitchFamily="34" charset="0"/>
                <a:cs typeface="Arial" panose="020B0604020202020204" pitchFamily="34" charset="0"/>
              </a:rPr>
              <a:t/>
            </a:r>
            <a:br>
              <a:rPr lang="tr-TR" sz="2000" b="1" dirty="0">
                <a:solidFill>
                  <a:srgbClr val="FF0000"/>
                </a:solidFill>
                <a:latin typeface="Arial" panose="020B0604020202020204" pitchFamily="34" charset="0"/>
                <a:cs typeface="Arial" panose="020B0604020202020204" pitchFamily="34" charset="0"/>
              </a:rPr>
            </a:br>
            <a:r>
              <a:rPr lang="tr-TR" sz="2000" b="1" dirty="0" smtClean="0">
                <a:latin typeface="Arial" panose="020B0604020202020204" pitchFamily="34" charset="0"/>
                <a:cs typeface="Arial" panose="020B0604020202020204" pitchFamily="34" charset="0"/>
              </a:rPr>
              <a:t>Öğretim Görevlisi </a:t>
            </a:r>
            <a:r>
              <a:rPr lang="tr-TR" sz="2000" b="1" dirty="0" err="1" smtClean="0">
                <a:latin typeface="Arial" panose="020B0604020202020204" pitchFamily="34" charset="0"/>
                <a:cs typeface="Arial" panose="020B0604020202020204" pitchFamily="34" charset="0"/>
              </a:rPr>
              <a:t>Dr.Emre</a:t>
            </a:r>
            <a:r>
              <a:rPr lang="tr-TR" sz="2000" b="1" dirty="0" smtClean="0">
                <a:latin typeface="Arial" panose="020B0604020202020204" pitchFamily="34" charset="0"/>
                <a:cs typeface="Arial" panose="020B0604020202020204" pitchFamily="34" charset="0"/>
              </a:rPr>
              <a:t> ŞENYİĞİT</a:t>
            </a:r>
            <a:endParaRPr lang="tr-TR" sz="2000" b="1" dirty="0">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520" y="1306501"/>
            <a:ext cx="3568823" cy="4607511"/>
          </a:xfrm>
          <a:prstGeom prst="rect">
            <a:avLst/>
          </a:prstGeom>
        </p:spPr>
      </p:pic>
    </p:spTree>
    <p:extLst>
      <p:ext uri="{BB962C8B-B14F-4D97-AF65-F5344CB8AC3E}">
        <p14:creationId xmlns:p14="http://schemas.microsoft.com/office/powerpoint/2010/main" val="2011498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871</Words>
  <Application>Microsoft Office PowerPoint</Application>
  <PresentationFormat>Geniş ekran</PresentationFormat>
  <Paragraphs>101</Paragraphs>
  <Slides>26</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26</vt:i4>
      </vt:variant>
    </vt:vector>
  </HeadingPairs>
  <TitlesOfParts>
    <vt:vector size="34" baseType="lpstr">
      <vt:lpstr>Arial</vt:lpstr>
      <vt:lpstr>Arial Black</vt:lpstr>
      <vt:lpstr>Brush Script MT</vt:lpstr>
      <vt:lpstr>Calibri</vt:lpstr>
      <vt:lpstr>Calibri Light</vt:lpstr>
      <vt:lpstr>Open Sans</vt:lpstr>
      <vt:lpstr>times new roman</vt:lpstr>
      <vt:lpstr>Office Teması</vt:lpstr>
      <vt:lpstr>TARLA BİTKİLERİ BÖLÜMÜ</vt:lpstr>
      <vt:lpstr>PowerPoint Sunusu</vt:lpstr>
      <vt:lpstr>BÖLÜMÜMÜZ  AKADEMİK KADRO                                                                    UZMANLIK ALANI</vt:lpstr>
      <vt:lpstr>PowerPoint Sunusu</vt:lpstr>
      <vt:lpstr>PowerPoint Sunusu</vt:lpstr>
      <vt:lpstr>   </vt:lpstr>
      <vt:lpstr>EMEKLİ ÖĞRETİM ÜYELERİMİZ</vt:lpstr>
      <vt:lpstr>MERHUM ÖĞRETİM ÜYELERİMİZ</vt:lpstr>
      <vt:lpstr>MERHUM ARAŞTIRMA GÖREVLİMİZ  Öğretim Görevlisi Dr.Emre ŞENYİĞİT</vt:lpstr>
      <vt:lpstr>TARLA BİTKİLERİ BÖLÜMÜNÜN MİSYONU</vt:lpstr>
      <vt:lpstr>BÖLÜMÜMÜZDE ARAŞTIRMA OLANAKLARI</vt:lpstr>
      <vt:lpstr>TARIM ALET VE EKİPMANLARI</vt:lpstr>
      <vt:lpstr>CAM SERA VE HAZIRLIK ODASI</vt:lpstr>
      <vt:lpstr>ÇİM ALAN TESİSİ VE MALZEME ODASI</vt:lpstr>
      <vt:lpstr> MALZEME DEPOSU </vt:lpstr>
      <vt:lpstr>PowerPoint Sunusu</vt:lpstr>
      <vt:lpstr>TARLA BİTKİLERİ BÖLÜMÜ BİTKİ FİZYOLOJİ LABORATUVARI</vt:lpstr>
      <vt:lpstr>TARLA BİTKİLERİ BÖLÜMÜ  FİZYOLOJİ ve SİTOLOJİ LABORATUVARI </vt:lpstr>
      <vt:lpstr> TARLA BİTKİLERİ BÖLÜMÜ TIBBİ VE AROMATİK BİTKİLER LABORATUVARI  </vt:lpstr>
      <vt:lpstr>TARLA BİTKİLERİ BÖLÜMÜ TOHUMLUK LABORATUVARI</vt:lpstr>
      <vt:lpstr>TARLA BİTKİLERİ BÖLÜMÜ YEM BİTKİLERİ LABORATUVARI</vt:lpstr>
      <vt:lpstr> BÖLÜMÜMÜZDE YÜRÜTÜLEN ARAŞTIRMALAR</vt:lpstr>
      <vt:lpstr>EĞİTİM ÖĞRETİM FAALİYETLERİ</vt:lpstr>
      <vt:lpstr>BÖLÜMÜMÜZDE TAMAMLANAN BİLİMSEL ARAŞTIRMA PROJELERİ</vt:lpstr>
      <vt:lpstr>                                                  TEŞEKKÜR  EDERİZ</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TARLA BİTKİLERİ BÖLÜMÜ</dc:title>
  <dc:creator>User7</dc:creator>
  <cp:lastModifiedBy>Casper</cp:lastModifiedBy>
  <cp:revision>41</cp:revision>
  <dcterms:created xsi:type="dcterms:W3CDTF">2023-11-20T13:17:49Z</dcterms:created>
  <dcterms:modified xsi:type="dcterms:W3CDTF">2024-01-08T13:30:47Z</dcterms:modified>
</cp:coreProperties>
</file>