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85" r:id="rId5"/>
    <p:sldId id="272" r:id="rId6"/>
    <p:sldId id="258" r:id="rId7"/>
    <p:sldId id="261" r:id="rId8"/>
    <p:sldId id="286" r:id="rId9"/>
    <p:sldId id="273" r:id="rId10"/>
    <p:sldId id="262" r:id="rId11"/>
    <p:sldId id="287" r:id="rId12"/>
    <p:sldId id="292" r:id="rId13"/>
    <p:sldId id="293" r:id="rId14"/>
    <p:sldId id="294" r:id="rId15"/>
    <p:sldId id="295" r:id="rId16"/>
    <p:sldId id="288" r:id="rId17"/>
    <p:sldId id="274" r:id="rId18"/>
    <p:sldId id="290" r:id="rId19"/>
    <p:sldId id="289" r:id="rId20"/>
    <p:sldId id="263" r:id="rId21"/>
    <p:sldId id="264" r:id="rId22"/>
    <p:sldId id="275" r:id="rId23"/>
    <p:sldId id="265" r:id="rId24"/>
    <p:sldId id="276" r:id="rId25"/>
    <p:sldId id="266" r:id="rId26"/>
    <p:sldId id="267" r:id="rId27"/>
    <p:sldId id="268" r:id="rId28"/>
    <p:sldId id="277" r:id="rId29"/>
    <p:sldId id="269" r:id="rId30"/>
    <p:sldId id="278" r:id="rId31"/>
    <p:sldId id="270" r:id="rId32"/>
    <p:sldId id="271" r:id="rId33"/>
    <p:sldId id="279" r:id="rId34"/>
    <p:sldId id="297" r:id="rId35"/>
    <p:sldId id="298" r:id="rId36"/>
    <p:sldId id="299" r:id="rId37"/>
    <p:sldId id="306" r:id="rId38"/>
    <p:sldId id="307" r:id="rId39"/>
    <p:sldId id="302" r:id="rId40"/>
    <p:sldId id="303" r:id="rId41"/>
    <p:sldId id="304" r:id="rId42"/>
    <p:sldId id="305" r:id="rId43"/>
    <p:sldId id="296" r:id="rId4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7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4329B34E-1B77-4E13-95B6-8674FEAF166D}" type="datetimeFigureOut">
              <a:rPr lang="tr-TR" smtClean="0"/>
              <a:t>25.04.2024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FB01576-3645-4EBC-A4A7-2354DF48030C}" type="slidenum">
              <a:rPr lang="tr-TR" smtClean="0"/>
              <a:t>‹#›</a:t>
            </a:fld>
            <a:endParaRPr lang="tr-TR"/>
          </a:p>
        </p:txBody>
      </p:sp>
    </p:spTree>
    <p:extLst>
      <p:ext uri="{BB962C8B-B14F-4D97-AF65-F5344CB8AC3E}">
        <p14:creationId xmlns:p14="http://schemas.microsoft.com/office/powerpoint/2010/main" val="750874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29B34E-1B77-4E13-95B6-8674FEAF166D}" type="datetimeFigureOut">
              <a:rPr lang="tr-TR" smtClean="0"/>
              <a:t>25.04.2024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FB01576-3645-4EBC-A4A7-2354DF48030C}" type="slidenum">
              <a:rPr lang="tr-TR" smtClean="0"/>
              <a:t>‹#›</a:t>
            </a:fld>
            <a:endParaRPr lang="tr-TR"/>
          </a:p>
        </p:txBody>
      </p:sp>
    </p:spTree>
    <p:extLst>
      <p:ext uri="{BB962C8B-B14F-4D97-AF65-F5344CB8AC3E}">
        <p14:creationId xmlns:p14="http://schemas.microsoft.com/office/powerpoint/2010/main" val="4170986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29B34E-1B77-4E13-95B6-8674FEAF166D}" type="datetimeFigureOut">
              <a:rPr lang="tr-TR" smtClean="0"/>
              <a:t>25.04.2024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FB01576-3645-4EBC-A4A7-2354DF48030C}" type="slidenum">
              <a:rPr lang="tr-TR" smtClean="0"/>
              <a:t>‹#›</a:t>
            </a:fld>
            <a:endParaRPr lang="tr-TR"/>
          </a:p>
        </p:txBody>
      </p:sp>
    </p:spTree>
    <p:extLst>
      <p:ext uri="{BB962C8B-B14F-4D97-AF65-F5344CB8AC3E}">
        <p14:creationId xmlns:p14="http://schemas.microsoft.com/office/powerpoint/2010/main" val="3136827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29B34E-1B77-4E13-95B6-8674FEAF166D}" type="datetimeFigureOut">
              <a:rPr lang="tr-TR" smtClean="0"/>
              <a:t>25.04.2024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FB01576-3645-4EBC-A4A7-2354DF48030C}" type="slidenum">
              <a:rPr lang="tr-TR" smtClean="0"/>
              <a:t>‹#›</a:t>
            </a:fld>
            <a:endParaRPr lang="tr-TR"/>
          </a:p>
        </p:txBody>
      </p:sp>
    </p:spTree>
    <p:extLst>
      <p:ext uri="{BB962C8B-B14F-4D97-AF65-F5344CB8AC3E}">
        <p14:creationId xmlns:p14="http://schemas.microsoft.com/office/powerpoint/2010/main" val="3050965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329B34E-1B77-4E13-95B6-8674FEAF166D}" type="datetimeFigureOut">
              <a:rPr lang="tr-TR" smtClean="0"/>
              <a:t>25.04.2024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FB01576-3645-4EBC-A4A7-2354DF48030C}" type="slidenum">
              <a:rPr lang="tr-TR" smtClean="0"/>
              <a:t>‹#›</a:t>
            </a:fld>
            <a:endParaRPr lang="tr-TR"/>
          </a:p>
        </p:txBody>
      </p:sp>
    </p:spTree>
    <p:extLst>
      <p:ext uri="{BB962C8B-B14F-4D97-AF65-F5344CB8AC3E}">
        <p14:creationId xmlns:p14="http://schemas.microsoft.com/office/powerpoint/2010/main" val="3794647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329B34E-1B77-4E13-95B6-8674FEAF166D}" type="datetimeFigureOut">
              <a:rPr lang="tr-TR" smtClean="0"/>
              <a:t>25.04.2024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FB01576-3645-4EBC-A4A7-2354DF48030C}" type="slidenum">
              <a:rPr lang="tr-TR" smtClean="0"/>
              <a:t>‹#›</a:t>
            </a:fld>
            <a:endParaRPr lang="tr-TR"/>
          </a:p>
        </p:txBody>
      </p:sp>
    </p:spTree>
    <p:extLst>
      <p:ext uri="{BB962C8B-B14F-4D97-AF65-F5344CB8AC3E}">
        <p14:creationId xmlns:p14="http://schemas.microsoft.com/office/powerpoint/2010/main" val="1660392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329B34E-1B77-4E13-95B6-8674FEAF166D}" type="datetimeFigureOut">
              <a:rPr lang="tr-TR" smtClean="0"/>
              <a:t>25.04.2024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FB01576-3645-4EBC-A4A7-2354DF48030C}" type="slidenum">
              <a:rPr lang="tr-TR" smtClean="0"/>
              <a:t>‹#›</a:t>
            </a:fld>
            <a:endParaRPr lang="tr-TR"/>
          </a:p>
        </p:txBody>
      </p:sp>
    </p:spTree>
    <p:extLst>
      <p:ext uri="{BB962C8B-B14F-4D97-AF65-F5344CB8AC3E}">
        <p14:creationId xmlns:p14="http://schemas.microsoft.com/office/powerpoint/2010/main" val="3669236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329B34E-1B77-4E13-95B6-8674FEAF166D}" type="datetimeFigureOut">
              <a:rPr lang="tr-TR" smtClean="0"/>
              <a:t>25.04.2024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FB01576-3645-4EBC-A4A7-2354DF48030C}" type="slidenum">
              <a:rPr lang="tr-TR" smtClean="0"/>
              <a:t>‹#›</a:t>
            </a:fld>
            <a:endParaRPr lang="tr-TR"/>
          </a:p>
        </p:txBody>
      </p:sp>
    </p:spTree>
    <p:extLst>
      <p:ext uri="{BB962C8B-B14F-4D97-AF65-F5344CB8AC3E}">
        <p14:creationId xmlns:p14="http://schemas.microsoft.com/office/powerpoint/2010/main" val="2288579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329B34E-1B77-4E13-95B6-8674FEAF166D}" type="datetimeFigureOut">
              <a:rPr lang="tr-TR" smtClean="0"/>
              <a:t>25.04.2024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FB01576-3645-4EBC-A4A7-2354DF48030C}" type="slidenum">
              <a:rPr lang="tr-TR" smtClean="0"/>
              <a:t>‹#›</a:t>
            </a:fld>
            <a:endParaRPr lang="tr-TR"/>
          </a:p>
        </p:txBody>
      </p:sp>
    </p:spTree>
    <p:extLst>
      <p:ext uri="{BB962C8B-B14F-4D97-AF65-F5344CB8AC3E}">
        <p14:creationId xmlns:p14="http://schemas.microsoft.com/office/powerpoint/2010/main" val="2016674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329B34E-1B77-4E13-95B6-8674FEAF166D}" type="datetimeFigureOut">
              <a:rPr lang="tr-TR" smtClean="0"/>
              <a:t>25.04.2024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FB01576-3645-4EBC-A4A7-2354DF48030C}" type="slidenum">
              <a:rPr lang="tr-TR" smtClean="0"/>
              <a:t>‹#›</a:t>
            </a:fld>
            <a:endParaRPr lang="tr-TR"/>
          </a:p>
        </p:txBody>
      </p:sp>
    </p:spTree>
    <p:extLst>
      <p:ext uri="{BB962C8B-B14F-4D97-AF65-F5344CB8AC3E}">
        <p14:creationId xmlns:p14="http://schemas.microsoft.com/office/powerpoint/2010/main" val="3737220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329B34E-1B77-4E13-95B6-8674FEAF166D}" type="datetimeFigureOut">
              <a:rPr lang="tr-TR" smtClean="0"/>
              <a:t>25.04.2024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FB01576-3645-4EBC-A4A7-2354DF48030C}" type="slidenum">
              <a:rPr lang="tr-TR" smtClean="0"/>
              <a:t>‹#›</a:t>
            </a:fld>
            <a:endParaRPr lang="tr-TR"/>
          </a:p>
        </p:txBody>
      </p:sp>
    </p:spTree>
    <p:extLst>
      <p:ext uri="{BB962C8B-B14F-4D97-AF65-F5344CB8AC3E}">
        <p14:creationId xmlns:p14="http://schemas.microsoft.com/office/powerpoint/2010/main" val="3423884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29B34E-1B77-4E13-95B6-8674FEAF166D}" type="datetimeFigureOut">
              <a:rPr lang="tr-TR" smtClean="0"/>
              <a:t>25.04.2024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B01576-3645-4EBC-A4A7-2354DF48030C}" type="slidenum">
              <a:rPr lang="tr-TR" smtClean="0"/>
              <a:t>‹#›</a:t>
            </a:fld>
            <a:endParaRPr lang="tr-TR"/>
          </a:p>
        </p:txBody>
      </p:sp>
    </p:spTree>
    <p:extLst>
      <p:ext uri="{BB962C8B-B14F-4D97-AF65-F5344CB8AC3E}">
        <p14:creationId xmlns:p14="http://schemas.microsoft.com/office/powerpoint/2010/main" val="3386398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www.uludag.edu.tr/dosyalar/farabi/protokoller/alanya.pdf" TargetMode="External"/><Relationship Id="rId13" Type="http://schemas.openxmlformats.org/officeDocument/2006/relationships/hyperlink" Target="https://www.uludag.edu.tr/dosyalar/farabi/protokoller/ardahan.pdf" TargetMode="External"/><Relationship Id="rId18" Type="http://schemas.openxmlformats.org/officeDocument/2006/relationships/hyperlink" Target="https://www.uludag.edu.tr/dosyalar/farabi/protokoller/band%C4%B1rma.pdf" TargetMode="External"/><Relationship Id="rId26" Type="http://schemas.openxmlformats.org/officeDocument/2006/relationships/hyperlink" Target="https://www.uludag.edu.tr/dosyalar/farabi/protokoller/%C3%A7anakkale.pdf" TargetMode="External"/><Relationship Id="rId3" Type="http://schemas.openxmlformats.org/officeDocument/2006/relationships/hyperlink" Target="https://www.uludag.edu.tr/dosyalar/farabi/protokoller/ad%C4%B1yaman.pdf" TargetMode="External"/><Relationship Id="rId21" Type="http://schemas.openxmlformats.org/officeDocument/2006/relationships/hyperlink" Target="https://www.uludag.edu.tr/dosyalar/farabi/protokoller/bilecik.pdf" TargetMode="External"/><Relationship Id="rId7" Type="http://schemas.openxmlformats.org/officeDocument/2006/relationships/hyperlink" Target="https://www.uludag.edu.tr/dosyalar/farabi/protokoller/akdeniz.pdf" TargetMode="External"/><Relationship Id="rId12" Type="http://schemas.openxmlformats.org/officeDocument/2006/relationships/hyperlink" Target="https://www.uludag.edu.tr/dosyalar/farabi/protokoller/ankara%20hac%C4%B1%20bayram.pdf" TargetMode="External"/><Relationship Id="rId17" Type="http://schemas.openxmlformats.org/officeDocument/2006/relationships/hyperlink" Target="https://www.uludag.edu.tr/dosyalar/farabi/protokoller/BALIKES%C4%B0R.pdf" TargetMode="External"/><Relationship Id="rId25" Type="http://schemas.openxmlformats.org/officeDocument/2006/relationships/hyperlink" Target="https://uludag.edu.tr/dosyalar/farabi/protokoller/burdur.pdf" TargetMode="External"/><Relationship Id="rId2" Type="http://schemas.openxmlformats.org/officeDocument/2006/relationships/hyperlink" Target="http://www.uludag.edu.tr/dosyalar/farabi/protokoller/adana-bilim-teknoloji.pdf" TargetMode="External"/><Relationship Id="rId16" Type="http://schemas.openxmlformats.org/officeDocument/2006/relationships/hyperlink" Target="https://www.uludag.edu.tr/dosyalar/farabi/protokoller/ayd%C4%B1n.pdf" TargetMode="External"/><Relationship Id="rId20" Type="http://schemas.openxmlformats.org/officeDocument/2006/relationships/hyperlink" Target="https://www.uludag.edu.tr/dosyalar/farabi/protokoller/batman.pdf" TargetMode="External"/><Relationship Id="rId29" Type="http://schemas.openxmlformats.org/officeDocument/2006/relationships/hyperlink" Target="https://www.uludag.edu.tr/dosyalar/farabi/protokoller/Dicle.pdf" TargetMode="External"/><Relationship Id="rId1" Type="http://schemas.openxmlformats.org/officeDocument/2006/relationships/slideLayout" Target="../slideLayouts/slideLayout4.xml"/><Relationship Id="rId6" Type="http://schemas.openxmlformats.org/officeDocument/2006/relationships/hyperlink" Target="http://www.uludag.edu.tr/dosyalar/farabi/protokoller/aksaray-universitesi.pdf" TargetMode="External"/><Relationship Id="rId11" Type="http://schemas.openxmlformats.org/officeDocument/2006/relationships/hyperlink" Target="https://uludag.edu.tr/dosyalar/farabi/protokoller/ankara.pdf" TargetMode="External"/><Relationship Id="rId24" Type="http://schemas.openxmlformats.org/officeDocument/2006/relationships/hyperlink" Target="https://www.uludag.edu.tr/dosyalar/farabi/protokoller/bolu.pdf" TargetMode="External"/><Relationship Id="rId5" Type="http://schemas.openxmlformats.org/officeDocument/2006/relationships/hyperlink" Target="https://www.uludag.edu.tr/dosyalar/farabi/protokoller/a%C4%9Fr%C4%B1.pdf" TargetMode="External"/><Relationship Id="rId15" Type="http://schemas.openxmlformats.org/officeDocument/2006/relationships/hyperlink" Target="https://www.uludag.edu.tr/dosyalar/farabi/protokoller/atat%C3%BCrk.pdf" TargetMode="External"/><Relationship Id="rId23" Type="http://schemas.openxmlformats.org/officeDocument/2006/relationships/hyperlink" Target="https://www.uludag.edu.tr/dosyalar/farabi/protokoller/B%C4%B0TL%C4%B0S.pdf" TargetMode="External"/><Relationship Id="rId28" Type="http://schemas.openxmlformats.org/officeDocument/2006/relationships/hyperlink" Target="https://www.uludag.edu.tr/dosyalar/farabi/protokoller/%C3%A7ukurova.pdf" TargetMode="External"/><Relationship Id="rId10" Type="http://schemas.openxmlformats.org/officeDocument/2006/relationships/hyperlink" Target="https://www.uludag.edu.tr/dosyalar/farabi/protokoller/ANADOLU.pdf" TargetMode="External"/><Relationship Id="rId19" Type="http://schemas.openxmlformats.org/officeDocument/2006/relationships/hyperlink" Target="https://www.uludag.edu.tr/dosyalar/farabi/protokoller/bart%C4%B1n.pdf" TargetMode="External"/><Relationship Id="rId4" Type="http://schemas.openxmlformats.org/officeDocument/2006/relationships/hyperlink" Target="https://www.uludag.edu.tr/dosyalar/farabi/protokoller/afyon.pdf" TargetMode="External"/><Relationship Id="rId9" Type="http://schemas.openxmlformats.org/officeDocument/2006/relationships/hyperlink" Target="https://uludag.edu.tr/dosyalar/farabi/protokoller/amasya.pdf" TargetMode="External"/><Relationship Id="rId14" Type="http://schemas.openxmlformats.org/officeDocument/2006/relationships/hyperlink" Target="https://www.uludag.edu.tr/dosyalar/farabi/protokoller/artvin.pdf" TargetMode="External"/><Relationship Id="rId22" Type="http://schemas.openxmlformats.org/officeDocument/2006/relationships/hyperlink" Target="https://www.uludag.edu.tr/dosyalar/farabi/protokoller/B%C4%B0NG%C3%96L.pdf" TargetMode="External"/><Relationship Id="rId27" Type="http://schemas.openxmlformats.org/officeDocument/2006/relationships/hyperlink" Target="https://www.uludag.edu.tr/dosyalar/farabi/protokoller/%C3%A7ank%C4%B1r%C4%B1.pdf"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www.uludag.edu.tr/dosyalar/farabi/protokoller/eski%C5%9Fehir%20osmangazi.pdf" TargetMode="External"/><Relationship Id="rId13" Type="http://schemas.openxmlformats.org/officeDocument/2006/relationships/hyperlink" Target="https://www.uludag.edu.tr/dosyalar/farabi/protokoller/gebze.pdf" TargetMode="External"/><Relationship Id="rId18" Type="http://schemas.openxmlformats.org/officeDocument/2006/relationships/hyperlink" Target="https://uludag.edu.tr/dosyalar/farabi/protokoller/harran.pdf" TargetMode="External"/><Relationship Id="rId26" Type="http://schemas.openxmlformats.org/officeDocument/2006/relationships/hyperlink" Target="https://www.uludag.edu.tr/dosyalar/farabi/protokoller/%C4%B0stanbul%20cerrahpa%C5%9Fa.pdf" TargetMode="External"/><Relationship Id="rId3" Type="http://schemas.openxmlformats.org/officeDocument/2006/relationships/hyperlink" Target="https://www.uludag.edu.tr/dosyalar/farabi/protokoller/d%C3%BCzce.pdf" TargetMode="External"/><Relationship Id="rId21" Type="http://schemas.openxmlformats.org/officeDocument/2006/relationships/hyperlink" Target="https://www.uludag.edu.tr/dosyalar/farabi/protokoller/%C4%B1%C4%9Fd%C4%B1r.pdf" TargetMode="External"/><Relationship Id="rId7" Type="http://schemas.openxmlformats.org/officeDocument/2006/relationships/hyperlink" Target="https://www.uludag.edu.tr/dosyalar/farabi/protokoller/erzurum%20teknik.pdf" TargetMode="External"/><Relationship Id="rId12" Type="http://schemas.openxmlformats.org/officeDocument/2006/relationships/hyperlink" Target="https://www.uludag.edu.tr/dosyalar/farabi/protokoller/GAZ%C4%B0ANTEP.pdf" TargetMode="External"/><Relationship Id="rId17" Type="http://schemas.openxmlformats.org/officeDocument/2006/relationships/hyperlink" Target="http://www.uludag.edu.tr/dosyalar/farabi/protokoller/hakkari-universitesi.pdf" TargetMode="External"/><Relationship Id="rId25" Type="http://schemas.openxmlformats.org/officeDocument/2006/relationships/hyperlink" Target="https://www.uludag.edu.tr/dosyalar/farabi/protokoller/istanbul.pdf" TargetMode="External"/><Relationship Id="rId2" Type="http://schemas.openxmlformats.org/officeDocument/2006/relationships/hyperlink" Target="https://uludag.edu.tr/dosyalar/farabi/protokoller/dokuz_eylul.pdf" TargetMode="External"/><Relationship Id="rId16" Type="http://schemas.openxmlformats.org/officeDocument/2006/relationships/hyperlink" Target="https://www.uludag.edu.tr/dosyalar/farabi/protokoller/hacettepe.pdf" TargetMode="External"/><Relationship Id="rId20" Type="http://schemas.openxmlformats.org/officeDocument/2006/relationships/hyperlink" Target="http://www.uludag.edu.tr/dosyalar/farabi/protokoller/hitit-universitesi.pdf" TargetMode="External"/><Relationship Id="rId29" Type="http://schemas.openxmlformats.org/officeDocument/2006/relationships/hyperlink" Target="https://uludag.edu.tr/dosyalar/farabi/protokoller/kahramanmaras.pdf" TargetMode="External"/><Relationship Id="rId1" Type="http://schemas.openxmlformats.org/officeDocument/2006/relationships/slideLayout" Target="../slideLayouts/slideLayout4.xml"/><Relationship Id="rId6" Type="http://schemas.openxmlformats.org/officeDocument/2006/relationships/hyperlink" Target="https://uludag.edu.tr/dosyalar/farabi/protokoller/erzincan.pdf" TargetMode="External"/><Relationship Id="rId11" Type="http://schemas.openxmlformats.org/officeDocument/2006/relationships/hyperlink" Target="https://uludag.edu.tr/dosyalar/farabi/protokoller/gazi.pdf" TargetMode="External"/><Relationship Id="rId24" Type="http://schemas.openxmlformats.org/officeDocument/2006/relationships/hyperlink" Target="https://www.uludag.edu.tr/dosyalar/farabi/protokoller/%C4%B0SKENDERUN.pdf" TargetMode="External"/><Relationship Id="rId5" Type="http://schemas.openxmlformats.org/officeDocument/2006/relationships/hyperlink" Target="http://www.uludag.edu.tr/dosyalar/farabi/protokoller/erciyes.pdf" TargetMode="External"/><Relationship Id="rId15" Type="http://schemas.openxmlformats.org/officeDocument/2006/relationships/hyperlink" Target="https://www.uludag.edu.tr/dosyalar/farabi/protokoller/G%C3%9CM%C3%9C%C5%9EHANE.pdf" TargetMode="External"/><Relationship Id="rId23" Type="http://schemas.openxmlformats.org/officeDocument/2006/relationships/hyperlink" Target="https://www.uludag.edu.tr/dosyalar/farabi/protokoller/in%C3%B6n%C3%BC.pdf" TargetMode="External"/><Relationship Id="rId28" Type="http://schemas.openxmlformats.org/officeDocument/2006/relationships/hyperlink" Target="http://www.uludag.edu.tr/dosyalar/farabi/protokoller/kafkas.pdf" TargetMode="External"/><Relationship Id="rId10" Type="http://schemas.openxmlformats.org/officeDocument/2006/relationships/hyperlink" Target="https://www.uludag.edu.tr/dosyalar/farabi/protokoller/f%C4%B1rat.pdf" TargetMode="External"/><Relationship Id="rId19" Type="http://schemas.openxmlformats.org/officeDocument/2006/relationships/hyperlink" Target="https://www.uludag.edu.tr/dosyalar/farabi/protokoller/mustafa%20kemal.pdf" TargetMode="External"/><Relationship Id="rId4" Type="http://schemas.openxmlformats.org/officeDocument/2006/relationships/hyperlink" Target="https://uludag.edu.tr/dosyalar/farabi/protokoller/ege.pdf" TargetMode="External"/><Relationship Id="rId9" Type="http://schemas.openxmlformats.org/officeDocument/2006/relationships/hyperlink" Target="https://www.uludag.edu.tr/dosyalar/farabi/protokoller/eski%C5%9Fehir%20teknik.pdf" TargetMode="External"/><Relationship Id="rId14" Type="http://schemas.openxmlformats.org/officeDocument/2006/relationships/hyperlink" Target="http://www.uludag.edu.tr/dosyalar/farabi/protokoller/giresun-universitesi.pdf" TargetMode="External"/><Relationship Id="rId22" Type="http://schemas.openxmlformats.org/officeDocument/2006/relationships/hyperlink" Target="https://www.uludag.edu.tr/dosyalar/farabi/protokoller/%C4%B1sparta%20uygulamal%C4%B1%20bilimler.pdf" TargetMode="External"/><Relationship Id="rId27" Type="http://schemas.openxmlformats.org/officeDocument/2006/relationships/hyperlink" Target="https://uludag.edu.tr/dosyalar/farabi/protokoller/izmir_katip.pdf"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www.uludag.edu.tr/dosyalar/farabi/protokoller/kirikkale-universitesi.pdf" TargetMode="External"/><Relationship Id="rId13" Type="http://schemas.openxmlformats.org/officeDocument/2006/relationships/hyperlink" Target="https://www.uludag.edu.tr/dosyalar/farabi/protokoller/Manisa.pdf" TargetMode="External"/><Relationship Id="rId18" Type="http://schemas.openxmlformats.org/officeDocument/2006/relationships/hyperlink" Target="https://uludag.edu.tr/dosyalar/farabi/protokoller/munzur.pdf" TargetMode="External"/><Relationship Id="rId26" Type="http://schemas.openxmlformats.org/officeDocument/2006/relationships/hyperlink" Target="https://www.uludag.edu.tr/dosyalar/farabi/protokoller/osmaniye.pdf" TargetMode="External"/><Relationship Id="rId3" Type="http://schemas.openxmlformats.org/officeDocument/2006/relationships/hyperlink" Target="https://www.uludag.edu.tr/dosyalar/farabi/protokoller/karadeniz.pdf" TargetMode="External"/><Relationship Id="rId21" Type="http://schemas.openxmlformats.org/officeDocument/2006/relationships/hyperlink" Target="https://www.uludag.edu.tr/dosyalar/farabi/protokoller/necmettin.pdf" TargetMode="External"/><Relationship Id="rId7" Type="http://schemas.openxmlformats.org/officeDocument/2006/relationships/hyperlink" Target="https://www.uludag.edu.tr/dosyalar/farabi/protokoller/kilis.pdf" TargetMode="External"/><Relationship Id="rId12" Type="http://schemas.openxmlformats.org/officeDocument/2006/relationships/hyperlink" Target="https://www.uludag.edu.tr/dosyalar/farabi/protokoller/k%C3%BCtahya%20sa%C4%9Fl%C4%B1k.pdf" TargetMode="External"/><Relationship Id="rId17" Type="http://schemas.openxmlformats.org/officeDocument/2006/relationships/hyperlink" Target="https://www.uludag.edu.tr/dosyalar/farabi/protokoller/MU%C4%9ELA.pdf" TargetMode="External"/><Relationship Id="rId25" Type="http://schemas.openxmlformats.org/officeDocument/2006/relationships/hyperlink" Target="https://www.uludag.edu.tr/dosyalar/farabi/protokoller/ordu.pdf" TargetMode="External"/><Relationship Id="rId2" Type="http://schemas.openxmlformats.org/officeDocument/2006/relationships/hyperlink" Target="https://www.uludag.edu.tr/dosyalar/farabi/protokoller/karab%C3%BCk.pdf" TargetMode="External"/><Relationship Id="rId16" Type="http://schemas.openxmlformats.org/officeDocument/2006/relationships/hyperlink" Target="http://www.uludag.edu.tr/dosyalar/farabi/protokoller/mimar-sinan.pdf" TargetMode="External"/><Relationship Id="rId20" Type="http://schemas.openxmlformats.org/officeDocument/2006/relationships/hyperlink" Target="http://www.uludag.edu.tr/dosyalar/farabi/protokoller/namik-kemal-universitesi.pdf" TargetMode="External"/><Relationship Id="rId29" Type="http://schemas.openxmlformats.org/officeDocument/2006/relationships/hyperlink" Target="https://www.uludag.edu.tr/dosyalar/farabi/protokoller/SAKARYA.pdf" TargetMode="External"/><Relationship Id="rId1" Type="http://schemas.openxmlformats.org/officeDocument/2006/relationships/slideLayout" Target="../slideLayouts/slideLayout4.xml"/><Relationship Id="rId6" Type="http://schemas.openxmlformats.org/officeDocument/2006/relationships/hyperlink" Target="https://www.uludag.edu.tr/dosyalar/farabi/protokoller/k%C4%B1r%C5%9Fehir.pdf" TargetMode="External"/><Relationship Id="rId11" Type="http://schemas.openxmlformats.org/officeDocument/2006/relationships/hyperlink" Target="https://www.uludag.edu.tr/dosyalar/farabi/protokoller/dumlup%C4%B1nar.pdf" TargetMode="External"/><Relationship Id="rId24" Type="http://schemas.openxmlformats.org/officeDocument/2006/relationships/hyperlink" Target="https://www.uludag.edu.tr/dosyalar/farabi/protokoller/ondokuz%20may%C4%B1s.pdf" TargetMode="External"/><Relationship Id="rId5" Type="http://schemas.openxmlformats.org/officeDocument/2006/relationships/hyperlink" Target="https://www.uludag.edu.tr/dosyalar/farabi/protokoller/kastamonu.pdf" TargetMode="External"/><Relationship Id="rId15" Type="http://schemas.openxmlformats.org/officeDocument/2006/relationships/hyperlink" Target="https://www.uludag.edu.tr/dosyalar/farabi/protokoller/mersin.pdf" TargetMode="External"/><Relationship Id="rId23" Type="http://schemas.openxmlformats.org/officeDocument/2006/relationships/hyperlink" Target="https://www.uludag.edu.tr/dosyalar/farabi/protokoller/ni%C4%9Fde.pdf" TargetMode="External"/><Relationship Id="rId28" Type="http://schemas.openxmlformats.org/officeDocument/2006/relationships/hyperlink" Target="https://uludag.edu.tr/dosyalar/farabi/protokoller/recep.pdf" TargetMode="External"/><Relationship Id="rId10" Type="http://schemas.openxmlformats.org/officeDocument/2006/relationships/hyperlink" Target="https://www.uludag.edu.tr/dosyalar/farabi/protokoller/KOCAEL%C4%B0.pdf" TargetMode="External"/><Relationship Id="rId19" Type="http://schemas.openxmlformats.org/officeDocument/2006/relationships/hyperlink" Target="https://www.uludag.edu.tr/dosyalar/farabi/protokoller/mu%C5%9F.pdf" TargetMode="External"/><Relationship Id="rId4" Type="http://schemas.openxmlformats.org/officeDocument/2006/relationships/hyperlink" Target="https://www.uludag.edu.tr/dosyalar/farabi/protokoller/karamano%C4%9Flu.pdf" TargetMode="External"/><Relationship Id="rId9" Type="http://schemas.openxmlformats.org/officeDocument/2006/relationships/hyperlink" Target="https://www.uludag.edu.tr/dosyalar/farabi/protokoller/k%C4%B1rklareli.pdf" TargetMode="External"/><Relationship Id="rId14" Type="http://schemas.openxmlformats.org/officeDocument/2006/relationships/hyperlink" Target="https://www.uludag.edu.tr/dosyalar/farabi/protokoller/marmara.pdf" TargetMode="External"/><Relationship Id="rId22" Type="http://schemas.openxmlformats.org/officeDocument/2006/relationships/hyperlink" Target="https://www.uludag.edu.tr/dosyalar/farabi/protokoller/nev%C5%9Fehir.pdf" TargetMode="External"/><Relationship Id="rId27" Type="http://schemas.openxmlformats.org/officeDocument/2006/relationships/hyperlink" Target="https://www.uludag.edu.tr/dosyalar/farabi/protokoller/pamukkale.pdf"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www.uludag.edu.tr/dosyalar/farabi/protokoller/S%C3%9CLEYMAN.pdf" TargetMode="External"/><Relationship Id="rId13" Type="http://schemas.openxmlformats.org/officeDocument/2006/relationships/hyperlink" Target="https://www.uludag.edu.tr/dosyalar/farabi/protokoller/u%C5%9Fak.pdf" TargetMode="External"/><Relationship Id="rId3" Type="http://schemas.openxmlformats.org/officeDocument/2006/relationships/hyperlink" Target="https://uludag.edu.tr/dosyalar/farabi/protokoller/selcuk.pdf" TargetMode="External"/><Relationship Id="rId7" Type="http://schemas.openxmlformats.org/officeDocument/2006/relationships/hyperlink" Target="http://www.uludag.edu.tr/dosyalar/farabi/protokoller/sirnak.pdf" TargetMode="External"/><Relationship Id="rId12" Type="http://schemas.openxmlformats.org/officeDocument/2006/relationships/hyperlink" Target="https://www.uludag.edu.tr/dosyalar/farabi/protokoller/Trakya.pdf" TargetMode="External"/><Relationship Id="rId17" Type="http://schemas.openxmlformats.org/officeDocument/2006/relationships/hyperlink" Target="https://www.uludag.edu.tr/dosyalar/farabi/protokoller/zonguldak.pdf" TargetMode="External"/><Relationship Id="rId2" Type="http://schemas.openxmlformats.org/officeDocument/2006/relationships/hyperlink" Target="https://www.uludag.edu.tr/dosyalar/farabi/protokoller/sakarya%20uygulamal%C4%B1%20bilimler.pdf" TargetMode="External"/><Relationship Id="rId16" Type="http://schemas.openxmlformats.org/officeDocument/2006/relationships/hyperlink" Target="https://www.uludag.edu.tr/dosyalar/farabi/protokoller/y%C4%B1ld%C4%B1z.pdf" TargetMode="External"/><Relationship Id="rId1" Type="http://schemas.openxmlformats.org/officeDocument/2006/relationships/slideLayout" Target="../slideLayouts/slideLayout4.xml"/><Relationship Id="rId6" Type="http://schemas.openxmlformats.org/officeDocument/2006/relationships/hyperlink" Target="https://www.uludag.edu.tr/dosyalar/farabi/protokoller/S%C4%B0VAS.pdf" TargetMode="External"/><Relationship Id="rId11" Type="http://schemas.openxmlformats.org/officeDocument/2006/relationships/hyperlink" Target="https://www.uludag.edu.tr/dosyalar/farabi/protokoller/trabzon.pdf" TargetMode="External"/><Relationship Id="rId5" Type="http://schemas.openxmlformats.org/officeDocument/2006/relationships/hyperlink" Target="https://www.uludag.edu.tr/dosyalar/farabi/protokoller/sinop.pdf" TargetMode="External"/><Relationship Id="rId15" Type="http://schemas.openxmlformats.org/officeDocument/2006/relationships/hyperlink" Target="https://www.uludag.edu.tr/dosyalar/farabi/protokoller/yalova.pdf" TargetMode="External"/><Relationship Id="rId10" Type="http://schemas.openxmlformats.org/officeDocument/2006/relationships/hyperlink" Target="https://uludag.edu.tr/dosyalar/farabi/protokoller/tokat.pdf" TargetMode="External"/><Relationship Id="rId4" Type="http://schemas.openxmlformats.org/officeDocument/2006/relationships/hyperlink" Target="https://www.uludag.edu.tr/dosyalar/farabi/protokoller/siirt.pdf" TargetMode="External"/><Relationship Id="rId9" Type="http://schemas.openxmlformats.org/officeDocument/2006/relationships/hyperlink" Target="https://www.uludag.edu.tr/dosyalar/farabi/protokoller/tarsus.pdf" TargetMode="External"/><Relationship Id="rId14" Type="http://schemas.openxmlformats.org/officeDocument/2006/relationships/hyperlink" Target="https://uludag.edu.tr/dosyalar/farabi/protokoller/van_yuzuncu_yil.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uludag.edu.tr/dosyalar/farabi/formlar/aday_ogrenci_basvuru_formu.doc"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uludag.edu.tr/dosyalar/farabi/formlar/UU_Ogrenci_Bilgi_Formu.docx" TargetMode="External"/><Relationship Id="rId2" Type="http://schemas.openxmlformats.org/officeDocument/2006/relationships/hyperlink" Target="http://www.uludag.edu.tr/dosyalar/farabi/formlar/UU_Ogrenci_Basvuru_Formu.doc" TargetMode="External"/><Relationship Id="rId1" Type="http://schemas.openxmlformats.org/officeDocument/2006/relationships/slideLayout" Target="../slideLayouts/slideLayout2.xml"/><Relationship Id="rId4" Type="http://schemas.openxmlformats.org/officeDocument/2006/relationships/hyperlink" Target="http://www.uludag.edu.tr/dosyalar/farabi/formlar/UU_Ogrenim_Protokolu.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www.uludag.edu.tr/dosyalar/farabi/formlar/UU_Taahhutname.docx" TargetMode="External"/><Relationship Id="rId2" Type="http://schemas.openxmlformats.org/officeDocument/2006/relationships/hyperlink" Target="http://www.uludag.edu.tr/dosyalar/farabi/formlar/UU_Ogrenci_Yukumluluk_Sozlesmesi.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www.uludag.edu.tr/dosyalar/farabi/formlar/UU_Ekle_Sil_Formu%20Giden.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uludag.edu.tr/dosyalar/farabi/formlar/UU_Ogrenci_Nihai_Raporu.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uludag.edu.tr/farabi"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ÖN LİSANS FARABİ DEĞİŞİM PROGRAMI</a:t>
            </a:r>
          </a:p>
        </p:txBody>
      </p:sp>
      <p:sp>
        <p:nvSpPr>
          <p:cNvPr id="3" name="Alt Başlık 2"/>
          <p:cNvSpPr>
            <a:spLocks noGrp="1"/>
          </p:cNvSpPr>
          <p:nvPr>
            <p:ph type="subTitle" idx="1"/>
          </p:nvPr>
        </p:nvSpPr>
        <p:spPr/>
        <p:txBody>
          <a:bodyPr>
            <a:normAutofit lnSpcReduction="10000"/>
          </a:bodyPr>
          <a:lstStyle/>
          <a:p>
            <a:r>
              <a:rPr lang="tr-TR" dirty="0" smtClean="0"/>
              <a:t>BURSA ULUDAĞ ÜNİVERSİTESİ</a:t>
            </a:r>
          </a:p>
          <a:p>
            <a:r>
              <a:rPr lang="tr-TR" dirty="0" smtClean="0"/>
              <a:t>SAĞLIK HİZMETLERİ MESLEK YÜKSEKOKULU</a:t>
            </a:r>
          </a:p>
          <a:p>
            <a:r>
              <a:rPr lang="tr-TR" dirty="0" smtClean="0"/>
              <a:t>Farabi Koordinatörü</a:t>
            </a:r>
          </a:p>
          <a:p>
            <a:r>
              <a:rPr lang="tr-TR" dirty="0" err="1" smtClean="0"/>
              <a:t>ÖĞR.GÖR.Pelin</a:t>
            </a:r>
            <a:r>
              <a:rPr lang="tr-TR" dirty="0" smtClean="0"/>
              <a:t> UYAR</a:t>
            </a:r>
            <a:endParaRPr lang="tr-TR" dirty="0"/>
          </a:p>
        </p:txBody>
      </p:sp>
    </p:spTree>
    <p:extLst>
      <p:ext uri="{BB962C8B-B14F-4D97-AF65-F5344CB8AC3E}">
        <p14:creationId xmlns:p14="http://schemas.microsoft.com/office/powerpoint/2010/main" val="33039773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Genel Başvuru Koşulları</a:t>
            </a:r>
          </a:p>
        </p:txBody>
      </p:sp>
      <p:sp>
        <p:nvSpPr>
          <p:cNvPr id="3" name="İçerik Yer Tutucusu 2"/>
          <p:cNvSpPr>
            <a:spLocks noGrp="1"/>
          </p:cNvSpPr>
          <p:nvPr>
            <p:ph idx="1"/>
          </p:nvPr>
        </p:nvSpPr>
        <p:spPr/>
        <p:txBody>
          <a:bodyPr>
            <a:normAutofit/>
          </a:bodyPr>
          <a:lstStyle/>
          <a:p>
            <a:pPr marL="0" indent="0">
              <a:buNone/>
            </a:pPr>
            <a:r>
              <a:rPr lang="tr-TR" dirty="0"/>
              <a:t>Farabi Değişim Programına başvurular, Yükseköğretim Kurulu tarafından belirlenen takvime uygun şekilde kayıtlı olunan üniversiteye yapılır. Başvuru dönemi genelde 1 Mart-15 Mart arasıdır. Bu tarihten önce her üniversitenin Farabi Kurum Koordinatörlüğü, kendi öğrencisini başvuru yapmaya davet etmek için "giden değişim öğrencisi başvuru ilanı" adıyla bir ilan verir. </a:t>
            </a:r>
            <a:endParaRPr lang="tr-TR" dirty="0" smtClean="0"/>
          </a:p>
          <a:p>
            <a:pPr marL="0" indent="0">
              <a:buNone/>
            </a:pPr>
            <a:r>
              <a:rPr lang="tr-TR" dirty="0" smtClean="0"/>
              <a:t>Programa </a:t>
            </a:r>
            <a:r>
              <a:rPr lang="tr-TR" dirty="0"/>
              <a:t>yılda bir kez başvuru yapılabilir. Mart başında alınan başvurular, bir sonraki eğitim-öğretim yılının güz ya da güz ve bahar dönemleri içindir. </a:t>
            </a:r>
          </a:p>
        </p:txBody>
      </p:sp>
    </p:spTree>
    <p:extLst>
      <p:ext uri="{BB962C8B-B14F-4D97-AF65-F5344CB8AC3E}">
        <p14:creationId xmlns:p14="http://schemas.microsoft.com/office/powerpoint/2010/main" val="2058008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gn="ctr"/>
            <a:r>
              <a:rPr lang="tr-TR" sz="3600" b="1" dirty="0"/>
              <a:t>Mevzuata göre Programdan yararlanabilmek için gerekli koşullar şu şekilde belirtilebilir:</a:t>
            </a:r>
            <a:br>
              <a:rPr lang="tr-TR" sz="3600" b="1" dirty="0"/>
            </a:br>
            <a:endParaRPr lang="tr-TR" sz="3600" b="1" dirty="0"/>
          </a:p>
        </p:txBody>
      </p:sp>
      <p:sp>
        <p:nvSpPr>
          <p:cNvPr id="3" name="İçerik Yer Tutucusu 2"/>
          <p:cNvSpPr>
            <a:spLocks noGrp="1"/>
          </p:cNvSpPr>
          <p:nvPr>
            <p:ph idx="1"/>
          </p:nvPr>
        </p:nvSpPr>
        <p:spPr/>
        <p:txBody>
          <a:bodyPr/>
          <a:lstStyle/>
          <a:p>
            <a:r>
              <a:rPr lang="tr-TR" dirty="0"/>
              <a:t>Yurtiçindeki yükseköğretim kurumlarının ön lisans, lisans, yüksek lisans ya da doktora programlarından birine kayıtlı öğrenci olmak,</a:t>
            </a:r>
          </a:p>
          <a:p>
            <a:r>
              <a:rPr lang="tr-TR" dirty="0"/>
              <a:t>Gidilmek istenilen Üniversite ile kayıtlı olunan Üniversitenin ikili anlaşmasının (protokol) olması ve bu anlaşmada bölümünüze kontenjan ayrılmış </a:t>
            </a:r>
            <a:r>
              <a:rPr lang="tr-TR" dirty="0" smtClean="0"/>
              <a:t>olması,</a:t>
            </a:r>
            <a:endParaRPr lang="tr-TR" dirty="0"/>
          </a:p>
          <a:p>
            <a:endParaRPr lang="tr-TR" dirty="0"/>
          </a:p>
        </p:txBody>
      </p:sp>
    </p:spTree>
    <p:extLst>
      <p:ext uri="{BB962C8B-B14F-4D97-AF65-F5344CB8AC3E}">
        <p14:creationId xmlns:p14="http://schemas.microsoft.com/office/powerpoint/2010/main" val="2291275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pPr algn="ctr"/>
            <a:r>
              <a:rPr lang="tr-TR" dirty="0"/>
              <a:t>Protokoller</a:t>
            </a:r>
            <a:br>
              <a:rPr lang="tr-TR" dirty="0"/>
            </a:br>
            <a:endParaRPr lang="tr-TR" dirty="0"/>
          </a:p>
        </p:txBody>
      </p:sp>
      <p:sp>
        <p:nvSpPr>
          <p:cNvPr id="5" name="İçerik Yer Tutucusu 4"/>
          <p:cNvSpPr>
            <a:spLocks noGrp="1"/>
          </p:cNvSpPr>
          <p:nvPr>
            <p:ph sz="half" idx="1"/>
          </p:nvPr>
        </p:nvSpPr>
        <p:spPr/>
        <p:txBody>
          <a:bodyPr>
            <a:normAutofit fontScale="55000" lnSpcReduction="20000"/>
          </a:bodyPr>
          <a:lstStyle/>
          <a:p>
            <a:r>
              <a:rPr lang="tr-TR" dirty="0"/>
              <a:t> </a:t>
            </a:r>
            <a:r>
              <a:rPr lang="tr-TR" dirty="0">
                <a:hlinkClick r:id="rId2"/>
              </a:rPr>
              <a:t>Adana Bilim ve Teknoloji Üniversitesi</a:t>
            </a:r>
            <a:endParaRPr lang="tr-TR" dirty="0"/>
          </a:p>
          <a:p>
            <a:r>
              <a:rPr lang="tr-TR" dirty="0" smtClean="0">
                <a:hlinkClick r:id="rId3"/>
              </a:rPr>
              <a:t>Adıyaman </a:t>
            </a:r>
            <a:r>
              <a:rPr lang="tr-TR" dirty="0">
                <a:hlinkClick r:id="rId3"/>
              </a:rPr>
              <a:t>Üniversitesi</a:t>
            </a:r>
            <a:endParaRPr lang="tr-TR" dirty="0"/>
          </a:p>
          <a:p>
            <a:r>
              <a:rPr lang="tr-TR" dirty="0" smtClean="0">
                <a:hlinkClick r:id="rId4"/>
              </a:rPr>
              <a:t>Afyon </a:t>
            </a:r>
            <a:r>
              <a:rPr lang="tr-TR" dirty="0">
                <a:hlinkClick r:id="rId4"/>
              </a:rPr>
              <a:t>Kocatepe Üniversitesi</a:t>
            </a:r>
            <a:endParaRPr lang="tr-TR" dirty="0"/>
          </a:p>
          <a:p>
            <a:r>
              <a:rPr lang="tr-TR" dirty="0" smtClean="0">
                <a:hlinkClick r:id="rId5"/>
              </a:rPr>
              <a:t>Ağrı </a:t>
            </a:r>
            <a:r>
              <a:rPr lang="tr-TR" dirty="0">
                <a:hlinkClick r:id="rId5"/>
              </a:rPr>
              <a:t>İbrahim Çeçen Üniversitesi</a:t>
            </a:r>
            <a:endParaRPr lang="tr-TR" dirty="0"/>
          </a:p>
          <a:p>
            <a:r>
              <a:rPr lang="tr-TR" dirty="0" smtClean="0">
                <a:hlinkClick r:id="rId6"/>
              </a:rPr>
              <a:t>Aksaray</a:t>
            </a:r>
            <a:r>
              <a:rPr lang="tr-TR" dirty="0">
                <a:hlinkClick r:id="rId6"/>
              </a:rPr>
              <a:t> Üniversitesi</a:t>
            </a:r>
            <a:endParaRPr lang="tr-TR" dirty="0"/>
          </a:p>
          <a:p>
            <a:r>
              <a:rPr lang="tr-TR" dirty="0" smtClean="0">
                <a:hlinkClick r:id="rId7"/>
              </a:rPr>
              <a:t>Akdeniz </a:t>
            </a:r>
            <a:r>
              <a:rPr lang="tr-TR" dirty="0">
                <a:hlinkClick r:id="rId7"/>
              </a:rPr>
              <a:t>Üniversitesi</a:t>
            </a:r>
            <a:endParaRPr lang="tr-TR" dirty="0"/>
          </a:p>
          <a:p>
            <a:r>
              <a:rPr lang="tr-TR" dirty="0" smtClean="0">
                <a:hlinkClick r:id="rId8"/>
              </a:rPr>
              <a:t>Alanya </a:t>
            </a:r>
            <a:r>
              <a:rPr lang="tr-TR" dirty="0" err="1">
                <a:hlinkClick r:id="rId8"/>
              </a:rPr>
              <a:t>Alaaddin</a:t>
            </a:r>
            <a:r>
              <a:rPr lang="tr-TR" dirty="0">
                <a:hlinkClick r:id="rId8"/>
              </a:rPr>
              <a:t> Keykubat Üniversitesi</a:t>
            </a:r>
            <a:endParaRPr lang="tr-TR" dirty="0"/>
          </a:p>
          <a:p>
            <a:r>
              <a:rPr lang="tr-TR" dirty="0" smtClean="0">
                <a:hlinkClick r:id="rId9"/>
              </a:rPr>
              <a:t>Amasya</a:t>
            </a:r>
            <a:r>
              <a:rPr lang="tr-TR" dirty="0">
                <a:hlinkClick r:id="rId9"/>
              </a:rPr>
              <a:t> Üniversitesi</a:t>
            </a:r>
            <a:endParaRPr lang="tr-TR" dirty="0"/>
          </a:p>
          <a:p>
            <a:r>
              <a:rPr lang="tr-TR" dirty="0" smtClean="0">
                <a:hlinkClick r:id="rId10"/>
              </a:rPr>
              <a:t>Anadolu</a:t>
            </a:r>
            <a:r>
              <a:rPr lang="tr-TR" dirty="0">
                <a:hlinkClick r:id="rId10"/>
              </a:rPr>
              <a:t> Üniversitesi</a:t>
            </a:r>
            <a:endParaRPr lang="tr-TR" dirty="0"/>
          </a:p>
          <a:p>
            <a:r>
              <a:rPr lang="tr-TR" dirty="0" smtClean="0">
                <a:hlinkClick r:id="rId11"/>
              </a:rPr>
              <a:t>Ankara</a:t>
            </a:r>
            <a:r>
              <a:rPr lang="tr-TR" dirty="0">
                <a:hlinkClick r:id="rId11"/>
              </a:rPr>
              <a:t> Üniversitesi</a:t>
            </a:r>
            <a:endParaRPr lang="tr-TR" dirty="0"/>
          </a:p>
          <a:p>
            <a:r>
              <a:rPr lang="tr-TR" dirty="0" smtClean="0">
                <a:hlinkClick r:id="rId12"/>
              </a:rPr>
              <a:t>Ankara </a:t>
            </a:r>
            <a:r>
              <a:rPr lang="tr-TR" dirty="0">
                <a:hlinkClick r:id="rId12"/>
              </a:rPr>
              <a:t>Hacı Bayram Veli Üniversitesi</a:t>
            </a:r>
            <a:endParaRPr lang="tr-TR" dirty="0"/>
          </a:p>
          <a:p>
            <a:r>
              <a:rPr lang="tr-TR" dirty="0" smtClean="0">
                <a:hlinkClick r:id="rId13"/>
              </a:rPr>
              <a:t>Ardahan</a:t>
            </a:r>
            <a:r>
              <a:rPr lang="tr-TR" dirty="0">
                <a:hlinkClick r:id="rId13"/>
              </a:rPr>
              <a:t> Üniversitesi</a:t>
            </a:r>
            <a:endParaRPr lang="tr-TR" dirty="0"/>
          </a:p>
          <a:p>
            <a:r>
              <a:rPr lang="tr-TR" dirty="0" smtClean="0">
                <a:hlinkClick r:id="rId14"/>
              </a:rPr>
              <a:t>Artvin </a:t>
            </a:r>
            <a:r>
              <a:rPr lang="tr-TR" dirty="0">
                <a:hlinkClick r:id="rId14"/>
              </a:rPr>
              <a:t>Çoruh Üniversitesi</a:t>
            </a:r>
            <a:endParaRPr lang="tr-TR" dirty="0"/>
          </a:p>
          <a:p>
            <a:r>
              <a:rPr lang="tr-TR" dirty="0" smtClean="0">
                <a:hlinkClick r:id="rId15"/>
              </a:rPr>
              <a:t>Atatürk </a:t>
            </a:r>
            <a:r>
              <a:rPr lang="tr-TR" dirty="0">
                <a:hlinkClick r:id="rId15"/>
              </a:rPr>
              <a:t>Üniversitesi</a:t>
            </a:r>
            <a:endParaRPr lang="tr-TR" dirty="0"/>
          </a:p>
          <a:p>
            <a:endParaRPr lang="tr-TR" dirty="0"/>
          </a:p>
        </p:txBody>
      </p:sp>
      <p:sp>
        <p:nvSpPr>
          <p:cNvPr id="6" name="İçerik Yer Tutucusu 5"/>
          <p:cNvSpPr>
            <a:spLocks noGrp="1"/>
          </p:cNvSpPr>
          <p:nvPr>
            <p:ph sz="half" idx="2"/>
          </p:nvPr>
        </p:nvSpPr>
        <p:spPr/>
        <p:txBody>
          <a:bodyPr>
            <a:normAutofit fontScale="55000" lnSpcReduction="20000"/>
          </a:bodyPr>
          <a:lstStyle/>
          <a:p>
            <a:r>
              <a:rPr lang="tr-TR" dirty="0">
                <a:hlinkClick r:id="rId16"/>
              </a:rPr>
              <a:t>Aydın Adnan Menderes Üniversitesi</a:t>
            </a:r>
            <a:endParaRPr lang="tr-TR" dirty="0"/>
          </a:p>
          <a:p>
            <a:r>
              <a:rPr lang="tr-TR" dirty="0" smtClean="0">
                <a:hlinkClick r:id="rId17"/>
              </a:rPr>
              <a:t>Balıkesir </a:t>
            </a:r>
            <a:r>
              <a:rPr lang="tr-TR" dirty="0">
                <a:hlinkClick r:id="rId17"/>
              </a:rPr>
              <a:t>Üniversitesi</a:t>
            </a:r>
            <a:endParaRPr lang="tr-TR" dirty="0"/>
          </a:p>
          <a:p>
            <a:r>
              <a:rPr lang="tr-TR" dirty="0" smtClean="0">
                <a:hlinkClick r:id="rId18"/>
              </a:rPr>
              <a:t>Bandırma </a:t>
            </a:r>
            <a:r>
              <a:rPr lang="tr-TR" dirty="0" err="1">
                <a:hlinkClick r:id="rId18"/>
              </a:rPr>
              <a:t>Onyedi</a:t>
            </a:r>
            <a:r>
              <a:rPr lang="tr-TR" dirty="0">
                <a:hlinkClick r:id="rId18"/>
              </a:rPr>
              <a:t> Eylül Üniversitesi</a:t>
            </a:r>
            <a:endParaRPr lang="tr-TR" dirty="0"/>
          </a:p>
          <a:p>
            <a:r>
              <a:rPr lang="tr-TR" dirty="0" smtClean="0">
                <a:hlinkClick r:id="rId19"/>
              </a:rPr>
              <a:t>Bartın</a:t>
            </a:r>
            <a:r>
              <a:rPr lang="tr-TR" dirty="0">
                <a:hlinkClick r:id="rId19"/>
              </a:rPr>
              <a:t> Üniversitesi</a:t>
            </a:r>
            <a:endParaRPr lang="tr-TR" dirty="0"/>
          </a:p>
          <a:p>
            <a:r>
              <a:rPr lang="tr-TR" dirty="0" smtClean="0">
                <a:hlinkClick r:id="rId20"/>
              </a:rPr>
              <a:t>Batman</a:t>
            </a:r>
            <a:r>
              <a:rPr lang="tr-TR" dirty="0">
                <a:hlinkClick r:id="rId20"/>
              </a:rPr>
              <a:t> Üniversitesi</a:t>
            </a:r>
            <a:endParaRPr lang="tr-TR" dirty="0"/>
          </a:p>
          <a:p>
            <a:r>
              <a:rPr lang="tr-TR" dirty="0" smtClean="0">
                <a:hlinkClick r:id="rId21"/>
              </a:rPr>
              <a:t>Bilecik </a:t>
            </a:r>
            <a:r>
              <a:rPr lang="tr-TR" dirty="0">
                <a:hlinkClick r:id="rId21"/>
              </a:rPr>
              <a:t>Şeyh Edebali Üniversitesi</a:t>
            </a:r>
            <a:endParaRPr lang="tr-TR" dirty="0"/>
          </a:p>
          <a:p>
            <a:r>
              <a:rPr lang="tr-TR" dirty="0" smtClean="0">
                <a:hlinkClick r:id="rId22"/>
              </a:rPr>
              <a:t>Bingöl</a:t>
            </a:r>
            <a:r>
              <a:rPr lang="tr-TR" dirty="0">
                <a:hlinkClick r:id="rId22"/>
              </a:rPr>
              <a:t> Üniversitesi</a:t>
            </a:r>
            <a:endParaRPr lang="tr-TR" dirty="0"/>
          </a:p>
          <a:p>
            <a:r>
              <a:rPr lang="tr-TR" dirty="0" smtClean="0">
                <a:hlinkClick r:id="rId23"/>
              </a:rPr>
              <a:t>Bitlis </a:t>
            </a:r>
            <a:r>
              <a:rPr lang="tr-TR" dirty="0">
                <a:hlinkClick r:id="rId23"/>
              </a:rPr>
              <a:t>Eren Üniversitesi</a:t>
            </a:r>
            <a:endParaRPr lang="tr-TR" dirty="0"/>
          </a:p>
          <a:p>
            <a:r>
              <a:rPr lang="tr-TR" dirty="0" smtClean="0">
                <a:hlinkClick r:id="rId24"/>
              </a:rPr>
              <a:t>Bolu </a:t>
            </a:r>
            <a:r>
              <a:rPr lang="tr-TR" dirty="0">
                <a:hlinkClick r:id="rId24"/>
              </a:rPr>
              <a:t>Abant İzzet Baysal Üniversitesi</a:t>
            </a:r>
            <a:endParaRPr lang="tr-TR" dirty="0"/>
          </a:p>
          <a:p>
            <a:r>
              <a:rPr lang="tr-TR" dirty="0" smtClean="0">
                <a:hlinkClick r:id="rId25"/>
              </a:rPr>
              <a:t>Burdur </a:t>
            </a:r>
            <a:r>
              <a:rPr lang="tr-TR" dirty="0">
                <a:hlinkClick r:id="rId25"/>
              </a:rPr>
              <a:t>Mehmet Akif Ersoy Üniversitesi</a:t>
            </a:r>
            <a:endParaRPr lang="tr-TR" dirty="0"/>
          </a:p>
          <a:p>
            <a:r>
              <a:rPr lang="tr-TR" dirty="0" smtClean="0">
                <a:hlinkClick r:id="rId26"/>
              </a:rPr>
              <a:t>Çanakkale </a:t>
            </a:r>
            <a:r>
              <a:rPr lang="tr-TR" dirty="0" err="1">
                <a:hlinkClick r:id="rId26"/>
              </a:rPr>
              <a:t>Onsekiz</a:t>
            </a:r>
            <a:r>
              <a:rPr lang="tr-TR" dirty="0">
                <a:hlinkClick r:id="rId26"/>
              </a:rPr>
              <a:t> Mart Üniversitesi</a:t>
            </a:r>
            <a:endParaRPr lang="tr-TR" dirty="0"/>
          </a:p>
          <a:p>
            <a:r>
              <a:rPr lang="tr-TR" dirty="0" smtClean="0">
                <a:hlinkClick r:id="rId27"/>
              </a:rPr>
              <a:t>Çankırı </a:t>
            </a:r>
            <a:r>
              <a:rPr lang="tr-TR" dirty="0">
                <a:hlinkClick r:id="rId27"/>
              </a:rPr>
              <a:t>Karatekin Üniversitesi</a:t>
            </a:r>
            <a:endParaRPr lang="tr-TR" dirty="0"/>
          </a:p>
          <a:p>
            <a:r>
              <a:rPr lang="tr-TR" dirty="0" smtClean="0">
                <a:hlinkClick r:id="rId28"/>
              </a:rPr>
              <a:t>Çukurova</a:t>
            </a:r>
            <a:r>
              <a:rPr lang="tr-TR" dirty="0">
                <a:hlinkClick r:id="rId28"/>
              </a:rPr>
              <a:t> Üniversitesi</a:t>
            </a:r>
            <a:endParaRPr lang="tr-TR" dirty="0"/>
          </a:p>
          <a:p>
            <a:r>
              <a:rPr lang="tr-TR" dirty="0" smtClean="0">
                <a:hlinkClick r:id="rId29"/>
              </a:rPr>
              <a:t>Dicle</a:t>
            </a:r>
            <a:r>
              <a:rPr lang="tr-TR" dirty="0">
                <a:hlinkClick r:id="rId29"/>
              </a:rPr>
              <a:t> Üniversitesi</a:t>
            </a:r>
            <a:endParaRPr lang="tr-TR" dirty="0"/>
          </a:p>
          <a:p>
            <a:endParaRPr lang="tr-TR" dirty="0"/>
          </a:p>
        </p:txBody>
      </p:sp>
    </p:spTree>
    <p:extLst>
      <p:ext uri="{BB962C8B-B14F-4D97-AF65-F5344CB8AC3E}">
        <p14:creationId xmlns:p14="http://schemas.microsoft.com/office/powerpoint/2010/main" val="274624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Protokoller</a:t>
            </a:r>
            <a:br>
              <a:rPr lang="tr-TR" dirty="0"/>
            </a:br>
            <a:endParaRPr lang="tr-TR" dirty="0"/>
          </a:p>
        </p:txBody>
      </p:sp>
      <p:sp>
        <p:nvSpPr>
          <p:cNvPr id="3" name="İçerik Yer Tutucusu 2"/>
          <p:cNvSpPr>
            <a:spLocks noGrp="1"/>
          </p:cNvSpPr>
          <p:nvPr>
            <p:ph sz="half" idx="1"/>
          </p:nvPr>
        </p:nvSpPr>
        <p:spPr/>
        <p:txBody>
          <a:bodyPr>
            <a:normAutofit fontScale="55000" lnSpcReduction="20000"/>
          </a:bodyPr>
          <a:lstStyle/>
          <a:p>
            <a:r>
              <a:rPr lang="tr-TR" dirty="0">
                <a:hlinkClick r:id="rId2"/>
              </a:rPr>
              <a:t>Dokuz Eylül Üniversitesi</a:t>
            </a:r>
            <a:endParaRPr lang="tr-TR" dirty="0"/>
          </a:p>
          <a:p>
            <a:r>
              <a:rPr lang="tr-TR" dirty="0" smtClean="0">
                <a:hlinkClick r:id="rId3"/>
              </a:rPr>
              <a:t>Düzce</a:t>
            </a:r>
            <a:r>
              <a:rPr lang="tr-TR" dirty="0">
                <a:hlinkClick r:id="rId3"/>
              </a:rPr>
              <a:t> Üniversitesi</a:t>
            </a:r>
            <a:endParaRPr lang="tr-TR" dirty="0"/>
          </a:p>
          <a:p>
            <a:r>
              <a:rPr lang="tr-TR" dirty="0" smtClean="0">
                <a:hlinkClick r:id="rId4"/>
              </a:rPr>
              <a:t>Ege </a:t>
            </a:r>
            <a:r>
              <a:rPr lang="tr-TR" dirty="0">
                <a:hlinkClick r:id="rId4"/>
              </a:rPr>
              <a:t>Üniversitesi</a:t>
            </a:r>
            <a:endParaRPr lang="tr-TR" dirty="0"/>
          </a:p>
          <a:p>
            <a:r>
              <a:rPr lang="tr-TR" dirty="0" smtClean="0">
                <a:hlinkClick r:id="rId5"/>
              </a:rPr>
              <a:t>Erciyes</a:t>
            </a:r>
            <a:r>
              <a:rPr lang="tr-TR" dirty="0">
                <a:hlinkClick r:id="rId5"/>
              </a:rPr>
              <a:t> Üniversitesi</a:t>
            </a:r>
            <a:endParaRPr lang="tr-TR" dirty="0"/>
          </a:p>
          <a:p>
            <a:r>
              <a:rPr lang="tr-TR" dirty="0" smtClean="0">
                <a:hlinkClick r:id="rId6"/>
              </a:rPr>
              <a:t>Erzincan </a:t>
            </a:r>
            <a:r>
              <a:rPr lang="tr-TR" dirty="0">
                <a:hlinkClick r:id="rId6"/>
              </a:rPr>
              <a:t>Binali Yıldırım Üniversitesi</a:t>
            </a:r>
            <a:endParaRPr lang="tr-TR" dirty="0"/>
          </a:p>
          <a:p>
            <a:r>
              <a:rPr lang="tr-TR" dirty="0" smtClean="0">
                <a:hlinkClick r:id="rId7"/>
              </a:rPr>
              <a:t>Erzurum </a:t>
            </a:r>
            <a:r>
              <a:rPr lang="tr-TR" dirty="0">
                <a:hlinkClick r:id="rId7"/>
              </a:rPr>
              <a:t>Teknik Üniversitesi</a:t>
            </a:r>
            <a:endParaRPr lang="tr-TR" dirty="0"/>
          </a:p>
          <a:p>
            <a:r>
              <a:rPr lang="tr-TR" dirty="0" smtClean="0">
                <a:hlinkClick r:id="rId8"/>
              </a:rPr>
              <a:t>Eskişehir </a:t>
            </a:r>
            <a:r>
              <a:rPr lang="tr-TR" dirty="0">
                <a:hlinkClick r:id="rId8"/>
              </a:rPr>
              <a:t>Osmangazi Üniversitesi</a:t>
            </a:r>
            <a:endParaRPr lang="tr-TR" dirty="0"/>
          </a:p>
          <a:p>
            <a:r>
              <a:rPr lang="tr-TR" dirty="0" smtClean="0">
                <a:hlinkClick r:id="rId9"/>
              </a:rPr>
              <a:t>Eskişehir </a:t>
            </a:r>
            <a:r>
              <a:rPr lang="tr-TR" dirty="0">
                <a:hlinkClick r:id="rId9"/>
              </a:rPr>
              <a:t>Teknik Üniversitesi</a:t>
            </a:r>
            <a:endParaRPr lang="tr-TR" dirty="0"/>
          </a:p>
          <a:p>
            <a:r>
              <a:rPr lang="tr-TR" dirty="0" smtClean="0">
                <a:hlinkClick r:id="rId10"/>
              </a:rPr>
              <a:t>Fırat</a:t>
            </a:r>
            <a:r>
              <a:rPr lang="tr-TR" dirty="0">
                <a:hlinkClick r:id="rId10"/>
              </a:rPr>
              <a:t> Üniversitesi</a:t>
            </a:r>
            <a:endParaRPr lang="tr-TR" dirty="0"/>
          </a:p>
          <a:p>
            <a:r>
              <a:rPr lang="tr-TR" dirty="0" smtClean="0">
                <a:hlinkClick r:id="rId11"/>
              </a:rPr>
              <a:t>Gazi </a:t>
            </a:r>
            <a:r>
              <a:rPr lang="tr-TR" dirty="0">
                <a:hlinkClick r:id="rId11"/>
              </a:rPr>
              <a:t>Üniversitesi</a:t>
            </a:r>
            <a:endParaRPr lang="tr-TR" dirty="0"/>
          </a:p>
          <a:p>
            <a:r>
              <a:rPr lang="tr-TR" dirty="0" smtClean="0">
                <a:hlinkClick r:id="rId12"/>
              </a:rPr>
              <a:t>Gaziantep</a:t>
            </a:r>
            <a:r>
              <a:rPr lang="tr-TR" dirty="0">
                <a:hlinkClick r:id="rId12"/>
              </a:rPr>
              <a:t> Üniversitesi</a:t>
            </a:r>
            <a:endParaRPr lang="tr-TR" dirty="0"/>
          </a:p>
          <a:p>
            <a:r>
              <a:rPr lang="tr-TR" dirty="0" smtClean="0">
                <a:hlinkClick r:id="rId13"/>
              </a:rPr>
              <a:t>Gebze </a:t>
            </a:r>
            <a:r>
              <a:rPr lang="tr-TR" dirty="0">
                <a:hlinkClick r:id="rId13"/>
              </a:rPr>
              <a:t>Teknik Üniversitesi</a:t>
            </a:r>
            <a:endParaRPr lang="tr-TR" dirty="0"/>
          </a:p>
          <a:p>
            <a:r>
              <a:rPr lang="tr-TR" dirty="0" smtClean="0">
                <a:hlinkClick r:id="rId14"/>
              </a:rPr>
              <a:t>Giresun</a:t>
            </a:r>
            <a:r>
              <a:rPr lang="tr-TR" dirty="0">
                <a:hlinkClick r:id="rId14"/>
              </a:rPr>
              <a:t> Üniversitesi</a:t>
            </a:r>
            <a:endParaRPr lang="tr-TR" dirty="0"/>
          </a:p>
          <a:p>
            <a:r>
              <a:rPr lang="tr-TR" dirty="0" smtClean="0">
                <a:hlinkClick r:id="rId15"/>
              </a:rPr>
              <a:t>Gümüşhane</a:t>
            </a:r>
            <a:r>
              <a:rPr lang="tr-TR" dirty="0">
                <a:hlinkClick r:id="rId15"/>
              </a:rPr>
              <a:t> Üniversitesi</a:t>
            </a:r>
            <a:endParaRPr lang="tr-TR" dirty="0"/>
          </a:p>
          <a:p>
            <a:endParaRPr lang="tr-TR" dirty="0"/>
          </a:p>
        </p:txBody>
      </p:sp>
      <p:sp>
        <p:nvSpPr>
          <p:cNvPr id="4" name="İçerik Yer Tutucusu 3"/>
          <p:cNvSpPr>
            <a:spLocks noGrp="1"/>
          </p:cNvSpPr>
          <p:nvPr>
            <p:ph sz="half" idx="2"/>
          </p:nvPr>
        </p:nvSpPr>
        <p:spPr/>
        <p:txBody>
          <a:bodyPr>
            <a:normAutofit fontScale="55000" lnSpcReduction="20000"/>
          </a:bodyPr>
          <a:lstStyle/>
          <a:p>
            <a:r>
              <a:rPr lang="tr-TR" dirty="0">
                <a:hlinkClick r:id="rId16"/>
              </a:rPr>
              <a:t>Hacettepe Üniversitesi</a:t>
            </a:r>
            <a:endParaRPr lang="tr-TR" dirty="0"/>
          </a:p>
          <a:p>
            <a:r>
              <a:rPr lang="tr-TR" dirty="0" smtClean="0">
                <a:hlinkClick r:id="rId17"/>
              </a:rPr>
              <a:t>Hakkari</a:t>
            </a:r>
            <a:r>
              <a:rPr lang="tr-TR" dirty="0">
                <a:hlinkClick r:id="rId17"/>
              </a:rPr>
              <a:t> Üniversitesi</a:t>
            </a:r>
            <a:endParaRPr lang="tr-TR" dirty="0"/>
          </a:p>
          <a:p>
            <a:r>
              <a:rPr lang="tr-TR" dirty="0" smtClean="0">
                <a:hlinkClick r:id="rId18"/>
              </a:rPr>
              <a:t>Harran </a:t>
            </a:r>
            <a:r>
              <a:rPr lang="tr-TR" dirty="0">
                <a:hlinkClick r:id="rId18"/>
              </a:rPr>
              <a:t>Üniversitesi</a:t>
            </a:r>
            <a:endParaRPr lang="tr-TR" dirty="0"/>
          </a:p>
          <a:p>
            <a:r>
              <a:rPr lang="tr-TR" dirty="0" smtClean="0">
                <a:hlinkClick r:id="rId19"/>
              </a:rPr>
              <a:t>Hatay </a:t>
            </a:r>
            <a:r>
              <a:rPr lang="tr-TR" dirty="0">
                <a:hlinkClick r:id="rId19"/>
              </a:rPr>
              <a:t>Mustafa Kemal Üniversitesi</a:t>
            </a:r>
            <a:endParaRPr lang="tr-TR" dirty="0"/>
          </a:p>
          <a:p>
            <a:r>
              <a:rPr lang="tr-TR" dirty="0" smtClean="0">
                <a:hlinkClick r:id="rId20"/>
              </a:rPr>
              <a:t>Hitit </a:t>
            </a:r>
            <a:r>
              <a:rPr lang="tr-TR" dirty="0">
                <a:hlinkClick r:id="rId20"/>
              </a:rPr>
              <a:t>Üniversitesi</a:t>
            </a:r>
            <a:endParaRPr lang="tr-TR" dirty="0"/>
          </a:p>
          <a:p>
            <a:r>
              <a:rPr lang="tr-TR" dirty="0" smtClean="0">
                <a:hlinkClick r:id="rId21"/>
              </a:rPr>
              <a:t>Iğdır </a:t>
            </a:r>
            <a:r>
              <a:rPr lang="tr-TR" dirty="0">
                <a:hlinkClick r:id="rId21"/>
              </a:rPr>
              <a:t>Üniversitesi</a:t>
            </a:r>
            <a:endParaRPr lang="tr-TR" dirty="0"/>
          </a:p>
          <a:p>
            <a:r>
              <a:rPr lang="tr-TR" dirty="0" smtClean="0">
                <a:hlinkClick r:id="rId22"/>
              </a:rPr>
              <a:t>Isparta </a:t>
            </a:r>
            <a:r>
              <a:rPr lang="tr-TR" dirty="0">
                <a:hlinkClick r:id="rId22"/>
              </a:rPr>
              <a:t>Uygulamalı Bilimler Üniversitesi</a:t>
            </a:r>
            <a:endParaRPr lang="tr-TR" dirty="0"/>
          </a:p>
          <a:p>
            <a:r>
              <a:rPr lang="tr-TR" dirty="0" smtClean="0">
                <a:hlinkClick r:id="rId23"/>
              </a:rPr>
              <a:t>İnönü </a:t>
            </a:r>
            <a:r>
              <a:rPr lang="tr-TR" dirty="0">
                <a:hlinkClick r:id="rId23"/>
              </a:rPr>
              <a:t>Üniversitesi</a:t>
            </a:r>
            <a:endParaRPr lang="tr-TR" dirty="0"/>
          </a:p>
          <a:p>
            <a:r>
              <a:rPr lang="tr-TR" dirty="0" smtClean="0">
                <a:hlinkClick r:id="rId24"/>
              </a:rPr>
              <a:t>İskenderun </a:t>
            </a:r>
            <a:r>
              <a:rPr lang="tr-TR" dirty="0">
                <a:hlinkClick r:id="rId24"/>
              </a:rPr>
              <a:t>Teknik  Üniversitesi</a:t>
            </a:r>
            <a:endParaRPr lang="tr-TR" dirty="0"/>
          </a:p>
          <a:p>
            <a:r>
              <a:rPr lang="tr-TR" dirty="0" smtClean="0">
                <a:hlinkClick r:id="rId25"/>
              </a:rPr>
              <a:t>İstanbul</a:t>
            </a:r>
            <a:r>
              <a:rPr lang="tr-TR" dirty="0">
                <a:hlinkClick r:id="rId25"/>
              </a:rPr>
              <a:t> Üniversitesi</a:t>
            </a:r>
            <a:endParaRPr lang="tr-TR" dirty="0"/>
          </a:p>
          <a:p>
            <a:r>
              <a:rPr lang="tr-TR" dirty="0" smtClean="0">
                <a:hlinkClick r:id="rId26"/>
              </a:rPr>
              <a:t>İstanbul</a:t>
            </a:r>
            <a:r>
              <a:rPr lang="tr-TR" dirty="0">
                <a:hlinkClick r:id="rId26"/>
              </a:rPr>
              <a:t> Üniversitesi - Cerrahpaşa</a:t>
            </a:r>
            <a:endParaRPr lang="tr-TR" dirty="0"/>
          </a:p>
          <a:p>
            <a:r>
              <a:rPr lang="tr-TR" dirty="0" smtClean="0">
                <a:hlinkClick r:id="rId27"/>
              </a:rPr>
              <a:t>İzmir </a:t>
            </a:r>
            <a:r>
              <a:rPr lang="tr-TR" dirty="0">
                <a:hlinkClick r:id="rId27"/>
              </a:rPr>
              <a:t>Katip Çelebi Üniversitesi</a:t>
            </a:r>
            <a:endParaRPr lang="tr-TR" dirty="0"/>
          </a:p>
          <a:p>
            <a:r>
              <a:rPr lang="tr-TR" dirty="0" smtClean="0">
                <a:hlinkClick r:id="rId28"/>
              </a:rPr>
              <a:t>Kafkas </a:t>
            </a:r>
            <a:r>
              <a:rPr lang="tr-TR" dirty="0">
                <a:hlinkClick r:id="rId28"/>
              </a:rPr>
              <a:t>Üniversitesi</a:t>
            </a:r>
            <a:endParaRPr lang="tr-TR" dirty="0"/>
          </a:p>
          <a:p>
            <a:r>
              <a:rPr lang="tr-TR" dirty="0" smtClean="0">
                <a:hlinkClick r:id="rId29"/>
              </a:rPr>
              <a:t>Kahramanmaraş </a:t>
            </a:r>
            <a:r>
              <a:rPr lang="tr-TR" dirty="0">
                <a:hlinkClick r:id="rId29"/>
              </a:rPr>
              <a:t>Sütçü İmam Üniversitesi</a:t>
            </a:r>
            <a:endParaRPr lang="tr-TR" dirty="0"/>
          </a:p>
          <a:p>
            <a:endParaRPr lang="tr-TR" dirty="0"/>
          </a:p>
        </p:txBody>
      </p:sp>
    </p:spTree>
    <p:extLst>
      <p:ext uri="{BB962C8B-B14F-4D97-AF65-F5344CB8AC3E}">
        <p14:creationId xmlns:p14="http://schemas.microsoft.com/office/powerpoint/2010/main" val="1553772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Protokoller</a:t>
            </a:r>
            <a:br>
              <a:rPr lang="tr-TR" dirty="0"/>
            </a:br>
            <a:endParaRPr lang="tr-TR" dirty="0"/>
          </a:p>
        </p:txBody>
      </p:sp>
      <p:sp>
        <p:nvSpPr>
          <p:cNvPr id="3" name="İçerik Yer Tutucusu 2"/>
          <p:cNvSpPr>
            <a:spLocks noGrp="1"/>
          </p:cNvSpPr>
          <p:nvPr>
            <p:ph sz="half" idx="1"/>
          </p:nvPr>
        </p:nvSpPr>
        <p:spPr/>
        <p:txBody>
          <a:bodyPr>
            <a:normAutofit fontScale="55000" lnSpcReduction="20000"/>
          </a:bodyPr>
          <a:lstStyle/>
          <a:p>
            <a:r>
              <a:rPr lang="tr-TR" dirty="0">
                <a:hlinkClick r:id="rId2"/>
              </a:rPr>
              <a:t>Karabük Üniversitesi</a:t>
            </a:r>
            <a:endParaRPr lang="tr-TR" dirty="0"/>
          </a:p>
          <a:p>
            <a:r>
              <a:rPr lang="tr-TR" dirty="0" smtClean="0">
                <a:hlinkClick r:id="rId3"/>
              </a:rPr>
              <a:t>Karadeniz </a:t>
            </a:r>
            <a:r>
              <a:rPr lang="tr-TR" dirty="0">
                <a:hlinkClick r:id="rId3"/>
              </a:rPr>
              <a:t>Teknik Üniversitesi</a:t>
            </a:r>
            <a:endParaRPr lang="tr-TR" dirty="0"/>
          </a:p>
          <a:p>
            <a:r>
              <a:rPr lang="tr-TR" dirty="0" smtClean="0">
                <a:hlinkClick r:id="rId4"/>
              </a:rPr>
              <a:t>Karamanoğlu </a:t>
            </a:r>
            <a:r>
              <a:rPr lang="tr-TR" dirty="0" err="1">
                <a:hlinkClick r:id="rId4"/>
              </a:rPr>
              <a:t>Mehmetbey</a:t>
            </a:r>
            <a:r>
              <a:rPr lang="tr-TR" dirty="0">
                <a:hlinkClick r:id="rId4"/>
              </a:rPr>
              <a:t> Üniversitesi</a:t>
            </a:r>
            <a:endParaRPr lang="tr-TR" dirty="0"/>
          </a:p>
          <a:p>
            <a:r>
              <a:rPr lang="tr-TR" dirty="0" smtClean="0">
                <a:hlinkClick r:id="rId5"/>
              </a:rPr>
              <a:t>Kastamonu</a:t>
            </a:r>
            <a:r>
              <a:rPr lang="tr-TR" dirty="0">
                <a:hlinkClick r:id="rId5"/>
              </a:rPr>
              <a:t> Üniversitesi</a:t>
            </a:r>
            <a:endParaRPr lang="tr-TR" dirty="0"/>
          </a:p>
          <a:p>
            <a:r>
              <a:rPr lang="tr-TR" dirty="0" smtClean="0">
                <a:hlinkClick r:id="rId6"/>
              </a:rPr>
              <a:t>Kırşehir</a:t>
            </a:r>
            <a:r>
              <a:rPr lang="tr-TR" dirty="0">
                <a:hlinkClick r:id="rId6"/>
              </a:rPr>
              <a:t> Ahi Evran Üniversitesi</a:t>
            </a:r>
            <a:endParaRPr lang="tr-TR" dirty="0"/>
          </a:p>
          <a:p>
            <a:r>
              <a:rPr lang="tr-TR" dirty="0" smtClean="0">
                <a:hlinkClick r:id="rId7"/>
              </a:rPr>
              <a:t>Kilis </a:t>
            </a:r>
            <a:r>
              <a:rPr lang="tr-TR" dirty="0">
                <a:hlinkClick r:id="rId7"/>
              </a:rPr>
              <a:t>7 Aralık Üniversitesi</a:t>
            </a:r>
            <a:endParaRPr lang="tr-TR" dirty="0"/>
          </a:p>
          <a:p>
            <a:r>
              <a:rPr lang="tr-TR" dirty="0" smtClean="0">
                <a:hlinkClick r:id="rId8"/>
              </a:rPr>
              <a:t>Kırıkkale </a:t>
            </a:r>
            <a:r>
              <a:rPr lang="tr-TR" dirty="0">
                <a:hlinkClick r:id="rId8"/>
              </a:rPr>
              <a:t>Üniversitesi</a:t>
            </a:r>
            <a:endParaRPr lang="tr-TR" dirty="0"/>
          </a:p>
          <a:p>
            <a:r>
              <a:rPr lang="tr-TR" dirty="0" smtClean="0">
                <a:hlinkClick r:id="rId9"/>
              </a:rPr>
              <a:t>Kırklareli</a:t>
            </a:r>
            <a:r>
              <a:rPr lang="tr-TR" dirty="0">
                <a:hlinkClick r:id="rId9"/>
              </a:rPr>
              <a:t> Üniversitesi</a:t>
            </a:r>
            <a:endParaRPr lang="tr-TR" dirty="0"/>
          </a:p>
          <a:p>
            <a:r>
              <a:rPr lang="tr-TR" dirty="0" smtClean="0">
                <a:hlinkClick r:id="rId10"/>
              </a:rPr>
              <a:t>Kocaeli </a:t>
            </a:r>
            <a:r>
              <a:rPr lang="tr-TR" dirty="0">
                <a:hlinkClick r:id="rId10"/>
              </a:rPr>
              <a:t>Üniversitesi</a:t>
            </a:r>
            <a:endParaRPr lang="tr-TR" dirty="0"/>
          </a:p>
          <a:p>
            <a:r>
              <a:rPr lang="tr-TR" dirty="0" smtClean="0">
                <a:hlinkClick r:id="rId11"/>
              </a:rPr>
              <a:t>Kütahya </a:t>
            </a:r>
            <a:r>
              <a:rPr lang="tr-TR" dirty="0">
                <a:hlinkClick r:id="rId11"/>
              </a:rPr>
              <a:t>Dumlupınar Üniversitesi</a:t>
            </a:r>
            <a:endParaRPr lang="tr-TR" dirty="0"/>
          </a:p>
          <a:p>
            <a:r>
              <a:rPr lang="tr-TR" dirty="0" smtClean="0">
                <a:hlinkClick r:id="rId12"/>
              </a:rPr>
              <a:t>Kütahya </a:t>
            </a:r>
            <a:r>
              <a:rPr lang="tr-TR" dirty="0">
                <a:hlinkClick r:id="rId12"/>
              </a:rPr>
              <a:t>Sağlık Bilimleri Üniversitesi</a:t>
            </a:r>
            <a:endParaRPr lang="tr-TR" dirty="0"/>
          </a:p>
          <a:p>
            <a:r>
              <a:rPr lang="tr-TR" dirty="0" smtClean="0">
                <a:hlinkClick r:id="rId13"/>
              </a:rPr>
              <a:t>Manisa</a:t>
            </a:r>
            <a:r>
              <a:rPr lang="tr-TR" dirty="0">
                <a:hlinkClick r:id="rId13"/>
              </a:rPr>
              <a:t> Celal Bayar Üniversitesi</a:t>
            </a:r>
            <a:endParaRPr lang="tr-TR" dirty="0"/>
          </a:p>
          <a:p>
            <a:r>
              <a:rPr lang="tr-TR" dirty="0" smtClean="0">
                <a:hlinkClick r:id="rId14"/>
              </a:rPr>
              <a:t>Marmara </a:t>
            </a:r>
            <a:r>
              <a:rPr lang="tr-TR" dirty="0">
                <a:hlinkClick r:id="rId14"/>
              </a:rPr>
              <a:t>Üniversitesi</a:t>
            </a:r>
            <a:endParaRPr lang="tr-TR" dirty="0"/>
          </a:p>
          <a:p>
            <a:r>
              <a:rPr lang="tr-TR" dirty="0" smtClean="0">
                <a:hlinkClick r:id="rId15"/>
              </a:rPr>
              <a:t>Mersin </a:t>
            </a:r>
            <a:r>
              <a:rPr lang="tr-TR" dirty="0">
                <a:hlinkClick r:id="rId15"/>
              </a:rPr>
              <a:t>Üniversitesi</a:t>
            </a:r>
            <a:endParaRPr lang="tr-TR" dirty="0"/>
          </a:p>
          <a:p>
            <a:endParaRPr lang="tr-TR" dirty="0"/>
          </a:p>
        </p:txBody>
      </p:sp>
      <p:sp>
        <p:nvSpPr>
          <p:cNvPr id="4" name="İçerik Yer Tutucusu 3"/>
          <p:cNvSpPr>
            <a:spLocks noGrp="1"/>
          </p:cNvSpPr>
          <p:nvPr>
            <p:ph sz="half" idx="2"/>
          </p:nvPr>
        </p:nvSpPr>
        <p:spPr/>
        <p:txBody>
          <a:bodyPr>
            <a:normAutofit fontScale="55000" lnSpcReduction="20000"/>
          </a:bodyPr>
          <a:lstStyle/>
          <a:p>
            <a:r>
              <a:rPr lang="tr-TR" dirty="0">
                <a:hlinkClick r:id="rId16"/>
              </a:rPr>
              <a:t>Mimar Sinan Güzel Sanatlar Üniversitesi</a:t>
            </a:r>
            <a:endParaRPr lang="tr-TR" dirty="0"/>
          </a:p>
          <a:p>
            <a:r>
              <a:rPr lang="tr-TR" dirty="0" smtClean="0">
                <a:hlinkClick r:id="rId17"/>
              </a:rPr>
              <a:t>Muğla </a:t>
            </a:r>
            <a:r>
              <a:rPr lang="tr-TR" dirty="0">
                <a:hlinkClick r:id="rId17"/>
              </a:rPr>
              <a:t>Sıtkı Koçman Üniversitesi</a:t>
            </a:r>
            <a:endParaRPr lang="tr-TR" dirty="0"/>
          </a:p>
          <a:p>
            <a:r>
              <a:rPr lang="tr-TR" dirty="0" smtClean="0">
                <a:hlinkClick r:id="rId18"/>
              </a:rPr>
              <a:t>Munzur </a:t>
            </a:r>
            <a:r>
              <a:rPr lang="tr-TR" dirty="0">
                <a:hlinkClick r:id="rId18"/>
              </a:rPr>
              <a:t>Üniversitesi</a:t>
            </a:r>
            <a:endParaRPr lang="tr-TR" dirty="0"/>
          </a:p>
          <a:p>
            <a:r>
              <a:rPr lang="tr-TR" dirty="0" smtClean="0">
                <a:hlinkClick r:id="rId19"/>
              </a:rPr>
              <a:t>Muş </a:t>
            </a:r>
            <a:r>
              <a:rPr lang="tr-TR" dirty="0">
                <a:hlinkClick r:id="rId19"/>
              </a:rPr>
              <a:t>Alparslan Üniversitesi</a:t>
            </a:r>
            <a:endParaRPr lang="tr-TR" dirty="0"/>
          </a:p>
          <a:p>
            <a:r>
              <a:rPr lang="tr-TR" dirty="0" smtClean="0">
                <a:hlinkClick r:id="rId20"/>
              </a:rPr>
              <a:t>Namık </a:t>
            </a:r>
            <a:r>
              <a:rPr lang="tr-TR" dirty="0">
                <a:hlinkClick r:id="rId20"/>
              </a:rPr>
              <a:t>Kemal Üniversitesi</a:t>
            </a:r>
            <a:endParaRPr lang="tr-TR" dirty="0"/>
          </a:p>
          <a:p>
            <a:r>
              <a:rPr lang="tr-TR" dirty="0" smtClean="0">
                <a:hlinkClick r:id="rId21"/>
              </a:rPr>
              <a:t>Necmettin </a:t>
            </a:r>
            <a:r>
              <a:rPr lang="tr-TR" dirty="0">
                <a:hlinkClick r:id="rId21"/>
              </a:rPr>
              <a:t>Erbakan Üniversitesi</a:t>
            </a:r>
            <a:endParaRPr lang="tr-TR" dirty="0"/>
          </a:p>
          <a:p>
            <a:r>
              <a:rPr lang="tr-TR" dirty="0" smtClean="0">
                <a:hlinkClick r:id="rId22"/>
              </a:rPr>
              <a:t>Nevşehir </a:t>
            </a:r>
            <a:r>
              <a:rPr lang="tr-TR" dirty="0">
                <a:hlinkClick r:id="rId22"/>
              </a:rPr>
              <a:t>Hacı Bektaş Veli Üniversitesi</a:t>
            </a:r>
            <a:endParaRPr lang="tr-TR" dirty="0"/>
          </a:p>
          <a:p>
            <a:r>
              <a:rPr lang="tr-TR" dirty="0" smtClean="0">
                <a:hlinkClick r:id="rId23"/>
              </a:rPr>
              <a:t>Niğde </a:t>
            </a:r>
            <a:r>
              <a:rPr lang="tr-TR" dirty="0">
                <a:hlinkClick r:id="rId23"/>
              </a:rPr>
              <a:t>Ömer </a:t>
            </a:r>
            <a:r>
              <a:rPr lang="tr-TR" dirty="0" err="1">
                <a:hlinkClick r:id="rId23"/>
              </a:rPr>
              <a:t>Halisdemir</a:t>
            </a:r>
            <a:r>
              <a:rPr lang="tr-TR" dirty="0">
                <a:hlinkClick r:id="rId23"/>
              </a:rPr>
              <a:t> Üniversitesi</a:t>
            </a:r>
            <a:endParaRPr lang="tr-TR" dirty="0"/>
          </a:p>
          <a:p>
            <a:r>
              <a:rPr lang="tr-TR" dirty="0" err="1" smtClean="0">
                <a:hlinkClick r:id="rId24"/>
              </a:rPr>
              <a:t>Ondokuz</a:t>
            </a:r>
            <a:r>
              <a:rPr lang="tr-TR" dirty="0" smtClean="0">
                <a:hlinkClick r:id="rId24"/>
              </a:rPr>
              <a:t> </a:t>
            </a:r>
            <a:r>
              <a:rPr lang="tr-TR" dirty="0">
                <a:hlinkClick r:id="rId24"/>
              </a:rPr>
              <a:t>Mayıs Üniversitesi</a:t>
            </a:r>
            <a:endParaRPr lang="tr-TR" dirty="0"/>
          </a:p>
          <a:p>
            <a:r>
              <a:rPr lang="tr-TR" dirty="0" smtClean="0">
                <a:hlinkClick r:id="rId25"/>
              </a:rPr>
              <a:t>Ordu</a:t>
            </a:r>
            <a:r>
              <a:rPr lang="tr-TR" dirty="0">
                <a:hlinkClick r:id="rId25"/>
              </a:rPr>
              <a:t> Üniversitesi</a:t>
            </a:r>
            <a:endParaRPr lang="tr-TR" dirty="0"/>
          </a:p>
          <a:p>
            <a:r>
              <a:rPr lang="tr-TR" dirty="0" smtClean="0">
                <a:hlinkClick r:id="rId26"/>
              </a:rPr>
              <a:t>Osmaniye </a:t>
            </a:r>
            <a:r>
              <a:rPr lang="tr-TR" dirty="0">
                <a:hlinkClick r:id="rId26"/>
              </a:rPr>
              <a:t>Korkut Ata Üniversitesi</a:t>
            </a:r>
            <a:endParaRPr lang="tr-TR" dirty="0"/>
          </a:p>
          <a:p>
            <a:r>
              <a:rPr lang="tr-TR" dirty="0" smtClean="0">
                <a:hlinkClick r:id="rId27"/>
              </a:rPr>
              <a:t>Pamukkale </a:t>
            </a:r>
            <a:r>
              <a:rPr lang="tr-TR" dirty="0">
                <a:hlinkClick r:id="rId27"/>
              </a:rPr>
              <a:t>Üniversitesi</a:t>
            </a:r>
            <a:endParaRPr lang="tr-TR" dirty="0"/>
          </a:p>
          <a:p>
            <a:r>
              <a:rPr lang="tr-TR" dirty="0" smtClean="0">
                <a:hlinkClick r:id="rId28"/>
              </a:rPr>
              <a:t>Recep </a:t>
            </a:r>
            <a:r>
              <a:rPr lang="tr-TR" dirty="0">
                <a:hlinkClick r:id="rId28"/>
              </a:rPr>
              <a:t>Tayyip </a:t>
            </a:r>
            <a:r>
              <a:rPr lang="tr-TR" dirty="0" err="1">
                <a:hlinkClick r:id="rId28"/>
              </a:rPr>
              <a:t>Erdogan</a:t>
            </a:r>
            <a:r>
              <a:rPr lang="tr-TR" dirty="0">
                <a:hlinkClick r:id="rId28"/>
              </a:rPr>
              <a:t> Üniversitesi</a:t>
            </a:r>
            <a:endParaRPr lang="tr-TR" dirty="0"/>
          </a:p>
          <a:p>
            <a:r>
              <a:rPr lang="tr-TR" dirty="0" smtClean="0">
                <a:hlinkClick r:id="rId29"/>
              </a:rPr>
              <a:t>Sakarya</a:t>
            </a:r>
            <a:r>
              <a:rPr lang="tr-TR" dirty="0">
                <a:hlinkClick r:id="rId29"/>
              </a:rPr>
              <a:t> Üniversitesi</a:t>
            </a:r>
            <a:endParaRPr lang="tr-TR" dirty="0"/>
          </a:p>
          <a:p>
            <a:endParaRPr lang="tr-TR" dirty="0"/>
          </a:p>
        </p:txBody>
      </p:sp>
    </p:spTree>
    <p:extLst>
      <p:ext uri="{BB962C8B-B14F-4D97-AF65-F5344CB8AC3E}">
        <p14:creationId xmlns:p14="http://schemas.microsoft.com/office/powerpoint/2010/main" val="2004788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Protokoller</a:t>
            </a:r>
            <a:br>
              <a:rPr lang="tr-TR" dirty="0"/>
            </a:br>
            <a:endParaRPr lang="tr-TR" dirty="0"/>
          </a:p>
        </p:txBody>
      </p:sp>
      <p:sp>
        <p:nvSpPr>
          <p:cNvPr id="3" name="İçerik Yer Tutucusu 2"/>
          <p:cNvSpPr>
            <a:spLocks noGrp="1"/>
          </p:cNvSpPr>
          <p:nvPr>
            <p:ph sz="half" idx="1"/>
          </p:nvPr>
        </p:nvSpPr>
        <p:spPr/>
        <p:txBody>
          <a:bodyPr>
            <a:normAutofit fontScale="55000" lnSpcReduction="20000"/>
          </a:bodyPr>
          <a:lstStyle/>
          <a:p>
            <a:r>
              <a:rPr lang="tr-TR" dirty="0">
                <a:hlinkClick r:id="rId2"/>
              </a:rPr>
              <a:t>Sakarya Uygulamalı Bilimler Üniversitesi</a:t>
            </a:r>
            <a:endParaRPr lang="tr-TR" dirty="0"/>
          </a:p>
          <a:p>
            <a:r>
              <a:rPr lang="tr-TR" dirty="0" smtClean="0">
                <a:hlinkClick r:id="rId3"/>
              </a:rPr>
              <a:t>Selçuk </a:t>
            </a:r>
            <a:r>
              <a:rPr lang="tr-TR" dirty="0">
                <a:hlinkClick r:id="rId3"/>
              </a:rPr>
              <a:t>Üniversitesi</a:t>
            </a:r>
            <a:endParaRPr lang="tr-TR" dirty="0"/>
          </a:p>
          <a:p>
            <a:r>
              <a:rPr lang="tr-TR" dirty="0" smtClean="0">
                <a:hlinkClick r:id="rId4"/>
              </a:rPr>
              <a:t>Siirt </a:t>
            </a:r>
            <a:r>
              <a:rPr lang="tr-TR" dirty="0">
                <a:hlinkClick r:id="rId4"/>
              </a:rPr>
              <a:t>Üniversitesi</a:t>
            </a:r>
            <a:endParaRPr lang="tr-TR" dirty="0"/>
          </a:p>
          <a:p>
            <a:r>
              <a:rPr lang="tr-TR" dirty="0" smtClean="0">
                <a:hlinkClick r:id="rId5"/>
              </a:rPr>
              <a:t>Sinop</a:t>
            </a:r>
            <a:r>
              <a:rPr lang="tr-TR" dirty="0">
                <a:hlinkClick r:id="rId5"/>
              </a:rPr>
              <a:t> Üniversitesi</a:t>
            </a:r>
            <a:endParaRPr lang="tr-TR" dirty="0"/>
          </a:p>
          <a:p>
            <a:r>
              <a:rPr lang="tr-TR" dirty="0" smtClean="0">
                <a:hlinkClick r:id="rId6"/>
              </a:rPr>
              <a:t>Sivas</a:t>
            </a:r>
            <a:r>
              <a:rPr lang="tr-TR" dirty="0">
                <a:hlinkClick r:id="rId6"/>
              </a:rPr>
              <a:t> Cumhuriyet Üniversitesi</a:t>
            </a:r>
            <a:endParaRPr lang="tr-TR" dirty="0"/>
          </a:p>
          <a:p>
            <a:r>
              <a:rPr lang="tr-TR" dirty="0" smtClean="0">
                <a:hlinkClick r:id="rId7"/>
              </a:rPr>
              <a:t>Şırnak</a:t>
            </a:r>
            <a:r>
              <a:rPr lang="tr-TR" dirty="0">
                <a:hlinkClick r:id="rId7"/>
              </a:rPr>
              <a:t> Üniversitesi</a:t>
            </a:r>
            <a:endParaRPr lang="tr-TR" dirty="0"/>
          </a:p>
          <a:p>
            <a:r>
              <a:rPr lang="tr-TR" dirty="0" smtClean="0">
                <a:hlinkClick r:id="rId8"/>
              </a:rPr>
              <a:t>Süleyman </a:t>
            </a:r>
            <a:r>
              <a:rPr lang="tr-TR" dirty="0">
                <a:hlinkClick r:id="rId8"/>
              </a:rPr>
              <a:t>Demirel Üniversitesi</a:t>
            </a:r>
            <a:endParaRPr lang="tr-TR" dirty="0"/>
          </a:p>
          <a:p>
            <a:r>
              <a:rPr lang="tr-TR" dirty="0" smtClean="0">
                <a:hlinkClick r:id="rId9"/>
              </a:rPr>
              <a:t>Tarsus</a:t>
            </a:r>
            <a:r>
              <a:rPr lang="tr-TR" dirty="0">
                <a:hlinkClick r:id="rId9"/>
              </a:rPr>
              <a:t> Üniversitesi</a:t>
            </a:r>
            <a:endParaRPr lang="tr-TR" dirty="0"/>
          </a:p>
          <a:p>
            <a:r>
              <a:rPr lang="tr-TR" dirty="0" smtClean="0">
                <a:hlinkClick r:id="rId10"/>
              </a:rPr>
              <a:t>Tokat</a:t>
            </a:r>
            <a:r>
              <a:rPr lang="tr-TR" dirty="0">
                <a:hlinkClick r:id="rId10"/>
              </a:rPr>
              <a:t> Gaziosmanpaşa Üniversitesi</a:t>
            </a:r>
            <a:endParaRPr lang="tr-TR" dirty="0"/>
          </a:p>
          <a:p>
            <a:r>
              <a:rPr lang="tr-TR" dirty="0" smtClean="0">
                <a:hlinkClick r:id="rId11"/>
              </a:rPr>
              <a:t>Trabzon</a:t>
            </a:r>
            <a:r>
              <a:rPr lang="tr-TR" dirty="0">
                <a:hlinkClick r:id="rId11"/>
              </a:rPr>
              <a:t> Üniversitesi</a:t>
            </a:r>
            <a:endParaRPr lang="tr-TR" dirty="0"/>
          </a:p>
          <a:p>
            <a:r>
              <a:rPr lang="tr-TR" dirty="0" smtClean="0">
                <a:hlinkClick r:id="rId12"/>
              </a:rPr>
              <a:t>Trakya</a:t>
            </a:r>
            <a:r>
              <a:rPr lang="tr-TR" dirty="0">
                <a:hlinkClick r:id="rId12"/>
              </a:rPr>
              <a:t> Üniversitesi</a:t>
            </a:r>
            <a:endParaRPr lang="tr-TR" dirty="0"/>
          </a:p>
          <a:p>
            <a:r>
              <a:rPr lang="tr-TR" dirty="0" smtClean="0">
                <a:hlinkClick r:id="rId13"/>
              </a:rPr>
              <a:t>Uşak</a:t>
            </a:r>
            <a:r>
              <a:rPr lang="tr-TR" dirty="0">
                <a:hlinkClick r:id="rId13"/>
              </a:rPr>
              <a:t> Üniversitesi</a:t>
            </a:r>
            <a:endParaRPr lang="tr-TR" dirty="0"/>
          </a:p>
          <a:p>
            <a:r>
              <a:rPr lang="tr-TR" dirty="0" smtClean="0">
                <a:hlinkClick r:id="rId14"/>
              </a:rPr>
              <a:t>Van </a:t>
            </a:r>
            <a:r>
              <a:rPr lang="tr-TR" dirty="0">
                <a:hlinkClick r:id="rId14"/>
              </a:rPr>
              <a:t>Yüzüncü Yıl Üniversitesi</a:t>
            </a:r>
            <a:endParaRPr lang="tr-TR" dirty="0"/>
          </a:p>
          <a:p>
            <a:r>
              <a:rPr lang="tr-TR" dirty="0" smtClean="0">
                <a:hlinkClick r:id="rId15"/>
              </a:rPr>
              <a:t>Yalova</a:t>
            </a:r>
            <a:r>
              <a:rPr lang="tr-TR" dirty="0">
                <a:hlinkClick r:id="rId15"/>
              </a:rPr>
              <a:t> Üniversitesi</a:t>
            </a:r>
            <a:endParaRPr lang="tr-TR" dirty="0"/>
          </a:p>
          <a:p>
            <a:endParaRPr lang="tr-TR" dirty="0"/>
          </a:p>
        </p:txBody>
      </p:sp>
      <p:sp>
        <p:nvSpPr>
          <p:cNvPr id="4" name="İçerik Yer Tutucusu 3"/>
          <p:cNvSpPr>
            <a:spLocks noGrp="1"/>
          </p:cNvSpPr>
          <p:nvPr>
            <p:ph sz="half" idx="2"/>
          </p:nvPr>
        </p:nvSpPr>
        <p:spPr/>
        <p:txBody>
          <a:bodyPr>
            <a:normAutofit fontScale="55000" lnSpcReduction="20000"/>
          </a:bodyPr>
          <a:lstStyle/>
          <a:p>
            <a:r>
              <a:rPr lang="tr-TR" dirty="0" smtClean="0">
                <a:hlinkClick r:id="rId16"/>
              </a:rPr>
              <a:t>Yıldız </a:t>
            </a:r>
            <a:r>
              <a:rPr lang="tr-TR" dirty="0">
                <a:hlinkClick r:id="rId16"/>
              </a:rPr>
              <a:t>Teknik Üniversitesi</a:t>
            </a:r>
            <a:endParaRPr lang="tr-TR" dirty="0"/>
          </a:p>
          <a:p>
            <a:r>
              <a:rPr lang="tr-TR" u="sng" dirty="0" smtClean="0">
                <a:hlinkClick r:id="rId17"/>
              </a:rPr>
              <a:t>Zonguldak </a:t>
            </a:r>
            <a:r>
              <a:rPr lang="tr-TR" u="sng" dirty="0">
                <a:hlinkClick r:id="rId17"/>
              </a:rPr>
              <a:t>Bülent Ecevit Üniversitesi</a:t>
            </a:r>
            <a:endParaRPr lang="tr-TR" dirty="0"/>
          </a:p>
        </p:txBody>
      </p:sp>
    </p:spTree>
    <p:extLst>
      <p:ext uri="{BB962C8B-B14F-4D97-AF65-F5344CB8AC3E}">
        <p14:creationId xmlns:p14="http://schemas.microsoft.com/office/powerpoint/2010/main" val="30710134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Ön Lisans ve Lisans öğrencileri için Genel Not Ortalamasının (GANO) </a:t>
            </a:r>
            <a:r>
              <a:rPr lang="tr-TR" b="1" dirty="0"/>
              <a:t>en az 2.00</a:t>
            </a:r>
            <a:r>
              <a:rPr lang="tr-TR" dirty="0"/>
              <a:t> olması (Ön lisans ve lisans programlarının hazırlık sınıfında okuyanlar başvuru yapamazlar) </a:t>
            </a:r>
          </a:p>
          <a:p>
            <a:r>
              <a:rPr lang="tr-TR" dirty="0"/>
              <a:t>Yüksek Lisans ve Doktora öğrencileri için Genel Not Ortalamasının (GANO) </a:t>
            </a:r>
            <a:r>
              <a:rPr lang="tr-TR" b="1" dirty="0"/>
              <a:t>en az 2.50</a:t>
            </a:r>
            <a:r>
              <a:rPr lang="tr-TR" dirty="0"/>
              <a:t> olması (Yüksek lisans ve doktora öğrencileri, hazırlık ve bilimsel hazırlık dönemleri ile esas eğitime başlayacakları ilk yarıyıl için değişim programından yararlanamazlar),</a:t>
            </a:r>
          </a:p>
          <a:p>
            <a:r>
              <a:rPr lang="tr-TR" dirty="0"/>
              <a:t>Alt dönemlerinde başarısız dersi olan öğrenciler, başvuru </a:t>
            </a:r>
            <a:r>
              <a:rPr lang="tr-TR" u="sng" dirty="0"/>
              <a:t>yapabilirler</a:t>
            </a:r>
            <a:r>
              <a:rPr lang="tr-TR" dirty="0"/>
              <a:t>.</a:t>
            </a:r>
          </a:p>
          <a:p>
            <a:endParaRPr lang="tr-TR" dirty="0"/>
          </a:p>
        </p:txBody>
      </p:sp>
    </p:spTree>
    <p:extLst>
      <p:ext uri="{BB962C8B-B14F-4D97-AF65-F5344CB8AC3E}">
        <p14:creationId xmlns:p14="http://schemas.microsoft.com/office/powerpoint/2010/main" val="1558841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Ön Lisans ve Lisans öğrencileri için Genel Not Ortalamasının (GANO) </a:t>
            </a:r>
            <a:r>
              <a:rPr lang="tr-TR" b="1" dirty="0"/>
              <a:t>en az 2.00</a:t>
            </a:r>
            <a:r>
              <a:rPr lang="tr-TR" dirty="0"/>
              <a:t> olması (Ön lisans ve lisans programlarının hazırlık sınıfında okuyanlar başvuru yapamazlar) </a:t>
            </a:r>
          </a:p>
          <a:p>
            <a:r>
              <a:rPr lang="tr-TR" dirty="0"/>
              <a:t>Yüksek Lisans ve Doktora öğrencileri için Genel Not Ortalamasının (GANO) </a:t>
            </a:r>
            <a:r>
              <a:rPr lang="tr-TR" b="1" dirty="0"/>
              <a:t>en az 2.50</a:t>
            </a:r>
            <a:r>
              <a:rPr lang="tr-TR" dirty="0"/>
              <a:t> olması (Yüksek lisans ve doktora öğrencileri, hazırlık ve bilimsel hazırlık dönemleri ile esas eğitime başlayacakları ilk yarıyıl için değişim programından yararlanamazlar),</a:t>
            </a:r>
          </a:p>
          <a:p>
            <a:endParaRPr lang="tr-TR" dirty="0"/>
          </a:p>
        </p:txBody>
      </p:sp>
    </p:spTree>
    <p:extLst>
      <p:ext uri="{BB962C8B-B14F-4D97-AF65-F5344CB8AC3E}">
        <p14:creationId xmlns:p14="http://schemas.microsoft.com/office/powerpoint/2010/main" val="7968320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Alt dönemlerinde başarısız dersi olan öğrenciler, başvuru </a:t>
            </a:r>
            <a:r>
              <a:rPr lang="tr-TR" u="sng" dirty="0"/>
              <a:t>yapabilirler</a:t>
            </a:r>
            <a:r>
              <a:rPr lang="tr-TR" dirty="0"/>
              <a:t>.</a:t>
            </a:r>
          </a:p>
          <a:p>
            <a:r>
              <a:rPr lang="tr-TR" dirty="0"/>
              <a:t>Kayıtlı olduğu bölüm / programda daha önce Farabi Değişim Programından yararlanmış olan öğrenciler tekrar başvuru yapamazlar.</a:t>
            </a:r>
          </a:p>
          <a:p>
            <a:endParaRPr lang="tr-TR" dirty="0"/>
          </a:p>
        </p:txBody>
      </p:sp>
    </p:spTree>
    <p:extLst>
      <p:ext uri="{BB962C8B-B14F-4D97-AF65-F5344CB8AC3E}">
        <p14:creationId xmlns:p14="http://schemas.microsoft.com/office/powerpoint/2010/main" val="11961528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Tutuklu ve hükümlüler Farabi Değişim Programından yararlanamazlar.</a:t>
            </a:r>
          </a:p>
          <a:p>
            <a:r>
              <a:rPr lang="tr-TR" dirty="0"/>
              <a:t>Zorunlu yabancı dil programı uygulayan bölüm / programlar için başvuru yapılacaksa yabancı dil muafiyet belgesine sahip olmak gereklidir</a:t>
            </a:r>
            <a:r>
              <a:rPr lang="tr-TR" dirty="0" smtClean="0"/>
              <a:t>.</a:t>
            </a:r>
          </a:p>
          <a:p>
            <a:pPr marL="0" indent="0">
              <a:buNone/>
            </a:pPr>
            <a:endParaRPr lang="tr-TR" dirty="0"/>
          </a:p>
          <a:p>
            <a:pPr marL="0" indent="0">
              <a:buNone/>
            </a:pPr>
            <a:r>
              <a:rPr lang="tr-TR" dirty="0"/>
              <a:t>Üniversiteler bu genel koşullar dışında ek koşullar da belirleyebildikleri için başvuru döneminde yapılan ilanı takip etmek gereklidir. </a:t>
            </a:r>
          </a:p>
          <a:p>
            <a:endParaRPr lang="tr-TR" dirty="0"/>
          </a:p>
        </p:txBody>
      </p:sp>
    </p:spTree>
    <p:extLst>
      <p:ext uri="{BB962C8B-B14F-4D97-AF65-F5344CB8AC3E}">
        <p14:creationId xmlns:p14="http://schemas.microsoft.com/office/powerpoint/2010/main" val="1740979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t>Kısa adı Farabi Değişim Programı olarak adlandırılan "Yükseköğretim Kurumları Arasında Öğrenci </a:t>
            </a:r>
            <a:r>
              <a:rPr lang="tr-TR" dirty="0" smtClean="0"/>
              <a:t>Değişim </a:t>
            </a:r>
            <a:r>
              <a:rPr lang="tr-TR" dirty="0"/>
              <a:t>Programı", üniversite ve yüksek teknoloji enstitüleri bünyesinde ön lisans, lisans, yüksek lisans ve doktora düzeyinde eğitim-öğretim yapan yükseköğretim kurumları arasında öğrenci </a:t>
            </a:r>
            <a:r>
              <a:rPr lang="tr-TR" dirty="0" smtClean="0"/>
              <a:t>değişim </a:t>
            </a:r>
            <a:r>
              <a:rPr lang="tr-TR" dirty="0"/>
              <a:t>programıdır. </a:t>
            </a:r>
          </a:p>
        </p:txBody>
      </p:sp>
    </p:spTree>
    <p:extLst>
      <p:ext uri="{BB962C8B-B14F-4D97-AF65-F5344CB8AC3E}">
        <p14:creationId xmlns:p14="http://schemas.microsoft.com/office/powerpoint/2010/main" val="36824220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pPr algn="ctr"/>
            <a:r>
              <a:rPr lang="tr-TR" dirty="0"/>
              <a:t>Farabi Öğrencilerinin Hakları</a:t>
            </a:r>
          </a:p>
        </p:txBody>
      </p:sp>
      <p:sp>
        <p:nvSpPr>
          <p:cNvPr id="4" name="Alt Başlık 3"/>
          <p:cNvSpPr>
            <a:spLocks noGrp="1"/>
          </p:cNvSpPr>
          <p:nvPr>
            <p:ph type="subTitle" idx="1"/>
          </p:nvPr>
        </p:nvSpPr>
        <p:spPr/>
        <p:txBody>
          <a:bodyPr/>
          <a:lstStyle/>
          <a:p>
            <a:endParaRPr lang="tr-TR"/>
          </a:p>
        </p:txBody>
      </p:sp>
    </p:spTree>
    <p:extLst>
      <p:ext uri="{BB962C8B-B14F-4D97-AF65-F5344CB8AC3E}">
        <p14:creationId xmlns:p14="http://schemas.microsoft.com/office/powerpoint/2010/main" val="17699054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u="sng" dirty="0"/>
              <a:t>Karşılıksız Burs Ödemesi</a:t>
            </a:r>
            <a:endParaRPr lang="tr-TR" dirty="0"/>
          </a:p>
        </p:txBody>
      </p:sp>
      <p:sp>
        <p:nvSpPr>
          <p:cNvPr id="3" name="İçerik Yer Tutucusu 2"/>
          <p:cNvSpPr>
            <a:spLocks noGrp="1"/>
          </p:cNvSpPr>
          <p:nvPr>
            <p:ph idx="1"/>
          </p:nvPr>
        </p:nvSpPr>
        <p:spPr/>
        <p:txBody>
          <a:bodyPr>
            <a:normAutofit/>
          </a:bodyPr>
          <a:lstStyle/>
          <a:p>
            <a:r>
              <a:rPr lang="tr-TR" dirty="0"/>
              <a:t>YÖK tarafından belirlenen burslu öğrenci kontenjanı dahilinde programdan yararlanan öğrencilere karşılıksız burs ödemesi yapılır. Burs tutarı, lisans öğrenimi gören öğrencilere 5102 sayılı "Yüksek Öğrenim Öğrencilerine Burs, Kredi Verilmesine İlişkin </a:t>
            </a:r>
            <a:r>
              <a:rPr lang="tr-TR" dirty="0" err="1"/>
              <a:t>Kanun"a</a:t>
            </a:r>
            <a:r>
              <a:rPr lang="tr-TR" dirty="0"/>
              <a:t> göre ödenmekte olan aylık burs tutarının 1,5 katına kadar olup her yıl YÖK Yürütme Kurulu tarafından belirlenerek ilan edilmektedir. </a:t>
            </a:r>
          </a:p>
          <a:p>
            <a:r>
              <a:rPr lang="tr-TR" dirty="0"/>
              <a:t>Farabi Değişim Programına katılan öğrencilerin, öğrenim gördükleri süre içinde aldıkları diğer burslar ve krediler kesilmez, devam eder.</a:t>
            </a:r>
          </a:p>
          <a:p>
            <a:endParaRPr lang="tr-TR" dirty="0"/>
          </a:p>
        </p:txBody>
      </p:sp>
    </p:spTree>
    <p:extLst>
      <p:ext uri="{BB962C8B-B14F-4D97-AF65-F5344CB8AC3E}">
        <p14:creationId xmlns:p14="http://schemas.microsoft.com/office/powerpoint/2010/main" val="2194176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Farabi öğrencisi gittiği üniversitede aldığı tüm derslerden devamsızlıktan kalırsa aldığı bursları iade eder.</a:t>
            </a:r>
          </a:p>
          <a:p>
            <a:r>
              <a:rPr lang="tr-TR" dirty="0"/>
              <a:t>Sosyal Güvenlik Kurumu (SGK) kayıtlarına göre aktif olarak kamu ya da özel </a:t>
            </a:r>
            <a:r>
              <a:rPr lang="tr-TR" dirty="0" err="1"/>
              <a:t>teşebbüsde</a:t>
            </a:r>
            <a:r>
              <a:rPr lang="tr-TR" dirty="0"/>
              <a:t> çalışan ve düzenli olarak sigortası işveren tarafından yatırılanlar Farabi bursundan yararlanmazlar. </a:t>
            </a:r>
          </a:p>
          <a:p>
            <a:r>
              <a:rPr lang="tr-TR" dirty="0"/>
              <a:t>Anne Baba vefatı dolayısıyla SGK tarafından gelir bağlanan Farabi öğrencilerinin burstan faydalanmaları hakkında herhangi bir engel bulunmamaktadır.</a:t>
            </a:r>
          </a:p>
          <a:p>
            <a:endParaRPr lang="tr-TR" dirty="0"/>
          </a:p>
        </p:txBody>
      </p:sp>
    </p:spTree>
    <p:extLst>
      <p:ext uri="{BB962C8B-B14F-4D97-AF65-F5344CB8AC3E}">
        <p14:creationId xmlns:p14="http://schemas.microsoft.com/office/powerpoint/2010/main" val="12839602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u="sng" dirty="0"/>
              <a:t>Diğer Haklar</a:t>
            </a:r>
            <a:endParaRPr lang="tr-TR" dirty="0"/>
          </a:p>
        </p:txBody>
      </p:sp>
      <p:sp>
        <p:nvSpPr>
          <p:cNvPr id="3" name="İçerik Yer Tutucusu 2"/>
          <p:cNvSpPr>
            <a:spLocks noGrp="1"/>
          </p:cNvSpPr>
          <p:nvPr>
            <p:ph idx="1"/>
          </p:nvPr>
        </p:nvSpPr>
        <p:spPr/>
        <p:txBody>
          <a:bodyPr>
            <a:normAutofit lnSpcReduction="10000"/>
          </a:bodyPr>
          <a:lstStyle/>
          <a:p>
            <a:r>
              <a:rPr lang="tr-TR" dirty="0"/>
              <a:t>Farabi öğrencileri, gittikleri yükseköğretim kurumunun öğrencileriyle aynı haklara sahiptirler. Bu öğrencilere hiçbir ayırım yapılamaz. Bulundukları yükseköğretim kurumu öğrencilerinin yararlandıkları kütüphane, spor tesisleri vb. olanaklarından da yararlanırlar.</a:t>
            </a:r>
          </a:p>
          <a:p>
            <a:r>
              <a:rPr lang="tr-TR" dirty="0"/>
              <a:t>Farabi öğrencileri, Farabi Değişim Programı Yönetmeliğinde de belirtildiği üzere kabul eden yükseköğretim kurumunda alttan veya üstten ders alabilirler.</a:t>
            </a:r>
          </a:p>
          <a:p>
            <a:r>
              <a:rPr lang="tr-TR" dirty="0"/>
              <a:t>Farabi Değişim Programında 1 inci ve 2 inci öğretim ayırımı yoktur. Farabi öğrencileri, ders programlarının çakışması durumunda, bazı derslerini 1 inci öğretim ve bazılarını da 2 inci öğretim programlarından alabilirler.</a:t>
            </a:r>
          </a:p>
          <a:p>
            <a:endParaRPr lang="tr-TR" dirty="0"/>
          </a:p>
        </p:txBody>
      </p:sp>
    </p:spTree>
    <p:extLst>
      <p:ext uri="{BB962C8B-B14F-4D97-AF65-F5344CB8AC3E}">
        <p14:creationId xmlns:p14="http://schemas.microsoft.com/office/powerpoint/2010/main" val="4498677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Farabi öğrencileri, Öğrenim Protokolünün onaylanması koşuluyla, bazı derslerini başka bölümlerden hatta başka fakültelerden de seçebilirler.</a:t>
            </a:r>
          </a:p>
          <a:p>
            <a:r>
              <a:rPr lang="tr-TR" dirty="0"/>
              <a:t>Farabi öğrencilerine gittikleri üniversitede uygulanan ders geçme notu esas alınmaktadır.</a:t>
            </a:r>
          </a:p>
          <a:p>
            <a:r>
              <a:rPr lang="tr-TR" dirty="0"/>
              <a:t>KYK yurdunda kalan öğrencilerin, Farabi Değişim Programından yararlanmaları durumunda yurtlara yatay geçiş yapmaları mümkündür.</a:t>
            </a:r>
          </a:p>
          <a:p>
            <a:endParaRPr lang="tr-TR" dirty="0"/>
          </a:p>
        </p:txBody>
      </p:sp>
    </p:spTree>
    <p:extLst>
      <p:ext uri="{BB962C8B-B14F-4D97-AF65-F5344CB8AC3E}">
        <p14:creationId xmlns:p14="http://schemas.microsoft.com/office/powerpoint/2010/main" val="28446871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FARABİ DEĞİŞİM PROGRAMI BAŞVURU İLANININ VERİLMESİ</a:t>
            </a:r>
            <a:endParaRPr lang="tr-TR" dirty="0"/>
          </a:p>
        </p:txBody>
      </p:sp>
      <p:sp>
        <p:nvSpPr>
          <p:cNvPr id="3" name="İçerik Yer Tutucusu 2"/>
          <p:cNvSpPr>
            <a:spLocks noGrp="1"/>
          </p:cNvSpPr>
          <p:nvPr>
            <p:ph idx="1"/>
          </p:nvPr>
        </p:nvSpPr>
        <p:spPr/>
        <p:txBody>
          <a:bodyPr/>
          <a:lstStyle/>
          <a:p>
            <a:r>
              <a:rPr lang="tr-TR" dirty="0"/>
              <a:t>Her yıl bahar dönemi başında (genelde Şubat), Yükseköğretim Kurulunca belirlenen takvime uygun şekilde, Bursa Uludağ Üniversitesi Farabi Kurum Koordinatörlüğü tarafından "giden değişim öğrencisi" adı altında bir başvuru ilanı verilir.</a:t>
            </a:r>
          </a:p>
          <a:p>
            <a:r>
              <a:rPr lang="tr-TR" dirty="0"/>
              <a:t>Bu ilan, hem Farabi Koordinatörlüğü hem de Bursa Uludağ Üniversitesi web sayfasında öğrencilere duyurulur.</a:t>
            </a:r>
          </a:p>
          <a:p>
            <a:endParaRPr lang="tr-TR" dirty="0"/>
          </a:p>
        </p:txBody>
      </p:sp>
    </p:spTree>
    <p:extLst>
      <p:ext uri="{BB962C8B-B14F-4D97-AF65-F5344CB8AC3E}">
        <p14:creationId xmlns:p14="http://schemas.microsoft.com/office/powerpoint/2010/main" val="9395921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İlan, başvuru süresi 15 günden az olmayacak şekilde hazırlanır.</a:t>
            </a:r>
          </a:p>
          <a:p>
            <a:r>
              <a:rPr lang="tr-TR" dirty="0"/>
              <a:t>Başvuru ilanı, Bursa </a:t>
            </a:r>
            <a:r>
              <a:rPr lang="tr-TR" dirty="0" err="1"/>
              <a:t>U.Ü.'de</a:t>
            </a:r>
            <a:r>
              <a:rPr lang="tr-TR" dirty="0"/>
              <a:t> kayıtlı öğrencileri; bir sonraki akademik yılın güz ya da </a:t>
            </a:r>
            <a:r>
              <a:rPr lang="tr-TR" dirty="0" err="1"/>
              <a:t>güz+bahar</a:t>
            </a:r>
            <a:r>
              <a:rPr lang="tr-TR" dirty="0"/>
              <a:t> dönemlerinde başka bir üniversitede öğrenim görmeleri için başvuru yapmaya davet etme işlevi görür.</a:t>
            </a:r>
          </a:p>
          <a:p>
            <a:endParaRPr lang="tr-TR" dirty="0"/>
          </a:p>
        </p:txBody>
      </p:sp>
    </p:spTree>
    <p:extLst>
      <p:ext uri="{BB962C8B-B14F-4D97-AF65-F5344CB8AC3E}">
        <p14:creationId xmlns:p14="http://schemas.microsoft.com/office/powerpoint/2010/main" val="32356049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u="sng" dirty="0"/>
              <a:t>Başvuru Koşulları</a:t>
            </a:r>
            <a:endParaRPr lang="tr-TR" dirty="0"/>
          </a:p>
        </p:txBody>
      </p:sp>
      <p:sp>
        <p:nvSpPr>
          <p:cNvPr id="3" name="İçerik Yer Tutucusu 2"/>
          <p:cNvSpPr>
            <a:spLocks noGrp="1"/>
          </p:cNvSpPr>
          <p:nvPr>
            <p:ph idx="1"/>
          </p:nvPr>
        </p:nvSpPr>
        <p:spPr/>
        <p:txBody>
          <a:bodyPr>
            <a:normAutofit fontScale="92500" lnSpcReduction="10000"/>
          </a:bodyPr>
          <a:lstStyle/>
          <a:p>
            <a:r>
              <a:rPr lang="tr-TR" dirty="0"/>
              <a:t>Bursa Uludağ Üniversitesinde ön lisans, lisans, yüksek lisans ya da doktora programlarından birine kayıtlı öğrenci olmak,</a:t>
            </a:r>
          </a:p>
          <a:p>
            <a:r>
              <a:rPr lang="tr-TR" dirty="0"/>
              <a:t>Gidilmek istenilen Üniversite ile  Bursa Uludağ Üniversitesinin ikili anlaşmasının (protokol) olması ve bu anlaşmada bölümünüze kontenjan ayrılmış olması (Protokollere ana sayfamızdan ulaşabilirsiniz),</a:t>
            </a:r>
          </a:p>
          <a:p>
            <a:r>
              <a:rPr lang="tr-TR" dirty="0"/>
              <a:t>Ön Lisans ve Lisans öğrencileri için Genel Not Ortalamasının (GANO) </a:t>
            </a:r>
            <a:r>
              <a:rPr lang="tr-TR" b="1" dirty="0"/>
              <a:t>en az 2.00</a:t>
            </a:r>
            <a:r>
              <a:rPr lang="tr-TR" dirty="0"/>
              <a:t> olması (Ön lisans ve lisans programlarının hazırlık sınıfında okuyanlar başvuru yapamazlar) </a:t>
            </a:r>
          </a:p>
          <a:p>
            <a:r>
              <a:rPr lang="tr-TR" dirty="0"/>
              <a:t>Yüksek Lisans ve Doktora öğrencileri için Genel Not Ortalamasının (GANO) </a:t>
            </a:r>
            <a:r>
              <a:rPr lang="tr-TR" b="1" dirty="0"/>
              <a:t>en az 2.50</a:t>
            </a:r>
            <a:r>
              <a:rPr lang="tr-TR" dirty="0"/>
              <a:t> olması (Yüksek lisans ve doktora öğrencileri, hazırlık ve bilimsel hazırlık dönemleri ile esas eğitime başlayacakları ilk yarıyıl için değişim programından yararlanamazlar),</a:t>
            </a:r>
          </a:p>
          <a:p>
            <a:endParaRPr lang="tr-TR" dirty="0"/>
          </a:p>
        </p:txBody>
      </p:sp>
    </p:spTree>
    <p:extLst>
      <p:ext uri="{BB962C8B-B14F-4D97-AF65-F5344CB8AC3E}">
        <p14:creationId xmlns:p14="http://schemas.microsoft.com/office/powerpoint/2010/main" val="27132334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Alt dönemlerinde başarısız dersi olan öğrenciler, başvuru </a:t>
            </a:r>
            <a:r>
              <a:rPr lang="tr-TR" u="sng" dirty="0"/>
              <a:t>yapabilirler</a:t>
            </a:r>
            <a:r>
              <a:rPr lang="tr-TR" dirty="0"/>
              <a:t>.</a:t>
            </a:r>
          </a:p>
          <a:p>
            <a:r>
              <a:rPr lang="tr-TR" dirty="0"/>
              <a:t>Kayıtlı olduğu bölüm / programda daha önce Farabi Değişim Programından yararlanmış olan öğrenciler tekrar başvuru yapamazlar.</a:t>
            </a:r>
          </a:p>
          <a:p>
            <a:r>
              <a:rPr lang="tr-TR" dirty="0"/>
              <a:t>Tutuklu ve hükümlüler Farabi Değişim Programından yararlanamazlar.</a:t>
            </a:r>
          </a:p>
          <a:p>
            <a:r>
              <a:rPr lang="tr-TR" dirty="0"/>
              <a:t>Zorunlu yabancı dil programı uygulayan bölüm / programlar için başvuru yapılacaksa yabancı dil muafiyet belgesine sahip olmak gereklidir.</a:t>
            </a:r>
          </a:p>
          <a:p>
            <a:r>
              <a:rPr lang="tr-TR" dirty="0"/>
              <a:t>Disiplin cezası bulunanlar başvuru yapamazlar.</a:t>
            </a:r>
          </a:p>
          <a:p>
            <a:endParaRPr lang="tr-TR" dirty="0"/>
          </a:p>
        </p:txBody>
      </p:sp>
    </p:spTree>
    <p:extLst>
      <p:ext uri="{BB962C8B-B14F-4D97-AF65-F5344CB8AC3E}">
        <p14:creationId xmlns:p14="http://schemas.microsoft.com/office/powerpoint/2010/main" val="30600950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u="sng" dirty="0"/>
              <a:t>Başvurmadan Önce Farkında Olunması Gerekenler</a:t>
            </a:r>
            <a:endParaRPr lang="tr-TR" dirty="0"/>
          </a:p>
        </p:txBody>
      </p:sp>
      <p:sp>
        <p:nvSpPr>
          <p:cNvPr id="3" name="İçerik Yer Tutucusu 2"/>
          <p:cNvSpPr>
            <a:spLocks noGrp="1"/>
          </p:cNvSpPr>
          <p:nvPr>
            <p:ph idx="1"/>
          </p:nvPr>
        </p:nvSpPr>
        <p:spPr/>
        <p:txBody>
          <a:bodyPr>
            <a:normAutofit fontScale="85000" lnSpcReduction="20000"/>
          </a:bodyPr>
          <a:lstStyle/>
          <a:p>
            <a:pPr marL="0" indent="0">
              <a:buNone/>
            </a:pPr>
            <a:r>
              <a:rPr lang="tr-TR" dirty="0"/>
              <a:t>Başvuru yapmadan önce gidilmesi planlanan Üniversitedeki ders planı ile Bursa Uludağ Üniversitesindeki ders planı arasındaki uyumun gözetilmesi gerekir. Değişim programından yararlanma hakkı kazanılması halinde gidilecek üniversitede birtakım kolaylıklar (örneğin I. ya da II. öğretimden ders alabilme; farklı bölümlerden ders alabilme gibi) sağlanacak olmasına rağmen, ders uyumuna mutlaka dikkat edilmelidir. </a:t>
            </a:r>
            <a:endParaRPr lang="tr-TR" dirty="0" smtClean="0"/>
          </a:p>
          <a:p>
            <a:pPr marL="0" indent="0">
              <a:buNone/>
            </a:pPr>
            <a:r>
              <a:rPr lang="tr-TR" dirty="0" smtClean="0"/>
              <a:t>Özellikle </a:t>
            </a:r>
            <a:r>
              <a:rPr lang="tr-TR" dirty="0"/>
              <a:t>zorunlu derslerde ders içeriklerinin makul ölçülerde benzerlik göstermesi gerekecektir. </a:t>
            </a:r>
            <a:endParaRPr lang="tr-TR" dirty="0" smtClean="0"/>
          </a:p>
          <a:p>
            <a:pPr marL="0" indent="0">
              <a:buNone/>
            </a:pPr>
            <a:r>
              <a:rPr lang="tr-TR" dirty="0" smtClean="0"/>
              <a:t>Ayrıca</a:t>
            </a:r>
            <a:r>
              <a:rPr lang="tr-TR" dirty="0"/>
              <a:t> gidilecek üniversitede (ilgili dönemde) alınacak AKTS toplamı, Bursa Uludağ Üniversitesinde almanız gereken </a:t>
            </a:r>
            <a:r>
              <a:rPr lang="tr-TR" dirty="0" err="1"/>
              <a:t>AKTS'den</a:t>
            </a:r>
            <a:r>
              <a:rPr lang="tr-TR" dirty="0"/>
              <a:t> az olamayacaktır. </a:t>
            </a:r>
            <a:endParaRPr lang="tr-TR" dirty="0" smtClean="0"/>
          </a:p>
          <a:p>
            <a:pPr marL="0" indent="0">
              <a:buNone/>
            </a:pPr>
            <a:r>
              <a:rPr lang="tr-TR" dirty="0" smtClean="0"/>
              <a:t>Diğer </a:t>
            </a:r>
            <a:r>
              <a:rPr lang="tr-TR" dirty="0"/>
              <a:t>bir deyişle ders sayısından ziyade derslerin AKTS toplamı önemli olacaktır. </a:t>
            </a:r>
            <a:endParaRPr lang="tr-TR" dirty="0" smtClean="0"/>
          </a:p>
          <a:p>
            <a:pPr marL="0" indent="0">
              <a:buNone/>
            </a:pPr>
            <a:r>
              <a:rPr lang="tr-TR" dirty="0" smtClean="0"/>
              <a:t>Bu </a:t>
            </a:r>
            <a:r>
              <a:rPr lang="tr-TR" dirty="0"/>
              <a:t>nedenle, başvuru yapmadan önce ders planı konusunda gereken hazırlığı yapıp, bölüm / program koordinatörü ile görüşmeniz faydalı olacaktır.</a:t>
            </a:r>
          </a:p>
          <a:p>
            <a:endParaRPr lang="tr-TR" dirty="0"/>
          </a:p>
        </p:txBody>
      </p:sp>
    </p:spTree>
    <p:extLst>
      <p:ext uri="{BB962C8B-B14F-4D97-AF65-F5344CB8AC3E}">
        <p14:creationId xmlns:p14="http://schemas.microsoft.com/office/powerpoint/2010/main" val="2206904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t>Farabi Değişim Programının temel ortaklarından biri olan Bursa Uludağ Üniversitesi, Yükseköğretim Kurulu Başkanlığı (YÖK) tarafından yürütülen değişim programına 2009 yılında üye olmuştur</a:t>
            </a:r>
            <a:r>
              <a:rPr lang="tr-TR" dirty="0" smtClean="0"/>
              <a:t>.</a:t>
            </a:r>
          </a:p>
          <a:p>
            <a:pPr marL="0" indent="0">
              <a:buNone/>
            </a:pPr>
            <a:r>
              <a:rPr lang="tr-TR" dirty="0"/>
              <a:t>Farabi Değişim </a:t>
            </a:r>
            <a:r>
              <a:rPr lang="tr-TR" dirty="0" smtClean="0"/>
              <a:t>Programı için 100'e </a:t>
            </a:r>
            <a:r>
              <a:rPr lang="tr-TR" dirty="0"/>
              <a:t>yakın üniversite ile </a:t>
            </a:r>
            <a:r>
              <a:rPr lang="tr-TR" dirty="0"/>
              <a:t>ikili protokoller </a:t>
            </a:r>
            <a:r>
              <a:rPr lang="tr-TR" dirty="0" smtClean="0"/>
              <a:t>imzalanmıştır.</a:t>
            </a:r>
            <a:r>
              <a:rPr lang="tr-TR" dirty="0"/>
              <a:t> </a:t>
            </a:r>
            <a:endParaRPr lang="tr-TR" dirty="0" smtClean="0"/>
          </a:p>
          <a:p>
            <a:endParaRPr lang="tr-TR" dirty="0"/>
          </a:p>
        </p:txBody>
      </p:sp>
    </p:spTree>
    <p:extLst>
      <p:ext uri="{BB962C8B-B14F-4D97-AF65-F5344CB8AC3E}">
        <p14:creationId xmlns:p14="http://schemas.microsoft.com/office/powerpoint/2010/main" val="4919564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t>Gidilmek istenen Üniversitenin Farabi Kurum Koordinatörlüğünün web sayfasının ziyaret edilmesi gereklidir. </a:t>
            </a:r>
            <a:endParaRPr lang="tr-TR" dirty="0" smtClean="0"/>
          </a:p>
          <a:p>
            <a:pPr marL="0" indent="0">
              <a:buNone/>
            </a:pPr>
            <a:r>
              <a:rPr lang="tr-TR" dirty="0" smtClean="0"/>
              <a:t>Çünkü </a:t>
            </a:r>
            <a:r>
              <a:rPr lang="tr-TR" dirty="0"/>
              <a:t>Farabi Değişim Programı kapsamında Üniversiteler bazı kurallar belirleyebilme hakkına sahiptirler. </a:t>
            </a:r>
            <a:endParaRPr lang="tr-TR" dirty="0" smtClean="0"/>
          </a:p>
          <a:p>
            <a:pPr marL="0" indent="0">
              <a:buNone/>
            </a:pPr>
            <a:r>
              <a:rPr lang="tr-TR" dirty="0" smtClean="0"/>
              <a:t>Örneğin </a:t>
            </a:r>
            <a:r>
              <a:rPr lang="tr-TR" dirty="0"/>
              <a:t>ikili anlaşmamız olmasına ve bu protokolde bölümünüze kontenjan ayrılmasına rağmen gitmek istediğiniz Üniversite, ilgili değişim yılı dönemi için bölümünüze kontenjan ayırmamış olabilir. </a:t>
            </a:r>
            <a:endParaRPr lang="tr-TR" dirty="0" smtClean="0"/>
          </a:p>
          <a:p>
            <a:pPr marL="0" indent="0">
              <a:buNone/>
            </a:pPr>
            <a:r>
              <a:rPr lang="tr-TR" dirty="0" smtClean="0"/>
              <a:t>Bu </a:t>
            </a:r>
            <a:r>
              <a:rPr lang="tr-TR" dirty="0"/>
              <a:t>nedenle gidilecek Üniversitenin Farabi Kurum Koordinatörlüğü web sayfasında "gelen öğrenci" için bir duyuru olup olmadığı mutlaka kontrol edilmelidir.</a:t>
            </a:r>
          </a:p>
          <a:p>
            <a:endParaRPr lang="tr-TR" dirty="0"/>
          </a:p>
        </p:txBody>
      </p:sp>
    </p:spTree>
    <p:extLst>
      <p:ext uri="{BB962C8B-B14F-4D97-AF65-F5344CB8AC3E}">
        <p14:creationId xmlns:p14="http://schemas.microsoft.com/office/powerpoint/2010/main" val="42204736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Başvurusu uygun bulunan öğrencilerin evrakları Koordinatörlüğümüz tarafından gitmek istediğiniz Üniversiteye resmi yazı ile gönderilecek olmasına rağmen bazı Üniversiteler (Örneğin Dokuz Eylül Üniversitesi, Anadolu Üniversitesi) bize yapacağınız başvuruya ek olarak kendi web sayfaları üzerinden de başvuruda bulunmanızı isteyebilmektedir. </a:t>
            </a:r>
          </a:p>
          <a:p>
            <a:r>
              <a:rPr lang="tr-TR" dirty="0"/>
              <a:t>Farabi Değişim Programından yararlanan öğrencilere YÖK tarafından belirlenen burs kontenjanı dahilinde </a:t>
            </a:r>
            <a:r>
              <a:rPr lang="tr-TR" b="1" dirty="0"/>
              <a:t>karşılıksız burs</a:t>
            </a:r>
            <a:r>
              <a:rPr lang="tr-TR" dirty="0"/>
              <a:t> ödemesi yapılmaktadır. Farabi öğrencisi gittiği üniversitede aldığı tüm derslerden devamsızlıktan kalırsa aldığı bursları iade eder.</a:t>
            </a:r>
          </a:p>
          <a:p>
            <a:r>
              <a:rPr lang="tr-TR" dirty="0"/>
              <a:t>Farabi Değişim Programına katılan öğrencilerin, öğrenim gördükleri süre içinde aldıkları diğer burslar ve krediler kesilmez, devam eder.</a:t>
            </a:r>
          </a:p>
          <a:p>
            <a:endParaRPr lang="tr-TR" dirty="0"/>
          </a:p>
        </p:txBody>
      </p:sp>
    </p:spTree>
    <p:extLst>
      <p:ext uri="{BB962C8B-B14F-4D97-AF65-F5344CB8AC3E}">
        <p14:creationId xmlns:p14="http://schemas.microsoft.com/office/powerpoint/2010/main" val="20986687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Sosyal Güvenlik Kurumu (SGK) kayıtlarına göre aktif olarak kamu ya da özel </a:t>
            </a:r>
            <a:r>
              <a:rPr lang="tr-TR" dirty="0" err="1"/>
              <a:t>teşebbüsde</a:t>
            </a:r>
            <a:r>
              <a:rPr lang="tr-TR" dirty="0"/>
              <a:t> çalışan ve düzenli olarak sigortası işveren tarafından yatırılanlar Farabi bursundan yararlanmazlar. Anne Baba vefatı dolayısıyla SGK tarafından gelir bağlanan Farabi öğrencilerinin burstan faydalanmaları hakkında herhangi bir engel bulunmamaktadır.</a:t>
            </a:r>
          </a:p>
          <a:p>
            <a:r>
              <a:rPr lang="tr-TR" dirty="0"/>
              <a:t>Farabi değişim programı öğrencileri, gittikleri üniversitenin yaz okulundan değişim programı kapsamında yararlanamazlar. </a:t>
            </a:r>
          </a:p>
          <a:p>
            <a:endParaRPr lang="tr-TR" dirty="0"/>
          </a:p>
        </p:txBody>
      </p:sp>
    </p:spTree>
    <p:extLst>
      <p:ext uri="{BB962C8B-B14F-4D97-AF65-F5344CB8AC3E}">
        <p14:creationId xmlns:p14="http://schemas.microsoft.com/office/powerpoint/2010/main" val="38070717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Farabi öğrencilerine gittikleri üniversitede uygulanan ders geçme notu esas alınmaktadır.</a:t>
            </a:r>
          </a:p>
          <a:p>
            <a:r>
              <a:rPr lang="tr-TR" dirty="0"/>
              <a:t>KYK yurdunda kalan öğrencilerin, Farabi Değişim Programından yararlanmaları durumunda yurtlara yatay geçiş yapmaları mümkündür.</a:t>
            </a:r>
          </a:p>
          <a:p>
            <a:endParaRPr lang="tr-TR" dirty="0"/>
          </a:p>
        </p:txBody>
      </p:sp>
    </p:spTree>
    <p:extLst>
      <p:ext uri="{BB962C8B-B14F-4D97-AF65-F5344CB8AC3E}">
        <p14:creationId xmlns:p14="http://schemas.microsoft.com/office/powerpoint/2010/main" val="32986434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u="sng" dirty="0"/>
              <a:t>Başvuru Belgeleri</a:t>
            </a:r>
            <a:endParaRPr lang="tr-TR" dirty="0"/>
          </a:p>
          <a:p>
            <a:r>
              <a:rPr lang="tr-TR" dirty="0">
                <a:hlinkClick r:id="rId2"/>
              </a:rPr>
              <a:t>Aday Öğrenci Başvuru Formu</a:t>
            </a:r>
            <a:r>
              <a:rPr lang="tr-TR" dirty="0"/>
              <a:t> (2 Adet)</a:t>
            </a:r>
          </a:p>
          <a:p>
            <a:r>
              <a:rPr lang="tr-TR" dirty="0"/>
              <a:t>Transkript (2 Adet)</a:t>
            </a:r>
          </a:p>
          <a:p>
            <a:pPr marL="0" indent="0">
              <a:buNone/>
            </a:pPr>
            <a:r>
              <a:rPr lang="tr-TR" b="1" u="sng" dirty="0"/>
              <a:t>Başvuru Yeri</a:t>
            </a:r>
            <a:endParaRPr lang="tr-TR" dirty="0"/>
          </a:p>
          <a:p>
            <a:r>
              <a:rPr lang="tr-TR" dirty="0"/>
              <a:t>Bursa Uludağ Üniversitesi Farabi Kurum Koordinatörlüğüdür.</a:t>
            </a:r>
          </a:p>
          <a:p>
            <a:pPr marL="0" indent="0">
              <a:buNone/>
            </a:pPr>
            <a:r>
              <a:rPr lang="tr-TR" dirty="0"/>
              <a:t>Son başvuru tarihinde alınan başvurularla birlikte alımlar kapatılır.</a:t>
            </a:r>
          </a:p>
          <a:p>
            <a:endParaRPr lang="tr-TR" dirty="0"/>
          </a:p>
        </p:txBody>
      </p:sp>
    </p:spTree>
    <p:extLst>
      <p:ext uri="{BB962C8B-B14F-4D97-AF65-F5344CB8AC3E}">
        <p14:creationId xmlns:p14="http://schemas.microsoft.com/office/powerpoint/2010/main" val="6687771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Koordinatörlük, öğrencilerin tercihleri ile ikili protokolleri eşleştirerek başvuru sonuçlarını (adaylığı kabul edilen öğrenci ilanı) web sayfasında ilan eder. </a:t>
            </a:r>
            <a:endParaRPr lang="tr-TR" dirty="0" smtClean="0"/>
          </a:p>
          <a:p>
            <a:r>
              <a:rPr lang="tr-TR" dirty="0"/>
              <a:t>Bursa Uludağ Üniversitesi öğrencilerinin başvuru evraklarını teslim alan Üniversite, YÖK tarafından belirlenen kriterlere göre sıralama yaparak başvurulara olumlu (Kabul) ya da olumsuz (</a:t>
            </a:r>
            <a:r>
              <a:rPr lang="tr-TR" dirty="0" err="1"/>
              <a:t>Red</a:t>
            </a:r>
            <a:r>
              <a:rPr lang="tr-TR" dirty="0"/>
              <a:t>) yanıt verir.</a:t>
            </a:r>
          </a:p>
          <a:p>
            <a:r>
              <a:rPr lang="tr-TR" dirty="0"/>
              <a:t>Başvurulan bölümün / programın eğitim dili Türkçe ise değerlendirmede, başvurusu geçerli öğrencilerin genel akademik not ortalamaları (GANO) dikkate alınır ve her bir bölüm / program için </a:t>
            </a:r>
            <a:r>
              <a:rPr lang="tr-TR" dirty="0" err="1"/>
              <a:t>GANO'ya</a:t>
            </a:r>
            <a:r>
              <a:rPr lang="tr-TR" dirty="0"/>
              <a:t> göre seçim yapılır.</a:t>
            </a:r>
          </a:p>
          <a:p>
            <a:endParaRPr lang="tr-TR" dirty="0"/>
          </a:p>
        </p:txBody>
      </p:sp>
    </p:spTree>
    <p:extLst>
      <p:ext uri="{BB962C8B-B14F-4D97-AF65-F5344CB8AC3E}">
        <p14:creationId xmlns:p14="http://schemas.microsoft.com/office/powerpoint/2010/main" val="15189488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t>Değerlendirme sonucunda her Üniversite, kendisinden ön kabul alan öğrencilerin listesini ilan eder. Ayrıca listeler, Bursa Uludağ Üniversitesi Farabi Kurum Koordinatörlüğü'ne bildirilir ve Koordinatörlüğümüz tarafından da web sayfasında duyurulur. Ön kabul alan öğrencilerin, Farabi Değişim Programı çerçevesinde gerekli diğer belgeleri hazırlamaları ve Bursa UÜ Farabi Koordinatörlüğüne teslim etmeleri gereklidir.</a:t>
            </a:r>
          </a:p>
        </p:txBody>
      </p:sp>
    </p:spTree>
    <p:extLst>
      <p:ext uri="{BB962C8B-B14F-4D97-AF65-F5344CB8AC3E}">
        <p14:creationId xmlns:p14="http://schemas.microsoft.com/office/powerpoint/2010/main" val="3927572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u="sng" dirty="0"/>
              <a:t>Ön Kabul Alan Öğrencilerden İstenen Belgeler</a:t>
            </a:r>
            <a:endParaRPr lang="tr-TR" dirty="0"/>
          </a:p>
          <a:p>
            <a:r>
              <a:rPr lang="tr-TR" dirty="0">
                <a:hlinkClick r:id="rId2"/>
              </a:rPr>
              <a:t>Öğrenci Başvuru Formu</a:t>
            </a:r>
            <a:r>
              <a:rPr lang="tr-TR" dirty="0"/>
              <a:t> (2 Adet, fotoğraflı)</a:t>
            </a:r>
          </a:p>
          <a:p>
            <a:r>
              <a:rPr lang="tr-TR" dirty="0">
                <a:hlinkClick r:id="rId3"/>
              </a:rPr>
              <a:t>Öğrenci Bilgi Formu</a:t>
            </a:r>
            <a:r>
              <a:rPr lang="tr-TR" dirty="0"/>
              <a:t> (2 Adet)</a:t>
            </a:r>
          </a:p>
          <a:p>
            <a:r>
              <a:rPr lang="tr-TR" dirty="0"/>
              <a:t>Bölüm / Program Koordinatörünün gözetiminde hazırlanan ve onaylanan </a:t>
            </a:r>
            <a:r>
              <a:rPr lang="tr-TR" dirty="0">
                <a:hlinkClick r:id="rId4"/>
              </a:rPr>
              <a:t>Öğrenim Protokolü</a:t>
            </a:r>
            <a:r>
              <a:rPr lang="tr-TR" dirty="0"/>
              <a:t> (Her dönem için 4 adet)</a:t>
            </a:r>
          </a:p>
          <a:p>
            <a:endParaRPr lang="tr-TR" dirty="0"/>
          </a:p>
        </p:txBody>
      </p:sp>
    </p:spTree>
    <p:extLst>
      <p:ext uri="{BB962C8B-B14F-4D97-AF65-F5344CB8AC3E}">
        <p14:creationId xmlns:p14="http://schemas.microsoft.com/office/powerpoint/2010/main" val="5823302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u="sng" dirty="0"/>
              <a:t>Kabul Alan Öğrencilerin Hazırlayacakları Belgeler</a:t>
            </a:r>
            <a:endParaRPr lang="tr-TR" dirty="0"/>
          </a:p>
          <a:p>
            <a:r>
              <a:rPr lang="tr-TR" dirty="0">
                <a:hlinkClick r:id="rId2"/>
              </a:rPr>
              <a:t>Öğrenci Yükümlülük Sözleşmesi</a:t>
            </a:r>
            <a:r>
              <a:rPr lang="tr-TR" dirty="0"/>
              <a:t> (2 Adet)</a:t>
            </a:r>
          </a:p>
          <a:p>
            <a:r>
              <a:rPr lang="tr-TR" dirty="0">
                <a:hlinkClick r:id="rId3"/>
              </a:rPr>
              <a:t>Taahhütname</a:t>
            </a:r>
            <a:endParaRPr lang="tr-TR" dirty="0"/>
          </a:p>
          <a:p>
            <a:r>
              <a:rPr lang="tr-TR" dirty="0"/>
              <a:t>Nüfus Cüzdanı Fotokopisi</a:t>
            </a:r>
          </a:p>
          <a:p>
            <a:r>
              <a:rPr lang="tr-TR" dirty="0"/>
              <a:t>SGK Aylık Prim ve Hizmet Belgesi, Kamu veya Özel Teşebbüste çalışılmadığını gösteren belge</a:t>
            </a:r>
          </a:p>
          <a:p>
            <a:r>
              <a:rPr lang="tr-TR" dirty="0"/>
              <a:t>Hesap Cüzdanı Fotokopisi</a:t>
            </a:r>
          </a:p>
          <a:p>
            <a:endParaRPr lang="tr-TR" dirty="0"/>
          </a:p>
        </p:txBody>
      </p:sp>
    </p:spTree>
    <p:extLst>
      <p:ext uri="{BB962C8B-B14F-4D97-AF65-F5344CB8AC3E}">
        <p14:creationId xmlns:p14="http://schemas.microsoft.com/office/powerpoint/2010/main" val="31510076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t>Bursa Uludağ Üniversitesinden diğer Üniversiteye gitmeye hak kazanan öğrenciler, öğrenim görecekleri dönemler için akademik takvimde belirtilen kayıt yenileme süresi içinde (varsa) katkı payını Bursa Uludağ Üniversitesi'ne yatırırlar. </a:t>
            </a:r>
            <a:endParaRPr lang="tr-TR" dirty="0" smtClean="0"/>
          </a:p>
          <a:p>
            <a:pPr marL="0" indent="0">
              <a:buNone/>
            </a:pPr>
            <a:r>
              <a:rPr lang="tr-TR" dirty="0" smtClean="0"/>
              <a:t>Ders </a:t>
            </a:r>
            <a:r>
              <a:rPr lang="tr-TR" dirty="0"/>
              <a:t>seçimi yapmazlar. Bu işleme boş kayıt adı da verilir.</a:t>
            </a:r>
          </a:p>
        </p:txBody>
      </p:sp>
    </p:spTree>
    <p:extLst>
      <p:ext uri="{BB962C8B-B14F-4D97-AF65-F5344CB8AC3E}">
        <p14:creationId xmlns:p14="http://schemas.microsoft.com/office/powerpoint/2010/main" val="4001340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t>Farabi Değişim Programı, yurtiçindeki üniversiteler (devlet ve vakıf) ile yüksek teknoloji enstitülerini içeren bir programdır. </a:t>
            </a:r>
            <a:endParaRPr lang="tr-TR" dirty="0" smtClean="0"/>
          </a:p>
          <a:p>
            <a:pPr marL="0" indent="0">
              <a:buNone/>
            </a:pPr>
            <a:r>
              <a:rPr lang="tr-TR" dirty="0"/>
              <a:t>Bir </a:t>
            </a:r>
            <a:r>
              <a:rPr lang="tr-TR" dirty="0"/>
              <a:t>yükseköğretim kurumunun Program kapsamında öğrenci değişimine </a:t>
            </a:r>
            <a:r>
              <a:rPr lang="tr-TR" dirty="0"/>
              <a:t>ortak olabilmesi için diğer </a:t>
            </a:r>
            <a:r>
              <a:rPr lang="tr-TR" dirty="0" smtClean="0"/>
              <a:t>yükseköğretim kurumlarıyla</a:t>
            </a:r>
            <a:r>
              <a:rPr lang="tr-TR" dirty="0"/>
              <a:t> protokol imzalaması gereklidir. </a:t>
            </a:r>
            <a:endParaRPr lang="tr-TR" dirty="0"/>
          </a:p>
          <a:p>
            <a:pPr marL="0" indent="0">
              <a:buNone/>
            </a:pPr>
            <a:r>
              <a:rPr lang="tr-TR" dirty="0" smtClean="0"/>
              <a:t>Değişimin </a:t>
            </a:r>
            <a:r>
              <a:rPr lang="tr-TR" dirty="0"/>
              <a:t>kapsamı, karşılıklı olarak mevcut olan programlarla sınırlıdır. </a:t>
            </a:r>
          </a:p>
        </p:txBody>
      </p:sp>
    </p:spTree>
    <p:extLst>
      <p:ext uri="{BB962C8B-B14F-4D97-AF65-F5344CB8AC3E}">
        <p14:creationId xmlns:p14="http://schemas.microsoft.com/office/powerpoint/2010/main" val="401349289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t>Öğrenci, akademik takvimde belirtilen süre içinde öğrenciyi kabul eden Üniversiteye giderek Öğrenim Protokolünde yer alan derslerin seçimini yapar ve öğrenimine başlar. Öğrenci, eğer öğrenim protokolündeki dersleri çeşitli sebeplerle (dersin açılmaması vb.) seçememişse öğrenime başladıktan sonraki ilk 15 gün içinde ders değişikliği yapabilir. Bu durumda "</a:t>
            </a:r>
            <a:r>
              <a:rPr lang="tr-TR" dirty="0">
                <a:hlinkClick r:id="rId2"/>
              </a:rPr>
              <a:t>Ekle-Sil Formu</a:t>
            </a:r>
            <a:r>
              <a:rPr lang="tr-TR" dirty="0"/>
              <a:t>" adlı formu doldurarak kabul eden Üniversite bölüm / program koordinatörüne onaylatır. Ekle-Sil belgeleri ilgili Farabi Kurum Koordinatörlüğünce onaylandıktan sonra Bursa Uludağ Üniversitesine gönderilir ve Bursa UÜ Bölüm Koordinatörü ile Farabi Kurum Koordinatörünce onaylanır.</a:t>
            </a:r>
          </a:p>
        </p:txBody>
      </p:sp>
    </p:spTree>
    <p:extLst>
      <p:ext uri="{BB962C8B-B14F-4D97-AF65-F5344CB8AC3E}">
        <p14:creationId xmlns:p14="http://schemas.microsoft.com/office/powerpoint/2010/main" val="264205775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BURS ÖDEMELERİ</a:t>
            </a:r>
            <a:endParaRPr lang="tr-TR" dirty="0"/>
          </a:p>
        </p:txBody>
      </p:sp>
      <p:sp>
        <p:nvSpPr>
          <p:cNvPr id="3" name="İçerik Yer Tutucusu 2"/>
          <p:cNvSpPr>
            <a:spLocks noGrp="1"/>
          </p:cNvSpPr>
          <p:nvPr>
            <p:ph idx="1"/>
          </p:nvPr>
        </p:nvSpPr>
        <p:spPr/>
        <p:txBody>
          <a:bodyPr/>
          <a:lstStyle/>
          <a:p>
            <a:pPr marL="0" indent="0">
              <a:buNone/>
            </a:pPr>
            <a:r>
              <a:rPr lang="tr-TR" dirty="0"/>
              <a:t>Burs ödemeleri sadece güz dönemi için verilir. Öğrenci, ödeneklerin YÖK tarafından Bursa Uludağ Üniversitesine gönderilme zamanına göre 4 ay burs ödemelerini alır. Bu 4 ayda burs tutarının %70'i hesaba yatırılır. Kalan %30'luk kısım öğrencinin başarı durumu esas alınarak ödenir.</a:t>
            </a:r>
          </a:p>
        </p:txBody>
      </p:sp>
    </p:spTree>
    <p:extLst>
      <p:ext uri="{BB962C8B-B14F-4D97-AF65-F5344CB8AC3E}">
        <p14:creationId xmlns:p14="http://schemas.microsoft.com/office/powerpoint/2010/main" val="375732824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Farabi Değişim öğrencisi, gittiği üniversitede öğrenimini tamamladıktan sonra </a:t>
            </a:r>
            <a:r>
              <a:rPr lang="tr-TR" dirty="0">
                <a:hlinkClick r:id="rId2"/>
              </a:rPr>
              <a:t>öğrenci nihai raporu</a:t>
            </a:r>
            <a:r>
              <a:rPr lang="tr-TR" dirty="0"/>
              <a:t>nu doldurarak (15 gün içinde) Bursa Uludağ Üniversitesi Farabi Ofisi’ne teslim eder. Öğrencinin öğrenim gördüğü Üniversite, öğrenci katılım belgesi ile transkript </a:t>
            </a:r>
            <a:r>
              <a:rPr lang="tr-TR" dirty="0" err="1"/>
              <a:t>düzenleyek</a:t>
            </a:r>
            <a:r>
              <a:rPr lang="tr-TR" dirty="0"/>
              <a:t> Bursa UÜ Farabi Ofisi'ne iletir. </a:t>
            </a:r>
          </a:p>
          <a:p>
            <a:r>
              <a:rPr lang="tr-TR" dirty="0"/>
              <a:t>Nihai raporu Farabi Ofisi’ne teslim eden öğrencilerin kalan %30’luk hibelerinin miktarı; Yükseköğretim Kurulu’nun öngördüğü “%30 Hibe Hesaplama Denklemi” kullanılarak belirlenir ve tek seferde öğrencilerin hesabına aktarılır.</a:t>
            </a:r>
          </a:p>
          <a:p>
            <a:r>
              <a:rPr lang="tr-TR" dirty="0"/>
              <a:t>Farabi Ofisi, öğrencilerin dönüş belgelerinin bir kopyasının ilgili akademik birimlerin Öğrenci İşleri Bürosu’na resmi yazışma yolu ile iletilmesini sağlar. İlgili akademik birimin Öğrenci İşleri Bürosu, dönüş evrakları gelen Farabi öğrencisine ait not bilgilerini otomasyona kaydeder.</a:t>
            </a:r>
          </a:p>
          <a:p>
            <a:pPr marL="0" indent="0">
              <a:buNone/>
            </a:pPr>
            <a:endParaRPr lang="tr-TR" dirty="0"/>
          </a:p>
        </p:txBody>
      </p:sp>
    </p:spTree>
    <p:extLst>
      <p:ext uri="{BB962C8B-B14F-4D97-AF65-F5344CB8AC3E}">
        <p14:creationId xmlns:p14="http://schemas.microsoft.com/office/powerpoint/2010/main" val="244296914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t>Uludağ Üniversitesi Farabi Kurum Koordinatörlüğü linki :</a:t>
            </a:r>
          </a:p>
          <a:p>
            <a:pPr marL="0" indent="0">
              <a:buNone/>
            </a:pPr>
            <a:r>
              <a:rPr lang="tr-TR" u="sng" dirty="0">
                <a:hlinkClick r:id="rId2"/>
              </a:rPr>
              <a:t>https://uludag.edu.tr/farabi</a:t>
            </a:r>
            <a:endParaRPr lang="tr-TR" dirty="0"/>
          </a:p>
          <a:p>
            <a:endParaRPr lang="tr-TR" dirty="0"/>
          </a:p>
        </p:txBody>
      </p:sp>
    </p:spTree>
    <p:extLst>
      <p:ext uri="{BB962C8B-B14F-4D97-AF65-F5344CB8AC3E}">
        <p14:creationId xmlns:p14="http://schemas.microsoft.com/office/powerpoint/2010/main" val="2337107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t>Öğreniminin bir ya da iki döneminde Üniversitemizden anlaşmalı diğer üniversitelere giderek misafir olmak ya da bu üniversitelerden Bursa Uludağ Üniversitesi'ne gelmek isteyen öğrencilere hizmet </a:t>
            </a:r>
            <a:r>
              <a:rPr lang="tr-TR" dirty="0" smtClean="0"/>
              <a:t>edilmektedir.</a:t>
            </a:r>
            <a:r>
              <a:rPr lang="tr-TR" dirty="0"/>
              <a:t> </a:t>
            </a:r>
            <a:endParaRPr lang="tr-TR" dirty="0">
              <a:solidFill>
                <a:srgbClr val="FF0000"/>
              </a:solidFill>
            </a:endParaRPr>
          </a:p>
          <a:p>
            <a:endParaRPr lang="tr-TR" dirty="0"/>
          </a:p>
        </p:txBody>
      </p:sp>
    </p:spTree>
    <p:extLst>
      <p:ext uri="{BB962C8B-B14F-4D97-AF65-F5344CB8AC3E}">
        <p14:creationId xmlns:p14="http://schemas.microsoft.com/office/powerpoint/2010/main" val="18054356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t>Değişim Programı, yurtiçinde bir yükseköğretim kurumuna kayıtlı olan öğrencinin, bir (Güz) veya iki (Güz ve Bahar) yarıyıl süresince kendi kurumu dışında bir yükseköğretim kurumunda eğitim ve öğretim faaliyetlerine devam etme imkanı sağlamaktadır. </a:t>
            </a:r>
          </a:p>
        </p:txBody>
      </p:sp>
    </p:spTree>
    <p:extLst>
      <p:ext uri="{BB962C8B-B14F-4D97-AF65-F5344CB8AC3E}">
        <p14:creationId xmlns:p14="http://schemas.microsoft.com/office/powerpoint/2010/main" val="920629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Programın Temel Amaçları</a:t>
            </a:r>
          </a:p>
        </p:txBody>
      </p:sp>
      <p:sp>
        <p:nvSpPr>
          <p:cNvPr id="3" name="İçerik Yer Tutucusu 2"/>
          <p:cNvSpPr>
            <a:spLocks noGrp="1"/>
          </p:cNvSpPr>
          <p:nvPr>
            <p:ph idx="1"/>
          </p:nvPr>
        </p:nvSpPr>
        <p:spPr/>
        <p:txBody>
          <a:bodyPr>
            <a:normAutofit/>
          </a:bodyPr>
          <a:lstStyle/>
          <a:p>
            <a:r>
              <a:rPr lang="tr-TR" dirty="0" smtClean="0"/>
              <a:t>Öğrenci </a:t>
            </a:r>
            <a:r>
              <a:rPr lang="tr-TR" dirty="0"/>
              <a:t>hareketliliğini teşvik etmek,</a:t>
            </a:r>
          </a:p>
          <a:p>
            <a:r>
              <a:rPr lang="tr-TR" dirty="0"/>
              <a:t>Bilgi ve becerilerin farklı akademik ortamlarda paylaşılarak zenginleşeceği gerçeğinden hareketle öğrencilerin eğitim öğretim süreçlerinin zenginleşmesi,</a:t>
            </a:r>
          </a:p>
          <a:p>
            <a:r>
              <a:rPr lang="tr-TR" dirty="0"/>
              <a:t>Öğrencilerin geleceğe yönelik kariyer hedeflerine ulaşmalarına katkı sağlamak,</a:t>
            </a:r>
          </a:p>
          <a:p>
            <a:endParaRPr lang="tr-TR" dirty="0"/>
          </a:p>
        </p:txBody>
      </p:sp>
    </p:spTree>
    <p:extLst>
      <p:ext uri="{BB962C8B-B14F-4D97-AF65-F5344CB8AC3E}">
        <p14:creationId xmlns:p14="http://schemas.microsoft.com/office/powerpoint/2010/main" val="53021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Bilgiyi arama, hayata aktarma ve paylaşmak konusunda yardımcı olmak,</a:t>
            </a:r>
          </a:p>
          <a:p>
            <a:r>
              <a:rPr lang="tr-TR" dirty="0"/>
              <a:t>Gidilen yükseköğretim kurumunun ve bulunduğu bölgenin kültürel ve sosyal olanaklarından yararlanma fırsatı sunmak,</a:t>
            </a:r>
          </a:p>
          <a:p>
            <a:r>
              <a:rPr lang="tr-TR" dirty="0"/>
              <a:t>Öğrencilerin motivasyonunu artırmak,</a:t>
            </a:r>
          </a:p>
          <a:p>
            <a:endParaRPr lang="tr-TR" dirty="0"/>
          </a:p>
        </p:txBody>
      </p:sp>
    </p:spTree>
    <p:extLst>
      <p:ext uri="{BB962C8B-B14F-4D97-AF65-F5344CB8AC3E}">
        <p14:creationId xmlns:p14="http://schemas.microsoft.com/office/powerpoint/2010/main" val="2023725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Lisansüstü </a:t>
            </a:r>
            <a:r>
              <a:rPr lang="tr-TR" dirty="0"/>
              <a:t>eğitimde, çalışmanın yapılacağı yörede saha çalışması yapabilme olanağı tanımak,</a:t>
            </a:r>
          </a:p>
          <a:p>
            <a:r>
              <a:rPr lang="tr-TR" dirty="0"/>
              <a:t>Yükseköğretim kurumlarının ülke genelinde tanıtımı; yükseköğretim kurumlarının üstün niteliklerinin diğer yükseköğretim kurumlarına taşınarak eğitim-öğretimin kalitesinin arttırılması,</a:t>
            </a:r>
          </a:p>
          <a:p>
            <a:r>
              <a:rPr lang="tr-TR" dirty="0"/>
              <a:t>Farklı yükseköğretim kurumları arasındaki ortak çalışma ve araştırma kültürünün zenginleşmesine zemin hazırlamak.</a:t>
            </a:r>
          </a:p>
          <a:p>
            <a:endParaRPr lang="tr-TR" dirty="0"/>
          </a:p>
        </p:txBody>
      </p:sp>
    </p:spTree>
    <p:extLst>
      <p:ext uri="{BB962C8B-B14F-4D97-AF65-F5344CB8AC3E}">
        <p14:creationId xmlns:p14="http://schemas.microsoft.com/office/powerpoint/2010/main" val="86359026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833</Words>
  <Application>Microsoft Office PowerPoint</Application>
  <PresentationFormat>Geniş ekran</PresentationFormat>
  <Paragraphs>220</Paragraphs>
  <Slides>43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43</vt:i4>
      </vt:variant>
    </vt:vector>
  </HeadingPairs>
  <TitlesOfParts>
    <vt:vector size="47" baseType="lpstr">
      <vt:lpstr>Arial</vt:lpstr>
      <vt:lpstr>Calibri</vt:lpstr>
      <vt:lpstr>Calibri Light</vt:lpstr>
      <vt:lpstr>Office Teması</vt:lpstr>
      <vt:lpstr>ÖN LİSANS FARABİ DEĞİŞİM PROGRAMI</vt:lpstr>
      <vt:lpstr>PowerPoint Sunusu</vt:lpstr>
      <vt:lpstr>PowerPoint Sunusu</vt:lpstr>
      <vt:lpstr>PowerPoint Sunusu</vt:lpstr>
      <vt:lpstr>PowerPoint Sunusu</vt:lpstr>
      <vt:lpstr>PowerPoint Sunusu</vt:lpstr>
      <vt:lpstr>Programın Temel Amaçları</vt:lpstr>
      <vt:lpstr>PowerPoint Sunusu</vt:lpstr>
      <vt:lpstr>PowerPoint Sunusu</vt:lpstr>
      <vt:lpstr>Genel Başvuru Koşulları</vt:lpstr>
      <vt:lpstr>Mevzuata göre Programdan yararlanabilmek için gerekli koşullar şu şekilde belirtilebilir: </vt:lpstr>
      <vt:lpstr>Protokoller </vt:lpstr>
      <vt:lpstr>Protokoller </vt:lpstr>
      <vt:lpstr>Protokoller </vt:lpstr>
      <vt:lpstr>Protokoller </vt:lpstr>
      <vt:lpstr>PowerPoint Sunusu</vt:lpstr>
      <vt:lpstr>PowerPoint Sunusu</vt:lpstr>
      <vt:lpstr>PowerPoint Sunusu</vt:lpstr>
      <vt:lpstr>PowerPoint Sunusu</vt:lpstr>
      <vt:lpstr>Farabi Öğrencilerinin Hakları</vt:lpstr>
      <vt:lpstr>Karşılıksız Burs Ödemesi</vt:lpstr>
      <vt:lpstr>PowerPoint Sunusu</vt:lpstr>
      <vt:lpstr>Diğer Haklar</vt:lpstr>
      <vt:lpstr>PowerPoint Sunusu</vt:lpstr>
      <vt:lpstr>FARABİ DEĞİŞİM PROGRAMI BAŞVURU İLANININ VERİLMESİ</vt:lpstr>
      <vt:lpstr>PowerPoint Sunusu</vt:lpstr>
      <vt:lpstr>Başvuru Koşulları</vt:lpstr>
      <vt:lpstr>PowerPoint Sunusu</vt:lpstr>
      <vt:lpstr>Başvurmadan Önce Farkında Olunması Gerekenler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BURS ÖDEMELERİ</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ÖN LİSANS FARABİ DEĞİŞİM PROGRAMI</dc:title>
  <dc:creator>PUyar</dc:creator>
  <cp:lastModifiedBy>PUyar</cp:lastModifiedBy>
  <cp:revision>19</cp:revision>
  <dcterms:created xsi:type="dcterms:W3CDTF">2024-04-24T09:33:40Z</dcterms:created>
  <dcterms:modified xsi:type="dcterms:W3CDTF">2024-04-25T07:53:35Z</dcterms:modified>
</cp:coreProperties>
</file>