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notesMasterIdLst>
    <p:notesMasterId r:id="rId88"/>
  </p:notesMasterIdLst>
  <p:handoutMasterIdLst>
    <p:handoutMasterId r:id="rId89"/>
  </p:handoutMasterIdLst>
  <p:sldIdLst>
    <p:sldId id="380" r:id="rId3"/>
    <p:sldId id="842" r:id="rId4"/>
    <p:sldId id="700" r:id="rId5"/>
    <p:sldId id="881" r:id="rId6"/>
    <p:sldId id="882" r:id="rId7"/>
    <p:sldId id="886" r:id="rId8"/>
    <p:sldId id="817" r:id="rId9"/>
    <p:sldId id="883" r:id="rId10"/>
    <p:sldId id="884" r:id="rId11"/>
    <p:sldId id="887" r:id="rId12"/>
    <p:sldId id="891" r:id="rId13"/>
    <p:sldId id="892" r:id="rId14"/>
    <p:sldId id="894" r:id="rId15"/>
    <p:sldId id="895" r:id="rId16"/>
    <p:sldId id="896" r:id="rId17"/>
    <p:sldId id="897" r:id="rId18"/>
    <p:sldId id="899" r:id="rId19"/>
    <p:sldId id="900" r:id="rId20"/>
    <p:sldId id="901" r:id="rId21"/>
    <p:sldId id="902" r:id="rId22"/>
    <p:sldId id="903" r:id="rId23"/>
    <p:sldId id="904" r:id="rId24"/>
    <p:sldId id="905" r:id="rId25"/>
    <p:sldId id="906" r:id="rId26"/>
    <p:sldId id="907" r:id="rId27"/>
    <p:sldId id="908" r:id="rId28"/>
    <p:sldId id="909" r:id="rId29"/>
    <p:sldId id="910" r:id="rId30"/>
    <p:sldId id="911" r:id="rId31"/>
    <p:sldId id="885" r:id="rId32"/>
    <p:sldId id="818" r:id="rId33"/>
    <p:sldId id="800" r:id="rId34"/>
    <p:sldId id="912" r:id="rId35"/>
    <p:sldId id="913" r:id="rId36"/>
    <p:sldId id="916" r:id="rId37"/>
    <p:sldId id="914" r:id="rId38"/>
    <p:sldId id="915" r:id="rId39"/>
    <p:sldId id="917" r:id="rId40"/>
    <p:sldId id="918" r:id="rId41"/>
    <p:sldId id="919" r:id="rId42"/>
    <p:sldId id="920" r:id="rId43"/>
    <p:sldId id="921" r:id="rId44"/>
    <p:sldId id="922" r:id="rId45"/>
    <p:sldId id="923" r:id="rId46"/>
    <p:sldId id="924" r:id="rId47"/>
    <p:sldId id="805" r:id="rId48"/>
    <p:sldId id="925" r:id="rId49"/>
    <p:sldId id="926" r:id="rId50"/>
    <p:sldId id="927" r:id="rId51"/>
    <p:sldId id="928" r:id="rId52"/>
    <p:sldId id="929" r:id="rId53"/>
    <p:sldId id="930" r:id="rId54"/>
    <p:sldId id="931" r:id="rId55"/>
    <p:sldId id="932" r:id="rId56"/>
    <p:sldId id="933" r:id="rId57"/>
    <p:sldId id="934" r:id="rId58"/>
    <p:sldId id="935" r:id="rId59"/>
    <p:sldId id="936" r:id="rId60"/>
    <p:sldId id="937" r:id="rId61"/>
    <p:sldId id="938" r:id="rId62"/>
    <p:sldId id="939" r:id="rId63"/>
    <p:sldId id="940" r:id="rId64"/>
    <p:sldId id="941" r:id="rId65"/>
    <p:sldId id="942" r:id="rId66"/>
    <p:sldId id="945" r:id="rId67"/>
    <p:sldId id="947" r:id="rId68"/>
    <p:sldId id="948" r:id="rId69"/>
    <p:sldId id="943" r:id="rId70"/>
    <p:sldId id="944" r:id="rId71"/>
    <p:sldId id="949" r:id="rId72"/>
    <p:sldId id="950" r:id="rId73"/>
    <p:sldId id="953" r:id="rId74"/>
    <p:sldId id="952" r:id="rId75"/>
    <p:sldId id="959" r:id="rId76"/>
    <p:sldId id="960" r:id="rId77"/>
    <p:sldId id="961" r:id="rId78"/>
    <p:sldId id="956" r:id="rId79"/>
    <p:sldId id="962" r:id="rId80"/>
    <p:sldId id="963" r:id="rId81"/>
    <p:sldId id="964" r:id="rId82"/>
    <p:sldId id="965" r:id="rId83"/>
    <p:sldId id="966" r:id="rId84"/>
    <p:sldId id="951" r:id="rId85"/>
    <p:sldId id="843" r:id="rId86"/>
    <p:sldId id="955" r:id="rId87"/>
  </p:sldIdLst>
  <p:sldSz cx="9144000" cy="6858000" type="screen4x3"/>
  <p:notesSz cx="6811963" cy="994568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userDrawn="1">
          <p15:clr>
            <a:srgbClr val="A4A3A4"/>
          </p15:clr>
        </p15:guide>
        <p15:guide id="2" pos="214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6DC"/>
    <a:srgbClr val="006FC0"/>
    <a:srgbClr val="B03E72"/>
    <a:srgbClr val="00A689"/>
    <a:srgbClr val="A0C639"/>
    <a:srgbClr val="976E6E"/>
    <a:srgbClr val="00A91C"/>
    <a:srgbClr val="1527E3"/>
    <a:srgbClr val="188FD4"/>
    <a:srgbClr val="B2D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76" autoAdjust="0"/>
    <p:restoredTop sz="91024" autoAdjust="0"/>
  </p:normalViewPr>
  <p:slideViewPr>
    <p:cSldViewPr>
      <p:cViewPr varScale="1">
        <p:scale>
          <a:sx n="74" d="100"/>
          <a:sy n="74" d="100"/>
        </p:scale>
        <p:origin x="6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1" d="100"/>
          <a:sy n="101" d="100"/>
        </p:scale>
        <p:origin x="3552" y="108"/>
      </p:cViewPr>
      <p:guideLst>
        <p:guide orient="horz" pos="3133"/>
        <p:guide pos="214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commentAuthors" Target="commentAuthor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5" y="1"/>
            <a:ext cx="2951850" cy="497286"/>
          </a:xfrm>
          <a:prstGeom prst="rect">
            <a:avLst/>
          </a:prstGeom>
        </p:spPr>
        <p:txBody>
          <a:bodyPr vert="horz" lIns="91602" tIns="45802" rIns="91602" bIns="45802" rtlCol="0"/>
          <a:lstStyle>
            <a:lvl1pPr algn="l">
              <a:defRPr sz="1200"/>
            </a:lvl1pPr>
          </a:lstStyle>
          <a:p>
            <a:endParaRPr lang="tr-TR"/>
          </a:p>
        </p:txBody>
      </p:sp>
      <p:sp>
        <p:nvSpPr>
          <p:cNvPr id="3" name="Veri Yer Tutucusu 2"/>
          <p:cNvSpPr>
            <a:spLocks noGrp="1"/>
          </p:cNvSpPr>
          <p:nvPr>
            <p:ph type="dt" sz="quarter" idx="1"/>
          </p:nvPr>
        </p:nvSpPr>
        <p:spPr>
          <a:xfrm>
            <a:off x="3858540" y="1"/>
            <a:ext cx="2951850" cy="497286"/>
          </a:xfrm>
          <a:prstGeom prst="rect">
            <a:avLst/>
          </a:prstGeom>
        </p:spPr>
        <p:txBody>
          <a:bodyPr vert="horz" lIns="91602" tIns="45802" rIns="91602" bIns="45802" rtlCol="0"/>
          <a:lstStyle>
            <a:lvl1pPr algn="r">
              <a:defRPr sz="1200"/>
            </a:lvl1pPr>
          </a:lstStyle>
          <a:p>
            <a:fld id="{578F2987-B034-4BD6-A204-DFAFC049BFD9}" type="datetimeFigureOut">
              <a:rPr lang="tr-TR" smtClean="0"/>
              <a:pPr/>
              <a:t>15.09.2020</a:t>
            </a:fld>
            <a:endParaRPr lang="tr-TR"/>
          </a:p>
        </p:txBody>
      </p:sp>
      <p:sp>
        <p:nvSpPr>
          <p:cNvPr id="4" name="Altbilgi Yer Tutucusu 3"/>
          <p:cNvSpPr>
            <a:spLocks noGrp="1"/>
          </p:cNvSpPr>
          <p:nvPr>
            <p:ph type="ftr" sz="quarter" idx="2"/>
          </p:nvPr>
        </p:nvSpPr>
        <p:spPr>
          <a:xfrm>
            <a:off x="5" y="9446679"/>
            <a:ext cx="2951850" cy="497286"/>
          </a:xfrm>
          <a:prstGeom prst="rect">
            <a:avLst/>
          </a:prstGeom>
        </p:spPr>
        <p:txBody>
          <a:bodyPr vert="horz" lIns="91602" tIns="45802" rIns="91602" bIns="45802" rtlCol="0" anchor="b"/>
          <a:lstStyle>
            <a:lvl1pPr algn="l">
              <a:defRPr sz="1200"/>
            </a:lvl1pPr>
          </a:lstStyle>
          <a:p>
            <a:endParaRPr lang="tr-TR"/>
          </a:p>
        </p:txBody>
      </p:sp>
      <p:sp>
        <p:nvSpPr>
          <p:cNvPr id="5" name="Slayt Numarası Yer Tutucusu 4"/>
          <p:cNvSpPr>
            <a:spLocks noGrp="1"/>
          </p:cNvSpPr>
          <p:nvPr>
            <p:ph type="sldNum" sz="quarter" idx="3"/>
          </p:nvPr>
        </p:nvSpPr>
        <p:spPr>
          <a:xfrm>
            <a:off x="3858540" y="9446679"/>
            <a:ext cx="2951850" cy="497286"/>
          </a:xfrm>
          <a:prstGeom prst="rect">
            <a:avLst/>
          </a:prstGeom>
        </p:spPr>
        <p:txBody>
          <a:bodyPr vert="horz" lIns="91602" tIns="45802" rIns="91602" bIns="45802" rtlCol="0" anchor="b"/>
          <a:lstStyle>
            <a:lvl1pPr algn="r">
              <a:defRPr sz="1200"/>
            </a:lvl1pPr>
          </a:lstStyle>
          <a:p>
            <a:fld id="{DEE94BAA-6029-422F-9D03-3BADE78B57ED}" type="slidenum">
              <a:rPr lang="tr-TR" smtClean="0"/>
              <a:pPr/>
              <a:t>‹#›</a:t>
            </a:fld>
            <a:endParaRPr lang="tr-TR"/>
          </a:p>
        </p:txBody>
      </p:sp>
    </p:spTree>
    <p:extLst>
      <p:ext uri="{BB962C8B-B14F-4D97-AF65-F5344CB8AC3E}">
        <p14:creationId xmlns:p14="http://schemas.microsoft.com/office/powerpoint/2010/main" val="138891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5" y="1"/>
            <a:ext cx="2951850" cy="497286"/>
          </a:xfrm>
          <a:prstGeom prst="rect">
            <a:avLst/>
          </a:prstGeom>
        </p:spPr>
        <p:txBody>
          <a:bodyPr vert="horz" lIns="91602" tIns="45802" rIns="91602" bIns="45802" rtlCol="0"/>
          <a:lstStyle>
            <a:lvl1pPr algn="l">
              <a:defRPr sz="1200"/>
            </a:lvl1pPr>
          </a:lstStyle>
          <a:p>
            <a:endParaRPr lang="tr-TR"/>
          </a:p>
        </p:txBody>
      </p:sp>
      <p:sp>
        <p:nvSpPr>
          <p:cNvPr id="3" name="Veri Yer Tutucusu 2"/>
          <p:cNvSpPr>
            <a:spLocks noGrp="1"/>
          </p:cNvSpPr>
          <p:nvPr>
            <p:ph type="dt" idx="1"/>
          </p:nvPr>
        </p:nvSpPr>
        <p:spPr>
          <a:xfrm>
            <a:off x="3858540" y="1"/>
            <a:ext cx="2951850" cy="497286"/>
          </a:xfrm>
          <a:prstGeom prst="rect">
            <a:avLst/>
          </a:prstGeom>
        </p:spPr>
        <p:txBody>
          <a:bodyPr vert="horz" lIns="91602" tIns="45802" rIns="91602" bIns="45802" rtlCol="0"/>
          <a:lstStyle>
            <a:lvl1pPr algn="r">
              <a:defRPr sz="1200"/>
            </a:lvl1pPr>
          </a:lstStyle>
          <a:p>
            <a:fld id="{427D6E35-E531-4D57-9E49-BCE6FCA41213}" type="datetimeFigureOut">
              <a:rPr lang="tr-TR" smtClean="0"/>
              <a:pPr/>
              <a:t>15.09.2020</a:t>
            </a:fld>
            <a:endParaRPr lang="tr-TR"/>
          </a:p>
        </p:txBody>
      </p:sp>
      <p:sp>
        <p:nvSpPr>
          <p:cNvPr id="4" name="Slayt Görüntüsü Yer Tutucusu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602" tIns="45802" rIns="91602" bIns="45802" rtlCol="0" anchor="ctr"/>
          <a:lstStyle/>
          <a:p>
            <a:endParaRPr lang="tr-TR"/>
          </a:p>
        </p:txBody>
      </p:sp>
      <p:sp>
        <p:nvSpPr>
          <p:cNvPr id="5" name="Not Yer Tutucusu 4"/>
          <p:cNvSpPr>
            <a:spLocks noGrp="1"/>
          </p:cNvSpPr>
          <p:nvPr>
            <p:ph type="body" sz="quarter" idx="3"/>
          </p:nvPr>
        </p:nvSpPr>
        <p:spPr>
          <a:xfrm>
            <a:off x="681198" y="4724202"/>
            <a:ext cx="5449569" cy="4475561"/>
          </a:xfrm>
          <a:prstGeom prst="rect">
            <a:avLst/>
          </a:prstGeom>
        </p:spPr>
        <p:txBody>
          <a:bodyPr vert="horz" lIns="91602" tIns="45802" rIns="91602" bIns="45802"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5" y="9446679"/>
            <a:ext cx="2951850" cy="497286"/>
          </a:xfrm>
          <a:prstGeom prst="rect">
            <a:avLst/>
          </a:prstGeom>
        </p:spPr>
        <p:txBody>
          <a:bodyPr vert="horz" lIns="91602" tIns="45802" rIns="91602" bIns="45802" rtlCol="0" anchor="b"/>
          <a:lstStyle>
            <a:lvl1pPr algn="l">
              <a:defRPr sz="1200"/>
            </a:lvl1pPr>
          </a:lstStyle>
          <a:p>
            <a:endParaRPr lang="tr-TR"/>
          </a:p>
        </p:txBody>
      </p:sp>
      <p:sp>
        <p:nvSpPr>
          <p:cNvPr id="7" name="Slayt Numarası Yer Tutucusu 6"/>
          <p:cNvSpPr>
            <a:spLocks noGrp="1"/>
          </p:cNvSpPr>
          <p:nvPr>
            <p:ph type="sldNum" sz="quarter" idx="5"/>
          </p:nvPr>
        </p:nvSpPr>
        <p:spPr>
          <a:xfrm>
            <a:off x="3858540" y="9446679"/>
            <a:ext cx="2951850" cy="497286"/>
          </a:xfrm>
          <a:prstGeom prst="rect">
            <a:avLst/>
          </a:prstGeom>
        </p:spPr>
        <p:txBody>
          <a:bodyPr vert="horz" lIns="91602" tIns="45802" rIns="91602" bIns="45802" rtlCol="0" anchor="b"/>
          <a:lstStyle>
            <a:lvl1pPr algn="r">
              <a:defRPr sz="1200"/>
            </a:lvl1pPr>
          </a:lstStyle>
          <a:p>
            <a:fld id="{0986671A-6899-4044-95A4-FCF0C1541332}" type="slidenum">
              <a:rPr lang="tr-TR" smtClean="0"/>
              <a:pPr/>
              <a:t>‹#›</a:t>
            </a:fld>
            <a:endParaRPr lang="tr-TR"/>
          </a:p>
        </p:txBody>
      </p:sp>
    </p:spTree>
    <p:extLst>
      <p:ext uri="{BB962C8B-B14F-4D97-AF65-F5344CB8AC3E}">
        <p14:creationId xmlns:p14="http://schemas.microsoft.com/office/powerpoint/2010/main" val="171563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ÜTTO - GİRİŞ">
    <p:spTree>
      <p:nvGrpSpPr>
        <p:cNvPr id="1" name=""/>
        <p:cNvGrpSpPr/>
        <p:nvPr/>
      </p:nvGrpSpPr>
      <p:grpSpPr>
        <a:xfrm>
          <a:off x="0" y="0"/>
          <a:ext cx="0" cy="0"/>
          <a:chOff x="0" y="0"/>
          <a:chExt cx="0" cy="0"/>
        </a:xfrm>
      </p:grpSpPr>
      <p:sp>
        <p:nvSpPr>
          <p:cNvPr id="10" name="Dikdörtgen 9"/>
          <p:cNvSpPr/>
          <p:nvPr userDrawn="1"/>
        </p:nvSpPr>
        <p:spPr>
          <a:xfrm>
            <a:off x="6880" y="-26712"/>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8" name="Grup 17"/>
          <p:cNvGrpSpPr/>
          <p:nvPr userDrawn="1"/>
        </p:nvGrpSpPr>
        <p:grpSpPr>
          <a:xfrm>
            <a:off x="647564" y="2032766"/>
            <a:ext cx="4680520" cy="1200329"/>
            <a:chOff x="647564" y="2032766"/>
            <a:chExt cx="4680520" cy="1200329"/>
          </a:xfrm>
        </p:grpSpPr>
        <p:sp>
          <p:nvSpPr>
            <p:cNvPr id="17" name="Dikdörtgen 16"/>
            <p:cNvSpPr/>
            <p:nvPr userDrawn="1"/>
          </p:nvSpPr>
          <p:spPr>
            <a:xfrm>
              <a:off x="647564" y="2032766"/>
              <a:ext cx="4680520" cy="1200329"/>
            </a:xfrm>
            <a:prstGeom prst="rect">
              <a:avLst/>
            </a:prstGeom>
            <a:solidFill>
              <a:schemeClr val="bg1">
                <a:lumMod val="95000"/>
              </a:schemeClr>
            </a:solidFill>
            <a:ln>
              <a:noFill/>
            </a:ln>
            <a:effectLst>
              <a:outerShdw blurRad="495300" dist="76200" dir="9300000" sx="97000" sy="97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userDrawn="1"/>
          </p:nvSpPr>
          <p:spPr>
            <a:xfrm>
              <a:off x="827584" y="2032766"/>
              <a:ext cx="4320480" cy="1200329"/>
            </a:xfrm>
            <a:prstGeom prst="rect">
              <a:avLst/>
            </a:prstGeom>
            <a:noFill/>
          </p:spPr>
          <p:txBody>
            <a:bodyPr wrap="square" rtlCol="0">
              <a:spAutoFit/>
            </a:bodyPr>
            <a:lstStyle/>
            <a:p>
              <a:r>
                <a:rPr lang="tr-TR" sz="7200" dirty="0">
                  <a:solidFill>
                    <a:srgbClr val="0070C0"/>
                  </a:solidFill>
                  <a:latin typeface="+mn-lt"/>
                </a:rPr>
                <a:t>UÜ</a:t>
              </a:r>
              <a:r>
                <a:rPr lang="tr-TR" sz="7200" baseline="0" dirty="0">
                  <a:solidFill>
                    <a:srgbClr val="0070C0"/>
                  </a:solidFill>
                  <a:latin typeface="+mn-lt"/>
                </a:rPr>
                <a:t> - TTO</a:t>
              </a:r>
              <a:endParaRPr lang="tr-TR" sz="7200" dirty="0">
                <a:solidFill>
                  <a:srgbClr val="0070C0"/>
                </a:solidFill>
                <a:latin typeface="+mn-lt"/>
              </a:endParaRPr>
            </a:p>
          </p:txBody>
        </p:sp>
      </p:grpSp>
      <p:sp>
        <p:nvSpPr>
          <p:cNvPr id="14" name="Metin kutusu 13"/>
          <p:cNvSpPr txBox="1"/>
          <p:nvPr userDrawn="1"/>
        </p:nvSpPr>
        <p:spPr>
          <a:xfrm>
            <a:off x="618242" y="3586951"/>
            <a:ext cx="6113998" cy="646331"/>
          </a:xfrm>
          <a:prstGeom prst="rect">
            <a:avLst/>
          </a:prstGeom>
          <a:noFill/>
        </p:spPr>
        <p:txBody>
          <a:bodyPr wrap="square" rtlCol="0">
            <a:spAutoFit/>
          </a:bodyPr>
          <a:lstStyle/>
          <a:p>
            <a:r>
              <a:rPr lang="tr-TR" sz="3600" dirty="0">
                <a:solidFill>
                  <a:schemeClr val="bg1"/>
                </a:solidFill>
                <a:latin typeface="+mn-lt"/>
              </a:rPr>
              <a:t>ULUDAĞ ÜNİVERSİTESİ</a:t>
            </a:r>
          </a:p>
        </p:txBody>
      </p:sp>
      <p:sp>
        <p:nvSpPr>
          <p:cNvPr id="15" name="Metin kutusu 14"/>
          <p:cNvSpPr txBox="1"/>
          <p:nvPr userDrawn="1"/>
        </p:nvSpPr>
        <p:spPr>
          <a:xfrm>
            <a:off x="647564" y="4167996"/>
            <a:ext cx="4680520" cy="523220"/>
          </a:xfrm>
          <a:prstGeom prst="rect">
            <a:avLst/>
          </a:prstGeom>
          <a:noFill/>
        </p:spPr>
        <p:txBody>
          <a:bodyPr wrap="square" rtlCol="0">
            <a:spAutoFit/>
          </a:bodyPr>
          <a:lstStyle/>
          <a:p>
            <a:r>
              <a:rPr lang="tr-TR" sz="2800" dirty="0">
                <a:solidFill>
                  <a:schemeClr val="bg1"/>
                </a:solidFill>
                <a:latin typeface="+mn-lt"/>
              </a:rPr>
              <a:t>Teknoloji</a:t>
            </a:r>
            <a:r>
              <a:rPr lang="tr-TR" sz="2800" baseline="0" dirty="0">
                <a:solidFill>
                  <a:schemeClr val="bg1"/>
                </a:solidFill>
                <a:latin typeface="+mn-lt"/>
              </a:rPr>
              <a:t> Transfer Ofisi</a:t>
            </a:r>
            <a:endParaRPr lang="tr-TR" sz="2800" dirty="0">
              <a:solidFill>
                <a:schemeClr val="bg1"/>
              </a:solidFill>
              <a:latin typeface="+mn-lt"/>
            </a:endParaRPr>
          </a:p>
        </p:txBody>
      </p:sp>
      <p:sp>
        <p:nvSpPr>
          <p:cNvPr id="9" name="Metin kutusu 8"/>
          <p:cNvSpPr txBox="1"/>
          <p:nvPr userDrawn="1"/>
        </p:nvSpPr>
        <p:spPr>
          <a:xfrm>
            <a:off x="5004048" y="6309320"/>
            <a:ext cx="4139952" cy="369332"/>
          </a:xfrm>
          <a:prstGeom prst="rect">
            <a:avLst/>
          </a:prstGeom>
          <a:noFill/>
        </p:spPr>
        <p:txBody>
          <a:bodyPr wrap="square" rtlCol="0">
            <a:spAutoFit/>
          </a:bodyPr>
          <a:lstStyle/>
          <a:p>
            <a:r>
              <a:rPr lang="tr-TR" sz="1800" i="1" dirty="0">
                <a:solidFill>
                  <a:schemeClr val="bg1"/>
                </a:solidFill>
                <a:latin typeface="Myriad Pro" pitchFamily="34" charset="0"/>
              </a:rPr>
              <a:t>Yaşam</a:t>
            </a:r>
            <a:r>
              <a:rPr lang="tr-TR" sz="1800" i="1" baseline="0" dirty="0">
                <a:solidFill>
                  <a:schemeClr val="bg1"/>
                </a:solidFill>
                <a:latin typeface="Myriad Pro" pitchFamily="34" charset="0"/>
              </a:rPr>
              <a:t> İçin Bilim ve Değer Üretiyoruz…</a:t>
            </a:r>
            <a:endParaRPr lang="tr-TR" sz="1800" i="1" dirty="0">
              <a:solidFill>
                <a:schemeClr val="bg1"/>
              </a:solidFill>
              <a:latin typeface="Myriad Pro" pitchFamily="34" charset="0"/>
            </a:endParaRPr>
          </a:p>
        </p:txBody>
      </p:sp>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7704" y="1180534"/>
            <a:ext cx="3249072" cy="3249072"/>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33203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8202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190481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692035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80154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599764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928287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177477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753609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3544247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63264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UÜTTO - GİRİŞ">
    <p:spTree>
      <p:nvGrpSpPr>
        <p:cNvPr id="1" name=""/>
        <p:cNvGrpSpPr/>
        <p:nvPr/>
      </p:nvGrpSpPr>
      <p:grpSpPr>
        <a:xfrm>
          <a:off x="0" y="0"/>
          <a:ext cx="0" cy="0"/>
          <a:chOff x="0" y="0"/>
          <a:chExt cx="0" cy="0"/>
        </a:xfrm>
      </p:grpSpPr>
      <p:sp>
        <p:nvSpPr>
          <p:cNvPr id="10" name="Dikdörtgen 9"/>
          <p:cNvSpPr/>
          <p:nvPr userDrawn="1"/>
        </p:nvSpPr>
        <p:spPr>
          <a:xfrm>
            <a:off x="6880" y="-26712"/>
            <a:ext cx="9144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8" name="Grup 17"/>
          <p:cNvGrpSpPr/>
          <p:nvPr userDrawn="1"/>
        </p:nvGrpSpPr>
        <p:grpSpPr>
          <a:xfrm>
            <a:off x="647564" y="2032766"/>
            <a:ext cx="4680520" cy="1200329"/>
            <a:chOff x="647564" y="2032766"/>
            <a:chExt cx="4680520" cy="1200329"/>
          </a:xfrm>
        </p:grpSpPr>
        <p:sp>
          <p:nvSpPr>
            <p:cNvPr id="17" name="Dikdörtgen 16"/>
            <p:cNvSpPr/>
            <p:nvPr userDrawn="1"/>
          </p:nvSpPr>
          <p:spPr>
            <a:xfrm>
              <a:off x="647564" y="2032766"/>
              <a:ext cx="4680520" cy="1200329"/>
            </a:xfrm>
            <a:prstGeom prst="rect">
              <a:avLst/>
            </a:prstGeom>
            <a:solidFill>
              <a:schemeClr val="bg1">
                <a:lumMod val="95000"/>
              </a:schemeClr>
            </a:solidFill>
            <a:ln>
              <a:noFill/>
            </a:ln>
            <a:effectLst>
              <a:outerShdw blurRad="495300" dist="76200" dir="9300000" sx="97000" sy="97000" algn="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12"/>
            <p:cNvSpPr txBox="1"/>
            <p:nvPr userDrawn="1"/>
          </p:nvSpPr>
          <p:spPr>
            <a:xfrm>
              <a:off x="827584" y="2032766"/>
              <a:ext cx="4320480" cy="1200329"/>
            </a:xfrm>
            <a:prstGeom prst="rect">
              <a:avLst/>
            </a:prstGeom>
            <a:noFill/>
          </p:spPr>
          <p:txBody>
            <a:bodyPr wrap="square" rtlCol="0">
              <a:spAutoFit/>
            </a:bodyPr>
            <a:lstStyle/>
            <a:p>
              <a:r>
                <a:rPr lang="tr-TR" sz="7200" dirty="0">
                  <a:solidFill>
                    <a:srgbClr val="0070C0"/>
                  </a:solidFill>
                  <a:latin typeface="Myriad Pro" pitchFamily="34" charset="0"/>
                </a:rPr>
                <a:t>UÜ</a:t>
              </a:r>
              <a:r>
                <a:rPr lang="tr-TR" sz="7200" baseline="0" dirty="0">
                  <a:solidFill>
                    <a:srgbClr val="0070C0"/>
                  </a:solidFill>
                  <a:latin typeface="Myriad Pro" pitchFamily="34" charset="0"/>
                </a:rPr>
                <a:t> - TTO</a:t>
              </a:r>
              <a:endParaRPr lang="tr-TR" sz="7200" dirty="0">
                <a:solidFill>
                  <a:srgbClr val="0070C0"/>
                </a:solidFill>
                <a:latin typeface="Myriad Pro" pitchFamily="34" charset="0"/>
              </a:endParaRPr>
            </a:p>
          </p:txBody>
        </p:sp>
      </p:grpSp>
      <p:sp>
        <p:nvSpPr>
          <p:cNvPr id="14" name="Metin kutusu 13"/>
          <p:cNvSpPr txBox="1"/>
          <p:nvPr userDrawn="1"/>
        </p:nvSpPr>
        <p:spPr>
          <a:xfrm>
            <a:off x="618242" y="3586951"/>
            <a:ext cx="6113998" cy="646331"/>
          </a:xfrm>
          <a:prstGeom prst="rect">
            <a:avLst/>
          </a:prstGeom>
          <a:noFill/>
        </p:spPr>
        <p:txBody>
          <a:bodyPr wrap="square" rtlCol="0">
            <a:spAutoFit/>
          </a:bodyPr>
          <a:lstStyle/>
          <a:p>
            <a:r>
              <a:rPr lang="tr-TR" sz="3600" dirty="0">
                <a:solidFill>
                  <a:schemeClr val="bg1"/>
                </a:solidFill>
                <a:latin typeface="Myriad Pro" pitchFamily="34" charset="0"/>
              </a:rPr>
              <a:t>ULUDAĞ ÜNİVERSİTESİ</a:t>
            </a:r>
          </a:p>
        </p:txBody>
      </p:sp>
      <p:sp>
        <p:nvSpPr>
          <p:cNvPr id="15" name="Metin kutusu 14"/>
          <p:cNvSpPr txBox="1"/>
          <p:nvPr userDrawn="1"/>
        </p:nvSpPr>
        <p:spPr>
          <a:xfrm>
            <a:off x="647564" y="4167996"/>
            <a:ext cx="4680520" cy="523220"/>
          </a:xfrm>
          <a:prstGeom prst="rect">
            <a:avLst/>
          </a:prstGeom>
          <a:noFill/>
        </p:spPr>
        <p:txBody>
          <a:bodyPr wrap="square" rtlCol="0">
            <a:spAutoFit/>
          </a:bodyPr>
          <a:lstStyle/>
          <a:p>
            <a:r>
              <a:rPr lang="tr-TR" sz="2800" dirty="0">
                <a:solidFill>
                  <a:schemeClr val="bg1"/>
                </a:solidFill>
                <a:latin typeface="Myriad Pro" pitchFamily="34" charset="0"/>
              </a:rPr>
              <a:t>Teknoloji</a:t>
            </a:r>
            <a:r>
              <a:rPr lang="tr-TR" sz="2800" baseline="0" dirty="0">
                <a:solidFill>
                  <a:schemeClr val="bg1"/>
                </a:solidFill>
                <a:latin typeface="Myriad Pro" pitchFamily="34" charset="0"/>
              </a:rPr>
              <a:t> Transfer Ofisi</a:t>
            </a:r>
            <a:endParaRPr lang="tr-TR" sz="2800" dirty="0">
              <a:solidFill>
                <a:schemeClr val="bg1"/>
              </a:solidFill>
              <a:latin typeface="Myriad Pro" pitchFamily="34" charset="0"/>
            </a:endParaRPr>
          </a:p>
        </p:txBody>
      </p:sp>
      <p:sp>
        <p:nvSpPr>
          <p:cNvPr id="9" name="Metin kutusu 8"/>
          <p:cNvSpPr txBox="1"/>
          <p:nvPr userDrawn="1"/>
        </p:nvSpPr>
        <p:spPr>
          <a:xfrm>
            <a:off x="5004048" y="6309320"/>
            <a:ext cx="4139952" cy="369332"/>
          </a:xfrm>
          <a:prstGeom prst="rect">
            <a:avLst/>
          </a:prstGeom>
          <a:noFill/>
        </p:spPr>
        <p:txBody>
          <a:bodyPr wrap="square" rtlCol="0">
            <a:spAutoFit/>
          </a:bodyPr>
          <a:lstStyle/>
          <a:p>
            <a:r>
              <a:rPr lang="tr-TR" sz="1800" i="1" dirty="0">
                <a:solidFill>
                  <a:schemeClr val="bg1"/>
                </a:solidFill>
                <a:latin typeface="Myriad Pro" pitchFamily="34" charset="0"/>
              </a:rPr>
              <a:t>Yaşam</a:t>
            </a:r>
            <a:r>
              <a:rPr lang="tr-TR" sz="1800" i="1" baseline="0" dirty="0">
                <a:solidFill>
                  <a:schemeClr val="bg1"/>
                </a:solidFill>
                <a:latin typeface="Myriad Pro" pitchFamily="34" charset="0"/>
              </a:rPr>
              <a:t> İçin Bilim ve Değer Üretiyoruz…</a:t>
            </a:r>
            <a:endParaRPr lang="tr-TR" sz="1800" i="1" dirty="0">
              <a:solidFill>
                <a:schemeClr val="bg1"/>
              </a:solidFill>
              <a:latin typeface="Myriad Pro" pitchFamily="34" charset="0"/>
            </a:endParaRPr>
          </a:p>
        </p:txBody>
      </p:sp>
      <p:pic>
        <p:nvPicPr>
          <p:cNvPr id="2" name="Resim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7704" y="1180534"/>
            <a:ext cx="3249072" cy="3249072"/>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7231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anim calcmode="lin" valueType="num">
                                      <p:cBhvr>
                                        <p:cTn id="24" dur="500" fill="hold"/>
                                        <p:tgtEl>
                                          <p:spTgt spid="9"/>
                                        </p:tgtEl>
                                        <p:attrNameLst>
                                          <p:attrName>ppt_x</p:attrName>
                                        </p:attrNameLst>
                                      </p:cBhvr>
                                      <p:tavLst>
                                        <p:tav tm="0">
                                          <p:val>
                                            <p:strVal val="#ppt_x"/>
                                          </p:val>
                                        </p:tav>
                                        <p:tav tm="100000">
                                          <p:val>
                                            <p:strVal val="#ppt_x"/>
                                          </p:val>
                                        </p:tav>
                                      </p:tavLst>
                                    </p:anim>
                                    <p:anim calcmode="lin" valueType="num">
                                      <p:cBhvr>
                                        <p:cTn id="25" dur="5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1+#ppt_w/2"/>
                                          </p:val>
                                        </p:tav>
                                        <p:tav tm="100000">
                                          <p:val>
                                            <p:strVal val="#ppt_x"/>
                                          </p:val>
                                        </p:tav>
                                      </p:tavLst>
                                    </p:anim>
                                    <p:anim calcmode="lin" valueType="num">
                                      <p:cBhvr additive="base">
                                        <p:cTn id="30"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9"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59869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8"/>
            <a:ext cx="78867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4340386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825625"/>
            <a:ext cx="386715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825625"/>
            <a:ext cx="386715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599486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30238" y="365125"/>
            <a:ext cx="7886700" cy="1325563"/>
          </a:xfrm>
        </p:spPr>
        <p:txBody>
          <a:bodyPr/>
          <a:lstStyle/>
          <a:p>
            <a:r>
              <a:rPr lang="tr-TR"/>
              <a:t>Asıl başlık stili için tıklatın</a:t>
            </a:r>
          </a:p>
        </p:txBody>
      </p:sp>
      <p:sp>
        <p:nvSpPr>
          <p:cNvPr id="3" name="Metin Yer Tutucus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630238" y="2505075"/>
            <a:ext cx="386873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29150" y="2505075"/>
            <a:ext cx="38877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355715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3684775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6388664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3025953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30238" y="457200"/>
            <a:ext cx="2949575"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1271635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8460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365125"/>
            <a:ext cx="5762625"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53AA0AE-BFDB-42BA-971C-869758577989}"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E6F1DFD-5CD7-4BB8-B27F-61D9AADABAD5}" type="slidenum">
              <a:rPr lang="tr-TR" smtClean="0"/>
              <a:pPr/>
              <a:t>‹#›</a:t>
            </a:fld>
            <a:endParaRPr lang="tr-TR"/>
          </a:p>
        </p:txBody>
      </p:sp>
    </p:spTree>
    <p:extLst>
      <p:ext uri="{BB962C8B-B14F-4D97-AF65-F5344CB8AC3E}">
        <p14:creationId xmlns:p14="http://schemas.microsoft.com/office/powerpoint/2010/main" val="295087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UÜTTO - ALT SAYFA">
    <p:spTree>
      <p:nvGrpSpPr>
        <p:cNvPr id="1" name=""/>
        <p:cNvGrpSpPr/>
        <p:nvPr/>
      </p:nvGrpSpPr>
      <p:grpSpPr>
        <a:xfrm>
          <a:off x="0" y="0"/>
          <a:ext cx="0" cy="0"/>
          <a:chOff x="0" y="0"/>
          <a:chExt cx="0" cy="0"/>
        </a:xfrm>
      </p:grpSpPr>
      <p:pic>
        <p:nvPicPr>
          <p:cNvPr id="2050" name="Picture 2" descr="C:\Users\Samet\Desktop\koyu mavi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868"/>
          <a:stretch/>
        </p:blipFill>
        <p:spPr bwMode="auto">
          <a:xfrm>
            <a:off x="-108519" y="-29599"/>
            <a:ext cx="9289032" cy="1370367"/>
          </a:xfrm>
          <a:prstGeom prst="rect">
            <a:avLst/>
          </a:prstGeom>
          <a:noFill/>
          <a:ln>
            <a:solidFill>
              <a:schemeClr val="accent1"/>
            </a:solidFill>
          </a:ln>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Metin Yer Tutucusu 16"/>
          <p:cNvSpPr>
            <a:spLocks noGrp="1"/>
          </p:cNvSpPr>
          <p:nvPr>
            <p:ph type="body" sz="quarter" idx="13"/>
          </p:nvPr>
        </p:nvSpPr>
        <p:spPr>
          <a:xfrm>
            <a:off x="1" y="0"/>
            <a:ext cx="6227762" cy="1323975"/>
          </a:xfrm>
        </p:spPr>
        <p:txBody>
          <a:bodyPr>
            <a:noAutofit/>
          </a:bodyPr>
          <a:lstStyle>
            <a:lvl1pPr marL="0" indent="0" algn="l">
              <a:buNone/>
              <a:defRPr sz="2400">
                <a:solidFill>
                  <a:schemeClr val="bg1"/>
                </a:solidFill>
                <a:latin typeface="+mn-lt"/>
              </a:defRPr>
            </a:lvl1pPr>
            <a:lvl2pPr marL="457200" indent="0" algn="l">
              <a:buNone/>
              <a:defRPr sz="2400">
                <a:solidFill>
                  <a:schemeClr val="bg1"/>
                </a:solidFill>
                <a:latin typeface="+mn-lt"/>
              </a:defRPr>
            </a:lvl2pPr>
            <a:lvl3pPr marL="914400" indent="0" algn="l">
              <a:buNone/>
              <a:defRPr sz="2400">
                <a:solidFill>
                  <a:schemeClr val="bg1"/>
                </a:solidFill>
                <a:latin typeface="+mn-lt"/>
              </a:defRPr>
            </a:lvl3pPr>
            <a:lvl4pPr marL="1371600" indent="0" algn="l">
              <a:buNone/>
              <a:defRPr sz="2400">
                <a:solidFill>
                  <a:schemeClr val="bg1"/>
                </a:solidFill>
                <a:latin typeface="+mn-lt"/>
              </a:defRPr>
            </a:lvl4pPr>
            <a:lvl5pPr marL="1828800" indent="0" algn="l">
              <a:buNone/>
              <a:defRPr sz="2400">
                <a:solidFill>
                  <a:schemeClr val="bg1"/>
                </a:solidFill>
                <a:latin typeface="+mn-lt"/>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1" name="Metin kutusu 10"/>
          <p:cNvSpPr txBox="1"/>
          <p:nvPr userDrawn="1"/>
        </p:nvSpPr>
        <p:spPr>
          <a:xfrm>
            <a:off x="6983761" y="400377"/>
            <a:ext cx="2196752" cy="523220"/>
          </a:xfrm>
          <a:prstGeom prst="rect">
            <a:avLst/>
          </a:prstGeom>
          <a:noFill/>
        </p:spPr>
        <p:txBody>
          <a:bodyPr wrap="square" rtlCol="0">
            <a:spAutoFit/>
          </a:bodyPr>
          <a:lstStyle/>
          <a:p>
            <a:pPr algn="ctr"/>
            <a:r>
              <a:rPr lang="tr-TR" sz="1400" b="1" dirty="0">
                <a:solidFill>
                  <a:schemeClr val="bg1"/>
                </a:solidFill>
                <a:latin typeface="+mj-lt"/>
              </a:rPr>
              <a:t>Uludağ Üniversitesi</a:t>
            </a:r>
            <a:r>
              <a:rPr lang="tr-TR" sz="1400" b="1" baseline="0" dirty="0">
                <a:solidFill>
                  <a:schemeClr val="bg1"/>
                </a:solidFill>
                <a:latin typeface="+mj-lt"/>
              </a:rPr>
              <a:t> Teknoloji Transfer Ofisi</a:t>
            </a:r>
            <a:endParaRPr lang="tr-TR" sz="1400" b="1" dirty="0">
              <a:solidFill>
                <a:schemeClr val="bg1"/>
              </a:solidFill>
              <a:latin typeface="+mj-lt"/>
            </a:endParaRPr>
          </a:p>
        </p:txBody>
      </p:sp>
    </p:spTree>
    <p:extLst>
      <p:ext uri="{BB962C8B-B14F-4D97-AF65-F5344CB8AC3E}">
        <p14:creationId xmlns:p14="http://schemas.microsoft.com/office/powerpoint/2010/main" val="324207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anim calcmode="lin" valueType="num">
                                      <p:cBhvr additive="base">
                                        <p:cTn id="11"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anim calcmode="lin" valueType="num">
                                      <p:cBhvr additive="base">
                                        <p:cTn id="15"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7">
                                            <p:txEl>
                                              <p:pRg st="3" end="3"/>
                                            </p:txEl>
                                          </p:spTgt>
                                        </p:tgtEl>
                                        <p:attrNameLst>
                                          <p:attrName>style.visibility</p:attrName>
                                        </p:attrNameLst>
                                      </p:cBhvr>
                                      <p:to>
                                        <p:strVal val="visible"/>
                                      </p:to>
                                    </p:set>
                                    <p:anim calcmode="lin" valueType="num">
                                      <p:cBhvr additive="base">
                                        <p:cTn id="19"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7">
                                            <p:txEl>
                                              <p:pRg st="4" end="4"/>
                                            </p:txEl>
                                          </p:spTgt>
                                        </p:tgtEl>
                                        <p:attrNameLst>
                                          <p:attrName>style.visibility</p:attrName>
                                        </p:attrNameLst>
                                      </p:cBhvr>
                                      <p:to>
                                        <p:strVal val="visible"/>
                                      </p:to>
                                    </p:set>
                                    <p:anim calcmode="lin" valueType="num">
                                      <p:cBhvr additive="base">
                                        <p:cTn id="23" dur="5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0-#ppt_w/2"/>
                          </p:val>
                        </p:tav>
                        <p:tav tm="100000">
                          <p:val>
                            <p:strVal val="#ppt_x"/>
                          </p:val>
                        </p:tav>
                      </p:tavLst>
                    </p:anim>
                    <p:anim calcmode="lin" valueType="num">
                      <p:cBhvr additive="base">
                        <p:cTn dur="50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ÜL 1 - ALT SAYFA">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pic>
        <p:nvPicPr>
          <p:cNvPr id="2052" name="Picture 4" descr="C:\Users\Samet\Desktop\bar kırmızı.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6"/>
          <a:stretch/>
        </p:blipFill>
        <p:spPr bwMode="auto">
          <a:xfrm>
            <a:off x="-4688" y="0"/>
            <a:ext cx="9148688" cy="1323975"/>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1</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584775"/>
          </a:xfrm>
          <a:prstGeom prst="rect">
            <a:avLst/>
          </a:prstGeom>
          <a:noFill/>
        </p:spPr>
        <p:txBody>
          <a:bodyPr wrap="square" rtlCol="0">
            <a:spAutoFit/>
          </a:bodyPr>
          <a:lstStyle/>
          <a:p>
            <a:r>
              <a:rPr lang="tr-TR" sz="1600" dirty="0">
                <a:solidFill>
                  <a:schemeClr val="bg1"/>
                </a:solidFill>
                <a:latin typeface="Myriad Pro" pitchFamily="34" charset="0"/>
              </a:rPr>
              <a:t>Tanıtım</a:t>
            </a:r>
            <a:r>
              <a:rPr lang="tr-TR" sz="1600" baseline="0" dirty="0">
                <a:solidFill>
                  <a:schemeClr val="bg1"/>
                </a:solidFill>
                <a:latin typeface="Myriad Pro" pitchFamily="34" charset="0"/>
              </a:rPr>
              <a:t> ve Etkinlik</a:t>
            </a:r>
          </a:p>
          <a:p>
            <a:pPr algn="ctr"/>
            <a:r>
              <a:rPr lang="tr-TR" sz="1600" baseline="0" dirty="0">
                <a:solidFill>
                  <a:schemeClr val="bg1"/>
                </a:solidFill>
                <a:latin typeface="Myriad Pro" pitchFamily="34" charset="0"/>
              </a:rPr>
              <a:t>Birimi</a:t>
            </a:r>
            <a:endParaRPr lang="tr-TR" sz="1600" dirty="0">
              <a:solidFill>
                <a:schemeClr val="bg1"/>
              </a:solidFill>
              <a:latin typeface="Myriad Pro" pitchFamily="34" charset="0"/>
            </a:endParaRP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Metin Yer Tutucusu 16"/>
          <p:cNvSpPr>
            <a:spLocks noGrp="1"/>
          </p:cNvSpPr>
          <p:nvPr>
            <p:ph type="body" sz="quarter" idx="13"/>
          </p:nvPr>
        </p:nvSpPr>
        <p:spPr>
          <a:xfrm>
            <a:off x="1" y="0"/>
            <a:ext cx="6227762" cy="1323975"/>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26485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ÜL 2 - ALT SAYFA">
    <p:spTree>
      <p:nvGrpSpPr>
        <p:cNvPr id="1" name=""/>
        <p:cNvGrpSpPr/>
        <p:nvPr/>
      </p:nvGrpSpPr>
      <p:grpSpPr>
        <a:xfrm>
          <a:off x="0" y="0"/>
          <a:ext cx="0" cy="0"/>
          <a:chOff x="0" y="0"/>
          <a:chExt cx="0" cy="0"/>
        </a:xfrm>
      </p:grpSpPr>
      <p:pic>
        <p:nvPicPr>
          <p:cNvPr id="4098" name="Picture 2" descr="C:\Users\Samet\Desktop\turuncu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5566"/>
          <a:stretch/>
        </p:blipFill>
        <p:spPr bwMode="auto">
          <a:xfrm>
            <a:off x="0" y="-27384"/>
            <a:ext cx="9144000" cy="1323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dirty="0"/>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2</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584775"/>
          </a:xfrm>
          <a:prstGeom prst="rect">
            <a:avLst/>
          </a:prstGeom>
          <a:noFill/>
        </p:spPr>
        <p:txBody>
          <a:bodyPr wrap="square" rtlCol="0">
            <a:spAutoFit/>
          </a:bodyPr>
          <a:lstStyle/>
          <a:p>
            <a:pPr algn="ctr"/>
            <a:r>
              <a:rPr lang="tr-TR" sz="1600" dirty="0">
                <a:solidFill>
                  <a:schemeClr val="bg1"/>
                </a:solidFill>
                <a:latin typeface="Myriad Pro" pitchFamily="34" charset="0"/>
              </a:rPr>
              <a:t>Destek</a:t>
            </a:r>
            <a:r>
              <a:rPr lang="tr-TR" sz="1600" baseline="0" dirty="0">
                <a:solidFill>
                  <a:schemeClr val="bg1"/>
                </a:solidFill>
                <a:latin typeface="Myriad Pro" pitchFamily="34" charset="0"/>
              </a:rPr>
              <a:t> Programları</a:t>
            </a:r>
          </a:p>
          <a:p>
            <a:pPr algn="ctr"/>
            <a:r>
              <a:rPr lang="tr-TR" sz="1600" baseline="0" dirty="0">
                <a:solidFill>
                  <a:schemeClr val="bg1"/>
                </a:solidFill>
                <a:latin typeface="Myriad Pro" pitchFamily="34" charset="0"/>
              </a:rPr>
              <a:t>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188363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anim calcmode="lin" valueType="num">
                                      <p:cBhvr additive="base">
                                        <p:cTn id="23" dur="500" fill="hold"/>
                                        <p:tgtEl>
                                          <p:spTgt spid="12">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tmplLst>
          <p:tmpl lvl="1">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ODÜL 3 - ALT SAYFA">
    <p:spTree>
      <p:nvGrpSpPr>
        <p:cNvPr id="1" name=""/>
        <p:cNvGrpSpPr/>
        <p:nvPr/>
      </p:nvGrpSpPr>
      <p:grpSpPr>
        <a:xfrm>
          <a:off x="0" y="0"/>
          <a:ext cx="0" cy="0"/>
          <a:chOff x="0" y="0"/>
          <a:chExt cx="0" cy="0"/>
        </a:xfrm>
      </p:grpSpPr>
      <p:pic>
        <p:nvPicPr>
          <p:cNvPr id="5122" name="Picture 2" descr="C:\Users\Samet\Desktop\mor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9"/>
          <a:stretch/>
        </p:blipFill>
        <p:spPr bwMode="auto">
          <a:xfrm>
            <a:off x="0" y="-27384"/>
            <a:ext cx="9144000" cy="1323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3</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584775"/>
          </a:xfrm>
          <a:prstGeom prst="rect">
            <a:avLst/>
          </a:prstGeom>
          <a:noFill/>
        </p:spPr>
        <p:txBody>
          <a:bodyPr wrap="square" rtlCol="0">
            <a:spAutoFit/>
          </a:bodyPr>
          <a:lstStyle/>
          <a:p>
            <a:pPr algn="ctr"/>
            <a:r>
              <a:rPr lang="tr-TR" sz="1600" dirty="0">
                <a:solidFill>
                  <a:schemeClr val="bg1"/>
                </a:solidFill>
                <a:latin typeface="Myriad Pro" pitchFamily="34" charset="0"/>
              </a:rPr>
              <a:t>Proje Geliştirme</a:t>
            </a:r>
          </a:p>
          <a:p>
            <a:pPr algn="ctr"/>
            <a:r>
              <a:rPr lang="tr-TR" sz="1600" baseline="0" dirty="0">
                <a:solidFill>
                  <a:schemeClr val="bg1"/>
                </a:solidFill>
                <a:latin typeface="Myriad Pro" pitchFamily="34" charset="0"/>
              </a:rPr>
              <a:t>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4184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ODÜL 4 - ALT SAYFA">
    <p:spTree>
      <p:nvGrpSpPr>
        <p:cNvPr id="1" name=""/>
        <p:cNvGrpSpPr/>
        <p:nvPr/>
      </p:nvGrpSpPr>
      <p:grpSpPr>
        <a:xfrm>
          <a:off x="0" y="0"/>
          <a:ext cx="0" cy="0"/>
          <a:chOff x="0" y="0"/>
          <a:chExt cx="0" cy="0"/>
        </a:xfrm>
      </p:grpSpPr>
      <p:pic>
        <p:nvPicPr>
          <p:cNvPr id="6146" name="Picture 2" descr="C:\Users\Samet\Desktop\mavi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9"/>
          <a:stretch/>
        </p:blipFill>
        <p:spPr bwMode="auto">
          <a:xfrm>
            <a:off x="0" y="-27384"/>
            <a:ext cx="9144000" cy="1323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4</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338554"/>
          </a:xfrm>
          <a:prstGeom prst="rect">
            <a:avLst/>
          </a:prstGeom>
          <a:noFill/>
        </p:spPr>
        <p:txBody>
          <a:bodyPr wrap="square" rtlCol="0">
            <a:spAutoFit/>
          </a:bodyPr>
          <a:lstStyle/>
          <a:p>
            <a:pPr algn="ctr"/>
            <a:r>
              <a:rPr lang="tr-TR" sz="1600" dirty="0">
                <a:solidFill>
                  <a:schemeClr val="bg1"/>
                </a:solidFill>
                <a:latin typeface="Myriad Pro" pitchFamily="34" charset="0"/>
              </a:rPr>
              <a:t>FSMH</a:t>
            </a:r>
            <a:r>
              <a:rPr lang="tr-TR" sz="1600" baseline="0" dirty="0">
                <a:solidFill>
                  <a:schemeClr val="bg1"/>
                </a:solidFill>
                <a:latin typeface="Myriad Pro" pitchFamily="34" charset="0"/>
              </a:rPr>
              <a:t> 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210035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ODÜL 5 - ALT SAYFA">
    <p:spTree>
      <p:nvGrpSpPr>
        <p:cNvPr id="1" name=""/>
        <p:cNvGrpSpPr/>
        <p:nvPr/>
      </p:nvGrpSpPr>
      <p:grpSpPr>
        <a:xfrm>
          <a:off x="0" y="0"/>
          <a:ext cx="0" cy="0"/>
          <a:chOff x="0" y="0"/>
          <a:chExt cx="0" cy="0"/>
        </a:xfrm>
      </p:grpSpPr>
      <p:pic>
        <p:nvPicPr>
          <p:cNvPr id="7170" name="Picture 2" descr="C:\Users\Samet\Desktop\yeşil bar.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279"/>
          <a:stretch/>
        </p:blipFill>
        <p:spPr bwMode="auto">
          <a:xfrm>
            <a:off x="0" y="-27384"/>
            <a:ext cx="9144000" cy="13239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
        <p:nvSpPr>
          <p:cNvPr id="15" name="Metin kutusu 14"/>
          <p:cNvSpPr txBox="1"/>
          <p:nvPr userDrawn="1"/>
        </p:nvSpPr>
        <p:spPr>
          <a:xfrm>
            <a:off x="7524328" y="188640"/>
            <a:ext cx="1476672" cy="461665"/>
          </a:xfrm>
          <a:prstGeom prst="rect">
            <a:avLst/>
          </a:prstGeom>
          <a:noFill/>
        </p:spPr>
        <p:txBody>
          <a:bodyPr wrap="square" rtlCol="0">
            <a:spAutoFit/>
          </a:bodyPr>
          <a:lstStyle/>
          <a:p>
            <a:r>
              <a:rPr lang="tr-TR" sz="2400" dirty="0">
                <a:solidFill>
                  <a:schemeClr val="bg1"/>
                </a:solidFill>
                <a:latin typeface="Myriad Pro" pitchFamily="34" charset="0"/>
              </a:rPr>
              <a:t>MODÜL</a:t>
            </a:r>
            <a:r>
              <a:rPr lang="tr-TR" sz="2400" baseline="0" dirty="0">
                <a:solidFill>
                  <a:schemeClr val="bg1"/>
                </a:solidFill>
                <a:latin typeface="Myriad Pro" pitchFamily="34" charset="0"/>
              </a:rPr>
              <a:t> 5</a:t>
            </a:r>
            <a:endParaRPr lang="tr-TR" sz="2400" dirty="0">
              <a:solidFill>
                <a:schemeClr val="bg1"/>
              </a:solidFill>
              <a:latin typeface="Myriad Pro" pitchFamily="34" charset="0"/>
            </a:endParaRPr>
          </a:p>
        </p:txBody>
      </p:sp>
      <p:sp>
        <p:nvSpPr>
          <p:cNvPr id="19" name="Metin kutusu 18"/>
          <p:cNvSpPr txBox="1"/>
          <p:nvPr userDrawn="1"/>
        </p:nvSpPr>
        <p:spPr>
          <a:xfrm>
            <a:off x="7343800" y="650305"/>
            <a:ext cx="1800200" cy="338554"/>
          </a:xfrm>
          <a:prstGeom prst="rect">
            <a:avLst/>
          </a:prstGeom>
          <a:noFill/>
        </p:spPr>
        <p:txBody>
          <a:bodyPr wrap="square" rtlCol="0">
            <a:spAutoFit/>
          </a:bodyPr>
          <a:lstStyle/>
          <a:p>
            <a:pPr algn="ctr"/>
            <a:r>
              <a:rPr lang="tr-TR" sz="1600" dirty="0">
                <a:solidFill>
                  <a:schemeClr val="bg1"/>
                </a:solidFill>
                <a:latin typeface="Myriad Pro" pitchFamily="34" charset="0"/>
              </a:rPr>
              <a:t>Şirketleşme</a:t>
            </a:r>
            <a:r>
              <a:rPr lang="tr-TR" sz="1600" baseline="0" dirty="0">
                <a:solidFill>
                  <a:schemeClr val="bg1"/>
                </a:solidFill>
                <a:latin typeface="Myriad Pro" pitchFamily="34" charset="0"/>
              </a:rPr>
              <a:t> Birimi</a:t>
            </a:r>
          </a:p>
        </p:txBody>
      </p:sp>
      <p:pic>
        <p:nvPicPr>
          <p:cNvPr id="2056" name="Picture 8" descr="C:\Users\Samet\Desktop\Untitled-2.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66234"/>
            <a:ext cx="9144000" cy="81915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Metin Yer Tutucusu 16"/>
          <p:cNvSpPr>
            <a:spLocks noGrp="1"/>
          </p:cNvSpPr>
          <p:nvPr>
            <p:ph type="body" sz="quarter" idx="13"/>
          </p:nvPr>
        </p:nvSpPr>
        <p:spPr>
          <a:xfrm>
            <a:off x="1" y="0"/>
            <a:ext cx="6227762" cy="1296591"/>
          </a:xfrm>
        </p:spPr>
        <p:txBody>
          <a:bodyPr>
            <a:noAutofit/>
          </a:bodyPr>
          <a:lstStyle>
            <a:lvl1pPr marL="0" indent="0" algn="l">
              <a:buNone/>
              <a:defRPr sz="2400">
                <a:solidFill>
                  <a:schemeClr val="bg1"/>
                </a:solidFill>
                <a:latin typeface="Myriad Pro" pitchFamily="34" charset="0"/>
              </a:defRPr>
            </a:lvl1pPr>
            <a:lvl2pPr marL="457200" indent="0" algn="l">
              <a:buNone/>
              <a:defRPr sz="2400">
                <a:solidFill>
                  <a:schemeClr val="bg1"/>
                </a:solidFill>
                <a:latin typeface="Myriad Pro" pitchFamily="34" charset="0"/>
              </a:defRPr>
            </a:lvl2pPr>
            <a:lvl3pPr marL="914400" indent="0" algn="l">
              <a:buNone/>
              <a:defRPr sz="2400">
                <a:solidFill>
                  <a:schemeClr val="bg1"/>
                </a:solidFill>
                <a:latin typeface="Myriad Pro" pitchFamily="34" charset="0"/>
              </a:defRPr>
            </a:lvl3pPr>
            <a:lvl4pPr marL="1371600" indent="0" algn="l">
              <a:buNone/>
              <a:defRPr sz="2400">
                <a:solidFill>
                  <a:schemeClr val="bg1"/>
                </a:solidFill>
                <a:latin typeface="Myriad Pro" pitchFamily="34" charset="0"/>
              </a:defRPr>
            </a:lvl4pPr>
            <a:lvl5pPr marL="1828800" indent="0" algn="l">
              <a:buNone/>
              <a:defRPr sz="2400">
                <a:solidFill>
                  <a:schemeClr val="bg1"/>
                </a:solidFill>
                <a:latin typeface="Myriad Pro" pitchFamily="34" charset="0"/>
              </a:defRPr>
            </a:lvl5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Tree>
    <p:extLst>
      <p:ext uri="{BB962C8B-B14F-4D97-AF65-F5344CB8AC3E}">
        <p14:creationId xmlns:p14="http://schemas.microsoft.com/office/powerpoint/2010/main" val="3187401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A23720DD-5B6D-40BF-8493-A6B52D484E6B}" type="datetimeFigureOut">
              <a:rPr lang="tr-TR" smtClean="0"/>
              <a:pPr/>
              <a:t>15.09.2020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pPr/>
              <a:t>‹#›</a:t>
            </a:fld>
            <a:endParaRPr lang="tr-TR"/>
          </a:p>
        </p:txBody>
      </p:sp>
    </p:spTree>
    <p:extLst>
      <p:ext uri="{BB962C8B-B14F-4D97-AF65-F5344CB8AC3E}">
        <p14:creationId xmlns:p14="http://schemas.microsoft.com/office/powerpoint/2010/main" val="2199956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pPr/>
              <a:t>15.09.2020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pPr/>
              <a:t>‹#›</a:t>
            </a:fld>
            <a:endParaRPr lang="tr-TR"/>
          </a:p>
        </p:txBody>
      </p:sp>
    </p:spTree>
    <p:extLst>
      <p:ext uri="{BB962C8B-B14F-4D97-AF65-F5344CB8AC3E}">
        <p14:creationId xmlns:p14="http://schemas.microsoft.com/office/powerpoint/2010/main" val="1483095574"/>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62" r:id="rId3"/>
    <p:sldLayoutId id="2147483684" r:id="rId4"/>
    <p:sldLayoutId id="2147483674" r:id="rId5"/>
    <p:sldLayoutId id="2147483675" r:id="rId6"/>
    <p:sldLayoutId id="2147483676" r:id="rId7"/>
    <p:sldLayoutId id="2147483677"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3AA0AE-BFDB-42BA-971C-869758577989}" type="datetimeFigureOut">
              <a:rPr lang="tr-TR" smtClean="0"/>
              <a:pPr/>
              <a:t>15.09.2020</a:t>
            </a:fld>
            <a:endParaRPr lang="tr-TR"/>
          </a:p>
        </p:txBody>
      </p:sp>
      <p:sp>
        <p:nvSpPr>
          <p:cNvPr id="5" name="Altbilgi Yer Tutucusu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6F1DFD-5CD7-4BB8-B27F-61D9AADABAD5}" type="slidenum">
              <a:rPr lang="tr-TR" smtClean="0"/>
              <a:pPr/>
              <a:t>‹#›</a:t>
            </a:fld>
            <a:endParaRPr lang="tr-TR"/>
          </a:p>
        </p:txBody>
      </p:sp>
    </p:spTree>
    <p:extLst>
      <p:ext uri="{BB962C8B-B14F-4D97-AF65-F5344CB8AC3E}">
        <p14:creationId xmlns:p14="http://schemas.microsoft.com/office/powerpoint/2010/main" val="417215224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tr.wordcounter360.com/"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tr.wordcounter360.co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hyperlink" Target="http://www.wipo.int/classifications/ipc/ipcpub"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wipo.int/treaties/en/classification/strasbourg/" TargetMode="External"/><Relationship Id="rId2" Type="http://schemas.openxmlformats.org/officeDocument/2006/relationships/hyperlink" Target="http://www.wipo.int/classifications/ipc/ipcpub"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sevcan@uludagtto.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orldwide.espacenet.com/classification"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orldwide.espacenet.com/classification"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3.wipo.int/ipccat" TargetMode="Externa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s://www.turkpatent.gov.tr/TURKPATENT/" TargetMode="External"/><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portal.turkpatent.gov.tr/anonim/arastirma/patent/dosya-takibi"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portal.turkpatent.gov.tr/anonim/arastirma/patent/detayli" TargetMode="Externa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portal.turkpatent.gov.tr/anonim/arastirma/patent/gelismis-arama"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portal.turkpatent.gov.tr/anonim/arastirma/patent/detayli" TargetMode="External"/><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portal.turkpatent.gov.tr/anonim/arastirma/patent/detayli" TargetMode="External"/><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portal.turkpatent.gov.tr/anonim/arastirma/patent/detayli"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portal.turkpatent.gov.tr/anonim/arastirma/patent/gelismis-arama"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portal.turkpatent.gov.tr/anonim/arastirma/patent/detayli" TargetMode="External"/><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hyperlink" Target="https://worldwide.espacenet.com/" TargetMode="External"/><Relationship Id="rId2" Type="http://schemas.openxmlformats.org/officeDocument/2006/relationships/hyperlink" Target="https://worldwide.espacenet.com/advancedSearch?locale=en_EP" TargetMode="External"/><Relationship Id="rId1" Type="http://schemas.openxmlformats.org/officeDocument/2006/relationships/slideLayout" Target="../slideLayouts/slideLayout3.xml"/><Relationship Id="rId4" Type="http://schemas.openxmlformats.org/officeDocument/2006/relationships/hyperlink" Target="https://tr.espacenet.com/"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orldwide.espacenet.com/?locale=en_EP"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orldwide.espacenet.com/advancedSearch?locale=en_EP" TargetMode="External"/><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orldwide.espacenet.com/patent/search" TargetMode="External"/><Relationship Id="rId2" Type="http://schemas.openxmlformats.org/officeDocument/2006/relationships/image" Target="../media/image5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s://tr.espacenet.com/" TargetMode="Externa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tr.espacenet.com/"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s://www.patentinspiration.com/" TargetMode="Externa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www.patentinspiration.com/" TargetMode="Externa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s://www.patentinspiration.com/" TargetMode="External"/><Relationship Id="rId2" Type="http://schemas.openxmlformats.org/officeDocument/2006/relationships/image" Target="../media/image7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hyperlink" Target="https://patentscope.wipo.int/search/en/advancedSearch.jsf" TargetMode="Externa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hyperlink" Target="https://patentscope.wipo.int/search/en/advancedSearch.jsf" TargetMode="External"/><Relationship Id="rId2" Type="http://schemas.openxmlformats.org/officeDocument/2006/relationships/image" Target="../media/image78.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orldwide.espacenet.com/advancedSearch?locale=en_EP" TargetMode="External"/><Relationship Id="rId2" Type="http://schemas.openxmlformats.org/officeDocument/2006/relationships/hyperlink" Target="https://portal.turkpatent.gov.tr/anonim/arastirma/patent/detayli" TargetMode="External"/><Relationship Id="rId1" Type="http://schemas.openxmlformats.org/officeDocument/2006/relationships/slideLayout" Target="../slideLayouts/slideLayout3.xml"/><Relationship Id="rId6" Type="http://schemas.openxmlformats.org/officeDocument/2006/relationships/hyperlink" Target="https://patentscope.wipo.int/search/en/advancedSearch.jsf" TargetMode="External"/><Relationship Id="rId5" Type="http://schemas.openxmlformats.org/officeDocument/2006/relationships/hyperlink" Target="https://www.patentinspiration.com/" TargetMode="External"/><Relationship Id="rId4" Type="http://schemas.openxmlformats.org/officeDocument/2006/relationships/hyperlink" Target="https://worldwide.espacenet.com/"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hyperlink" Target="https://patentscope.wipo.int/search/en/advancedSearch.jsf" TargetMode="External"/><Relationship Id="rId2" Type="http://schemas.openxmlformats.org/officeDocument/2006/relationships/image" Target="../media/image82.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hyperlink" Target="https://www.cas.org/support/documentation/references/patkind" TargetMode="Externa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hyperlink" Target="https://portal.turkpatent.gov.tr/anonim/arastirma/patent/detayli" TargetMode="External"/><Relationship Id="rId2" Type="http://schemas.openxmlformats.org/officeDocument/2006/relationships/hyperlink" Target="https://portal.turkpatent.gov.tr/anonim/arastirma/patent/dosya-takibi" TargetMode="External"/><Relationship Id="rId1" Type="http://schemas.openxmlformats.org/officeDocument/2006/relationships/slideLayout" Target="../slideLayouts/slideLayout3.xml"/><Relationship Id="rId6" Type="http://schemas.openxmlformats.org/officeDocument/2006/relationships/hyperlink" Target="https://www.turkpatent.gov.tr/TURKPATENT/resources/temp/16E3B1C5-0F40-4980-9AB3-FE43EFF1309D.pdf;jsessionid=02BBA4077D94C9C087DEF06D0896E537" TargetMode="External"/><Relationship Id="rId5" Type="http://schemas.openxmlformats.org/officeDocument/2006/relationships/hyperlink" Target="https://www.turkpatent.gov.tr/TURKPATENT/resources/temp/522B990B-E529-4378-8287-66E77494B4FA.pdf" TargetMode="External"/><Relationship Id="rId4" Type="http://schemas.openxmlformats.org/officeDocument/2006/relationships/hyperlink" Target="https://portal.turkpatent.gov.tr/anonim/arastirma/patent/gelismis-arama" TargetMode="External"/></Relationships>
</file>

<file path=ppt/slides/_rels/slide85.xml.rels><?xml version="1.0" encoding="UTF-8" standalone="yes"?>
<Relationships xmlns="http://schemas.openxmlformats.org/package/2006/relationships"><Relationship Id="rId8" Type="http://schemas.openxmlformats.org/officeDocument/2006/relationships/hyperlink" Target="https://patentscope.wipo.int/search/en/advancedSearch.jsf" TargetMode="External"/><Relationship Id="rId3" Type="http://schemas.openxmlformats.org/officeDocument/2006/relationships/hyperlink" Target="https://www.turkpatent.gov.tr/TURKPATENT/commonContent/PClassification" TargetMode="External"/><Relationship Id="rId7" Type="http://schemas.openxmlformats.org/officeDocument/2006/relationships/hyperlink" Target="https://www.patentinspiration.com/" TargetMode="External"/><Relationship Id="rId2" Type="http://schemas.openxmlformats.org/officeDocument/2006/relationships/hyperlink" Target="https://worldwide.espacenet.com/" TargetMode="External"/><Relationship Id="rId1" Type="http://schemas.openxmlformats.org/officeDocument/2006/relationships/slideLayout" Target="../slideLayouts/slideLayout3.xml"/><Relationship Id="rId6" Type="http://schemas.openxmlformats.org/officeDocument/2006/relationships/hyperlink" Target="https://www.cas.org/support/documentation/references/patkind" TargetMode="External"/><Relationship Id="rId5" Type="http://schemas.openxmlformats.org/officeDocument/2006/relationships/hyperlink" Target="https://www.wipo.int/treaties/en/classification/strasbourg/" TargetMode="External"/><Relationship Id="rId4" Type="http://schemas.openxmlformats.org/officeDocument/2006/relationships/hyperlink" Target="http://www.wipo.int/classifications/ipc/ipcpub"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36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683568" y="1556792"/>
            <a:ext cx="8064896"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endParaRPr kumimoji="0" lang="tr-TR" altLang="tr-TR" sz="1800" b="0" i="0" u="none" strike="noStrike" kern="1200" cap="none" spc="0" normalizeH="0" baseline="0" noProof="0" dirty="0" smtClean="0">
              <a:ln>
                <a:noFill/>
              </a:ln>
              <a:solidFill>
                <a:sysClr val="windowText" lastClr="000000"/>
              </a:solidFill>
              <a:effectLst/>
              <a:uLnTx/>
              <a:uFillTx/>
              <a:ea typeface="+mn-ea"/>
              <a:cs typeface="Tahoma" panose="020B0604030504040204" pitchFamily="34" charset="0"/>
            </a:endParaRPr>
          </a:p>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2000" b="1" dirty="0" smtClean="0">
                <a:solidFill>
                  <a:sysClr val="windowText" lastClr="000000"/>
                </a:solidFill>
                <a:cs typeface="Tahoma" panose="020B0604030504040204" pitchFamily="34" charset="0"/>
              </a:rPr>
              <a:t>1. ADIM – BİLGİ TOPLAMA</a:t>
            </a:r>
          </a:p>
          <a:p>
            <a:pPr marL="0" indent="0" algn="just" eaLnBrk="1" fontAlgn="auto" hangingPunct="1">
              <a:lnSpc>
                <a:spcPct val="150000"/>
              </a:lnSpc>
              <a:spcAft>
                <a:spcPts val="0"/>
              </a:spcAft>
              <a:buNone/>
              <a:defRPr/>
            </a:pPr>
            <a:r>
              <a:rPr lang="tr-TR" altLang="tr-TR" sz="1800" noProof="0" dirty="0" smtClean="0">
                <a:solidFill>
                  <a:sysClr val="windowText" lastClr="000000"/>
                </a:solidFill>
                <a:cs typeface="Tahoma" panose="020B0604030504040204" pitchFamily="34" charset="0"/>
              </a:rPr>
              <a:t>  </a:t>
            </a:r>
            <a:r>
              <a:rPr lang="tr-TR" altLang="tr-TR" sz="1800" b="1" noProof="0" dirty="0" smtClean="0">
                <a:solidFill>
                  <a:sysClr val="windowText" lastClr="000000"/>
                </a:solidFill>
                <a:cs typeface="Tahoma" panose="020B0604030504040204" pitchFamily="34" charset="0"/>
              </a:rPr>
              <a:t>A) Genel Anahtar Kelimelerin Belirlenmesi</a:t>
            </a:r>
          </a:p>
          <a:p>
            <a:pPr marL="0" indent="0" algn="just" eaLnBrk="1" fontAlgn="auto" hangingPunct="1">
              <a:lnSpc>
                <a:spcPct val="150000"/>
              </a:lnSpc>
              <a:spcAft>
                <a:spcPts val="0"/>
              </a:spcAft>
              <a:buNone/>
              <a:defRPr/>
            </a:pPr>
            <a:r>
              <a:rPr lang="tr-TR" altLang="tr-TR" sz="1800" dirty="0">
                <a:solidFill>
                  <a:sysClr val="windowText" lastClr="000000"/>
                </a:solidFill>
                <a:cs typeface="Tahoma" panose="020B0604030504040204" pitchFamily="34" charset="0"/>
              </a:rPr>
              <a:t> </a:t>
            </a:r>
            <a:r>
              <a:rPr lang="tr-TR" altLang="tr-TR" sz="1800" dirty="0" smtClean="0">
                <a:solidFill>
                  <a:sysClr val="windowText" lastClr="000000"/>
                </a:solidFill>
                <a:cs typeface="Tahoma" panose="020B0604030504040204" pitchFamily="34" charset="0"/>
              </a:rPr>
              <a:t>      </a:t>
            </a:r>
            <a:r>
              <a:rPr lang="tr-TR" altLang="tr-TR" sz="1800" b="1" u="sng" dirty="0" smtClean="0">
                <a:solidFill>
                  <a:sysClr val="windowText" lastClr="000000"/>
                </a:solidFill>
                <a:cs typeface="Tahoma" panose="020B0604030504040204" pitchFamily="34" charset="0"/>
              </a:rPr>
              <a:t>Literatür Taraması:</a:t>
            </a:r>
            <a:endParaRPr lang="tr-TR" altLang="tr-TR" sz="1800" b="1" u="sng" noProof="0" dirty="0" smtClean="0">
              <a:solidFill>
                <a:sysClr val="windowText" lastClr="000000"/>
              </a:solidFill>
              <a:cs typeface="Tahoma" panose="020B0604030504040204" pitchFamily="34" charset="0"/>
            </a:endParaRPr>
          </a:p>
          <a:p>
            <a:pPr lvl="1" algn="just" eaLnBrk="1" hangingPunct="1">
              <a:lnSpc>
                <a:spcPct val="150000"/>
              </a:lnSpc>
              <a:defRPr/>
            </a:pPr>
            <a:r>
              <a:rPr lang="tr-TR" altLang="tr-TR" sz="1500" dirty="0" smtClean="0"/>
              <a:t>Literatür taraması ile buluş ile ilgili/alakalı bir veya birkaç patent başvurusunun belirlenmesi</a:t>
            </a:r>
          </a:p>
          <a:p>
            <a:pPr lvl="1" algn="just" eaLnBrk="1" hangingPunct="1">
              <a:lnSpc>
                <a:spcPct val="150000"/>
              </a:lnSpc>
              <a:defRPr/>
            </a:pPr>
            <a:r>
              <a:rPr lang="tr-TR" altLang="tr-TR" sz="1500" dirty="0" smtClean="0"/>
              <a:t>Belirlenen bu başvuruların, buluş başlıklarının, özetlerinin ve patent ailesinin incelenmesi sonucu en fazla tekrar eden kelimelerin tespit edilmesi ve pratik bir şekilde sayılması, </a:t>
            </a:r>
            <a:r>
              <a:rPr lang="tr-TR" sz="1800" dirty="0" smtClean="0">
                <a:hlinkClick r:id="rId2"/>
              </a:rPr>
              <a:t>http</a:t>
            </a:r>
            <a:r>
              <a:rPr lang="tr-TR" sz="1800" dirty="0">
                <a:hlinkClick r:id="rId2"/>
              </a:rPr>
              <a:t>://tr.wordcounter360.com</a:t>
            </a:r>
            <a:r>
              <a:rPr lang="tr-TR" sz="1800" dirty="0" smtClean="0">
                <a:hlinkClick r:id="rId2"/>
              </a:rPr>
              <a:t>/</a:t>
            </a:r>
            <a:r>
              <a:rPr lang="tr-TR" sz="1800" dirty="0" smtClean="0"/>
              <a:t>  </a:t>
            </a:r>
            <a:r>
              <a:rPr lang="tr-TR" sz="1600" dirty="0" smtClean="0"/>
              <a:t>(Türkçe veya İngilizce kelimeler sayılabilir)</a:t>
            </a:r>
            <a:endParaRPr lang="tr-TR" altLang="tr-TR" sz="16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kumimoji="0" lang="tr-TR" altLang="tr-TR" sz="2000" b="1" strike="noStrike" kern="1200" cap="none" spc="0" normalizeH="0" baseline="0" noProof="0" dirty="0" smtClean="0">
              <a:ln>
                <a:noFill/>
              </a:ln>
              <a:solidFill>
                <a:sysClr val="windowText" lastClr="000000"/>
              </a:solidFill>
              <a:effectLst/>
              <a:uLnTx/>
              <a:uFillTx/>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7701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251520" y="1323975"/>
            <a:ext cx="8496944" cy="462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None/>
              <a:tabLst/>
              <a:defRPr/>
            </a:pPr>
            <a:r>
              <a:rPr lang="tr-TR" sz="2000" b="1" dirty="0" smtClean="0">
                <a:hlinkClick r:id="rId2"/>
              </a:rPr>
              <a:t>http://tr.wordcounter360.com/</a:t>
            </a:r>
            <a:r>
              <a:rPr lang="tr-TR" sz="2000" b="1" dirty="0" smtClean="0"/>
              <a:t> </a:t>
            </a:r>
            <a:endParaRPr lang="tr-TR" altLang="tr-TR" sz="2000" b="1"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kumimoji="0" lang="tr-TR" altLang="tr-TR" sz="2000" b="1" strike="noStrike" kern="1200" cap="none" spc="0" normalizeH="0" baseline="0" noProof="0" dirty="0" smtClean="0">
              <a:ln>
                <a:noFill/>
              </a:ln>
              <a:solidFill>
                <a:sysClr val="windowText" lastClr="000000"/>
              </a:solidFill>
              <a:effectLst/>
              <a:uLnTx/>
              <a:uFillTx/>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Resim 2"/>
          <p:cNvPicPr>
            <a:picLocks noChangeAspect="1"/>
          </p:cNvPicPr>
          <p:nvPr/>
        </p:nvPicPr>
        <p:blipFill>
          <a:blip r:embed="rId3"/>
          <a:stretch>
            <a:fillRect/>
          </a:stretch>
        </p:blipFill>
        <p:spPr>
          <a:xfrm>
            <a:off x="1043608" y="1985010"/>
            <a:ext cx="7200800" cy="3964270"/>
          </a:xfrm>
          <a:prstGeom prst="rect">
            <a:avLst/>
          </a:prstGeom>
        </p:spPr>
      </p:pic>
    </p:spTree>
    <p:extLst>
      <p:ext uri="{BB962C8B-B14F-4D97-AF65-F5344CB8AC3E}">
        <p14:creationId xmlns:p14="http://schemas.microsoft.com/office/powerpoint/2010/main" val="890094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179512" y="1412776"/>
            <a:ext cx="8856984"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50000"/>
              </a:lnSpc>
              <a:spcAft>
                <a:spcPts val="0"/>
              </a:spcAft>
              <a:buNone/>
              <a:defRPr/>
            </a:pPr>
            <a:r>
              <a:rPr lang="tr-TR" altLang="tr-TR" sz="1800" dirty="0">
                <a:solidFill>
                  <a:sysClr val="windowText" lastClr="000000"/>
                </a:solidFill>
                <a:cs typeface="Tahoma" panose="020B0604030504040204" pitchFamily="34" charset="0"/>
              </a:rPr>
              <a:t> </a:t>
            </a:r>
            <a:r>
              <a:rPr lang="tr-TR" altLang="tr-TR" sz="1800" dirty="0" smtClean="0">
                <a:solidFill>
                  <a:sysClr val="windowText" lastClr="000000"/>
                </a:solidFill>
                <a:cs typeface="Tahoma" panose="020B0604030504040204" pitchFamily="34" charset="0"/>
              </a:rPr>
              <a:t>      </a:t>
            </a:r>
            <a:r>
              <a:rPr lang="tr-TR" altLang="tr-TR" sz="1800" b="1" dirty="0" smtClean="0">
                <a:solidFill>
                  <a:sysClr val="windowText" lastClr="000000"/>
                </a:solidFill>
                <a:cs typeface="Tahoma" panose="020B0604030504040204" pitchFamily="34" charset="0"/>
              </a:rPr>
              <a:t> </a:t>
            </a:r>
            <a:r>
              <a:rPr lang="tr-TR" altLang="tr-TR" sz="2000" b="1" u="sng" dirty="0" smtClean="0">
                <a:solidFill>
                  <a:srgbClr val="1756DC"/>
                </a:solidFill>
                <a:cs typeface="Tahoma" panose="020B0604030504040204" pitchFamily="34" charset="0"/>
              </a:rPr>
              <a:t>www.visualthesaurus.com</a:t>
            </a:r>
            <a:endParaRPr lang="tr-TR" altLang="tr-TR" sz="2000" b="1" u="sng" noProof="0" dirty="0" smtClean="0">
              <a:solidFill>
                <a:srgbClr val="1756DC"/>
              </a:solidFill>
              <a:cs typeface="Tahoma" panose="020B0604030504040204" pitchFamily="34" charset="0"/>
            </a:endParaRPr>
          </a:p>
          <a:p>
            <a:pPr marL="0" indent="0" algn="just" eaLnBrk="1" fontAlgn="auto" hangingPunct="1">
              <a:lnSpc>
                <a:spcPct val="150000"/>
              </a:lnSpc>
              <a:spcAft>
                <a:spcPts val="0"/>
              </a:spcAft>
              <a:buNone/>
              <a:defRPr/>
            </a:pPr>
            <a:r>
              <a:rPr lang="tr-TR" altLang="tr-TR" sz="1800" noProof="0" dirty="0" smtClean="0">
                <a:solidFill>
                  <a:sysClr val="windowText" lastClr="000000"/>
                </a:solidFill>
                <a:cs typeface="Tahoma" panose="020B0604030504040204" pitchFamily="34" charset="0"/>
              </a:rPr>
              <a:t>        </a:t>
            </a:r>
          </a:p>
          <a:p>
            <a:pPr marL="0" indent="0" algn="just" eaLnBrk="1" fontAlgn="auto" hangingPunct="1">
              <a:lnSpc>
                <a:spcPct val="150000"/>
              </a:lnSpc>
              <a:spcAft>
                <a:spcPts val="0"/>
              </a:spcAft>
              <a:buNone/>
              <a:defRPr/>
            </a:pPr>
            <a:r>
              <a:rPr kumimoji="0" lang="tr-TR" altLang="tr-TR" sz="2000" b="1" strike="noStrike" kern="1200" cap="none" spc="0" normalizeH="0" baseline="0" noProof="0" dirty="0" smtClean="0">
                <a:ln>
                  <a:noFill/>
                </a:ln>
                <a:solidFill>
                  <a:sysClr val="windowText" lastClr="000000"/>
                </a:solidFill>
                <a:effectLst/>
                <a:uLnTx/>
                <a:uFillTx/>
                <a:cs typeface="Tahoma" panose="020B0604030504040204" pitchFamily="34" charset="0"/>
              </a:rPr>
              <a:t>       </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Resim 2"/>
          <p:cNvPicPr>
            <a:picLocks noChangeAspect="1"/>
          </p:cNvPicPr>
          <p:nvPr/>
        </p:nvPicPr>
        <p:blipFill>
          <a:blip r:embed="rId2"/>
          <a:stretch>
            <a:fillRect/>
          </a:stretch>
        </p:blipFill>
        <p:spPr>
          <a:xfrm>
            <a:off x="1187624" y="1974194"/>
            <a:ext cx="2586744" cy="353848"/>
          </a:xfrm>
          <a:prstGeom prst="rect">
            <a:avLst/>
          </a:prstGeom>
        </p:spPr>
      </p:pic>
      <p:pic>
        <p:nvPicPr>
          <p:cNvPr id="5" name="Resim 4"/>
          <p:cNvPicPr>
            <a:picLocks noChangeAspect="1"/>
          </p:cNvPicPr>
          <p:nvPr/>
        </p:nvPicPr>
        <p:blipFill>
          <a:blip r:embed="rId3"/>
          <a:stretch>
            <a:fillRect/>
          </a:stretch>
        </p:blipFill>
        <p:spPr>
          <a:xfrm>
            <a:off x="357473" y="2401387"/>
            <a:ext cx="4720742" cy="3509000"/>
          </a:xfrm>
          <a:prstGeom prst="rect">
            <a:avLst/>
          </a:prstGeom>
        </p:spPr>
      </p:pic>
      <p:pic>
        <p:nvPicPr>
          <p:cNvPr id="7" name="Resim 6"/>
          <p:cNvPicPr>
            <a:picLocks noChangeAspect="1"/>
          </p:cNvPicPr>
          <p:nvPr/>
        </p:nvPicPr>
        <p:blipFill>
          <a:blip r:embed="rId4"/>
          <a:stretch>
            <a:fillRect/>
          </a:stretch>
        </p:blipFill>
        <p:spPr>
          <a:xfrm>
            <a:off x="5210272" y="2367144"/>
            <a:ext cx="3571722" cy="3351074"/>
          </a:xfrm>
          <a:prstGeom prst="rect">
            <a:avLst/>
          </a:prstGeom>
        </p:spPr>
      </p:pic>
      <p:pic>
        <p:nvPicPr>
          <p:cNvPr id="8" name="Resim 7"/>
          <p:cNvPicPr>
            <a:picLocks noChangeAspect="1"/>
          </p:cNvPicPr>
          <p:nvPr/>
        </p:nvPicPr>
        <p:blipFill>
          <a:blip r:embed="rId5"/>
          <a:stretch>
            <a:fillRect/>
          </a:stretch>
        </p:blipFill>
        <p:spPr>
          <a:xfrm>
            <a:off x="4221367" y="2924944"/>
            <a:ext cx="962159" cy="657317"/>
          </a:xfrm>
          <a:prstGeom prst="rect">
            <a:avLst/>
          </a:prstGeom>
        </p:spPr>
      </p:pic>
    </p:spTree>
    <p:extLst>
      <p:ext uri="{BB962C8B-B14F-4D97-AF65-F5344CB8AC3E}">
        <p14:creationId xmlns:p14="http://schemas.microsoft.com/office/powerpoint/2010/main" val="41513340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95536" y="1700808"/>
            <a:ext cx="8496944"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tr-TR" sz="2000" b="1" i="0" u="sng" strike="noStrike" kern="1200" cap="none" spc="0" normalizeH="0" baseline="0" noProof="0" dirty="0" smtClean="0">
                <a:ln>
                  <a:noFill/>
                </a:ln>
                <a:solidFill>
                  <a:sysClr val="windowText" lastClr="000000"/>
                </a:solidFill>
                <a:effectLst/>
                <a:uLnTx/>
                <a:uFillTx/>
                <a:latin typeface="Calibri" panose="020F0502020204030204"/>
              </a:rPr>
              <a:t>Anahtar</a:t>
            </a:r>
            <a:r>
              <a:rPr kumimoji="0" lang="tr-TR" sz="2000" b="1" i="0" u="sng" strike="noStrike" kern="1200" cap="none" spc="0" normalizeH="0" noProof="0" dirty="0" smtClean="0">
                <a:ln>
                  <a:noFill/>
                </a:ln>
                <a:solidFill>
                  <a:sysClr val="windowText" lastClr="000000"/>
                </a:solidFill>
                <a:effectLst/>
                <a:uLnTx/>
                <a:uFillTx/>
                <a:latin typeface="Calibri" panose="020F0502020204030204"/>
              </a:rPr>
              <a:t> Kelime ile mi, Teknoloji Sınıfları ile mi arama yapılmalı?</a:t>
            </a:r>
            <a:endParaRPr lang="tr-TR" sz="2000" b="1" u="sng" dirty="0">
              <a:solidFill>
                <a:sysClr val="windowText" lastClr="000000"/>
              </a:solidFill>
              <a:latin typeface="Calibri" panose="020F0502020204030204"/>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tr-TR" sz="2000" b="1" dirty="0" smtClean="0">
              <a:solidFill>
                <a:sysClr val="windowText" lastClr="000000"/>
              </a:solidFill>
              <a:latin typeface="Calibri" panose="020F0502020204030204"/>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sz="2000" b="1" dirty="0" smtClean="0">
                <a:solidFill>
                  <a:sysClr val="windowText" lastClr="000000"/>
                </a:solidFill>
                <a:latin typeface="Calibri" panose="020F0502020204030204"/>
              </a:rPr>
              <a:t>Anahtar Kelime ile;                                          Teknoloji Sınıfı ile;</a:t>
            </a:r>
          </a:p>
          <a:p>
            <a:pPr algn="ctr" eaLnBrk="1" fontAlgn="auto" hangingPunct="1">
              <a:spcAft>
                <a:spcPts val="0"/>
              </a:spcAft>
              <a:defRPr/>
            </a:pPr>
            <a:r>
              <a:rPr lang="tr-TR" sz="1800" noProof="0" dirty="0" smtClean="0">
                <a:solidFill>
                  <a:sysClr val="windowText" lastClr="000000"/>
                </a:solidFill>
                <a:latin typeface="Calibri" panose="020F0502020204030204"/>
              </a:rPr>
              <a:t>Patent başvuru sahipleri ortak bir dil            .Her patent </a:t>
            </a:r>
            <a:r>
              <a:rPr lang="tr-TR" sz="1800" noProof="0" dirty="0" err="1" smtClean="0">
                <a:solidFill>
                  <a:sysClr val="windowText" lastClr="000000"/>
                </a:solidFill>
                <a:latin typeface="Calibri" panose="020F0502020204030204"/>
              </a:rPr>
              <a:t>dökümanı</a:t>
            </a:r>
            <a:r>
              <a:rPr lang="tr-TR" sz="1800" noProof="0" dirty="0" smtClean="0">
                <a:solidFill>
                  <a:sysClr val="windowText" lastClr="000000"/>
                </a:solidFill>
                <a:latin typeface="Calibri" panose="020F0502020204030204"/>
              </a:rPr>
              <a:t> patent profesyonelleri</a:t>
            </a:r>
          </a:p>
          <a:p>
            <a:pPr marL="0" indent="0" eaLnBrk="1" fontAlgn="auto" hangingPunct="1">
              <a:spcAft>
                <a:spcPts val="0"/>
              </a:spcAft>
              <a:buNone/>
              <a:defRPr/>
            </a:pPr>
            <a:r>
              <a:rPr lang="tr-TR" sz="1800" u="sng" dirty="0">
                <a:solidFill>
                  <a:sysClr val="windowText" lastClr="000000"/>
                </a:solidFill>
                <a:latin typeface="Calibri" panose="020F0502020204030204"/>
              </a:rPr>
              <a:t>k</a:t>
            </a:r>
            <a:r>
              <a:rPr kumimoji="0" lang="tr-TR" sz="1800" i="0" u="sng" strike="noStrike" kern="1200" cap="none" spc="0" normalizeH="0" dirty="0" smtClean="0">
                <a:ln>
                  <a:noFill/>
                </a:ln>
                <a:solidFill>
                  <a:sysClr val="windowText" lastClr="000000"/>
                </a:solidFill>
                <a:effectLst/>
                <a:uLnTx/>
                <a:uFillTx/>
                <a:latin typeface="Calibri" panose="020F0502020204030204"/>
              </a:rPr>
              <a:t>ullanmamaktadır. </a:t>
            </a:r>
            <a:r>
              <a:rPr kumimoji="0" lang="tr-TR" sz="1800" i="0" strike="noStrike" kern="1200" cap="none" spc="0" normalizeH="0" dirty="0" smtClean="0">
                <a:ln>
                  <a:noFill/>
                </a:ln>
                <a:solidFill>
                  <a:sysClr val="windowText" lastClr="000000"/>
                </a:solidFill>
                <a:effectLst/>
                <a:uLnTx/>
                <a:uFillTx/>
                <a:latin typeface="Calibri" panose="020F0502020204030204"/>
              </a:rPr>
              <a:t>Amacı:                            tarafından sınıflandırılır. </a:t>
            </a:r>
            <a:endParaRPr kumimoji="0" lang="tr-TR" sz="1800" i="0" u="sng" strike="noStrike" kern="1200" cap="none" spc="0" normalizeH="0" dirty="0" smtClean="0">
              <a:ln>
                <a:noFill/>
              </a:ln>
              <a:solidFill>
                <a:sysClr val="windowText" lastClr="000000"/>
              </a:solidFill>
              <a:effectLst/>
              <a:uLnTx/>
              <a:uFillTx/>
              <a:latin typeface="Calibri" panose="020F0502020204030204"/>
            </a:endParaRPr>
          </a:p>
          <a:p>
            <a:pPr marL="0" indent="0" eaLnBrk="1" fontAlgn="auto" hangingPunct="1">
              <a:spcAft>
                <a:spcPts val="0"/>
              </a:spcAft>
              <a:buNone/>
              <a:defRPr/>
            </a:pPr>
            <a:r>
              <a:rPr lang="tr-TR" sz="1800" noProof="0" dirty="0">
                <a:solidFill>
                  <a:sysClr val="windowText" lastClr="000000"/>
                </a:solidFill>
                <a:latin typeface="Calibri" panose="020F0502020204030204"/>
              </a:rPr>
              <a:t> </a:t>
            </a:r>
            <a:r>
              <a:rPr lang="tr-TR" sz="1800" noProof="0" dirty="0" smtClean="0">
                <a:solidFill>
                  <a:sysClr val="windowText" lastClr="000000"/>
                </a:solidFill>
                <a:latin typeface="Calibri" panose="020F0502020204030204"/>
              </a:rPr>
              <a:t>   </a:t>
            </a:r>
            <a:r>
              <a:rPr lang="tr-TR" sz="1800" u="sng" noProof="0" dirty="0" smtClean="0">
                <a:solidFill>
                  <a:sysClr val="windowText" lastClr="000000"/>
                </a:solidFill>
                <a:latin typeface="Calibri" panose="020F0502020204030204"/>
              </a:rPr>
              <a:t>&amp; </a:t>
            </a:r>
            <a:r>
              <a:rPr lang="tr-TR" sz="1800" dirty="0" smtClean="0">
                <a:solidFill>
                  <a:sysClr val="windowText" lastClr="000000"/>
                </a:solidFill>
                <a:latin typeface="Calibri" panose="020F0502020204030204"/>
              </a:rPr>
              <a:t>Hukuki etkiler                                               .Uluslararası Patent Sınıflandırması (IPC) </a:t>
            </a:r>
          </a:p>
          <a:p>
            <a:pPr marL="0" indent="0" eaLnBrk="1" fontAlgn="auto" hangingPunct="1">
              <a:spcAft>
                <a:spcPts val="0"/>
              </a:spcAft>
              <a:buNone/>
              <a:defRPr/>
            </a:pPr>
            <a:r>
              <a:rPr lang="tr-TR" sz="1800" dirty="0">
                <a:solidFill>
                  <a:sysClr val="windowText" lastClr="000000"/>
                </a:solidFill>
                <a:latin typeface="Calibri" panose="020F0502020204030204"/>
              </a:rPr>
              <a:t> </a:t>
            </a:r>
            <a:r>
              <a:rPr lang="tr-TR" sz="1800" dirty="0" smtClean="0">
                <a:solidFill>
                  <a:sysClr val="windowText" lastClr="000000"/>
                </a:solidFill>
                <a:latin typeface="Calibri" panose="020F0502020204030204"/>
              </a:rPr>
              <a:t>   </a:t>
            </a:r>
            <a:r>
              <a:rPr lang="tr-TR" sz="1800" u="sng" dirty="0" smtClean="0">
                <a:solidFill>
                  <a:sysClr val="windowText" lastClr="000000"/>
                </a:solidFill>
                <a:latin typeface="Calibri" panose="020F0502020204030204"/>
              </a:rPr>
              <a:t>&amp;</a:t>
            </a:r>
            <a:r>
              <a:rPr lang="tr-TR" sz="1800" dirty="0" smtClean="0">
                <a:solidFill>
                  <a:sysClr val="windowText" lastClr="000000"/>
                </a:solidFill>
                <a:latin typeface="Calibri" panose="020F0502020204030204"/>
              </a:rPr>
              <a:t> Koruma kapsamı                                    hiyerarşiktir ve detaylıdır. Araştırma kriterlerinin</a:t>
            </a:r>
          </a:p>
          <a:p>
            <a:pPr marL="0" indent="0" eaLnBrk="1" fontAlgn="auto" hangingPunct="1">
              <a:spcAft>
                <a:spcPts val="0"/>
              </a:spcAft>
              <a:buNone/>
              <a:defRPr/>
            </a:pPr>
            <a:r>
              <a:rPr lang="tr-TR" sz="1800" dirty="0">
                <a:solidFill>
                  <a:sysClr val="windowText" lastClr="000000"/>
                </a:solidFill>
                <a:latin typeface="Calibri" panose="020F0502020204030204"/>
              </a:rPr>
              <a:t> </a:t>
            </a:r>
            <a:r>
              <a:rPr lang="tr-TR" sz="1800" dirty="0" smtClean="0">
                <a:solidFill>
                  <a:sysClr val="windowText" lastClr="000000"/>
                </a:solidFill>
                <a:latin typeface="Calibri" panose="020F0502020204030204"/>
              </a:rPr>
              <a:t>   </a:t>
            </a:r>
            <a:r>
              <a:rPr lang="tr-TR" sz="1800" u="sng" dirty="0" smtClean="0">
                <a:solidFill>
                  <a:sysClr val="windowText" lastClr="000000"/>
                </a:solidFill>
                <a:latin typeface="Calibri" panose="020F0502020204030204"/>
              </a:rPr>
              <a:t>&amp; </a:t>
            </a:r>
            <a:r>
              <a:rPr lang="tr-TR" sz="1800" dirty="0" smtClean="0">
                <a:solidFill>
                  <a:sysClr val="windowText" lastClr="000000"/>
                </a:solidFill>
                <a:latin typeface="Calibri" panose="020F0502020204030204"/>
              </a:rPr>
              <a:t>Rakiplerden gizleme                              sağlıklı bir şekilde daraltılması için kullanılır. </a:t>
            </a:r>
          </a:p>
          <a:p>
            <a:pPr eaLnBrk="1" fontAlgn="auto" hangingPunct="1">
              <a:spcAft>
                <a:spcPts val="0"/>
              </a:spcAft>
              <a:defRPr/>
            </a:pPr>
            <a:r>
              <a:rPr lang="tr-TR" sz="1800" dirty="0" smtClean="0">
                <a:solidFill>
                  <a:sysClr val="windowText" lastClr="000000"/>
                </a:solidFill>
                <a:latin typeface="Calibri" panose="020F0502020204030204"/>
              </a:rPr>
              <a:t>Doğru anahtar kelimeyi bulmanın                 .Sınıfların tanımları kolayca bulunup, </a:t>
            </a:r>
          </a:p>
          <a:p>
            <a:pPr marL="0" indent="0" eaLnBrk="1" fontAlgn="auto" hangingPunct="1">
              <a:spcAft>
                <a:spcPts val="0"/>
              </a:spcAft>
              <a:buNone/>
              <a:defRPr/>
            </a:pPr>
            <a:r>
              <a:rPr lang="tr-TR" sz="1800" dirty="0" smtClean="0">
                <a:solidFill>
                  <a:sysClr val="windowText" lastClr="000000"/>
                </a:solidFill>
                <a:latin typeface="Calibri" panose="020F0502020204030204"/>
              </a:rPr>
              <a:t>güçlüğü                                                           anlaşılacak şekilde hazırlanmıştır.                             </a:t>
            </a:r>
          </a:p>
          <a:p>
            <a:pPr marL="0" indent="0" eaLnBrk="1" fontAlgn="auto" hangingPunct="1">
              <a:spcAft>
                <a:spcPts val="0"/>
              </a:spcAft>
              <a:buNone/>
              <a:defRPr/>
            </a:pPr>
            <a:endParaRPr kumimoji="0" lang="tr-TR" sz="1800" i="0" u="sng" strike="noStrike" kern="1200" cap="none" spc="0" normalizeH="0" noProof="0" dirty="0" smtClean="0">
              <a:ln>
                <a:noFill/>
              </a:ln>
              <a:solidFill>
                <a:sysClr val="windowText" lastClr="000000"/>
              </a:solidFill>
              <a:effectLst/>
              <a:uLnTx/>
              <a:uFillTx/>
              <a:latin typeface="Calibri" panose="020F0502020204030204"/>
            </a:endParaRPr>
          </a:p>
        </p:txBody>
      </p:sp>
    </p:spTree>
    <p:extLst>
      <p:ext uri="{BB962C8B-B14F-4D97-AF65-F5344CB8AC3E}">
        <p14:creationId xmlns:p14="http://schemas.microsoft.com/office/powerpoint/2010/main" val="2947123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95536" y="1484784"/>
            <a:ext cx="849694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sz="2400" b="1" dirty="0" smtClean="0">
                <a:solidFill>
                  <a:sysClr val="windowText" lastClr="000000"/>
                </a:solidFill>
                <a:latin typeface="Calibri" panose="020F0502020204030204"/>
              </a:rPr>
              <a:t>PATENT DİLİ</a:t>
            </a:r>
            <a:endParaRPr lang="tr-TR" sz="2400" b="1" dirty="0">
              <a:solidFill>
                <a:sysClr val="windowText" lastClr="000000"/>
              </a:solidFill>
              <a:latin typeface="Calibri" panose="020F0502020204030204"/>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tr-TR" sz="2000" b="1" dirty="0" smtClean="0">
              <a:solidFill>
                <a:sysClr val="windowText" lastClr="000000"/>
              </a:solidFill>
              <a:latin typeface="Calibri" panose="020F0502020204030204"/>
            </a:endParaRPr>
          </a:p>
          <a:p>
            <a:pPr marL="0" indent="0" eaLnBrk="1" fontAlgn="auto" hangingPunct="1">
              <a:spcAft>
                <a:spcPts val="0"/>
              </a:spcAft>
              <a:buNone/>
              <a:defRPr/>
            </a:pPr>
            <a:endParaRPr kumimoji="0" lang="tr-TR" sz="1800" i="0" u="sng" strike="noStrike" kern="1200" cap="none" spc="0" normalizeH="0" noProof="0" dirty="0" smtClean="0">
              <a:ln>
                <a:noFill/>
              </a:ln>
              <a:solidFill>
                <a:sysClr val="windowText" lastClr="000000"/>
              </a:solidFill>
              <a:effectLst/>
              <a:uLnTx/>
              <a:uFillTx/>
              <a:latin typeface="Calibri" panose="020F0502020204030204"/>
            </a:endParaRPr>
          </a:p>
        </p:txBody>
      </p:sp>
      <p:sp>
        <p:nvSpPr>
          <p:cNvPr id="5" name="Rechteck 9"/>
          <p:cNvSpPr>
            <a:spLocks noChangeArrowheads="1"/>
          </p:cNvSpPr>
          <p:nvPr/>
        </p:nvSpPr>
        <p:spPr bwMode="auto">
          <a:xfrm>
            <a:off x="665609" y="2204864"/>
            <a:ext cx="556215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B56"/>
                </a:solidFill>
                <a:latin typeface="Arial" panose="020B0604020202020204" pitchFamily="34" charset="0"/>
                <a:ea typeface="ヒラギノ角ゴ Pro W3" charset="-128"/>
              </a:defRPr>
            </a:lvl1pPr>
            <a:lvl2pPr marL="37931725" indent="-37474525">
              <a:spcBef>
                <a:spcPct val="20000"/>
              </a:spcBef>
              <a:buChar char="–"/>
              <a:defRPr sz="2800">
                <a:solidFill>
                  <a:srgbClr val="404B56"/>
                </a:solidFill>
                <a:latin typeface="Arial" panose="020B0604020202020204" pitchFamily="34" charset="0"/>
                <a:ea typeface="ヒラギノ角ゴ Pro W3" charset="-128"/>
              </a:defRPr>
            </a:lvl2pPr>
            <a:lvl3pPr marL="1143000" indent="-228600">
              <a:spcBef>
                <a:spcPct val="20000"/>
              </a:spcBef>
              <a:buChar char="•"/>
              <a:defRPr sz="2400">
                <a:solidFill>
                  <a:srgbClr val="404B56"/>
                </a:solidFill>
                <a:latin typeface="Arial" panose="020B0604020202020204" pitchFamily="34" charset="0"/>
                <a:ea typeface="ヒラギノ角ゴ Pro W3" charset="-128"/>
              </a:defRPr>
            </a:lvl3pPr>
            <a:lvl4pPr marL="1600200" indent="-228600">
              <a:spcBef>
                <a:spcPct val="20000"/>
              </a:spcBef>
              <a:buChar char="–"/>
              <a:defRPr sz="2000">
                <a:solidFill>
                  <a:srgbClr val="404B56"/>
                </a:solidFill>
                <a:latin typeface="Arial" panose="020B0604020202020204" pitchFamily="34" charset="0"/>
                <a:ea typeface="ヒラギノ角ゴ Pro W3" charset="-128"/>
              </a:defRPr>
            </a:lvl4pPr>
            <a:lvl5pPr marL="2057400" indent="-228600">
              <a:spcBef>
                <a:spcPct val="20000"/>
              </a:spcBef>
              <a:buChar char="»"/>
              <a:defRPr sz="2000">
                <a:solidFill>
                  <a:srgbClr val="404B56"/>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9pPr>
          </a:lstStyle>
          <a:p>
            <a:pPr eaLnBrk="1" hangingPunct="1">
              <a:spcBef>
                <a:spcPct val="50000"/>
              </a:spcBef>
              <a:buFontTx/>
              <a:buNone/>
            </a:pPr>
            <a:r>
              <a:rPr lang="tr-TR" altLang="tr-TR" sz="1600" b="1" dirty="0" smtClean="0">
                <a:solidFill>
                  <a:schemeClr val="tx1"/>
                </a:solidFill>
              </a:rPr>
              <a:t>yazma </a:t>
            </a:r>
            <a:r>
              <a:rPr lang="tr-TR" altLang="tr-TR" sz="1600" b="1" dirty="0">
                <a:solidFill>
                  <a:schemeClr val="tx1"/>
                </a:solidFill>
              </a:rPr>
              <a:t>aracı</a:t>
            </a:r>
            <a:r>
              <a:rPr lang="en-GB" altLang="tr-TR" sz="1600" dirty="0">
                <a:solidFill>
                  <a:schemeClr val="tx1"/>
                </a:solidFill>
              </a:rPr>
              <a:t>		</a:t>
            </a:r>
            <a:r>
              <a:rPr lang="en-GB" altLang="tr-TR" sz="1600" dirty="0" smtClean="0">
                <a:solidFill>
                  <a:schemeClr val="tx1"/>
                </a:solidFill>
              </a:rPr>
              <a:t>=  </a:t>
            </a:r>
            <a:r>
              <a:rPr lang="tr-TR" altLang="tr-TR" sz="1600" dirty="0">
                <a:solidFill>
                  <a:schemeClr val="tx1"/>
                </a:solidFill>
              </a:rPr>
              <a:t>kalem</a:t>
            </a: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50000"/>
              </a:spcBef>
              <a:buFontTx/>
              <a:buNone/>
            </a:pPr>
            <a:r>
              <a:rPr lang="tr-TR" altLang="tr-TR" sz="1600" b="1" dirty="0">
                <a:solidFill>
                  <a:schemeClr val="tx1"/>
                </a:solidFill>
              </a:rPr>
              <a:t>çoklu toplar</a:t>
            </a:r>
            <a:r>
              <a:rPr lang="en-GB" altLang="tr-TR" sz="1600" b="1" dirty="0">
                <a:solidFill>
                  <a:schemeClr val="tx1"/>
                </a:solidFill>
              </a:rPr>
              <a:t> </a:t>
            </a:r>
            <a:r>
              <a:rPr lang="en-GB" altLang="tr-TR" sz="1600" dirty="0">
                <a:solidFill>
                  <a:schemeClr val="tx1"/>
                </a:solidFill>
              </a:rPr>
              <a:t>		</a:t>
            </a:r>
            <a:r>
              <a:rPr lang="en-GB" altLang="tr-TR" sz="1600" dirty="0" smtClean="0">
                <a:solidFill>
                  <a:schemeClr val="tx1"/>
                </a:solidFill>
              </a:rPr>
              <a:t>=  </a:t>
            </a:r>
            <a:r>
              <a:rPr lang="tr-TR" altLang="tr-TR" sz="1600" dirty="0">
                <a:solidFill>
                  <a:schemeClr val="tx1"/>
                </a:solidFill>
              </a:rPr>
              <a:t>rulman</a:t>
            </a: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0"/>
              </a:spcBef>
              <a:buFontTx/>
              <a:buNone/>
            </a:pPr>
            <a:r>
              <a:rPr lang="tr-TR" altLang="tr-TR" sz="1600" b="1" dirty="0" smtClean="0">
                <a:solidFill>
                  <a:schemeClr val="tx1"/>
                </a:solidFill>
              </a:rPr>
              <a:t>Tutmayı </a:t>
            </a:r>
            <a:r>
              <a:rPr lang="tr-TR" altLang="tr-TR" sz="1600" b="1" dirty="0">
                <a:solidFill>
                  <a:schemeClr val="tx1"/>
                </a:solidFill>
              </a:rPr>
              <a:t>kolaylaştırmak </a:t>
            </a:r>
          </a:p>
          <a:p>
            <a:pPr eaLnBrk="1" hangingPunct="1">
              <a:spcBef>
                <a:spcPct val="0"/>
              </a:spcBef>
              <a:buFontTx/>
              <a:buNone/>
            </a:pPr>
            <a:r>
              <a:rPr lang="tr-TR" altLang="tr-TR" sz="1600" b="1" dirty="0">
                <a:solidFill>
                  <a:schemeClr val="tx1"/>
                </a:solidFill>
              </a:rPr>
              <a:t>için yumuşak püsküllere </a:t>
            </a:r>
          </a:p>
          <a:p>
            <a:pPr eaLnBrk="1" hangingPunct="1">
              <a:spcBef>
                <a:spcPct val="0"/>
              </a:spcBef>
              <a:buFontTx/>
              <a:buNone/>
            </a:pPr>
            <a:r>
              <a:rPr lang="tr-TR" altLang="tr-TR" sz="1600" b="1" dirty="0">
                <a:solidFill>
                  <a:schemeClr val="tx1"/>
                </a:solidFill>
              </a:rPr>
              <a:t>sahip</a:t>
            </a:r>
            <a:r>
              <a:rPr lang="tr-TR" altLang="tr-TR" sz="1600" dirty="0">
                <a:solidFill>
                  <a:schemeClr val="tx1"/>
                </a:solidFill>
              </a:rPr>
              <a:t> </a:t>
            </a:r>
            <a:r>
              <a:rPr lang="tr-TR" altLang="tr-TR" sz="1600" b="1" dirty="0">
                <a:solidFill>
                  <a:schemeClr val="tx1"/>
                </a:solidFill>
              </a:rPr>
              <a:t>küresel nesne</a:t>
            </a:r>
            <a:r>
              <a:rPr lang="en-GB" altLang="tr-TR" sz="1600" dirty="0">
                <a:solidFill>
                  <a:schemeClr val="tx1"/>
                </a:solidFill>
              </a:rPr>
              <a:t> </a:t>
            </a:r>
            <a:r>
              <a:rPr lang="en-GB" altLang="tr-TR" sz="1600" b="1" dirty="0">
                <a:solidFill>
                  <a:schemeClr val="tx1"/>
                </a:solidFill>
              </a:rPr>
              <a:t>	</a:t>
            </a:r>
            <a:r>
              <a:rPr lang="en-GB" altLang="tr-TR" sz="1600" dirty="0" smtClean="0">
                <a:solidFill>
                  <a:schemeClr val="tx1"/>
                </a:solidFill>
              </a:rPr>
              <a:t>= </a:t>
            </a:r>
            <a:r>
              <a:rPr lang="en-GB" altLang="tr-TR" sz="1600" dirty="0">
                <a:solidFill>
                  <a:schemeClr val="tx1"/>
                </a:solidFill>
              </a:rPr>
              <a:t>toy </a:t>
            </a:r>
            <a:r>
              <a:rPr lang="en-GB" altLang="tr-TR" sz="1600" dirty="0" smtClean="0">
                <a:solidFill>
                  <a:schemeClr val="tx1"/>
                </a:solidFill>
              </a:rPr>
              <a:t>ball</a:t>
            </a:r>
            <a:r>
              <a:rPr lang="tr-TR" altLang="tr-TR" sz="1600" dirty="0" smtClean="0">
                <a:solidFill>
                  <a:schemeClr val="tx1"/>
                </a:solidFill>
              </a:rPr>
              <a:t> (oyuncak yumak)</a:t>
            </a:r>
            <a:endParaRPr lang="en-GB" altLang="tr-TR" sz="1600" dirty="0">
              <a:solidFill>
                <a:schemeClr val="tx1"/>
              </a:solidFill>
            </a:endParaRP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3635" t="68755" r="9425" b="10677"/>
          <a:stretch>
            <a:fillRect/>
          </a:stretch>
        </p:blipFill>
        <p:spPr bwMode="auto">
          <a:xfrm>
            <a:off x="6227763" y="1988840"/>
            <a:ext cx="22479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6527" t="3059" r="10654"/>
          <a:stretch>
            <a:fillRect/>
          </a:stretch>
        </p:blipFill>
        <p:spPr bwMode="auto">
          <a:xfrm>
            <a:off x="6876256" y="3006899"/>
            <a:ext cx="1143000"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l="12627" t="53410" r="49596" b="24159"/>
          <a:stretch>
            <a:fillRect/>
          </a:stretch>
        </p:blipFill>
        <p:spPr bwMode="auto">
          <a:xfrm>
            <a:off x="6530181" y="4378971"/>
            <a:ext cx="1643063"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34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95536" y="1484784"/>
            <a:ext cx="849694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sz="2400" b="1" dirty="0" smtClean="0">
                <a:solidFill>
                  <a:sysClr val="windowText" lastClr="000000"/>
                </a:solidFill>
                <a:latin typeface="Calibri" panose="020F0502020204030204"/>
              </a:rPr>
              <a:t>PATENT DİLİ</a:t>
            </a:r>
            <a:endParaRPr lang="tr-TR" sz="2400" b="1" dirty="0">
              <a:solidFill>
                <a:sysClr val="windowText" lastClr="000000"/>
              </a:solidFill>
              <a:latin typeface="Calibri" panose="020F0502020204030204"/>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tr-TR" sz="2000" b="1" dirty="0" smtClean="0">
              <a:solidFill>
                <a:sysClr val="windowText" lastClr="000000"/>
              </a:solidFill>
              <a:latin typeface="Calibri" panose="020F0502020204030204"/>
            </a:endParaRPr>
          </a:p>
          <a:p>
            <a:pPr marL="0" indent="0" eaLnBrk="1" fontAlgn="auto" hangingPunct="1">
              <a:spcAft>
                <a:spcPts val="0"/>
              </a:spcAft>
              <a:buNone/>
              <a:defRPr/>
            </a:pPr>
            <a:endParaRPr kumimoji="0" lang="tr-TR" sz="1800" i="0" u="sng" strike="noStrike" kern="1200" cap="none" spc="0" normalizeH="0" noProof="0" dirty="0" smtClean="0">
              <a:ln>
                <a:noFill/>
              </a:ln>
              <a:solidFill>
                <a:sysClr val="windowText" lastClr="000000"/>
              </a:solidFill>
              <a:effectLst/>
              <a:uLnTx/>
              <a:uFillTx/>
              <a:latin typeface="Calibri" panose="020F0502020204030204"/>
            </a:endParaRPr>
          </a:p>
        </p:txBody>
      </p:sp>
      <p:sp>
        <p:nvSpPr>
          <p:cNvPr id="5" name="Rechteck 9"/>
          <p:cNvSpPr>
            <a:spLocks noChangeArrowheads="1"/>
          </p:cNvSpPr>
          <p:nvPr/>
        </p:nvSpPr>
        <p:spPr bwMode="auto">
          <a:xfrm>
            <a:off x="665609" y="2060848"/>
            <a:ext cx="5058519"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B56"/>
                </a:solidFill>
                <a:latin typeface="Arial" panose="020B0604020202020204" pitchFamily="34" charset="0"/>
                <a:ea typeface="ヒラギノ角ゴ Pro W3" charset="-128"/>
              </a:defRPr>
            </a:lvl1pPr>
            <a:lvl2pPr marL="37931725" indent="-37474525">
              <a:spcBef>
                <a:spcPct val="20000"/>
              </a:spcBef>
              <a:buChar char="–"/>
              <a:defRPr sz="2800">
                <a:solidFill>
                  <a:srgbClr val="404B56"/>
                </a:solidFill>
                <a:latin typeface="Arial" panose="020B0604020202020204" pitchFamily="34" charset="0"/>
                <a:ea typeface="ヒラギノ角ゴ Pro W3" charset="-128"/>
              </a:defRPr>
            </a:lvl2pPr>
            <a:lvl3pPr marL="1143000" indent="-228600">
              <a:spcBef>
                <a:spcPct val="20000"/>
              </a:spcBef>
              <a:buChar char="•"/>
              <a:defRPr sz="2400">
                <a:solidFill>
                  <a:srgbClr val="404B56"/>
                </a:solidFill>
                <a:latin typeface="Arial" panose="020B0604020202020204" pitchFamily="34" charset="0"/>
                <a:ea typeface="ヒラギノ角ゴ Pro W3" charset="-128"/>
              </a:defRPr>
            </a:lvl3pPr>
            <a:lvl4pPr marL="1600200" indent="-228600">
              <a:spcBef>
                <a:spcPct val="20000"/>
              </a:spcBef>
              <a:buChar char="–"/>
              <a:defRPr sz="2000">
                <a:solidFill>
                  <a:srgbClr val="404B56"/>
                </a:solidFill>
                <a:latin typeface="Arial" panose="020B0604020202020204" pitchFamily="34" charset="0"/>
                <a:ea typeface="ヒラギノ角ゴ Pro W3" charset="-128"/>
              </a:defRPr>
            </a:lvl4pPr>
            <a:lvl5pPr marL="2057400" indent="-228600">
              <a:spcBef>
                <a:spcPct val="20000"/>
              </a:spcBef>
              <a:buChar char="»"/>
              <a:defRPr sz="2000">
                <a:solidFill>
                  <a:srgbClr val="404B56"/>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9pPr>
          </a:lstStyle>
          <a:p>
            <a:pPr eaLnBrk="1" hangingPunct="1">
              <a:spcBef>
                <a:spcPct val="50000"/>
              </a:spcBef>
              <a:buFontTx/>
              <a:buNone/>
            </a:pPr>
            <a:r>
              <a:rPr lang="tr-TR" altLang="tr-TR" sz="1600" b="1" dirty="0">
                <a:solidFill>
                  <a:schemeClr val="tx1"/>
                </a:solidFill>
              </a:rPr>
              <a:t>u</a:t>
            </a:r>
            <a:r>
              <a:rPr lang="tr-TR" altLang="tr-TR" sz="1600" b="1" dirty="0" smtClean="0">
                <a:solidFill>
                  <a:schemeClr val="tx1"/>
                </a:solidFill>
              </a:rPr>
              <a:t>zatma ünitesi</a:t>
            </a:r>
            <a:r>
              <a:rPr lang="en-GB" altLang="tr-TR" sz="1600" dirty="0">
                <a:solidFill>
                  <a:schemeClr val="tx1"/>
                </a:solidFill>
              </a:rPr>
              <a:t>	</a:t>
            </a:r>
            <a:r>
              <a:rPr lang="tr-TR" altLang="tr-TR" sz="1600" dirty="0" smtClean="0">
                <a:solidFill>
                  <a:schemeClr val="tx1"/>
                </a:solidFill>
              </a:rPr>
              <a:t>            </a:t>
            </a:r>
            <a:r>
              <a:rPr lang="en-GB" altLang="tr-TR" sz="1600" dirty="0" smtClean="0">
                <a:solidFill>
                  <a:schemeClr val="tx1"/>
                </a:solidFill>
              </a:rPr>
              <a:t>=  </a:t>
            </a:r>
            <a:r>
              <a:rPr lang="tr-TR" altLang="tr-TR" sz="1600" dirty="0" smtClean="0">
                <a:solidFill>
                  <a:schemeClr val="tx1"/>
                </a:solidFill>
              </a:rPr>
              <a:t>boru, yükseltici, kablo</a:t>
            </a: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50000"/>
              </a:spcBef>
              <a:buFontTx/>
              <a:buNone/>
            </a:pPr>
            <a:endParaRPr lang="tr-TR" altLang="tr-TR" sz="1600" b="1" dirty="0" smtClean="0">
              <a:solidFill>
                <a:schemeClr val="tx1"/>
              </a:solidFill>
            </a:endParaRPr>
          </a:p>
          <a:p>
            <a:pPr eaLnBrk="1" hangingPunct="1">
              <a:spcBef>
                <a:spcPct val="50000"/>
              </a:spcBef>
              <a:buFontTx/>
              <a:buNone/>
            </a:pPr>
            <a:r>
              <a:rPr lang="tr-TR" altLang="tr-TR" sz="1600" b="1" dirty="0" smtClean="0">
                <a:solidFill>
                  <a:schemeClr val="tx1"/>
                </a:solidFill>
              </a:rPr>
              <a:t>kanat</a:t>
            </a:r>
            <a:r>
              <a:rPr lang="en-GB" altLang="tr-TR" sz="1600" dirty="0">
                <a:solidFill>
                  <a:schemeClr val="tx1"/>
                </a:solidFill>
              </a:rPr>
              <a:t>		</a:t>
            </a:r>
            <a:r>
              <a:rPr lang="tr-TR" altLang="tr-TR" sz="1600" dirty="0" smtClean="0">
                <a:solidFill>
                  <a:schemeClr val="tx1"/>
                </a:solidFill>
              </a:rPr>
              <a:t>             </a:t>
            </a:r>
            <a:r>
              <a:rPr lang="en-GB" altLang="tr-TR" sz="1600" dirty="0" smtClean="0">
                <a:solidFill>
                  <a:schemeClr val="tx1"/>
                </a:solidFill>
              </a:rPr>
              <a:t>=  </a:t>
            </a:r>
            <a:r>
              <a:rPr lang="tr-TR" altLang="tr-TR" sz="1600" dirty="0" smtClean="0">
                <a:solidFill>
                  <a:schemeClr val="tx1"/>
                </a:solidFill>
              </a:rPr>
              <a:t>kapı veya pencere</a:t>
            </a:r>
          </a:p>
          <a:p>
            <a:pPr eaLnBrk="1" hangingPunct="1">
              <a:spcBef>
                <a:spcPct val="50000"/>
              </a:spcBef>
              <a:buFontTx/>
              <a:buNone/>
            </a:pPr>
            <a:endParaRPr lang="tr-TR" altLang="tr-TR" sz="1600" dirty="0">
              <a:solidFill>
                <a:schemeClr val="tx1"/>
              </a:solidFill>
            </a:endParaRPr>
          </a:p>
          <a:p>
            <a:pPr eaLnBrk="1" hangingPunct="1">
              <a:spcBef>
                <a:spcPct val="50000"/>
              </a:spcBef>
              <a:buFontTx/>
              <a:buNone/>
            </a:pPr>
            <a:endParaRPr lang="tr-TR" altLang="tr-TR" sz="1600" dirty="0" smtClean="0">
              <a:solidFill>
                <a:schemeClr val="tx1"/>
              </a:solidFill>
            </a:endParaRPr>
          </a:p>
          <a:p>
            <a:pPr eaLnBrk="1" hangingPunct="1">
              <a:spcBef>
                <a:spcPct val="50000"/>
              </a:spcBef>
              <a:buFontTx/>
              <a:buNone/>
            </a:pPr>
            <a:endParaRPr lang="tr-TR" altLang="tr-TR" sz="1600" b="1" dirty="0" smtClean="0">
              <a:solidFill>
                <a:schemeClr val="tx1"/>
              </a:solidFill>
            </a:endParaRPr>
          </a:p>
          <a:p>
            <a:pPr>
              <a:spcBef>
                <a:spcPct val="50000"/>
              </a:spcBef>
              <a:buNone/>
            </a:pPr>
            <a:r>
              <a:rPr lang="tr-TR" altLang="tr-TR" sz="1600" b="1" dirty="0" smtClean="0">
                <a:solidFill>
                  <a:schemeClr val="tx1"/>
                </a:solidFill>
              </a:rPr>
              <a:t>enerji-depolama aracı         </a:t>
            </a:r>
            <a:r>
              <a:rPr lang="en-GB" altLang="tr-TR" sz="1600" dirty="0" smtClean="0">
                <a:solidFill>
                  <a:schemeClr val="tx1"/>
                </a:solidFill>
              </a:rPr>
              <a:t>=  </a:t>
            </a:r>
            <a:r>
              <a:rPr lang="tr-TR" altLang="tr-TR" sz="1600" dirty="0" smtClean="0">
                <a:solidFill>
                  <a:schemeClr val="tx1"/>
                </a:solidFill>
              </a:rPr>
              <a:t>yay</a:t>
            </a:r>
            <a:endParaRPr lang="en-GB" altLang="tr-TR" sz="1600" b="1" dirty="0">
              <a:solidFill>
                <a:schemeClr val="tx1"/>
              </a:solidFill>
            </a:endParaRPr>
          </a:p>
          <a:p>
            <a:pPr eaLnBrk="1" hangingPunct="1">
              <a:spcBef>
                <a:spcPct val="50000"/>
              </a:spcBef>
              <a:buFontTx/>
              <a:buNone/>
            </a:pPr>
            <a:endParaRPr lang="en-GB" altLang="tr-TR" sz="1600" dirty="0">
              <a:solidFill>
                <a:schemeClr val="tx1"/>
              </a:solidFill>
            </a:endParaRPr>
          </a:p>
        </p:txBody>
      </p:sp>
      <p:pic>
        <p:nvPicPr>
          <p:cNvPr id="1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1700526"/>
            <a:ext cx="1175670" cy="165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4111"/>
          <a:stretch>
            <a:fillRect/>
          </a:stretch>
        </p:blipFill>
        <p:spPr bwMode="auto">
          <a:xfrm>
            <a:off x="5742873" y="3273312"/>
            <a:ext cx="1132962" cy="178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9588" y="4221088"/>
            <a:ext cx="1491694" cy="168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491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95536" y="1484784"/>
            <a:ext cx="849694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tr-TR" sz="2400" b="1" dirty="0" smtClean="0">
                <a:solidFill>
                  <a:sysClr val="windowText" lastClr="000000"/>
                </a:solidFill>
                <a:latin typeface="Calibri" panose="020F0502020204030204"/>
              </a:rPr>
              <a:t>PATENT DİLİ</a:t>
            </a:r>
            <a:endParaRPr lang="tr-TR" sz="2400" b="1" dirty="0">
              <a:solidFill>
                <a:sysClr val="windowText" lastClr="000000"/>
              </a:solidFill>
              <a:latin typeface="Calibri" panose="020F0502020204030204"/>
            </a:endParaRPr>
          </a:p>
          <a:p>
            <a:pPr marL="0" marR="0" lvl="0" indent="0"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tr-TR" sz="2000" b="1" dirty="0" smtClean="0">
              <a:solidFill>
                <a:sysClr val="windowText" lastClr="000000"/>
              </a:solidFill>
              <a:latin typeface="Calibri" panose="020F0502020204030204"/>
            </a:endParaRPr>
          </a:p>
          <a:p>
            <a:pPr marL="0" indent="0" eaLnBrk="1" fontAlgn="auto" hangingPunct="1">
              <a:spcAft>
                <a:spcPts val="0"/>
              </a:spcAft>
              <a:buNone/>
              <a:defRPr/>
            </a:pPr>
            <a:endParaRPr kumimoji="0" lang="tr-TR" sz="1800" i="0" u="sng" strike="noStrike" kern="1200" cap="none" spc="0" normalizeH="0" noProof="0" dirty="0" smtClean="0">
              <a:ln>
                <a:noFill/>
              </a:ln>
              <a:solidFill>
                <a:sysClr val="windowText" lastClr="000000"/>
              </a:solidFill>
              <a:effectLst/>
              <a:uLnTx/>
              <a:uFillTx/>
              <a:latin typeface="Calibri" panose="020F0502020204030204"/>
            </a:endParaRPr>
          </a:p>
        </p:txBody>
      </p:sp>
      <p:sp>
        <p:nvSpPr>
          <p:cNvPr id="5" name="Rechteck 9"/>
          <p:cNvSpPr>
            <a:spLocks noChangeArrowheads="1"/>
          </p:cNvSpPr>
          <p:nvPr/>
        </p:nvSpPr>
        <p:spPr bwMode="auto">
          <a:xfrm>
            <a:off x="665609" y="2060848"/>
            <a:ext cx="5058519"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B56"/>
                </a:solidFill>
                <a:latin typeface="Arial" panose="020B0604020202020204" pitchFamily="34" charset="0"/>
                <a:ea typeface="ヒラギノ角ゴ Pro W3" charset="-128"/>
              </a:defRPr>
            </a:lvl1pPr>
            <a:lvl2pPr marL="37931725" indent="-37474525">
              <a:spcBef>
                <a:spcPct val="20000"/>
              </a:spcBef>
              <a:buChar char="–"/>
              <a:defRPr sz="2800">
                <a:solidFill>
                  <a:srgbClr val="404B56"/>
                </a:solidFill>
                <a:latin typeface="Arial" panose="020B0604020202020204" pitchFamily="34" charset="0"/>
                <a:ea typeface="ヒラギノ角ゴ Pro W3" charset="-128"/>
              </a:defRPr>
            </a:lvl2pPr>
            <a:lvl3pPr marL="1143000" indent="-228600">
              <a:spcBef>
                <a:spcPct val="20000"/>
              </a:spcBef>
              <a:buChar char="•"/>
              <a:defRPr sz="2400">
                <a:solidFill>
                  <a:srgbClr val="404B56"/>
                </a:solidFill>
                <a:latin typeface="Arial" panose="020B0604020202020204" pitchFamily="34" charset="0"/>
                <a:ea typeface="ヒラギノ角ゴ Pro W3" charset="-128"/>
              </a:defRPr>
            </a:lvl3pPr>
            <a:lvl4pPr marL="1600200" indent="-228600">
              <a:spcBef>
                <a:spcPct val="20000"/>
              </a:spcBef>
              <a:buChar char="–"/>
              <a:defRPr sz="2000">
                <a:solidFill>
                  <a:srgbClr val="404B56"/>
                </a:solidFill>
                <a:latin typeface="Arial" panose="020B0604020202020204" pitchFamily="34" charset="0"/>
                <a:ea typeface="ヒラギノ角ゴ Pro W3" charset="-128"/>
              </a:defRPr>
            </a:lvl4pPr>
            <a:lvl5pPr marL="2057400" indent="-228600">
              <a:spcBef>
                <a:spcPct val="20000"/>
              </a:spcBef>
              <a:buChar char="»"/>
              <a:defRPr sz="2000">
                <a:solidFill>
                  <a:srgbClr val="404B56"/>
                </a:solidFill>
                <a:latin typeface="Arial" panose="020B0604020202020204" pitchFamily="34" charset="0"/>
                <a:ea typeface="ヒラギノ角ゴ Pro W3" charset="-128"/>
              </a:defRPr>
            </a:lvl5pPr>
            <a:lvl6pPr marL="25146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6pPr>
            <a:lvl7pPr marL="29718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7pPr>
            <a:lvl8pPr marL="34290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8pPr>
            <a:lvl9pPr marL="3886200" indent="-228600" eaLnBrk="0" fontAlgn="base" hangingPunct="0">
              <a:spcBef>
                <a:spcPct val="20000"/>
              </a:spcBef>
              <a:spcAft>
                <a:spcPct val="0"/>
              </a:spcAft>
              <a:buChar char="»"/>
              <a:defRPr sz="2000">
                <a:solidFill>
                  <a:srgbClr val="404B56"/>
                </a:solidFill>
                <a:latin typeface="Arial" panose="020B0604020202020204" pitchFamily="34" charset="0"/>
                <a:ea typeface="ヒラギノ角ゴ Pro W3" charset="-128"/>
              </a:defRPr>
            </a:lvl9pPr>
          </a:lstStyle>
          <a:p>
            <a:pPr eaLnBrk="1" hangingPunct="1">
              <a:spcBef>
                <a:spcPct val="50000"/>
              </a:spcBef>
              <a:buFontTx/>
              <a:buNone/>
            </a:pPr>
            <a:r>
              <a:rPr lang="tr-TR" altLang="tr-TR" sz="1600" b="1" dirty="0">
                <a:solidFill>
                  <a:schemeClr val="tx1"/>
                </a:solidFill>
              </a:rPr>
              <a:t>b</a:t>
            </a:r>
            <a:r>
              <a:rPr lang="tr-TR" altLang="tr-TR" sz="1600" b="1" dirty="0" smtClean="0">
                <a:solidFill>
                  <a:schemeClr val="tx1"/>
                </a:solidFill>
              </a:rPr>
              <a:t>ağlantı elemanı</a:t>
            </a:r>
            <a:r>
              <a:rPr lang="en-GB" altLang="tr-TR" sz="1600" dirty="0">
                <a:solidFill>
                  <a:schemeClr val="tx1"/>
                </a:solidFill>
              </a:rPr>
              <a:t>	</a:t>
            </a:r>
            <a:r>
              <a:rPr lang="tr-TR" altLang="tr-TR" sz="1600" dirty="0" smtClean="0">
                <a:solidFill>
                  <a:schemeClr val="tx1"/>
                </a:solidFill>
              </a:rPr>
              <a:t>  </a:t>
            </a:r>
            <a:r>
              <a:rPr lang="en-GB" altLang="tr-TR" sz="1600" dirty="0" smtClean="0">
                <a:solidFill>
                  <a:schemeClr val="tx1"/>
                </a:solidFill>
              </a:rPr>
              <a:t>=  </a:t>
            </a:r>
            <a:r>
              <a:rPr lang="tr-TR" altLang="tr-TR" sz="1600" dirty="0" smtClean="0">
                <a:solidFill>
                  <a:schemeClr val="tx1"/>
                </a:solidFill>
              </a:rPr>
              <a:t>çivi, vida, perçin </a:t>
            </a:r>
            <a:r>
              <a:rPr lang="tr-TR" altLang="tr-TR" sz="1600" dirty="0" err="1" smtClean="0">
                <a:solidFill>
                  <a:schemeClr val="tx1"/>
                </a:solidFill>
              </a:rPr>
              <a:t>v.b</a:t>
            </a:r>
            <a:r>
              <a:rPr lang="tr-TR" altLang="tr-TR" sz="1600" dirty="0" smtClean="0">
                <a:solidFill>
                  <a:schemeClr val="tx1"/>
                </a:solidFill>
              </a:rPr>
              <a:t>.</a:t>
            </a: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50000"/>
              </a:spcBef>
              <a:buFontTx/>
              <a:buNone/>
            </a:pPr>
            <a:endParaRPr lang="en-GB" altLang="tr-TR" sz="1600" dirty="0">
              <a:solidFill>
                <a:schemeClr val="tx1"/>
              </a:solidFill>
            </a:endParaRPr>
          </a:p>
          <a:p>
            <a:pPr eaLnBrk="1" hangingPunct="1">
              <a:spcBef>
                <a:spcPct val="50000"/>
              </a:spcBef>
              <a:buFontTx/>
              <a:buNone/>
            </a:pPr>
            <a:endParaRPr lang="tr-TR" altLang="tr-TR" sz="1600" b="1" dirty="0" smtClean="0">
              <a:solidFill>
                <a:schemeClr val="tx1"/>
              </a:solidFill>
            </a:endParaRPr>
          </a:p>
          <a:p>
            <a:pPr eaLnBrk="1" hangingPunct="1">
              <a:spcBef>
                <a:spcPct val="50000"/>
              </a:spcBef>
              <a:buFontTx/>
              <a:buNone/>
            </a:pPr>
            <a:r>
              <a:rPr lang="tr-TR" altLang="tr-TR" sz="1600" b="1" dirty="0">
                <a:solidFill>
                  <a:schemeClr val="tx1"/>
                </a:solidFill>
              </a:rPr>
              <a:t>e</a:t>
            </a:r>
            <a:r>
              <a:rPr lang="tr-TR" altLang="tr-TR" sz="1600" b="1" dirty="0" smtClean="0">
                <a:solidFill>
                  <a:schemeClr val="tx1"/>
                </a:solidFill>
              </a:rPr>
              <a:t>snek eleman</a:t>
            </a:r>
            <a:r>
              <a:rPr lang="tr-TR" altLang="tr-TR" sz="1600" dirty="0" smtClean="0">
                <a:solidFill>
                  <a:schemeClr val="tx1"/>
                </a:solidFill>
              </a:rPr>
              <a:t>           </a:t>
            </a:r>
            <a:r>
              <a:rPr lang="en-GB" altLang="tr-TR" sz="1600" dirty="0" smtClean="0">
                <a:solidFill>
                  <a:schemeClr val="tx1"/>
                </a:solidFill>
              </a:rPr>
              <a:t>=  </a:t>
            </a:r>
            <a:r>
              <a:rPr lang="tr-TR" altLang="tr-TR" sz="1600" dirty="0" err="1" smtClean="0">
                <a:solidFill>
                  <a:schemeClr val="tx1"/>
                </a:solidFill>
              </a:rPr>
              <a:t>membran</a:t>
            </a:r>
            <a:r>
              <a:rPr lang="tr-TR" altLang="tr-TR" sz="1600" dirty="0" smtClean="0">
                <a:solidFill>
                  <a:schemeClr val="tx1"/>
                </a:solidFill>
              </a:rPr>
              <a:t> veya diyafram</a:t>
            </a:r>
          </a:p>
          <a:p>
            <a:pPr eaLnBrk="1" hangingPunct="1">
              <a:spcBef>
                <a:spcPct val="50000"/>
              </a:spcBef>
              <a:buFontTx/>
              <a:buNone/>
            </a:pPr>
            <a:endParaRPr lang="tr-TR" altLang="tr-TR" sz="1600" dirty="0">
              <a:solidFill>
                <a:schemeClr val="tx1"/>
              </a:solidFill>
            </a:endParaRPr>
          </a:p>
          <a:p>
            <a:pPr eaLnBrk="1" hangingPunct="1">
              <a:spcBef>
                <a:spcPct val="50000"/>
              </a:spcBef>
              <a:buFontTx/>
              <a:buNone/>
            </a:pPr>
            <a:endParaRPr lang="tr-TR" altLang="tr-TR" sz="1600" dirty="0" smtClean="0">
              <a:solidFill>
                <a:schemeClr val="tx1"/>
              </a:solidFill>
            </a:endParaRPr>
          </a:p>
          <a:p>
            <a:pPr eaLnBrk="1" hangingPunct="1">
              <a:spcBef>
                <a:spcPct val="50000"/>
              </a:spcBef>
              <a:buFontTx/>
              <a:buNone/>
            </a:pPr>
            <a:endParaRPr lang="tr-TR" altLang="tr-TR" sz="1600" b="1" dirty="0" smtClean="0">
              <a:solidFill>
                <a:schemeClr val="tx1"/>
              </a:solidFill>
            </a:endParaRPr>
          </a:p>
          <a:p>
            <a:pPr>
              <a:spcBef>
                <a:spcPct val="50000"/>
              </a:spcBef>
              <a:buNone/>
            </a:pPr>
            <a:r>
              <a:rPr lang="tr-TR" altLang="tr-TR" sz="1600" b="1" dirty="0">
                <a:solidFill>
                  <a:schemeClr val="tx1"/>
                </a:solidFill>
              </a:rPr>
              <a:t>k</a:t>
            </a:r>
            <a:r>
              <a:rPr lang="tr-TR" altLang="tr-TR" sz="1600" b="1" dirty="0" smtClean="0">
                <a:solidFill>
                  <a:schemeClr val="tx1"/>
                </a:solidFill>
              </a:rPr>
              <a:t>ilitleme aracı           </a:t>
            </a:r>
            <a:r>
              <a:rPr lang="en-GB" altLang="tr-TR" sz="1600" dirty="0" smtClean="0">
                <a:solidFill>
                  <a:schemeClr val="tx1"/>
                </a:solidFill>
              </a:rPr>
              <a:t>=  </a:t>
            </a:r>
            <a:r>
              <a:rPr lang="tr-TR" altLang="tr-TR" sz="1600" dirty="0" smtClean="0">
                <a:solidFill>
                  <a:schemeClr val="tx1"/>
                </a:solidFill>
              </a:rPr>
              <a:t>U şeklinde tutucu </a:t>
            </a:r>
            <a:r>
              <a:rPr lang="tr-TR" altLang="tr-TR" sz="1600" dirty="0" err="1" smtClean="0">
                <a:solidFill>
                  <a:schemeClr val="tx1"/>
                </a:solidFill>
              </a:rPr>
              <a:t>v.b</a:t>
            </a:r>
            <a:r>
              <a:rPr lang="tr-TR" altLang="tr-TR" sz="1600" dirty="0" smtClean="0">
                <a:solidFill>
                  <a:schemeClr val="tx1"/>
                </a:solidFill>
              </a:rPr>
              <a:t>.</a:t>
            </a:r>
            <a:endParaRPr lang="en-GB" altLang="tr-TR" sz="1600" b="1" dirty="0">
              <a:solidFill>
                <a:schemeClr val="tx1"/>
              </a:solidFill>
            </a:endParaRPr>
          </a:p>
          <a:p>
            <a:pPr eaLnBrk="1" hangingPunct="1">
              <a:spcBef>
                <a:spcPct val="50000"/>
              </a:spcBef>
              <a:buFontTx/>
              <a:buNone/>
            </a:pPr>
            <a:endParaRPr lang="en-GB" altLang="tr-TR" sz="1600" dirty="0">
              <a:solidFill>
                <a:schemeClr val="tx1"/>
              </a:solidFill>
            </a:endParaRPr>
          </a:p>
        </p:txBody>
      </p:sp>
      <p:pic>
        <p:nvPicPr>
          <p:cNvPr id="8" name="Picture 4"/>
          <p:cNvPicPr>
            <a:picLocks noChangeAspect="1" noChangeArrowheads="1"/>
          </p:cNvPicPr>
          <p:nvPr/>
        </p:nvPicPr>
        <p:blipFill>
          <a:blip r:embed="rId2">
            <a:extLst>
              <a:ext uri="{28A0092B-C50C-407E-A947-70E740481C1C}">
                <a14:useLocalDpi xmlns:a14="http://schemas.microsoft.com/office/drawing/2010/main" val="0"/>
              </a:ext>
            </a:extLst>
          </a:blip>
          <a:srcRect l="4248"/>
          <a:stretch>
            <a:fillRect/>
          </a:stretch>
        </p:blipFill>
        <p:spPr bwMode="auto">
          <a:xfrm>
            <a:off x="5306155" y="1484784"/>
            <a:ext cx="3224996" cy="1612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t="15607" b="19618"/>
          <a:stretch>
            <a:fillRect/>
          </a:stretch>
        </p:blipFill>
        <p:spPr bwMode="auto">
          <a:xfrm>
            <a:off x="6918653" y="3097282"/>
            <a:ext cx="2116834" cy="160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6743" y="4386944"/>
            <a:ext cx="2134916" cy="1507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2919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467544" y="1556792"/>
            <a:ext cx="835292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7200" b="1" noProof="0" dirty="0" smtClean="0">
                <a:solidFill>
                  <a:sysClr val="windowText" lastClr="000000"/>
                </a:solidFill>
                <a:cs typeface="Tahoma" panose="020B0604030504040204" pitchFamily="34" charset="0"/>
              </a:rPr>
              <a:t>B) </a:t>
            </a:r>
            <a:r>
              <a:rPr lang="tr-TR" altLang="tr-TR" sz="7200" b="1" dirty="0" smtClean="0">
                <a:solidFill>
                  <a:sysClr val="windowText" lastClr="000000"/>
                </a:solidFill>
                <a:cs typeface="Tahoma" panose="020B0604030504040204" pitchFamily="34" charset="0"/>
              </a:rPr>
              <a:t>Teknoloji Sınıfının Belirlenmesi</a:t>
            </a:r>
            <a:r>
              <a:rPr lang="tr-TR" altLang="tr-TR" sz="7200" noProof="0" dirty="0" smtClean="0">
                <a:solidFill>
                  <a:sysClr val="windowText" lastClr="000000"/>
                </a:solidFill>
                <a:cs typeface="Tahoma" panose="020B0604030504040204" pitchFamily="34" charset="0"/>
              </a:rPr>
              <a:t> </a:t>
            </a:r>
          </a:p>
          <a:p>
            <a:pPr marL="0" indent="0" algn="just" eaLnBrk="1" fontAlgn="auto" hangingPunct="1">
              <a:lnSpc>
                <a:spcPct val="150000"/>
              </a:lnSpc>
              <a:spcAft>
                <a:spcPts val="0"/>
              </a:spcAft>
              <a:buNone/>
              <a:defRPr/>
            </a:pPr>
            <a:r>
              <a:rPr lang="tr-TR" altLang="tr-TR" sz="7200" dirty="0">
                <a:solidFill>
                  <a:sysClr val="windowText" lastClr="000000"/>
                </a:solidFill>
                <a:cs typeface="Tahoma" panose="020B0604030504040204" pitchFamily="34" charset="0"/>
              </a:rPr>
              <a:t> </a:t>
            </a:r>
            <a:r>
              <a:rPr lang="tr-TR" altLang="tr-TR" sz="7200" dirty="0" smtClean="0">
                <a:solidFill>
                  <a:sysClr val="windowText" lastClr="000000"/>
                </a:solidFill>
                <a:cs typeface="Tahoma" panose="020B0604030504040204" pitchFamily="34" charset="0"/>
              </a:rPr>
              <a:t>      </a:t>
            </a:r>
            <a:r>
              <a:rPr lang="tr-TR" altLang="tr-TR" sz="7200" b="1" u="sng" dirty="0" smtClean="0">
                <a:solidFill>
                  <a:srgbClr val="FF0000"/>
                </a:solidFill>
                <a:cs typeface="Tahoma" panose="020B0604030504040204" pitchFamily="34" charset="0"/>
              </a:rPr>
              <a:t>IPC Kodu (International Patent </a:t>
            </a:r>
            <a:r>
              <a:rPr lang="tr-TR" altLang="tr-TR" sz="7200" b="1" u="sng" dirty="0" err="1" smtClean="0">
                <a:solidFill>
                  <a:srgbClr val="FF0000"/>
                </a:solidFill>
                <a:cs typeface="Tahoma" panose="020B0604030504040204" pitchFamily="34" charset="0"/>
              </a:rPr>
              <a:t>Classification</a:t>
            </a:r>
            <a:r>
              <a:rPr lang="tr-TR" altLang="tr-TR" sz="7200" b="1" u="sng" dirty="0" smtClean="0">
                <a:solidFill>
                  <a:srgbClr val="FF0000"/>
                </a:solidFill>
                <a:cs typeface="Tahoma" panose="020B0604030504040204" pitchFamily="34" charset="0"/>
              </a:rPr>
              <a:t>):</a:t>
            </a:r>
          </a:p>
          <a:p>
            <a:pPr marL="0" indent="0" algn="just" eaLnBrk="1" fontAlgn="auto" hangingPunct="1">
              <a:lnSpc>
                <a:spcPct val="150000"/>
              </a:lnSpc>
              <a:spcAft>
                <a:spcPts val="0"/>
              </a:spcAft>
              <a:buNone/>
              <a:defRPr/>
            </a:pPr>
            <a:r>
              <a:rPr lang="tr-TR" altLang="tr-TR" sz="7200" b="1" noProof="0" dirty="0">
                <a:solidFill>
                  <a:sysClr val="windowText" lastClr="000000"/>
                </a:solidFill>
                <a:cs typeface="Tahoma" panose="020B0604030504040204" pitchFamily="34" charset="0"/>
              </a:rPr>
              <a:t> </a:t>
            </a:r>
            <a:r>
              <a:rPr lang="tr-TR" altLang="tr-TR" sz="7200" b="1" noProof="0" dirty="0" smtClean="0">
                <a:solidFill>
                  <a:sysClr val="windowText" lastClr="000000"/>
                </a:solidFill>
                <a:cs typeface="Tahoma" panose="020B0604030504040204" pitchFamily="34" charset="0"/>
              </a:rPr>
              <a:t>      </a:t>
            </a:r>
            <a:r>
              <a:rPr lang="tr-TR" altLang="tr-TR" sz="7200" b="1" u="sng" noProof="0" dirty="0" smtClean="0">
                <a:solidFill>
                  <a:sysClr val="windowText" lastClr="000000"/>
                </a:solidFill>
                <a:cs typeface="Tahoma" panose="020B0604030504040204" pitchFamily="34" charset="0"/>
              </a:rPr>
              <a:t>Uluslararası Patent Sınıflandırmasının (IPC) Tanımı ve Kapsamı: </a:t>
            </a:r>
            <a:r>
              <a:rPr lang="tr-TR" altLang="tr-TR" sz="7200" noProof="0" dirty="0" smtClean="0">
                <a:solidFill>
                  <a:sysClr val="windowText" lastClr="000000"/>
                </a:solidFill>
                <a:cs typeface="Tahoma" panose="020B0604030504040204" pitchFamily="34" charset="0"/>
              </a:rPr>
              <a:t>Patent sınıflandırması, </a:t>
            </a:r>
            <a:r>
              <a:rPr lang="tr-TR" altLang="tr-TR" sz="7200" b="1" u="sng" noProof="0" dirty="0" smtClean="0">
                <a:solidFill>
                  <a:sysClr val="windowText" lastClr="000000"/>
                </a:solidFill>
                <a:cs typeface="Tahoma" panose="020B0604030504040204" pitchFamily="34" charset="0"/>
              </a:rPr>
              <a:t>tekniğin bilinen durumu </a:t>
            </a:r>
            <a:r>
              <a:rPr lang="tr-TR" altLang="tr-TR" sz="7200" noProof="0" dirty="0" smtClean="0">
                <a:solidFill>
                  <a:sysClr val="windowText" lastClr="000000"/>
                </a:solidFill>
                <a:cs typeface="Tahoma" panose="020B0604030504040204" pitchFamily="34" charset="0"/>
              </a:rPr>
              <a:t>araştırılırken önceki tarihli patent </a:t>
            </a:r>
            <a:r>
              <a:rPr lang="tr-TR" altLang="tr-TR" sz="7200" noProof="0" dirty="0" err="1" smtClean="0">
                <a:solidFill>
                  <a:sysClr val="windowText" lastClr="000000"/>
                </a:solidFill>
                <a:cs typeface="Tahoma" panose="020B0604030504040204" pitchFamily="34" charset="0"/>
              </a:rPr>
              <a:t>dökümanlarının</a:t>
            </a:r>
            <a:r>
              <a:rPr lang="tr-TR" altLang="tr-TR" sz="7200" noProof="0" dirty="0" smtClean="0">
                <a:solidFill>
                  <a:sysClr val="windowText" lastClr="000000"/>
                </a:solidFill>
                <a:cs typeface="Tahoma" panose="020B0604030504040204" pitchFamily="34" charset="0"/>
              </a:rPr>
              <a:t> araştırılması için </a:t>
            </a:r>
            <a:r>
              <a:rPr lang="tr-TR" altLang="tr-TR" sz="7200" b="1" u="sng" noProof="0" dirty="0" smtClean="0">
                <a:solidFill>
                  <a:sysClr val="windowText" lastClr="000000"/>
                </a:solidFill>
                <a:cs typeface="Tahoma" panose="020B0604030504040204" pitchFamily="34" charset="0"/>
              </a:rPr>
              <a:t>vazgeçilmezdir. </a:t>
            </a:r>
            <a:r>
              <a:rPr lang="tr-TR" sz="7200" dirty="0"/>
              <a:t>Sınıflandırma sistemi sayesinde patent bilgilerinin </a:t>
            </a:r>
            <a:r>
              <a:rPr lang="tr-TR" sz="7200" b="1" u="sng" dirty="0"/>
              <a:t>teknik alanlara göre ayrılmış bir şekilde sunulmasıyla </a:t>
            </a:r>
            <a:r>
              <a:rPr lang="tr-TR" sz="7200" dirty="0"/>
              <a:t>teknik bilgiye ulaşmak kolaylaşmaktadır. </a:t>
            </a:r>
            <a:endParaRPr lang="tr-TR" sz="7200" dirty="0" smtClean="0"/>
          </a:p>
          <a:p>
            <a:pPr marL="0" indent="0" algn="just" eaLnBrk="1" fontAlgn="auto" hangingPunct="1">
              <a:lnSpc>
                <a:spcPct val="150000"/>
              </a:lnSpc>
              <a:spcAft>
                <a:spcPts val="0"/>
              </a:spcAft>
              <a:buNone/>
              <a:defRPr/>
            </a:pPr>
            <a:endParaRPr lang="tr-TR" altLang="tr-TR" sz="720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r>
              <a:rPr lang="tr-TR" altLang="tr-TR" sz="7200" dirty="0" err="1" smtClean="0">
                <a:solidFill>
                  <a:sysClr val="windowText" lastClr="000000"/>
                </a:solidFill>
                <a:cs typeface="Tahoma" panose="020B0604030504040204" pitchFamily="34" charset="0"/>
              </a:rPr>
              <a:t>IPC’ye</a:t>
            </a:r>
            <a:r>
              <a:rPr lang="tr-TR" altLang="tr-TR" sz="7200" dirty="0" smtClean="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aşağıdaki linkten </a:t>
            </a:r>
            <a:r>
              <a:rPr lang="tr-TR" altLang="tr-TR" sz="7200" dirty="0" err="1" smtClean="0">
                <a:solidFill>
                  <a:sysClr val="windowText" lastClr="000000"/>
                </a:solidFill>
                <a:cs typeface="Tahoma" panose="020B0604030504040204" pitchFamily="34" charset="0"/>
              </a:rPr>
              <a:t>ulaşılabilinir</a:t>
            </a:r>
            <a:r>
              <a:rPr lang="tr-TR" altLang="tr-TR" sz="7200" dirty="0" smtClean="0">
                <a:solidFill>
                  <a:sysClr val="windowText" lastClr="000000"/>
                </a:solidFill>
                <a:cs typeface="Tahoma" panose="020B0604030504040204" pitchFamily="34" charset="0"/>
              </a:rPr>
              <a:t>:</a:t>
            </a:r>
          </a:p>
          <a:p>
            <a:pPr marL="0" indent="0" algn="just" eaLnBrk="1" fontAlgn="auto" hangingPunct="1">
              <a:lnSpc>
                <a:spcPct val="150000"/>
              </a:lnSpc>
              <a:spcAft>
                <a:spcPts val="0"/>
              </a:spcAft>
              <a:buNone/>
              <a:defRPr/>
            </a:pPr>
            <a:r>
              <a:rPr lang="tr-TR" sz="7200" dirty="0">
                <a:hlinkClick r:id="rId2"/>
              </a:rPr>
              <a:t>http://www.wipo.int/classifications/ipc/ipcpub</a:t>
            </a:r>
            <a:endParaRPr lang="tr-TR" altLang="tr-TR" sz="7200" b="1"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sz="1800" dirty="0" smtClean="0"/>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144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23528" y="1484784"/>
            <a:ext cx="8496944"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1800" b="1" dirty="0">
                <a:solidFill>
                  <a:sysClr val="windowText" lastClr="000000"/>
                </a:solidFill>
                <a:cs typeface="Tahoma" panose="020B0604030504040204" pitchFamily="34" charset="0"/>
              </a:rPr>
              <a:t> </a:t>
            </a:r>
            <a:r>
              <a:rPr lang="tr-TR" altLang="tr-TR" sz="1800" b="1" dirty="0" smtClean="0">
                <a:solidFill>
                  <a:sysClr val="windowText" lastClr="000000"/>
                </a:solidFill>
                <a:cs typeface="Tahoma" panose="020B0604030504040204" pitchFamily="34" charset="0"/>
              </a:rPr>
              <a:t>    </a:t>
            </a:r>
            <a:r>
              <a:rPr lang="tr-TR" altLang="tr-TR" sz="1800" u="sng" dirty="0" smtClean="0">
                <a:solidFill>
                  <a:sysClr val="windowText" lastClr="000000"/>
                </a:solidFill>
                <a:cs typeface="Tahoma" panose="020B0604030504040204" pitchFamily="34" charset="0"/>
              </a:rPr>
              <a:t>Ülkemizin </a:t>
            </a:r>
            <a:r>
              <a:rPr lang="tr-TR" altLang="tr-TR" sz="1800" u="sng" dirty="0">
                <a:solidFill>
                  <a:sysClr val="windowText" lastClr="000000"/>
                </a:solidFill>
                <a:cs typeface="Tahoma" panose="020B0604030504040204" pitchFamily="34" charset="0"/>
              </a:rPr>
              <a:t>de taraf olduğu </a:t>
            </a:r>
            <a:r>
              <a:rPr lang="tr-TR" altLang="tr-TR" sz="1800" b="1" dirty="0">
                <a:solidFill>
                  <a:sysClr val="windowText" lastClr="000000"/>
                </a:solidFill>
                <a:cs typeface="Tahoma" panose="020B0604030504040204" pitchFamily="34" charset="0"/>
              </a:rPr>
              <a:t>Strasburg Anlaşması</a:t>
            </a:r>
            <a:r>
              <a:rPr lang="tr-TR" altLang="tr-TR" sz="1800" dirty="0">
                <a:solidFill>
                  <a:sysClr val="windowText" lastClr="000000"/>
                </a:solidFill>
                <a:cs typeface="Tahoma" panose="020B0604030504040204" pitchFamily="34" charset="0"/>
              </a:rPr>
              <a:t>* ile oluşturulan Uluslararası Patent Sınıflandırması (IPC), patentlerin ve faydalı modellerin, </a:t>
            </a:r>
            <a:r>
              <a:rPr lang="tr-TR" altLang="tr-TR" sz="1800" u="sng" dirty="0">
                <a:solidFill>
                  <a:sysClr val="windowText" lastClr="000000"/>
                </a:solidFill>
                <a:cs typeface="Tahoma" panose="020B0604030504040204" pitchFamily="34" charset="0"/>
              </a:rPr>
              <a:t>teknolojinin farklı alanlarına göre sınıflandırılması için</a:t>
            </a:r>
            <a:r>
              <a:rPr lang="tr-TR" altLang="tr-TR" sz="1800" dirty="0">
                <a:solidFill>
                  <a:sysClr val="windowText" lastClr="000000"/>
                </a:solidFill>
                <a:cs typeface="Tahoma" panose="020B0604030504040204" pitchFamily="34" charset="0"/>
              </a:rPr>
              <a:t>, farklı dillerdeki kelimelerden bağımsız bir şekilde </a:t>
            </a:r>
            <a:r>
              <a:rPr lang="tr-TR" altLang="tr-TR" sz="1800" b="1" u="sng" dirty="0">
                <a:solidFill>
                  <a:sysClr val="windowText" lastClr="000000"/>
                </a:solidFill>
                <a:cs typeface="Tahoma" panose="020B0604030504040204" pitchFamily="34" charset="0"/>
              </a:rPr>
              <a:t>sembollerden oluşan hiyerarşik bir sistem</a:t>
            </a:r>
            <a:r>
              <a:rPr lang="tr-TR" altLang="tr-TR" sz="1800" u="sng" dirty="0">
                <a:solidFill>
                  <a:sysClr val="windowText" lastClr="000000"/>
                </a:solidFill>
                <a:cs typeface="Tahoma" panose="020B0604030504040204" pitchFamily="34" charset="0"/>
              </a:rPr>
              <a:t> </a:t>
            </a:r>
            <a:r>
              <a:rPr lang="tr-TR" altLang="tr-TR" sz="1800" dirty="0">
                <a:solidFill>
                  <a:sysClr val="windowText" lastClr="000000"/>
                </a:solidFill>
                <a:cs typeface="Tahoma" panose="020B0604030504040204" pitchFamily="34" charset="0"/>
              </a:rPr>
              <a:t>sağlamaktadır. Böylece, farklı ulusal patent sınıflandırma sistemlerinin kullanımıyla oluşabilecek karışıklık engellenmekte ve </a:t>
            </a:r>
            <a:r>
              <a:rPr lang="tr-TR" altLang="tr-TR" sz="1800" b="1" u="sng" dirty="0">
                <a:solidFill>
                  <a:sysClr val="windowText" lastClr="000000"/>
                </a:solidFill>
                <a:cs typeface="Tahoma" panose="020B0604030504040204" pitchFamily="34" charset="0"/>
              </a:rPr>
              <a:t>patent dokümanları tek ve aynı şekilde sınıflandırılmaktadır</a:t>
            </a:r>
            <a:r>
              <a:rPr lang="tr-TR" altLang="tr-TR" sz="1800" b="1" u="sng" dirty="0" smtClean="0">
                <a:solidFill>
                  <a:sysClr val="windowText" lastClr="000000"/>
                </a:solidFill>
                <a:cs typeface="Tahoma" panose="020B0604030504040204" pitchFamily="34" charset="0"/>
              </a:rPr>
              <a:t>.</a:t>
            </a:r>
          </a:p>
          <a:p>
            <a:pPr marL="0" indent="0" algn="just"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IPC</a:t>
            </a:r>
            <a:r>
              <a:rPr lang="tr-TR" altLang="tr-TR" sz="1800" dirty="0">
                <a:solidFill>
                  <a:sysClr val="windowText" lastClr="000000"/>
                </a:solidFill>
                <a:cs typeface="Tahoma" panose="020B0604030504040204" pitchFamily="34" charset="0"/>
              </a:rPr>
              <a:t>, teknolojiyi yaklaşık 70.000 alt grup içeren </a:t>
            </a:r>
            <a:r>
              <a:rPr lang="tr-TR" altLang="tr-TR" sz="1800" u="sng" dirty="0">
                <a:solidFill>
                  <a:sysClr val="windowText" lastClr="000000"/>
                </a:solidFill>
                <a:cs typeface="Tahoma" panose="020B0604030504040204" pitchFamily="34" charset="0"/>
              </a:rPr>
              <a:t>sekiz bölüme (A-H) ayırmakta </a:t>
            </a:r>
            <a:r>
              <a:rPr lang="tr-TR" altLang="tr-TR" sz="1800" dirty="0">
                <a:solidFill>
                  <a:sysClr val="windowText" lastClr="000000"/>
                </a:solidFill>
                <a:cs typeface="Tahoma" panose="020B0604030504040204" pitchFamily="34" charset="0"/>
              </a:rPr>
              <a:t>ve her bir alt grupta, </a:t>
            </a:r>
            <a:r>
              <a:rPr lang="tr-TR" altLang="tr-TR" sz="1800" b="1" u="sng" dirty="0">
                <a:solidFill>
                  <a:sysClr val="windowText" lastClr="000000"/>
                </a:solidFill>
                <a:cs typeface="Tahoma" panose="020B0604030504040204" pitchFamily="34" charset="0"/>
              </a:rPr>
              <a:t>rakamlar ve harflerden oluşan bir sembol </a:t>
            </a:r>
            <a:r>
              <a:rPr lang="tr-TR" altLang="tr-TR" sz="1800" dirty="0" smtClean="0">
                <a:solidFill>
                  <a:sysClr val="windowText" lastClr="000000"/>
                </a:solidFill>
                <a:cs typeface="Tahoma" panose="020B0604030504040204" pitchFamily="34" charset="0"/>
              </a:rPr>
              <a:t>bulunmaktadır. </a:t>
            </a:r>
            <a:endParaRPr lang="tr-TR" altLang="tr-TR" sz="18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r>
              <a:rPr lang="tr-TR" altLang="tr-TR" sz="1800" dirty="0" err="1">
                <a:solidFill>
                  <a:sysClr val="windowText" lastClr="000000"/>
                </a:solidFill>
                <a:cs typeface="Tahoma" panose="020B0604030504040204" pitchFamily="34" charset="0"/>
              </a:rPr>
              <a:t>IPC’ye</a:t>
            </a:r>
            <a:r>
              <a:rPr lang="tr-TR" altLang="tr-TR" sz="1800" dirty="0">
                <a:solidFill>
                  <a:sysClr val="windowText" lastClr="000000"/>
                </a:solidFill>
                <a:cs typeface="Tahoma" panose="020B0604030504040204" pitchFamily="34" charset="0"/>
              </a:rPr>
              <a:t> aşağıdaki linkten </a:t>
            </a:r>
            <a:r>
              <a:rPr lang="tr-TR" altLang="tr-TR" sz="1800" dirty="0" err="1">
                <a:solidFill>
                  <a:sysClr val="windowText" lastClr="000000"/>
                </a:solidFill>
                <a:cs typeface="Tahoma" panose="020B0604030504040204" pitchFamily="34" charset="0"/>
              </a:rPr>
              <a:t>ulaşılabilinir</a:t>
            </a:r>
            <a:r>
              <a:rPr lang="tr-TR" altLang="tr-TR" sz="1800" dirty="0">
                <a:solidFill>
                  <a:sysClr val="windowText" lastClr="000000"/>
                </a:solidFill>
                <a:cs typeface="Tahoma" panose="020B0604030504040204" pitchFamily="34" charset="0"/>
              </a:rPr>
              <a:t>:</a:t>
            </a:r>
          </a:p>
          <a:p>
            <a:pPr marL="0" indent="0" algn="just" eaLnBrk="1" fontAlgn="auto" hangingPunct="1">
              <a:lnSpc>
                <a:spcPct val="150000"/>
              </a:lnSpc>
              <a:spcAft>
                <a:spcPts val="0"/>
              </a:spcAft>
              <a:buNone/>
              <a:defRPr/>
            </a:pPr>
            <a:r>
              <a:rPr lang="tr-TR" sz="1800" dirty="0" smtClean="0">
                <a:hlinkClick r:id="rId2"/>
              </a:rPr>
              <a:t>http</a:t>
            </a:r>
            <a:r>
              <a:rPr lang="tr-TR" sz="1800" dirty="0">
                <a:hlinkClick r:id="rId2"/>
              </a:rPr>
              <a:t>://</a:t>
            </a:r>
            <a:r>
              <a:rPr lang="tr-TR" sz="1800" dirty="0" smtClean="0">
                <a:hlinkClick r:id="rId2"/>
              </a:rPr>
              <a:t>www.wipo.int/classifications/ipc/ipcpub</a:t>
            </a:r>
            <a:endParaRPr lang="tr-TR" sz="1800" dirty="0" smtClean="0"/>
          </a:p>
          <a:p>
            <a:pPr marL="0" indent="0" algn="just" eaLnBrk="1" fontAlgn="auto" hangingPunct="1">
              <a:lnSpc>
                <a:spcPct val="150000"/>
              </a:lnSpc>
              <a:spcAft>
                <a:spcPts val="0"/>
              </a:spcAft>
              <a:buNone/>
              <a:defRPr/>
            </a:pPr>
            <a:r>
              <a:rPr lang="tr-TR" sz="1800" dirty="0">
                <a:hlinkClick r:id="rId3"/>
              </a:rPr>
              <a:t>https://www.wipo.int/treaties/en/classification/strasbourg/</a:t>
            </a:r>
            <a:endParaRPr kumimoji="0" lang="tr-TR" altLang="tr-TR" sz="1800" b="1" strike="noStrike" kern="1200" cap="none" spc="0" normalizeH="0" baseline="0" noProof="0" dirty="0" smtClean="0">
              <a:ln>
                <a:noFill/>
              </a:ln>
              <a:solidFill>
                <a:sysClr val="windowText" lastClr="000000"/>
              </a:solidFill>
              <a:effectLst/>
              <a:uLnTx/>
              <a:uFillTx/>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495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23528" y="1323975"/>
            <a:ext cx="8496944" cy="46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lvl="0" indent="0" algn="just" eaLnBrk="1" fontAlgn="auto" hangingPunct="1">
              <a:lnSpc>
                <a:spcPct val="150000"/>
              </a:lnSpc>
              <a:spcAft>
                <a:spcPts val="0"/>
              </a:spcAft>
              <a:buNone/>
              <a:defRPr/>
            </a:pPr>
            <a:endParaRPr lang="tr-TR" sz="2900" b="1" dirty="0" smtClean="0"/>
          </a:p>
          <a:p>
            <a:pPr marL="0" lvl="0" indent="0" algn="just" eaLnBrk="1" fontAlgn="auto" hangingPunct="1">
              <a:lnSpc>
                <a:spcPct val="150000"/>
              </a:lnSpc>
              <a:spcAft>
                <a:spcPts val="0"/>
              </a:spcAft>
              <a:buNone/>
              <a:defRPr/>
            </a:pPr>
            <a:r>
              <a:rPr lang="tr-TR" sz="6400" b="1" dirty="0" smtClean="0"/>
              <a:t>NOT: </a:t>
            </a:r>
            <a:r>
              <a:rPr lang="tr-TR" sz="6400" dirty="0" smtClean="0"/>
              <a:t>01.06.2018 </a:t>
            </a:r>
            <a:r>
              <a:rPr lang="tr-TR" sz="6400" dirty="0"/>
              <a:t>tarihi itibariyle 62 ülke Strasburg Anlaşması’na üyedir. Türkiye 12.7.1995 tarih ve 95/7094 sayılı Bakanlar Kurulu Kararı ile bu </a:t>
            </a:r>
            <a:r>
              <a:rPr lang="tr-TR" sz="6400" dirty="0" err="1" smtClean="0"/>
              <a:t>Anlaşma’ya</a:t>
            </a:r>
            <a:r>
              <a:rPr lang="tr-TR" sz="6400" dirty="0" smtClean="0"/>
              <a:t> </a:t>
            </a:r>
            <a:r>
              <a:rPr lang="tr-TR" sz="6400" dirty="0"/>
              <a:t>katılmış ve Anlaşma 1 Ekim 1996 tarihinde yürürlüğe girmiştir. </a:t>
            </a:r>
            <a:endParaRPr lang="tr-TR" altLang="tr-TR" sz="640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r>
              <a:rPr lang="tr-TR" sz="6400" b="1" dirty="0" smtClean="0"/>
              <a:t>BÖLÜM A: </a:t>
            </a:r>
            <a:r>
              <a:rPr lang="tr-TR" sz="6400" dirty="0" smtClean="0"/>
              <a:t>İnsan İhtiyaçları</a:t>
            </a:r>
          </a:p>
          <a:p>
            <a:pPr marL="0" indent="0" algn="just" eaLnBrk="1" fontAlgn="auto" hangingPunct="1">
              <a:lnSpc>
                <a:spcPct val="150000"/>
              </a:lnSpc>
              <a:spcAft>
                <a:spcPts val="0"/>
              </a:spcAft>
              <a:buNone/>
              <a:defRPr/>
            </a:pPr>
            <a:r>
              <a:rPr lang="tr-TR" sz="6400" b="1" dirty="0" smtClean="0"/>
              <a:t>BÖLÜM B: </a:t>
            </a:r>
            <a:r>
              <a:rPr lang="tr-TR" sz="6400" dirty="0" smtClean="0"/>
              <a:t>İşlemleri Uygulama, Taşıma</a:t>
            </a:r>
          </a:p>
          <a:p>
            <a:pPr marL="0" indent="0" algn="just" eaLnBrk="1" fontAlgn="auto" hangingPunct="1">
              <a:lnSpc>
                <a:spcPct val="150000"/>
              </a:lnSpc>
              <a:spcAft>
                <a:spcPts val="0"/>
              </a:spcAft>
              <a:buNone/>
              <a:defRPr/>
            </a:pPr>
            <a:r>
              <a:rPr lang="tr-TR" sz="6400" b="1" dirty="0" smtClean="0"/>
              <a:t>BÖLÜM C: </a:t>
            </a:r>
            <a:r>
              <a:rPr lang="tr-TR" sz="6400" dirty="0" smtClean="0"/>
              <a:t>Kimya; </a:t>
            </a:r>
            <a:r>
              <a:rPr lang="tr-TR" sz="6400" dirty="0" err="1" smtClean="0"/>
              <a:t>Metalurji</a:t>
            </a:r>
            <a:endParaRPr lang="tr-TR" sz="6400" dirty="0" smtClean="0"/>
          </a:p>
          <a:p>
            <a:pPr marL="0" indent="0" algn="just" eaLnBrk="1" fontAlgn="auto" hangingPunct="1">
              <a:lnSpc>
                <a:spcPct val="150000"/>
              </a:lnSpc>
              <a:spcAft>
                <a:spcPts val="0"/>
              </a:spcAft>
              <a:buNone/>
              <a:defRPr/>
            </a:pPr>
            <a:r>
              <a:rPr lang="tr-TR" sz="6400" b="1" dirty="0" smtClean="0"/>
              <a:t>BÖLÜM D: </a:t>
            </a:r>
            <a:r>
              <a:rPr lang="tr-TR" sz="6400" dirty="0" smtClean="0"/>
              <a:t>Tekstiller, Kağıt</a:t>
            </a:r>
          </a:p>
          <a:p>
            <a:pPr marL="0" indent="0" algn="just" eaLnBrk="1" fontAlgn="auto" hangingPunct="1">
              <a:lnSpc>
                <a:spcPct val="150000"/>
              </a:lnSpc>
              <a:spcAft>
                <a:spcPts val="0"/>
              </a:spcAft>
              <a:buNone/>
              <a:defRPr/>
            </a:pPr>
            <a:r>
              <a:rPr lang="tr-TR" sz="6400" b="1" dirty="0" smtClean="0"/>
              <a:t>BÖLÜM E: </a:t>
            </a:r>
            <a:r>
              <a:rPr lang="tr-TR" sz="6400" dirty="0" smtClean="0"/>
              <a:t>Sabit İnşaatlar</a:t>
            </a:r>
          </a:p>
          <a:p>
            <a:pPr marL="0" indent="0" algn="just" eaLnBrk="1" fontAlgn="auto" hangingPunct="1">
              <a:lnSpc>
                <a:spcPct val="150000"/>
              </a:lnSpc>
              <a:spcAft>
                <a:spcPts val="0"/>
              </a:spcAft>
              <a:buNone/>
              <a:defRPr/>
            </a:pPr>
            <a:r>
              <a:rPr lang="tr-TR" sz="6400" b="1" dirty="0" smtClean="0"/>
              <a:t>BÖLÜM F: </a:t>
            </a:r>
            <a:r>
              <a:rPr lang="tr-TR" sz="6400" dirty="0" smtClean="0"/>
              <a:t>Makine Mühendisliği, Aydınlatma; Isıtma; Silahlar; Tahrip Malzemeleri</a:t>
            </a:r>
          </a:p>
          <a:p>
            <a:pPr marL="0" indent="0" algn="just" eaLnBrk="1" fontAlgn="auto" hangingPunct="1">
              <a:lnSpc>
                <a:spcPct val="150000"/>
              </a:lnSpc>
              <a:spcAft>
                <a:spcPts val="0"/>
              </a:spcAft>
              <a:buNone/>
              <a:defRPr/>
            </a:pPr>
            <a:r>
              <a:rPr lang="tr-TR" sz="6400" b="1" dirty="0" smtClean="0"/>
              <a:t>BÖLÜM G: </a:t>
            </a:r>
            <a:r>
              <a:rPr lang="tr-TR" sz="6400" dirty="0" smtClean="0"/>
              <a:t>Fizik </a:t>
            </a:r>
          </a:p>
          <a:p>
            <a:pPr marL="0" indent="0" algn="just" eaLnBrk="1" fontAlgn="auto" hangingPunct="1">
              <a:lnSpc>
                <a:spcPct val="150000"/>
              </a:lnSpc>
              <a:spcAft>
                <a:spcPts val="0"/>
              </a:spcAft>
              <a:buNone/>
              <a:defRPr/>
            </a:pPr>
            <a:r>
              <a:rPr lang="tr-TR" sz="6400" b="1" dirty="0" smtClean="0"/>
              <a:t>BÖLÜM H: </a:t>
            </a:r>
            <a:r>
              <a:rPr lang="tr-TR" sz="6400" dirty="0" smtClean="0"/>
              <a:t>Elektrik</a:t>
            </a: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298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E4B5AF93-2D33-46D4-AA36-B15DC319052D}"/>
              </a:ext>
            </a:extLst>
          </p:cNvPr>
          <p:cNvSpPr>
            <a:spLocks noGrp="1"/>
          </p:cNvSpPr>
          <p:nvPr>
            <p:ph type="ctrTitle"/>
          </p:nvPr>
        </p:nvSpPr>
        <p:spPr>
          <a:xfrm>
            <a:off x="395536" y="1556792"/>
            <a:ext cx="8099784" cy="4176464"/>
          </a:xfrm>
        </p:spPr>
        <p:txBody>
          <a:bodyPr>
            <a:normAutofit fontScale="90000"/>
          </a:bodyPr>
          <a:lstStyle/>
          <a:p>
            <a:r>
              <a:rPr lang="tr-TR" sz="2200" b="1" dirty="0"/>
              <a:t>  </a:t>
            </a:r>
            <a:br>
              <a:rPr lang="tr-TR" sz="2200" b="1" dirty="0"/>
            </a:br>
            <a:r>
              <a:rPr lang="tr-TR" sz="1800" b="1" dirty="0"/>
              <a:t>                    </a:t>
            </a:r>
            <a:br>
              <a:rPr lang="tr-TR" sz="1800" b="1" dirty="0"/>
            </a:br>
            <a:r>
              <a:rPr lang="tr-TR" sz="2000" b="1" dirty="0"/>
              <a:t>                   </a:t>
            </a:r>
            <a:br>
              <a:rPr lang="tr-TR" sz="2000" b="1" dirty="0"/>
            </a:br>
            <a:r>
              <a:rPr lang="tr-TR" sz="2000" b="1" dirty="0"/>
              <a:t>                  Sevcan KALENDER</a:t>
            </a:r>
            <a:br>
              <a:rPr lang="tr-TR" sz="2000" b="1" dirty="0"/>
            </a:br>
            <a:r>
              <a:rPr lang="tr-TR" sz="2000" b="1" dirty="0"/>
              <a:t>                     Fikri ve Sınai Haklar Koordinatörü</a:t>
            </a:r>
            <a:br>
              <a:rPr lang="tr-TR" sz="2000" b="1" dirty="0"/>
            </a:br>
            <a:r>
              <a:rPr lang="tr-TR" sz="2000" b="1" dirty="0"/>
              <a:t>                      Yüksek Kimyager / Patent Vekili</a:t>
            </a:r>
            <a:r>
              <a:rPr lang="tr-TR" sz="2000" dirty="0"/>
              <a:t/>
            </a:r>
            <a:br>
              <a:rPr lang="tr-TR" sz="2000" dirty="0"/>
            </a:br>
            <a:r>
              <a:rPr lang="tr-TR" sz="2000" dirty="0"/>
              <a:t>                     </a:t>
            </a:r>
            <a:r>
              <a:rPr lang="tr-TR" sz="2000" dirty="0">
                <a:hlinkClick r:id="rId2"/>
              </a:rPr>
              <a:t>sevcan@uludagtto.com</a:t>
            </a: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1800" dirty="0"/>
              <a:t/>
            </a:r>
            <a:br>
              <a:rPr lang="tr-TR" sz="1800" dirty="0"/>
            </a:br>
            <a:r>
              <a:rPr lang="tr-TR" sz="2700" b="1" dirty="0"/>
              <a:t>Sizleri bilgilendirmek adına her türlü sorunuza cevap vermekten </a:t>
            </a:r>
            <a:r>
              <a:rPr lang="tr-TR" sz="2700" b="1" u="sng" dirty="0"/>
              <a:t>memnuniyet</a:t>
            </a:r>
            <a:r>
              <a:rPr lang="tr-TR" sz="2700" b="1" dirty="0"/>
              <a:t> duyarız…</a:t>
            </a:r>
            <a:r>
              <a:rPr lang="tr-TR" dirty="0"/>
              <a:t/>
            </a:r>
            <a:br>
              <a:rPr lang="tr-TR" dirty="0"/>
            </a:br>
            <a:endParaRPr lang="tr-TR" sz="3600" b="1" dirty="0">
              <a:latin typeface="+mn-lt"/>
            </a:endParaRPr>
          </a:p>
        </p:txBody>
      </p:sp>
      <p:sp>
        <p:nvSpPr>
          <p:cNvPr id="4" name="Metin Yer Tutucusu 3">
            <a:extLst>
              <a:ext uri="{FF2B5EF4-FFF2-40B4-BE49-F238E27FC236}">
                <a16:creationId xmlns:a16="http://schemas.microsoft.com/office/drawing/2014/main" xmlns="" id="{3E030CBC-20EB-49D9-A4D9-01AB529D637B}"/>
              </a:ext>
            </a:extLst>
          </p:cNvPr>
          <p:cNvSpPr>
            <a:spLocks noGrp="1"/>
          </p:cNvSpPr>
          <p:nvPr>
            <p:ph type="body" sz="quarter" idx="13"/>
          </p:nvPr>
        </p:nvSpPr>
        <p:spPr/>
        <p:txBody>
          <a:bodyPr/>
          <a:lstStyle/>
          <a:p>
            <a:endParaRPr lang="tr-TR" dirty="0"/>
          </a:p>
          <a:p>
            <a:r>
              <a:rPr lang="tr-TR" sz="2800" b="1" dirty="0"/>
              <a:t>İletişim Bilgileri</a:t>
            </a:r>
          </a:p>
        </p:txBody>
      </p:sp>
      <p:pic>
        <p:nvPicPr>
          <p:cNvPr id="5" name="Resim 4">
            <a:extLst>
              <a:ext uri="{FF2B5EF4-FFF2-40B4-BE49-F238E27FC236}">
                <a16:creationId xmlns:a16="http://schemas.microsoft.com/office/drawing/2014/main" xmlns="" id="{3C2895CD-B7D2-41B4-A0DB-20677D7895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556792"/>
            <a:ext cx="1620774" cy="2160270"/>
          </a:xfrm>
          <a:prstGeom prst="rect">
            <a:avLst/>
          </a:prstGeom>
        </p:spPr>
      </p:pic>
    </p:spTree>
    <p:extLst>
      <p:ext uri="{BB962C8B-B14F-4D97-AF65-F5344CB8AC3E}">
        <p14:creationId xmlns:p14="http://schemas.microsoft.com/office/powerpoint/2010/main" val="310802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467544" y="1556792"/>
            <a:ext cx="835292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7200" b="1" noProof="0" dirty="0" smtClean="0">
                <a:solidFill>
                  <a:sysClr val="windowText" lastClr="000000"/>
                </a:solidFill>
                <a:cs typeface="Tahoma" panose="020B0604030504040204" pitchFamily="34" charset="0"/>
              </a:rPr>
              <a:t>B) </a:t>
            </a:r>
            <a:r>
              <a:rPr lang="tr-TR" altLang="tr-TR" sz="7200" b="1" dirty="0" smtClean="0">
                <a:solidFill>
                  <a:sysClr val="windowText" lastClr="000000"/>
                </a:solidFill>
                <a:cs typeface="Tahoma" panose="020B0604030504040204" pitchFamily="34" charset="0"/>
              </a:rPr>
              <a:t>Teknoloji Sınıfının Belirlenmesi</a:t>
            </a:r>
            <a:r>
              <a:rPr lang="tr-TR" altLang="tr-TR" sz="7200" noProof="0" dirty="0" smtClean="0">
                <a:solidFill>
                  <a:sysClr val="windowText" lastClr="000000"/>
                </a:solidFill>
                <a:cs typeface="Tahoma" panose="020B0604030504040204" pitchFamily="34" charset="0"/>
              </a:rPr>
              <a:t> </a:t>
            </a:r>
          </a:p>
          <a:p>
            <a:pPr marL="0" indent="0" algn="just" eaLnBrk="1" fontAlgn="auto" hangingPunct="1">
              <a:lnSpc>
                <a:spcPct val="150000"/>
              </a:lnSpc>
              <a:spcAft>
                <a:spcPts val="0"/>
              </a:spcAft>
              <a:buNone/>
              <a:defRPr/>
            </a:pPr>
            <a:r>
              <a:rPr lang="tr-TR" altLang="tr-TR" sz="7200" dirty="0">
                <a:solidFill>
                  <a:sysClr val="windowText" lastClr="000000"/>
                </a:solidFill>
                <a:cs typeface="Tahoma" panose="020B0604030504040204" pitchFamily="34" charset="0"/>
              </a:rPr>
              <a:t> </a:t>
            </a:r>
            <a:r>
              <a:rPr lang="tr-TR" altLang="tr-TR" sz="7200" dirty="0" smtClean="0">
                <a:solidFill>
                  <a:sysClr val="windowText" lastClr="000000"/>
                </a:solidFill>
                <a:cs typeface="Tahoma" panose="020B0604030504040204" pitchFamily="34" charset="0"/>
              </a:rPr>
              <a:t>      </a:t>
            </a:r>
            <a:r>
              <a:rPr lang="tr-TR" altLang="tr-TR" sz="7200" b="1" u="sng" dirty="0" smtClean="0">
                <a:solidFill>
                  <a:srgbClr val="FF0000"/>
                </a:solidFill>
                <a:cs typeface="Tahoma" panose="020B0604030504040204" pitchFamily="34" charset="0"/>
              </a:rPr>
              <a:t>CPC </a:t>
            </a:r>
            <a:r>
              <a:rPr lang="tr-TR" altLang="tr-TR" sz="7200" b="1" u="sng" dirty="0">
                <a:solidFill>
                  <a:srgbClr val="FF0000"/>
                </a:solidFill>
                <a:cs typeface="Tahoma" panose="020B0604030504040204" pitchFamily="34" charset="0"/>
              </a:rPr>
              <a:t>Kodu (</a:t>
            </a:r>
            <a:r>
              <a:rPr lang="tr-TR" altLang="tr-TR" sz="7200" b="1" u="sng" dirty="0" err="1">
                <a:solidFill>
                  <a:srgbClr val="FF0000"/>
                </a:solidFill>
                <a:cs typeface="Tahoma" panose="020B0604030504040204" pitchFamily="34" charset="0"/>
              </a:rPr>
              <a:t>Cooperative</a:t>
            </a:r>
            <a:r>
              <a:rPr lang="tr-TR" altLang="tr-TR" sz="7200" b="1" u="sng" dirty="0">
                <a:solidFill>
                  <a:srgbClr val="FF0000"/>
                </a:solidFill>
                <a:cs typeface="Tahoma" panose="020B0604030504040204" pitchFamily="34" charset="0"/>
              </a:rPr>
              <a:t> Patent </a:t>
            </a:r>
            <a:r>
              <a:rPr lang="tr-TR" altLang="tr-TR" sz="7200" b="1" u="sng" dirty="0" err="1">
                <a:solidFill>
                  <a:srgbClr val="FF0000"/>
                </a:solidFill>
                <a:cs typeface="Tahoma" panose="020B0604030504040204" pitchFamily="34" charset="0"/>
              </a:rPr>
              <a:t>Classification</a:t>
            </a:r>
            <a:r>
              <a:rPr lang="tr-TR" altLang="tr-TR" sz="7200" b="1" u="sng" dirty="0">
                <a:solidFill>
                  <a:srgbClr val="FF0000"/>
                </a:solidFill>
                <a:cs typeface="Tahoma" panose="020B0604030504040204" pitchFamily="34" charset="0"/>
              </a:rPr>
              <a:t>):</a:t>
            </a:r>
            <a:endParaRPr lang="tr-TR" altLang="tr-TR" sz="7200" b="1" u="sng" dirty="0" smtClean="0">
              <a:solidFill>
                <a:srgbClr val="FF0000"/>
              </a:solidFill>
              <a:cs typeface="Tahoma" panose="020B0604030504040204" pitchFamily="34" charset="0"/>
            </a:endParaRPr>
          </a:p>
          <a:p>
            <a:pPr marL="0" indent="0" algn="just" eaLnBrk="1" fontAlgn="auto" hangingPunct="1">
              <a:lnSpc>
                <a:spcPct val="150000"/>
              </a:lnSpc>
              <a:spcAft>
                <a:spcPts val="0"/>
              </a:spcAft>
              <a:buNone/>
              <a:defRPr/>
            </a:pPr>
            <a:r>
              <a:rPr lang="tr-TR" altLang="tr-TR" sz="7200" b="1" noProof="0" dirty="0" smtClean="0">
                <a:solidFill>
                  <a:sysClr val="windowText" lastClr="000000"/>
                </a:solidFill>
                <a:cs typeface="Tahoma" panose="020B0604030504040204" pitchFamily="34" charset="0"/>
              </a:rPr>
              <a:t>       </a:t>
            </a:r>
            <a:r>
              <a:rPr lang="tr-TR" altLang="tr-TR" sz="7200" b="1" u="sng" dirty="0" smtClean="0">
                <a:solidFill>
                  <a:sysClr val="windowText" lastClr="000000"/>
                </a:solidFill>
                <a:cs typeface="Tahoma" panose="020B0604030504040204" pitchFamily="34" charset="0"/>
              </a:rPr>
              <a:t>Ortak </a:t>
            </a:r>
            <a:r>
              <a:rPr lang="tr-TR" altLang="tr-TR" sz="7200" b="1" u="sng" noProof="0" dirty="0" smtClean="0">
                <a:solidFill>
                  <a:sysClr val="windowText" lastClr="000000"/>
                </a:solidFill>
                <a:cs typeface="Tahoma" panose="020B0604030504040204" pitchFamily="34" charset="0"/>
              </a:rPr>
              <a:t> Patent Sınıflandırmasının (CPC) Tanımı ve Kapsamı: </a:t>
            </a:r>
            <a:r>
              <a:rPr lang="tr-TR" altLang="tr-TR" sz="7200" dirty="0">
                <a:solidFill>
                  <a:sysClr val="windowText" lastClr="000000"/>
                </a:solidFill>
                <a:cs typeface="Tahoma" panose="020B0604030504040204" pitchFamily="34" charset="0"/>
              </a:rPr>
              <a:t>1 Ocak 2013 tarihinde yürürlüğe giren Ortak Patent Sınıflandırması (CPC), ABD Patent ve Marka Ofisi (USPTO) ile Avrupa Patent Ofisi (EPO) arasında kendi mevcut sınıflandırma sistemlerini uyumlu hale getirmeyi kararlaştırdıkları ortak bir işbirliği olarak başlatılmıştır. Bu iki Ofis tarafından geliştirilmiş olan CPC, büyük ölçüde </a:t>
            </a:r>
            <a:r>
              <a:rPr lang="tr-TR" altLang="tr-TR" sz="7200" u="sng" dirty="0" err="1">
                <a:solidFill>
                  <a:sysClr val="windowText" lastClr="000000"/>
                </a:solidFill>
                <a:cs typeface="Tahoma" panose="020B0604030504040204" pitchFamily="34" charset="0"/>
              </a:rPr>
              <a:t>EPO’nun</a:t>
            </a:r>
            <a:r>
              <a:rPr lang="tr-TR" altLang="tr-TR" sz="7200" u="sng" dirty="0">
                <a:solidFill>
                  <a:sysClr val="windowText" lastClr="000000"/>
                </a:solidFill>
                <a:cs typeface="Tahoma" panose="020B0604030504040204" pitchFamily="34" charset="0"/>
              </a:rPr>
              <a:t> Avrupa Sınıflandırma Sistemi’ne (ECLA) </a:t>
            </a:r>
            <a:r>
              <a:rPr lang="tr-TR" altLang="tr-TR" sz="7200" dirty="0">
                <a:solidFill>
                  <a:sysClr val="windowText" lastClr="000000"/>
                </a:solidFill>
                <a:cs typeface="Tahoma" panose="020B0604030504040204" pitchFamily="34" charset="0"/>
              </a:rPr>
              <a:t>dayanmaktadır.</a:t>
            </a:r>
          </a:p>
          <a:p>
            <a:pPr marL="0" indent="0" algn="just" eaLnBrk="1" fontAlgn="auto" hangingPunct="1">
              <a:lnSpc>
                <a:spcPct val="150000"/>
              </a:lnSpc>
              <a:spcAft>
                <a:spcPts val="0"/>
              </a:spcAft>
              <a:buNone/>
              <a:defRPr/>
            </a:pPr>
            <a:r>
              <a:rPr lang="tr-TR" altLang="tr-TR" sz="7200" dirty="0" err="1">
                <a:solidFill>
                  <a:sysClr val="windowText" lastClr="000000"/>
                </a:solidFill>
                <a:cs typeface="Tahoma" panose="020B0604030504040204" pitchFamily="34" charset="0"/>
              </a:rPr>
              <a:t>CPC’ye</a:t>
            </a:r>
            <a:r>
              <a:rPr lang="tr-TR" altLang="tr-TR" sz="7200" dirty="0">
                <a:solidFill>
                  <a:sysClr val="windowText" lastClr="000000"/>
                </a:solidFill>
                <a:cs typeface="Tahoma" panose="020B0604030504040204" pitchFamily="34" charset="0"/>
              </a:rPr>
              <a:t> aşağıdaki linkten </a:t>
            </a:r>
            <a:r>
              <a:rPr lang="tr-TR" altLang="tr-TR" sz="7200" dirty="0" err="1">
                <a:solidFill>
                  <a:sysClr val="windowText" lastClr="000000"/>
                </a:solidFill>
                <a:cs typeface="Tahoma" panose="020B0604030504040204" pitchFamily="34" charset="0"/>
              </a:rPr>
              <a:t>ulaşılabilinir</a:t>
            </a:r>
            <a:r>
              <a:rPr lang="tr-TR" altLang="tr-TR" sz="7200" dirty="0">
                <a:solidFill>
                  <a:sysClr val="windowText" lastClr="000000"/>
                </a:solidFill>
                <a:cs typeface="Tahoma" panose="020B0604030504040204" pitchFamily="34" charset="0"/>
              </a:rPr>
              <a:t>:</a:t>
            </a:r>
          </a:p>
          <a:p>
            <a:pPr marL="0" indent="0" algn="just" eaLnBrk="1" fontAlgn="auto" hangingPunct="1">
              <a:lnSpc>
                <a:spcPct val="150000"/>
              </a:lnSpc>
              <a:spcAft>
                <a:spcPts val="0"/>
              </a:spcAft>
              <a:buNone/>
              <a:defRPr/>
            </a:pPr>
            <a:r>
              <a:rPr lang="tr-TR" altLang="tr-TR" sz="7200" dirty="0">
                <a:solidFill>
                  <a:sysClr val="windowText" lastClr="000000"/>
                </a:solidFill>
                <a:cs typeface="Tahoma" panose="020B0604030504040204" pitchFamily="34" charset="0"/>
                <a:hlinkClick r:id="rId2"/>
              </a:rPr>
              <a:t>https://</a:t>
            </a:r>
            <a:r>
              <a:rPr lang="tr-TR" altLang="tr-TR" sz="7200" dirty="0" smtClean="0">
                <a:solidFill>
                  <a:sysClr val="windowText" lastClr="000000"/>
                </a:solidFill>
                <a:cs typeface="Tahoma" panose="020B0604030504040204" pitchFamily="34" charset="0"/>
                <a:hlinkClick r:id="rId2"/>
              </a:rPr>
              <a:t>worldwide.espacenet.com/classification</a:t>
            </a:r>
            <a:endParaRPr lang="tr-TR" altLang="tr-TR" sz="720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7200"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sz="1800" dirty="0" smtClean="0"/>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4601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683568" y="1772816"/>
            <a:ext cx="792088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50000"/>
              </a:lnSpc>
              <a:spcAft>
                <a:spcPts val="0"/>
              </a:spcAft>
              <a:buNone/>
              <a:defRPr/>
            </a:pPr>
            <a:endParaRPr lang="tr-TR" altLang="tr-TR" sz="7200"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r>
              <a:rPr lang="tr-TR" altLang="tr-TR" sz="7200" u="sng" dirty="0">
                <a:solidFill>
                  <a:sysClr val="windowText" lastClr="000000"/>
                </a:solidFill>
                <a:cs typeface="Tahoma" panose="020B0604030504040204" pitchFamily="34" charset="0"/>
              </a:rPr>
              <a:t>CPC, IPC ile aynı sekiz bölümün (A-H) </a:t>
            </a:r>
            <a:r>
              <a:rPr lang="tr-TR" altLang="tr-TR" sz="7200" u="sng" dirty="0" err="1">
                <a:solidFill>
                  <a:sysClr val="windowText" lastClr="000000"/>
                </a:solidFill>
                <a:cs typeface="Tahoma" panose="020B0604030504040204" pitchFamily="34" charset="0"/>
              </a:rPr>
              <a:t>yanısıra</a:t>
            </a:r>
            <a:r>
              <a:rPr lang="tr-TR" altLang="tr-TR" sz="7200" u="sng" dirty="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yeni veya birkaç bölümü bir arada kapsayan teknolojilerin etiketlenmesi için </a:t>
            </a:r>
            <a:r>
              <a:rPr lang="tr-TR" altLang="tr-TR" sz="7200" b="1" u="sng" dirty="0">
                <a:solidFill>
                  <a:sysClr val="windowText" lastClr="000000"/>
                </a:solidFill>
                <a:cs typeface="Tahoma" panose="020B0604030504040204" pitchFamily="34" charset="0"/>
              </a:rPr>
              <a:t>ayrı bir “Y” bölümünü </a:t>
            </a:r>
            <a:r>
              <a:rPr lang="tr-TR" altLang="tr-TR" sz="7200" dirty="0">
                <a:solidFill>
                  <a:sysClr val="windowText" lastClr="000000"/>
                </a:solidFill>
                <a:cs typeface="Tahoma" panose="020B0604030504040204" pitchFamily="34" charset="0"/>
              </a:rPr>
              <a:t>de içerir. CPC sembolleri, IPC sembollerinin bir uzantısı olarak teknolojiyi yaklaşık 250.000 alt grupta daha detaylı bir şekilde sınıflandırmaktadır</a:t>
            </a:r>
            <a:r>
              <a:rPr lang="tr-TR" altLang="tr-TR" sz="7200" dirty="0" smtClean="0">
                <a:solidFill>
                  <a:sysClr val="windowText" lastClr="000000"/>
                </a:solidFill>
                <a:cs typeface="Tahoma" panose="020B0604030504040204" pitchFamily="34" charset="0"/>
              </a:rPr>
              <a:t>.</a:t>
            </a:r>
          </a:p>
          <a:p>
            <a:pPr marL="0" indent="0" algn="just" eaLnBrk="1" fontAlgn="auto" hangingPunct="1">
              <a:lnSpc>
                <a:spcPct val="150000"/>
              </a:lnSpc>
              <a:spcAft>
                <a:spcPts val="0"/>
              </a:spcAft>
              <a:buNone/>
              <a:defRPr/>
            </a:pPr>
            <a:endParaRPr lang="tr-TR" altLang="tr-TR" sz="720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r>
              <a:rPr lang="tr-TR" altLang="tr-TR" sz="7200" dirty="0" err="1" smtClean="0">
                <a:solidFill>
                  <a:sysClr val="windowText" lastClr="000000"/>
                </a:solidFill>
                <a:cs typeface="Tahoma" panose="020B0604030504040204" pitchFamily="34" charset="0"/>
              </a:rPr>
              <a:t>CPC’ye</a:t>
            </a:r>
            <a:r>
              <a:rPr lang="tr-TR" altLang="tr-TR" sz="7200" dirty="0" smtClean="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aşağıdaki linkten </a:t>
            </a:r>
            <a:r>
              <a:rPr lang="tr-TR" altLang="tr-TR" sz="7200" dirty="0" err="1" smtClean="0">
                <a:solidFill>
                  <a:sysClr val="windowText" lastClr="000000"/>
                </a:solidFill>
                <a:cs typeface="Tahoma" panose="020B0604030504040204" pitchFamily="34" charset="0"/>
              </a:rPr>
              <a:t>ulaşılabilinir</a:t>
            </a:r>
            <a:r>
              <a:rPr lang="tr-TR" altLang="tr-TR" sz="7200" dirty="0" smtClean="0">
                <a:solidFill>
                  <a:sysClr val="windowText" lastClr="000000"/>
                </a:solidFill>
                <a:cs typeface="Tahoma" panose="020B0604030504040204" pitchFamily="34" charset="0"/>
              </a:rPr>
              <a:t>:</a:t>
            </a:r>
          </a:p>
          <a:p>
            <a:pPr marL="0" indent="0" algn="just" eaLnBrk="1" fontAlgn="auto" hangingPunct="1">
              <a:lnSpc>
                <a:spcPct val="150000"/>
              </a:lnSpc>
              <a:spcAft>
                <a:spcPts val="0"/>
              </a:spcAft>
              <a:buNone/>
              <a:defRPr/>
            </a:pPr>
            <a:r>
              <a:rPr lang="tr-TR" altLang="tr-TR" sz="7200" dirty="0">
                <a:solidFill>
                  <a:sysClr val="windowText" lastClr="000000"/>
                </a:solidFill>
                <a:cs typeface="Tahoma" panose="020B0604030504040204" pitchFamily="34" charset="0"/>
                <a:hlinkClick r:id="rId2"/>
              </a:rPr>
              <a:t>https://worldwide.espacenet.com/classification</a:t>
            </a:r>
            <a:endParaRPr lang="tr-TR" altLang="tr-TR" sz="7200"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720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sz="1800" dirty="0" smtClean="0"/>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9429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683568" y="1772816"/>
            <a:ext cx="792088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50000"/>
              </a:lnSpc>
              <a:spcAft>
                <a:spcPts val="0"/>
              </a:spcAft>
              <a:buNone/>
              <a:defRPr/>
            </a:pPr>
            <a:endParaRPr lang="tr-TR" altLang="tr-TR" sz="7200"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720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sz="1800" dirty="0" smtClean="0"/>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Resim 1"/>
          <p:cNvPicPr>
            <a:picLocks noChangeAspect="1"/>
          </p:cNvPicPr>
          <p:nvPr/>
        </p:nvPicPr>
        <p:blipFill>
          <a:blip r:embed="rId2"/>
          <a:stretch>
            <a:fillRect/>
          </a:stretch>
        </p:blipFill>
        <p:spPr>
          <a:xfrm>
            <a:off x="981134" y="1640016"/>
            <a:ext cx="7325747" cy="3877216"/>
          </a:xfrm>
          <a:prstGeom prst="rect">
            <a:avLst/>
          </a:prstGeom>
        </p:spPr>
      </p:pic>
    </p:spTree>
    <p:extLst>
      <p:ext uri="{BB962C8B-B14F-4D97-AF65-F5344CB8AC3E}">
        <p14:creationId xmlns:p14="http://schemas.microsoft.com/office/powerpoint/2010/main" val="3552896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95536" y="1486260"/>
            <a:ext cx="8352928" cy="45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50000"/>
              </a:lnSpc>
              <a:spcAft>
                <a:spcPts val="0"/>
              </a:spcAft>
              <a:buNone/>
              <a:defRPr/>
            </a:pPr>
            <a:r>
              <a:rPr lang="tr-TR" altLang="tr-TR" sz="1900" dirty="0" smtClean="0">
                <a:solidFill>
                  <a:sysClr val="windowText" lastClr="000000"/>
                </a:solidFill>
                <a:cs typeface="Tahoma" panose="020B0604030504040204" pitchFamily="34" charset="0"/>
              </a:rPr>
              <a:t>                                                                                                                  </a:t>
            </a:r>
            <a:r>
              <a:rPr lang="tr-TR" altLang="tr-TR" sz="2800" b="1" dirty="0" smtClean="0">
                <a:solidFill>
                  <a:sysClr val="windowText" lastClr="000000"/>
                </a:solidFill>
                <a:cs typeface="Tahoma" panose="020B0604030504040204" pitchFamily="34" charset="0"/>
              </a:rPr>
              <a:t>C09B1/02</a:t>
            </a:r>
            <a:endParaRPr lang="tr-TR" altLang="tr-TR" sz="2800" b="1"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720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sz="1800" dirty="0" smtClean="0"/>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Resim 1"/>
          <p:cNvPicPr>
            <a:picLocks noChangeAspect="1"/>
          </p:cNvPicPr>
          <p:nvPr/>
        </p:nvPicPr>
        <p:blipFill>
          <a:blip r:embed="rId2"/>
          <a:stretch>
            <a:fillRect/>
          </a:stretch>
        </p:blipFill>
        <p:spPr>
          <a:xfrm>
            <a:off x="2411760" y="2591314"/>
            <a:ext cx="6032414" cy="3167460"/>
          </a:xfrm>
          <a:prstGeom prst="rect">
            <a:avLst/>
          </a:prstGeom>
        </p:spPr>
      </p:pic>
      <p:pic>
        <p:nvPicPr>
          <p:cNvPr id="5" name="Resim 4"/>
          <p:cNvPicPr>
            <a:picLocks noChangeAspect="1"/>
          </p:cNvPicPr>
          <p:nvPr/>
        </p:nvPicPr>
        <p:blipFill>
          <a:blip r:embed="rId3"/>
          <a:stretch>
            <a:fillRect/>
          </a:stretch>
        </p:blipFill>
        <p:spPr>
          <a:xfrm>
            <a:off x="1331640" y="1440944"/>
            <a:ext cx="3038899" cy="1105054"/>
          </a:xfrm>
          <a:prstGeom prst="rect">
            <a:avLst/>
          </a:prstGeom>
        </p:spPr>
      </p:pic>
      <p:pic>
        <p:nvPicPr>
          <p:cNvPr id="7" name="Resim 6"/>
          <p:cNvPicPr>
            <a:picLocks noChangeAspect="1"/>
          </p:cNvPicPr>
          <p:nvPr/>
        </p:nvPicPr>
        <p:blipFill>
          <a:blip r:embed="rId4"/>
          <a:stretch>
            <a:fillRect/>
          </a:stretch>
        </p:blipFill>
        <p:spPr>
          <a:xfrm>
            <a:off x="1115616" y="2584456"/>
            <a:ext cx="1152686" cy="1895740"/>
          </a:xfrm>
          <a:prstGeom prst="rect">
            <a:avLst/>
          </a:prstGeom>
        </p:spPr>
      </p:pic>
    </p:spTree>
    <p:extLst>
      <p:ext uri="{BB962C8B-B14F-4D97-AF65-F5344CB8AC3E}">
        <p14:creationId xmlns:p14="http://schemas.microsoft.com/office/powerpoint/2010/main" val="36918773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539552" y="1772816"/>
            <a:ext cx="8208912" cy="403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50000"/>
              </a:lnSpc>
              <a:spcAft>
                <a:spcPts val="0"/>
              </a:spcAft>
              <a:buNone/>
              <a:defRPr/>
            </a:pPr>
            <a:r>
              <a:rPr lang="tr-TR" altLang="tr-TR" sz="3200" b="1" dirty="0" smtClean="0">
                <a:solidFill>
                  <a:sysClr val="windowText" lastClr="000000"/>
                </a:solidFill>
                <a:cs typeface="Tahoma" panose="020B0604030504040204" pitchFamily="34" charset="0"/>
              </a:rPr>
              <a:t>IPC pratik olarak nasıl bulunur?</a:t>
            </a:r>
          </a:p>
          <a:p>
            <a:pPr marL="0" indent="0" algn="ctr" eaLnBrk="1" fontAlgn="auto" hangingPunct="1">
              <a:lnSpc>
                <a:spcPct val="150000"/>
              </a:lnSpc>
              <a:spcAft>
                <a:spcPts val="0"/>
              </a:spcAft>
              <a:buNone/>
              <a:defRPr/>
            </a:pPr>
            <a:endParaRPr lang="tr-TR" altLang="tr-TR" sz="2900" b="1" dirty="0">
              <a:solidFill>
                <a:sysClr val="windowText" lastClr="000000"/>
              </a:solidFill>
              <a:cs typeface="Tahoma" panose="020B0604030504040204" pitchFamily="34" charset="0"/>
            </a:endParaRPr>
          </a:p>
          <a:p>
            <a:pPr marL="342900" indent="-342900" algn="just" eaLnBrk="1" fontAlgn="auto" hangingPunct="1">
              <a:lnSpc>
                <a:spcPct val="150000"/>
              </a:lnSpc>
              <a:spcAft>
                <a:spcPts val="0"/>
              </a:spcAft>
              <a:buAutoNum type="alphaLcParenR"/>
              <a:defRPr/>
            </a:pPr>
            <a:r>
              <a:rPr lang="tr-TR" altLang="tr-TR" sz="2900" dirty="0" smtClean="0">
                <a:solidFill>
                  <a:sysClr val="windowText" lastClr="000000"/>
                </a:solidFill>
                <a:cs typeface="Tahoma" panose="020B0604030504040204" pitchFamily="34" charset="0"/>
              </a:rPr>
              <a:t>Buluşla ilgili </a:t>
            </a:r>
            <a:r>
              <a:rPr lang="tr-TR" altLang="tr-TR" sz="2900" u="sng" dirty="0" smtClean="0">
                <a:solidFill>
                  <a:sysClr val="windowText" lastClr="000000"/>
                </a:solidFill>
                <a:cs typeface="Tahoma" panose="020B0604030504040204" pitchFamily="34" charset="0"/>
              </a:rPr>
              <a:t>benzer patent başvuruları tespit edilerek</a:t>
            </a:r>
            <a:r>
              <a:rPr lang="tr-TR" altLang="tr-TR" sz="2900" dirty="0" smtClean="0">
                <a:solidFill>
                  <a:sysClr val="windowText" lastClr="000000"/>
                </a:solidFill>
                <a:cs typeface="Tahoma" panose="020B0604030504040204" pitchFamily="34" charset="0"/>
              </a:rPr>
              <a:t>, yayınlanmış olan </a:t>
            </a:r>
            <a:r>
              <a:rPr lang="tr-TR" altLang="tr-TR" sz="2900" b="1" dirty="0" smtClean="0">
                <a:solidFill>
                  <a:sysClr val="windowText" lastClr="000000"/>
                </a:solidFill>
                <a:cs typeface="Tahoma" panose="020B0604030504040204" pitchFamily="34" charset="0"/>
              </a:rPr>
              <a:t>IPC kodlarından </a:t>
            </a:r>
            <a:r>
              <a:rPr lang="tr-TR" altLang="tr-TR" sz="2900" b="1" dirty="0" err="1" smtClean="0">
                <a:solidFill>
                  <a:sysClr val="windowText" lastClr="000000"/>
                </a:solidFill>
                <a:cs typeface="Tahoma" panose="020B0604030504040204" pitchFamily="34" charset="0"/>
              </a:rPr>
              <a:t>faydalanılabilinir</a:t>
            </a:r>
            <a:r>
              <a:rPr lang="tr-TR" altLang="tr-TR" sz="2900" b="1" dirty="0" smtClean="0">
                <a:solidFill>
                  <a:sysClr val="windowText" lastClr="000000"/>
                </a:solidFill>
                <a:cs typeface="Tahoma" panose="020B0604030504040204" pitchFamily="34" charset="0"/>
              </a:rPr>
              <a:t>,</a:t>
            </a:r>
          </a:p>
          <a:p>
            <a:pPr marL="342900" indent="-342900" algn="just" eaLnBrk="1" fontAlgn="auto" hangingPunct="1">
              <a:lnSpc>
                <a:spcPct val="150000"/>
              </a:lnSpc>
              <a:spcAft>
                <a:spcPts val="0"/>
              </a:spcAft>
              <a:buAutoNum type="alphaLcParenR"/>
              <a:defRPr/>
            </a:pPr>
            <a:endParaRPr lang="tr-TR" altLang="tr-TR" sz="2900" b="1" dirty="0" smtClean="0">
              <a:solidFill>
                <a:sysClr val="windowText" lastClr="000000"/>
              </a:solidFill>
              <a:cs typeface="Tahoma" panose="020B0604030504040204" pitchFamily="34" charset="0"/>
            </a:endParaRPr>
          </a:p>
          <a:p>
            <a:pPr marL="342900" indent="-342900" algn="just" eaLnBrk="1" fontAlgn="auto" hangingPunct="1">
              <a:lnSpc>
                <a:spcPct val="150000"/>
              </a:lnSpc>
              <a:spcAft>
                <a:spcPts val="0"/>
              </a:spcAft>
              <a:buAutoNum type="alphaLcParenR"/>
              <a:defRPr/>
            </a:pPr>
            <a:r>
              <a:rPr lang="tr-TR" altLang="tr-TR" sz="2900" dirty="0">
                <a:solidFill>
                  <a:sysClr val="windowText" lastClr="000000"/>
                </a:solidFill>
                <a:cs typeface="Tahoma" panose="020B0604030504040204" pitchFamily="34" charset="0"/>
              </a:rPr>
              <a:t>Buluşla ilgili benzer patent başvuruları tespit edilerek, </a:t>
            </a:r>
            <a:r>
              <a:rPr lang="tr-TR" altLang="tr-TR" sz="2900" dirty="0" smtClean="0">
                <a:solidFill>
                  <a:sysClr val="windowText" lastClr="000000"/>
                </a:solidFill>
                <a:cs typeface="Tahoma" panose="020B0604030504040204" pitchFamily="34" charset="0"/>
              </a:rPr>
              <a:t>bu patent başvurularının </a:t>
            </a:r>
            <a:r>
              <a:rPr lang="tr-TR" altLang="tr-TR" sz="2900" dirty="0">
                <a:solidFill>
                  <a:sysClr val="windowText" lastClr="000000"/>
                </a:solidFill>
                <a:cs typeface="Tahoma" panose="020B0604030504040204" pitchFamily="34" charset="0"/>
              </a:rPr>
              <a:t>yayınlanmış </a:t>
            </a:r>
            <a:r>
              <a:rPr lang="tr-TR" altLang="tr-TR" sz="2900" dirty="0" smtClean="0">
                <a:solidFill>
                  <a:sysClr val="windowText" lastClr="000000"/>
                </a:solidFill>
                <a:cs typeface="Tahoma" panose="020B0604030504040204" pitchFamily="34" charset="0"/>
              </a:rPr>
              <a:t>olan, gerek yurt içi, gerekse yurt dışı </a:t>
            </a:r>
            <a:r>
              <a:rPr lang="tr-TR" altLang="tr-TR" sz="2900" u="sng" dirty="0" smtClean="0">
                <a:solidFill>
                  <a:sysClr val="windowText" lastClr="000000"/>
                </a:solidFill>
                <a:cs typeface="Tahoma" panose="020B0604030504040204" pitchFamily="34" charset="0"/>
              </a:rPr>
              <a:t>araştırma raporlarında çıkan </a:t>
            </a:r>
            <a:r>
              <a:rPr lang="tr-TR" altLang="tr-TR" sz="2900" dirty="0" smtClean="0">
                <a:solidFill>
                  <a:sysClr val="windowText" lastClr="000000"/>
                </a:solidFill>
                <a:cs typeface="Tahoma" panose="020B0604030504040204" pitchFamily="34" charset="0"/>
              </a:rPr>
              <a:t>benzer patent başvurularının </a:t>
            </a:r>
            <a:r>
              <a:rPr lang="tr-TR" altLang="tr-TR" sz="2900" b="1" dirty="0" smtClean="0">
                <a:solidFill>
                  <a:sysClr val="windowText" lastClr="000000"/>
                </a:solidFill>
                <a:cs typeface="Tahoma" panose="020B0604030504040204" pitchFamily="34" charset="0"/>
              </a:rPr>
              <a:t>IPC </a:t>
            </a:r>
            <a:r>
              <a:rPr lang="tr-TR" altLang="tr-TR" sz="2900" b="1" dirty="0">
                <a:solidFill>
                  <a:sysClr val="windowText" lastClr="000000"/>
                </a:solidFill>
                <a:cs typeface="Tahoma" panose="020B0604030504040204" pitchFamily="34" charset="0"/>
              </a:rPr>
              <a:t>kodlarından </a:t>
            </a:r>
            <a:r>
              <a:rPr lang="tr-TR" altLang="tr-TR" sz="2900" b="1" dirty="0" err="1">
                <a:solidFill>
                  <a:sysClr val="windowText" lastClr="000000"/>
                </a:solidFill>
                <a:cs typeface="Tahoma" panose="020B0604030504040204" pitchFamily="34" charset="0"/>
              </a:rPr>
              <a:t>faydalanabilinir</a:t>
            </a:r>
            <a:r>
              <a:rPr lang="tr-TR" altLang="tr-TR" sz="2900" b="1" dirty="0" smtClean="0">
                <a:solidFill>
                  <a:sysClr val="windowText" lastClr="000000"/>
                </a:solidFill>
                <a:cs typeface="Tahoma" panose="020B0604030504040204" pitchFamily="34" charset="0"/>
              </a:rPr>
              <a:t>,</a:t>
            </a:r>
            <a:endParaRPr lang="tr-TR" altLang="tr-TR" sz="2900" b="1" dirty="0">
              <a:solidFill>
                <a:sysClr val="windowText" lastClr="000000"/>
              </a:solidFill>
              <a:cs typeface="Tahoma" panose="020B0604030504040204" pitchFamily="34" charset="0"/>
            </a:endParaRPr>
          </a:p>
          <a:p>
            <a:pPr marL="342900" indent="-342900" algn="just" eaLnBrk="1" fontAlgn="auto" hangingPunct="1">
              <a:lnSpc>
                <a:spcPct val="150000"/>
              </a:lnSpc>
              <a:spcAft>
                <a:spcPts val="0"/>
              </a:spcAft>
              <a:buAutoNum type="alphaLcParenR"/>
              <a:defRPr/>
            </a:pPr>
            <a:endParaRPr lang="tr-TR" altLang="tr-TR" sz="1800" dirty="0" smtClean="0">
              <a:solidFill>
                <a:sysClr val="windowText" lastClr="000000"/>
              </a:solidFill>
              <a:cs typeface="Tahoma" panose="020B0604030504040204" pitchFamily="34" charset="0"/>
            </a:endParaRPr>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74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0" y="1412776"/>
            <a:ext cx="896448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50000"/>
              </a:lnSpc>
              <a:spcAft>
                <a:spcPts val="0"/>
              </a:spcAft>
              <a:buNone/>
              <a:defRPr/>
            </a:pPr>
            <a:r>
              <a:rPr lang="tr-TR" altLang="tr-TR" sz="1800" b="1" dirty="0" smtClean="0">
                <a:solidFill>
                  <a:sysClr val="windowText" lastClr="000000"/>
                </a:solidFill>
                <a:cs typeface="Tahoma" panose="020B0604030504040204" pitchFamily="34" charset="0"/>
              </a:rPr>
              <a:t>          c) IPC Bulma Programı: </a:t>
            </a:r>
            <a:r>
              <a:rPr lang="tr-TR" altLang="tr-TR" sz="1800" b="1" dirty="0" smtClean="0">
                <a:solidFill>
                  <a:sysClr val="windowText" lastClr="000000"/>
                </a:solidFill>
                <a:cs typeface="Tahoma" panose="020B0604030504040204" pitchFamily="34" charset="0"/>
                <a:hlinkClick r:id="rId2"/>
              </a:rPr>
              <a:t>https://www3.wipo.int/ipccat</a:t>
            </a:r>
            <a:endParaRPr lang="tr-TR" altLang="tr-TR" sz="1800" b="1"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b="1" dirty="0" smtClean="0">
              <a:solidFill>
                <a:sysClr val="windowText" lastClr="000000"/>
              </a:solidFill>
              <a:cs typeface="Tahoma" panose="020B0604030504040204" pitchFamily="34" charset="0"/>
            </a:endParaRPr>
          </a:p>
          <a:p>
            <a:pPr marL="342900" indent="-342900" algn="just" eaLnBrk="1" fontAlgn="auto" hangingPunct="1">
              <a:lnSpc>
                <a:spcPct val="150000"/>
              </a:lnSpc>
              <a:spcAft>
                <a:spcPts val="0"/>
              </a:spcAft>
              <a:buAutoNum type="alphaLcParenR"/>
              <a:defRPr/>
            </a:pPr>
            <a:endParaRPr lang="tr-TR" altLang="tr-TR" sz="1800" dirty="0" smtClean="0">
              <a:solidFill>
                <a:sysClr val="windowText" lastClr="000000"/>
              </a:solidFill>
              <a:cs typeface="Tahoma" panose="020B0604030504040204" pitchFamily="34" charset="0"/>
            </a:endParaRPr>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Resim 2"/>
          <p:cNvPicPr>
            <a:picLocks noChangeAspect="1"/>
          </p:cNvPicPr>
          <p:nvPr/>
        </p:nvPicPr>
        <p:blipFill>
          <a:blip r:embed="rId3"/>
          <a:stretch>
            <a:fillRect/>
          </a:stretch>
        </p:blipFill>
        <p:spPr>
          <a:xfrm>
            <a:off x="4901258" y="2427155"/>
            <a:ext cx="4038326" cy="2435738"/>
          </a:xfrm>
          <a:prstGeom prst="rect">
            <a:avLst/>
          </a:prstGeom>
        </p:spPr>
      </p:pic>
      <p:pic>
        <p:nvPicPr>
          <p:cNvPr id="5" name="Resim 4"/>
          <p:cNvPicPr>
            <a:picLocks noChangeAspect="1"/>
          </p:cNvPicPr>
          <p:nvPr/>
        </p:nvPicPr>
        <p:blipFill>
          <a:blip r:embed="rId4"/>
          <a:stretch>
            <a:fillRect/>
          </a:stretch>
        </p:blipFill>
        <p:spPr>
          <a:xfrm>
            <a:off x="683568" y="2204864"/>
            <a:ext cx="3992499" cy="3494137"/>
          </a:xfrm>
          <a:prstGeom prst="rect">
            <a:avLst/>
          </a:prstGeom>
        </p:spPr>
      </p:pic>
    </p:spTree>
    <p:extLst>
      <p:ext uri="{BB962C8B-B14F-4D97-AF65-F5344CB8AC3E}">
        <p14:creationId xmlns:p14="http://schemas.microsoft.com/office/powerpoint/2010/main" val="988568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23528" y="1412776"/>
            <a:ext cx="842493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2000" b="1" dirty="0" smtClean="0">
                <a:solidFill>
                  <a:sysClr val="windowText" lastClr="000000"/>
                </a:solidFill>
                <a:cs typeface="Tahoma" panose="020B0604030504040204" pitchFamily="34" charset="0"/>
              </a:rPr>
              <a:t>2. ADIM – BİLGİYİ SINIFLANDIRMAK</a:t>
            </a:r>
          </a:p>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1800" dirty="0" smtClean="0">
                <a:solidFill>
                  <a:sysClr val="windowText" lastClr="000000"/>
                </a:solidFill>
                <a:cs typeface="Tahoma" panose="020B0604030504040204" pitchFamily="34" charset="0"/>
              </a:rPr>
              <a:t>Sağlıklı ve başarılı bir patent araştırması; </a:t>
            </a:r>
            <a:r>
              <a:rPr lang="tr-TR" altLang="tr-TR" sz="1800" u="sng" dirty="0" smtClean="0">
                <a:solidFill>
                  <a:sysClr val="windowText" lastClr="000000"/>
                </a:solidFill>
                <a:cs typeface="Tahoma" panose="020B0604030504040204" pitchFamily="34" charset="0"/>
              </a:rPr>
              <a:t>bir veya birden fazla kelime </a:t>
            </a:r>
            <a:r>
              <a:rPr lang="tr-TR" altLang="tr-TR" sz="2000" b="1" dirty="0" smtClean="0">
                <a:solidFill>
                  <a:sysClr val="windowText" lastClr="000000"/>
                </a:solidFill>
                <a:cs typeface="Tahoma" panose="020B0604030504040204" pitchFamily="34" charset="0"/>
              </a:rPr>
              <a:t>ile</a:t>
            </a:r>
            <a:r>
              <a:rPr lang="tr-TR" altLang="tr-TR" sz="1800" dirty="0" smtClean="0">
                <a:solidFill>
                  <a:sysClr val="windowText" lastClr="000000"/>
                </a:solidFill>
                <a:cs typeface="Tahoma" panose="020B0604030504040204" pitchFamily="34" charset="0"/>
              </a:rPr>
              <a:t> </a:t>
            </a:r>
            <a:r>
              <a:rPr lang="tr-TR" altLang="tr-TR" sz="1800" u="sng" dirty="0" smtClean="0">
                <a:solidFill>
                  <a:sysClr val="windowText" lastClr="000000"/>
                </a:solidFill>
                <a:cs typeface="Tahoma" panose="020B0604030504040204" pitchFamily="34" charset="0"/>
              </a:rPr>
              <a:t>bir veya birden fazla IPC </a:t>
            </a:r>
            <a:r>
              <a:rPr lang="tr-TR" altLang="tr-TR" sz="1800" u="sng" dirty="0" err="1" smtClean="0">
                <a:solidFill>
                  <a:sysClr val="windowText" lastClr="000000"/>
                </a:solidFill>
                <a:cs typeface="Tahoma" panose="020B0604030504040204" pitchFamily="34" charset="0"/>
              </a:rPr>
              <a:t>nin</a:t>
            </a:r>
            <a:r>
              <a:rPr lang="tr-TR" altLang="tr-TR" sz="1800" u="sng" dirty="0" smtClean="0">
                <a:solidFill>
                  <a:sysClr val="windowText" lastClr="000000"/>
                </a:solidFill>
                <a:cs typeface="Tahoma" panose="020B0604030504040204" pitchFamily="34" charset="0"/>
              </a:rPr>
              <a:t> kombinasyonu </a:t>
            </a:r>
            <a:r>
              <a:rPr lang="tr-TR" altLang="tr-TR" sz="1800" dirty="0" smtClean="0">
                <a:solidFill>
                  <a:sysClr val="windowText" lastClr="000000"/>
                </a:solidFill>
                <a:cs typeface="Tahoma" panose="020B0604030504040204" pitchFamily="34" charset="0"/>
              </a:rPr>
              <a:t>ile yapılması sonucu </a:t>
            </a:r>
            <a:r>
              <a:rPr lang="tr-TR" altLang="tr-TR" sz="1800" b="1" u="sng" dirty="0" smtClean="0">
                <a:solidFill>
                  <a:sysClr val="windowText" lastClr="000000"/>
                </a:solidFill>
                <a:cs typeface="Tahoma" panose="020B0604030504040204" pitchFamily="34" charset="0"/>
              </a:rPr>
              <a:t>başarıya ve istenen sonuca ulaşabilir. </a:t>
            </a:r>
            <a:endParaRPr lang="tr-TR" altLang="tr-TR" sz="1800" b="1" u="sng" dirty="0">
              <a:solidFill>
                <a:sysClr val="windowText" lastClr="000000"/>
              </a:solidFill>
              <a:cs typeface="Tahoma" panose="020B0604030504040204" pitchFamily="34" charset="0"/>
            </a:endParaRPr>
          </a:p>
          <a:p>
            <a:pPr marL="0" marR="0" lvl="0" indent="0" algn="just" defTabSz="685800" rtl="0" eaLnBrk="1" fontAlgn="auto" latinLnBrk="0" hangingPunct="1">
              <a:lnSpc>
                <a:spcPct val="150000"/>
              </a:lnSpc>
              <a:spcBef>
                <a:spcPts val="750"/>
              </a:spcBef>
              <a:spcAft>
                <a:spcPts val="0"/>
              </a:spcAft>
              <a:buClrTx/>
              <a:buSzTx/>
              <a:buNone/>
              <a:tabLst/>
              <a:defRPr/>
            </a:pPr>
            <a:endParaRPr lang="tr-TR" altLang="tr-TR" sz="2000" b="1" dirty="0" smtClean="0">
              <a:solidFill>
                <a:sysClr val="windowText" lastClr="000000"/>
              </a:solidFill>
              <a:cs typeface="Tahoma" panose="020B0604030504040204" pitchFamily="34" charset="0"/>
            </a:endParaRPr>
          </a:p>
          <a:p>
            <a:pPr marL="0" marR="0" lvl="0" indent="0" algn="just" defTabSz="685800" rtl="0" eaLnBrk="1" fontAlgn="auto" latinLnBrk="0" hangingPunct="1">
              <a:lnSpc>
                <a:spcPct val="150000"/>
              </a:lnSpc>
              <a:spcBef>
                <a:spcPts val="750"/>
              </a:spcBef>
              <a:spcAft>
                <a:spcPts val="0"/>
              </a:spcAft>
              <a:buClrTx/>
              <a:buSzTx/>
              <a:buNone/>
              <a:tabLst/>
              <a:defRPr/>
            </a:pPr>
            <a:endParaRPr lang="tr-TR" altLang="tr-TR" sz="2000" b="1"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kumimoji="0" lang="tr-TR" altLang="tr-TR" sz="2000" b="1" strike="noStrike" kern="1200" cap="none" spc="0" normalizeH="0" baseline="0" noProof="0" dirty="0" smtClean="0">
              <a:ln>
                <a:noFill/>
              </a:ln>
              <a:solidFill>
                <a:sysClr val="windowText" lastClr="000000"/>
              </a:solidFill>
              <a:effectLst/>
              <a:uLnTx/>
              <a:uFillTx/>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Resim 2"/>
          <p:cNvPicPr>
            <a:picLocks noChangeAspect="1"/>
          </p:cNvPicPr>
          <p:nvPr/>
        </p:nvPicPr>
        <p:blipFill>
          <a:blip r:embed="rId2"/>
          <a:stretch>
            <a:fillRect/>
          </a:stretch>
        </p:blipFill>
        <p:spPr>
          <a:xfrm>
            <a:off x="1187624" y="2924944"/>
            <a:ext cx="6220693" cy="2924583"/>
          </a:xfrm>
          <a:prstGeom prst="rect">
            <a:avLst/>
          </a:prstGeom>
        </p:spPr>
      </p:pic>
    </p:spTree>
    <p:extLst>
      <p:ext uri="{BB962C8B-B14F-4D97-AF65-F5344CB8AC3E}">
        <p14:creationId xmlns:p14="http://schemas.microsoft.com/office/powerpoint/2010/main" val="9103500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323528" y="1412776"/>
            <a:ext cx="842493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2000" b="1" dirty="0" smtClean="0">
                <a:solidFill>
                  <a:sysClr val="windowText" lastClr="000000"/>
                </a:solidFill>
                <a:cs typeface="Tahoma" panose="020B0604030504040204" pitchFamily="34" charset="0"/>
              </a:rPr>
              <a:t>        3. ADIM – ARAMA KRİTERLERİ </a:t>
            </a:r>
          </a:p>
          <a:p>
            <a:pPr marL="0" marR="0" lvl="0" indent="0" algn="just" defTabSz="685800" rtl="0" eaLnBrk="1" fontAlgn="auto" latinLnBrk="0" hangingPunct="1">
              <a:lnSpc>
                <a:spcPct val="150000"/>
              </a:lnSpc>
              <a:spcBef>
                <a:spcPts val="750"/>
              </a:spcBef>
              <a:spcAft>
                <a:spcPts val="0"/>
              </a:spcAft>
              <a:buClrTx/>
              <a:buSzTx/>
              <a:buNone/>
              <a:tabLst/>
              <a:defRPr/>
            </a:pPr>
            <a:endParaRPr lang="tr-TR" altLang="tr-TR" sz="2000" b="1" dirty="0" smtClean="0">
              <a:solidFill>
                <a:sysClr val="windowText" lastClr="000000"/>
              </a:solidFill>
              <a:cs typeface="Tahoma" panose="020B0604030504040204" pitchFamily="34" charset="0"/>
            </a:endParaRPr>
          </a:p>
          <a:p>
            <a:pPr marL="0" marR="0" lvl="0" indent="0" algn="just" defTabSz="685800" rtl="0" eaLnBrk="1" fontAlgn="auto" latinLnBrk="0" hangingPunct="1">
              <a:lnSpc>
                <a:spcPct val="150000"/>
              </a:lnSpc>
              <a:spcBef>
                <a:spcPts val="750"/>
              </a:spcBef>
              <a:spcAft>
                <a:spcPts val="0"/>
              </a:spcAft>
              <a:buClrTx/>
              <a:buSzTx/>
              <a:buNone/>
              <a:tabLst/>
              <a:defRPr/>
            </a:pPr>
            <a:endParaRPr lang="tr-TR" altLang="tr-TR" sz="2000" b="1"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kumimoji="0" lang="tr-TR" altLang="tr-TR" sz="2000" b="1" strike="noStrike" kern="1200" cap="none" spc="0" normalizeH="0" baseline="0" noProof="0" dirty="0" smtClean="0">
              <a:ln>
                <a:noFill/>
              </a:ln>
              <a:solidFill>
                <a:sysClr val="windowText" lastClr="000000"/>
              </a:solidFill>
              <a:effectLst/>
              <a:uLnTx/>
              <a:uFillTx/>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Resim 1"/>
          <p:cNvPicPr>
            <a:picLocks noChangeAspect="1"/>
          </p:cNvPicPr>
          <p:nvPr/>
        </p:nvPicPr>
        <p:blipFill>
          <a:blip r:embed="rId2"/>
          <a:stretch>
            <a:fillRect/>
          </a:stretch>
        </p:blipFill>
        <p:spPr>
          <a:xfrm>
            <a:off x="683568" y="2150857"/>
            <a:ext cx="6264696" cy="3420381"/>
          </a:xfrm>
          <a:prstGeom prst="rect">
            <a:avLst/>
          </a:prstGeom>
        </p:spPr>
      </p:pic>
    </p:spTree>
    <p:extLst>
      <p:ext uri="{BB962C8B-B14F-4D97-AF65-F5344CB8AC3E}">
        <p14:creationId xmlns:p14="http://schemas.microsoft.com/office/powerpoint/2010/main" val="2525791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467544" y="1412776"/>
            <a:ext cx="828092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r>
              <a:rPr lang="tr-TR" altLang="tr-TR" sz="2000" b="1" dirty="0" smtClean="0">
                <a:solidFill>
                  <a:sysClr val="windowText" lastClr="000000"/>
                </a:solidFill>
                <a:cs typeface="Tahoma" panose="020B0604030504040204" pitchFamily="34" charset="0"/>
              </a:rPr>
              <a:t>     OPERATÖRLER </a:t>
            </a:r>
          </a:p>
          <a:p>
            <a:pPr algn="just" eaLnBrk="1" fontAlgn="auto" hangingPunct="1">
              <a:lnSpc>
                <a:spcPct val="150000"/>
              </a:lnSpc>
              <a:spcAft>
                <a:spcPts val="0"/>
              </a:spcAft>
              <a:defRPr/>
            </a:pPr>
            <a:r>
              <a:rPr lang="tr-TR" altLang="tr-TR" sz="2000" b="1" dirty="0" smtClean="0">
                <a:solidFill>
                  <a:sysClr val="windowText" lastClr="000000"/>
                </a:solidFill>
                <a:cs typeface="Tahoma" panose="020B0604030504040204" pitchFamily="34" charset="0"/>
              </a:rPr>
              <a:t>                 </a:t>
            </a:r>
            <a:r>
              <a:rPr lang="tr-TR" altLang="tr-TR" sz="1800" dirty="0" smtClean="0">
                <a:solidFill>
                  <a:sysClr val="windowText" lastClr="000000"/>
                </a:solidFill>
                <a:cs typeface="Tahoma" panose="020B0604030504040204" pitchFamily="34" charset="0"/>
              </a:rPr>
              <a:t>yazılırsa, içerisinde sadece </a:t>
            </a:r>
            <a:r>
              <a:rPr lang="tr-TR" altLang="tr-TR" sz="1800" b="1" dirty="0" err="1" smtClean="0">
                <a:solidFill>
                  <a:sysClr val="windowText" lastClr="000000"/>
                </a:solidFill>
                <a:cs typeface="Tahoma" panose="020B0604030504040204" pitchFamily="34" charset="0"/>
              </a:rPr>
              <a:t>electric</a:t>
            </a:r>
            <a:r>
              <a:rPr lang="tr-TR" altLang="tr-TR" sz="1800" b="1" dirty="0" smtClean="0">
                <a:solidFill>
                  <a:sysClr val="windowText" lastClr="000000"/>
                </a:solidFill>
                <a:cs typeface="Tahoma" panose="020B0604030504040204" pitchFamily="34" charset="0"/>
              </a:rPr>
              <a:t> </a:t>
            </a:r>
            <a:r>
              <a:rPr lang="tr-TR" altLang="tr-TR" sz="1800" dirty="0" smtClean="0">
                <a:solidFill>
                  <a:sysClr val="windowText" lastClr="000000"/>
                </a:solidFill>
                <a:cs typeface="Tahoma" panose="020B0604030504040204" pitchFamily="34" charset="0"/>
              </a:rPr>
              <a:t>geçen başvuruları getirir.</a:t>
            </a:r>
          </a:p>
          <a:p>
            <a:pPr algn="just" eaLnBrk="1" fontAlgn="auto" hangingPunct="1">
              <a:lnSpc>
                <a:spcPct val="150000"/>
              </a:lnSpc>
              <a:spcAft>
                <a:spcPts val="0"/>
              </a:spcAft>
              <a:defRPr/>
            </a:pPr>
            <a:r>
              <a:rPr lang="tr-TR" altLang="tr-TR" sz="1800"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electr</a:t>
            </a:r>
            <a:r>
              <a:rPr lang="tr-TR" altLang="tr-TR" sz="1800" b="1" dirty="0" smtClean="0">
                <a:solidFill>
                  <a:sysClr val="windowText" lastClr="000000"/>
                </a:solidFill>
                <a:cs typeface="Tahoma" panose="020B0604030504040204" pitchFamily="34" charset="0"/>
              </a:rPr>
              <a:t>*; yazılırsa </a:t>
            </a:r>
            <a:r>
              <a:rPr lang="tr-TR" altLang="tr-TR" sz="1800" dirty="0" err="1" smtClean="0">
                <a:solidFill>
                  <a:sysClr val="windowText" lastClr="000000"/>
                </a:solidFill>
                <a:cs typeface="Tahoma" panose="020B0604030504040204" pitchFamily="34" charset="0"/>
              </a:rPr>
              <a:t>electr</a:t>
            </a:r>
            <a:r>
              <a:rPr lang="tr-TR" altLang="tr-TR" sz="1800" b="1" u="sng" dirty="0" err="1" smtClean="0">
                <a:solidFill>
                  <a:sysClr val="windowText" lastClr="000000"/>
                </a:solidFill>
                <a:cs typeface="Tahoma" panose="020B0604030504040204" pitchFamily="34" charset="0"/>
              </a:rPr>
              <a:t>ic</a:t>
            </a:r>
            <a:r>
              <a:rPr lang="tr-TR" altLang="tr-TR" sz="1800"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electr</a:t>
            </a:r>
            <a:r>
              <a:rPr lang="tr-TR" altLang="tr-TR" sz="1800" b="1" u="sng" dirty="0" err="1" smtClean="0">
                <a:solidFill>
                  <a:sysClr val="windowText" lastClr="000000"/>
                </a:solidFill>
                <a:cs typeface="Tahoma" panose="020B0604030504040204" pitchFamily="34" charset="0"/>
              </a:rPr>
              <a:t>ical</a:t>
            </a:r>
            <a:r>
              <a:rPr lang="tr-TR" altLang="tr-TR" sz="1800" dirty="0" smtClean="0">
                <a:solidFill>
                  <a:sysClr val="windowText" lastClr="000000"/>
                </a:solidFill>
                <a:cs typeface="Tahoma" panose="020B0604030504040204" pitchFamily="34" charset="0"/>
              </a:rPr>
              <a:t>, </a:t>
            </a:r>
            <a:r>
              <a:rPr lang="tr-TR" altLang="tr-TR" sz="1800" b="1" dirty="0" err="1" smtClean="0">
                <a:solidFill>
                  <a:sysClr val="windowText" lastClr="000000"/>
                </a:solidFill>
                <a:cs typeface="Tahoma" panose="020B0604030504040204" pitchFamily="34" charset="0"/>
              </a:rPr>
              <a:t>di</a:t>
            </a:r>
            <a:r>
              <a:rPr lang="tr-TR" altLang="tr-TR" sz="1800" dirty="0" err="1" smtClean="0">
                <a:solidFill>
                  <a:sysClr val="windowText" lastClr="000000"/>
                </a:solidFill>
                <a:cs typeface="Tahoma" panose="020B0604030504040204" pitchFamily="34" charset="0"/>
              </a:rPr>
              <a:t>electr</a:t>
            </a:r>
            <a:r>
              <a:rPr lang="tr-TR" altLang="tr-TR" sz="1800" b="1" dirty="0" err="1" smtClean="0">
                <a:solidFill>
                  <a:sysClr val="windowText" lastClr="000000"/>
                </a:solidFill>
                <a:cs typeface="Tahoma" panose="020B0604030504040204" pitchFamily="34" charset="0"/>
              </a:rPr>
              <a:t>ic</a:t>
            </a:r>
            <a:endParaRPr lang="tr-TR" altLang="tr-TR" sz="1800" b="1" dirty="0" smtClean="0">
              <a:solidFill>
                <a:sysClr val="windowText" lastClr="000000"/>
              </a:solidFill>
              <a:cs typeface="Tahoma" panose="020B0604030504040204" pitchFamily="34" charset="0"/>
            </a:endParaRPr>
          </a:p>
          <a:p>
            <a:pPr algn="just" eaLnBrk="1" fontAlgn="auto" hangingPunct="1">
              <a:lnSpc>
                <a:spcPct val="150000"/>
              </a:lnSpc>
              <a:spcAft>
                <a:spcPts val="0"/>
              </a:spcAft>
              <a:defRPr/>
            </a:pPr>
            <a:r>
              <a:rPr lang="tr-TR" altLang="tr-TR" sz="1800"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bell</a:t>
            </a:r>
            <a:r>
              <a:rPr lang="tr-TR" altLang="tr-TR" sz="1800" b="1" dirty="0" smtClean="0">
                <a:solidFill>
                  <a:sysClr val="windowText" lastClr="000000"/>
                </a:solidFill>
                <a:cs typeface="Tahoma" panose="020B0604030504040204" pitchFamily="34" charset="0"/>
              </a:rPr>
              <a:t>? ;</a:t>
            </a:r>
            <a:r>
              <a:rPr lang="tr-TR" altLang="tr-TR" sz="1800"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bell</a:t>
            </a:r>
            <a:r>
              <a:rPr lang="tr-TR" altLang="tr-TR" sz="1800"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bell</a:t>
            </a:r>
            <a:r>
              <a:rPr lang="tr-TR" altLang="tr-TR" sz="1800" b="1" u="sng" dirty="0" err="1" smtClean="0">
                <a:solidFill>
                  <a:sysClr val="windowText" lastClr="000000"/>
                </a:solidFill>
                <a:cs typeface="Tahoma" panose="020B0604030504040204" pitchFamily="34" charset="0"/>
              </a:rPr>
              <a:t>s</a:t>
            </a:r>
            <a:endParaRPr lang="tr-TR" altLang="tr-TR" sz="1800" b="1" u="sng" dirty="0" smtClean="0">
              <a:solidFill>
                <a:sysClr val="windowText" lastClr="000000"/>
              </a:solidFill>
              <a:cs typeface="Tahoma" panose="020B0604030504040204" pitchFamily="34" charset="0"/>
            </a:endParaRPr>
          </a:p>
          <a:p>
            <a:pPr algn="just" eaLnBrk="1" fontAlgn="auto" hangingPunct="1">
              <a:lnSpc>
                <a:spcPct val="150000"/>
              </a:lnSpc>
              <a:spcAft>
                <a:spcPts val="0"/>
              </a:spcAft>
              <a:defRPr/>
            </a:pPr>
            <a:r>
              <a:rPr lang="tr-TR" altLang="tr-TR" sz="1800" dirty="0" smtClean="0">
                <a:solidFill>
                  <a:sysClr val="windowText" lastClr="000000"/>
                </a:solidFill>
                <a:cs typeface="Tahoma" panose="020B0604030504040204" pitchFamily="34" charset="0"/>
              </a:rPr>
              <a:t> me</a:t>
            </a:r>
            <a:r>
              <a:rPr lang="tr-TR" altLang="tr-TR" sz="1800" b="1" dirty="0" smtClean="0">
                <a:solidFill>
                  <a:sysClr val="windowText" lastClr="000000"/>
                </a:solidFill>
                <a:cs typeface="Tahoma" panose="020B0604030504040204" pitchFamily="34" charset="0"/>
              </a:rPr>
              <a:t>??? ; </a:t>
            </a:r>
            <a:r>
              <a:rPr lang="tr-TR" altLang="tr-TR" sz="1800" dirty="0" err="1" smtClean="0">
                <a:solidFill>
                  <a:sysClr val="windowText" lastClr="000000"/>
                </a:solidFill>
                <a:cs typeface="Tahoma" panose="020B0604030504040204" pitchFamily="34" charset="0"/>
              </a:rPr>
              <a:t>me</a:t>
            </a:r>
            <a:r>
              <a:rPr lang="tr-TR" altLang="tr-TR" sz="1800" b="1" dirty="0" err="1" smtClean="0">
                <a:solidFill>
                  <a:sysClr val="windowText" lastClr="000000"/>
                </a:solidFill>
                <a:cs typeface="Tahoma" panose="020B0604030504040204" pitchFamily="34" charset="0"/>
              </a:rPr>
              <a:t>ter</a:t>
            </a:r>
            <a:r>
              <a:rPr lang="tr-TR" altLang="tr-TR" sz="1800" b="1" dirty="0" smtClean="0">
                <a:solidFill>
                  <a:sysClr val="windowText" lastClr="000000"/>
                </a:solidFill>
                <a:cs typeface="Tahoma" panose="020B0604030504040204" pitchFamily="34" charset="0"/>
              </a:rPr>
              <a:t>, </a:t>
            </a:r>
            <a:r>
              <a:rPr lang="tr-TR" altLang="tr-TR" sz="1800" dirty="0" smtClean="0">
                <a:solidFill>
                  <a:sysClr val="windowText" lastClr="000000"/>
                </a:solidFill>
                <a:cs typeface="Tahoma" panose="020B0604030504040204" pitchFamily="34" charset="0"/>
              </a:rPr>
              <a:t>me</a:t>
            </a:r>
            <a:r>
              <a:rPr lang="tr-TR" altLang="tr-TR" sz="1800" b="1" dirty="0" smtClean="0">
                <a:solidFill>
                  <a:sysClr val="windowText" lastClr="000000"/>
                </a:solidFill>
                <a:cs typeface="Tahoma" panose="020B0604030504040204" pitchFamily="34" charset="0"/>
              </a:rPr>
              <a:t>tal, </a:t>
            </a:r>
            <a:r>
              <a:rPr lang="tr-TR" altLang="tr-TR" sz="1800" dirty="0" smtClean="0">
                <a:solidFill>
                  <a:sysClr val="windowText" lastClr="000000"/>
                </a:solidFill>
                <a:cs typeface="Tahoma" panose="020B0604030504040204" pitchFamily="34" charset="0"/>
              </a:rPr>
              <a:t>me</a:t>
            </a:r>
            <a:r>
              <a:rPr lang="tr-TR" altLang="tr-TR" sz="1800" b="1" dirty="0" smtClean="0">
                <a:solidFill>
                  <a:sysClr val="windowText" lastClr="000000"/>
                </a:solidFill>
                <a:cs typeface="Tahoma" panose="020B0604030504040204" pitchFamily="34" charset="0"/>
              </a:rPr>
              <a:t>ta, </a:t>
            </a:r>
            <a:r>
              <a:rPr lang="tr-TR" altLang="tr-TR" sz="1800" dirty="0" err="1" smtClean="0">
                <a:solidFill>
                  <a:sysClr val="windowText" lastClr="000000"/>
                </a:solidFill>
                <a:cs typeface="Tahoma" panose="020B0604030504040204" pitchFamily="34" charset="0"/>
              </a:rPr>
              <a:t>me</a:t>
            </a:r>
            <a:r>
              <a:rPr lang="tr-TR" altLang="tr-TR" sz="1800" b="1" dirty="0" err="1" smtClean="0">
                <a:solidFill>
                  <a:sysClr val="windowText" lastClr="000000"/>
                </a:solidFill>
                <a:cs typeface="Tahoma" panose="020B0604030504040204" pitchFamily="34" charset="0"/>
              </a:rPr>
              <a:t>te</a:t>
            </a:r>
            <a:r>
              <a:rPr lang="tr-TR" altLang="tr-TR" sz="1800" b="1"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me</a:t>
            </a:r>
            <a:r>
              <a:rPr lang="tr-TR" altLang="tr-TR" sz="1800" b="1" dirty="0" err="1" smtClean="0">
                <a:solidFill>
                  <a:sysClr val="windowText" lastClr="000000"/>
                </a:solidFill>
                <a:cs typeface="Tahoma" panose="020B0604030504040204" pitchFamily="34" charset="0"/>
              </a:rPr>
              <a:t>et</a:t>
            </a:r>
            <a:r>
              <a:rPr lang="tr-TR" altLang="tr-TR" sz="1800" b="1"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me</a:t>
            </a:r>
            <a:r>
              <a:rPr lang="tr-TR" altLang="tr-TR" sz="1800" b="1" dirty="0" err="1" smtClean="0">
                <a:solidFill>
                  <a:sysClr val="windowText" lastClr="000000"/>
                </a:solidFill>
                <a:cs typeface="Tahoma" panose="020B0604030504040204" pitchFamily="34" charset="0"/>
              </a:rPr>
              <a:t>mo</a:t>
            </a:r>
            <a:endParaRPr lang="tr-TR" altLang="tr-TR" sz="1800" b="1" dirty="0" smtClean="0">
              <a:solidFill>
                <a:sysClr val="windowText" lastClr="000000"/>
              </a:solidFill>
              <a:cs typeface="Tahoma" panose="020B0604030504040204" pitchFamily="34" charset="0"/>
            </a:endParaRPr>
          </a:p>
          <a:p>
            <a:pPr algn="just" eaLnBrk="1" fontAlgn="auto" hangingPunct="1">
              <a:lnSpc>
                <a:spcPct val="150000"/>
              </a:lnSpc>
              <a:spcAft>
                <a:spcPts val="0"/>
              </a:spcAft>
              <a:defRPr/>
            </a:pPr>
            <a:r>
              <a:rPr lang="tr-TR" altLang="tr-TR" sz="1800"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spoo</a:t>
            </a:r>
            <a:r>
              <a:rPr lang="tr-TR" altLang="tr-TR" sz="1800" b="1" dirty="0" smtClean="0">
                <a:solidFill>
                  <a:sysClr val="windowText" lastClr="000000"/>
                </a:solidFill>
                <a:cs typeface="Tahoma" panose="020B0604030504040204" pitchFamily="34" charset="0"/>
              </a:rPr>
              <a:t>#</a:t>
            </a:r>
            <a:r>
              <a:rPr lang="tr-TR" altLang="tr-TR" sz="1800" dirty="0" smtClean="0">
                <a:solidFill>
                  <a:sysClr val="windowText" lastClr="000000"/>
                </a:solidFill>
                <a:cs typeface="Tahoma" panose="020B0604030504040204" pitchFamily="34" charset="0"/>
              </a:rPr>
              <a:t> ; </a:t>
            </a:r>
            <a:r>
              <a:rPr lang="tr-TR" altLang="tr-TR" sz="1800" dirty="0" err="1" smtClean="0">
                <a:solidFill>
                  <a:sysClr val="windowText" lastClr="000000"/>
                </a:solidFill>
                <a:cs typeface="Tahoma" panose="020B0604030504040204" pitchFamily="34" charset="0"/>
              </a:rPr>
              <a:t>spoo</a:t>
            </a:r>
            <a:r>
              <a:rPr lang="tr-TR" altLang="tr-TR" sz="1800" b="1" dirty="0" err="1" smtClean="0">
                <a:solidFill>
                  <a:sysClr val="windowText" lastClr="000000"/>
                </a:solidFill>
                <a:cs typeface="Tahoma" panose="020B0604030504040204" pitchFamily="34" charset="0"/>
              </a:rPr>
              <a:t>k</a:t>
            </a:r>
            <a:r>
              <a:rPr lang="tr-TR" altLang="tr-TR" sz="1800" dirty="0" smtClean="0">
                <a:solidFill>
                  <a:sysClr val="windowText" lastClr="000000"/>
                </a:solidFill>
                <a:cs typeface="Tahoma" panose="020B0604030504040204" pitchFamily="34" charset="0"/>
              </a:rPr>
              <a:t>, </a:t>
            </a:r>
            <a:r>
              <a:rPr lang="tr-TR" altLang="tr-TR" sz="1800" dirty="0" err="1" smtClean="0">
                <a:solidFill>
                  <a:sysClr val="windowText" lastClr="000000"/>
                </a:solidFill>
                <a:cs typeface="Tahoma" panose="020B0604030504040204" pitchFamily="34" charset="0"/>
              </a:rPr>
              <a:t>spoo</a:t>
            </a:r>
            <a:r>
              <a:rPr lang="tr-TR" altLang="tr-TR" sz="1800" b="1" dirty="0" err="1" smtClean="0">
                <a:solidFill>
                  <a:sysClr val="windowText" lastClr="000000"/>
                </a:solidFill>
                <a:cs typeface="Tahoma" panose="020B0604030504040204" pitchFamily="34" charset="0"/>
              </a:rPr>
              <a:t>n</a:t>
            </a:r>
            <a:endParaRPr lang="tr-TR" altLang="tr-TR" sz="1800" b="1"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r>
              <a:rPr lang="tr-TR" altLang="tr-TR" sz="1800" b="1" dirty="0" smtClean="0">
                <a:solidFill>
                  <a:sysClr val="windowText" lastClr="000000"/>
                </a:solidFill>
                <a:cs typeface="Tahoma" panose="020B0604030504040204" pitchFamily="34" charset="0"/>
              </a:rPr>
              <a:t>NOT: </a:t>
            </a:r>
            <a:r>
              <a:rPr lang="tr-TR" altLang="tr-TR" sz="1800" dirty="0" smtClean="0">
                <a:solidFill>
                  <a:sysClr val="windowText" lastClr="000000"/>
                </a:solidFill>
                <a:cs typeface="Tahoma" panose="020B0604030504040204" pitchFamily="34" charset="0"/>
              </a:rPr>
              <a:t>Bu operatörler, TÜRKPATENT (yurt içi </a:t>
            </a:r>
            <a:r>
              <a:rPr lang="tr-TR" altLang="tr-TR" sz="1800" dirty="0" err="1" smtClean="0">
                <a:solidFill>
                  <a:sysClr val="windowText" lastClr="000000"/>
                </a:solidFill>
                <a:cs typeface="Tahoma" panose="020B0604030504040204" pitchFamily="34" charset="0"/>
              </a:rPr>
              <a:t>veritabanı</a:t>
            </a:r>
            <a:r>
              <a:rPr lang="tr-TR" altLang="tr-TR" sz="1800" dirty="0" smtClean="0">
                <a:solidFill>
                  <a:sysClr val="windowText" lastClr="000000"/>
                </a:solidFill>
                <a:cs typeface="Tahoma" panose="020B0604030504040204" pitchFamily="34" charset="0"/>
              </a:rPr>
              <a:t>) için </a:t>
            </a:r>
            <a:r>
              <a:rPr lang="tr-TR" altLang="tr-TR" sz="1800" u="sng" dirty="0" smtClean="0">
                <a:solidFill>
                  <a:sysClr val="windowText" lastClr="000000"/>
                </a:solidFill>
                <a:cs typeface="Tahoma" panose="020B0604030504040204" pitchFamily="34" charset="0"/>
              </a:rPr>
              <a:t>uygun olmayıp</a:t>
            </a:r>
            <a:r>
              <a:rPr lang="tr-TR" altLang="tr-TR" sz="1800" dirty="0" smtClean="0">
                <a:solidFill>
                  <a:sysClr val="windowText" lastClr="000000"/>
                </a:solidFill>
                <a:cs typeface="Tahoma" panose="020B0604030504040204" pitchFamily="34" charset="0"/>
              </a:rPr>
              <a:t>; </a:t>
            </a:r>
            <a:r>
              <a:rPr lang="tr-TR" altLang="tr-TR" sz="1800" b="1" u="sng" dirty="0" smtClean="0">
                <a:solidFill>
                  <a:sysClr val="windowText" lastClr="000000"/>
                </a:solidFill>
                <a:cs typeface="Tahoma" panose="020B0604030504040204" pitchFamily="34" charset="0"/>
              </a:rPr>
              <a:t>ESPACE NET </a:t>
            </a:r>
            <a:r>
              <a:rPr lang="tr-TR" altLang="tr-TR" sz="1800" dirty="0" smtClean="0">
                <a:solidFill>
                  <a:sysClr val="windowText" lastClr="000000"/>
                </a:solidFill>
                <a:cs typeface="Tahoma" panose="020B0604030504040204" pitchFamily="34" charset="0"/>
              </a:rPr>
              <a:t>(ücretsiz yurt dışı </a:t>
            </a:r>
            <a:r>
              <a:rPr lang="tr-TR" altLang="tr-TR" sz="1800" dirty="0" err="1" smtClean="0">
                <a:solidFill>
                  <a:sysClr val="windowText" lastClr="000000"/>
                </a:solidFill>
                <a:cs typeface="Tahoma" panose="020B0604030504040204" pitchFamily="34" charset="0"/>
              </a:rPr>
              <a:t>veritabanı</a:t>
            </a:r>
            <a:r>
              <a:rPr lang="tr-TR" altLang="tr-TR" sz="1800" dirty="0" smtClean="0">
                <a:solidFill>
                  <a:sysClr val="windowText" lastClr="000000"/>
                </a:solidFill>
                <a:cs typeface="Tahoma" panose="020B0604030504040204" pitchFamily="34" charset="0"/>
              </a:rPr>
              <a:t>) için </a:t>
            </a:r>
            <a:r>
              <a:rPr lang="tr-TR" altLang="tr-TR" sz="1800" b="1" u="sng" dirty="0" smtClean="0">
                <a:solidFill>
                  <a:sysClr val="windowText" lastClr="000000"/>
                </a:solidFill>
                <a:cs typeface="Tahoma" panose="020B0604030504040204" pitchFamily="34" charset="0"/>
              </a:rPr>
              <a:t>uygundur. </a:t>
            </a:r>
          </a:p>
          <a:p>
            <a:pPr marL="0" indent="0" algn="just" eaLnBrk="1" fontAlgn="auto" hangingPunct="1">
              <a:lnSpc>
                <a:spcPct val="150000"/>
              </a:lnSpc>
              <a:spcAft>
                <a:spcPts val="0"/>
              </a:spcAft>
              <a:buNone/>
              <a:defRPr/>
            </a:pPr>
            <a:endParaRPr lang="tr-TR" altLang="tr-TR" sz="1800" b="1" u="sng"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b="1" dirty="0" smtClean="0">
              <a:solidFill>
                <a:sysClr val="windowText" lastClr="000000"/>
              </a:solidFill>
              <a:cs typeface="Tahoma" panose="020B0604030504040204" pitchFamily="34" charset="0"/>
            </a:endParaRPr>
          </a:p>
          <a:p>
            <a:pPr marL="0" marR="0" lvl="0" indent="0" algn="just" defTabSz="685800" rtl="0" eaLnBrk="1" fontAlgn="auto" latinLnBrk="0" hangingPunct="1">
              <a:lnSpc>
                <a:spcPct val="150000"/>
              </a:lnSpc>
              <a:spcBef>
                <a:spcPts val="750"/>
              </a:spcBef>
              <a:spcAft>
                <a:spcPts val="0"/>
              </a:spcAft>
              <a:buClrTx/>
              <a:buSzTx/>
              <a:buNone/>
              <a:tabLst/>
              <a:defRPr/>
            </a:pPr>
            <a:endParaRPr lang="tr-TR" altLang="tr-TR" sz="2000" b="1"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kumimoji="0" lang="tr-TR" altLang="tr-TR" sz="2000" b="1" strike="noStrike" kern="1200" cap="none" spc="0" normalizeH="0" baseline="0" noProof="0" dirty="0" smtClean="0">
              <a:ln>
                <a:noFill/>
              </a:ln>
              <a:solidFill>
                <a:sysClr val="windowText" lastClr="000000"/>
              </a:solidFill>
              <a:effectLst/>
              <a:uLnTx/>
              <a:uFillTx/>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Resim 2"/>
          <p:cNvPicPr>
            <a:picLocks noChangeAspect="1"/>
          </p:cNvPicPr>
          <p:nvPr/>
        </p:nvPicPr>
        <p:blipFill>
          <a:blip r:embed="rId2"/>
          <a:stretch>
            <a:fillRect/>
          </a:stretch>
        </p:blipFill>
        <p:spPr>
          <a:xfrm>
            <a:off x="2456565" y="1556792"/>
            <a:ext cx="1314633" cy="304843"/>
          </a:xfrm>
          <a:prstGeom prst="rect">
            <a:avLst/>
          </a:prstGeom>
        </p:spPr>
      </p:pic>
      <p:pic>
        <p:nvPicPr>
          <p:cNvPr id="9" name="Resim 8"/>
          <p:cNvPicPr>
            <a:picLocks noChangeAspect="1"/>
          </p:cNvPicPr>
          <p:nvPr/>
        </p:nvPicPr>
        <p:blipFill>
          <a:blip r:embed="rId3"/>
          <a:stretch>
            <a:fillRect/>
          </a:stretch>
        </p:blipFill>
        <p:spPr>
          <a:xfrm>
            <a:off x="611560" y="2204864"/>
            <a:ext cx="885949" cy="238158"/>
          </a:xfrm>
          <a:prstGeom prst="rect">
            <a:avLst/>
          </a:prstGeom>
        </p:spPr>
      </p:pic>
    </p:spTree>
    <p:extLst>
      <p:ext uri="{BB962C8B-B14F-4D97-AF65-F5344CB8AC3E}">
        <p14:creationId xmlns:p14="http://schemas.microsoft.com/office/powerpoint/2010/main" val="42771076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467544" y="1412776"/>
            <a:ext cx="8280920" cy="453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None/>
              <a:tabLst/>
              <a:defRPr/>
            </a:pPr>
            <a:r>
              <a:rPr lang="tr-TR" altLang="tr-TR" sz="2000" b="1" dirty="0" smtClean="0">
                <a:solidFill>
                  <a:sysClr val="windowText" lastClr="000000"/>
                </a:solidFill>
                <a:cs typeface="Tahoma" panose="020B0604030504040204" pitchFamily="34" charset="0"/>
              </a:rPr>
              <a:t>4. ADIM – SINIRLAYICILARI KULLANMA </a:t>
            </a:r>
          </a:p>
          <a:p>
            <a:pPr marL="0" indent="0" algn="just" eaLnBrk="1" fontAlgn="auto" hangingPunct="1">
              <a:lnSpc>
                <a:spcPct val="150000"/>
              </a:lnSpc>
              <a:spcAft>
                <a:spcPts val="0"/>
              </a:spcAft>
              <a:buNone/>
              <a:defRPr/>
            </a:pPr>
            <a:endParaRPr lang="tr-TR" altLang="tr-TR" sz="1800" b="1" u="sng" dirty="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b="1" dirty="0" smtClean="0">
              <a:solidFill>
                <a:sysClr val="windowText" lastClr="000000"/>
              </a:solidFill>
              <a:cs typeface="Tahoma" panose="020B0604030504040204" pitchFamily="34" charset="0"/>
            </a:endParaRPr>
          </a:p>
          <a:p>
            <a:pPr marL="0" marR="0" lvl="0" indent="0" algn="just" defTabSz="685800" rtl="0" eaLnBrk="1" fontAlgn="auto" latinLnBrk="0" hangingPunct="1">
              <a:lnSpc>
                <a:spcPct val="150000"/>
              </a:lnSpc>
              <a:spcBef>
                <a:spcPts val="750"/>
              </a:spcBef>
              <a:spcAft>
                <a:spcPts val="0"/>
              </a:spcAft>
              <a:buClrTx/>
              <a:buSzTx/>
              <a:buNone/>
              <a:tabLst/>
              <a:defRPr/>
            </a:pPr>
            <a:endParaRPr lang="tr-TR" altLang="tr-TR" sz="2000" b="1"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lang="tr-TR" altLang="tr-TR" sz="1800" noProof="0" dirty="0" smtClean="0">
              <a:solidFill>
                <a:sysClr val="windowText" lastClr="000000"/>
              </a:solidFill>
              <a:cs typeface="Tahoma" panose="020B0604030504040204" pitchFamily="34" charset="0"/>
            </a:endParaRPr>
          </a:p>
          <a:p>
            <a:pPr marL="0" indent="0" algn="just" eaLnBrk="1" fontAlgn="auto" hangingPunct="1">
              <a:lnSpc>
                <a:spcPct val="150000"/>
              </a:lnSpc>
              <a:spcAft>
                <a:spcPts val="0"/>
              </a:spcAft>
              <a:buNone/>
              <a:defRPr/>
            </a:pPr>
            <a:endParaRPr kumimoji="0" lang="tr-TR" altLang="tr-TR" sz="2000" b="1" strike="noStrike" kern="1200" cap="none" spc="0" normalizeH="0" baseline="0" noProof="0" dirty="0" smtClean="0">
              <a:ln>
                <a:noFill/>
              </a:ln>
              <a:solidFill>
                <a:sysClr val="windowText" lastClr="000000"/>
              </a:solidFill>
              <a:effectLst/>
              <a:uLnTx/>
              <a:uFillTx/>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Resim 1"/>
          <p:cNvPicPr>
            <a:picLocks noChangeAspect="1"/>
          </p:cNvPicPr>
          <p:nvPr/>
        </p:nvPicPr>
        <p:blipFill>
          <a:blip r:embed="rId2"/>
          <a:stretch>
            <a:fillRect/>
          </a:stretch>
        </p:blipFill>
        <p:spPr>
          <a:xfrm>
            <a:off x="2555775" y="2060848"/>
            <a:ext cx="4104458" cy="3590114"/>
          </a:xfrm>
          <a:prstGeom prst="rect">
            <a:avLst/>
          </a:prstGeom>
        </p:spPr>
      </p:pic>
    </p:spTree>
    <p:extLst>
      <p:ext uri="{BB962C8B-B14F-4D97-AF65-F5344CB8AC3E}">
        <p14:creationId xmlns:p14="http://schemas.microsoft.com/office/powerpoint/2010/main" val="3573796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t>
            </a:r>
            <a:r>
              <a:rPr lang="tr-TR" sz="2800" b="1" dirty="0" smtClean="0"/>
              <a:t>Ön Araştırmalarının </a:t>
            </a:r>
            <a:r>
              <a:rPr lang="tr-TR" sz="3600" b="1" dirty="0" smtClean="0">
                <a:solidFill>
                  <a:srgbClr val="FF0000"/>
                </a:solidFill>
              </a:rPr>
              <a:t>5N1K</a:t>
            </a:r>
            <a:r>
              <a:rPr lang="tr-TR" sz="2800" b="1" dirty="0" smtClean="0"/>
              <a:t>’sı</a:t>
            </a:r>
            <a:endParaRPr lang="tr-TR" sz="2800" b="1" dirty="0"/>
          </a:p>
        </p:txBody>
      </p:sp>
      <p:sp>
        <p:nvSpPr>
          <p:cNvPr id="6" name="Metin kutusu 1">
            <a:extLst>
              <a:ext uri="{FF2B5EF4-FFF2-40B4-BE49-F238E27FC236}">
                <a16:creationId xmlns:a16="http://schemas.microsoft.com/office/drawing/2014/main" xmlns="" id="{B07A9FEB-3611-41A7-872B-2BC70AFD2D6A}"/>
              </a:ext>
            </a:extLst>
          </p:cNvPr>
          <p:cNvSpPr txBox="1">
            <a:spLocks/>
          </p:cNvSpPr>
          <p:nvPr/>
        </p:nvSpPr>
        <p:spPr bwMode="auto">
          <a:xfrm>
            <a:off x="539553" y="2060849"/>
            <a:ext cx="5544616" cy="2369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base" latinLnBrk="0" hangingPunct="1">
              <a:lnSpc>
                <a:spcPct val="100000"/>
              </a:lnSpc>
              <a:spcBef>
                <a:spcPct val="0"/>
              </a:spcBef>
              <a:spcAft>
                <a:spcPct val="0"/>
              </a:spcAft>
              <a:buClrTx/>
              <a:buSzTx/>
              <a:buNone/>
              <a:tabLst/>
              <a:defRPr/>
            </a:pPr>
            <a:r>
              <a:rPr kumimoji="0" lang="tr-TR" altLang="tr-TR" sz="1800" b="1" i="0" u="none" strike="noStrike" kern="1200" cap="none" spc="0" normalizeH="0" baseline="0" noProof="0" dirty="0" smtClean="0">
                <a:ln>
                  <a:noFill/>
                </a:ln>
                <a:solidFill>
                  <a:sysClr val="windowText" lastClr="000000"/>
                </a:solidFill>
                <a:effectLst/>
                <a:uLnTx/>
                <a:uFillTx/>
                <a:latin typeface="Calibri" panose="020F0502020204030204"/>
              </a:rPr>
              <a:t>1.N</a:t>
            </a:r>
            <a:r>
              <a:rPr kumimoji="0" lang="tr-TR" altLang="tr-TR" sz="1800" b="1" i="0" u="none" strike="noStrike" kern="1200" cap="none" spc="0" normalizeH="0" noProof="0" dirty="0" smtClean="0">
                <a:ln>
                  <a:noFill/>
                </a:ln>
                <a:solidFill>
                  <a:sysClr val="windowText" lastClr="000000"/>
                </a:solidFill>
                <a:effectLst/>
                <a:uLnTx/>
                <a:uFillTx/>
                <a:latin typeface="Calibri" panose="020F0502020204030204"/>
              </a:rPr>
              <a:t> . </a:t>
            </a:r>
            <a:r>
              <a:rPr kumimoji="0" lang="tr-TR" altLang="tr-TR" sz="1800" b="0" i="0" u="none" strike="noStrike" kern="1200" cap="none" spc="0" normalizeH="0" noProof="0" dirty="0" smtClean="0">
                <a:ln>
                  <a:noFill/>
                </a:ln>
                <a:solidFill>
                  <a:sysClr val="windowText" lastClr="000000"/>
                </a:solidFill>
                <a:effectLst/>
                <a:uLnTx/>
                <a:uFillTx/>
                <a:latin typeface="Calibri" panose="020F0502020204030204"/>
              </a:rPr>
              <a:t>PATENT ARAŞTIRMASI </a:t>
            </a:r>
            <a:r>
              <a:rPr kumimoji="0" lang="tr-TR" altLang="tr-TR" sz="1800" b="1" i="0" u="none" strike="noStrike" kern="1200" cap="none" spc="0" normalizeH="0" noProof="0" dirty="0" smtClean="0">
                <a:ln>
                  <a:noFill/>
                </a:ln>
                <a:solidFill>
                  <a:sysClr val="windowText" lastClr="000000"/>
                </a:solidFill>
                <a:effectLst/>
                <a:uLnTx/>
                <a:uFillTx/>
                <a:latin typeface="Calibri" panose="020F0502020204030204"/>
              </a:rPr>
              <a:t>NEDİR</a:t>
            </a:r>
            <a:r>
              <a:rPr kumimoji="0" lang="tr-TR" altLang="tr-TR" sz="1800" b="0" i="0" u="none" strike="noStrike" kern="1200" cap="none" spc="0" normalizeH="0" noProof="0" dirty="0" smtClean="0">
                <a:ln>
                  <a:noFill/>
                </a:ln>
                <a:solidFill>
                  <a:sysClr val="windowText" lastClr="000000"/>
                </a:solidFill>
                <a:effectLst/>
                <a:uLnTx/>
                <a:uFillTx/>
                <a:latin typeface="Calibri" panose="020F0502020204030204"/>
              </a:rPr>
              <a:t>?</a:t>
            </a:r>
          </a:p>
          <a:p>
            <a:pPr marL="0" marR="0" lvl="0" indent="0" algn="just" defTabSz="685800" rtl="0" eaLnBrk="1" fontAlgn="base" latinLnBrk="0" hangingPunct="1">
              <a:lnSpc>
                <a:spcPct val="100000"/>
              </a:lnSpc>
              <a:spcBef>
                <a:spcPct val="0"/>
              </a:spcBef>
              <a:spcAft>
                <a:spcPct val="0"/>
              </a:spcAft>
              <a:buClrTx/>
              <a:buSzTx/>
              <a:buNone/>
              <a:tabLst/>
              <a:defRPr/>
            </a:pPr>
            <a:r>
              <a:rPr lang="tr-TR" altLang="tr-TR" sz="1800" b="1" baseline="0" dirty="0" smtClean="0">
                <a:solidFill>
                  <a:sysClr val="windowText" lastClr="000000"/>
                </a:solidFill>
                <a:latin typeface="Calibri" panose="020F0502020204030204"/>
              </a:rPr>
              <a:t>2.N . </a:t>
            </a:r>
            <a:r>
              <a:rPr lang="tr-TR" altLang="tr-TR" sz="1800" baseline="0" dirty="0" smtClean="0">
                <a:solidFill>
                  <a:sysClr val="windowText" lastClr="000000"/>
                </a:solidFill>
                <a:latin typeface="Calibri" panose="020F0502020204030204"/>
              </a:rPr>
              <a:t>PATENT</a:t>
            </a:r>
            <a:r>
              <a:rPr lang="tr-TR" altLang="tr-TR" sz="1800" dirty="0" smtClean="0">
                <a:solidFill>
                  <a:sysClr val="windowText" lastClr="000000"/>
                </a:solidFill>
                <a:latin typeface="Calibri" panose="020F0502020204030204"/>
              </a:rPr>
              <a:t> ARAŞTIRMASI </a:t>
            </a:r>
            <a:r>
              <a:rPr lang="tr-TR" altLang="tr-TR" sz="1800" b="1" dirty="0" smtClean="0">
                <a:solidFill>
                  <a:sysClr val="windowText" lastClr="000000"/>
                </a:solidFill>
                <a:latin typeface="Calibri" panose="020F0502020204030204"/>
              </a:rPr>
              <a:t>NEDEN</a:t>
            </a:r>
            <a:r>
              <a:rPr lang="tr-TR" altLang="tr-TR" sz="1800" dirty="0" smtClean="0">
                <a:solidFill>
                  <a:sysClr val="windowText" lastClr="000000"/>
                </a:solidFill>
                <a:latin typeface="Calibri" panose="020F0502020204030204"/>
              </a:rPr>
              <a:t> YAPILIR?</a:t>
            </a:r>
          </a:p>
          <a:p>
            <a:pPr marL="0" indent="0" algn="just" eaLnBrk="1" hangingPunct="1">
              <a:lnSpc>
                <a:spcPct val="100000"/>
              </a:lnSpc>
              <a:spcBef>
                <a:spcPct val="0"/>
              </a:spcBef>
              <a:buNone/>
              <a:defRPr/>
            </a:pPr>
            <a:r>
              <a:rPr kumimoji="0" lang="tr-TR" altLang="tr-TR" sz="1800" b="1" i="0" u="none" strike="noStrike" kern="1200" cap="none" spc="0" normalizeH="0" baseline="0" noProof="0" dirty="0" smtClean="0">
                <a:ln>
                  <a:noFill/>
                </a:ln>
                <a:solidFill>
                  <a:sysClr val="windowText" lastClr="000000"/>
                </a:solidFill>
                <a:effectLst/>
                <a:uLnTx/>
                <a:uFillTx/>
                <a:latin typeface="Calibri" panose="020F0502020204030204"/>
              </a:rPr>
              <a:t>3.N</a:t>
            </a:r>
            <a:r>
              <a:rPr kumimoji="0" lang="tr-TR" altLang="tr-TR" sz="1800" b="1" i="0" u="none" strike="noStrike" kern="1200" cap="none" spc="0" normalizeH="0" noProof="0" dirty="0" smtClean="0">
                <a:ln>
                  <a:noFill/>
                </a:ln>
                <a:solidFill>
                  <a:sysClr val="windowText" lastClr="000000"/>
                </a:solidFill>
                <a:effectLst/>
                <a:uLnTx/>
                <a:uFillTx/>
                <a:latin typeface="Calibri" panose="020F0502020204030204"/>
              </a:rPr>
              <a:t> . </a:t>
            </a:r>
            <a:r>
              <a:rPr lang="tr-TR" altLang="tr-TR" sz="1800" dirty="0">
                <a:solidFill>
                  <a:sysClr val="windowText" lastClr="000000"/>
                </a:solidFill>
              </a:rPr>
              <a:t>PATENT ARAŞTIRMASI </a:t>
            </a:r>
            <a:r>
              <a:rPr lang="tr-TR" altLang="tr-TR" sz="1800" b="1" dirty="0" smtClean="0">
                <a:solidFill>
                  <a:sysClr val="windowText" lastClr="000000"/>
                </a:solidFill>
              </a:rPr>
              <a:t>NE ZAMAN </a:t>
            </a:r>
            <a:r>
              <a:rPr lang="tr-TR" altLang="tr-TR" sz="1800" dirty="0">
                <a:solidFill>
                  <a:sysClr val="windowText" lastClr="000000"/>
                </a:solidFill>
              </a:rPr>
              <a:t>YAPILIR</a:t>
            </a:r>
            <a:r>
              <a:rPr lang="tr-TR" altLang="tr-TR" sz="1800" dirty="0" smtClean="0">
                <a:solidFill>
                  <a:sysClr val="windowText" lastClr="000000"/>
                </a:solidFill>
              </a:rPr>
              <a:t>?</a:t>
            </a:r>
          </a:p>
          <a:p>
            <a:pPr marL="0" indent="0" algn="just" eaLnBrk="1" hangingPunct="1">
              <a:lnSpc>
                <a:spcPct val="100000"/>
              </a:lnSpc>
              <a:spcBef>
                <a:spcPct val="0"/>
              </a:spcBef>
              <a:buNone/>
              <a:defRPr/>
            </a:pPr>
            <a:r>
              <a:rPr kumimoji="0" lang="tr-TR" altLang="tr-TR" sz="1800" b="1" i="0" u="none" strike="noStrike" kern="1200" cap="none" spc="0" normalizeH="0" baseline="0" noProof="0" dirty="0" smtClean="0">
                <a:ln>
                  <a:noFill/>
                </a:ln>
                <a:solidFill>
                  <a:sysClr val="windowText" lastClr="000000"/>
                </a:solidFill>
                <a:effectLst/>
                <a:uLnTx/>
                <a:uFillTx/>
                <a:latin typeface="Calibri" panose="020F0502020204030204"/>
              </a:rPr>
              <a:t>4.N</a:t>
            </a:r>
            <a:r>
              <a:rPr kumimoji="0" lang="tr-TR" altLang="tr-TR" sz="1800" b="1" i="0" u="none" strike="noStrike" kern="1200" cap="none" spc="0" normalizeH="0" noProof="0" dirty="0" smtClean="0">
                <a:ln>
                  <a:noFill/>
                </a:ln>
                <a:solidFill>
                  <a:sysClr val="windowText" lastClr="000000"/>
                </a:solidFill>
                <a:effectLst/>
                <a:uLnTx/>
                <a:uFillTx/>
                <a:latin typeface="Calibri" panose="020F0502020204030204"/>
              </a:rPr>
              <a:t> . </a:t>
            </a:r>
            <a:r>
              <a:rPr lang="tr-TR" altLang="tr-TR" sz="1800" dirty="0">
                <a:solidFill>
                  <a:sysClr val="windowText" lastClr="000000"/>
                </a:solidFill>
              </a:rPr>
              <a:t>PATENT ARAŞTIRMASI </a:t>
            </a:r>
            <a:r>
              <a:rPr lang="tr-TR" altLang="tr-TR" sz="1800" b="1" dirty="0" smtClean="0">
                <a:solidFill>
                  <a:sysClr val="windowText" lastClr="000000"/>
                </a:solidFill>
              </a:rPr>
              <a:t>NEREDEN</a:t>
            </a:r>
            <a:r>
              <a:rPr lang="tr-TR" altLang="tr-TR" sz="1800" dirty="0" smtClean="0">
                <a:solidFill>
                  <a:sysClr val="windowText" lastClr="000000"/>
                </a:solidFill>
              </a:rPr>
              <a:t> </a:t>
            </a:r>
            <a:r>
              <a:rPr lang="tr-TR" altLang="tr-TR" sz="1800" dirty="0">
                <a:solidFill>
                  <a:sysClr val="windowText" lastClr="000000"/>
                </a:solidFill>
              </a:rPr>
              <a:t>YAPILIR?</a:t>
            </a:r>
          </a:p>
          <a:p>
            <a:pPr marL="0" indent="0" algn="just" eaLnBrk="1" hangingPunct="1">
              <a:lnSpc>
                <a:spcPct val="100000"/>
              </a:lnSpc>
              <a:spcBef>
                <a:spcPct val="0"/>
              </a:spcBef>
              <a:buNone/>
              <a:defRPr/>
            </a:pPr>
            <a:r>
              <a:rPr lang="tr-TR" altLang="tr-TR" sz="1800" b="1" dirty="0" smtClean="0">
                <a:solidFill>
                  <a:sysClr val="windowText" lastClr="000000"/>
                </a:solidFill>
              </a:rPr>
              <a:t>5.N </a:t>
            </a:r>
            <a:r>
              <a:rPr lang="tr-TR" altLang="tr-TR" sz="1800" b="1" dirty="0">
                <a:solidFill>
                  <a:sysClr val="windowText" lastClr="000000"/>
                </a:solidFill>
              </a:rPr>
              <a:t>. </a:t>
            </a:r>
            <a:r>
              <a:rPr lang="tr-TR" altLang="tr-TR" sz="1800" dirty="0">
                <a:solidFill>
                  <a:sysClr val="windowText" lastClr="000000"/>
                </a:solidFill>
              </a:rPr>
              <a:t>PATENT ARAŞTIRMASI </a:t>
            </a:r>
            <a:r>
              <a:rPr lang="tr-TR" altLang="tr-TR" sz="1800" b="1" dirty="0" smtClean="0">
                <a:solidFill>
                  <a:sysClr val="windowText" lastClr="000000"/>
                </a:solidFill>
              </a:rPr>
              <a:t>NASIL</a:t>
            </a:r>
            <a:r>
              <a:rPr lang="tr-TR" altLang="tr-TR" sz="1800" dirty="0" smtClean="0">
                <a:solidFill>
                  <a:sysClr val="windowText" lastClr="000000"/>
                </a:solidFill>
              </a:rPr>
              <a:t> </a:t>
            </a:r>
            <a:r>
              <a:rPr lang="tr-TR" altLang="tr-TR" sz="1800" dirty="0">
                <a:solidFill>
                  <a:sysClr val="windowText" lastClr="000000"/>
                </a:solidFill>
              </a:rPr>
              <a:t>YAPILIR</a:t>
            </a:r>
            <a:r>
              <a:rPr lang="tr-TR" altLang="tr-TR" sz="1800" dirty="0" smtClean="0">
                <a:solidFill>
                  <a:sysClr val="windowText" lastClr="000000"/>
                </a:solidFill>
              </a:rPr>
              <a:t>?</a:t>
            </a:r>
          </a:p>
          <a:p>
            <a:pPr marL="0" indent="0" algn="just" eaLnBrk="1" hangingPunct="1">
              <a:lnSpc>
                <a:spcPct val="100000"/>
              </a:lnSpc>
              <a:spcBef>
                <a:spcPct val="0"/>
              </a:spcBef>
              <a:buNone/>
              <a:defRPr/>
            </a:pPr>
            <a:endParaRPr lang="tr-TR" altLang="tr-TR" sz="1800" dirty="0">
              <a:solidFill>
                <a:sysClr val="windowText" lastClr="000000"/>
              </a:solidFill>
            </a:endParaRPr>
          </a:p>
          <a:p>
            <a:pPr marL="0" indent="0" algn="just" eaLnBrk="1" hangingPunct="1">
              <a:lnSpc>
                <a:spcPct val="100000"/>
              </a:lnSpc>
              <a:spcBef>
                <a:spcPct val="0"/>
              </a:spcBef>
              <a:buNone/>
              <a:defRPr/>
            </a:pPr>
            <a:r>
              <a:rPr lang="tr-TR" altLang="tr-TR" sz="1800" b="1" dirty="0" smtClean="0">
                <a:solidFill>
                  <a:sysClr val="windowText" lastClr="000000"/>
                </a:solidFill>
              </a:rPr>
              <a:t>1.K </a:t>
            </a:r>
            <a:r>
              <a:rPr lang="tr-TR" altLang="tr-TR" sz="1800" b="1" dirty="0">
                <a:solidFill>
                  <a:sysClr val="windowText" lastClr="000000"/>
                </a:solidFill>
              </a:rPr>
              <a:t>. </a:t>
            </a:r>
            <a:r>
              <a:rPr lang="tr-TR" altLang="tr-TR" sz="1800" dirty="0">
                <a:solidFill>
                  <a:sysClr val="windowText" lastClr="000000"/>
                </a:solidFill>
              </a:rPr>
              <a:t>PATENT </a:t>
            </a:r>
            <a:r>
              <a:rPr lang="tr-TR" altLang="tr-TR" sz="1800" dirty="0" smtClean="0">
                <a:solidFill>
                  <a:sysClr val="windowText" lastClr="000000"/>
                </a:solidFill>
              </a:rPr>
              <a:t>ARAŞTIRMASINI </a:t>
            </a:r>
            <a:r>
              <a:rPr lang="tr-TR" altLang="tr-TR" sz="1800" b="1" dirty="0" smtClean="0">
                <a:solidFill>
                  <a:sysClr val="windowText" lastClr="000000"/>
                </a:solidFill>
              </a:rPr>
              <a:t>KİM</a:t>
            </a:r>
            <a:r>
              <a:rPr lang="tr-TR" altLang="tr-TR" sz="1800" dirty="0" smtClean="0">
                <a:solidFill>
                  <a:sysClr val="windowText" lastClr="000000"/>
                </a:solidFill>
              </a:rPr>
              <a:t> YAPAR?</a:t>
            </a:r>
            <a:endParaRPr lang="tr-TR" altLang="tr-TR" sz="1800" dirty="0">
              <a:solidFill>
                <a:sysClr val="windowText" lastClr="000000"/>
              </a:solidFill>
            </a:endParaRPr>
          </a:p>
          <a:p>
            <a:pPr marL="0" marR="0" lvl="0" indent="0" algn="just" defTabSz="685800" rtl="0" eaLnBrk="1" fontAlgn="base" latinLnBrk="0" hangingPunct="1">
              <a:lnSpc>
                <a:spcPct val="100000"/>
              </a:lnSpc>
              <a:spcBef>
                <a:spcPct val="0"/>
              </a:spcBef>
              <a:spcAft>
                <a:spcPct val="0"/>
              </a:spcAft>
              <a:buClrTx/>
              <a:buSzTx/>
              <a:buNone/>
              <a:tabLst/>
              <a:defRPr/>
            </a:pPr>
            <a:endParaRPr kumimoji="0" lang="tr-TR" altLang="tr-TR"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3" name="Resim 2"/>
          <p:cNvPicPr>
            <a:picLocks noChangeAspect="1"/>
          </p:cNvPicPr>
          <p:nvPr/>
        </p:nvPicPr>
        <p:blipFill>
          <a:blip r:embed="rId2"/>
          <a:stretch>
            <a:fillRect/>
          </a:stretch>
        </p:blipFill>
        <p:spPr>
          <a:xfrm>
            <a:off x="5580112" y="3987298"/>
            <a:ext cx="3240360" cy="1749794"/>
          </a:xfrm>
          <a:prstGeom prst="rect">
            <a:avLst/>
          </a:prstGeom>
        </p:spPr>
      </p:pic>
    </p:spTree>
    <p:extLst>
      <p:ext uri="{BB962C8B-B14F-4D97-AF65-F5344CB8AC3E}">
        <p14:creationId xmlns:p14="http://schemas.microsoft.com/office/powerpoint/2010/main" val="3314311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t>
            </a:r>
            <a:r>
              <a:rPr lang="tr-TR" sz="2800" b="1" dirty="0" smtClean="0"/>
              <a:t>Araştırmasını </a:t>
            </a:r>
            <a:r>
              <a:rPr lang="tr-TR" sz="3200" b="1" dirty="0" smtClean="0">
                <a:solidFill>
                  <a:srgbClr val="FF0000"/>
                </a:solidFill>
              </a:rPr>
              <a:t>KİM </a:t>
            </a:r>
            <a:r>
              <a:rPr lang="tr-TR" sz="2800" b="1" dirty="0" smtClean="0"/>
              <a:t>Yapar?</a:t>
            </a:r>
            <a:endParaRPr lang="tr-TR" sz="2800" b="1" dirty="0"/>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1403648" y="2060848"/>
            <a:ext cx="7471742" cy="295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lnSpc>
                <a:spcPct val="150000"/>
              </a:lnSpc>
              <a:spcAft>
                <a:spcPts val="0"/>
              </a:spcAft>
              <a:defRPr/>
            </a:pPr>
            <a:r>
              <a:rPr kumimoji="0" lang="tr-TR" altLang="tr-TR" sz="1900" b="0" i="0" u="none" strike="noStrike" kern="1200" cap="none" spc="0" normalizeH="0" baseline="0" noProof="0" dirty="0" smtClean="0">
                <a:ln>
                  <a:noFill/>
                </a:ln>
                <a:solidFill>
                  <a:sysClr val="windowText" lastClr="000000"/>
                </a:solidFill>
                <a:effectLst/>
                <a:uLnTx/>
                <a:uFillTx/>
                <a:cs typeface="Tahoma" panose="020B0604030504040204" pitchFamily="34" charset="0"/>
              </a:rPr>
              <a:t>Rakipler                                                       .  Meraklılar</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lang="tr-TR" sz="1900" dirty="0" smtClean="0">
                <a:solidFill>
                  <a:sysClr val="windowText" lastClr="000000"/>
                </a:solidFill>
                <a:cs typeface="Tahoma" panose="020B0604030504040204" pitchFamily="34" charset="0"/>
              </a:rPr>
              <a:t>Akademisyenler                                         .   İnceleme Uzmanı</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tr-TR" sz="1900" b="0" i="0" u="none" strike="noStrike" kern="1200" cap="none" spc="0" normalizeH="0" baseline="0" noProof="0" dirty="0" smtClean="0">
                <a:ln>
                  <a:noFill/>
                </a:ln>
                <a:solidFill>
                  <a:sysClr val="windowText" lastClr="000000"/>
                </a:solidFill>
                <a:effectLst/>
                <a:uLnTx/>
                <a:uFillTx/>
                <a:cs typeface="Tahoma" panose="020B0604030504040204" pitchFamily="34" charset="0"/>
              </a:rPr>
              <a:t>Buluşçular                                                   .   Jüri Üyeleri                        </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lang="tr-TR" sz="1900" dirty="0" smtClean="0">
                <a:solidFill>
                  <a:sysClr val="windowText" lastClr="000000"/>
                </a:solidFill>
                <a:cs typeface="Tahoma" panose="020B0604030504040204" pitchFamily="34" charset="0"/>
              </a:rPr>
              <a:t>Ar-ge Çalışanları                                         .   Patent Vekilleri</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lang="tr-TR" sz="1900" noProof="0" dirty="0" smtClean="0">
                <a:solidFill>
                  <a:sysClr val="windowText" lastClr="000000"/>
                </a:solidFill>
                <a:cs typeface="Tahoma" panose="020B0604030504040204" pitchFamily="34" charset="0"/>
              </a:rPr>
              <a:t>Öğrenciler                             </a:t>
            </a:r>
          </a:p>
          <a:p>
            <a:pPr marL="0" marR="0" lvl="0" indent="0" algn="just" defTabSz="685800" rtl="0" eaLnBrk="1" fontAlgn="auto" latinLnBrk="0" hangingPunct="1">
              <a:lnSpc>
                <a:spcPct val="150000"/>
              </a:lnSpc>
              <a:spcBef>
                <a:spcPts val="750"/>
              </a:spcBef>
              <a:spcAft>
                <a:spcPts val="0"/>
              </a:spcAft>
              <a:buClrTx/>
              <a:buSzTx/>
              <a:buNone/>
              <a:tabLst/>
              <a:defRPr/>
            </a:pPr>
            <a:r>
              <a:rPr lang="tr-TR" sz="1800" dirty="0" smtClean="0">
                <a:solidFill>
                  <a:sysClr val="windowText" lastClr="000000"/>
                </a:solidFill>
                <a:latin typeface="Calibri" panose="020F0502020204030204"/>
                <a:cs typeface="Tahoma" panose="020B0604030504040204" pitchFamily="34" charset="0"/>
              </a:rPr>
              <a:t>                                                           </a:t>
            </a:r>
            <a:r>
              <a:rPr lang="tr-TR" sz="2400" b="1" dirty="0" smtClean="0">
                <a:solidFill>
                  <a:srgbClr val="FF0000"/>
                </a:solidFill>
                <a:latin typeface="Calibri" panose="020F0502020204030204"/>
                <a:cs typeface="Tahoma" panose="020B0604030504040204" pitchFamily="34" charset="0"/>
              </a:rPr>
              <a:t>HERKES…</a:t>
            </a:r>
            <a:endParaRPr lang="tr-TR" sz="2400" b="1" dirty="0">
              <a:solidFill>
                <a:srgbClr val="FF0000"/>
              </a:solidFill>
              <a:latin typeface="Calibri" panose="020F0502020204030204"/>
              <a:cs typeface="Tahoma" panose="020B0604030504040204" pitchFamily="34" charset="0"/>
            </a:endParaRPr>
          </a:p>
        </p:txBody>
      </p:sp>
    </p:spTree>
    <p:extLst>
      <p:ext uri="{BB962C8B-B14F-4D97-AF65-F5344CB8AC3E}">
        <p14:creationId xmlns:p14="http://schemas.microsoft.com/office/powerpoint/2010/main" val="561105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Sonuçları?</a:t>
            </a:r>
          </a:p>
        </p:txBody>
      </p:sp>
      <p:sp>
        <p:nvSpPr>
          <p:cNvPr id="6"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899592" y="1844824"/>
            <a:ext cx="7886700" cy="374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lnSpc>
                <a:spcPct val="150000"/>
              </a:lnSpc>
              <a:spcAft>
                <a:spcPts val="0"/>
              </a:spcAft>
              <a:defRPr/>
            </a:pPr>
            <a:r>
              <a:rPr kumimoji="0" lang="tr-TR" sz="1800" b="0" i="0" u="none" strike="noStrike" kern="1200" cap="none" spc="0" normalizeH="0" baseline="0" noProof="0" dirty="0">
                <a:ln>
                  <a:noFill/>
                </a:ln>
                <a:solidFill>
                  <a:sysClr val="windowText" lastClr="000000"/>
                </a:solidFill>
                <a:effectLst/>
                <a:uLnTx/>
                <a:uFillTx/>
                <a:ea typeface="+mn-ea"/>
                <a:cs typeface="+mn-cs"/>
              </a:rPr>
              <a:t>Önceki uygulamalar neler?</a:t>
            </a:r>
          </a:p>
          <a:p>
            <a:pPr eaLnBrk="1" fontAlgn="auto" hangingPunct="1">
              <a:lnSpc>
                <a:spcPct val="150000"/>
              </a:lnSpc>
              <a:spcAft>
                <a:spcPts val="0"/>
              </a:spcAft>
              <a:defRPr/>
            </a:pPr>
            <a:r>
              <a:rPr lang="tr-TR" sz="1800" dirty="0">
                <a:solidFill>
                  <a:sysClr val="windowText" lastClr="000000"/>
                </a:solidFill>
              </a:rPr>
              <a:t>Neyi üretebiliriz?</a:t>
            </a:r>
          </a:p>
          <a:p>
            <a:pPr eaLnBrk="1" fontAlgn="auto" hangingPunct="1">
              <a:lnSpc>
                <a:spcPct val="150000"/>
              </a:lnSpc>
              <a:spcAft>
                <a:spcPts val="0"/>
              </a:spcAft>
              <a:defRPr/>
            </a:pPr>
            <a:r>
              <a:rPr kumimoji="0" lang="tr-TR" sz="1800" b="0" i="0" u="none" strike="noStrike" kern="1200" cap="none" spc="0" normalizeH="0" baseline="0" noProof="0" dirty="0" smtClean="0">
                <a:ln>
                  <a:noFill/>
                </a:ln>
                <a:solidFill>
                  <a:sysClr val="windowText" lastClr="000000"/>
                </a:solidFill>
                <a:effectLst/>
                <a:uLnTx/>
                <a:uFillTx/>
                <a:ea typeface="+mn-ea"/>
                <a:cs typeface="+mn-cs"/>
              </a:rPr>
              <a:t>Ne</a:t>
            </a:r>
            <a:r>
              <a:rPr lang="tr-TR" sz="1800" dirty="0" err="1" smtClean="0">
                <a:solidFill>
                  <a:sysClr val="windowText" lastClr="000000"/>
                </a:solidFill>
              </a:rPr>
              <a:t>yi</a:t>
            </a:r>
            <a:r>
              <a:rPr lang="tr-TR" sz="1800" dirty="0" smtClean="0">
                <a:solidFill>
                  <a:sysClr val="windowText" lastClr="000000"/>
                </a:solidFill>
              </a:rPr>
              <a:t> </a:t>
            </a:r>
            <a:r>
              <a:rPr lang="tr-TR" sz="1800" dirty="0">
                <a:solidFill>
                  <a:sysClr val="windowText" lastClr="000000"/>
                </a:solidFill>
              </a:rPr>
              <a:t>üretemeyiz?</a:t>
            </a:r>
          </a:p>
          <a:p>
            <a:pPr eaLnBrk="1" fontAlgn="auto" hangingPunct="1">
              <a:lnSpc>
                <a:spcPct val="150000"/>
              </a:lnSpc>
              <a:spcAft>
                <a:spcPts val="0"/>
              </a:spcAft>
              <a:defRPr/>
            </a:pPr>
            <a:r>
              <a:rPr kumimoji="0" lang="tr-TR" sz="1800" b="0" i="0" u="none" strike="noStrike" kern="1200" cap="none" spc="0" normalizeH="0" baseline="0" noProof="0" dirty="0" err="1">
                <a:ln>
                  <a:noFill/>
                </a:ln>
                <a:solidFill>
                  <a:sysClr val="windowText" lastClr="000000"/>
                </a:solidFill>
                <a:effectLst/>
                <a:uLnTx/>
                <a:uFillTx/>
                <a:ea typeface="+mn-ea"/>
                <a:cs typeface="+mn-cs"/>
              </a:rPr>
              <a:t>Hang</a:t>
            </a:r>
            <a:r>
              <a:rPr lang="tr-TR" sz="1800" dirty="0">
                <a:solidFill>
                  <a:sysClr val="windowText" lastClr="000000"/>
                </a:solidFill>
              </a:rPr>
              <a:t>i firma hangi patenti almış?</a:t>
            </a:r>
          </a:p>
          <a:p>
            <a:pPr eaLnBrk="1" fontAlgn="auto" hangingPunct="1">
              <a:lnSpc>
                <a:spcPct val="150000"/>
              </a:lnSpc>
              <a:spcAft>
                <a:spcPts val="0"/>
              </a:spcAft>
              <a:defRPr/>
            </a:pPr>
            <a:r>
              <a:rPr lang="tr-TR" altLang="tr-TR" sz="1800" dirty="0"/>
              <a:t>İlerde üretebileceğimiz veya hâlihazırda yurtdışına ihraç ettiğimiz veya yurtiçinde ürettiğimiz ürünler için patent koruması engeline takılır mıyız? </a:t>
            </a:r>
          </a:p>
          <a:p>
            <a:pPr eaLnBrk="1" fontAlgn="auto" hangingPunct="1">
              <a:spcAft>
                <a:spcPts val="0"/>
              </a:spcAf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8380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a:t>Online </a:t>
            </a:r>
            <a:r>
              <a:rPr lang="tr-TR" sz="2800" b="1" dirty="0">
                <a:solidFill>
                  <a:srgbClr val="FF0000"/>
                </a:solidFill>
              </a:rPr>
              <a:t>Yurt İçi </a:t>
            </a:r>
            <a:r>
              <a:rPr lang="tr-TR" sz="2800" b="1" dirty="0"/>
              <a:t>Araştırması </a:t>
            </a:r>
          </a:p>
        </p:txBody>
      </p:sp>
      <p:pic>
        <p:nvPicPr>
          <p:cNvPr id="6" name="Resim 5">
            <a:extLst>
              <a:ext uri="{FF2B5EF4-FFF2-40B4-BE49-F238E27FC236}">
                <a16:creationId xmlns:a16="http://schemas.microsoft.com/office/drawing/2014/main" xmlns="" id="{6D80FB83-C8CA-4721-90C5-D31475F3DC73}"/>
              </a:ext>
            </a:extLst>
          </p:cNvPr>
          <p:cNvPicPr>
            <a:picLocks noChangeAspect="1"/>
          </p:cNvPicPr>
          <p:nvPr/>
        </p:nvPicPr>
        <p:blipFill>
          <a:blip r:embed="rId2"/>
          <a:stretch>
            <a:fillRect/>
          </a:stretch>
        </p:blipFill>
        <p:spPr>
          <a:xfrm>
            <a:off x="4971224" y="1484784"/>
            <a:ext cx="4068364" cy="4525850"/>
          </a:xfrm>
          <a:prstGeom prst="rect">
            <a:avLst/>
          </a:prstGeom>
        </p:spPr>
      </p:pic>
      <p:sp>
        <p:nvSpPr>
          <p:cNvPr id="2" name="Dikdörtgen 1">
            <a:extLst>
              <a:ext uri="{FF2B5EF4-FFF2-40B4-BE49-F238E27FC236}">
                <a16:creationId xmlns:a16="http://schemas.microsoft.com/office/drawing/2014/main" xmlns="" id="{2AA2A821-FA90-4695-A6CD-B6B3373F6EBA}"/>
              </a:ext>
            </a:extLst>
          </p:cNvPr>
          <p:cNvSpPr/>
          <p:nvPr/>
        </p:nvSpPr>
        <p:spPr>
          <a:xfrm>
            <a:off x="395536" y="3059668"/>
            <a:ext cx="4400948" cy="646331"/>
          </a:xfrm>
          <a:prstGeom prst="rect">
            <a:avLst/>
          </a:prstGeom>
        </p:spPr>
        <p:txBody>
          <a:bodyPr wrap="none">
            <a:spAutoFit/>
          </a:bodyPr>
          <a:lstStyle/>
          <a:p>
            <a:r>
              <a:rPr lang="tr-TR" dirty="0">
                <a:hlinkClick r:id="rId3"/>
              </a:rPr>
              <a:t>https://www.turkpatent.gov.tr/TURKPATENT/</a:t>
            </a:r>
            <a:endParaRPr lang="tr-TR" dirty="0"/>
          </a:p>
          <a:p>
            <a:endParaRPr lang="tr-TR" dirty="0"/>
          </a:p>
        </p:txBody>
      </p:sp>
    </p:spTree>
    <p:extLst>
      <p:ext uri="{BB962C8B-B14F-4D97-AF65-F5344CB8AC3E}">
        <p14:creationId xmlns:p14="http://schemas.microsoft.com/office/powerpoint/2010/main" val="35718510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a:t>Online </a:t>
            </a:r>
            <a:r>
              <a:rPr lang="tr-TR" sz="2800" b="1" dirty="0">
                <a:solidFill>
                  <a:srgbClr val="FF0000"/>
                </a:solidFill>
              </a:rPr>
              <a:t>Yurt İçi </a:t>
            </a:r>
            <a:r>
              <a:rPr lang="tr-TR" sz="2800" b="1" dirty="0"/>
              <a:t>Araştırması </a:t>
            </a:r>
          </a:p>
        </p:txBody>
      </p:sp>
      <p:sp>
        <p:nvSpPr>
          <p:cNvPr id="2" name="Dikdörtgen 1">
            <a:extLst>
              <a:ext uri="{FF2B5EF4-FFF2-40B4-BE49-F238E27FC236}">
                <a16:creationId xmlns:a16="http://schemas.microsoft.com/office/drawing/2014/main" xmlns="" id="{2AA2A821-FA90-4695-A6CD-B6B3373F6EBA}"/>
              </a:ext>
            </a:extLst>
          </p:cNvPr>
          <p:cNvSpPr/>
          <p:nvPr/>
        </p:nvSpPr>
        <p:spPr>
          <a:xfrm>
            <a:off x="1331640" y="5373216"/>
            <a:ext cx="6054286" cy="338554"/>
          </a:xfrm>
          <a:prstGeom prst="rect">
            <a:avLst/>
          </a:prstGeom>
        </p:spPr>
        <p:txBody>
          <a:bodyPr wrap="none">
            <a:spAutoFit/>
          </a:bodyPr>
          <a:lstStyle/>
          <a:p>
            <a:r>
              <a:rPr lang="tr-TR" sz="1600" dirty="0">
                <a:hlinkClick r:id="rId2"/>
              </a:rPr>
              <a:t>https://portal.turkpatent.gov.tr/anonim/arastirma/patent/dosya-takibi</a:t>
            </a:r>
            <a:endParaRPr lang="tr-TR" sz="1600" dirty="0"/>
          </a:p>
        </p:txBody>
      </p:sp>
      <p:pic>
        <p:nvPicPr>
          <p:cNvPr id="3" name="Resim 2"/>
          <p:cNvPicPr>
            <a:picLocks noChangeAspect="1"/>
          </p:cNvPicPr>
          <p:nvPr/>
        </p:nvPicPr>
        <p:blipFill>
          <a:blip r:embed="rId3"/>
          <a:stretch>
            <a:fillRect/>
          </a:stretch>
        </p:blipFill>
        <p:spPr>
          <a:xfrm>
            <a:off x="107504" y="1556792"/>
            <a:ext cx="8801939" cy="3446298"/>
          </a:xfrm>
          <a:prstGeom prst="rect">
            <a:avLst/>
          </a:prstGeom>
        </p:spPr>
      </p:pic>
    </p:spTree>
    <p:extLst>
      <p:ext uri="{BB962C8B-B14F-4D97-AF65-F5344CB8AC3E}">
        <p14:creationId xmlns:p14="http://schemas.microsoft.com/office/powerpoint/2010/main" val="19040847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a:t>Online </a:t>
            </a:r>
            <a:r>
              <a:rPr lang="tr-TR" sz="2800" b="1" dirty="0">
                <a:solidFill>
                  <a:srgbClr val="FF0000"/>
                </a:solidFill>
              </a:rPr>
              <a:t>Yurt İçi </a:t>
            </a:r>
            <a:r>
              <a:rPr lang="tr-TR" sz="2800" b="1" dirty="0"/>
              <a:t>Araştırması </a:t>
            </a:r>
          </a:p>
        </p:txBody>
      </p:sp>
      <p:sp>
        <p:nvSpPr>
          <p:cNvPr id="2" name="Dikdörtgen 1">
            <a:extLst>
              <a:ext uri="{FF2B5EF4-FFF2-40B4-BE49-F238E27FC236}">
                <a16:creationId xmlns:a16="http://schemas.microsoft.com/office/drawing/2014/main" xmlns="" id="{2AA2A821-FA90-4695-A6CD-B6B3373F6EBA}"/>
              </a:ext>
            </a:extLst>
          </p:cNvPr>
          <p:cNvSpPr/>
          <p:nvPr/>
        </p:nvSpPr>
        <p:spPr>
          <a:xfrm>
            <a:off x="1475656" y="5733256"/>
            <a:ext cx="5608971" cy="338554"/>
          </a:xfrm>
          <a:prstGeom prst="rect">
            <a:avLst/>
          </a:prstGeom>
        </p:spPr>
        <p:txBody>
          <a:bodyPr wrap="none">
            <a:spAutoFit/>
          </a:bodyPr>
          <a:lstStyle/>
          <a:p>
            <a:r>
              <a:rPr lang="tr-TR" sz="1600" dirty="0">
                <a:hlinkClick r:id="rId2"/>
              </a:rPr>
              <a:t>https://portal.turkpatent.gov.tr/anonim/arastirma/patent/detayli</a:t>
            </a:r>
            <a:endParaRPr lang="tr-TR" sz="1600" dirty="0"/>
          </a:p>
        </p:txBody>
      </p:sp>
      <p:pic>
        <p:nvPicPr>
          <p:cNvPr id="3" name="Resim 2"/>
          <p:cNvPicPr>
            <a:picLocks noChangeAspect="1"/>
          </p:cNvPicPr>
          <p:nvPr/>
        </p:nvPicPr>
        <p:blipFill>
          <a:blip r:embed="rId3"/>
          <a:stretch>
            <a:fillRect/>
          </a:stretch>
        </p:blipFill>
        <p:spPr>
          <a:xfrm>
            <a:off x="-21900" y="1442602"/>
            <a:ext cx="9165900" cy="4290654"/>
          </a:xfrm>
          <a:prstGeom prst="rect">
            <a:avLst/>
          </a:prstGeom>
        </p:spPr>
      </p:pic>
    </p:spTree>
    <p:extLst>
      <p:ext uri="{BB962C8B-B14F-4D97-AF65-F5344CB8AC3E}">
        <p14:creationId xmlns:p14="http://schemas.microsoft.com/office/powerpoint/2010/main" val="1680601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a:t>Online </a:t>
            </a:r>
            <a:r>
              <a:rPr lang="tr-TR" sz="2800" b="1" dirty="0">
                <a:solidFill>
                  <a:srgbClr val="FF0000"/>
                </a:solidFill>
              </a:rPr>
              <a:t>Yurt İçi </a:t>
            </a:r>
            <a:r>
              <a:rPr lang="tr-TR" sz="2800" b="1" dirty="0"/>
              <a:t>Araştırması </a:t>
            </a:r>
          </a:p>
        </p:txBody>
      </p:sp>
      <p:sp>
        <p:nvSpPr>
          <p:cNvPr id="2" name="Dikdörtgen 1">
            <a:extLst>
              <a:ext uri="{FF2B5EF4-FFF2-40B4-BE49-F238E27FC236}">
                <a16:creationId xmlns:a16="http://schemas.microsoft.com/office/drawing/2014/main" xmlns="" id="{2AA2A821-FA90-4695-A6CD-B6B3373F6EBA}"/>
              </a:ext>
            </a:extLst>
          </p:cNvPr>
          <p:cNvSpPr/>
          <p:nvPr/>
        </p:nvSpPr>
        <p:spPr>
          <a:xfrm>
            <a:off x="1423125" y="5661248"/>
            <a:ext cx="6297750" cy="338554"/>
          </a:xfrm>
          <a:prstGeom prst="rect">
            <a:avLst/>
          </a:prstGeom>
        </p:spPr>
        <p:txBody>
          <a:bodyPr wrap="none">
            <a:spAutoFit/>
          </a:bodyPr>
          <a:lstStyle/>
          <a:p>
            <a:r>
              <a:rPr lang="tr-TR" sz="1600" dirty="0">
                <a:hlinkClick r:id="rId2"/>
              </a:rPr>
              <a:t>https://portal.turkpatent.gov.tr/anonim/arastirma/patent/gelismis-arama</a:t>
            </a:r>
            <a:endParaRPr lang="tr-TR" sz="1600" dirty="0"/>
          </a:p>
        </p:txBody>
      </p:sp>
      <p:pic>
        <p:nvPicPr>
          <p:cNvPr id="3" name="Resim 2"/>
          <p:cNvPicPr>
            <a:picLocks noChangeAspect="1"/>
          </p:cNvPicPr>
          <p:nvPr/>
        </p:nvPicPr>
        <p:blipFill>
          <a:blip r:embed="rId3"/>
          <a:stretch>
            <a:fillRect/>
          </a:stretch>
        </p:blipFill>
        <p:spPr>
          <a:xfrm>
            <a:off x="-6402" y="1537711"/>
            <a:ext cx="9144000" cy="3909800"/>
          </a:xfrm>
          <a:prstGeom prst="rect">
            <a:avLst/>
          </a:prstGeom>
        </p:spPr>
      </p:pic>
    </p:spTree>
    <p:extLst>
      <p:ext uri="{BB962C8B-B14F-4D97-AF65-F5344CB8AC3E}">
        <p14:creationId xmlns:p14="http://schemas.microsoft.com/office/powerpoint/2010/main" val="29948098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Online </a:t>
            </a:r>
            <a:r>
              <a:rPr lang="tr-TR" sz="2800" b="1" dirty="0">
                <a:solidFill>
                  <a:srgbClr val="FF0000"/>
                </a:solidFill>
              </a:rPr>
              <a:t>Yurt İçi </a:t>
            </a:r>
            <a:r>
              <a:rPr lang="tr-TR" sz="2800" b="1" dirty="0"/>
              <a:t>Araştırması </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467544" y="1628800"/>
            <a:ext cx="8496944" cy="424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50000"/>
              </a:lnSpc>
              <a:spcAft>
                <a:spcPts val="0"/>
              </a:spcAft>
              <a:buNone/>
              <a:defRPr/>
            </a:pPr>
            <a:r>
              <a:rPr lang="tr-TR" sz="1800" b="1" dirty="0" smtClean="0">
                <a:latin typeface="Calibri" panose="020F0502020204030204"/>
                <a:cs typeface="Tahoma" panose="020B0604030504040204" pitchFamily="34" charset="0"/>
              </a:rPr>
              <a:t>NOT:</a:t>
            </a:r>
          </a:p>
          <a:p>
            <a:pPr marL="342900" indent="-342900" algn="just" eaLnBrk="1" fontAlgn="auto" hangingPunct="1">
              <a:lnSpc>
                <a:spcPct val="150000"/>
              </a:lnSpc>
              <a:spcAft>
                <a:spcPts val="0"/>
              </a:spcAft>
              <a:buAutoNum type="arabicParenR"/>
              <a:defRPr/>
            </a:pPr>
            <a:r>
              <a:rPr lang="tr-TR" sz="1800" dirty="0" smtClean="0">
                <a:latin typeface="Calibri" panose="020F0502020204030204"/>
                <a:cs typeface="Tahoma" panose="020B0604030504040204" pitchFamily="34" charset="0"/>
              </a:rPr>
              <a:t>En sağlıklı ve verimli patent araştırması başlık veya özet kısmına yazılacak anahtar kelime/kelimeler </a:t>
            </a:r>
            <a:r>
              <a:rPr lang="tr-TR" sz="1800" b="1" u="sng" dirty="0" smtClean="0">
                <a:latin typeface="Calibri" panose="020F0502020204030204"/>
                <a:cs typeface="Tahoma" panose="020B0604030504040204" pitchFamily="34" charset="0"/>
              </a:rPr>
              <a:t>ile</a:t>
            </a:r>
            <a:r>
              <a:rPr lang="tr-TR" sz="1800" dirty="0" smtClean="0">
                <a:latin typeface="Calibri" panose="020F0502020204030204"/>
                <a:cs typeface="Tahoma" panose="020B0604030504040204" pitchFamily="34" charset="0"/>
              </a:rPr>
              <a:t> IPC kodu kombinasyonuyla yapılır.  </a:t>
            </a:r>
          </a:p>
          <a:p>
            <a:pPr marL="342900" indent="-342900" algn="just" eaLnBrk="1" fontAlgn="auto" hangingPunct="1">
              <a:lnSpc>
                <a:spcPct val="150000"/>
              </a:lnSpc>
              <a:spcAft>
                <a:spcPts val="0"/>
              </a:spcAft>
              <a:buAutoNum type="arabicParenR"/>
              <a:defRPr/>
            </a:pPr>
            <a:r>
              <a:rPr lang="tr-TR" sz="1800" dirty="0" smtClean="0">
                <a:latin typeface="Calibri" panose="020F0502020204030204"/>
                <a:cs typeface="Tahoma" panose="020B0604030504040204" pitchFamily="34" charset="0"/>
              </a:rPr>
              <a:t>Rakip firmanın patent başvuruları da </a:t>
            </a:r>
            <a:r>
              <a:rPr lang="tr-TR" sz="1800" b="1" dirty="0" smtClean="0">
                <a:latin typeface="Calibri" panose="020F0502020204030204"/>
                <a:cs typeface="Tahoma" panose="020B0604030504040204" pitchFamily="34" charset="0"/>
              </a:rPr>
              <a:t>‘başvuru sahibi’ </a:t>
            </a:r>
            <a:r>
              <a:rPr lang="tr-TR" sz="1800" dirty="0" smtClean="0">
                <a:latin typeface="Calibri" panose="020F0502020204030204"/>
                <a:cs typeface="Tahoma" panose="020B0604030504040204" pitchFamily="34" charset="0"/>
              </a:rPr>
              <a:t>ve </a:t>
            </a:r>
            <a:r>
              <a:rPr lang="tr-TR" sz="1800" b="1" dirty="0" smtClean="0">
                <a:latin typeface="Calibri" panose="020F0502020204030204"/>
                <a:cs typeface="Tahoma" panose="020B0604030504040204" pitchFamily="34" charset="0"/>
              </a:rPr>
              <a:t>‘buluş sahibi’ </a:t>
            </a:r>
            <a:r>
              <a:rPr lang="tr-TR" sz="1800" dirty="0" smtClean="0">
                <a:latin typeface="Calibri" panose="020F0502020204030204"/>
                <a:cs typeface="Tahoma" panose="020B0604030504040204" pitchFamily="34" charset="0"/>
              </a:rPr>
              <a:t>kısmından yapılan arama ile incelenebilir. </a:t>
            </a:r>
          </a:p>
          <a:p>
            <a:pPr marL="342900" indent="-342900" algn="just" eaLnBrk="1" fontAlgn="auto" hangingPunct="1">
              <a:lnSpc>
                <a:spcPct val="150000"/>
              </a:lnSpc>
              <a:spcAft>
                <a:spcPts val="0"/>
              </a:spcAft>
              <a:buAutoNum type="arabicParenR"/>
              <a:defRPr/>
            </a:pPr>
            <a:r>
              <a:rPr lang="tr-TR" sz="1800" dirty="0" smtClean="0">
                <a:latin typeface="Calibri" panose="020F0502020204030204"/>
                <a:cs typeface="Tahoma" panose="020B0604030504040204" pitchFamily="34" charset="0"/>
              </a:rPr>
              <a:t>‘</a:t>
            </a:r>
            <a:r>
              <a:rPr lang="tr-TR" sz="1800" b="1" dirty="0" smtClean="0">
                <a:latin typeface="Calibri" panose="020F0502020204030204"/>
                <a:cs typeface="Tahoma" panose="020B0604030504040204" pitchFamily="34" charset="0"/>
              </a:rPr>
              <a:t>Yayın Tarihi’ </a:t>
            </a:r>
            <a:r>
              <a:rPr lang="tr-TR" sz="1800" dirty="0" smtClean="0">
                <a:latin typeface="Calibri" panose="020F0502020204030204"/>
                <a:cs typeface="Tahoma" panose="020B0604030504040204" pitchFamily="34" charset="0"/>
              </a:rPr>
              <a:t>kısmından </a:t>
            </a:r>
            <a:r>
              <a:rPr lang="tr-TR" sz="1800" b="1" u="sng" dirty="0" smtClean="0">
                <a:latin typeface="Calibri" panose="020F0502020204030204"/>
                <a:cs typeface="Tahoma" panose="020B0604030504040204" pitchFamily="34" charset="0"/>
              </a:rPr>
              <a:t>ay bazlı </a:t>
            </a:r>
            <a:r>
              <a:rPr lang="tr-TR" sz="1800" dirty="0" smtClean="0">
                <a:latin typeface="Calibri" panose="020F0502020204030204"/>
                <a:cs typeface="Tahoma" panose="020B0604030504040204" pitchFamily="34" charset="0"/>
              </a:rPr>
              <a:t>olarak Patent Bültenin de yayınlanan başvurular incelenebilir. </a:t>
            </a:r>
          </a:p>
          <a:p>
            <a:pPr marL="0" indent="0" algn="just" eaLnBrk="1" fontAlgn="auto" hangingPunct="1">
              <a:lnSpc>
                <a:spcPct val="150000"/>
              </a:lnSpc>
              <a:spcAft>
                <a:spcPts val="0"/>
              </a:spcAft>
              <a:buNone/>
              <a:defRPr/>
            </a:pPr>
            <a:r>
              <a:rPr lang="tr-TR" sz="1800" dirty="0">
                <a:latin typeface="Calibri" panose="020F0502020204030204"/>
                <a:cs typeface="Tahoma" panose="020B0604030504040204" pitchFamily="34" charset="0"/>
              </a:rPr>
              <a:t> </a:t>
            </a:r>
            <a:r>
              <a:rPr lang="tr-TR" sz="1800" dirty="0" smtClean="0">
                <a:latin typeface="Calibri" panose="020F0502020204030204"/>
                <a:cs typeface="Tahoma" panose="020B0604030504040204" pitchFamily="34" charset="0"/>
              </a:rPr>
              <a:t>      </a:t>
            </a:r>
            <a:r>
              <a:rPr lang="tr-TR" sz="1800" u="sng" dirty="0" smtClean="0">
                <a:latin typeface="Calibri" panose="020F0502020204030204"/>
                <a:cs typeface="Tahoma" panose="020B0604030504040204" pitchFamily="34" charset="0"/>
              </a:rPr>
              <a:t>Örneğin:</a:t>
            </a:r>
            <a:r>
              <a:rPr lang="tr-TR" sz="1800" dirty="0" smtClean="0">
                <a:latin typeface="Calibri" panose="020F0502020204030204"/>
                <a:cs typeface="Tahoma" panose="020B0604030504040204" pitchFamily="34" charset="0"/>
              </a:rPr>
              <a:t> 01.04.2020 – 30.04.2020 tarihleri arasında yayınlanan patent başvuruları </a:t>
            </a:r>
          </a:p>
        </p:txBody>
      </p:sp>
    </p:spTree>
    <p:extLst>
      <p:ext uri="{BB962C8B-B14F-4D97-AF65-F5344CB8AC3E}">
        <p14:creationId xmlns:p14="http://schemas.microsoft.com/office/powerpoint/2010/main" val="41251914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smtClean="0"/>
              <a:t>Örnek </a:t>
            </a:r>
            <a:r>
              <a:rPr lang="tr-TR" sz="2800" b="1" dirty="0">
                <a:solidFill>
                  <a:srgbClr val="FF0000"/>
                </a:solidFill>
              </a:rPr>
              <a:t>Yurt İçi </a:t>
            </a:r>
            <a:r>
              <a:rPr lang="tr-TR" sz="2800" b="1" dirty="0" smtClean="0"/>
              <a:t>Araştırma </a:t>
            </a:r>
            <a:endParaRPr lang="tr-TR" sz="2800" b="1" dirty="0"/>
          </a:p>
        </p:txBody>
      </p:sp>
      <p:sp>
        <p:nvSpPr>
          <p:cNvPr id="2" name="Dikdörtgen 1">
            <a:extLst>
              <a:ext uri="{FF2B5EF4-FFF2-40B4-BE49-F238E27FC236}">
                <a16:creationId xmlns:a16="http://schemas.microsoft.com/office/drawing/2014/main" xmlns="" id="{2AA2A821-FA90-4695-A6CD-B6B3373F6EBA}"/>
              </a:ext>
            </a:extLst>
          </p:cNvPr>
          <p:cNvSpPr/>
          <p:nvPr/>
        </p:nvSpPr>
        <p:spPr>
          <a:xfrm>
            <a:off x="1513195" y="5694142"/>
            <a:ext cx="5608971" cy="338554"/>
          </a:xfrm>
          <a:prstGeom prst="rect">
            <a:avLst/>
          </a:prstGeom>
        </p:spPr>
        <p:txBody>
          <a:bodyPr wrap="none">
            <a:spAutoFit/>
          </a:bodyPr>
          <a:lstStyle/>
          <a:p>
            <a:r>
              <a:rPr lang="tr-TR" sz="1600" dirty="0">
                <a:hlinkClick r:id="rId2"/>
              </a:rPr>
              <a:t>https://portal.turkpatent.gov.tr/anonim/arastirma/patent/detayli</a:t>
            </a:r>
            <a:endParaRPr lang="tr-TR" sz="1600" dirty="0"/>
          </a:p>
        </p:txBody>
      </p:sp>
      <p:pic>
        <p:nvPicPr>
          <p:cNvPr id="6" name="Resim 5"/>
          <p:cNvPicPr>
            <a:picLocks noChangeAspect="1"/>
          </p:cNvPicPr>
          <p:nvPr/>
        </p:nvPicPr>
        <p:blipFill>
          <a:blip r:embed="rId3"/>
          <a:stretch>
            <a:fillRect/>
          </a:stretch>
        </p:blipFill>
        <p:spPr>
          <a:xfrm>
            <a:off x="1403648" y="1393099"/>
            <a:ext cx="5040560" cy="2215090"/>
          </a:xfrm>
          <a:prstGeom prst="rect">
            <a:avLst/>
          </a:prstGeom>
        </p:spPr>
      </p:pic>
      <p:pic>
        <p:nvPicPr>
          <p:cNvPr id="12" name="Resim 11"/>
          <p:cNvPicPr>
            <a:picLocks noChangeAspect="1"/>
          </p:cNvPicPr>
          <p:nvPr/>
        </p:nvPicPr>
        <p:blipFill>
          <a:blip r:embed="rId4"/>
          <a:stretch>
            <a:fillRect/>
          </a:stretch>
        </p:blipFill>
        <p:spPr>
          <a:xfrm>
            <a:off x="0" y="3713432"/>
            <a:ext cx="9144000" cy="1973856"/>
          </a:xfrm>
          <a:prstGeom prst="rect">
            <a:avLst/>
          </a:prstGeom>
        </p:spPr>
      </p:pic>
      <p:sp>
        <p:nvSpPr>
          <p:cNvPr id="13"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7092280" y="1940826"/>
            <a:ext cx="1728191" cy="785678"/>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00000"/>
              </a:lnSpc>
              <a:spcAft>
                <a:spcPts val="0"/>
              </a:spcAft>
              <a:buNone/>
              <a:defRPr/>
            </a:pPr>
            <a:r>
              <a:rPr lang="tr-TR" altLang="tr-TR" sz="1600" b="1" dirty="0" smtClean="0">
                <a:solidFill>
                  <a:sysClr val="windowText" lastClr="000000"/>
                </a:solidFill>
                <a:cs typeface="Tahoma" panose="020B0604030504040204" pitchFamily="34" charset="0"/>
              </a:rPr>
              <a:t>11 adet </a:t>
            </a:r>
          </a:p>
          <a:p>
            <a:pPr marL="0" indent="0" algn="just" eaLnBrk="1" fontAlgn="auto" hangingPunct="1">
              <a:lnSpc>
                <a:spcPct val="100000"/>
              </a:lnSpc>
              <a:spcAft>
                <a:spcPts val="0"/>
              </a:spcAft>
              <a:buNone/>
              <a:defRPr/>
            </a:pPr>
            <a:r>
              <a:rPr lang="tr-TR" altLang="tr-TR" sz="1600" b="1" dirty="0" smtClean="0">
                <a:solidFill>
                  <a:sysClr val="windowText" lastClr="000000"/>
                </a:solidFill>
                <a:cs typeface="Tahoma" panose="020B0604030504040204" pitchFamily="34" charset="0"/>
              </a:rPr>
              <a:t>başvuru bulundu</a:t>
            </a:r>
            <a:endParaRPr kumimoji="0" lang="tr-TR" altLang="tr-TR" sz="1600" b="1" i="0" u="none" strike="noStrike" kern="1200" cap="none" spc="0" normalizeH="0" baseline="0" noProof="0" dirty="0" smtClean="0">
              <a:ln>
                <a:noFill/>
              </a:ln>
              <a:solidFill>
                <a:sysClr val="windowText" lastClr="000000"/>
              </a:solidFill>
              <a:effectLst/>
              <a:uLnTx/>
              <a:uFillTx/>
              <a:cs typeface="Tahoma" panose="020B0604030504040204" pitchFamily="34" charset="0"/>
            </a:endParaRPr>
          </a:p>
        </p:txBody>
      </p:sp>
    </p:spTree>
    <p:extLst>
      <p:ext uri="{BB962C8B-B14F-4D97-AF65-F5344CB8AC3E}">
        <p14:creationId xmlns:p14="http://schemas.microsoft.com/office/powerpoint/2010/main" val="38745635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smtClean="0"/>
              <a:t>Örnek </a:t>
            </a:r>
            <a:r>
              <a:rPr lang="tr-TR" sz="2800" b="1" dirty="0">
                <a:solidFill>
                  <a:srgbClr val="FF0000"/>
                </a:solidFill>
              </a:rPr>
              <a:t>Yurt İçi </a:t>
            </a:r>
            <a:r>
              <a:rPr lang="tr-TR" sz="2800" b="1" dirty="0" smtClean="0"/>
              <a:t>Araştırma </a:t>
            </a:r>
            <a:endParaRPr lang="tr-TR" sz="2800" b="1" dirty="0"/>
          </a:p>
        </p:txBody>
      </p:sp>
      <p:sp>
        <p:nvSpPr>
          <p:cNvPr id="2" name="Dikdörtgen 1">
            <a:extLst>
              <a:ext uri="{FF2B5EF4-FFF2-40B4-BE49-F238E27FC236}">
                <a16:creationId xmlns:a16="http://schemas.microsoft.com/office/drawing/2014/main" xmlns="" id="{2AA2A821-FA90-4695-A6CD-B6B3373F6EBA}"/>
              </a:ext>
            </a:extLst>
          </p:cNvPr>
          <p:cNvSpPr/>
          <p:nvPr/>
        </p:nvSpPr>
        <p:spPr>
          <a:xfrm>
            <a:off x="1691680" y="5742109"/>
            <a:ext cx="5608971" cy="338554"/>
          </a:xfrm>
          <a:prstGeom prst="rect">
            <a:avLst/>
          </a:prstGeom>
        </p:spPr>
        <p:txBody>
          <a:bodyPr wrap="none">
            <a:spAutoFit/>
          </a:bodyPr>
          <a:lstStyle/>
          <a:p>
            <a:r>
              <a:rPr lang="tr-TR" sz="1600" dirty="0">
                <a:hlinkClick r:id="rId2"/>
              </a:rPr>
              <a:t>https://portal.turkpatent.gov.tr/anonim/arastirma/patent/detayli</a:t>
            </a:r>
            <a:endParaRPr lang="tr-TR" sz="1600" dirty="0"/>
          </a:p>
        </p:txBody>
      </p:sp>
      <p:sp>
        <p:nvSpPr>
          <p:cNvPr id="10" name="Tek Köşesi Yuvarlatılmış Dikdörtgen 9"/>
          <p:cNvSpPr/>
          <p:nvPr/>
        </p:nvSpPr>
        <p:spPr>
          <a:xfrm>
            <a:off x="7164288" y="1995250"/>
            <a:ext cx="1728191" cy="785678"/>
          </a:xfrm>
          <a:prstGeom prst="round1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11"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7164288" y="1995250"/>
            <a:ext cx="1728191" cy="785678"/>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00000"/>
              </a:lnSpc>
              <a:spcAft>
                <a:spcPts val="0"/>
              </a:spcAft>
              <a:buNone/>
              <a:defRPr/>
            </a:pPr>
            <a:r>
              <a:rPr lang="tr-TR" altLang="tr-TR" sz="1600" b="1" dirty="0">
                <a:solidFill>
                  <a:sysClr val="windowText" lastClr="000000"/>
                </a:solidFill>
                <a:cs typeface="Tahoma" panose="020B0604030504040204" pitchFamily="34" charset="0"/>
              </a:rPr>
              <a:t>5</a:t>
            </a:r>
            <a:r>
              <a:rPr lang="tr-TR" altLang="tr-TR" sz="1600" b="1" dirty="0" smtClean="0">
                <a:solidFill>
                  <a:sysClr val="windowText" lastClr="000000"/>
                </a:solidFill>
                <a:cs typeface="Tahoma" panose="020B0604030504040204" pitchFamily="34" charset="0"/>
              </a:rPr>
              <a:t> adet </a:t>
            </a:r>
          </a:p>
          <a:p>
            <a:pPr marL="0" indent="0" algn="just" eaLnBrk="1" fontAlgn="auto" hangingPunct="1">
              <a:lnSpc>
                <a:spcPct val="100000"/>
              </a:lnSpc>
              <a:spcAft>
                <a:spcPts val="0"/>
              </a:spcAft>
              <a:buNone/>
              <a:defRPr/>
            </a:pPr>
            <a:r>
              <a:rPr lang="tr-TR" altLang="tr-TR" sz="1600" b="1" dirty="0" smtClean="0">
                <a:solidFill>
                  <a:sysClr val="windowText" lastClr="000000"/>
                </a:solidFill>
                <a:cs typeface="Tahoma" panose="020B0604030504040204" pitchFamily="34" charset="0"/>
              </a:rPr>
              <a:t>başvuru bulundu</a:t>
            </a:r>
            <a:endParaRPr kumimoji="0" lang="tr-TR" altLang="tr-TR" sz="1600" b="1" i="0" u="none" strike="noStrike" kern="1200" cap="none" spc="0" normalizeH="0" baseline="0" noProof="0" dirty="0" smtClean="0">
              <a:ln>
                <a:noFill/>
              </a:ln>
              <a:solidFill>
                <a:sysClr val="windowText" lastClr="000000"/>
              </a:solidFill>
              <a:effectLst/>
              <a:uLnTx/>
              <a:uFillTx/>
              <a:cs typeface="Tahoma" panose="020B0604030504040204" pitchFamily="34" charset="0"/>
            </a:endParaRPr>
          </a:p>
        </p:txBody>
      </p:sp>
      <p:pic>
        <p:nvPicPr>
          <p:cNvPr id="5" name="Resim 4"/>
          <p:cNvPicPr>
            <a:picLocks noChangeAspect="1"/>
          </p:cNvPicPr>
          <p:nvPr/>
        </p:nvPicPr>
        <p:blipFill>
          <a:blip r:embed="rId3"/>
          <a:stretch>
            <a:fillRect/>
          </a:stretch>
        </p:blipFill>
        <p:spPr>
          <a:xfrm>
            <a:off x="1331640" y="1375449"/>
            <a:ext cx="5129274" cy="2179692"/>
          </a:xfrm>
          <a:prstGeom prst="rect">
            <a:avLst/>
          </a:prstGeom>
        </p:spPr>
      </p:pic>
      <p:pic>
        <p:nvPicPr>
          <p:cNvPr id="12" name="Resim 11"/>
          <p:cNvPicPr>
            <a:picLocks noChangeAspect="1"/>
          </p:cNvPicPr>
          <p:nvPr/>
        </p:nvPicPr>
        <p:blipFill>
          <a:blip r:embed="rId4"/>
          <a:stretch>
            <a:fillRect/>
          </a:stretch>
        </p:blipFill>
        <p:spPr>
          <a:xfrm>
            <a:off x="0" y="3732514"/>
            <a:ext cx="9144000" cy="1851126"/>
          </a:xfrm>
          <a:prstGeom prst="rect">
            <a:avLst/>
          </a:prstGeom>
        </p:spPr>
      </p:pic>
    </p:spTree>
    <p:extLst>
      <p:ext uri="{BB962C8B-B14F-4D97-AF65-F5344CB8AC3E}">
        <p14:creationId xmlns:p14="http://schemas.microsoft.com/office/powerpoint/2010/main" val="509469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dirty="0" smtClean="0"/>
              <a:t>Değerlendirme</a:t>
            </a:r>
            <a:endParaRPr lang="tr-TR" dirty="0"/>
          </a:p>
        </p:txBody>
      </p:sp>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755576" y="2204864"/>
            <a:ext cx="788670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50000"/>
              </a:lnSpc>
              <a:spcAft>
                <a:spcPts val="0"/>
              </a:spcAft>
              <a:buNone/>
              <a:defRPr/>
            </a:pPr>
            <a:r>
              <a:rPr lang="tr-TR" sz="1800" b="1" dirty="0" smtClean="0">
                <a:solidFill>
                  <a:sysClr val="windowText" lastClr="000000"/>
                </a:solidFill>
              </a:rPr>
              <a:t>NOT: </a:t>
            </a:r>
            <a:r>
              <a:rPr lang="tr-TR" sz="1800" dirty="0" smtClean="0">
                <a:solidFill>
                  <a:sysClr val="windowText" lastClr="000000"/>
                </a:solidFill>
              </a:rPr>
              <a:t>Yukarıdaki örneklerde görüldüğü gibi TÜRKPATENT sitesinde yapılan araştırma, sadece yazılan kelime/kelimeleri içermektedir. </a:t>
            </a:r>
            <a:r>
              <a:rPr lang="tr-TR" sz="1800" b="1" u="sng" dirty="0" smtClean="0">
                <a:solidFill>
                  <a:sysClr val="windowText" lastClr="000000"/>
                </a:solidFill>
              </a:rPr>
              <a:t>‘Teşhir </a:t>
            </a:r>
            <a:r>
              <a:rPr lang="tr-TR" sz="1800" b="1" u="sng" dirty="0" smtClean="0">
                <a:solidFill>
                  <a:srgbClr val="FF0000"/>
                </a:solidFill>
              </a:rPr>
              <a:t>dolabı’</a:t>
            </a:r>
            <a:r>
              <a:rPr lang="tr-TR" sz="1800" b="1" u="sng" dirty="0" smtClean="0">
                <a:solidFill>
                  <a:sysClr val="windowText" lastClr="000000"/>
                </a:solidFill>
              </a:rPr>
              <a:t> </a:t>
            </a:r>
            <a:r>
              <a:rPr lang="tr-TR" sz="1800" dirty="0" smtClean="0">
                <a:solidFill>
                  <a:sysClr val="windowText" lastClr="000000"/>
                </a:solidFill>
              </a:rPr>
              <a:t>yazıldığında, sadece bu kelimeleri içeren başvurular karşımıza çıkmaktadır. Farklı kombinasyonları da araştırılmak istendiğinde </a:t>
            </a:r>
            <a:r>
              <a:rPr lang="tr-TR" sz="1800" b="1" u="sng" dirty="0" smtClean="0">
                <a:solidFill>
                  <a:sysClr val="windowText" lastClr="000000"/>
                </a:solidFill>
              </a:rPr>
              <a:t>(‘teşhir </a:t>
            </a:r>
            <a:r>
              <a:rPr lang="tr-TR" sz="1800" b="1" u="sng" dirty="0" smtClean="0">
                <a:solidFill>
                  <a:srgbClr val="FF0000"/>
                </a:solidFill>
              </a:rPr>
              <a:t>dolap</a:t>
            </a:r>
            <a:r>
              <a:rPr lang="tr-TR" sz="1800" b="1" u="sng" dirty="0" smtClean="0">
                <a:solidFill>
                  <a:sysClr val="windowText" lastClr="000000"/>
                </a:solidFill>
              </a:rPr>
              <a:t>’), </a:t>
            </a:r>
            <a:r>
              <a:rPr lang="tr-TR" sz="1800" dirty="0" smtClean="0">
                <a:solidFill>
                  <a:sysClr val="windowText" lastClr="000000"/>
                </a:solidFill>
              </a:rPr>
              <a:t>tekrardan araştırılma yapılması gerekmektedir.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7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NEDİR?</a:t>
            </a:r>
            <a:endParaRPr lang="tr-TR" sz="3200" b="1" dirty="0">
              <a:solidFill>
                <a:srgbClr val="FF0000"/>
              </a:solidFill>
            </a:endParaRP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916682" y="1656407"/>
            <a:ext cx="747174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50000"/>
              </a:lnSpc>
              <a:spcBef>
                <a:spcPts val="750"/>
              </a:spcBef>
              <a:spcAft>
                <a:spcPts val="0"/>
              </a:spcAft>
              <a:buClrTx/>
              <a:buSzTx/>
              <a:buNone/>
              <a:tabLst/>
              <a:defRPr/>
            </a:pPr>
            <a:r>
              <a:rPr lang="tr-TR" sz="1800" noProof="0" dirty="0" smtClean="0">
                <a:solidFill>
                  <a:sysClr val="windowText" lastClr="000000"/>
                </a:solidFill>
                <a:cs typeface="Tahoma" panose="020B0604030504040204" pitchFamily="34" charset="0"/>
              </a:rPr>
              <a:t>Bir proje (</a:t>
            </a:r>
            <a:r>
              <a:rPr lang="tr-TR" sz="1800" noProof="0" dirty="0" err="1" smtClean="0">
                <a:solidFill>
                  <a:sysClr val="windowText" lastClr="000000"/>
                </a:solidFill>
                <a:cs typeface="Tahoma" panose="020B0604030504040204" pitchFamily="34" charset="0"/>
              </a:rPr>
              <a:t>arge</a:t>
            </a:r>
            <a:r>
              <a:rPr lang="tr-TR" sz="1800" noProof="0" dirty="0" smtClean="0">
                <a:solidFill>
                  <a:sysClr val="windowText" lastClr="000000"/>
                </a:solidFill>
                <a:cs typeface="Tahoma" panose="020B0604030504040204" pitchFamily="34" charset="0"/>
              </a:rPr>
              <a:t> </a:t>
            </a:r>
            <a:r>
              <a:rPr lang="tr-TR" sz="1800" noProof="0" dirty="0" err="1" smtClean="0">
                <a:solidFill>
                  <a:sysClr val="windowText" lastClr="000000"/>
                </a:solidFill>
                <a:cs typeface="Tahoma" panose="020B0604030504040204" pitchFamily="34" charset="0"/>
              </a:rPr>
              <a:t>v.b</a:t>
            </a:r>
            <a:r>
              <a:rPr lang="tr-TR" sz="1800" noProof="0" dirty="0" smtClean="0">
                <a:solidFill>
                  <a:sysClr val="windowText" lastClr="000000"/>
                </a:solidFill>
                <a:cs typeface="Tahoma" panose="020B0604030504040204" pitchFamily="34" charset="0"/>
              </a:rPr>
              <a:t>.) veya fikir öncesinde, söz konusu proje veya fikir ile ilgili yapılmış olan </a:t>
            </a:r>
            <a:r>
              <a:rPr lang="tr-TR" sz="1800" b="1" u="sng" noProof="0" dirty="0" smtClean="0">
                <a:solidFill>
                  <a:sysClr val="windowText" lastClr="000000"/>
                </a:solidFill>
                <a:cs typeface="Tahoma" panose="020B0604030504040204" pitchFamily="34" charset="0"/>
              </a:rPr>
              <a:t>patent başvurularının dünya çapında taranmasıdır. </a:t>
            </a:r>
            <a:endParaRPr kumimoji="0" lang="tr-TR" sz="2100" b="1" i="0" u="sng" strike="noStrike" kern="1200" cap="none" spc="0" normalizeH="0" baseline="0" noProof="0" dirty="0">
              <a:ln>
                <a:noFill/>
              </a:ln>
              <a:solidFill>
                <a:sysClr val="windowText" lastClr="000000"/>
              </a:solidFill>
              <a:effectLst/>
              <a:uLnTx/>
              <a:uFillTx/>
              <a:latin typeface="Calibri" panose="020F0502020204030204"/>
            </a:endParaRPr>
          </a:p>
        </p:txBody>
      </p:sp>
      <p:pic>
        <p:nvPicPr>
          <p:cNvPr id="2" name="Resim 1"/>
          <p:cNvPicPr>
            <a:picLocks noChangeAspect="1"/>
          </p:cNvPicPr>
          <p:nvPr/>
        </p:nvPicPr>
        <p:blipFill>
          <a:blip r:embed="rId2"/>
          <a:stretch>
            <a:fillRect/>
          </a:stretch>
        </p:blipFill>
        <p:spPr>
          <a:xfrm>
            <a:off x="5364088" y="2852936"/>
            <a:ext cx="2808312" cy="2686523"/>
          </a:xfrm>
          <a:prstGeom prst="rect">
            <a:avLst/>
          </a:prstGeom>
        </p:spPr>
      </p:pic>
    </p:spTree>
    <p:extLst>
      <p:ext uri="{BB962C8B-B14F-4D97-AF65-F5344CB8AC3E}">
        <p14:creationId xmlns:p14="http://schemas.microsoft.com/office/powerpoint/2010/main" val="7901179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smtClean="0"/>
              <a:t>Örnek </a:t>
            </a:r>
            <a:r>
              <a:rPr lang="tr-TR" sz="2800" b="1" dirty="0">
                <a:solidFill>
                  <a:srgbClr val="FF0000"/>
                </a:solidFill>
              </a:rPr>
              <a:t>Yurt İçi </a:t>
            </a:r>
            <a:r>
              <a:rPr lang="tr-TR" sz="2800" b="1" dirty="0" smtClean="0"/>
              <a:t>Araştırma </a:t>
            </a:r>
            <a:endParaRPr lang="tr-TR" sz="2800" b="1" dirty="0"/>
          </a:p>
        </p:txBody>
      </p:sp>
      <p:sp>
        <p:nvSpPr>
          <p:cNvPr id="2" name="Dikdörtgen 1">
            <a:extLst>
              <a:ext uri="{FF2B5EF4-FFF2-40B4-BE49-F238E27FC236}">
                <a16:creationId xmlns:a16="http://schemas.microsoft.com/office/drawing/2014/main" xmlns="" id="{2AA2A821-FA90-4695-A6CD-B6B3373F6EBA}"/>
              </a:ext>
            </a:extLst>
          </p:cNvPr>
          <p:cNvSpPr/>
          <p:nvPr/>
        </p:nvSpPr>
        <p:spPr>
          <a:xfrm>
            <a:off x="1475656" y="5589240"/>
            <a:ext cx="5608971" cy="338554"/>
          </a:xfrm>
          <a:prstGeom prst="rect">
            <a:avLst/>
          </a:prstGeom>
        </p:spPr>
        <p:txBody>
          <a:bodyPr wrap="none">
            <a:spAutoFit/>
          </a:bodyPr>
          <a:lstStyle/>
          <a:p>
            <a:r>
              <a:rPr lang="tr-TR" sz="1600" dirty="0">
                <a:hlinkClick r:id="rId2"/>
              </a:rPr>
              <a:t>https://portal.turkpatent.gov.tr/anonim/arastirma/patent/detayli</a:t>
            </a:r>
            <a:endParaRPr lang="tr-TR" sz="1600" dirty="0"/>
          </a:p>
        </p:txBody>
      </p:sp>
      <p:pic>
        <p:nvPicPr>
          <p:cNvPr id="3" name="Resim 2"/>
          <p:cNvPicPr>
            <a:picLocks noChangeAspect="1"/>
          </p:cNvPicPr>
          <p:nvPr/>
        </p:nvPicPr>
        <p:blipFill>
          <a:blip r:embed="rId3"/>
          <a:stretch>
            <a:fillRect/>
          </a:stretch>
        </p:blipFill>
        <p:spPr>
          <a:xfrm>
            <a:off x="20987" y="2708920"/>
            <a:ext cx="8964276" cy="1343212"/>
          </a:xfrm>
          <a:prstGeom prst="rect">
            <a:avLst/>
          </a:prstGeom>
        </p:spPr>
      </p:pic>
    </p:spTree>
    <p:extLst>
      <p:ext uri="{BB962C8B-B14F-4D97-AF65-F5344CB8AC3E}">
        <p14:creationId xmlns:p14="http://schemas.microsoft.com/office/powerpoint/2010/main" val="25284759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6B5FE850-773D-4CCE-94B9-A39293881EB3}"/>
              </a:ext>
            </a:extLst>
          </p:cNvPr>
          <p:cNvSpPr>
            <a:spLocks noGrp="1"/>
          </p:cNvSpPr>
          <p:nvPr>
            <p:ph type="body" sz="quarter" idx="13"/>
          </p:nvPr>
        </p:nvSpPr>
        <p:spPr>
          <a:xfrm>
            <a:off x="1" y="0"/>
            <a:ext cx="5652119" cy="1323975"/>
          </a:xfrm>
        </p:spPr>
        <p:txBody>
          <a:bodyPr/>
          <a:lstStyle/>
          <a:p>
            <a:endParaRPr lang="tr-TR" b="1" dirty="0"/>
          </a:p>
          <a:p>
            <a:r>
              <a:rPr lang="tr-TR" sz="2800" b="1" dirty="0" smtClean="0"/>
              <a:t>Örnek </a:t>
            </a:r>
            <a:r>
              <a:rPr lang="tr-TR" sz="2800" b="1" dirty="0">
                <a:solidFill>
                  <a:srgbClr val="FF0000"/>
                </a:solidFill>
              </a:rPr>
              <a:t>Yurt İçi </a:t>
            </a:r>
            <a:r>
              <a:rPr lang="tr-TR" sz="2800" b="1" dirty="0" smtClean="0"/>
              <a:t>Araştırma </a:t>
            </a:r>
            <a:endParaRPr lang="tr-TR" sz="2800" b="1" dirty="0"/>
          </a:p>
        </p:txBody>
      </p:sp>
      <p:sp>
        <p:nvSpPr>
          <p:cNvPr id="2" name="Dikdörtgen 1">
            <a:extLst>
              <a:ext uri="{FF2B5EF4-FFF2-40B4-BE49-F238E27FC236}">
                <a16:creationId xmlns:a16="http://schemas.microsoft.com/office/drawing/2014/main" xmlns="" id="{2AA2A821-FA90-4695-A6CD-B6B3373F6EBA}"/>
              </a:ext>
            </a:extLst>
          </p:cNvPr>
          <p:cNvSpPr/>
          <p:nvPr/>
        </p:nvSpPr>
        <p:spPr>
          <a:xfrm>
            <a:off x="1115616" y="5687288"/>
            <a:ext cx="6297750" cy="338554"/>
          </a:xfrm>
          <a:prstGeom prst="rect">
            <a:avLst/>
          </a:prstGeom>
        </p:spPr>
        <p:txBody>
          <a:bodyPr wrap="none">
            <a:spAutoFit/>
          </a:bodyPr>
          <a:lstStyle/>
          <a:p>
            <a:r>
              <a:rPr lang="tr-TR" sz="1600" dirty="0" smtClean="0">
                <a:hlinkClick r:id="rId2"/>
              </a:rPr>
              <a:t>https://portal.turkpatent.gov.tr/anonim/arastirma/patent/gelismis-arama</a:t>
            </a:r>
            <a:endParaRPr lang="tr-TR" sz="1600" dirty="0"/>
          </a:p>
        </p:txBody>
      </p:sp>
      <p:pic>
        <p:nvPicPr>
          <p:cNvPr id="5" name="Resim 4"/>
          <p:cNvPicPr>
            <a:picLocks noChangeAspect="1"/>
          </p:cNvPicPr>
          <p:nvPr/>
        </p:nvPicPr>
        <p:blipFill>
          <a:blip r:embed="rId3"/>
          <a:stretch>
            <a:fillRect/>
          </a:stretch>
        </p:blipFill>
        <p:spPr>
          <a:xfrm>
            <a:off x="107505" y="1360066"/>
            <a:ext cx="9036495" cy="4679452"/>
          </a:xfrm>
          <a:prstGeom prst="rect">
            <a:avLst/>
          </a:prstGeom>
        </p:spPr>
      </p:pic>
    </p:spTree>
    <p:extLst>
      <p:ext uri="{BB962C8B-B14F-4D97-AF65-F5344CB8AC3E}">
        <p14:creationId xmlns:p14="http://schemas.microsoft.com/office/powerpoint/2010/main" val="8455037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b="1" dirty="0" smtClean="0"/>
          </a:p>
          <a:p>
            <a:r>
              <a:rPr lang="tr-TR" sz="2800" b="1" dirty="0" smtClean="0"/>
              <a:t>Örnek </a:t>
            </a:r>
            <a:r>
              <a:rPr lang="tr-TR" sz="2800" b="1" dirty="0">
                <a:solidFill>
                  <a:srgbClr val="FF0000"/>
                </a:solidFill>
              </a:rPr>
              <a:t>Yurt İçi </a:t>
            </a:r>
            <a:r>
              <a:rPr lang="tr-TR" sz="2800" b="1" dirty="0"/>
              <a:t>Araştırma </a:t>
            </a:r>
          </a:p>
          <a:p>
            <a:endParaRPr lang="tr-TR" dirty="0"/>
          </a:p>
        </p:txBody>
      </p:sp>
      <p:pic>
        <p:nvPicPr>
          <p:cNvPr id="5" name="Resim 4"/>
          <p:cNvPicPr>
            <a:picLocks noChangeAspect="1"/>
          </p:cNvPicPr>
          <p:nvPr/>
        </p:nvPicPr>
        <p:blipFill>
          <a:blip r:embed="rId2"/>
          <a:stretch>
            <a:fillRect/>
          </a:stretch>
        </p:blipFill>
        <p:spPr>
          <a:xfrm>
            <a:off x="-5685" y="1336514"/>
            <a:ext cx="9143999" cy="4763814"/>
          </a:xfrm>
          <a:prstGeom prst="rect">
            <a:avLst/>
          </a:prstGeom>
        </p:spPr>
      </p:pic>
    </p:spTree>
    <p:extLst>
      <p:ext uri="{BB962C8B-B14F-4D97-AF65-F5344CB8AC3E}">
        <p14:creationId xmlns:p14="http://schemas.microsoft.com/office/powerpoint/2010/main" val="29602293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smtClean="0"/>
          </a:p>
          <a:p>
            <a:r>
              <a:rPr lang="tr-TR" sz="2800" b="1" dirty="0" smtClean="0"/>
              <a:t>Örnek </a:t>
            </a:r>
            <a:r>
              <a:rPr lang="tr-TR" sz="2800" b="1" dirty="0">
                <a:solidFill>
                  <a:srgbClr val="FF0000"/>
                </a:solidFill>
              </a:rPr>
              <a:t>Yurt İçi </a:t>
            </a:r>
            <a:r>
              <a:rPr lang="tr-TR" sz="2800" b="1" dirty="0"/>
              <a:t>Araştırma </a:t>
            </a:r>
          </a:p>
          <a:p>
            <a:endParaRPr lang="tr-TR" sz="2800" dirty="0"/>
          </a:p>
        </p:txBody>
      </p:sp>
      <p:pic>
        <p:nvPicPr>
          <p:cNvPr id="5" name="Resim 4"/>
          <p:cNvPicPr>
            <a:picLocks noChangeAspect="1"/>
          </p:cNvPicPr>
          <p:nvPr/>
        </p:nvPicPr>
        <p:blipFill>
          <a:blip r:embed="rId2"/>
          <a:stretch>
            <a:fillRect/>
          </a:stretch>
        </p:blipFill>
        <p:spPr>
          <a:xfrm>
            <a:off x="107504" y="1352878"/>
            <a:ext cx="8928992" cy="4651086"/>
          </a:xfrm>
          <a:prstGeom prst="rect">
            <a:avLst/>
          </a:prstGeom>
        </p:spPr>
      </p:pic>
    </p:spTree>
    <p:extLst>
      <p:ext uri="{BB962C8B-B14F-4D97-AF65-F5344CB8AC3E}">
        <p14:creationId xmlns:p14="http://schemas.microsoft.com/office/powerpoint/2010/main" val="2506397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a:t>Örnek </a:t>
            </a:r>
            <a:r>
              <a:rPr lang="tr-TR" sz="2800" b="1" dirty="0">
                <a:solidFill>
                  <a:srgbClr val="FF0000"/>
                </a:solidFill>
              </a:rPr>
              <a:t>Yurt İçi </a:t>
            </a:r>
            <a:r>
              <a:rPr lang="tr-TR" sz="2800" b="1" dirty="0"/>
              <a:t>Araştırma </a:t>
            </a:r>
          </a:p>
          <a:p>
            <a:endParaRPr lang="tr-TR" dirty="0"/>
          </a:p>
        </p:txBody>
      </p:sp>
      <p:pic>
        <p:nvPicPr>
          <p:cNvPr id="5" name="Resim 4"/>
          <p:cNvPicPr>
            <a:picLocks noChangeAspect="1"/>
          </p:cNvPicPr>
          <p:nvPr/>
        </p:nvPicPr>
        <p:blipFill>
          <a:blip r:embed="rId2"/>
          <a:stretch>
            <a:fillRect/>
          </a:stretch>
        </p:blipFill>
        <p:spPr>
          <a:xfrm>
            <a:off x="0" y="1772816"/>
            <a:ext cx="9144000" cy="2911825"/>
          </a:xfrm>
          <a:prstGeom prst="rect">
            <a:avLst/>
          </a:prstGeom>
        </p:spPr>
      </p:pic>
      <p:sp>
        <p:nvSpPr>
          <p:cNvPr id="6" name="Dikdörtgen 5"/>
          <p:cNvSpPr/>
          <p:nvPr/>
        </p:nvSpPr>
        <p:spPr>
          <a:xfrm>
            <a:off x="1907704" y="5589240"/>
            <a:ext cx="5616624" cy="338554"/>
          </a:xfrm>
          <a:prstGeom prst="rect">
            <a:avLst/>
          </a:prstGeom>
        </p:spPr>
        <p:txBody>
          <a:bodyPr wrap="square">
            <a:spAutoFit/>
          </a:bodyPr>
          <a:lstStyle/>
          <a:p>
            <a:r>
              <a:rPr lang="tr-TR" sz="1600" dirty="0">
                <a:hlinkClick r:id="rId3"/>
              </a:rPr>
              <a:t>https://portal.turkpatent.gov.tr/anonim/arastirma/patent/detayli</a:t>
            </a:r>
            <a:endParaRPr lang="tr-TR" sz="1600" dirty="0"/>
          </a:p>
        </p:txBody>
      </p:sp>
    </p:spTree>
    <p:extLst>
      <p:ext uri="{BB962C8B-B14F-4D97-AF65-F5344CB8AC3E}">
        <p14:creationId xmlns:p14="http://schemas.microsoft.com/office/powerpoint/2010/main" val="33030211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a:p>
          <a:p>
            <a:r>
              <a:rPr lang="tr-TR" sz="2800" b="1" dirty="0"/>
              <a:t>Online </a:t>
            </a:r>
            <a:r>
              <a:rPr lang="tr-TR" sz="2800" b="1" dirty="0">
                <a:solidFill>
                  <a:srgbClr val="FF0000"/>
                </a:solidFill>
              </a:rPr>
              <a:t>Yurt Dışı </a:t>
            </a:r>
            <a:r>
              <a:rPr lang="tr-TR" sz="2800" b="1" dirty="0"/>
              <a:t>Araştırması</a:t>
            </a:r>
          </a:p>
          <a:p>
            <a:endParaRPr lang="tr-TR" dirty="0"/>
          </a:p>
        </p:txBody>
      </p:sp>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187624" y="2132856"/>
            <a:ext cx="6912768"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fontAlgn="auto" hangingPunct="1">
              <a:spcAft>
                <a:spcPts val="0"/>
              </a:spcAft>
              <a:defRPr/>
            </a:pPr>
            <a:r>
              <a:rPr lang="tr-TR" sz="1800" dirty="0">
                <a:hlinkClick r:id="rId2"/>
              </a:rPr>
              <a:t>https://</a:t>
            </a:r>
            <a:r>
              <a:rPr lang="tr-TR" sz="1800" dirty="0" smtClean="0">
                <a:hlinkClick r:id="rId2"/>
              </a:rPr>
              <a:t>worldwide.espacenet.com/advancedSearch?locale=en_EP</a:t>
            </a:r>
            <a:r>
              <a:rPr lang="tr-TR" sz="1800" dirty="0" smtClean="0"/>
              <a:t> </a:t>
            </a:r>
          </a:p>
          <a:p>
            <a:pPr marL="0" indent="0" eaLnBrk="1" fontAlgn="auto" hangingPunct="1">
              <a:spcAft>
                <a:spcPts val="0"/>
              </a:spcAft>
              <a:buNone/>
              <a:defRPr/>
            </a:pPr>
            <a:r>
              <a:rPr lang="tr-TR" sz="1800" b="1" dirty="0" smtClean="0"/>
              <a:t>(ESKİ VERSİYON)</a:t>
            </a:r>
          </a:p>
          <a:p>
            <a:pPr marL="0" indent="0" eaLnBrk="1" fontAlgn="auto" hangingPunct="1">
              <a:spcAft>
                <a:spcPts val="0"/>
              </a:spcAft>
              <a:buNone/>
              <a:defRPr/>
            </a:pPr>
            <a:endParaRPr lang="tr-TR" sz="1800" dirty="0" smtClean="0"/>
          </a:p>
          <a:p>
            <a:pPr eaLnBrk="1" fontAlgn="auto" hangingPunct="1">
              <a:spcAft>
                <a:spcPts val="0"/>
              </a:spcAft>
              <a:defRPr/>
            </a:pPr>
            <a:r>
              <a:rPr lang="tr-TR" sz="1800" dirty="0">
                <a:hlinkClick r:id="rId3"/>
              </a:rPr>
              <a:t>https://worldwide.espacenet.com</a:t>
            </a:r>
            <a:r>
              <a:rPr lang="tr-TR" sz="1800" dirty="0" smtClean="0">
                <a:hlinkClick r:id="rId3"/>
              </a:rPr>
              <a:t>/</a:t>
            </a:r>
            <a:r>
              <a:rPr lang="tr-TR" sz="1800" dirty="0" smtClean="0"/>
              <a:t> </a:t>
            </a:r>
          </a:p>
          <a:p>
            <a:pPr marL="0" indent="0" eaLnBrk="1" fontAlgn="auto" hangingPunct="1">
              <a:spcAft>
                <a:spcPts val="0"/>
              </a:spcAft>
              <a:buNone/>
              <a:defRPr/>
            </a:pPr>
            <a:r>
              <a:rPr lang="tr-TR" sz="1800" b="1" dirty="0" smtClean="0"/>
              <a:t>(YENİ VERSİYON)</a:t>
            </a:r>
          </a:p>
          <a:p>
            <a:pPr marL="0" indent="0" eaLnBrk="1" fontAlgn="auto" hangingPunct="1">
              <a:spcAft>
                <a:spcPts val="0"/>
              </a:spcAft>
              <a:buNone/>
              <a:defRPr/>
            </a:pPr>
            <a:endParaRPr lang="tr-TR" sz="1800" dirty="0" smtClean="0"/>
          </a:p>
          <a:p>
            <a:pPr eaLnBrk="1" fontAlgn="auto" hangingPunct="1">
              <a:spcAft>
                <a:spcPts val="0"/>
              </a:spcAft>
              <a:defRPr/>
            </a:pPr>
            <a:r>
              <a:rPr lang="tr-TR" sz="1800" dirty="0">
                <a:hlinkClick r:id="rId4"/>
              </a:rPr>
              <a:t>https://tr.espacenet.com</a:t>
            </a:r>
            <a:r>
              <a:rPr lang="tr-TR" sz="1800" dirty="0" smtClean="0">
                <a:hlinkClick r:id="rId4"/>
              </a:rPr>
              <a:t>/</a:t>
            </a:r>
            <a:r>
              <a:rPr lang="tr-TR" sz="1800" dirty="0" smtClean="0"/>
              <a:t> </a:t>
            </a:r>
          </a:p>
          <a:p>
            <a:pPr marL="0" indent="0" eaLnBrk="1" fontAlgn="auto" hangingPunct="1">
              <a:spcAft>
                <a:spcPts val="0"/>
              </a:spcAft>
              <a:buNone/>
              <a:defRPr/>
            </a:pPr>
            <a:r>
              <a:rPr lang="tr-TR" sz="1800" b="1" dirty="0" smtClean="0"/>
              <a:t>(TÜRKÇE VERSİYON)</a:t>
            </a:r>
          </a:p>
          <a:p>
            <a:pPr eaLnBrk="1" fontAlgn="auto" hangingPunct="1">
              <a:spcAft>
                <a:spcPts val="0"/>
              </a:spcAf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798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B9B1ED94-E627-4AB5-AFE4-2E0857829CA9}"/>
              </a:ext>
            </a:extLst>
          </p:cNvPr>
          <p:cNvSpPr>
            <a:spLocks noGrp="1"/>
          </p:cNvSpPr>
          <p:nvPr>
            <p:ph type="body" sz="quarter" idx="13"/>
          </p:nvPr>
        </p:nvSpPr>
        <p:spPr/>
        <p:txBody>
          <a:bodyPr/>
          <a:lstStyle/>
          <a:p>
            <a:endParaRPr lang="tr-TR" b="1" dirty="0"/>
          </a:p>
          <a:p>
            <a:r>
              <a:rPr lang="tr-TR" sz="2800" b="1" dirty="0" smtClean="0"/>
              <a:t>Online </a:t>
            </a:r>
            <a:r>
              <a:rPr lang="tr-TR" sz="2800" b="1" dirty="0" smtClean="0">
                <a:solidFill>
                  <a:srgbClr val="FF0000"/>
                </a:solidFill>
              </a:rPr>
              <a:t>Yurt Dışı </a:t>
            </a:r>
            <a:r>
              <a:rPr lang="tr-TR" sz="2800" b="1" dirty="0" smtClean="0"/>
              <a:t>Araştırması</a:t>
            </a:r>
          </a:p>
          <a:p>
            <a:endParaRPr lang="tr-TR" dirty="0"/>
          </a:p>
        </p:txBody>
      </p:sp>
      <p:sp>
        <p:nvSpPr>
          <p:cNvPr id="9" name="Dikdörtgen 8">
            <a:extLst>
              <a:ext uri="{FF2B5EF4-FFF2-40B4-BE49-F238E27FC236}">
                <a16:creationId xmlns:a16="http://schemas.microsoft.com/office/drawing/2014/main" xmlns="" id="{DC047015-8B39-4E94-BA19-5394B6A806FE}"/>
              </a:ext>
            </a:extLst>
          </p:cNvPr>
          <p:cNvSpPr/>
          <p:nvPr/>
        </p:nvSpPr>
        <p:spPr>
          <a:xfrm>
            <a:off x="2339752" y="5733256"/>
            <a:ext cx="4141134" cy="369332"/>
          </a:xfrm>
          <a:prstGeom prst="rect">
            <a:avLst/>
          </a:prstGeom>
        </p:spPr>
        <p:txBody>
          <a:bodyPr wrap="none">
            <a:spAutoFit/>
          </a:bodyPr>
          <a:lstStyle/>
          <a:p>
            <a:r>
              <a:rPr lang="tr-TR" b="1" dirty="0">
                <a:solidFill>
                  <a:srgbClr val="FF0000"/>
                </a:solidFill>
              </a:rPr>
              <a:t>Videonun izlenmesini önemle rica ederim</a:t>
            </a:r>
          </a:p>
        </p:txBody>
      </p:sp>
      <p:pic>
        <p:nvPicPr>
          <p:cNvPr id="3" name="Resim 2"/>
          <p:cNvPicPr>
            <a:picLocks noChangeAspect="1"/>
          </p:cNvPicPr>
          <p:nvPr/>
        </p:nvPicPr>
        <p:blipFill>
          <a:blip r:embed="rId2"/>
          <a:stretch>
            <a:fillRect/>
          </a:stretch>
        </p:blipFill>
        <p:spPr>
          <a:xfrm>
            <a:off x="5415" y="1340866"/>
            <a:ext cx="9143999" cy="4392390"/>
          </a:xfrm>
          <a:prstGeom prst="rect">
            <a:avLst/>
          </a:prstGeom>
        </p:spPr>
      </p:pic>
    </p:spTree>
    <p:extLst>
      <p:ext uri="{BB962C8B-B14F-4D97-AF65-F5344CB8AC3E}">
        <p14:creationId xmlns:p14="http://schemas.microsoft.com/office/powerpoint/2010/main" val="12170285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smtClean="0"/>
              <a:t>ESPACENET – </a:t>
            </a:r>
            <a:r>
              <a:rPr lang="tr-TR" sz="2800" b="1" dirty="0" smtClean="0">
                <a:solidFill>
                  <a:srgbClr val="FF0000"/>
                </a:solidFill>
              </a:rPr>
              <a:t>Smart</a:t>
            </a:r>
            <a:r>
              <a:rPr lang="tr-TR" sz="2800" b="1" dirty="0" smtClean="0"/>
              <a:t> </a:t>
            </a:r>
            <a:r>
              <a:rPr lang="tr-TR" sz="2800" b="1" dirty="0" err="1" smtClean="0"/>
              <a:t>Search</a:t>
            </a:r>
            <a:endParaRPr lang="tr-TR" sz="2800" b="1" dirty="0"/>
          </a:p>
          <a:p>
            <a:endParaRPr lang="tr-TR" dirty="0"/>
          </a:p>
        </p:txBody>
      </p:sp>
      <p:sp>
        <p:nvSpPr>
          <p:cNvPr id="6" name="Dikdörtgen 5"/>
          <p:cNvSpPr/>
          <p:nvPr/>
        </p:nvSpPr>
        <p:spPr>
          <a:xfrm>
            <a:off x="2343151" y="5668091"/>
            <a:ext cx="4392488" cy="338554"/>
          </a:xfrm>
          <a:prstGeom prst="rect">
            <a:avLst/>
          </a:prstGeom>
        </p:spPr>
        <p:txBody>
          <a:bodyPr wrap="square">
            <a:spAutoFit/>
          </a:bodyPr>
          <a:lstStyle/>
          <a:p>
            <a:r>
              <a:rPr lang="tr-TR" sz="1600" dirty="0">
                <a:hlinkClick r:id="rId2"/>
              </a:rPr>
              <a:t>https://worldwide.espacenet.com/?locale=en_EP</a:t>
            </a:r>
            <a:endParaRPr lang="tr-TR" sz="1600" dirty="0"/>
          </a:p>
        </p:txBody>
      </p:sp>
      <p:pic>
        <p:nvPicPr>
          <p:cNvPr id="7" name="Resim 6"/>
          <p:cNvPicPr>
            <a:picLocks noChangeAspect="1"/>
          </p:cNvPicPr>
          <p:nvPr/>
        </p:nvPicPr>
        <p:blipFill>
          <a:blip r:embed="rId3"/>
          <a:stretch>
            <a:fillRect/>
          </a:stretch>
        </p:blipFill>
        <p:spPr>
          <a:xfrm>
            <a:off x="57151" y="1370113"/>
            <a:ext cx="8964488" cy="4297978"/>
          </a:xfrm>
          <a:prstGeom prst="rect">
            <a:avLst/>
          </a:prstGeom>
        </p:spPr>
      </p:pic>
    </p:spTree>
    <p:extLst>
      <p:ext uri="{BB962C8B-B14F-4D97-AF65-F5344CB8AC3E}">
        <p14:creationId xmlns:p14="http://schemas.microsoft.com/office/powerpoint/2010/main" val="8812111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a:t>ESPACENET – Smart </a:t>
            </a:r>
            <a:r>
              <a:rPr lang="tr-TR" sz="2800" b="1" dirty="0" err="1"/>
              <a:t>Search</a:t>
            </a:r>
            <a:endParaRPr lang="tr-TR" sz="2800" b="1" dirty="0"/>
          </a:p>
          <a:p>
            <a:endParaRPr lang="tr-TR" dirty="0"/>
          </a:p>
        </p:txBody>
      </p:sp>
      <p:pic>
        <p:nvPicPr>
          <p:cNvPr id="2" name="Resim 1"/>
          <p:cNvPicPr>
            <a:picLocks noChangeAspect="1"/>
          </p:cNvPicPr>
          <p:nvPr/>
        </p:nvPicPr>
        <p:blipFill>
          <a:blip r:embed="rId2"/>
          <a:stretch>
            <a:fillRect/>
          </a:stretch>
        </p:blipFill>
        <p:spPr>
          <a:xfrm>
            <a:off x="179512" y="1412776"/>
            <a:ext cx="8784976" cy="4574909"/>
          </a:xfrm>
          <a:prstGeom prst="rect">
            <a:avLst/>
          </a:prstGeom>
        </p:spPr>
      </p:pic>
    </p:spTree>
    <p:extLst>
      <p:ext uri="{BB962C8B-B14F-4D97-AF65-F5344CB8AC3E}">
        <p14:creationId xmlns:p14="http://schemas.microsoft.com/office/powerpoint/2010/main" val="284373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a:t>ESPACENET – Smart </a:t>
            </a:r>
            <a:r>
              <a:rPr lang="tr-TR" sz="2800" b="1" dirty="0" err="1"/>
              <a:t>Search</a:t>
            </a:r>
            <a:endParaRPr lang="tr-TR" sz="2800" b="1" dirty="0"/>
          </a:p>
          <a:p>
            <a:endParaRPr lang="tr-TR" dirty="0"/>
          </a:p>
        </p:txBody>
      </p:sp>
      <p:pic>
        <p:nvPicPr>
          <p:cNvPr id="2" name="Resim 1"/>
          <p:cNvPicPr>
            <a:picLocks noChangeAspect="1"/>
          </p:cNvPicPr>
          <p:nvPr/>
        </p:nvPicPr>
        <p:blipFill>
          <a:blip r:embed="rId2"/>
          <a:stretch>
            <a:fillRect/>
          </a:stretch>
        </p:blipFill>
        <p:spPr>
          <a:xfrm>
            <a:off x="1" y="1484784"/>
            <a:ext cx="8202170" cy="1276528"/>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89546" y="3193340"/>
            <a:ext cx="2970286" cy="2107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lnSpc>
                <a:spcPct val="100000"/>
              </a:lnSpc>
              <a:spcAft>
                <a:spcPts val="0"/>
              </a:spcAft>
              <a:defRPr/>
            </a:pPr>
            <a:r>
              <a:rPr lang="tr-TR" sz="1800" dirty="0" smtClean="0"/>
              <a:t>‘Smart </a:t>
            </a:r>
            <a:r>
              <a:rPr lang="tr-TR" sz="1800" dirty="0" err="1" smtClean="0"/>
              <a:t>Search</a:t>
            </a:r>
            <a:r>
              <a:rPr lang="tr-TR" sz="1800" dirty="0" smtClean="0"/>
              <a:t>’ </a:t>
            </a:r>
            <a:r>
              <a:rPr lang="tr-TR" sz="1800" b="1" dirty="0" smtClean="0"/>
              <a:t>tahmin eder</a:t>
            </a:r>
            <a:r>
              <a:rPr lang="tr-TR" sz="1800" dirty="0" smtClean="0"/>
              <a:t>,</a:t>
            </a:r>
          </a:p>
          <a:p>
            <a:pPr algn="just" eaLnBrk="1" fontAlgn="auto" hangingPunct="1">
              <a:lnSpc>
                <a:spcPct val="100000"/>
              </a:lnSpc>
              <a:spcAft>
                <a:spcPts val="0"/>
              </a:spcAft>
              <a:defRPr/>
            </a:pPr>
            <a:r>
              <a:rPr lang="tr-TR" sz="1800" b="1" dirty="0" smtClean="0"/>
              <a:t>‘ve’ </a:t>
            </a:r>
            <a:r>
              <a:rPr lang="tr-TR" sz="1800" dirty="0" smtClean="0"/>
              <a:t>bağlacı ile </a:t>
            </a:r>
            <a:r>
              <a:rPr lang="tr-TR" sz="1800" b="1" dirty="0" smtClean="0"/>
              <a:t>bağlar,</a:t>
            </a:r>
          </a:p>
          <a:p>
            <a:pPr algn="just" eaLnBrk="1" fontAlgn="auto" hangingPunct="1">
              <a:lnSpc>
                <a:spcPct val="100000"/>
              </a:lnSpc>
              <a:spcAft>
                <a:spcPts val="0"/>
              </a:spcAft>
              <a:defRPr/>
            </a:pPr>
            <a:r>
              <a:rPr lang="tr-TR" sz="1800" dirty="0" smtClean="0"/>
              <a:t>IPC ile sınırlandırma </a:t>
            </a:r>
            <a:r>
              <a:rPr lang="tr-TR" sz="1800" b="1" dirty="0" smtClean="0"/>
              <a:t>yapamaz,</a:t>
            </a:r>
          </a:p>
          <a:p>
            <a:pPr algn="just" eaLnBrk="1" fontAlgn="auto" hangingPunct="1">
              <a:lnSpc>
                <a:spcPct val="100000"/>
              </a:lnSpc>
              <a:spcAft>
                <a:spcPts val="0"/>
              </a:spcAft>
              <a:defRPr/>
            </a:pPr>
            <a:r>
              <a:rPr lang="tr-TR" sz="1800" dirty="0" smtClean="0"/>
              <a:t>Başvuru sahibi ile sınırlandırma </a:t>
            </a:r>
            <a:r>
              <a:rPr lang="tr-TR" sz="1800" b="1" dirty="0" smtClean="0"/>
              <a:t>yapamaz.</a:t>
            </a:r>
          </a:p>
        </p:txBody>
      </p:sp>
      <p:pic>
        <p:nvPicPr>
          <p:cNvPr id="3" name="Resim 2"/>
          <p:cNvPicPr>
            <a:picLocks noChangeAspect="1"/>
          </p:cNvPicPr>
          <p:nvPr/>
        </p:nvPicPr>
        <p:blipFill>
          <a:blip r:embed="rId3"/>
          <a:stretch>
            <a:fillRect/>
          </a:stretch>
        </p:blipFill>
        <p:spPr>
          <a:xfrm>
            <a:off x="3203848" y="2788991"/>
            <a:ext cx="5682575" cy="3188360"/>
          </a:xfrm>
          <a:prstGeom prst="rect">
            <a:avLst/>
          </a:prstGeom>
        </p:spPr>
      </p:pic>
    </p:spTree>
    <p:extLst>
      <p:ext uri="{BB962C8B-B14F-4D97-AF65-F5344CB8AC3E}">
        <p14:creationId xmlns:p14="http://schemas.microsoft.com/office/powerpoint/2010/main" val="3786287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NEDEN </a:t>
            </a:r>
            <a:r>
              <a:rPr lang="tr-TR" sz="3200" b="1" dirty="0" smtClean="0"/>
              <a:t>Yapılır?</a:t>
            </a:r>
            <a:endParaRPr lang="tr-TR" sz="3200" b="1" dirty="0"/>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683568" y="1844824"/>
            <a:ext cx="792088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
            </a:pPr>
            <a:r>
              <a:rPr lang="tr-TR" altLang="tr-TR" sz="1800" dirty="0">
                <a:solidFill>
                  <a:sysClr val="windowText" lastClr="000000"/>
                </a:solidFill>
                <a:cs typeface="Tahoma" panose="020B0604030504040204" pitchFamily="34" charset="0"/>
              </a:rPr>
              <a:t>F</a:t>
            </a:r>
            <a:r>
              <a:rPr lang="tr-TR" altLang="tr-TR" sz="1800" dirty="0" smtClean="0">
                <a:solidFill>
                  <a:srgbClr val="000000"/>
                </a:solidFill>
                <a:ea typeface="Times New Roman" panose="02020603050405020304" pitchFamily="18" charset="0"/>
                <a:cs typeface="Arial" panose="020B0604020202020204" pitchFamily="34" charset="0"/>
              </a:rPr>
              <a:t>irmaların </a:t>
            </a:r>
            <a:r>
              <a:rPr lang="tr-TR" altLang="tr-TR" sz="1800" dirty="0">
                <a:solidFill>
                  <a:srgbClr val="000000"/>
                </a:solidFill>
                <a:ea typeface="Times New Roman" panose="02020603050405020304" pitchFamily="18" charset="0"/>
                <a:cs typeface="Arial" panose="020B0604020202020204" pitchFamily="34" charset="0"/>
              </a:rPr>
              <a:t>kendi sektörlerindeki </a:t>
            </a:r>
            <a:r>
              <a:rPr lang="tr-TR" altLang="tr-TR" sz="1800" i="1" u="sng" dirty="0">
                <a:solidFill>
                  <a:srgbClr val="000000"/>
                </a:solidFill>
                <a:ea typeface="Times New Roman" panose="02020603050405020304" pitchFamily="18" charset="0"/>
                <a:cs typeface="Arial" panose="020B0604020202020204" pitchFamily="34" charset="0"/>
              </a:rPr>
              <a:t>yeniliklerin tespiti</a:t>
            </a:r>
            <a:r>
              <a:rPr lang="tr-TR" altLang="tr-TR" sz="1800" dirty="0">
                <a:solidFill>
                  <a:srgbClr val="000000"/>
                </a:solidFill>
                <a:ea typeface="Times New Roman" panose="02020603050405020304" pitchFamily="18" charset="0"/>
                <a:cs typeface="Arial" panose="020B0604020202020204" pitchFamily="34" charset="0"/>
              </a:rPr>
              <a:t>, mevcut ürünlerini ve Ar-Ge projelerini etkileyebilecek </a:t>
            </a:r>
            <a:r>
              <a:rPr lang="tr-TR" altLang="tr-TR" sz="1800" i="1" u="sng" dirty="0">
                <a:solidFill>
                  <a:srgbClr val="000000"/>
                </a:solidFill>
                <a:ea typeface="Times New Roman" panose="02020603050405020304" pitchFamily="18" charset="0"/>
                <a:cs typeface="Arial" panose="020B0604020202020204" pitchFamily="34" charset="0"/>
              </a:rPr>
              <a:t>önemli buluş alanlarının keşfi</a:t>
            </a:r>
            <a:endParaRPr lang="en-US" altLang="tr-TR" sz="1800" i="1" u="sng" dirty="0">
              <a:solidFill>
                <a:srgbClr val="000000"/>
              </a:solidFill>
              <a:ea typeface="Times New Roman" panose="02020603050405020304" pitchFamily="18" charset="0"/>
              <a:cs typeface="Arial" panose="020B0604020202020204" pitchFamily="34" charset="0"/>
            </a:endParaRPr>
          </a:p>
          <a:p>
            <a:pPr algn="just">
              <a:lnSpc>
                <a:spcPct val="150000"/>
              </a:lnSpc>
              <a:buFont typeface="Wingdings" panose="05000000000000000000" pitchFamily="2" charset="2"/>
              <a:buChar char=""/>
            </a:pPr>
            <a:r>
              <a:rPr lang="en-US" altLang="tr-TR" sz="1800" i="1" u="sng" dirty="0" err="1">
                <a:solidFill>
                  <a:srgbClr val="000000"/>
                </a:solidFill>
                <a:ea typeface="Times New Roman" panose="02020603050405020304" pitchFamily="18" charset="0"/>
                <a:cs typeface="Arial" panose="020B0604020202020204" pitchFamily="34" charset="0"/>
              </a:rPr>
              <a:t>Rakip</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teknolojilerin</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izlenmesi</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pazara</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yeni</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giren</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firmaların</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tespiti</a:t>
            </a:r>
            <a:endParaRPr lang="en-US" altLang="tr-TR" sz="1800" dirty="0">
              <a:solidFill>
                <a:srgbClr val="000000"/>
              </a:solidFill>
              <a:ea typeface="Times New Roman" panose="02020603050405020304" pitchFamily="18" charset="0"/>
              <a:cs typeface="Arial" panose="020B0604020202020204" pitchFamily="34" charset="0"/>
            </a:endParaRPr>
          </a:p>
          <a:p>
            <a:pPr algn="just">
              <a:lnSpc>
                <a:spcPct val="150000"/>
              </a:lnSpc>
              <a:buFont typeface="Wingdings" panose="05000000000000000000" pitchFamily="2" charset="2"/>
              <a:buChar char=""/>
            </a:pPr>
            <a:r>
              <a:rPr lang="en-US" altLang="tr-TR" sz="1800" dirty="0" err="1">
                <a:solidFill>
                  <a:srgbClr val="000000"/>
                </a:solidFill>
                <a:ea typeface="Times New Roman" panose="02020603050405020304" pitchFamily="18" charset="0"/>
                <a:cs typeface="Arial" panose="020B0604020202020204" pitchFamily="34" charset="0"/>
              </a:rPr>
              <a:t>Eski</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teknolojilerin</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geliştirilmesi</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sonucu</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ürüne</a:t>
            </a:r>
            <a:r>
              <a:rPr lang="en-US" altLang="tr-TR" sz="1800" dirty="0">
                <a:solidFill>
                  <a:srgbClr val="000000"/>
                </a:solidFill>
                <a:ea typeface="Times New Roman" panose="02020603050405020304" pitchFamily="18" charset="0"/>
                <a:cs typeface="Arial" panose="020B0604020202020204" pitchFamily="34" charset="0"/>
              </a:rPr>
              <a:t> patent </a:t>
            </a:r>
            <a:r>
              <a:rPr lang="en-US" altLang="tr-TR" sz="1800" dirty="0" err="1">
                <a:solidFill>
                  <a:srgbClr val="000000"/>
                </a:solidFill>
                <a:ea typeface="Times New Roman" panose="02020603050405020304" pitchFamily="18" charset="0"/>
                <a:cs typeface="Arial" panose="020B0604020202020204" pitchFamily="34" charset="0"/>
              </a:rPr>
              <a:t>almaya</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çalışılarak</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gereksiz</a:t>
            </a:r>
            <a:r>
              <a:rPr lang="en-US" altLang="tr-TR" sz="1800" i="1" u="sng" dirty="0">
                <a:solidFill>
                  <a:srgbClr val="000000"/>
                </a:solidFill>
                <a:ea typeface="Times New Roman" panose="02020603050405020304" pitchFamily="18" charset="0"/>
                <a:cs typeface="Arial" panose="020B0604020202020204" pitchFamily="34" charset="0"/>
              </a:rPr>
              <a:t> patent </a:t>
            </a:r>
            <a:r>
              <a:rPr lang="en-US" altLang="tr-TR" sz="1800" i="1" u="sng" dirty="0" err="1" smtClean="0">
                <a:solidFill>
                  <a:srgbClr val="000000"/>
                </a:solidFill>
                <a:ea typeface="Times New Roman" panose="02020603050405020304" pitchFamily="18" charset="0"/>
                <a:cs typeface="Arial" panose="020B0604020202020204" pitchFamily="34" charset="0"/>
              </a:rPr>
              <a:t>maliyetlerin</a:t>
            </a:r>
            <a:r>
              <a:rPr lang="tr-TR" altLang="tr-TR" sz="1800" i="1" u="sng" dirty="0" smtClean="0">
                <a:solidFill>
                  <a:srgbClr val="000000"/>
                </a:solidFill>
                <a:ea typeface="Times New Roman" panose="02020603050405020304" pitchFamily="18" charset="0"/>
                <a:cs typeface="Arial" panose="020B0604020202020204" pitchFamily="34" charset="0"/>
              </a:rPr>
              <a:t>in</a:t>
            </a:r>
            <a:r>
              <a:rPr lang="en-US" altLang="tr-TR" sz="1800" i="1" u="sng" dirty="0" smtClean="0">
                <a:solidFill>
                  <a:srgbClr val="000000"/>
                </a:solidFill>
                <a:ea typeface="Times New Roman" panose="02020603050405020304" pitchFamily="18" charset="0"/>
                <a:cs typeface="Arial" panose="020B0604020202020204" pitchFamily="34" charset="0"/>
              </a:rPr>
              <a:t> </a:t>
            </a:r>
            <a:r>
              <a:rPr lang="tr-TR" altLang="tr-TR" sz="1800" i="1" u="sng" dirty="0" smtClean="0">
                <a:solidFill>
                  <a:srgbClr val="000000"/>
                </a:solidFill>
                <a:ea typeface="Times New Roman" panose="02020603050405020304" pitchFamily="18" charset="0"/>
                <a:cs typeface="Arial" panose="020B0604020202020204" pitchFamily="34" charset="0"/>
              </a:rPr>
              <a:t>önlenmesi</a:t>
            </a:r>
            <a:r>
              <a:rPr lang="en-US" altLang="tr-TR" sz="1800" i="1" u="sng" dirty="0" smtClean="0">
                <a:solidFill>
                  <a:srgbClr val="000000"/>
                </a:solidFill>
                <a:ea typeface="Times New Roman" panose="02020603050405020304" pitchFamily="18" charset="0"/>
                <a:cs typeface="Arial" panose="020B0604020202020204" pitchFamily="34" charset="0"/>
              </a:rPr>
              <a:t>,</a:t>
            </a:r>
            <a:endParaRPr lang="en-US" altLang="tr-TR" sz="1800" i="1" u="sng" dirty="0">
              <a:solidFill>
                <a:srgbClr val="000000"/>
              </a:solidFill>
              <a:ea typeface="Times New Roman" panose="02020603050405020304" pitchFamily="18" charset="0"/>
              <a:cs typeface="Arial" panose="020B0604020202020204" pitchFamily="34" charset="0"/>
            </a:endParaRPr>
          </a:p>
          <a:p>
            <a:pPr algn="just">
              <a:lnSpc>
                <a:spcPct val="150000"/>
              </a:lnSpc>
              <a:buFont typeface="Wingdings" panose="05000000000000000000" pitchFamily="2" charset="2"/>
              <a:buChar char=""/>
            </a:pPr>
            <a:r>
              <a:rPr lang="tr-TR" altLang="tr-TR" sz="1800" dirty="0">
                <a:solidFill>
                  <a:srgbClr val="000000"/>
                </a:solidFill>
                <a:ea typeface="Times New Roman" panose="02020603050405020304" pitchFamily="18" charset="0"/>
                <a:cs typeface="Arial" panose="020B0604020202020204" pitchFamily="34" charset="0"/>
              </a:rPr>
              <a:t>Var olanın</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yeniden</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icadına</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ve</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dolayısıyla</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gereksiz</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ar-ge</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maliyetlerinin</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a:solidFill>
                  <a:srgbClr val="000000"/>
                </a:solidFill>
                <a:ea typeface="Times New Roman" panose="02020603050405020304" pitchFamily="18" charset="0"/>
                <a:cs typeface="Arial" panose="020B0604020202020204" pitchFamily="34" charset="0"/>
              </a:rPr>
              <a:t>önüne</a:t>
            </a:r>
            <a:r>
              <a:rPr lang="en-US" altLang="tr-TR" sz="1800" dirty="0">
                <a:solidFill>
                  <a:srgbClr val="000000"/>
                </a:solidFill>
                <a:ea typeface="Times New Roman" panose="02020603050405020304" pitchFamily="18" charset="0"/>
                <a:cs typeface="Arial" panose="020B0604020202020204" pitchFamily="34" charset="0"/>
              </a:rPr>
              <a:t> </a:t>
            </a:r>
            <a:r>
              <a:rPr lang="en-US" altLang="tr-TR" sz="1800" dirty="0" err="1" smtClean="0">
                <a:solidFill>
                  <a:srgbClr val="000000"/>
                </a:solidFill>
                <a:ea typeface="Times New Roman" panose="02020603050405020304" pitchFamily="18" charset="0"/>
                <a:cs typeface="Arial" panose="020B0604020202020204" pitchFamily="34" charset="0"/>
              </a:rPr>
              <a:t>geçilmesi</a:t>
            </a:r>
            <a:r>
              <a:rPr lang="tr-TR" altLang="tr-TR" sz="1800" dirty="0" smtClean="0">
                <a:solidFill>
                  <a:srgbClr val="000000"/>
                </a:solidFill>
                <a:ea typeface="Times New Roman" panose="02020603050405020304" pitchFamily="18" charset="0"/>
                <a:cs typeface="Arial" panose="020B0604020202020204" pitchFamily="34" charset="0"/>
              </a:rPr>
              <a:t> - </a:t>
            </a:r>
            <a:r>
              <a:rPr lang="en-US" altLang="tr-TR" sz="1800" i="1" u="sng" dirty="0" err="1" smtClean="0">
                <a:solidFill>
                  <a:srgbClr val="000000"/>
                </a:solidFill>
                <a:ea typeface="Times New Roman" panose="02020603050405020304" pitchFamily="18" charset="0"/>
                <a:cs typeface="Arial" panose="020B0604020202020204" pitchFamily="34" charset="0"/>
              </a:rPr>
              <a:t>zaman</a:t>
            </a:r>
            <a:r>
              <a:rPr lang="en-US" altLang="tr-TR" sz="1800" i="1" u="sng" dirty="0">
                <a:solidFill>
                  <a:srgbClr val="000000"/>
                </a:solidFill>
                <a:ea typeface="Times New Roman" panose="02020603050405020304" pitchFamily="18" charset="0"/>
                <a:cs typeface="Arial" panose="020B0604020202020204" pitchFamily="34" charset="0"/>
              </a:rPr>
              <a:t>, para </a:t>
            </a:r>
            <a:r>
              <a:rPr lang="en-US" altLang="tr-TR" sz="1800" i="1" u="sng" dirty="0" err="1">
                <a:solidFill>
                  <a:srgbClr val="000000"/>
                </a:solidFill>
                <a:ea typeface="Times New Roman" panose="02020603050405020304" pitchFamily="18" charset="0"/>
                <a:cs typeface="Arial" panose="020B0604020202020204" pitchFamily="34" charset="0"/>
              </a:rPr>
              <a:t>ve</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işgücü</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i="1" u="sng" dirty="0" err="1">
                <a:solidFill>
                  <a:srgbClr val="000000"/>
                </a:solidFill>
                <a:ea typeface="Times New Roman" panose="02020603050405020304" pitchFamily="18" charset="0"/>
                <a:cs typeface="Arial" panose="020B0604020202020204" pitchFamily="34" charset="0"/>
              </a:rPr>
              <a:t>kaybının</a:t>
            </a:r>
            <a:r>
              <a:rPr lang="en-US" altLang="tr-TR" sz="1800" i="1" u="sng" dirty="0">
                <a:solidFill>
                  <a:srgbClr val="000000"/>
                </a:solidFill>
                <a:ea typeface="Times New Roman" panose="02020603050405020304" pitchFamily="18" charset="0"/>
                <a:cs typeface="Arial" panose="020B0604020202020204" pitchFamily="34" charset="0"/>
              </a:rPr>
              <a:t> </a:t>
            </a:r>
            <a:r>
              <a:rPr lang="en-US" altLang="tr-TR" sz="1800" i="1" u="sng" dirty="0" err="1" smtClean="0">
                <a:solidFill>
                  <a:srgbClr val="000000"/>
                </a:solidFill>
                <a:ea typeface="Times New Roman" panose="02020603050405020304" pitchFamily="18" charset="0"/>
                <a:cs typeface="Arial" panose="020B0604020202020204" pitchFamily="34" charset="0"/>
              </a:rPr>
              <a:t>önlenmesi</a:t>
            </a:r>
            <a:r>
              <a:rPr lang="tr-TR" altLang="tr-TR" sz="1800" dirty="0" smtClean="0">
                <a:solidFill>
                  <a:srgbClr val="000000"/>
                </a:solidFill>
                <a:ea typeface="Times New Roman" panose="02020603050405020304" pitchFamily="18" charset="0"/>
                <a:cs typeface="Arial" panose="020B0604020202020204" pitchFamily="34" charset="0"/>
              </a:rPr>
              <a:t>-</a:t>
            </a:r>
            <a:r>
              <a:rPr lang="en-US" altLang="tr-TR" sz="1800" dirty="0" smtClean="0">
                <a:solidFill>
                  <a:srgbClr val="000000"/>
                </a:solidFill>
                <a:ea typeface="Times New Roman" panose="02020603050405020304" pitchFamily="18" charset="0"/>
                <a:cs typeface="Arial" panose="020B0604020202020204" pitchFamily="34" charset="0"/>
              </a:rPr>
              <a:t> </a:t>
            </a:r>
            <a:endParaRPr lang="tr-TR" altLang="tr-TR" sz="1800" dirty="0" smtClean="0">
              <a:solidFill>
                <a:srgbClr val="000000"/>
              </a:solidFill>
              <a:ea typeface="Times New Roman" panose="02020603050405020304" pitchFamily="18" charset="0"/>
              <a:cs typeface="Arial" panose="020B0604020202020204" pitchFamily="34" charset="0"/>
            </a:endParaRPr>
          </a:p>
          <a:p>
            <a:pPr algn="just">
              <a:lnSpc>
                <a:spcPct val="150000"/>
              </a:lnSpc>
              <a:buFont typeface="Wingdings" panose="05000000000000000000" pitchFamily="2" charset="2"/>
              <a:buChar char=""/>
            </a:pPr>
            <a:endParaRPr lang="tr-TR" altLang="tr-TR" sz="2600" dirty="0">
              <a:solidFill>
                <a:srgbClr val="000000"/>
              </a:solidFill>
              <a:ea typeface="Times New Roman" panose="02020603050405020304" pitchFamily="18" charset="0"/>
              <a:cs typeface="Arial" panose="020B0604020202020204" pitchFamily="34" charset="0"/>
            </a:endParaRPr>
          </a:p>
          <a:p>
            <a:pPr algn="just">
              <a:lnSpc>
                <a:spcPct val="150000"/>
              </a:lnSpc>
              <a:buFont typeface="Wingdings" panose="05000000000000000000" pitchFamily="2" charset="2"/>
              <a:buChar char=""/>
            </a:pPr>
            <a:endParaRPr lang="tr-TR" altLang="tr-TR" sz="2600" dirty="0" smtClean="0">
              <a:solidFill>
                <a:srgbClr val="000000"/>
              </a:solidFill>
              <a:ea typeface="Times New Roman" panose="02020603050405020304" pitchFamily="18" charset="0"/>
              <a:cs typeface="Arial" panose="020B0604020202020204" pitchFamily="34" charset="0"/>
            </a:endParaRPr>
          </a:p>
          <a:p>
            <a:pPr algn="just">
              <a:lnSpc>
                <a:spcPct val="150000"/>
              </a:lnSpc>
              <a:buFont typeface="Wingdings" panose="05000000000000000000" pitchFamily="2" charset="2"/>
              <a:buChar char=""/>
            </a:pPr>
            <a:endParaRPr lang="en-US" altLang="tr-TR" sz="2600" dirty="0">
              <a:solidFill>
                <a:srgbClr val="000000"/>
              </a:solidFill>
              <a:ea typeface="Times New Roman" panose="02020603050405020304" pitchFamily="18" charset="0"/>
              <a:cs typeface="Arial" panose="020B06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1705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t>ESPACENET </a:t>
            </a:r>
            <a:r>
              <a:rPr lang="tr-TR" sz="2800" b="1" dirty="0"/>
              <a:t>– </a:t>
            </a:r>
            <a:r>
              <a:rPr lang="tr-TR" sz="2800" b="1" dirty="0" smtClean="0"/>
              <a:t>Advanced </a:t>
            </a:r>
            <a:r>
              <a:rPr lang="tr-TR" sz="2800" b="1" dirty="0" err="1" smtClean="0"/>
              <a:t>Search</a:t>
            </a:r>
            <a:endParaRPr lang="tr-TR" sz="2800" b="1" dirty="0" smtClean="0"/>
          </a:p>
          <a:p>
            <a:r>
              <a:rPr lang="tr-TR" sz="2800" b="1" dirty="0" smtClean="0"/>
              <a:t>(DETAYLI ARAMA)</a:t>
            </a:r>
            <a:endParaRPr lang="tr-TR" sz="2800" b="1" dirty="0"/>
          </a:p>
          <a:p>
            <a:endParaRPr lang="tr-TR" dirty="0"/>
          </a:p>
        </p:txBody>
      </p:sp>
      <p:pic>
        <p:nvPicPr>
          <p:cNvPr id="5" name="Resim 4"/>
          <p:cNvPicPr>
            <a:picLocks noChangeAspect="1"/>
          </p:cNvPicPr>
          <p:nvPr/>
        </p:nvPicPr>
        <p:blipFill>
          <a:blip r:embed="rId2"/>
          <a:stretch>
            <a:fillRect/>
          </a:stretch>
        </p:blipFill>
        <p:spPr>
          <a:xfrm>
            <a:off x="971600" y="1971381"/>
            <a:ext cx="7582958" cy="847843"/>
          </a:xfrm>
          <a:prstGeom prst="rect">
            <a:avLst/>
          </a:prstGeom>
        </p:spPr>
      </p:pic>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1835696" y="3492765"/>
            <a:ext cx="5976664"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550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lnSpc>
                <a:spcPct val="150000"/>
              </a:lnSpc>
              <a:spcAft>
                <a:spcPts val="0"/>
              </a:spcAft>
              <a:defRPr/>
            </a:pPr>
            <a:r>
              <a:rPr lang="tr-TR" sz="3300" dirty="0" smtClean="0">
                <a:latin typeface="Calibri" panose="020F0502020204030204"/>
                <a:cs typeface="Tahoma" panose="020B0604030504040204" pitchFamily="34" charset="0"/>
              </a:rPr>
              <a:t>Ayrıntılı bir araştırma</a:t>
            </a:r>
          </a:p>
          <a:p>
            <a:pPr algn="just" eaLnBrk="1" fontAlgn="auto" hangingPunct="1">
              <a:lnSpc>
                <a:spcPct val="150000"/>
              </a:lnSpc>
              <a:spcAft>
                <a:spcPts val="0"/>
              </a:spcAft>
              <a:defRPr/>
            </a:pPr>
            <a:r>
              <a:rPr lang="tr-TR" sz="3300" dirty="0" smtClean="0">
                <a:latin typeface="Calibri" panose="020F0502020204030204"/>
                <a:cs typeface="Tahoma" panose="020B0604030504040204" pitchFamily="34" charset="0"/>
              </a:rPr>
              <a:t>Birden çok kombinasyonu bir araya getirerek; doğru sonuca daha kısa yoldan ulaşma</a:t>
            </a:r>
          </a:p>
          <a:p>
            <a:pPr algn="just" eaLnBrk="1" fontAlgn="auto" hangingPunct="1">
              <a:lnSpc>
                <a:spcPct val="170000"/>
              </a:lnSpc>
              <a:spcAft>
                <a:spcPts val="0"/>
              </a:spcAft>
              <a:defRPr/>
            </a:pPr>
            <a:r>
              <a:rPr lang="tr-TR" sz="3300" dirty="0" smtClean="0">
                <a:latin typeface="Calibri" panose="020F0502020204030204"/>
                <a:cs typeface="Tahoma" panose="020B0604030504040204" pitchFamily="34" charset="0"/>
              </a:rPr>
              <a:t>‘ve’ bağlacı ile bağlar </a:t>
            </a:r>
          </a:p>
          <a:p>
            <a:pPr marL="0" indent="0" algn="just" eaLnBrk="1" fontAlgn="auto" hangingPunct="1">
              <a:lnSpc>
                <a:spcPct val="100000"/>
              </a:lnSpc>
              <a:spcAft>
                <a:spcPts val="0"/>
              </a:spcAft>
              <a:buNone/>
              <a:defRPr/>
            </a:pPr>
            <a:endParaRPr lang="tr-TR" sz="1800" dirty="0" smtClean="0">
              <a:latin typeface="Calibri" panose="020F0502020204030204"/>
              <a:cs typeface="Tahoma" panose="020B0604030504040204" pitchFamily="34" charset="0"/>
            </a:endParaRPr>
          </a:p>
        </p:txBody>
      </p:sp>
      <p:sp>
        <p:nvSpPr>
          <p:cNvPr id="8" name="Dikdörtgen 7"/>
          <p:cNvSpPr/>
          <p:nvPr/>
        </p:nvSpPr>
        <p:spPr>
          <a:xfrm>
            <a:off x="1835696" y="5589240"/>
            <a:ext cx="6718862" cy="338554"/>
          </a:xfrm>
          <a:prstGeom prst="rect">
            <a:avLst/>
          </a:prstGeom>
        </p:spPr>
        <p:txBody>
          <a:bodyPr wrap="square">
            <a:spAutoFit/>
          </a:bodyPr>
          <a:lstStyle/>
          <a:p>
            <a:r>
              <a:rPr lang="tr-TR" sz="1600" dirty="0">
                <a:hlinkClick r:id="rId3"/>
              </a:rPr>
              <a:t>https://worldwide.espacenet.com/advancedSearch?locale=en_EP</a:t>
            </a:r>
            <a:endParaRPr lang="tr-TR" sz="1600" dirty="0"/>
          </a:p>
        </p:txBody>
      </p:sp>
    </p:spTree>
    <p:extLst>
      <p:ext uri="{BB962C8B-B14F-4D97-AF65-F5344CB8AC3E}">
        <p14:creationId xmlns:p14="http://schemas.microsoft.com/office/powerpoint/2010/main" val="23306576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ESPACENET – Advanced </a:t>
            </a:r>
            <a:r>
              <a:rPr lang="tr-TR" sz="2800" b="1" dirty="0" err="1"/>
              <a:t>Search</a:t>
            </a:r>
            <a:endParaRPr lang="tr-TR" sz="2800" b="1" dirty="0"/>
          </a:p>
          <a:p>
            <a:r>
              <a:rPr lang="tr-TR" sz="2800" b="1" dirty="0"/>
              <a:t>(DETAYLI ARAMA)</a:t>
            </a:r>
          </a:p>
          <a:p>
            <a:endParaRPr lang="tr-TR" dirty="0"/>
          </a:p>
        </p:txBody>
      </p:sp>
      <p:pic>
        <p:nvPicPr>
          <p:cNvPr id="2" name="Resim 1"/>
          <p:cNvPicPr>
            <a:picLocks noChangeAspect="1"/>
          </p:cNvPicPr>
          <p:nvPr/>
        </p:nvPicPr>
        <p:blipFill>
          <a:blip r:embed="rId2"/>
          <a:stretch>
            <a:fillRect/>
          </a:stretch>
        </p:blipFill>
        <p:spPr>
          <a:xfrm>
            <a:off x="2123728" y="1412776"/>
            <a:ext cx="4896544" cy="4525783"/>
          </a:xfrm>
          <a:prstGeom prst="rect">
            <a:avLst/>
          </a:prstGeom>
        </p:spPr>
      </p:pic>
    </p:spTree>
    <p:extLst>
      <p:ext uri="{BB962C8B-B14F-4D97-AF65-F5344CB8AC3E}">
        <p14:creationId xmlns:p14="http://schemas.microsoft.com/office/powerpoint/2010/main" val="14507704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smtClean="0"/>
          </a:p>
          <a:p>
            <a:r>
              <a:rPr lang="tr-TR" sz="2800" b="1" dirty="0" smtClean="0"/>
              <a:t>Araştırma Uygulaması</a:t>
            </a:r>
            <a:endParaRPr lang="tr-TR" sz="2800" b="1" dirty="0"/>
          </a:p>
          <a:p>
            <a:endParaRPr lang="tr-TR" sz="2800" dirty="0"/>
          </a:p>
        </p:txBody>
      </p:sp>
      <p:sp>
        <p:nvSpPr>
          <p:cNvPr id="3"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467544" y="1412776"/>
            <a:ext cx="8424936" cy="462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25000" lnSpcReduction="20000"/>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lnSpc>
                <a:spcPct val="150000"/>
              </a:lnSpc>
              <a:spcAft>
                <a:spcPts val="0"/>
              </a:spcAft>
              <a:defRPr/>
            </a:pPr>
            <a:r>
              <a:rPr lang="tr-TR" altLang="tr-TR" sz="7200" dirty="0" err="1" smtClean="0">
                <a:solidFill>
                  <a:sysClr val="windowText" lastClr="000000"/>
                </a:solidFill>
                <a:cs typeface="Tahoma" panose="020B0604030504040204" pitchFamily="34" charset="0"/>
              </a:rPr>
              <a:t>Keyword</a:t>
            </a:r>
            <a:r>
              <a:rPr lang="tr-TR" altLang="tr-TR" sz="7200" dirty="0" smtClean="0">
                <a:solidFill>
                  <a:sysClr val="windowText" lastClr="000000"/>
                </a:solidFill>
                <a:cs typeface="Tahoma" panose="020B0604030504040204" pitchFamily="34" charset="0"/>
              </a:rPr>
              <a:t>(s) in </a:t>
            </a:r>
            <a:r>
              <a:rPr lang="tr-TR" altLang="tr-TR" sz="7200" dirty="0" err="1" smtClean="0">
                <a:solidFill>
                  <a:sysClr val="windowText" lastClr="000000"/>
                </a:solidFill>
                <a:cs typeface="Tahoma" panose="020B0604030504040204" pitchFamily="34" charset="0"/>
              </a:rPr>
              <a:t>title</a:t>
            </a:r>
            <a:r>
              <a:rPr lang="tr-TR" altLang="tr-TR" sz="7200" dirty="0" smtClean="0">
                <a:solidFill>
                  <a:sysClr val="windowText" lastClr="000000"/>
                </a:solidFill>
                <a:cs typeface="Tahoma" panose="020B0604030504040204" pitchFamily="34" charset="0"/>
              </a:rPr>
              <a:t> (Patent başlığına göre arama)</a:t>
            </a:r>
          </a:p>
          <a:p>
            <a:pPr algn="just" eaLnBrk="1" fontAlgn="auto" hangingPunct="1">
              <a:lnSpc>
                <a:spcPct val="150000"/>
              </a:lnSpc>
              <a:spcAft>
                <a:spcPts val="0"/>
              </a:spcAft>
              <a:defRPr/>
            </a:pPr>
            <a:r>
              <a:rPr lang="tr-TR" altLang="tr-TR" sz="7200" dirty="0" err="1">
                <a:solidFill>
                  <a:sysClr val="windowText" lastClr="000000"/>
                </a:solidFill>
                <a:cs typeface="Tahoma" panose="020B0604030504040204" pitchFamily="34" charset="0"/>
              </a:rPr>
              <a:t>Keyword</a:t>
            </a:r>
            <a:r>
              <a:rPr lang="tr-TR" altLang="tr-TR" sz="7200" dirty="0">
                <a:solidFill>
                  <a:sysClr val="windowText" lastClr="000000"/>
                </a:solidFill>
                <a:cs typeface="Tahoma" panose="020B0604030504040204" pitchFamily="34" charset="0"/>
              </a:rPr>
              <a:t>(s) in </a:t>
            </a:r>
            <a:r>
              <a:rPr lang="tr-TR" altLang="tr-TR" sz="7200" dirty="0" err="1" smtClean="0">
                <a:solidFill>
                  <a:sysClr val="windowText" lastClr="000000"/>
                </a:solidFill>
                <a:cs typeface="Tahoma" panose="020B0604030504040204" pitchFamily="34" charset="0"/>
              </a:rPr>
              <a:t>title</a:t>
            </a:r>
            <a:r>
              <a:rPr lang="tr-TR" altLang="tr-TR" sz="7200" dirty="0" smtClean="0">
                <a:solidFill>
                  <a:sysClr val="windowText" lastClr="000000"/>
                </a:solidFill>
                <a:cs typeface="Tahoma" panose="020B0604030504040204" pitchFamily="34" charset="0"/>
              </a:rPr>
              <a:t> </a:t>
            </a:r>
            <a:r>
              <a:rPr lang="tr-TR" altLang="tr-TR" sz="7200" dirty="0" err="1" smtClean="0">
                <a:solidFill>
                  <a:sysClr val="windowText" lastClr="000000"/>
                </a:solidFill>
                <a:cs typeface="Tahoma" panose="020B0604030504040204" pitchFamily="34" charset="0"/>
              </a:rPr>
              <a:t>or</a:t>
            </a:r>
            <a:r>
              <a:rPr lang="tr-TR" altLang="tr-TR" sz="7200" dirty="0" smtClean="0">
                <a:solidFill>
                  <a:sysClr val="windowText" lastClr="000000"/>
                </a:solidFill>
                <a:cs typeface="Tahoma" panose="020B0604030504040204" pitchFamily="34" charset="0"/>
              </a:rPr>
              <a:t> </a:t>
            </a:r>
            <a:r>
              <a:rPr lang="tr-TR" altLang="tr-TR" sz="7200" dirty="0" err="1" smtClean="0">
                <a:solidFill>
                  <a:sysClr val="windowText" lastClr="000000"/>
                </a:solidFill>
                <a:cs typeface="Tahoma" panose="020B0604030504040204" pitchFamily="34" charset="0"/>
              </a:rPr>
              <a:t>abstract</a:t>
            </a:r>
            <a:r>
              <a:rPr lang="tr-TR" altLang="tr-TR" sz="7200" dirty="0" smtClean="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(Patent </a:t>
            </a:r>
            <a:r>
              <a:rPr lang="tr-TR" altLang="tr-TR" sz="7200" dirty="0" smtClean="0">
                <a:solidFill>
                  <a:sysClr val="windowText" lastClr="000000"/>
                </a:solidFill>
                <a:cs typeface="Tahoma" panose="020B0604030504040204" pitchFamily="34" charset="0"/>
              </a:rPr>
              <a:t>başlık veya özetine </a:t>
            </a:r>
            <a:r>
              <a:rPr lang="tr-TR" altLang="tr-TR" sz="7200" dirty="0">
                <a:solidFill>
                  <a:sysClr val="windowText" lastClr="000000"/>
                </a:solidFill>
                <a:cs typeface="Tahoma" panose="020B0604030504040204" pitchFamily="34" charset="0"/>
              </a:rPr>
              <a:t>göre arama</a:t>
            </a:r>
            <a:r>
              <a:rPr lang="tr-TR" altLang="tr-TR" sz="7200" dirty="0" smtClean="0">
                <a:solidFill>
                  <a:sysClr val="windowText" lastClr="000000"/>
                </a:solidFill>
                <a:cs typeface="Tahoma" panose="020B0604030504040204" pitchFamily="34" charset="0"/>
              </a:rPr>
              <a:t>)</a:t>
            </a:r>
          </a:p>
          <a:p>
            <a:pPr algn="just" eaLnBrk="1" fontAlgn="auto" hangingPunct="1">
              <a:lnSpc>
                <a:spcPct val="150000"/>
              </a:lnSpc>
              <a:spcAft>
                <a:spcPts val="0"/>
              </a:spcAft>
              <a:defRPr/>
            </a:pPr>
            <a:r>
              <a:rPr lang="tr-TR" altLang="tr-TR" sz="7200" dirty="0" err="1" smtClean="0">
                <a:solidFill>
                  <a:sysClr val="windowText" lastClr="000000"/>
                </a:solidFill>
                <a:cs typeface="Tahoma" panose="020B0604030504040204" pitchFamily="34" charset="0"/>
              </a:rPr>
              <a:t>Publication</a:t>
            </a:r>
            <a:r>
              <a:rPr lang="tr-TR" altLang="tr-TR" sz="7200" dirty="0" smtClean="0">
                <a:solidFill>
                  <a:sysClr val="windowText" lastClr="000000"/>
                </a:solidFill>
                <a:cs typeface="Tahoma" panose="020B0604030504040204" pitchFamily="34" charset="0"/>
              </a:rPr>
              <a:t> </a:t>
            </a:r>
            <a:r>
              <a:rPr lang="tr-TR" altLang="tr-TR" sz="7200" dirty="0" err="1" smtClean="0">
                <a:solidFill>
                  <a:sysClr val="windowText" lastClr="000000"/>
                </a:solidFill>
                <a:cs typeface="Tahoma" panose="020B0604030504040204" pitchFamily="34" charset="0"/>
              </a:rPr>
              <a:t>number</a:t>
            </a:r>
            <a:r>
              <a:rPr lang="tr-TR" altLang="tr-TR" sz="7200" dirty="0" smtClean="0">
                <a:solidFill>
                  <a:sysClr val="windowText" lastClr="000000"/>
                </a:solidFill>
                <a:cs typeface="Tahoma" panose="020B0604030504040204" pitchFamily="34" charset="0"/>
              </a:rPr>
              <a:t> (Patent yayın numarasına göre arama)</a:t>
            </a:r>
          </a:p>
          <a:p>
            <a:pPr algn="just" eaLnBrk="1" fontAlgn="auto" hangingPunct="1">
              <a:lnSpc>
                <a:spcPct val="150000"/>
              </a:lnSpc>
              <a:spcAft>
                <a:spcPts val="0"/>
              </a:spcAft>
              <a:defRPr/>
            </a:pPr>
            <a:r>
              <a:rPr lang="tr-TR" altLang="tr-TR" sz="7200" dirty="0" smtClean="0">
                <a:solidFill>
                  <a:sysClr val="windowText" lastClr="000000"/>
                </a:solidFill>
                <a:cs typeface="Tahoma" panose="020B0604030504040204" pitchFamily="34" charset="0"/>
              </a:rPr>
              <a:t>Application </a:t>
            </a:r>
            <a:r>
              <a:rPr lang="tr-TR" altLang="tr-TR" sz="7200" dirty="0" err="1" smtClean="0">
                <a:solidFill>
                  <a:sysClr val="windowText" lastClr="000000"/>
                </a:solidFill>
                <a:cs typeface="Tahoma" panose="020B0604030504040204" pitchFamily="34" charset="0"/>
              </a:rPr>
              <a:t>number</a:t>
            </a:r>
            <a:r>
              <a:rPr lang="tr-TR" altLang="tr-TR" sz="7200" dirty="0" smtClean="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(Patent </a:t>
            </a:r>
            <a:r>
              <a:rPr lang="tr-TR" altLang="tr-TR" sz="7200" dirty="0" smtClean="0">
                <a:solidFill>
                  <a:sysClr val="windowText" lastClr="000000"/>
                </a:solidFill>
                <a:cs typeface="Tahoma" panose="020B0604030504040204" pitchFamily="34" charset="0"/>
              </a:rPr>
              <a:t>başvuru </a:t>
            </a:r>
            <a:r>
              <a:rPr lang="tr-TR" altLang="tr-TR" sz="7200" dirty="0">
                <a:solidFill>
                  <a:sysClr val="windowText" lastClr="000000"/>
                </a:solidFill>
                <a:cs typeface="Tahoma" panose="020B0604030504040204" pitchFamily="34" charset="0"/>
              </a:rPr>
              <a:t>numarasına göre arama</a:t>
            </a:r>
            <a:r>
              <a:rPr lang="tr-TR" altLang="tr-TR" sz="7200" dirty="0" smtClean="0">
                <a:solidFill>
                  <a:sysClr val="windowText" lastClr="000000"/>
                </a:solidFill>
                <a:cs typeface="Tahoma" panose="020B0604030504040204" pitchFamily="34" charset="0"/>
              </a:rPr>
              <a:t>)</a:t>
            </a:r>
          </a:p>
          <a:p>
            <a:pPr algn="just" eaLnBrk="1" fontAlgn="auto" hangingPunct="1">
              <a:lnSpc>
                <a:spcPct val="150000"/>
              </a:lnSpc>
              <a:spcAft>
                <a:spcPts val="0"/>
              </a:spcAft>
              <a:defRPr/>
            </a:pPr>
            <a:r>
              <a:rPr lang="tr-TR" altLang="tr-TR" sz="7200" dirty="0" err="1" smtClean="0">
                <a:solidFill>
                  <a:sysClr val="windowText" lastClr="000000"/>
                </a:solidFill>
                <a:cs typeface="Tahoma" panose="020B0604030504040204" pitchFamily="34" charset="0"/>
              </a:rPr>
              <a:t>Priority</a:t>
            </a:r>
            <a:r>
              <a:rPr lang="tr-TR" altLang="tr-TR" sz="7200" dirty="0" smtClean="0">
                <a:solidFill>
                  <a:sysClr val="windowText" lastClr="000000"/>
                </a:solidFill>
                <a:cs typeface="Tahoma" panose="020B0604030504040204" pitchFamily="34" charset="0"/>
              </a:rPr>
              <a:t> </a:t>
            </a:r>
            <a:r>
              <a:rPr lang="tr-TR" altLang="tr-TR" sz="7200" dirty="0" err="1" smtClean="0">
                <a:solidFill>
                  <a:sysClr val="windowText" lastClr="000000"/>
                </a:solidFill>
                <a:cs typeface="Tahoma" panose="020B0604030504040204" pitchFamily="34" charset="0"/>
              </a:rPr>
              <a:t>number</a:t>
            </a:r>
            <a:r>
              <a:rPr lang="tr-TR" altLang="tr-TR" sz="7200" dirty="0" smtClean="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(Patent </a:t>
            </a:r>
            <a:r>
              <a:rPr lang="tr-TR" altLang="tr-TR" sz="7200" dirty="0" smtClean="0">
                <a:solidFill>
                  <a:sysClr val="windowText" lastClr="000000"/>
                </a:solidFill>
                <a:cs typeface="Tahoma" panose="020B0604030504040204" pitchFamily="34" charset="0"/>
              </a:rPr>
              <a:t>rüçhan </a:t>
            </a:r>
            <a:r>
              <a:rPr lang="tr-TR" altLang="tr-TR" sz="7200" dirty="0">
                <a:solidFill>
                  <a:sysClr val="windowText" lastClr="000000"/>
                </a:solidFill>
                <a:cs typeface="Tahoma" panose="020B0604030504040204" pitchFamily="34" charset="0"/>
              </a:rPr>
              <a:t>numarasına göre arama</a:t>
            </a:r>
            <a:r>
              <a:rPr lang="tr-TR" altLang="tr-TR" sz="7200" dirty="0" smtClean="0">
                <a:solidFill>
                  <a:sysClr val="windowText" lastClr="000000"/>
                </a:solidFill>
                <a:cs typeface="Tahoma" panose="020B0604030504040204" pitchFamily="34" charset="0"/>
              </a:rPr>
              <a:t>)</a:t>
            </a:r>
          </a:p>
          <a:p>
            <a:pPr algn="just" eaLnBrk="1" fontAlgn="auto" hangingPunct="1">
              <a:lnSpc>
                <a:spcPct val="150000"/>
              </a:lnSpc>
              <a:spcAft>
                <a:spcPts val="0"/>
              </a:spcAft>
              <a:defRPr/>
            </a:pPr>
            <a:r>
              <a:rPr lang="tr-TR" altLang="tr-TR" sz="7200" dirty="0" err="1" smtClean="0">
                <a:solidFill>
                  <a:sysClr val="windowText" lastClr="000000"/>
                </a:solidFill>
                <a:cs typeface="Tahoma" panose="020B0604030504040204" pitchFamily="34" charset="0"/>
              </a:rPr>
              <a:t>Publication</a:t>
            </a:r>
            <a:r>
              <a:rPr lang="tr-TR" altLang="tr-TR" sz="7200" dirty="0" smtClean="0">
                <a:solidFill>
                  <a:sysClr val="windowText" lastClr="000000"/>
                </a:solidFill>
                <a:cs typeface="Tahoma" panose="020B0604030504040204" pitchFamily="34" charset="0"/>
              </a:rPr>
              <a:t> </a:t>
            </a:r>
            <a:r>
              <a:rPr lang="tr-TR" altLang="tr-TR" sz="7200" dirty="0" err="1" smtClean="0">
                <a:solidFill>
                  <a:sysClr val="windowText" lastClr="000000"/>
                </a:solidFill>
                <a:cs typeface="Tahoma" panose="020B0604030504040204" pitchFamily="34" charset="0"/>
              </a:rPr>
              <a:t>date</a:t>
            </a:r>
            <a:r>
              <a:rPr lang="tr-TR" altLang="tr-TR" sz="7200" dirty="0" smtClean="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(Patent </a:t>
            </a:r>
            <a:r>
              <a:rPr lang="tr-TR" altLang="tr-TR" sz="7200" dirty="0" smtClean="0">
                <a:solidFill>
                  <a:sysClr val="windowText" lastClr="000000"/>
                </a:solidFill>
                <a:cs typeface="Tahoma" panose="020B0604030504040204" pitchFamily="34" charset="0"/>
              </a:rPr>
              <a:t>yayın tarihine </a:t>
            </a:r>
            <a:r>
              <a:rPr lang="tr-TR" altLang="tr-TR" sz="7200" dirty="0">
                <a:solidFill>
                  <a:sysClr val="windowText" lastClr="000000"/>
                </a:solidFill>
                <a:cs typeface="Tahoma" panose="020B0604030504040204" pitchFamily="34" charset="0"/>
              </a:rPr>
              <a:t>göre arama</a:t>
            </a:r>
            <a:r>
              <a:rPr lang="tr-TR" altLang="tr-TR" sz="7200" dirty="0" smtClean="0">
                <a:solidFill>
                  <a:sysClr val="windowText" lastClr="000000"/>
                </a:solidFill>
                <a:cs typeface="Tahoma" panose="020B0604030504040204" pitchFamily="34" charset="0"/>
              </a:rPr>
              <a:t>)</a:t>
            </a:r>
          </a:p>
          <a:p>
            <a:pPr algn="just" eaLnBrk="1" fontAlgn="auto" hangingPunct="1">
              <a:lnSpc>
                <a:spcPct val="150000"/>
              </a:lnSpc>
              <a:spcAft>
                <a:spcPts val="0"/>
              </a:spcAft>
              <a:defRPr/>
            </a:pPr>
            <a:r>
              <a:rPr lang="tr-TR" altLang="tr-TR" sz="7200" dirty="0" err="1" smtClean="0">
                <a:solidFill>
                  <a:sysClr val="windowText" lastClr="000000"/>
                </a:solidFill>
                <a:cs typeface="Tahoma" panose="020B0604030504040204" pitchFamily="34" charset="0"/>
              </a:rPr>
              <a:t>Applicant</a:t>
            </a:r>
            <a:r>
              <a:rPr lang="tr-TR" altLang="tr-TR" sz="7200" dirty="0" smtClean="0">
                <a:solidFill>
                  <a:sysClr val="windowText" lastClr="000000"/>
                </a:solidFill>
                <a:cs typeface="Tahoma" panose="020B0604030504040204" pitchFamily="34" charset="0"/>
              </a:rPr>
              <a:t> (s) (</a:t>
            </a:r>
            <a:r>
              <a:rPr lang="tr-TR" altLang="tr-TR" sz="7200" dirty="0">
                <a:solidFill>
                  <a:sysClr val="windowText" lastClr="000000"/>
                </a:solidFill>
                <a:cs typeface="Tahoma" panose="020B0604030504040204" pitchFamily="34" charset="0"/>
              </a:rPr>
              <a:t>Patent </a:t>
            </a:r>
            <a:r>
              <a:rPr lang="tr-TR" altLang="tr-TR" sz="7200" dirty="0" smtClean="0">
                <a:solidFill>
                  <a:sysClr val="windowText" lastClr="000000"/>
                </a:solidFill>
                <a:cs typeface="Tahoma" panose="020B0604030504040204" pitchFamily="34" charset="0"/>
              </a:rPr>
              <a:t>başvuru sahibine göre </a:t>
            </a:r>
            <a:r>
              <a:rPr lang="tr-TR" altLang="tr-TR" sz="7200" dirty="0">
                <a:solidFill>
                  <a:sysClr val="windowText" lastClr="000000"/>
                </a:solidFill>
                <a:cs typeface="Tahoma" panose="020B0604030504040204" pitchFamily="34" charset="0"/>
              </a:rPr>
              <a:t>arama</a:t>
            </a:r>
            <a:r>
              <a:rPr lang="tr-TR" altLang="tr-TR" sz="7200" dirty="0" smtClean="0">
                <a:solidFill>
                  <a:sysClr val="windowText" lastClr="000000"/>
                </a:solidFill>
                <a:cs typeface="Tahoma" panose="020B0604030504040204" pitchFamily="34" charset="0"/>
              </a:rPr>
              <a:t>)</a:t>
            </a:r>
          </a:p>
          <a:p>
            <a:pPr algn="just" eaLnBrk="1" fontAlgn="auto" hangingPunct="1">
              <a:lnSpc>
                <a:spcPct val="150000"/>
              </a:lnSpc>
              <a:spcAft>
                <a:spcPts val="0"/>
              </a:spcAft>
              <a:defRPr/>
            </a:pPr>
            <a:r>
              <a:rPr lang="tr-TR" altLang="tr-TR" sz="7200" dirty="0" err="1" smtClean="0">
                <a:solidFill>
                  <a:sysClr val="windowText" lastClr="000000"/>
                </a:solidFill>
                <a:cs typeface="Tahoma" panose="020B0604030504040204" pitchFamily="34" charset="0"/>
              </a:rPr>
              <a:t>Inventor</a:t>
            </a:r>
            <a:r>
              <a:rPr lang="tr-TR" altLang="tr-TR" sz="7200" dirty="0" smtClean="0">
                <a:solidFill>
                  <a:sysClr val="windowText" lastClr="000000"/>
                </a:solidFill>
                <a:cs typeface="Tahoma" panose="020B0604030504040204" pitchFamily="34" charset="0"/>
              </a:rPr>
              <a:t> (s) </a:t>
            </a:r>
            <a:r>
              <a:rPr lang="tr-TR" altLang="tr-TR" sz="7200" dirty="0">
                <a:solidFill>
                  <a:sysClr val="windowText" lastClr="000000"/>
                </a:solidFill>
                <a:cs typeface="Tahoma" panose="020B0604030504040204" pitchFamily="34" charset="0"/>
              </a:rPr>
              <a:t>(Patent </a:t>
            </a:r>
            <a:r>
              <a:rPr lang="tr-TR" altLang="tr-TR" sz="7200" dirty="0" smtClean="0">
                <a:solidFill>
                  <a:sysClr val="windowText" lastClr="000000"/>
                </a:solidFill>
                <a:cs typeface="Tahoma" panose="020B0604030504040204" pitchFamily="34" charset="0"/>
              </a:rPr>
              <a:t>buluş </a:t>
            </a:r>
            <a:r>
              <a:rPr lang="tr-TR" altLang="tr-TR" sz="7200" dirty="0">
                <a:solidFill>
                  <a:sysClr val="windowText" lastClr="000000"/>
                </a:solidFill>
                <a:cs typeface="Tahoma" panose="020B0604030504040204" pitchFamily="34" charset="0"/>
              </a:rPr>
              <a:t>sahibine göre arama</a:t>
            </a:r>
            <a:r>
              <a:rPr lang="tr-TR" altLang="tr-TR" sz="7200" dirty="0" smtClean="0">
                <a:solidFill>
                  <a:sysClr val="windowText" lastClr="000000"/>
                </a:solidFill>
                <a:cs typeface="Tahoma" panose="020B0604030504040204" pitchFamily="34" charset="0"/>
              </a:rPr>
              <a:t>)</a:t>
            </a:r>
          </a:p>
          <a:p>
            <a:pPr algn="just" eaLnBrk="1" fontAlgn="auto" hangingPunct="1">
              <a:lnSpc>
                <a:spcPct val="150000"/>
              </a:lnSpc>
              <a:spcAft>
                <a:spcPts val="0"/>
              </a:spcAft>
              <a:defRPr/>
            </a:pPr>
            <a:r>
              <a:rPr lang="tr-TR" altLang="tr-TR" sz="7200" dirty="0" smtClean="0">
                <a:solidFill>
                  <a:sysClr val="windowText" lastClr="000000"/>
                </a:solidFill>
                <a:cs typeface="Tahoma" panose="020B0604030504040204" pitchFamily="34" charset="0"/>
              </a:rPr>
              <a:t>CPC (EP-US Ortak patent sınıflarına göre arama)</a:t>
            </a:r>
          </a:p>
          <a:p>
            <a:pPr algn="just" eaLnBrk="1" fontAlgn="auto" hangingPunct="1">
              <a:lnSpc>
                <a:spcPct val="150000"/>
              </a:lnSpc>
              <a:spcAft>
                <a:spcPts val="0"/>
              </a:spcAft>
              <a:defRPr/>
            </a:pPr>
            <a:r>
              <a:rPr lang="tr-TR" altLang="tr-TR" sz="7200" dirty="0" smtClean="0">
                <a:solidFill>
                  <a:sysClr val="windowText" lastClr="000000"/>
                </a:solidFill>
                <a:cs typeface="Tahoma" panose="020B0604030504040204" pitchFamily="34" charset="0"/>
              </a:rPr>
              <a:t>International Patent </a:t>
            </a:r>
            <a:r>
              <a:rPr lang="tr-TR" altLang="tr-TR" sz="7200" dirty="0" err="1" smtClean="0">
                <a:solidFill>
                  <a:sysClr val="windowText" lastClr="000000"/>
                </a:solidFill>
                <a:cs typeface="Tahoma" panose="020B0604030504040204" pitchFamily="34" charset="0"/>
              </a:rPr>
              <a:t>Classification</a:t>
            </a:r>
            <a:r>
              <a:rPr lang="tr-TR" altLang="tr-TR" sz="7200" dirty="0" smtClean="0">
                <a:solidFill>
                  <a:sysClr val="windowText" lastClr="000000"/>
                </a:solidFill>
                <a:cs typeface="Tahoma" panose="020B0604030504040204" pitchFamily="34" charset="0"/>
              </a:rPr>
              <a:t> (</a:t>
            </a:r>
            <a:r>
              <a:rPr lang="tr-TR" altLang="tr-TR" sz="7200" dirty="0">
                <a:solidFill>
                  <a:sysClr val="windowText" lastClr="000000"/>
                </a:solidFill>
                <a:cs typeface="Tahoma" panose="020B0604030504040204" pitchFamily="34" charset="0"/>
              </a:rPr>
              <a:t>I</a:t>
            </a:r>
            <a:r>
              <a:rPr lang="tr-TR" altLang="tr-TR" sz="7200" dirty="0" smtClean="0">
                <a:solidFill>
                  <a:sysClr val="windowText" lastClr="000000"/>
                </a:solidFill>
                <a:cs typeface="Tahoma" panose="020B0604030504040204" pitchFamily="34" charset="0"/>
              </a:rPr>
              <a:t>PC) (Uluslararası Patent Sınıflarına göre arama)</a:t>
            </a:r>
            <a:endParaRPr lang="tr-TR" altLang="tr-TR" sz="7200" dirty="0">
              <a:solidFill>
                <a:sysClr val="windowText" lastClr="000000"/>
              </a:solidFill>
              <a:cs typeface="Tahoma" panose="020B0604030504040204" pitchFamily="34" charset="0"/>
            </a:endParaRPr>
          </a:p>
          <a:p>
            <a:pPr algn="just" eaLnBrk="1" fontAlgn="auto" hangingPunct="1">
              <a:lnSpc>
                <a:spcPct val="150000"/>
              </a:lnSpc>
              <a:spcAft>
                <a:spcPts val="0"/>
              </a:spcAft>
              <a:defRPr/>
            </a:pPr>
            <a:endParaRPr lang="tr-TR" altLang="tr-TR" sz="1800" dirty="0">
              <a:solidFill>
                <a:sysClr val="windowText" lastClr="000000"/>
              </a:solidFill>
              <a:cs typeface="Tahoma" panose="020B0604030504040204" pitchFamily="34" charset="0"/>
            </a:endParaRPr>
          </a:p>
          <a:p>
            <a:pPr algn="just" eaLnBrk="1" fontAlgn="auto" hangingPunct="1">
              <a:lnSpc>
                <a:spcPct val="150000"/>
              </a:lnSpc>
              <a:spcAft>
                <a:spcPts val="0"/>
              </a:spcAft>
              <a:defRPr/>
            </a:pPr>
            <a:endParaRPr lang="tr-TR" altLang="tr-TR" sz="1800" dirty="0">
              <a:solidFill>
                <a:sysClr val="windowText" lastClr="000000"/>
              </a:solidFill>
              <a:cs typeface="Tahoma" panose="020B0604030504040204" pitchFamily="34" charset="0"/>
            </a:endParaRPr>
          </a:p>
          <a:p>
            <a:pPr algn="just" eaLnBrk="1" fontAlgn="auto" hangingPunct="1">
              <a:lnSpc>
                <a:spcPct val="150000"/>
              </a:lnSpc>
              <a:spcAft>
                <a:spcPts val="0"/>
              </a:spcAft>
              <a:defRPr/>
            </a:pPr>
            <a:endParaRPr lang="tr-TR" altLang="tr-TR" sz="1800" dirty="0">
              <a:solidFill>
                <a:sysClr val="windowText" lastClr="000000"/>
              </a:solidFill>
              <a:cs typeface="Tahoma" panose="020B0604030504040204" pitchFamily="34" charset="0"/>
            </a:endParaRPr>
          </a:p>
          <a:p>
            <a:pPr algn="just" eaLnBrk="1" fontAlgn="auto" hangingPunct="1">
              <a:lnSpc>
                <a:spcPct val="150000"/>
              </a:lnSpc>
              <a:spcAft>
                <a:spcPts val="0"/>
              </a:spcAft>
              <a:defRPr/>
            </a:pPr>
            <a:endParaRPr lang="tr-TR" altLang="tr-TR" sz="1800" dirty="0">
              <a:solidFill>
                <a:sysClr val="windowText" lastClr="000000"/>
              </a:solidFill>
              <a:cs typeface="Tahoma" panose="020B0604030504040204" pitchFamily="34" charset="0"/>
            </a:endParaRPr>
          </a:p>
          <a:p>
            <a:pPr algn="just" eaLnBrk="1" fontAlgn="auto" hangingPunct="1">
              <a:lnSpc>
                <a:spcPct val="150000"/>
              </a:lnSpc>
              <a:spcAft>
                <a:spcPts val="0"/>
              </a:spcAft>
              <a:defRPr/>
            </a:pPr>
            <a:endParaRPr lang="tr-TR" altLang="tr-TR" sz="1800" dirty="0" smtClean="0">
              <a:solidFill>
                <a:sysClr val="windowText" lastClr="000000"/>
              </a:solidFill>
              <a:cs typeface="Tahoma" panose="020B0604030504040204" pitchFamily="34" charset="0"/>
            </a:endParaRPr>
          </a:p>
          <a:p>
            <a:pPr algn="just" eaLnBrk="1" fontAlgn="auto" hangingPunct="1">
              <a:lnSpc>
                <a:spcPct val="150000"/>
              </a:lnSpc>
              <a:spcAft>
                <a:spcPts val="0"/>
              </a:spcAft>
              <a:defRPr/>
            </a:pPr>
            <a:endParaRPr lang="tr-TR" altLang="tr-TR" sz="1800" dirty="0" smtClean="0">
              <a:solidFill>
                <a:sysClr val="windowText" lastClr="000000"/>
              </a:solidFill>
              <a:cs typeface="Tahoma" panose="020B0604030504040204" pitchFamily="34" charset="0"/>
            </a:endParaRPr>
          </a:p>
          <a:p>
            <a:pPr marL="0" indent="0" algn="ctr" eaLnBrk="1" fontAlgn="auto" hangingPunct="1">
              <a:lnSpc>
                <a:spcPct val="150000"/>
              </a:lnSpc>
              <a:spcAft>
                <a:spcPts val="0"/>
              </a:spcAft>
              <a:buNone/>
              <a:defRPr/>
            </a:pPr>
            <a:r>
              <a:rPr lang="tr-TR" altLang="tr-TR" sz="1800" dirty="0" smtClean="0">
                <a:solidFill>
                  <a:sysClr val="windowText" lastClr="000000"/>
                </a:solidFill>
                <a:cs typeface="Tahoma" panose="020B0604030504040204" pitchFamily="34" charset="0"/>
              </a:rPr>
              <a:t>                </a:t>
            </a: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3848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t>ESPACENET </a:t>
            </a:r>
            <a:r>
              <a:rPr lang="tr-TR" sz="2800" b="1" dirty="0"/>
              <a:t>– Advanced </a:t>
            </a:r>
            <a:r>
              <a:rPr lang="tr-TR" sz="2800" b="1" dirty="0" err="1"/>
              <a:t>Search</a:t>
            </a:r>
            <a:endParaRPr lang="tr-TR" sz="2800" b="1" dirty="0"/>
          </a:p>
          <a:p>
            <a:r>
              <a:rPr lang="tr-TR" sz="2800" b="1" dirty="0"/>
              <a:t>(DETAYLI ARAMA)</a:t>
            </a:r>
          </a:p>
          <a:p>
            <a:endParaRPr lang="tr-TR" dirty="0"/>
          </a:p>
        </p:txBody>
      </p:sp>
      <p:pic>
        <p:nvPicPr>
          <p:cNvPr id="3" name="Resim 2"/>
          <p:cNvPicPr>
            <a:picLocks noChangeAspect="1"/>
          </p:cNvPicPr>
          <p:nvPr/>
        </p:nvPicPr>
        <p:blipFill>
          <a:blip r:embed="rId2"/>
          <a:stretch>
            <a:fillRect/>
          </a:stretch>
        </p:blipFill>
        <p:spPr>
          <a:xfrm>
            <a:off x="1043608" y="1412776"/>
            <a:ext cx="5904656" cy="4674751"/>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 y="1988840"/>
            <a:ext cx="1043607" cy="37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buNone/>
              <a:defRPr/>
            </a:pPr>
            <a:r>
              <a:rPr lang="tr-TR" sz="2000" b="1" noProof="0" dirty="0" smtClean="0">
                <a:solidFill>
                  <a:srgbClr val="FF0000"/>
                </a:solidFill>
              </a:rPr>
              <a:t>ÖRNEK</a:t>
            </a:r>
            <a:endParaRPr kumimoji="0" lang="tr-TR" sz="2000" b="1" i="0" u="none" strike="noStrike" kern="1200" cap="none" spc="0" normalizeH="0" baseline="0" noProof="0" dirty="0">
              <a:ln>
                <a:noFill/>
              </a:ln>
              <a:solidFill>
                <a:srgbClr val="FF0000"/>
              </a:solidFill>
              <a:effectLst/>
              <a:uLnTx/>
              <a:uFillTx/>
              <a:latin typeface="Calibri" panose="020F0502020204030204"/>
            </a:endParaRPr>
          </a:p>
        </p:txBody>
      </p:sp>
      <p:sp>
        <p:nvSpPr>
          <p:cNvPr id="6"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6863362" y="2364447"/>
            <a:ext cx="2257018" cy="2312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lnSpc>
                <a:spcPct val="150000"/>
              </a:lnSpc>
              <a:spcAft>
                <a:spcPts val="0"/>
              </a:spcAft>
              <a:buNone/>
              <a:defRPr/>
            </a:pPr>
            <a:r>
              <a:rPr lang="tr-TR" sz="1800" b="1" noProof="0" dirty="0" smtClean="0">
                <a:solidFill>
                  <a:srgbClr val="0070C0"/>
                </a:solidFill>
              </a:rPr>
              <a:t>NOKIA </a:t>
            </a:r>
            <a:r>
              <a:rPr lang="tr-TR" sz="1800" b="1" noProof="0" dirty="0" smtClean="0">
                <a:solidFill>
                  <a:srgbClr val="FF0000"/>
                </a:solidFill>
              </a:rPr>
              <a:t>firmasına ait, </a:t>
            </a:r>
          </a:p>
          <a:p>
            <a:pPr marL="0" indent="0" eaLnBrk="1" fontAlgn="auto" hangingPunct="1">
              <a:lnSpc>
                <a:spcPct val="150000"/>
              </a:lnSpc>
              <a:spcAft>
                <a:spcPts val="0"/>
              </a:spcAft>
              <a:buNone/>
              <a:defRPr/>
            </a:pPr>
            <a:r>
              <a:rPr lang="tr-TR" sz="1800" b="1" noProof="0" dirty="0" smtClean="0">
                <a:solidFill>
                  <a:srgbClr val="FF0000"/>
                </a:solidFill>
              </a:rPr>
              <a:t>başlığında </a:t>
            </a:r>
            <a:r>
              <a:rPr lang="tr-TR" sz="1800" b="1" noProof="0" dirty="0" smtClean="0">
                <a:solidFill>
                  <a:srgbClr val="0070C0"/>
                </a:solidFill>
              </a:rPr>
              <a:t>‘MOBILE PHONE’ </a:t>
            </a:r>
            <a:r>
              <a:rPr lang="tr-TR" sz="1800" b="1" noProof="0" dirty="0" smtClean="0">
                <a:solidFill>
                  <a:srgbClr val="FF0000"/>
                </a:solidFill>
              </a:rPr>
              <a:t>geçen buluşlar</a:t>
            </a:r>
            <a:endParaRPr kumimoji="0" lang="tr-TR" sz="18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7722817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t>ESPACENET </a:t>
            </a:r>
            <a:r>
              <a:rPr lang="tr-TR" sz="2800" b="1" dirty="0"/>
              <a:t>– Advanced </a:t>
            </a:r>
            <a:r>
              <a:rPr lang="tr-TR" sz="2800" b="1" dirty="0" err="1"/>
              <a:t>Search</a:t>
            </a:r>
            <a:endParaRPr lang="tr-TR" sz="2800" b="1" dirty="0"/>
          </a:p>
          <a:p>
            <a:r>
              <a:rPr lang="tr-TR" sz="2800" b="1" dirty="0"/>
              <a:t>(DETAYLI ARAMA)</a:t>
            </a:r>
          </a:p>
          <a:p>
            <a:endParaRPr lang="tr-TR" dirty="0"/>
          </a:p>
        </p:txBody>
      </p:sp>
      <p:pic>
        <p:nvPicPr>
          <p:cNvPr id="2" name="Resim 1"/>
          <p:cNvPicPr>
            <a:picLocks noChangeAspect="1"/>
          </p:cNvPicPr>
          <p:nvPr/>
        </p:nvPicPr>
        <p:blipFill>
          <a:blip r:embed="rId2"/>
          <a:stretch>
            <a:fillRect/>
          </a:stretch>
        </p:blipFill>
        <p:spPr>
          <a:xfrm>
            <a:off x="179512" y="1988840"/>
            <a:ext cx="8820472" cy="4030957"/>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331640" y="1323976"/>
            <a:ext cx="7128792" cy="448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lnSpc>
                <a:spcPct val="150000"/>
              </a:lnSpc>
              <a:spcAft>
                <a:spcPts val="0"/>
              </a:spcAft>
              <a:buNone/>
              <a:defRPr/>
            </a:pPr>
            <a:r>
              <a:rPr lang="tr-TR" sz="2000" b="1" noProof="0" dirty="0" smtClean="0">
                <a:solidFill>
                  <a:srgbClr val="0070C0"/>
                </a:solidFill>
              </a:rPr>
              <a:t>NOKIA </a:t>
            </a:r>
            <a:r>
              <a:rPr lang="tr-TR" sz="2000" b="1" noProof="0" dirty="0" smtClean="0">
                <a:solidFill>
                  <a:srgbClr val="FF0000"/>
                </a:solidFill>
              </a:rPr>
              <a:t>firmasına ait, başlığında </a:t>
            </a:r>
            <a:r>
              <a:rPr lang="tr-TR" sz="2000" b="1" noProof="0" dirty="0" smtClean="0">
                <a:solidFill>
                  <a:srgbClr val="0070C0"/>
                </a:solidFill>
              </a:rPr>
              <a:t>‘MOBILE PHONE’ </a:t>
            </a:r>
            <a:r>
              <a:rPr lang="tr-TR" sz="2000" b="1" noProof="0" dirty="0" smtClean="0">
                <a:solidFill>
                  <a:srgbClr val="FF0000"/>
                </a:solidFill>
              </a:rPr>
              <a:t>geçen buluşlar</a:t>
            </a:r>
            <a:endParaRPr kumimoji="0" lang="tr-TR" sz="20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714271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t>ESPACENET </a:t>
            </a:r>
            <a:r>
              <a:rPr lang="tr-TR" sz="2800" b="1" dirty="0"/>
              <a:t>– Advanced </a:t>
            </a:r>
            <a:r>
              <a:rPr lang="tr-TR" sz="2800" b="1" dirty="0" err="1"/>
              <a:t>Search</a:t>
            </a:r>
            <a:endParaRPr lang="tr-TR" sz="2800" b="1" dirty="0"/>
          </a:p>
          <a:p>
            <a:r>
              <a:rPr lang="tr-TR" sz="2800" b="1" dirty="0"/>
              <a:t>(DETAYLI ARAMA)</a:t>
            </a:r>
          </a:p>
          <a:p>
            <a:endParaRPr lang="tr-TR" dirty="0"/>
          </a:p>
        </p:txBody>
      </p:sp>
      <p:pic>
        <p:nvPicPr>
          <p:cNvPr id="2" name="Resim 1"/>
          <p:cNvPicPr>
            <a:picLocks noChangeAspect="1"/>
          </p:cNvPicPr>
          <p:nvPr/>
        </p:nvPicPr>
        <p:blipFill>
          <a:blip r:embed="rId2"/>
          <a:stretch>
            <a:fillRect/>
          </a:stretch>
        </p:blipFill>
        <p:spPr>
          <a:xfrm>
            <a:off x="2460927" y="1556792"/>
            <a:ext cx="6520644" cy="4241665"/>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 y="2005633"/>
            <a:ext cx="2451383" cy="399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lnSpc>
                <a:spcPct val="100000"/>
              </a:lnSpc>
              <a:spcAft>
                <a:spcPts val="0"/>
              </a:spcAft>
              <a:defRPr/>
            </a:pPr>
            <a:r>
              <a:rPr lang="tr-TR" sz="1400" dirty="0" smtClean="0">
                <a:latin typeface="Calibri" panose="020F0502020204030204"/>
              </a:rPr>
              <a:t>Çıkan sonuçlardan size yakın olan patentlerin sınıf detaylarını inceleyin ve size uyan </a:t>
            </a:r>
            <a:r>
              <a:rPr lang="tr-TR" sz="1400" b="1" dirty="0" smtClean="0">
                <a:latin typeface="Calibri" panose="020F0502020204030204"/>
              </a:rPr>
              <a:t>sınıfları belirleyin</a:t>
            </a:r>
          </a:p>
          <a:p>
            <a:pPr marL="0" indent="0" algn="just" eaLnBrk="1" fontAlgn="auto" hangingPunct="1">
              <a:lnSpc>
                <a:spcPct val="100000"/>
              </a:lnSpc>
              <a:spcAft>
                <a:spcPts val="0"/>
              </a:spcAft>
              <a:buNone/>
              <a:defRPr/>
            </a:pPr>
            <a:endParaRPr lang="tr-TR" sz="1400" dirty="0" smtClean="0">
              <a:latin typeface="Calibri" panose="020F0502020204030204"/>
            </a:endParaRPr>
          </a:p>
          <a:p>
            <a:pPr algn="just" eaLnBrk="1" fontAlgn="auto" hangingPunct="1">
              <a:lnSpc>
                <a:spcPct val="100000"/>
              </a:lnSpc>
              <a:spcAft>
                <a:spcPts val="0"/>
              </a:spcAft>
              <a:defRPr/>
            </a:pPr>
            <a:r>
              <a:rPr kumimoji="0" lang="tr-TR" sz="1400" i="0" u="none" strike="noStrike" kern="1200" cap="none" spc="0" normalizeH="0" baseline="0" noProof="0" dirty="0" smtClean="0">
                <a:ln>
                  <a:noFill/>
                </a:ln>
                <a:effectLst/>
                <a:uLnTx/>
                <a:uFillTx/>
                <a:latin typeface="Calibri" panose="020F0502020204030204"/>
              </a:rPr>
              <a:t>Sonra IPC</a:t>
            </a:r>
            <a:r>
              <a:rPr kumimoji="0" lang="tr-TR" sz="1400" i="0" u="none" strike="noStrike" kern="1200" cap="none" spc="0" normalizeH="0" noProof="0" dirty="0" smtClean="0">
                <a:ln>
                  <a:noFill/>
                </a:ln>
                <a:effectLst/>
                <a:uLnTx/>
                <a:uFillTx/>
                <a:latin typeface="Calibri" panose="020F0502020204030204"/>
              </a:rPr>
              <a:t> veya CPC kısmına size uyan sınıfları yazın ve </a:t>
            </a:r>
            <a:r>
              <a:rPr kumimoji="0" lang="tr-TR" sz="1400" i="0" u="none" strike="noStrike" kern="1200" cap="none" spc="0" normalizeH="0" noProof="0" dirty="0" err="1" smtClean="0">
                <a:ln>
                  <a:noFill/>
                </a:ln>
                <a:effectLst/>
                <a:uLnTx/>
                <a:uFillTx/>
                <a:latin typeface="Calibri" panose="020F0502020204030204"/>
              </a:rPr>
              <a:t>titl</a:t>
            </a:r>
            <a:r>
              <a:rPr lang="tr-TR" sz="1400" dirty="0" smtClean="0">
                <a:latin typeface="Calibri" panose="020F0502020204030204"/>
              </a:rPr>
              <a:t>e </a:t>
            </a:r>
            <a:r>
              <a:rPr lang="tr-TR" sz="1400" dirty="0" err="1" smtClean="0">
                <a:latin typeface="Calibri" panose="020F0502020204030204"/>
              </a:rPr>
              <a:t>or</a:t>
            </a:r>
            <a:r>
              <a:rPr lang="tr-TR" sz="1400" dirty="0" smtClean="0">
                <a:latin typeface="Calibri" panose="020F0502020204030204"/>
              </a:rPr>
              <a:t> </a:t>
            </a:r>
            <a:r>
              <a:rPr lang="tr-TR" sz="1400" dirty="0" err="1" smtClean="0">
                <a:latin typeface="Calibri" panose="020F0502020204030204"/>
              </a:rPr>
              <a:t>abstract</a:t>
            </a:r>
            <a:r>
              <a:rPr lang="tr-TR" sz="1400" dirty="0" smtClean="0">
                <a:latin typeface="Calibri" panose="020F0502020204030204"/>
              </a:rPr>
              <a:t> kısmına da </a:t>
            </a:r>
            <a:r>
              <a:rPr lang="tr-TR" sz="1400" b="1" dirty="0" smtClean="0">
                <a:latin typeface="Calibri" panose="020F0502020204030204"/>
              </a:rPr>
              <a:t>detay anahtar kelimeleri yazın</a:t>
            </a:r>
          </a:p>
          <a:p>
            <a:pPr marL="0" indent="0" algn="just" eaLnBrk="1" fontAlgn="auto" hangingPunct="1">
              <a:lnSpc>
                <a:spcPct val="100000"/>
              </a:lnSpc>
              <a:spcAft>
                <a:spcPts val="0"/>
              </a:spcAft>
              <a:buNone/>
              <a:defRPr/>
            </a:pPr>
            <a:endParaRPr lang="tr-TR" sz="1400" dirty="0" smtClean="0">
              <a:latin typeface="Calibri" panose="020F0502020204030204"/>
            </a:endParaRPr>
          </a:p>
          <a:p>
            <a:pPr algn="just" eaLnBrk="1" fontAlgn="auto" hangingPunct="1">
              <a:lnSpc>
                <a:spcPct val="100000"/>
              </a:lnSpc>
              <a:spcAft>
                <a:spcPts val="0"/>
              </a:spcAft>
              <a:defRPr/>
            </a:pPr>
            <a:r>
              <a:rPr lang="tr-TR" sz="1400" dirty="0" smtClean="0">
                <a:latin typeface="Calibri" panose="020F0502020204030204"/>
              </a:rPr>
              <a:t>Aramayı daha da odaklamak için, çıkan patentlerdeki detay CPC sınıflarını kullanarak </a:t>
            </a:r>
            <a:r>
              <a:rPr lang="tr-TR" sz="1400" b="1" dirty="0" smtClean="0">
                <a:latin typeface="Calibri" panose="020F0502020204030204"/>
              </a:rPr>
              <a:t>ilave aramalar yapın</a:t>
            </a:r>
          </a:p>
          <a:p>
            <a:pPr algn="just" eaLnBrk="1" fontAlgn="auto" hangingPunct="1">
              <a:lnSpc>
                <a:spcPct val="100000"/>
              </a:lnSpc>
              <a:spcAft>
                <a:spcPts val="0"/>
              </a:spcAft>
              <a:defRPr/>
            </a:pPr>
            <a:endParaRPr kumimoji="0" lang="tr-TR" sz="140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299245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t>ESPACENET </a:t>
            </a:r>
            <a:r>
              <a:rPr lang="tr-TR" sz="2800" b="1" dirty="0"/>
              <a:t>– </a:t>
            </a:r>
            <a:r>
              <a:rPr lang="tr-TR" sz="2800" b="1" dirty="0" err="1" smtClean="0"/>
              <a:t>Classification</a:t>
            </a:r>
            <a:r>
              <a:rPr lang="tr-TR" sz="2800" b="1" dirty="0" smtClean="0"/>
              <a:t> </a:t>
            </a:r>
            <a:r>
              <a:rPr lang="tr-TR" sz="2800" b="1" dirty="0" err="1"/>
              <a:t>Search</a:t>
            </a:r>
            <a:endParaRPr lang="tr-TR" sz="2800" b="1" dirty="0"/>
          </a:p>
          <a:p>
            <a:r>
              <a:rPr lang="tr-TR" sz="2800" b="1" dirty="0" smtClean="0"/>
              <a:t>(SINIF </a:t>
            </a:r>
            <a:r>
              <a:rPr lang="tr-TR" sz="2800" b="1" dirty="0"/>
              <a:t>ARAMA)</a:t>
            </a:r>
          </a:p>
          <a:p>
            <a:endParaRPr lang="tr-TR" dirty="0"/>
          </a:p>
        </p:txBody>
      </p:sp>
      <p:pic>
        <p:nvPicPr>
          <p:cNvPr id="2" name="Resim 1"/>
          <p:cNvPicPr>
            <a:picLocks noChangeAspect="1"/>
          </p:cNvPicPr>
          <p:nvPr/>
        </p:nvPicPr>
        <p:blipFill>
          <a:blip r:embed="rId2"/>
          <a:stretch>
            <a:fillRect/>
          </a:stretch>
        </p:blipFill>
        <p:spPr>
          <a:xfrm>
            <a:off x="179512" y="1484784"/>
            <a:ext cx="8820470" cy="4552867"/>
          </a:xfrm>
          <a:prstGeom prst="rect">
            <a:avLst/>
          </a:prstGeom>
        </p:spPr>
      </p:pic>
    </p:spTree>
    <p:extLst>
      <p:ext uri="{BB962C8B-B14F-4D97-AF65-F5344CB8AC3E}">
        <p14:creationId xmlns:p14="http://schemas.microsoft.com/office/powerpoint/2010/main" val="20153526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ESPACENET – </a:t>
            </a:r>
            <a:r>
              <a:rPr lang="tr-TR" sz="2800" b="1" dirty="0" err="1"/>
              <a:t>Classification</a:t>
            </a:r>
            <a:r>
              <a:rPr lang="tr-TR" sz="2800" b="1" dirty="0"/>
              <a:t> </a:t>
            </a:r>
            <a:r>
              <a:rPr lang="tr-TR" sz="2800" b="1" dirty="0" err="1"/>
              <a:t>Search</a:t>
            </a:r>
            <a:endParaRPr lang="tr-TR" sz="2800" b="1" dirty="0"/>
          </a:p>
          <a:p>
            <a:r>
              <a:rPr lang="tr-TR" sz="2800" b="1" dirty="0"/>
              <a:t>(SINIF ARAMA)</a:t>
            </a:r>
          </a:p>
          <a:p>
            <a:endParaRPr lang="tr-TR" dirty="0"/>
          </a:p>
        </p:txBody>
      </p:sp>
      <p:pic>
        <p:nvPicPr>
          <p:cNvPr id="2" name="Resim 1"/>
          <p:cNvPicPr>
            <a:picLocks noChangeAspect="1"/>
          </p:cNvPicPr>
          <p:nvPr/>
        </p:nvPicPr>
        <p:blipFill>
          <a:blip r:embed="rId2"/>
          <a:stretch>
            <a:fillRect/>
          </a:stretch>
        </p:blipFill>
        <p:spPr>
          <a:xfrm>
            <a:off x="251520" y="1412776"/>
            <a:ext cx="8747102" cy="4585724"/>
          </a:xfrm>
          <a:prstGeom prst="rect">
            <a:avLst/>
          </a:prstGeom>
        </p:spPr>
      </p:pic>
    </p:spTree>
    <p:extLst>
      <p:ext uri="{BB962C8B-B14F-4D97-AF65-F5344CB8AC3E}">
        <p14:creationId xmlns:p14="http://schemas.microsoft.com/office/powerpoint/2010/main" val="1264318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t>ESPACENET </a:t>
            </a:r>
            <a:r>
              <a:rPr lang="tr-TR" sz="2800" b="1" dirty="0"/>
              <a:t>– </a:t>
            </a:r>
            <a:r>
              <a:rPr lang="tr-TR" sz="2800" b="1" dirty="0" err="1"/>
              <a:t>Classification</a:t>
            </a:r>
            <a:r>
              <a:rPr lang="tr-TR" sz="2800" b="1" dirty="0"/>
              <a:t> </a:t>
            </a:r>
            <a:r>
              <a:rPr lang="tr-TR" sz="2800" b="1" dirty="0" err="1"/>
              <a:t>Search</a:t>
            </a:r>
            <a:endParaRPr lang="tr-TR" sz="2800" b="1" dirty="0"/>
          </a:p>
          <a:p>
            <a:r>
              <a:rPr lang="tr-TR" sz="2800" b="1" dirty="0"/>
              <a:t>(SINIF ARAMA)</a:t>
            </a:r>
          </a:p>
          <a:p>
            <a:endParaRPr lang="tr-TR" dirty="0"/>
          </a:p>
        </p:txBody>
      </p:sp>
      <p:pic>
        <p:nvPicPr>
          <p:cNvPr id="2" name="Resim 1"/>
          <p:cNvPicPr>
            <a:picLocks noChangeAspect="1"/>
          </p:cNvPicPr>
          <p:nvPr/>
        </p:nvPicPr>
        <p:blipFill>
          <a:blip r:embed="rId2"/>
          <a:stretch>
            <a:fillRect/>
          </a:stretch>
        </p:blipFill>
        <p:spPr>
          <a:xfrm>
            <a:off x="1993090" y="1484784"/>
            <a:ext cx="7150910" cy="4572638"/>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07504" y="2420888"/>
            <a:ext cx="1885586"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spcAft>
                <a:spcPts val="0"/>
              </a:spcAft>
              <a:buNone/>
              <a:defRPr/>
            </a:pPr>
            <a:r>
              <a:rPr lang="tr-TR" sz="2000" b="1" noProof="0" dirty="0" smtClean="0">
                <a:solidFill>
                  <a:srgbClr val="FF0000"/>
                </a:solidFill>
              </a:rPr>
              <a:t>ÖRNEK ARAMA</a:t>
            </a:r>
          </a:p>
          <a:p>
            <a:pPr marL="0" indent="0" eaLnBrk="1" fontAlgn="auto" hangingPunct="1">
              <a:lnSpc>
                <a:spcPct val="100000"/>
              </a:lnSpc>
              <a:spcAft>
                <a:spcPts val="0"/>
              </a:spcAft>
              <a:buNone/>
              <a:defRPr/>
            </a:pPr>
            <a:r>
              <a:rPr lang="tr-TR" sz="1800" b="1" u="sng" dirty="0" smtClean="0"/>
              <a:t>‘</a:t>
            </a:r>
            <a:r>
              <a:rPr lang="tr-TR" sz="1800" b="1" u="sng" dirty="0" err="1" smtClean="0"/>
              <a:t>refrigerator</a:t>
            </a:r>
            <a:r>
              <a:rPr lang="tr-TR" sz="1800" b="1" u="sng" dirty="0" smtClean="0"/>
              <a:t>’ </a:t>
            </a:r>
            <a:r>
              <a:rPr lang="tr-TR" sz="1800" dirty="0" smtClean="0"/>
              <a:t>kelimesine karşılık </a:t>
            </a:r>
            <a:r>
              <a:rPr lang="tr-TR" sz="1800" smtClean="0"/>
              <a:t>gelen CPC </a:t>
            </a:r>
            <a:r>
              <a:rPr lang="tr-TR" sz="1800" dirty="0" smtClean="0"/>
              <a:t>kodları</a:t>
            </a:r>
            <a:endParaRPr lang="tr-TR" sz="1800" noProof="0" dirty="0" smtClean="0"/>
          </a:p>
          <a:p>
            <a:pPr marL="0" indent="0" eaLnBrk="1" fontAlgn="auto" hangingPunct="1">
              <a:spcAft>
                <a:spcPts val="0"/>
              </a:spcAft>
              <a:buNone/>
              <a:defRPr/>
            </a:pPr>
            <a:endParaRPr kumimoji="0" lang="tr-TR" sz="20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17684924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dirty="0" smtClean="0"/>
          </a:p>
          <a:p>
            <a:r>
              <a:rPr lang="tr-TR" sz="2800" b="1" dirty="0" smtClean="0"/>
              <a:t>Arama Sonuçları ve Sonuçların İçerikleri</a:t>
            </a:r>
            <a:endParaRPr lang="tr-TR" sz="2800" b="1" dirty="0"/>
          </a:p>
          <a:p>
            <a:endParaRPr lang="tr-TR" dirty="0"/>
          </a:p>
        </p:txBody>
      </p:sp>
      <p:pic>
        <p:nvPicPr>
          <p:cNvPr id="3" name="Resim 2"/>
          <p:cNvPicPr>
            <a:picLocks noChangeAspect="1"/>
          </p:cNvPicPr>
          <p:nvPr/>
        </p:nvPicPr>
        <p:blipFill>
          <a:blip r:embed="rId2"/>
          <a:stretch>
            <a:fillRect/>
          </a:stretch>
        </p:blipFill>
        <p:spPr>
          <a:xfrm>
            <a:off x="179512" y="1556792"/>
            <a:ext cx="8604448" cy="4354814"/>
          </a:xfrm>
          <a:prstGeom prst="rect">
            <a:avLst/>
          </a:prstGeom>
        </p:spPr>
      </p:pic>
    </p:spTree>
    <p:extLst>
      <p:ext uri="{BB962C8B-B14F-4D97-AF65-F5344CB8AC3E}">
        <p14:creationId xmlns:p14="http://schemas.microsoft.com/office/powerpoint/2010/main" val="85399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NEDEN </a:t>
            </a:r>
            <a:r>
              <a:rPr lang="tr-TR" sz="3200" b="1" dirty="0" smtClean="0"/>
              <a:t>Yapılır?</a:t>
            </a:r>
            <a:endParaRPr lang="tr-TR" sz="3200" b="1" dirty="0"/>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683568" y="2060848"/>
            <a:ext cx="7920880"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lnSpc>
                <a:spcPct val="150000"/>
              </a:lnSpc>
              <a:buFont typeface="Wingdings" panose="05000000000000000000" pitchFamily="2" charset="2"/>
              <a:buChar char=""/>
            </a:pPr>
            <a:r>
              <a:rPr lang="tr-TR" altLang="tr-TR" sz="1800" dirty="0" smtClean="0">
                <a:solidFill>
                  <a:sysClr val="windowText" lastClr="000000"/>
                </a:solidFill>
                <a:cs typeface="Tahoma" panose="020B0604030504040204" pitchFamily="34" charset="0"/>
              </a:rPr>
              <a:t>F</a:t>
            </a:r>
            <a:r>
              <a:rPr lang="tr-TR" altLang="tr-TR" sz="1800" dirty="0" smtClean="0">
                <a:solidFill>
                  <a:srgbClr val="000000"/>
                </a:solidFill>
                <a:ea typeface="Times New Roman" panose="02020603050405020304" pitchFamily="18" charset="0"/>
                <a:cs typeface="Arial" panose="020B0604020202020204" pitchFamily="34" charset="0"/>
              </a:rPr>
              <a:t>irmaların koruma </a:t>
            </a:r>
            <a:r>
              <a:rPr lang="tr-TR" altLang="tr-TR" sz="1800" dirty="0">
                <a:solidFill>
                  <a:srgbClr val="000000"/>
                </a:solidFill>
                <a:ea typeface="Times New Roman" panose="02020603050405020304" pitchFamily="18" charset="0"/>
                <a:cs typeface="Arial" panose="020B0604020202020204" pitchFamily="34" charset="0"/>
              </a:rPr>
              <a:t>süresi biten veya yenilemesi yapılmayan patentlerin tespit edilerek </a:t>
            </a:r>
            <a:r>
              <a:rPr lang="tr-TR" altLang="tr-TR" sz="1800" i="1" u="sng" dirty="0">
                <a:solidFill>
                  <a:srgbClr val="000000"/>
                </a:solidFill>
                <a:ea typeface="Times New Roman" panose="02020603050405020304" pitchFamily="18" charset="0"/>
                <a:cs typeface="Arial" panose="020B0604020202020204" pitchFamily="34" charset="0"/>
              </a:rPr>
              <a:t>kamuya mal olan buluşlardan istifade edilmesi</a:t>
            </a:r>
            <a:r>
              <a:rPr lang="tr-TR" altLang="tr-TR" sz="1800" dirty="0">
                <a:solidFill>
                  <a:srgbClr val="000000"/>
                </a:solidFill>
                <a:ea typeface="Times New Roman" panose="02020603050405020304" pitchFamily="18" charset="0"/>
                <a:cs typeface="Arial" panose="020B0604020202020204" pitchFamily="34" charset="0"/>
              </a:rPr>
              <a:t>,</a:t>
            </a:r>
          </a:p>
          <a:p>
            <a:pPr algn="just">
              <a:lnSpc>
                <a:spcPct val="150000"/>
              </a:lnSpc>
              <a:buFont typeface="Wingdings" panose="05000000000000000000" pitchFamily="2" charset="2"/>
              <a:buChar char=""/>
            </a:pPr>
            <a:r>
              <a:rPr lang="tr-TR" altLang="tr-TR" sz="1800" dirty="0">
                <a:solidFill>
                  <a:srgbClr val="000000"/>
                </a:solidFill>
                <a:ea typeface="Times New Roman" panose="02020603050405020304" pitchFamily="18" charset="0"/>
                <a:cs typeface="Arial" panose="020B0604020202020204" pitchFamily="34" charset="0"/>
              </a:rPr>
              <a:t>Firmaların sahip olduğu patentleri, koruma sahalarını ve geçerli olduğu ülkeleri inceleyerek, </a:t>
            </a:r>
            <a:r>
              <a:rPr lang="tr-TR" altLang="tr-TR" sz="1800" i="1" u="sng" dirty="0">
                <a:solidFill>
                  <a:srgbClr val="000000"/>
                </a:solidFill>
                <a:ea typeface="Times New Roman" panose="02020603050405020304" pitchFamily="18" charset="0"/>
                <a:cs typeface="Arial" panose="020B0604020202020204" pitchFamily="34" charset="0"/>
              </a:rPr>
              <a:t>patentli teknolojilerdeki hukuki riskin tespiti</a:t>
            </a:r>
          </a:p>
          <a:p>
            <a:pPr algn="just">
              <a:lnSpc>
                <a:spcPct val="150000"/>
              </a:lnSpc>
              <a:buFont typeface="Wingdings" panose="05000000000000000000" pitchFamily="2" charset="2"/>
              <a:buChar char=""/>
            </a:pPr>
            <a:r>
              <a:rPr lang="tr-TR" altLang="tr-TR" sz="1800" dirty="0">
                <a:solidFill>
                  <a:srgbClr val="000000"/>
                </a:solidFill>
                <a:ea typeface="Times New Roman" panose="02020603050405020304" pitchFamily="18" charset="0"/>
                <a:cs typeface="Arial" panose="020B0604020202020204" pitchFamily="34" charset="0"/>
              </a:rPr>
              <a:t>Yapılan yeniliklerin patentle koruma altına alınıp alınamayacağının ve mevcut bir patentin nasıl geliştirilebileceğinin tespiti, </a:t>
            </a:r>
            <a:r>
              <a:rPr lang="tr-TR" altLang="tr-TR" sz="1800" i="1" u="sng" dirty="0">
                <a:solidFill>
                  <a:srgbClr val="000000"/>
                </a:solidFill>
                <a:ea typeface="Times New Roman" panose="02020603050405020304" pitchFamily="18" charset="0"/>
                <a:cs typeface="Arial" panose="020B0604020202020204" pitchFamily="34" charset="0"/>
              </a:rPr>
              <a:t>problem çözümünün </a:t>
            </a:r>
            <a:r>
              <a:rPr lang="tr-TR" altLang="tr-TR" sz="1800" i="1" u="sng" dirty="0" smtClean="0">
                <a:solidFill>
                  <a:srgbClr val="000000"/>
                </a:solidFill>
                <a:ea typeface="Times New Roman" panose="02020603050405020304" pitchFamily="18" charset="0"/>
                <a:cs typeface="Arial" panose="020B0604020202020204" pitchFamily="34" charset="0"/>
              </a:rPr>
              <a:t>hızlandırılması</a:t>
            </a:r>
            <a:endParaRPr lang="tr-TR" altLang="tr-TR" sz="2600" i="1" u="sng" dirty="0" smtClean="0">
              <a:solidFill>
                <a:srgbClr val="000000"/>
              </a:solidFill>
              <a:ea typeface="Times New Roman" panose="02020603050405020304" pitchFamily="18" charset="0"/>
              <a:cs typeface="Arial" panose="020B0604020202020204" pitchFamily="34" charset="0"/>
            </a:endParaRPr>
          </a:p>
          <a:p>
            <a:pPr marL="0" indent="0" algn="just">
              <a:lnSpc>
                <a:spcPct val="150000"/>
              </a:lnSpc>
              <a:buNone/>
            </a:pPr>
            <a:endParaRPr lang="en-US" altLang="tr-TR" sz="2600" dirty="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027522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t>Örnek Uygulama ve İçerik Sayfasının </a:t>
            </a:r>
            <a:r>
              <a:rPr lang="tr-TR" sz="2800" b="1" dirty="0"/>
              <a:t>Özellikleri </a:t>
            </a:r>
            <a:r>
              <a:rPr lang="tr-TR" sz="2800" b="1" dirty="0">
                <a:solidFill>
                  <a:srgbClr val="FF0000"/>
                </a:solidFill>
              </a:rPr>
              <a:t>(</a:t>
            </a:r>
            <a:r>
              <a:rPr lang="tr-TR" sz="2800" b="1" dirty="0" smtClean="0">
                <a:solidFill>
                  <a:srgbClr val="FF0000"/>
                </a:solidFill>
              </a:rPr>
              <a:t>EP3327239)</a:t>
            </a:r>
            <a:endParaRPr lang="tr-TR" sz="2800" b="1" dirty="0">
              <a:solidFill>
                <a:srgbClr val="FF0000"/>
              </a:solidFill>
            </a:endParaRPr>
          </a:p>
          <a:p>
            <a:endParaRPr lang="tr-TR" dirty="0"/>
          </a:p>
        </p:txBody>
      </p:sp>
      <p:pic>
        <p:nvPicPr>
          <p:cNvPr id="2" name="Resim 1"/>
          <p:cNvPicPr>
            <a:picLocks noChangeAspect="1"/>
          </p:cNvPicPr>
          <p:nvPr/>
        </p:nvPicPr>
        <p:blipFill>
          <a:blip r:embed="rId2"/>
          <a:stretch>
            <a:fillRect/>
          </a:stretch>
        </p:blipFill>
        <p:spPr>
          <a:xfrm>
            <a:off x="1043608" y="1484784"/>
            <a:ext cx="7128792" cy="4438151"/>
          </a:xfrm>
          <a:prstGeom prst="rect">
            <a:avLst/>
          </a:prstGeom>
        </p:spPr>
      </p:pic>
    </p:spTree>
    <p:extLst>
      <p:ext uri="{BB962C8B-B14F-4D97-AF65-F5344CB8AC3E}">
        <p14:creationId xmlns:p14="http://schemas.microsoft.com/office/powerpoint/2010/main" val="40937635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Örnek Uygulama ve İçerik Sayfasının Özellikleri </a:t>
            </a:r>
            <a:r>
              <a:rPr lang="tr-TR" sz="2800" b="1" dirty="0">
                <a:solidFill>
                  <a:srgbClr val="FF0000"/>
                </a:solidFill>
              </a:rPr>
              <a:t>(EP3327239)</a:t>
            </a:r>
          </a:p>
          <a:p>
            <a:endParaRPr lang="tr-TR" dirty="0"/>
          </a:p>
        </p:txBody>
      </p:sp>
      <p:pic>
        <p:nvPicPr>
          <p:cNvPr id="2" name="Resim 1"/>
          <p:cNvPicPr>
            <a:picLocks noChangeAspect="1"/>
          </p:cNvPicPr>
          <p:nvPr/>
        </p:nvPicPr>
        <p:blipFill>
          <a:blip r:embed="rId2"/>
          <a:stretch>
            <a:fillRect/>
          </a:stretch>
        </p:blipFill>
        <p:spPr>
          <a:xfrm>
            <a:off x="251520" y="1886102"/>
            <a:ext cx="8545118" cy="3620005"/>
          </a:xfrm>
          <a:prstGeom prst="rect">
            <a:avLst/>
          </a:prstGeom>
        </p:spPr>
      </p:pic>
    </p:spTree>
    <p:extLst>
      <p:ext uri="{BB962C8B-B14F-4D97-AF65-F5344CB8AC3E}">
        <p14:creationId xmlns:p14="http://schemas.microsoft.com/office/powerpoint/2010/main" val="2169747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Örnek Uygulama ve İçerik Sayfasının Özellikleri </a:t>
            </a:r>
            <a:r>
              <a:rPr lang="tr-TR" sz="2800" b="1" dirty="0">
                <a:solidFill>
                  <a:srgbClr val="FF0000"/>
                </a:solidFill>
              </a:rPr>
              <a:t>(EP3327239)</a:t>
            </a:r>
          </a:p>
          <a:p>
            <a:endParaRPr lang="tr-TR" dirty="0"/>
          </a:p>
        </p:txBody>
      </p:sp>
      <p:pic>
        <p:nvPicPr>
          <p:cNvPr id="2" name="Resim 1"/>
          <p:cNvPicPr>
            <a:picLocks noChangeAspect="1"/>
          </p:cNvPicPr>
          <p:nvPr/>
        </p:nvPicPr>
        <p:blipFill>
          <a:blip r:embed="rId2"/>
          <a:stretch>
            <a:fillRect/>
          </a:stretch>
        </p:blipFill>
        <p:spPr>
          <a:xfrm>
            <a:off x="539552" y="1412776"/>
            <a:ext cx="7848872" cy="4542682"/>
          </a:xfrm>
          <a:prstGeom prst="rect">
            <a:avLst/>
          </a:prstGeom>
        </p:spPr>
      </p:pic>
    </p:spTree>
    <p:extLst>
      <p:ext uri="{BB962C8B-B14F-4D97-AF65-F5344CB8AC3E}">
        <p14:creationId xmlns:p14="http://schemas.microsoft.com/office/powerpoint/2010/main" val="26294853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Örnek Uygulama ve İçerik Sayfasının Özellikleri </a:t>
            </a:r>
            <a:r>
              <a:rPr lang="tr-TR" sz="2800" b="1" dirty="0">
                <a:solidFill>
                  <a:srgbClr val="FF0000"/>
                </a:solidFill>
              </a:rPr>
              <a:t>(EP3327239)</a:t>
            </a:r>
          </a:p>
          <a:p>
            <a:endParaRPr lang="tr-TR" dirty="0"/>
          </a:p>
        </p:txBody>
      </p:sp>
      <p:pic>
        <p:nvPicPr>
          <p:cNvPr id="2" name="Resim 1"/>
          <p:cNvPicPr>
            <a:picLocks noChangeAspect="1"/>
          </p:cNvPicPr>
          <p:nvPr/>
        </p:nvPicPr>
        <p:blipFill>
          <a:blip r:embed="rId2"/>
          <a:stretch>
            <a:fillRect/>
          </a:stretch>
        </p:blipFill>
        <p:spPr>
          <a:xfrm>
            <a:off x="1871192" y="1412776"/>
            <a:ext cx="7272808" cy="4609071"/>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436372" y="4674842"/>
            <a:ext cx="158417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lnSpc>
                <a:spcPct val="100000"/>
              </a:lnSpc>
              <a:spcAft>
                <a:spcPts val="0"/>
              </a:spcAft>
              <a:buNone/>
              <a:defRPr/>
            </a:pPr>
            <a:r>
              <a:rPr lang="tr-TR" sz="1800" b="1" dirty="0" smtClean="0"/>
              <a:t>DOSYANIN    </a:t>
            </a:r>
            <a:r>
              <a:rPr lang="tr-TR" sz="1800" b="1" dirty="0" smtClean="0">
                <a:solidFill>
                  <a:srgbClr val="0070C0"/>
                </a:solidFill>
              </a:rPr>
              <a:t>İLK </a:t>
            </a:r>
            <a:r>
              <a:rPr lang="tr-TR" sz="1800" b="1" noProof="0" dirty="0" smtClean="0">
                <a:solidFill>
                  <a:srgbClr val="0070C0"/>
                </a:solidFill>
              </a:rPr>
              <a:t>ÜLKESİNE </a:t>
            </a:r>
            <a:r>
              <a:rPr lang="tr-TR" sz="1800" b="1" noProof="0" dirty="0" smtClean="0"/>
              <a:t>GÖTÜRÜR</a:t>
            </a:r>
          </a:p>
          <a:p>
            <a:pPr marL="0" indent="0" eaLnBrk="1" fontAlgn="auto" hangingPunct="1">
              <a:spcAft>
                <a:spcPts val="0"/>
              </a:spcAft>
              <a:buNone/>
              <a:defRPr/>
            </a:pPr>
            <a:endParaRPr kumimoji="0" lang="tr-TR" sz="2000" b="1" i="0" u="none" strike="noStrike" kern="1200" cap="none" spc="0" normalizeH="0" baseline="0" noProof="0" dirty="0">
              <a:ln>
                <a:noFill/>
              </a:ln>
              <a:solidFill>
                <a:srgbClr val="FF0000"/>
              </a:solidFill>
              <a:effectLst/>
              <a:uLnTx/>
              <a:uFillTx/>
              <a:latin typeface="Calibri" panose="020F0502020204030204"/>
            </a:endParaRPr>
          </a:p>
        </p:txBody>
      </p:sp>
      <p:sp>
        <p:nvSpPr>
          <p:cNvPr id="6"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55953" y="2927781"/>
            <a:ext cx="1895767" cy="116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lnSpc>
                <a:spcPct val="100000"/>
              </a:lnSpc>
              <a:spcAft>
                <a:spcPts val="0"/>
              </a:spcAft>
              <a:buNone/>
              <a:defRPr/>
            </a:pPr>
            <a:r>
              <a:rPr lang="tr-TR" sz="1800" b="1" dirty="0" smtClean="0">
                <a:solidFill>
                  <a:srgbClr val="FF0000"/>
                </a:solidFill>
              </a:rPr>
              <a:t>EP REGISTER </a:t>
            </a:r>
            <a:r>
              <a:rPr lang="tr-TR" sz="1800" b="1" dirty="0" smtClean="0"/>
              <a:t>BİZİ </a:t>
            </a:r>
            <a:r>
              <a:rPr lang="tr-TR" sz="1800" b="1" dirty="0" smtClean="0">
                <a:solidFill>
                  <a:srgbClr val="0070C0"/>
                </a:solidFill>
              </a:rPr>
              <a:t>AVRUPA SON DURUMUNA </a:t>
            </a:r>
            <a:r>
              <a:rPr lang="tr-TR" sz="1800" b="1" dirty="0" smtClean="0"/>
              <a:t>GÖTÜRÜR</a:t>
            </a:r>
            <a:endParaRPr lang="tr-TR" sz="1800" b="1" noProof="0" dirty="0" smtClean="0"/>
          </a:p>
          <a:p>
            <a:pPr marL="0" indent="0" eaLnBrk="1" fontAlgn="auto" hangingPunct="1">
              <a:spcAft>
                <a:spcPts val="0"/>
              </a:spcAft>
              <a:buNone/>
              <a:defRPr/>
            </a:pPr>
            <a:endParaRPr kumimoji="0" lang="tr-TR" sz="20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26062080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Örnek Uygulama ve İçerik Sayfasının Özellikleri </a:t>
            </a:r>
            <a:r>
              <a:rPr lang="tr-TR" sz="2800" b="1" dirty="0">
                <a:solidFill>
                  <a:srgbClr val="FF0000"/>
                </a:solidFill>
              </a:rPr>
              <a:t>(EP3327239)</a:t>
            </a:r>
          </a:p>
          <a:p>
            <a:endParaRPr lang="tr-TR" sz="2800" dirty="0"/>
          </a:p>
        </p:txBody>
      </p:sp>
      <p:pic>
        <p:nvPicPr>
          <p:cNvPr id="2" name="Resim 1"/>
          <p:cNvPicPr>
            <a:picLocks noChangeAspect="1"/>
          </p:cNvPicPr>
          <p:nvPr/>
        </p:nvPicPr>
        <p:blipFill>
          <a:blip r:embed="rId2"/>
          <a:stretch>
            <a:fillRect/>
          </a:stretch>
        </p:blipFill>
        <p:spPr>
          <a:xfrm>
            <a:off x="3203847" y="1412776"/>
            <a:ext cx="5867625" cy="4464496"/>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07504" y="1484784"/>
            <a:ext cx="3006378"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1600" b="1" noProof="0" dirty="0" smtClean="0"/>
              <a:t>Çıkan Sonuçları İnceleme </a:t>
            </a:r>
          </a:p>
          <a:p>
            <a:pPr marL="0" indent="0" algn="ctr" eaLnBrk="1" fontAlgn="auto" hangingPunct="1">
              <a:lnSpc>
                <a:spcPct val="100000"/>
              </a:lnSpc>
              <a:spcAft>
                <a:spcPts val="0"/>
              </a:spcAft>
              <a:buNone/>
              <a:defRPr/>
            </a:pPr>
            <a:r>
              <a:rPr lang="tr-TR" sz="1600" dirty="0" smtClean="0"/>
              <a:t>(Detay Ekranı)</a:t>
            </a:r>
          </a:p>
          <a:p>
            <a:pPr eaLnBrk="1" fontAlgn="auto" hangingPunct="1">
              <a:lnSpc>
                <a:spcPct val="100000"/>
              </a:lnSpc>
              <a:spcAft>
                <a:spcPts val="0"/>
              </a:spcAft>
              <a:defRPr/>
            </a:pPr>
            <a:r>
              <a:rPr lang="tr-TR" sz="1600" b="1" dirty="0" err="1" smtClean="0"/>
              <a:t>Description</a:t>
            </a:r>
            <a:r>
              <a:rPr lang="tr-TR" sz="1600" b="1" dirty="0" smtClean="0"/>
              <a:t>: </a:t>
            </a:r>
            <a:r>
              <a:rPr lang="tr-TR" sz="1600" dirty="0" smtClean="0"/>
              <a:t>Detaylı anlatım</a:t>
            </a:r>
          </a:p>
          <a:p>
            <a:pPr algn="just" eaLnBrk="1" fontAlgn="auto" hangingPunct="1">
              <a:lnSpc>
                <a:spcPct val="100000"/>
              </a:lnSpc>
              <a:spcAft>
                <a:spcPts val="0"/>
              </a:spcAft>
              <a:defRPr/>
            </a:pPr>
            <a:r>
              <a:rPr lang="tr-TR" sz="1600" b="1" noProof="0" dirty="0" err="1" smtClean="0"/>
              <a:t>Claims</a:t>
            </a:r>
            <a:r>
              <a:rPr lang="tr-TR" sz="1600" b="1" dirty="0" smtClean="0"/>
              <a:t>: </a:t>
            </a:r>
            <a:r>
              <a:rPr lang="tr-TR" sz="1600" dirty="0" smtClean="0"/>
              <a:t>İstemler</a:t>
            </a:r>
          </a:p>
          <a:p>
            <a:pPr eaLnBrk="1" fontAlgn="auto" hangingPunct="1">
              <a:lnSpc>
                <a:spcPct val="100000"/>
              </a:lnSpc>
              <a:spcAft>
                <a:spcPts val="0"/>
              </a:spcAft>
              <a:defRPr/>
            </a:pPr>
            <a:r>
              <a:rPr lang="tr-TR" sz="1600" b="1" noProof="0" dirty="0" err="1" smtClean="0"/>
              <a:t>Mosaics</a:t>
            </a:r>
            <a:r>
              <a:rPr lang="tr-TR" sz="1600" b="1" noProof="0" dirty="0" smtClean="0"/>
              <a:t>: </a:t>
            </a:r>
            <a:r>
              <a:rPr lang="tr-TR" sz="1600" noProof="0" dirty="0" smtClean="0"/>
              <a:t>Patentin tüm resimlerini aynı anda görme</a:t>
            </a:r>
          </a:p>
          <a:p>
            <a:pPr eaLnBrk="1" fontAlgn="auto" hangingPunct="1">
              <a:lnSpc>
                <a:spcPct val="100000"/>
              </a:lnSpc>
              <a:spcAft>
                <a:spcPts val="0"/>
              </a:spcAft>
              <a:defRPr/>
            </a:pPr>
            <a:r>
              <a:rPr lang="tr-TR" sz="1600" b="1" dirty="0" err="1" smtClean="0"/>
              <a:t>Original</a:t>
            </a:r>
            <a:r>
              <a:rPr lang="tr-TR" sz="1600" b="1" dirty="0" smtClean="0"/>
              <a:t> </a:t>
            </a:r>
            <a:r>
              <a:rPr lang="tr-TR" sz="1600" b="1" dirty="0" err="1" smtClean="0"/>
              <a:t>Document</a:t>
            </a:r>
            <a:r>
              <a:rPr lang="tr-TR" sz="1600" b="1" dirty="0" smtClean="0"/>
              <a:t>: </a:t>
            </a:r>
            <a:r>
              <a:rPr lang="tr-TR" sz="1600" dirty="0" smtClean="0"/>
              <a:t>Patent metnini indirebilme (</a:t>
            </a:r>
            <a:r>
              <a:rPr lang="tr-TR" sz="1600" dirty="0" err="1" smtClean="0"/>
              <a:t>Download</a:t>
            </a:r>
            <a:r>
              <a:rPr lang="tr-TR" sz="1600" dirty="0" smtClean="0"/>
              <a:t> linki)</a:t>
            </a:r>
          </a:p>
          <a:p>
            <a:pPr algn="just" eaLnBrk="1" fontAlgn="auto" hangingPunct="1">
              <a:lnSpc>
                <a:spcPct val="100000"/>
              </a:lnSpc>
              <a:spcAft>
                <a:spcPts val="0"/>
              </a:spcAft>
              <a:defRPr/>
            </a:pPr>
            <a:r>
              <a:rPr lang="tr-TR" sz="1600" b="1" noProof="0" dirty="0" err="1" smtClean="0"/>
              <a:t>Cited</a:t>
            </a:r>
            <a:r>
              <a:rPr lang="tr-TR" sz="1600" b="1" noProof="0" dirty="0" smtClean="0"/>
              <a:t> </a:t>
            </a:r>
            <a:r>
              <a:rPr lang="tr-TR" sz="1600" b="1" noProof="0" dirty="0" err="1" smtClean="0"/>
              <a:t>Documents</a:t>
            </a:r>
            <a:r>
              <a:rPr lang="tr-TR" sz="1600" b="1" noProof="0" dirty="0" smtClean="0"/>
              <a:t>: </a:t>
            </a:r>
            <a:r>
              <a:rPr lang="tr-TR" sz="1600" noProof="0" dirty="0" smtClean="0"/>
              <a:t>İlgili patentin araştırılması sırasında bulunan ya da başvuru sahibi tarafından belirtilen önceki tarihli patentler</a:t>
            </a:r>
            <a:endParaRPr lang="tr-TR" sz="1800" noProof="0" dirty="0" smtClean="0"/>
          </a:p>
          <a:p>
            <a:pPr marL="0" indent="0" eaLnBrk="1" fontAlgn="auto" hangingPunct="1">
              <a:spcAft>
                <a:spcPts val="0"/>
              </a:spcAft>
              <a:buNone/>
              <a:defRPr/>
            </a:pPr>
            <a:endParaRPr kumimoji="0" lang="tr-TR" sz="2000" b="1"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9625656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Örnek Uygulama ve İçerik Sayfasının Özellikleri </a:t>
            </a:r>
            <a:r>
              <a:rPr lang="tr-TR" sz="2800" b="1" dirty="0">
                <a:solidFill>
                  <a:srgbClr val="FF0000"/>
                </a:solidFill>
              </a:rPr>
              <a:t>(EP3327239)</a:t>
            </a:r>
          </a:p>
          <a:p>
            <a:endParaRPr lang="tr-TR" sz="2800" dirty="0"/>
          </a:p>
        </p:txBody>
      </p:sp>
      <p:pic>
        <p:nvPicPr>
          <p:cNvPr id="2" name="Resim 1"/>
          <p:cNvPicPr>
            <a:picLocks noChangeAspect="1"/>
          </p:cNvPicPr>
          <p:nvPr/>
        </p:nvPicPr>
        <p:blipFill>
          <a:blip r:embed="rId2"/>
          <a:stretch>
            <a:fillRect/>
          </a:stretch>
        </p:blipFill>
        <p:spPr>
          <a:xfrm>
            <a:off x="3203847" y="1412776"/>
            <a:ext cx="5867625" cy="4464496"/>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07504" y="1323975"/>
            <a:ext cx="2808312" cy="476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1600" b="1" noProof="0" dirty="0" smtClean="0"/>
              <a:t>Çıkan Sonuçları İnceleme </a:t>
            </a:r>
          </a:p>
          <a:p>
            <a:pPr marL="0" indent="0" algn="ctr" eaLnBrk="1" fontAlgn="auto" hangingPunct="1">
              <a:lnSpc>
                <a:spcPct val="100000"/>
              </a:lnSpc>
              <a:spcAft>
                <a:spcPts val="0"/>
              </a:spcAft>
              <a:buNone/>
              <a:defRPr/>
            </a:pPr>
            <a:r>
              <a:rPr lang="tr-TR" sz="1600" dirty="0" smtClean="0"/>
              <a:t>(Detay Ekranı)</a:t>
            </a:r>
          </a:p>
          <a:p>
            <a:pPr algn="just" eaLnBrk="1" fontAlgn="auto" hangingPunct="1">
              <a:lnSpc>
                <a:spcPct val="100000"/>
              </a:lnSpc>
              <a:spcAft>
                <a:spcPts val="0"/>
              </a:spcAft>
              <a:defRPr/>
            </a:pPr>
            <a:r>
              <a:rPr lang="tr-TR" sz="1600" b="1" noProof="0" dirty="0" err="1" smtClean="0"/>
              <a:t>Citing</a:t>
            </a:r>
            <a:r>
              <a:rPr lang="tr-TR" sz="1600" b="1" noProof="0" dirty="0" smtClean="0"/>
              <a:t> </a:t>
            </a:r>
            <a:r>
              <a:rPr lang="tr-TR" sz="1600" b="1" noProof="0" dirty="0" err="1" smtClean="0"/>
              <a:t>Documents</a:t>
            </a:r>
            <a:r>
              <a:rPr lang="tr-TR" sz="1600" b="1" noProof="0" dirty="0" smtClean="0"/>
              <a:t>: </a:t>
            </a:r>
            <a:r>
              <a:rPr lang="tr-TR" sz="1600" noProof="0" dirty="0" smtClean="0"/>
              <a:t>İlgili patentten sonra başvurulan ve ilgili patente atıf yapan sonraki tarihli patentler</a:t>
            </a:r>
          </a:p>
          <a:p>
            <a:pPr algn="just" eaLnBrk="1" fontAlgn="auto" hangingPunct="1">
              <a:lnSpc>
                <a:spcPct val="100000"/>
              </a:lnSpc>
              <a:spcAft>
                <a:spcPts val="0"/>
              </a:spcAft>
              <a:defRPr/>
            </a:pPr>
            <a:r>
              <a:rPr kumimoji="0" lang="tr-TR" sz="1600" b="1" i="0" u="none" strike="noStrike" kern="1200" cap="none" spc="0" normalizeH="0" baseline="0" dirty="0" smtClean="0">
                <a:ln>
                  <a:noFill/>
                </a:ln>
                <a:effectLst/>
                <a:uLnTx/>
                <a:uFillTx/>
                <a:latin typeface="Calibri" panose="020F0502020204030204"/>
              </a:rPr>
              <a:t>INPADOC</a:t>
            </a:r>
            <a:r>
              <a:rPr kumimoji="0" lang="tr-TR" sz="1600" b="1" i="0" u="none" strike="noStrike" kern="1200" cap="none" spc="0" normalizeH="0" dirty="0" smtClean="0">
                <a:ln>
                  <a:noFill/>
                </a:ln>
                <a:effectLst/>
                <a:uLnTx/>
                <a:uFillTx/>
                <a:latin typeface="Calibri" panose="020F0502020204030204"/>
              </a:rPr>
              <a:t> legal </a:t>
            </a:r>
            <a:r>
              <a:rPr kumimoji="0" lang="tr-TR" sz="1600" b="1" i="0" u="none" strike="noStrike" kern="1200" cap="none" spc="0" normalizeH="0" dirty="0" err="1" smtClean="0">
                <a:ln>
                  <a:noFill/>
                </a:ln>
                <a:effectLst/>
                <a:uLnTx/>
                <a:uFillTx/>
                <a:latin typeface="Calibri" panose="020F0502020204030204"/>
              </a:rPr>
              <a:t>status</a:t>
            </a:r>
            <a:r>
              <a:rPr kumimoji="0" lang="tr-TR" sz="1600" b="1" i="0" u="none" strike="noStrike" kern="1200" cap="none" spc="0" normalizeH="0" dirty="0" smtClean="0">
                <a:ln>
                  <a:noFill/>
                </a:ln>
                <a:effectLst/>
                <a:uLnTx/>
                <a:uFillTx/>
                <a:latin typeface="Calibri" panose="020F0502020204030204"/>
              </a:rPr>
              <a:t>: </a:t>
            </a:r>
            <a:r>
              <a:rPr kumimoji="0" lang="tr-TR" sz="1600" i="0" u="none" strike="noStrike" kern="1200" cap="none" spc="0" normalizeH="0" dirty="0" smtClean="0">
                <a:ln>
                  <a:noFill/>
                </a:ln>
                <a:effectLst/>
                <a:uLnTx/>
                <a:uFillTx/>
                <a:latin typeface="Calibri" panose="020F0502020204030204"/>
              </a:rPr>
              <a:t>İlgili patentin hukuki durumu</a:t>
            </a:r>
          </a:p>
          <a:p>
            <a:pPr eaLnBrk="1" fontAlgn="auto" hangingPunct="1">
              <a:lnSpc>
                <a:spcPct val="100000"/>
              </a:lnSpc>
              <a:spcAft>
                <a:spcPts val="0"/>
              </a:spcAft>
              <a:defRPr/>
            </a:pPr>
            <a:r>
              <a:rPr lang="tr-TR" sz="1600" b="1" dirty="0" smtClean="0"/>
              <a:t>INPADOC patent </a:t>
            </a:r>
            <a:r>
              <a:rPr lang="tr-TR" sz="1600" b="1" dirty="0" err="1" smtClean="0"/>
              <a:t>family</a:t>
            </a:r>
            <a:r>
              <a:rPr lang="tr-TR" sz="1600" b="1" dirty="0" smtClean="0"/>
              <a:t>: </a:t>
            </a:r>
            <a:r>
              <a:rPr lang="tr-TR" sz="1600" dirty="0" smtClean="0"/>
              <a:t>İlgili patentin diğer ülkelerdeki başvuruları</a:t>
            </a:r>
          </a:p>
          <a:p>
            <a:pPr eaLnBrk="1" fontAlgn="auto" hangingPunct="1">
              <a:lnSpc>
                <a:spcPct val="100000"/>
              </a:lnSpc>
              <a:spcAft>
                <a:spcPts val="0"/>
              </a:spcAft>
              <a:defRPr/>
            </a:pPr>
            <a:r>
              <a:rPr kumimoji="0" lang="tr-TR" sz="1600" b="1" i="0" u="none" strike="noStrike" kern="1200" cap="none" spc="0" normalizeH="0" dirty="0" err="1" smtClean="0">
                <a:ln>
                  <a:noFill/>
                </a:ln>
                <a:effectLst/>
                <a:uLnTx/>
                <a:uFillTx/>
                <a:latin typeface="Calibri" panose="020F0502020204030204"/>
              </a:rPr>
              <a:t>Translate</a:t>
            </a:r>
            <a:r>
              <a:rPr kumimoji="0" lang="tr-TR" sz="1600" b="1" i="0" u="none" strike="noStrike" kern="1200" cap="none" spc="0" normalizeH="0" dirty="0" smtClean="0">
                <a:ln>
                  <a:noFill/>
                </a:ln>
                <a:effectLst/>
                <a:uLnTx/>
                <a:uFillTx/>
                <a:latin typeface="Calibri" panose="020F0502020204030204"/>
              </a:rPr>
              <a:t> </a:t>
            </a:r>
            <a:r>
              <a:rPr kumimoji="0" lang="tr-TR" sz="1600" b="1" i="0" u="none" strike="noStrike" kern="1200" cap="none" spc="0" normalizeH="0" dirty="0" err="1" smtClean="0">
                <a:ln>
                  <a:noFill/>
                </a:ln>
                <a:effectLst/>
                <a:uLnTx/>
                <a:uFillTx/>
                <a:latin typeface="Calibri" panose="020F0502020204030204"/>
              </a:rPr>
              <a:t>this</a:t>
            </a:r>
            <a:r>
              <a:rPr kumimoji="0" lang="tr-TR" sz="1600" b="1" i="0" u="none" strike="noStrike" kern="1200" cap="none" spc="0" normalizeH="0" dirty="0" smtClean="0">
                <a:ln>
                  <a:noFill/>
                </a:ln>
                <a:effectLst/>
                <a:uLnTx/>
                <a:uFillTx/>
                <a:latin typeface="Calibri" panose="020F0502020204030204"/>
              </a:rPr>
              <a:t> </a:t>
            </a:r>
            <a:r>
              <a:rPr kumimoji="0" lang="tr-TR" sz="1600" b="1" i="0" u="none" strike="noStrike" kern="1200" cap="none" spc="0" normalizeH="0" dirty="0" err="1" smtClean="0">
                <a:ln>
                  <a:noFill/>
                </a:ln>
                <a:effectLst/>
                <a:uLnTx/>
                <a:uFillTx/>
                <a:latin typeface="Calibri" panose="020F0502020204030204"/>
              </a:rPr>
              <a:t>text</a:t>
            </a:r>
            <a:r>
              <a:rPr kumimoji="0" lang="tr-TR" sz="1600" b="1" i="0" u="none" strike="noStrike" kern="1200" cap="none" spc="0" normalizeH="0" dirty="0" smtClean="0">
                <a:ln>
                  <a:noFill/>
                </a:ln>
                <a:effectLst/>
                <a:uLnTx/>
                <a:uFillTx/>
                <a:latin typeface="Calibri" panose="020F0502020204030204"/>
              </a:rPr>
              <a:t> </a:t>
            </a:r>
            <a:r>
              <a:rPr kumimoji="0" lang="tr-TR" sz="1600" i="0" u="none" strike="noStrike" kern="1200" cap="none" spc="0" normalizeH="0" dirty="0" smtClean="0">
                <a:ln>
                  <a:noFill/>
                </a:ln>
                <a:effectLst/>
                <a:uLnTx/>
                <a:uFillTx/>
                <a:latin typeface="Calibri" panose="020F0502020204030204"/>
              </a:rPr>
              <a:t>özelliği kullanılarak </a:t>
            </a:r>
            <a:r>
              <a:rPr kumimoji="0" lang="tr-TR" sz="1600" i="0" u="none" strike="noStrike" kern="1200" cap="none" spc="0" normalizeH="0" dirty="0" err="1" smtClean="0">
                <a:ln>
                  <a:noFill/>
                </a:ln>
                <a:effectLst/>
                <a:uLnTx/>
                <a:uFillTx/>
                <a:latin typeface="Calibri" panose="020F0502020204030204"/>
              </a:rPr>
              <a:t>Abstract</a:t>
            </a:r>
            <a:r>
              <a:rPr kumimoji="0" lang="tr-TR" sz="1600" i="0" u="none" strike="noStrike" kern="1200" cap="none" spc="0" normalizeH="0" dirty="0" smtClean="0">
                <a:ln>
                  <a:noFill/>
                </a:ln>
                <a:effectLst/>
                <a:uLnTx/>
                <a:uFillTx/>
                <a:latin typeface="Calibri" panose="020F0502020204030204"/>
              </a:rPr>
              <a:t>, </a:t>
            </a:r>
            <a:r>
              <a:rPr kumimoji="0" lang="tr-TR" sz="1600" i="0" u="none" strike="noStrike" kern="1200" cap="none" spc="0" normalizeH="0" dirty="0" err="1" smtClean="0">
                <a:ln>
                  <a:noFill/>
                </a:ln>
                <a:effectLst/>
                <a:uLnTx/>
                <a:uFillTx/>
                <a:latin typeface="Calibri" panose="020F0502020204030204"/>
              </a:rPr>
              <a:t>Description</a:t>
            </a:r>
            <a:r>
              <a:rPr kumimoji="0" lang="tr-TR" sz="1600" i="0" u="none" strike="noStrike" kern="1200" cap="none" spc="0" normalizeH="0" dirty="0" smtClean="0">
                <a:ln>
                  <a:noFill/>
                </a:ln>
                <a:effectLst/>
                <a:uLnTx/>
                <a:uFillTx/>
                <a:latin typeface="Calibri" panose="020F0502020204030204"/>
              </a:rPr>
              <a:t> ve </a:t>
            </a:r>
            <a:r>
              <a:rPr kumimoji="0" lang="tr-TR" sz="1600" i="0" u="none" strike="noStrike" kern="1200" cap="none" spc="0" normalizeH="0" dirty="0" err="1" smtClean="0">
                <a:ln>
                  <a:noFill/>
                </a:ln>
                <a:effectLst/>
                <a:uLnTx/>
                <a:uFillTx/>
                <a:latin typeface="Calibri" panose="020F0502020204030204"/>
              </a:rPr>
              <a:t>Claims</a:t>
            </a:r>
            <a:r>
              <a:rPr lang="tr-TR" sz="1600" dirty="0" err="1" smtClean="0">
                <a:latin typeface="Calibri" panose="020F0502020204030204"/>
              </a:rPr>
              <a:t>’ler</a:t>
            </a:r>
            <a:r>
              <a:rPr lang="tr-TR" sz="1600" dirty="0" smtClean="0">
                <a:latin typeface="Calibri" panose="020F0502020204030204"/>
              </a:rPr>
              <a:t> istenilen diller arasında çevrilebilir, Google </a:t>
            </a:r>
            <a:r>
              <a:rPr lang="tr-TR" sz="1600" dirty="0" err="1" smtClean="0">
                <a:latin typeface="Calibri" panose="020F0502020204030204"/>
              </a:rPr>
              <a:t>Translate</a:t>
            </a:r>
            <a:r>
              <a:rPr lang="tr-TR" sz="1600" dirty="0" smtClean="0">
                <a:latin typeface="Calibri" panose="020F0502020204030204"/>
              </a:rPr>
              <a:t> altyapısı kullanılıyor.</a:t>
            </a:r>
            <a:r>
              <a:rPr kumimoji="0" lang="tr-TR" sz="1600" i="0" u="none" strike="noStrike" kern="1200" cap="none" spc="0" normalizeH="0" dirty="0" smtClean="0">
                <a:ln>
                  <a:noFill/>
                </a:ln>
                <a:effectLst/>
                <a:uLnTx/>
                <a:uFillTx/>
                <a:latin typeface="Calibri" panose="020F0502020204030204"/>
              </a:rPr>
              <a:t/>
            </a:r>
            <a:br>
              <a:rPr kumimoji="0" lang="tr-TR" sz="1600" i="0" u="none" strike="noStrike" kern="1200" cap="none" spc="0" normalizeH="0" dirty="0" smtClean="0">
                <a:ln>
                  <a:noFill/>
                </a:ln>
                <a:effectLst/>
                <a:uLnTx/>
                <a:uFillTx/>
                <a:latin typeface="Calibri" panose="020F0502020204030204"/>
              </a:rPr>
            </a:br>
            <a:endParaRPr kumimoji="0" lang="tr-TR" sz="200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13648198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Örnek Uygulama ve İçerik Sayfasının Özellikleri </a:t>
            </a:r>
            <a:r>
              <a:rPr lang="tr-TR" sz="2800" b="1" dirty="0">
                <a:solidFill>
                  <a:srgbClr val="FF0000"/>
                </a:solidFill>
              </a:rPr>
              <a:t>(EP3327239)</a:t>
            </a:r>
          </a:p>
          <a:p>
            <a:endParaRPr lang="tr-TR" sz="2800" dirty="0"/>
          </a:p>
        </p:txBody>
      </p:sp>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 y="1323975"/>
            <a:ext cx="2915815" cy="46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1600" b="1" noProof="0" dirty="0" smtClean="0"/>
              <a:t>Çıkan Sonuçları İnceleme </a:t>
            </a:r>
          </a:p>
          <a:p>
            <a:pPr marL="0" indent="0" algn="ctr" eaLnBrk="1" fontAlgn="auto" hangingPunct="1">
              <a:lnSpc>
                <a:spcPct val="100000"/>
              </a:lnSpc>
              <a:spcAft>
                <a:spcPts val="0"/>
              </a:spcAft>
              <a:buNone/>
              <a:defRPr/>
            </a:pPr>
            <a:r>
              <a:rPr lang="tr-TR" sz="1600" dirty="0" smtClean="0"/>
              <a:t>(Koruma Kapsamı Tespiti)</a:t>
            </a:r>
          </a:p>
          <a:p>
            <a:pPr algn="just" eaLnBrk="1" fontAlgn="auto" hangingPunct="1">
              <a:lnSpc>
                <a:spcPct val="100000"/>
              </a:lnSpc>
              <a:spcAft>
                <a:spcPts val="0"/>
              </a:spcAft>
              <a:defRPr/>
            </a:pPr>
            <a:r>
              <a:rPr lang="tr-TR" sz="1600" b="1" dirty="0" err="1" smtClean="0"/>
              <a:t>Also</a:t>
            </a:r>
            <a:r>
              <a:rPr lang="tr-TR" sz="1600" b="1" dirty="0" smtClean="0"/>
              <a:t> </a:t>
            </a:r>
            <a:r>
              <a:rPr lang="tr-TR" sz="1600" b="1" dirty="0" err="1" smtClean="0"/>
              <a:t>Published</a:t>
            </a:r>
            <a:r>
              <a:rPr lang="tr-TR" sz="1600" b="1" dirty="0" smtClean="0"/>
              <a:t> As </a:t>
            </a:r>
            <a:r>
              <a:rPr lang="tr-TR" sz="1600" dirty="0" smtClean="0"/>
              <a:t>a bakarak patentin </a:t>
            </a:r>
            <a:r>
              <a:rPr lang="tr-TR" sz="1600" b="1" dirty="0" smtClean="0"/>
              <a:t>başka hangi ülkelere başvurulduğu </a:t>
            </a:r>
            <a:r>
              <a:rPr lang="tr-TR" sz="1600" dirty="0" smtClean="0"/>
              <a:t>görülebilir.</a:t>
            </a:r>
          </a:p>
          <a:p>
            <a:pPr eaLnBrk="1" fontAlgn="auto" hangingPunct="1">
              <a:lnSpc>
                <a:spcPct val="100000"/>
              </a:lnSpc>
              <a:spcAft>
                <a:spcPts val="0"/>
              </a:spcAft>
              <a:defRPr/>
            </a:pPr>
            <a:r>
              <a:rPr kumimoji="0" lang="tr-TR" sz="1600" i="0" u="none" strike="noStrike" kern="1200" cap="none" spc="0" normalizeH="0" dirty="0" smtClean="0">
                <a:ln>
                  <a:noFill/>
                </a:ln>
                <a:effectLst/>
                <a:uLnTx/>
                <a:uFillTx/>
                <a:latin typeface="Calibri" panose="020F0502020204030204"/>
              </a:rPr>
              <a:t>Patent yayın numarasının sonunda B olmadığı sürece o patent ya </a:t>
            </a:r>
            <a:r>
              <a:rPr kumimoji="0" lang="tr-TR" sz="1600" i="0" u="none" strike="noStrike" kern="1200" cap="none" spc="0" normalizeH="0" dirty="0" err="1" smtClean="0">
                <a:ln>
                  <a:noFill/>
                </a:ln>
                <a:effectLst/>
                <a:uLnTx/>
                <a:uFillTx/>
                <a:latin typeface="Calibri" panose="020F0502020204030204"/>
              </a:rPr>
              <a:t>reddolmuştur</a:t>
            </a:r>
            <a:r>
              <a:rPr kumimoji="0" lang="tr-TR" sz="1600" i="0" u="none" strike="noStrike" kern="1200" cap="none" spc="0" normalizeH="0" dirty="0" smtClean="0">
                <a:ln>
                  <a:noFill/>
                </a:ln>
                <a:effectLst/>
                <a:uLnTx/>
                <a:uFillTx/>
                <a:latin typeface="Calibri" panose="020F0502020204030204"/>
              </a:rPr>
              <a:t> ya da daha tescil süreci devam ediyordur.</a:t>
            </a:r>
          </a:p>
          <a:p>
            <a:pPr eaLnBrk="1" fontAlgn="auto" hangingPunct="1">
              <a:lnSpc>
                <a:spcPct val="100000"/>
              </a:lnSpc>
              <a:spcAft>
                <a:spcPts val="0"/>
              </a:spcAft>
              <a:defRPr/>
            </a:pPr>
            <a:r>
              <a:rPr lang="tr-TR" sz="1600" b="1" dirty="0" smtClean="0">
                <a:latin typeface="Calibri" panose="020F0502020204030204"/>
              </a:rPr>
              <a:t>B ya da B1 gibi bir yayın kodu ise tescil olduğunu ifade eder</a:t>
            </a:r>
            <a:r>
              <a:rPr lang="tr-TR" sz="1600" dirty="0" smtClean="0">
                <a:latin typeface="Calibri" panose="020F0502020204030204"/>
              </a:rPr>
              <a:t>. </a:t>
            </a:r>
            <a:r>
              <a:rPr lang="tr-TR" sz="1600" u="sng" dirty="0" smtClean="0">
                <a:latin typeface="Calibri" panose="020F0502020204030204"/>
              </a:rPr>
              <a:t>ANCAK, </a:t>
            </a:r>
            <a:r>
              <a:rPr lang="tr-TR" sz="1600" dirty="0" smtClean="0">
                <a:latin typeface="Calibri" panose="020F0502020204030204"/>
              </a:rPr>
              <a:t>bazı patentler tescil alsa dahi, bazı ülkelerde yıllık harçların ödenmemesi </a:t>
            </a:r>
            <a:r>
              <a:rPr lang="tr-TR" sz="1600" dirty="0" err="1" smtClean="0">
                <a:latin typeface="Calibri" panose="020F0502020204030204"/>
              </a:rPr>
              <a:t>v.b</a:t>
            </a:r>
            <a:r>
              <a:rPr lang="tr-TR" sz="1600" dirty="0" smtClean="0">
                <a:latin typeface="Calibri" panose="020F0502020204030204"/>
              </a:rPr>
              <a:t>. </a:t>
            </a:r>
            <a:r>
              <a:rPr lang="tr-TR" sz="1600" dirty="0">
                <a:latin typeface="Calibri" panose="020F0502020204030204"/>
              </a:rPr>
              <a:t>n</a:t>
            </a:r>
            <a:r>
              <a:rPr lang="tr-TR" sz="1600" dirty="0" smtClean="0">
                <a:latin typeface="Calibri" panose="020F0502020204030204"/>
              </a:rPr>
              <a:t>edenlerle iptal olabilmektedir.</a:t>
            </a:r>
          </a:p>
          <a:p>
            <a:pPr marL="0" indent="0" eaLnBrk="1" fontAlgn="auto" hangingPunct="1">
              <a:lnSpc>
                <a:spcPct val="100000"/>
              </a:lnSpc>
              <a:spcAft>
                <a:spcPts val="0"/>
              </a:spcAft>
              <a:buNone/>
              <a:defRPr/>
            </a:pPr>
            <a:r>
              <a:rPr kumimoji="0" lang="tr-TR" sz="1600" i="0" u="none" strike="noStrike" kern="1200" cap="none" spc="0" normalizeH="0" dirty="0" smtClean="0">
                <a:ln>
                  <a:noFill/>
                </a:ln>
                <a:effectLst/>
                <a:uLnTx/>
                <a:uFillTx/>
                <a:latin typeface="Calibri" panose="020F0502020204030204"/>
              </a:rPr>
              <a:t/>
            </a:r>
            <a:br>
              <a:rPr kumimoji="0" lang="tr-TR" sz="1600" i="0" u="none" strike="noStrike" kern="1200" cap="none" spc="0" normalizeH="0" dirty="0" smtClean="0">
                <a:ln>
                  <a:noFill/>
                </a:ln>
                <a:effectLst/>
                <a:uLnTx/>
                <a:uFillTx/>
                <a:latin typeface="Calibri" panose="020F0502020204030204"/>
              </a:rPr>
            </a:br>
            <a:endParaRPr kumimoji="0" lang="tr-TR" sz="2000" i="0" u="none" strike="noStrike" kern="1200" cap="none" spc="0" normalizeH="0" baseline="0" noProof="0" dirty="0">
              <a:ln>
                <a:noFill/>
              </a:ln>
              <a:effectLst/>
              <a:uLnTx/>
              <a:uFillTx/>
              <a:latin typeface="Calibri" panose="020F0502020204030204"/>
            </a:endParaRPr>
          </a:p>
        </p:txBody>
      </p:sp>
      <p:pic>
        <p:nvPicPr>
          <p:cNvPr id="6" name="Resim 5"/>
          <p:cNvPicPr>
            <a:picLocks noChangeAspect="1"/>
          </p:cNvPicPr>
          <p:nvPr/>
        </p:nvPicPr>
        <p:blipFill>
          <a:blip r:embed="rId2"/>
          <a:stretch>
            <a:fillRect/>
          </a:stretch>
        </p:blipFill>
        <p:spPr>
          <a:xfrm>
            <a:off x="3023319" y="1796698"/>
            <a:ext cx="6048672" cy="3823873"/>
          </a:xfrm>
          <a:prstGeom prst="rect">
            <a:avLst/>
          </a:prstGeom>
        </p:spPr>
      </p:pic>
    </p:spTree>
    <p:extLst>
      <p:ext uri="{BB962C8B-B14F-4D97-AF65-F5344CB8AC3E}">
        <p14:creationId xmlns:p14="http://schemas.microsoft.com/office/powerpoint/2010/main" val="1334482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t>Örnek Uygulama ve İçerik Sayfasının Özellikleri </a:t>
            </a:r>
            <a:r>
              <a:rPr lang="tr-TR" sz="2800" b="1" dirty="0">
                <a:solidFill>
                  <a:srgbClr val="FF0000"/>
                </a:solidFill>
              </a:rPr>
              <a:t>(EP3327239)</a:t>
            </a:r>
          </a:p>
          <a:p>
            <a:endParaRPr lang="tr-TR" sz="2800" dirty="0"/>
          </a:p>
        </p:txBody>
      </p:sp>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 y="1916832"/>
            <a:ext cx="2915815" cy="3168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1600" b="1" noProof="0" dirty="0" smtClean="0"/>
              <a:t>Çıkan Sonuçları İnceleme </a:t>
            </a:r>
          </a:p>
          <a:p>
            <a:pPr marL="0" indent="0" algn="ctr" eaLnBrk="1" fontAlgn="auto" hangingPunct="1">
              <a:lnSpc>
                <a:spcPct val="100000"/>
              </a:lnSpc>
              <a:spcAft>
                <a:spcPts val="0"/>
              </a:spcAft>
              <a:buNone/>
              <a:defRPr/>
            </a:pPr>
            <a:r>
              <a:rPr lang="tr-TR" sz="1600" dirty="0" smtClean="0"/>
              <a:t>(Koruma Kapsamı Tespiti)</a:t>
            </a:r>
          </a:p>
          <a:p>
            <a:pPr algn="just" eaLnBrk="1" fontAlgn="auto" hangingPunct="1">
              <a:lnSpc>
                <a:spcPct val="100000"/>
              </a:lnSpc>
              <a:spcAft>
                <a:spcPts val="0"/>
              </a:spcAft>
              <a:defRPr/>
            </a:pPr>
            <a:r>
              <a:rPr lang="tr-TR" sz="1600" b="1" dirty="0" smtClean="0"/>
              <a:t>EP </a:t>
            </a:r>
            <a:r>
              <a:rPr lang="tr-TR" sz="1600" dirty="0" smtClean="0"/>
              <a:t>kodlu başvurular </a:t>
            </a:r>
            <a:r>
              <a:rPr lang="tr-TR" sz="1600" b="1" dirty="0" smtClean="0"/>
              <a:t>Avrupa, WO </a:t>
            </a:r>
            <a:r>
              <a:rPr lang="tr-TR" sz="1600" dirty="0" smtClean="0"/>
              <a:t>kodlu başvurular </a:t>
            </a:r>
            <a:r>
              <a:rPr lang="tr-TR" sz="1600" b="1" dirty="0" smtClean="0"/>
              <a:t>PCT başvurularını belirtir.</a:t>
            </a:r>
          </a:p>
          <a:p>
            <a:pPr eaLnBrk="1" fontAlgn="auto" hangingPunct="1">
              <a:lnSpc>
                <a:spcPct val="100000"/>
              </a:lnSpc>
              <a:spcAft>
                <a:spcPts val="0"/>
              </a:spcAft>
              <a:defRPr/>
            </a:pPr>
            <a:r>
              <a:rPr kumimoji="0" lang="tr-TR" sz="1600" i="0" u="none" strike="noStrike" kern="1200" cap="none" spc="0" normalizeH="0" dirty="0" smtClean="0">
                <a:ln>
                  <a:noFill/>
                </a:ln>
                <a:effectLst/>
                <a:uLnTx/>
                <a:uFillTx/>
                <a:latin typeface="Calibri" panose="020F0502020204030204"/>
              </a:rPr>
              <a:t>Bu patentlerin gerçekten aktif olması için ülkelerde başvurulmuş olması ve o </a:t>
            </a:r>
            <a:r>
              <a:rPr kumimoji="0" lang="tr-TR" sz="1600" b="1" i="0" u="none" strike="noStrike" kern="1200" cap="none" spc="0" normalizeH="0" dirty="0" smtClean="0">
                <a:ln>
                  <a:noFill/>
                </a:ln>
                <a:effectLst/>
                <a:uLnTx/>
                <a:uFillTx/>
                <a:latin typeface="Calibri" panose="020F0502020204030204"/>
              </a:rPr>
              <a:t>ülkelerin kodlarıyla yayınlanmış</a:t>
            </a:r>
            <a:r>
              <a:rPr kumimoji="0" lang="tr-TR" sz="1600" i="0" u="none" strike="noStrike" kern="1200" cap="none" spc="0" normalizeH="0" dirty="0" smtClean="0">
                <a:ln>
                  <a:noFill/>
                </a:ln>
                <a:effectLst/>
                <a:uLnTx/>
                <a:uFillTx/>
                <a:latin typeface="Calibri" panose="020F0502020204030204"/>
              </a:rPr>
              <a:t> olması gerekiyor </a:t>
            </a:r>
            <a:r>
              <a:rPr kumimoji="0" lang="tr-TR" sz="1600" b="1" i="0" u="none" strike="noStrike" kern="1200" cap="none" spc="0" normalizeH="0" dirty="0" smtClean="0">
                <a:ln>
                  <a:noFill/>
                </a:ln>
                <a:effectLst/>
                <a:uLnTx/>
                <a:uFillTx/>
                <a:latin typeface="Calibri" panose="020F0502020204030204"/>
              </a:rPr>
              <a:t>(US, DE, FR gibi)</a:t>
            </a:r>
            <a:r>
              <a:rPr kumimoji="0" lang="tr-TR" sz="1600" i="0" u="none" strike="noStrike" kern="1200" cap="none" spc="0" normalizeH="0" dirty="0" smtClean="0">
                <a:ln>
                  <a:noFill/>
                </a:ln>
                <a:effectLst/>
                <a:uLnTx/>
                <a:uFillTx/>
                <a:latin typeface="Calibri" panose="020F0502020204030204"/>
              </a:rPr>
              <a:t/>
            </a:r>
            <a:br>
              <a:rPr kumimoji="0" lang="tr-TR" sz="1600" i="0" u="none" strike="noStrike" kern="1200" cap="none" spc="0" normalizeH="0" dirty="0" smtClean="0">
                <a:ln>
                  <a:noFill/>
                </a:ln>
                <a:effectLst/>
                <a:uLnTx/>
                <a:uFillTx/>
                <a:latin typeface="Calibri" panose="020F0502020204030204"/>
              </a:rPr>
            </a:br>
            <a:endParaRPr kumimoji="0" lang="tr-TR" sz="2000" i="0" u="none" strike="noStrike" kern="1200" cap="none" spc="0" normalizeH="0" baseline="0" noProof="0" dirty="0">
              <a:ln>
                <a:noFill/>
              </a:ln>
              <a:effectLst/>
              <a:uLnTx/>
              <a:uFillTx/>
              <a:latin typeface="Calibri" panose="020F0502020204030204"/>
            </a:endParaRPr>
          </a:p>
        </p:txBody>
      </p:sp>
      <p:pic>
        <p:nvPicPr>
          <p:cNvPr id="6" name="Resim 5"/>
          <p:cNvPicPr>
            <a:picLocks noChangeAspect="1"/>
          </p:cNvPicPr>
          <p:nvPr/>
        </p:nvPicPr>
        <p:blipFill>
          <a:blip r:embed="rId2"/>
          <a:stretch>
            <a:fillRect/>
          </a:stretch>
        </p:blipFill>
        <p:spPr>
          <a:xfrm>
            <a:off x="3023319" y="1796698"/>
            <a:ext cx="6048672" cy="3823873"/>
          </a:xfrm>
          <a:prstGeom prst="rect">
            <a:avLst/>
          </a:prstGeom>
        </p:spPr>
      </p:pic>
    </p:spTree>
    <p:extLst>
      <p:ext uri="{BB962C8B-B14F-4D97-AF65-F5344CB8AC3E}">
        <p14:creationId xmlns:p14="http://schemas.microsoft.com/office/powerpoint/2010/main" val="27001826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smtClean="0">
                <a:solidFill>
                  <a:srgbClr val="FF0000"/>
                </a:solidFill>
              </a:rPr>
              <a:t>EP REGISTER </a:t>
            </a:r>
            <a:r>
              <a:rPr lang="tr-TR" sz="2800" b="1" dirty="0" smtClean="0"/>
              <a:t>(BAŞVURUNUN AVRUPA DAKİ SÜRECİ VE SON DURUMU)</a:t>
            </a:r>
            <a:endParaRPr lang="tr-TR" sz="2800" b="1" dirty="0"/>
          </a:p>
          <a:p>
            <a:endParaRPr lang="tr-TR" dirty="0"/>
          </a:p>
        </p:txBody>
      </p:sp>
      <p:pic>
        <p:nvPicPr>
          <p:cNvPr id="2" name="Resim 1"/>
          <p:cNvPicPr>
            <a:picLocks noChangeAspect="1"/>
          </p:cNvPicPr>
          <p:nvPr/>
        </p:nvPicPr>
        <p:blipFill>
          <a:blip r:embed="rId2"/>
          <a:stretch>
            <a:fillRect/>
          </a:stretch>
        </p:blipFill>
        <p:spPr>
          <a:xfrm>
            <a:off x="2023959" y="1412776"/>
            <a:ext cx="7093296" cy="4540721"/>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7735" y="2780928"/>
            <a:ext cx="2016224"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1800" b="1" noProof="0" dirty="0" smtClean="0">
                <a:solidFill>
                  <a:srgbClr val="FF0000"/>
                </a:solidFill>
              </a:rPr>
              <a:t>EN ÖNEMLİ BÖLÜM</a:t>
            </a:r>
          </a:p>
          <a:p>
            <a:pPr marL="0" indent="0" algn="ctr" eaLnBrk="1" fontAlgn="auto" hangingPunct="1">
              <a:lnSpc>
                <a:spcPct val="100000"/>
              </a:lnSpc>
              <a:spcAft>
                <a:spcPts val="0"/>
              </a:spcAft>
              <a:buNone/>
              <a:defRPr/>
            </a:pPr>
            <a:r>
              <a:rPr lang="tr-TR" sz="1800" b="1" dirty="0" smtClean="0">
                <a:solidFill>
                  <a:srgbClr val="FF0000"/>
                </a:solidFill>
              </a:rPr>
              <a:t>SON YASAL DURUMUDUR</a:t>
            </a:r>
            <a:r>
              <a:rPr lang="tr-TR" sz="1800" b="1" noProof="0" dirty="0" smtClean="0">
                <a:solidFill>
                  <a:srgbClr val="FF0000"/>
                </a:solidFill>
              </a:rPr>
              <a:t> </a:t>
            </a:r>
            <a:r>
              <a:rPr kumimoji="0" lang="tr-TR" sz="1600" i="0" u="none" strike="noStrike" kern="1200" cap="none" spc="0" normalizeH="0" dirty="0" smtClean="0">
                <a:ln>
                  <a:noFill/>
                </a:ln>
                <a:effectLst/>
                <a:uLnTx/>
                <a:uFillTx/>
                <a:latin typeface="Calibri" panose="020F0502020204030204"/>
              </a:rPr>
              <a:t/>
            </a:r>
            <a:br>
              <a:rPr kumimoji="0" lang="tr-TR" sz="1600" i="0" u="none" strike="noStrike" kern="1200" cap="none" spc="0" normalizeH="0" dirty="0" smtClean="0">
                <a:ln>
                  <a:noFill/>
                </a:ln>
                <a:effectLst/>
                <a:uLnTx/>
                <a:uFillTx/>
                <a:latin typeface="Calibri" panose="020F0502020204030204"/>
              </a:rPr>
            </a:br>
            <a:endParaRPr kumimoji="0" lang="tr-TR" sz="200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17720957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r>
              <a:rPr lang="tr-TR" sz="2800" b="1" dirty="0">
                <a:solidFill>
                  <a:srgbClr val="FF0000"/>
                </a:solidFill>
              </a:rPr>
              <a:t>EP REGISTER </a:t>
            </a:r>
            <a:r>
              <a:rPr lang="tr-TR" sz="2800" b="1" dirty="0"/>
              <a:t>(BAŞVURUNUN AVRUPA DAKİ SÜRECİ VE SON DURUMU)</a:t>
            </a:r>
          </a:p>
          <a:p>
            <a:endParaRPr lang="tr-TR" dirty="0"/>
          </a:p>
        </p:txBody>
      </p:sp>
      <p:pic>
        <p:nvPicPr>
          <p:cNvPr id="2" name="Resim 1"/>
          <p:cNvPicPr>
            <a:picLocks noChangeAspect="1"/>
          </p:cNvPicPr>
          <p:nvPr/>
        </p:nvPicPr>
        <p:blipFill>
          <a:blip r:embed="rId2"/>
          <a:stretch>
            <a:fillRect/>
          </a:stretch>
        </p:blipFill>
        <p:spPr>
          <a:xfrm>
            <a:off x="2482063" y="1484784"/>
            <a:ext cx="6660232" cy="4405129"/>
          </a:xfrm>
          <a:prstGeom prst="rect">
            <a:avLst/>
          </a:prstGeom>
        </p:spPr>
      </p:pic>
      <p:sp>
        <p:nvSpPr>
          <p:cNvPr id="5"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50046" y="2564904"/>
            <a:ext cx="2332017"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1800" b="1" dirty="0" smtClean="0">
                <a:solidFill>
                  <a:srgbClr val="FF0000"/>
                </a:solidFill>
              </a:rPr>
              <a:t>AVRUPA ÜLKELERİNDE SON DURUM</a:t>
            </a:r>
          </a:p>
          <a:p>
            <a:pPr marL="0" indent="0" algn="ctr" eaLnBrk="1" fontAlgn="auto" hangingPunct="1">
              <a:lnSpc>
                <a:spcPct val="100000"/>
              </a:lnSpc>
              <a:spcAft>
                <a:spcPts val="0"/>
              </a:spcAft>
              <a:buNone/>
              <a:defRPr/>
            </a:pPr>
            <a:r>
              <a:rPr kumimoji="0" lang="tr-TR" sz="1800" b="1" i="0" u="none" strike="noStrike" kern="1200" cap="none" spc="0" normalizeH="0" dirty="0" smtClean="0">
                <a:ln>
                  <a:noFill/>
                </a:ln>
                <a:effectLst/>
                <a:uLnTx/>
                <a:uFillTx/>
                <a:latin typeface="Calibri" panose="020F0502020204030204"/>
              </a:rPr>
              <a:t>(Ülke kısa kodlarına tıklayarak geçiş yapılan ülkelere ulaşılabilir)</a:t>
            </a:r>
            <a:r>
              <a:rPr kumimoji="0" lang="tr-TR" sz="1600" i="0" u="none" strike="noStrike" kern="1200" cap="none" spc="0" normalizeH="0" dirty="0" smtClean="0">
                <a:ln>
                  <a:noFill/>
                </a:ln>
                <a:effectLst/>
                <a:uLnTx/>
                <a:uFillTx/>
                <a:latin typeface="Calibri" panose="020F0502020204030204"/>
              </a:rPr>
              <a:t/>
            </a:r>
            <a:br>
              <a:rPr kumimoji="0" lang="tr-TR" sz="1600" i="0" u="none" strike="noStrike" kern="1200" cap="none" spc="0" normalizeH="0" dirty="0" smtClean="0">
                <a:ln>
                  <a:noFill/>
                </a:ln>
                <a:effectLst/>
                <a:uLnTx/>
                <a:uFillTx/>
                <a:latin typeface="Calibri" panose="020F0502020204030204"/>
              </a:rPr>
            </a:br>
            <a:endParaRPr kumimoji="0" lang="tr-TR" sz="200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1184939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NE ZAMAN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971600" y="2348880"/>
            <a:ext cx="747174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kumimoji="0" lang="tr-TR" altLang="tr-TR" sz="1800" b="0" i="0" u="none" strike="noStrike" kern="1200" cap="none" spc="0" normalizeH="0" baseline="0" noProof="0" dirty="0" smtClean="0">
                <a:ln>
                  <a:noFill/>
                </a:ln>
                <a:solidFill>
                  <a:sysClr val="windowText" lastClr="000000"/>
                </a:solidFill>
                <a:effectLst/>
                <a:uLnTx/>
                <a:uFillTx/>
                <a:ea typeface="+mn-ea"/>
                <a:cs typeface="Tahoma" panose="020B0604030504040204" pitchFamily="34" charset="0"/>
              </a:rPr>
              <a:t> Resmi </a:t>
            </a:r>
            <a:r>
              <a:rPr kumimoji="0" lang="tr-TR" altLang="tr-TR" sz="1800" b="0" i="0" u="none" strike="noStrike" kern="1200" cap="none" spc="0" normalizeH="0" baseline="0" noProof="0" dirty="0">
                <a:ln>
                  <a:noFill/>
                </a:ln>
                <a:solidFill>
                  <a:sysClr val="windowText" lastClr="000000"/>
                </a:solidFill>
                <a:effectLst/>
                <a:uLnTx/>
                <a:uFillTx/>
                <a:ea typeface="+mn-ea"/>
                <a:cs typeface="Tahoma" panose="020B0604030504040204" pitchFamily="34" charset="0"/>
              </a:rPr>
              <a:t>olarak </a:t>
            </a:r>
            <a:r>
              <a:rPr kumimoji="0" lang="tr-TR" altLang="tr-TR" sz="1800" i="0" u="none" strike="noStrike" kern="1200" cap="none" spc="0" normalizeH="0" baseline="0" noProof="0" dirty="0" smtClean="0">
                <a:ln>
                  <a:noFill/>
                </a:ln>
                <a:solidFill>
                  <a:sysClr val="windowText" lastClr="000000"/>
                </a:solidFill>
                <a:effectLst/>
                <a:uLnTx/>
                <a:uFillTx/>
                <a:ea typeface="+mn-ea"/>
                <a:cs typeface="Tahoma" panose="020B0604030504040204" pitchFamily="34" charset="0"/>
              </a:rPr>
              <a:t>PATENT </a:t>
            </a:r>
            <a:r>
              <a:rPr kumimoji="0" lang="tr-TR" altLang="tr-TR" sz="1800" b="1" i="0" u="none" strike="noStrike" kern="1200" cap="none" spc="0" normalizeH="0" baseline="0" noProof="0" dirty="0" smtClean="0">
                <a:ln>
                  <a:noFill/>
                </a:ln>
                <a:solidFill>
                  <a:sysClr val="windowText" lastClr="000000"/>
                </a:solidFill>
                <a:effectLst/>
                <a:uLnTx/>
                <a:uFillTx/>
                <a:ea typeface="+mn-ea"/>
                <a:cs typeface="Tahoma" panose="020B0604030504040204" pitchFamily="34" charset="0"/>
              </a:rPr>
              <a:t>BAŞVURUSUNDA BULUNMADAN ÖNCE</a:t>
            </a:r>
            <a:r>
              <a:rPr kumimoji="0" lang="tr-TR" altLang="tr-TR" sz="1800" b="0" i="0" u="none" strike="noStrike" kern="1200" cap="none" spc="0" normalizeH="0" noProof="0" dirty="0" smtClean="0">
                <a:ln>
                  <a:noFill/>
                </a:ln>
                <a:solidFill>
                  <a:sysClr val="windowText" lastClr="000000"/>
                </a:solidFill>
                <a:effectLst/>
                <a:uLnTx/>
                <a:uFillTx/>
                <a:ea typeface="+mn-ea"/>
                <a:cs typeface="Tahoma" panose="020B0604030504040204" pitchFamily="34" charset="0"/>
              </a:rPr>
              <a:t>– periyodik aralıklarla-</a:t>
            </a:r>
            <a:endParaRPr kumimoji="0" lang="tr-TR" altLang="tr-TR" sz="1800" b="0" i="0" u="none" strike="noStrike" kern="1200" cap="none" spc="0" normalizeH="0" baseline="0" noProof="0" dirty="0">
              <a:ln>
                <a:noFill/>
              </a:ln>
              <a:solidFill>
                <a:sysClr val="windowText" lastClr="000000"/>
              </a:solidFill>
              <a:effectLst/>
              <a:uLnTx/>
              <a:uFillTx/>
              <a:ea typeface="+mn-ea"/>
              <a:cs typeface="Tahoma" panose="020B0604030504040204" pitchFamily="34" charset="0"/>
            </a:endParaRP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lang="tr-TR" altLang="tr-TR" sz="1800" dirty="0" smtClean="0">
                <a:solidFill>
                  <a:sysClr val="windowText" lastClr="000000"/>
                </a:solidFill>
                <a:cs typeface="Tahoma" panose="020B0604030504040204" pitchFamily="34" charset="0"/>
              </a:rPr>
              <a:t> PATENT </a:t>
            </a:r>
            <a:r>
              <a:rPr lang="tr-TR" altLang="tr-TR" sz="1800" b="1" dirty="0" smtClean="0">
                <a:solidFill>
                  <a:sysClr val="windowText" lastClr="000000"/>
                </a:solidFill>
                <a:cs typeface="Tahoma" panose="020B0604030504040204" pitchFamily="34" charset="0"/>
              </a:rPr>
              <a:t>BAŞVURU SÜRECİNDE</a:t>
            </a:r>
            <a:r>
              <a:rPr lang="tr-TR" altLang="tr-TR" sz="1800" dirty="0" smtClean="0">
                <a:solidFill>
                  <a:sysClr val="windowText" lastClr="000000"/>
                </a:solidFill>
                <a:cs typeface="Tahoma" panose="020B0604030504040204" pitchFamily="34" charset="0"/>
              </a:rPr>
              <a:t>,</a:t>
            </a:r>
          </a:p>
          <a:p>
            <a:pPr marL="171450" marR="0" lvl="0" indent="-171450" algn="just" defTabSz="685800" rtl="0" eaLnBrk="1" fontAlgn="auto" latinLnBrk="0" hangingPunct="1">
              <a:lnSpc>
                <a:spcPct val="150000"/>
              </a:lnSpc>
              <a:spcBef>
                <a:spcPts val="750"/>
              </a:spcBef>
              <a:spcAft>
                <a:spcPts val="0"/>
              </a:spcAft>
              <a:buClrTx/>
              <a:buSzTx/>
              <a:buFont typeface="Arial" panose="020B0604020202020204" pitchFamily="34" charset="0"/>
              <a:buChar char="•"/>
              <a:tabLst/>
              <a:defRPr/>
            </a:pPr>
            <a:r>
              <a:rPr lang="tr-TR" altLang="tr-TR" sz="1800" dirty="0" smtClean="0">
                <a:solidFill>
                  <a:sysClr val="windowText" lastClr="000000"/>
                </a:solidFill>
                <a:cs typeface="Tahoma" panose="020B0604030504040204" pitchFamily="34" charset="0"/>
              </a:rPr>
              <a:t> PATENT </a:t>
            </a:r>
            <a:r>
              <a:rPr lang="tr-TR" altLang="tr-TR" sz="1800" b="1" dirty="0" smtClean="0">
                <a:solidFill>
                  <a:sysClr val="windowText" lastClr="000000"/>
                </a:solidFill>
                <a:cs typeface="Tahoma" panose="020B0604030504040204" pitchFamily="34" charset="0"/>
              </a:rPr>
              <a:t>BAŞVURUSU YAYINI SONRASI </a:t>
            </a:r>
            <a:r>
              <a:rPr lang="tr-TR" altLang="tr-TR" sz="1800" dirty="0" smtClean="0">
                <a:solidFill>
                  <a:sysClr val="windowText" lastClr="000000"/>
                </a:solidFill>
                <a:cs typeface="Tahoma" panose="020B0604030504040204" pitchFamily="34" charset="0"/>
              </a:rPr>
              <a:t>(Patent ile ilgili Rakip – Sektör Hareketleri)</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98274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B9B1ED94-E627-4AB5-AFE4-2E0857829CA9}"/>
              </a:ext>
            </a:extLst>
          </p:cNvPr>
          <p:cNvSpPr>
            <a:spLocks noGrp="1"/>
          </p:cNvSpPr>
          <p:nvPr>
            <p:ph type="body" sz="quarter" idx="13"/>
          </p:nvPr>
        </p:nvSpPr>
        <p:spPr/>
        <p:txBody>
          <a:bodyPr/>
          <a:lstStyle/>
          <a:p>
            <a:endParaRPr lang="tr-TR" b="1" dirty="0"/>
          </a:p>
          <a:p>
            <a:r>
              <a:rPr lang="tr-TR" sz="2800" b="1" dirty="0"/>
              <a:t>ESPACENET (YENİ VERSİYON)</a:t>
            </a:r>
          </a:p>
          <a:p>
            <a:endParaRPr lang="tr-TR" dirty="0"/>
          </a:p>
        </p:txBody>
      </p:sp>
      <p:sp>
        <p:nvSpPr>
          <p:cNvPr id="9" name="Dikdörtgen 8">
            <a:extLst>
              <a:ext uri="{FF2B5EF4-FFF2-40B4-BE49-F238E27FC236}">
                <a16:creationId xmlns:a16="http://schemas.microsoft.com/office/drawing/2014/main" xmlns="" id="{DC047015-8B39-4E94-BA19-5394B6A806FE}"/>
              </a:ext>
            </a:extLst>
          </p:cNvPr>
          <p:cNvSpPr/>
          <p:nvPr/>
        </p:nvSpPr>
        <p:spPr>
          <a:xfrm>
            <a:off x="2480469" y="5454586"/>
            <a:ext cx="4141134" cy="369332"/>
          </a:xfrm>
          <a:prstGeom prst="rect">
            <a:avLst/>
          </a:prstGeom>
        </p:spPr>
        <p:txBody>
          <a:bodyPr wrap="none">
            <a:spAutoFit/>
          </a:bodyPr>
          <a:lstStyle/>
          <a:p>
            <a:r>
              <a:rPr lang="tr-TR" b="1" dirty="0">
                <a:solidFill>
                  <a:srgbClr val="FF0000"/>
                </a:solidFill>
              </a:rPr>
              <a:t>Videonun izlenmesini önemle rica ederim</a:t>
            </a:r>
          </a:p>
        </p:txBody>
      </p:sp>
      <p:pic>
        <p:nvPicPr>
          <p:cNvPr id="3" name="Resim 2"/>
          <p:cNvPicPr>
            <a:picLocks noChangeAspect="1"/>
          </p:cNvPicPr>
          <p:nvPr/>
        </p:nvPicPr>
        <p:blipFill>
          <a:blip r:embed="rId2"/>
          <a:stretch>
            <a:fillRect/>
          </a:stretch>
        </p:blipFill>
        <p:spPr>
          <a:xfrm>
            <a:off x="251520" y="1323975"/>
            <a:ext cx="8599033" cy="4130611"/>
          </a:xfrm>
          <a:prstGeom prst="rect">
            <a:avLst/>
          </a:prstGeom>
        </p:spPr>
      </p:pic>
      <p:sp>
        <p:nvSpPr>
          <p:cNvPr id="2" name="Dikdörtgen 1"/>
          <p:cNvSpPr/>
          <p:nvPr/>
        </p:nvSpPr>
        <p:spPr>
          <a:xfrm>
            <a:off x="2480469" y="5823918"/>
            <a:ext cx="5691340" cy="338554"/>
          </a:xfrm>
          <a:prstGeom prst="rect">
            <a:avLst/>
          </a:prstGeom>
        </p:spPr>
        <p:txBody>
          <a:bodyPr wrap="square">
            <a:spAutoFit/>
          </a:bodyPr>
          <a:lstStyle/>
          <a:p>
            <a:r>
              <a:rPr lang="tr-TR" sz="1600" dirty="0">
                <a:hlinkClick r:id="rId3"/>
              </a:rPr>
              <a:t>https://worldwide.espacenet.com/patent/search</a:t>
            </a:r>
            <a:endParaRPr lang="tr-TR" sz="1600" dirty="0"/>
          </a:p>
        </p:txBody>
      </p:sp>
    </p:spTree>
    <p:extLst>
      <p:ext uri="{BB962C8B-B14F-4D97-AF65-F5344CB8AC3E}">
        <p14:creationId xmlns:p14="http://schemas.microsoft.com/office/powerpoint/2010/main" val="31609213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B969C059-F691-4018-92D0-BEE515A73D93}"/>
              </a:ext>
            </a:extLst>
          </p:cNvPr>
          <p:cNvSpPr>
            <a:spLocks noGrp="1"/>
          </p:cNvSpPr>
          <p:nvPr>
            <p:ph type="body" sz="quarter" idx="13"/>
          </p:nvPr>
        </p:nvSpPr>
        <p:spPr/>
        <p:txBody>
          <a:bodyPr/>
          <a:lstStyle/>
          <a:p>
            <a:endParaRPr lang="tr-TR" b="1" dirty="0"/>
          </a:p>
          <a:p>
            <a:r>
              <a:rPr lang="tr-TR" sz="2800" b="1" dirty="0" smtClean="0"/>
              <a:t>ESPACENET (TÜRKÇE VERSİYON)</a:t>
            </a:r>
            <a:endParaRPr lang="tr-TR" sz="2800" b="1" dirty="0"/>
          </a:p>
          <a:p>
            <a:endParaRPr lang="tr-TR" dirty="0"/>
          </a:p>
        </p:txBody>
      </p:sp>
      <p:sp>
        <p:nvSpPr>
          <p:cNvPr id="5" name="Dikdörtgen 4">
            <a:extLst>
              <a:ext uri="{FF2B5EF4-FFF2-40B4-BE49-F238E27FC236}">
                <a16:creationId xmlns:a16="http://schemas.microsoft.com/office/drawing/2014/main" xmlns="" id="{8670C182-6895-4F65-9F6D-AA79147D60E4}"/>
              </a:ext>
            </a:extLst>
          </p:cNvPr>
          <p:cNvSpPr/>
          <p:nvPr/>
        </p:nvSpPr>
        <p:spPr>
          <a:xfrm>
            <a:off x="3419872" y="5637385"/>
            <a:ext cx="2655168" cy="369332"/>
          </a:xfrm>
          <a:prstGeom prst="rect">
            <a:avLst/>
          </a:prstGeom>
        </p:spPr>
        <p:txBody>
          <a:bodyPr wrap="square">
            <a:spAutoFit/>
          </a:bodyPr>
          <a:lstStyle/>
          <a:p>
            <a:r>
              <a:rPr lang="tr-TR" dirty="0">
                <a:hlinkClick r:id="rId2"/>
              </a:rPr>
              <a:t>https://tr.espacenet.com/</a:t>
            </a:r>
            <a:endParaRPr lang="tr-TR" dirty="0"/>
          </a:p>
        </p:txBody>
      </p:sp>
      <p:pic>
        <p:nvPicPr>
          <p:cNvPr id="2" name="Resim 1"/>
          <p:cNvPicPr>
            <a:picLocks noChangeAspect="1"/>
          </p:cNvPicPr>
          <p:nvPr/>
        </p:nvPicPr>
        <p:blipFill>
          <a:blip r:embed="rId3"/>
          <a:stretch>
            <a:fillRect/>
          </a:stretch>
        </p:blipFill>
        <p:spPr>
          <a:xfrm>
            <a:off x="2005321" y="1343719"/>
            <a:ext cx="7128792" cy="4293666"/>
          </a:xfrm>
          <a:prstGeom prst="rect">
            <a:avLst/>
          </a:prstGeom>
        </p:spPr>
      </p:pic>
      <p:sp>
        <p:nvSpPr>
          <p:cNvPr id="7"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1" y="2492896"/>
            <a:ext cx="2005320"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1800" b="1" dirty="0" smtClean="0"/>
              <a:t>TÜRKPATENT de yayınlanan başvurular yer almaktadır.</a:t>
            </a:r>
          </a:p>
          <a:p>
            <a:pPr marL="0" indent="0" algn="ctr" eaLnBrk="1" fontAlgn="auto" hangingPunct="1">
              <a:lnSpc>
                <a:spcPct val="100000"/>
              </a:lnSpc>
              <a:spcAft>
                <a:spcPts val="0"/>
              </a:spcAft>
              <a:buNone/>
              <a:defRPr/>
            </a:pPr>
            <a:r>
              <a:rPr lang="tr-TR" sz="1800" b="1" dirty="0" smtClean="0"/>
              <a:t>Dolayısıyla, </a:t>
            </a:r>
            <a:r>
              <a:rPr lang="tr-TR" sz="1800" b="1" dirty="0" smtClean="0">
                <a:solidFill>
                  <a:srgbClr val="FF0000"/>
                </a:solidFill>
              </a:rPr>
              <a:t>TÜRKPATENT ile eşdeğerdir. </a:t>
            </a:r>
            <a:r>
              <a:rPr kumimoji="0" lang="tr-TR" sz="1600" i="0" u="none" strike="noStrike" kern="1200" cap="none" spc="0" normalizeH="0" dirty="0" smtClean="0">
                <a:ln>
                  <a:noFill/>
                </a:ln>
                <a:effectLst/>
                <a:uLnTx/>
                <a:uFillTx/>
                <a:latin typeface="Calibri" panose="020F0502020204030204"/>
              </a:rPr>
              <a:t/>
            </a:r>
            <a:br>
              <a:rPr kumimoji="0" lang="tr-TR" sz="1600" i="0" u="none" strike="noStrike" kern="1200" cap="none" spc="0" normalizeH="0" dirty="0" smtClean="0">
                <a:ln>
                  <a:noFill/>
                </a:ln>
                <a:effectLst/>
                <a:uLnTx/>
                <a:uFillTx/>
                <a:latin typeface="Calibri" panose="020F0502020204030204"/>
              </a:rPr>
            </a:br>
            <a:endParaRPr kumimoji="0" lang="tr-TR" sz="200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364675066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B969C059-F691-4018-92D0-BEE515A73D93}"/>
              </a:ext>
            </a:extLst>
          </p:cNvPr>
          <p:cNvSpPr>
            <a:spLocks noGrp="1"/>
          </p:cNvSpPr>
          <p:nvPr>
            <p:ph type="body" sz="quarter" idx="13"/>
          </p:nvPr>
        </p:nvSpPr>
        <p:spPr/>
        <p:txBody>
          <a:bodyPr/>
          <a:lstStyle/>
          <a:p>
            <a:endParaRPr lang="tr-TR" b="1" dirty="0"/>
          </a:p>
          <a:p>
            <a:r>
              <a:rPr lang="tr-TR" sz="2800" b="1" dirty="0" smtClean="0"/>
              <a:t>ESPACENET (TÜRKÇE VERSİYON)</a:t>
            </a:r>
            <a:endParaRPr lang="tr-TR" sz="2800" b="1" dirty="0"/>
          </a:p>
          <a:p>
            <a:endParaRPr lang="tr-TR" dirty="0"/>
          </a:p>
        </p:txBody>
      </p:sp>
      <p:sp>
        <p:nvSpPr>
          <p:cNvPr id="5" name="Dikdörtgen 4">
            <a:extLst>
              <a:ext uri="{FF2B5EF4-FFF2-40B4-BE49-F238E27FC236}">
                <a16:creationId xmlns:a16="http://schemas.microsoft.com/office/drawing/2014/main" xmlns="" id="{8670C182-6895-4F65-9F6D-AA79147D60E4}"/>
              </a:ext>
            </a:extLst>
          </p:cNvPr>
          <p:cNvSpPr/>
          <p:nvPr/>
        </p:nvSpPr>
        <p:spPr>
          <a:xfrm>
            <a:off x="3419872" y="5637385"/>
            <a:ext cx="2655168" cy="369332"/>
          </a:xfrm>
          <a:prstGeom prst="rect">
            <a:avLst/>
          </a:prstGeom>
        </p:spPr>
        <p:txBody>
          <a:bodyPr wrap="square">
            <a:spAutoFit/>
          </a:bodyPr>
          <a:lstStyle/>
          <a:p>
            <a:r>
              <a:rPr lang="tr-TR" dirty="0">
                <a:hlinkClick r:id="rId2"/>
              </a:rPr>
              <a:t>https://tr.espacenet.com/</a:t>
            </a:r>
            <a:endParaRPr lang="tr-TR" dirty="0"/>
          </a:p>
        </p:txBody>
      </p:sp>
      <p:pic>
        <p:nvPicPr>
          <p:cNvPr id="3" name="Resim 2"/>
          <p:cNvPicPr>
            <a:picLocks noChangeAspect="1"/>
          </p:cNvPicPr>
          <p:nvPr/>
        </p:nvPicPr>
        <p:blipFill>
          <a:blip r:embed="rId3"/>
          <a:stretch>
            <a:fillRect/>
          </a:stretch>
        </p:blipFill>
        <p:spPr>
          <a:xfrm>
            <a:off x="1115616" y="1460907"/>
            <a:ext cx="6768752" cy="4176478"/>
          </a:xfrm>
          <a:prstGeom prst="rect">
            <a:avLst/>
          </a:prstGeom>
        </p:spPr>
      </p:pic>
    </p:spTree>
    <p:extLst>
      <p:ext uri="{BB962C8B-B14F-4D97-AF65-F5344CB8AC3E}">
        <p14:creationId xmlns:p14="http://schemas.microsoft.com/office/powerpoint/2010/main" val="13247962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smtClean="0"/>
          </a:p>
          <a:p>
            <a:r>
              <a:rPr lang="tr-TR" sz="2800" b="1" dirty="0" smtClean="0"/>
              <a:t>Online </a:t>
            </a:r>
            <a:r>
              <a:rPr lang="tr-TR" sz="2800" b="1" dirty="0">
                <a:solidFill>
                  <a:srgbClr val="FF0000"/>
                </a:solidFill>
              </a:rPr>
              <a:t>Yurt Dışı </a:t>
            </a:r>
            <a:r>
              <a:rPr lang="tr-TR" sz="2800" b="1" dirty="0"/>
              <a:t>Araştırması</a:t>
            </a:r>
          </a:p>
          <a:p>
            <a:endParaRPr lang="tr-TR" dirty="0"/>
          </a:p>
        </p:txBody>
      </p:sp>
      <p:sp>
        <p:nvSpPr>
          <p:cNvPr id="6" name="Dikdörtgen 5"/>
          <p:cNvSpPr/>
          <p:nvPr/>
        </p:nvSpPr>
        <p:spPr>
          <a:xfrm>
            <a:off x="2764879" y="5531922"/>
            <a:ext cx="3610540" cy="369332"/>
          </a:xfrm>
          <a:prstGeom prst="rect">
            <a:avLst/>
          </a:prstGeom>
        </p:spPr>
        <p:txBody>
          <a:bodyPr wrap="none">
            <a:spAutoFit/>
          </a:bodyPr>
          <a:lstStyle/>
          <a:p>
            <a:r>
              <a:rPr lang="tr-TR" dirty="0">
                <a:hlinkClick r:id="rId2"/>
              </a:rPr>
              <a:t>https://www.patentinspiration.com/</a:t>
            </a:r>
            <a:endParaRPr lang="tr-TR" dirty="0"/>
          </a:p>
        </p:txBody>
      </p:sp>
      <p:pic>
        <p:nvPicPr>
          <p:cNvPr id="7" name="Resim 6"/>
          <p:cNvPicPr>
            <a:picLocks noChangeAspect="1"/>
          </p:cNvPicPr>
          <p:nvPr/>
        </p:nvPicPr>
        <p:blipFill>
          <a:blip r:embed="rId3"/>
          <a:stretch>
            <a:fillRect/>
          </a:stretch>
        </p:blipFill>
        <p:spPr>
          <a:xfrm>
            <a:off x="323528" y="1844824"/>
            <a:ext cx="8493243" cy="3159395"/>
          </a:xfrm>
          <a:prstGeom prst="rect">
            <a:avLst/>
          </a:prstGeom>
        </p:spPr>
      </p:pic>
      <p:sp>
        <p:nvSpPr>
          <p:cNvPr id="9" name="Dikdörtgen 8">
            <a:extLst>
              <a:ext uri="{FF2B5EF4-FFF2-40B4-BE49-F238E27FC236}">
                <a16:creationId xmlns:a16="http://schemas.microsoft.com/office/drawing/2014/main" xmlns="" id="{DC047015-8B39-4E94-BA19-5394B6A806FE}"/>
              </a:ext>
            </a:extLst>
          </p:cNvPr>
          <p:cNvSpPr/>
          <p:nvPr/>
        </p:nvSpPr>
        <p:spPr>
          <a:xfrm>
            <a:off x="2499582" y="5209982"/>
            <a:ext cx="4141134" cy="369332"/>
          </a:xfrm>
          <a:prstGeom prst="rect">
            <a:avLst/>
          </a:prstGeom>
        </p:spPr>
        <p:txBody>
          <a:bodyPr wrap="none">
            <a:spAutoFit/>
          </a:bodyPr>
          <a:lstStyle/>
          <a:p>
            <a:r>
              <a:rPr lang="tr-TR" b="1" dirty="0">
                <a:solidFill>
                  <a:srgbClr val="FF0000"/>
                </a:solidFill>
              </a:rPr>
              <a:t>Videonun izlenmesini önemle rica ederim</a:t>
            </a:r>
          </a:p>
        </p:txBody>
      </p:sp>
    </p:spTree>
    <p:extLst>
      <p:ext uri="{BB962C8B-B14F-4D97-AF65-F5344CB8AC3E}">
        <p14:creationId xmlns:p14="http://schemas.microsoft.com/office/powerpoint/2010/main" val="6221644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smtClean="0"/>
          </a:p>
          <a:p>
            <a:r>
              <a:rPr lang="tr-TR" sz="2800" b="1" dirty="0" smtClean="0"/>
              <a:t>Online </a:t>
            </a:r>
            <a:r>
              <a:rPr lang="tr-TR" sz="2800" b="1" dirty="0">
                <a:solidFill>
                  <a:srgbClr val="FF0000"/>
                </a:solidFill>
              </a:rPr>
              <a:t>Yurt Dışı </a:t>
            </a:r>
            <a:r>
              <a:rPr lang="tr-TR" sz="2800" b="1" dirty="0"/>
              <a:t>Araştırması</a:t>
            </a:r>
          </a:p>
          <a:p>
            <a:endParaRPr lang="tr-TR" dirty="0"/>
          </a:p>
        </p:txBody>
      </p:sp>
      <p:sp>
        <p:nvSpPr>
          <p:cNvPr id="6" name="Dikdörtgen 5"/>
          <p:cNvSpPr/>
          <p:nvPr/>
        </p:nvSpPr>
        <p:spPr>
          <a:xfrm>
            <a:off x="2764879" y="5531922"/>
            <a:ext cx="3610540" cy="369332"/>
          </a:xfrm>
          <a:prstGeom prst="rect">
            <a:avLst/>
          </a:prstGeom>
        </p:spPr>
        <p:txBody>
          <a:bodyPr wrap="none">
            <a:spAutoFit/>
          </a:bodyPr>
          <a:lstStyle/>
          <a:p>
            <a:r>
              <a:rPr lang="tr-TR" dirty="0">
                <a:hlinkClick r:id="rId2"/>
              </a:rPr>
              <a:t>https://www.patentinspiration.com/</a:t>
            </a:r>
            <a:endParaRPr lang="tr-TR" dirty="0"/>
          </a:p>
        </p:txBody>
      </p:sp>
      <p:sp>
        <p:nvSpPr>
          <p:cNvPr id="9" name="Dikdörtgen 8">
            <a:extLst>
              <a:ext uri="{FF2B5EF4-FFF2-40B4-BE49-F238E27FC236}">
                <a16:creationId xmlns:a16="http://schemas.microsoft.com/office/drawing/2014/main" xmlns="" id="{DC047015-8B39-4E94-BA19-5394B6A806FE}"/>
              </a:ext>
            </a:extLst>
          </p:cNvPr>
          <p:cNvSpPr/>
          <p:nvPr/>
        </p:nvSpPr>
        <p:spPr>
          <a:xfrm>
            <a:off x="2499582" y="5209982"/>
            <a:ext cx="4141134" cy="369332"/>
          </a:xfrm>
          <a:prstGeom prst="rect">
            <a:avLst/>
          </a:prstGeom>
        </p:spPr>
        <p:txBody>
          <a:bodyPr wrap="none">
            <a:spAutoFit/>
          </a:bodyPr>
          <a:lstStyle/>
          <a:p>
            <a:r>
              <a:rPr lang="tr-TR" b="1" dirty="0">
                <a:solidFill>
                  <a:srgbClr val="FF0000"/>
                </a:solidFill>
              </a:rPr>
              <a:t>Videonun izlenmesini önemle rica ederim</a:t>
            </a:r>
          </a:p>
        </p:txBody>
      </p:sp>
      <p:sp>
        <p:nvSpPr>
          <p:cNvPr id="8"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305570" y="2624696"/>
            <a:ext cx="2808312" cy="124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eaLnBrk="1" fontAlgn="auto" hangingPunct="1">
              <a:lnSpc>
                <a:spcPct val="100000"/>
              </a:lnSpc>
              <a:spcAft>
                <a:spcPts val="0"/>
              </a:spcAft>
              <a:buNone/>
              <a:defRPr/>
            </a:pPr>
            <a:r>
              <a:rPr lang="tr-TR" sz="1800" b="1" dirty="0" smtClean="0"/>
              <a:t>NOT: </a:t>
            </a:r>
            <a:r>
              <a:rPr lang="tr-TR" sz="1800" b="1" u="sng" dirty="0" smtClean="0">
                <a:solidFill>
                  <a:srgbClr val="00B050"/>
                </a:solidFill>
              </a:rPr>
              <a:t>‘Start </a:t>
            </a:r>
            <a:r>
              <a:rPr lang="tr-TR" sz="1800" b="1" u="sng" dirty="0" err="1" smtClean="0">
                <a:solidFill>
                  <a:srgbClr val="00B050"/>
                </a:solidFill>
              </a:rPr>
              <a:t>your</a:t>
            </a:r>
            <a:r>
              <a:rPr lang="tr-TR" sz="1800" b="1" u="sng" dirty="0" smtClean="0">
                <a:solidFill>
                  <a:srgbClr val="00B050"/>
                </a:solidFill>
              </a:rPr>
              <a:t> 7 </a:t>
            </a:r>
            <a:r>
              <a:rPr lang="tr-TR" sz="1800" b="1" u="sng" dirty="0" err="1" smtClean="0">
                <a:solidFill>
                  <a:srgbClr val="00B050"/>
                </a:solidFill>
              </a:rPr>
              <a:t>day</a:t>
            </a:r>
            <a:r>
              <a:rPr lang="tr-TR" sz="1800" b="1" u="sng" dirty="0" smtClean="0">
                <a:solidFill>
                  <a:srgbClr val="00B050"/>
                </a:solidFill>
              </a:rPr>
              <a:t> </a:t>
            </a:r>
            <a:r>
              <a:rPr lang="tr-TR" sz="1800" b="1" u="sng" dirty="0" err="1" smtClean="0">
                <a:solidFill>
                  <a:srgbClr val="00B050"/>
                </a:solidFill>
              </a:rPr>
              <a:t>trial</a:t>
            </a:r>
            <a:r>
              <a:rPr lang="tr-TR" sz="1800" b="1" u="sng" dirty="0" smtClean="0">
                <a:solidFill>
                  <a:srgbClr val="00B050"/>
                </a:solidFill>
              </a:rPr>
              <a:t>’ </a:t>
            </a:r>
            <a:r>
              <a:rPr lang="tr-TR" sz="1800" dirty="0" smtClean="0"/>
              <a:t>ile patent araştırmalarınızı ücretsiz olarak yapabilirsiniz.</a:t>
            </a:r>
            <a:r>
              <a:rPr kumimoji="0" lang="tr-TR" sz="1600" i="0" u="sng" strike="noStrike" kern="1200" cap="none" spc="0" normalizeH="0" dirty="0" smtClean="0">
                <a:ln>
                  <a:noFill/>
                </a:ln>
                <a:solidFill>
                  <a:srgbClr val="00B050"/>
                </a:solidFill>
                <a:effectLst/>
                <a:uLnTx/>
                <a:uFillTx/>
                <a:latin typeface="Calibri" panose="020F0502020204030204"/>
              </a:rPr>
              <a:t/>
            </a:r>
            <a:br>
              <a:rPr kumimoji="0" lang="tr-TR" sz="1600" i="0" u="sng" strike="noStrike" kern="1200" cap="none" spc="0" normalizeH="0" dirty="0" smtClean="0">
                <a:ln>
                  <a:noFill/>
                </a:ln>
                <a:solidFill>
                  <a:srgbClr val="00B050"/>
                </a:solidFill>
                <a:effectLst/>
                <a:uLnTx/>
                <a:uFillTx/>
                <a:latin typeface="Calibri" panose="020F0502020204030204"/>
              </a:rPr>
            </a:br>
            <a:endParaRPr kumimoji="0" lang="tr-TR" sz="2000" i="0" u="sng" strike="noStrike" kern="1200" cap="none" spc="0" normalizeH="0" baseline="0" noProof="0" dirty="0">
              <a:ln>
                <a:noFill/>
              </a:ln>
              <a:solidFill>
                <a:srgbClr val="00B050"/>
              </a:solidFill>
              <a:effectLst/>
              <a:uLnTx/>
              <a:uFillTx/>
              <a:latin typeface="Calibri" panose="020F0502020204030204"/>
            </a:endParaRPr>
          </a:p>
        </p:txBody>
      </p:sp>
      <p:pic>
        <p:nvPicPr>
          <p:cNvPr id="12" name="Resim 11"/>
          <p:cNvPicPr>
            <a:picLocks noChangeAspect="1"/>
          </p:cNvPicPr>
          <p:nvPr/>
        </p:nvPicPr>
        <p:blipFill>
          <a:blip r:embed="rId3"/>
          <a:stretch>
            <a:fillRect/>
          </a:stretch>
        </p:blipFill>
        <p:spPr>
          <a:xfrm>
            <a:off x="3527463" y="1443408"/>
            <a:ext cx="5400600" cy="3806012"/>
          </a:xfrm>
          <a:prstGeom prst="rect">
            <a:avLst/>
          </a:prstGeom>
        </p:spPr>
      </p:pic>
    </p:spTree>
    <p:extLst>
      <p:ext uri="{BB962C8B-B14F-4D97-AF65-F5344CB8AC3E}">
        <p14:creationId xmlns:p14="http://schemas.microsoft.com/office/powerpoint/2010/main" val="255762567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b="1" dirty="0"/>
          </a:p>
          <a:p>
            <a:r>
              <a:rPr lang="tr-TR" sz="2800" b="1" dirty="0"/>
              <a:t>Online </a:t>
            </a:r>
            <a:r>
              <a:rPr lang="tr-TR" sz="2800" b="1" dirty="0">
                <a:solidFill>
                  <a:srgbClr val="FF0000"/>
                </a:solidFill>
              </a:rPr>
              <a:t>Yurt Dışı </a:t>
            </a:r>
            <a:r>
              <a:rPr lang="tr-TR" sz="2800" b="1" dirty="0"/>
              <a:t>Araştırması</a:t>
            </a:r>
          </a:p>
          <a:p>
            <a:endParaRPr lang="tr-TR" dirty="0"/>
          </a:p>
        </p:txBody>
      </p:sp>
      <p:pic>
        <p:nvPicPr>
          <p:cNvPr id="5" name="Resim 4"/>
          <p:cNvPicPr>
            <a:picLocks noChangeAspect="1"/>
          </p:cNvPicPr>
          <p:nvPr/>
        </p:nvPicPr>
        <p:blipFill>
          <a:blip r:embed="rId2"/>
          <a:stretch>
            <a:fillRect/>
          </a:stretch>
        </p:blipFill>
        <p:spPr>
          <a:xfrm>
            <a:off x="611560" y="1556792"/>
            <a:ext cx="7957394" cy="3860632"/>
          </a:xfrm>
          <a:prstGeom prst="rect">
            <a:avLst/>
          </a:prstGeom>
        </p:spPr>
      </p:pic>
      <p:sp>
        <p:nvSpPr>
          <p:cNvPr id="6" name="Dikdörtgen 5"/>
          <p:cNvSpPr/>
          <p:nvPr/>
        </p:nvSpPr>
        <p:spPr>
          <a:xfrm>
            <a:off x="2764879" y="5531922"/>
            <a:ext cx="3610540" cy="369332"/>
          </a:xfrm>
          <a:prstGeom prst="rect">
            <a:avLst/>
          </a:prstGeom>
        </p:spPr>
        <p:txBody>
          <a:bodyPr wrap="none">
            <a:spAutoFit/>
          </a:bodyPr>
          <a:lstStyle/>
          <a:p>
            <a:r>
              <a:rPr lang="tr-TR" dirty="0">
                <a:hlinkClick r:id="rId3"/>
              </a:rPr>
              <a:t>https://www.patentinspiration.com/</a:t>
            </a:r>
            <a:endParaRPr lang="tr-TR" dirty="0"/>
          </a:p>
        </p:txBody>
      </p:sp>
    </p:spTree>
    <p:extLst>
      <p:ext uri="{BB962C8B-B14F-4D97-AF65-F5344CB8AC3E}">
        <p14:creationId xmlns:p14="http://schemas.microsoft.com/office/powerpoint/2010/main" val="8478669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a:t>Online </a:t>
            </a:r>
            <a:r>
              <a:rPr lang="tr-TR" sz="2800" b="1" dirty="0">
                <a:solidFill>
                  <a:srgbClr val="FF0000"/>
                </a:solidFill>
              </a:rPr>
              <a:t>Yurt Dışı </a:t>
            </a:r>
            <a:r>
              <a:rPr lang="tr-TR" sz="2800" b="1" dirty="0"/>
              <a:t>Araştırması</a:t>
            </a:r>
          </a:p>
          <a:p>
            <a:endParaRPr lang="tr-TR" dirty="0"/>
          </a:p>
          <a:p>
            <a:endParaRPr lang="tr-TR" dirty="0"/>
          </a:p>
        </p:txBody>
      </p:sp>
      <p:sp>
        <p:nvSpPr>
          <p:cNvPr id="7"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467544" y="1412776"/>
            <a:ext cx="8496944"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eaLnBrk="1" fontAlgn="auto" hangingPunct="1">
              <a:lnSpc>
                <a:spcPct val="150000"/>
              </a:lnSpc>
              <a:spcAft>
                <a:spcPts val="0"/>
              </a:spcAft>
              <a:defRPr/>
            </a:pPr>
            <a:r>
              <a:rPr lang="tr-TR" sz="1600" dirty="0" smtClean="0">
                <a:latin typeface="Calibri" panose="020F0502020204030204"/>
                <a:cs typeface="Tahoma" panose="020B0604030504040204" pitchFamily="34" charset="0"/>
              </a:rPr>
              <a:t>Araştırma yapmak istediğiniz kelimeyi yazdığınızda o kelime ile ilgili patent başvurularını size verir,</a:t>
            </a:r>
          </a:p>
          <a:p>
            <a:pPr algn="just" eaLnBrk="1" fontAlgn="auto" hangingPunct="1">
              <a:lnSpc>
                <a:spcPct val="150000"/>
              </a:lnSpc>
              <a:spcAft>
                <a:spcPts val="0"/>
              </a:spcAft>
              <a:defRPr/>
            </a:pPr>
            <a:r>
              <a:rPr lang="tr-TR" sz="1600" dirty="0" smtClean="0">
                <a:latin typeface="Calibri" panose="020F0502020204030204"/>
                <a:cs typeface="Tahoma" panose="020B0604030504040204" pitchFamily="34" charset="0"/>
              </a:rPr>
              <a:t>Akabinde bulduğunuz patent başvurularını çeşitli kategorilerde </a:t>
            </a:r>
            <a:r>
              <a:rPr lang="tr-TR" sz="1600" b="1" u="sng" dirty="0" smtClean="0">
                <a:latin typeface="Calibri" panose="020F0502020204030204"/>
                <a:cs typeface="Tahoma" panose="020B0604030504040204" pitchFamily="34" charset="0"/>
              </a:rPr>
              <a:t>ANALİZ etmenizi </a:t>
            </a:r>
            <a:r>
              <a:rPr lang="tr-TR" sz="1600" dirty="0" smtClean="0">
                <a:latin typeface="Calibri" panose="020F0502020204030204"/>
                <a:cs typeface="Tahoma" panose="020B0604030504040204" pitchFamily="34" charset="0"/>
              </a:rPr>
              <a:t>sağlar…</a:t>
            </a:r>
          </a:p>
          <a:p>
            <a:pPr marL="0" indent="0" algn="just" eaLnBrk="1" fontAlgn="auto" hangingPunct="1">
              <a:lnSpc>
                <a:spcPct val="150000"/>
              </a:lnSpc>
              <a:spcAft>
                <a:spcPts val="0"/>
              </a:spcAft>
              <a:buNone/>
              <a:defRPr/>
            </a:pPr>
            <a:r>
              <a:rPr lang="tr-TR" sz="1600" b="1" u="sng" dirty="0" smtClean="0">
                <a:latin typeface="Calibri" panose="020F0502020204030204"/>
                <a:cs typeface="Tahoma" panose="020B0604030504040204" pitchFamily="34" charset="0"/>
              </a:rPr>
              <a:t>Analizler:</a:t>
            </a:r>
          </a:p>
          <a:p>
            <a:pPr marL="342900" indent="-342900" algn="just" eaLnBrk="1" fontAlgn="auto" hangingPunct="1">
              <a:lnSpc>
                <a:spcPct val="150000"/>
              </a:lnSpc>
              <a:spcAft>
                <a:spcPts val="0"/>
              </a:spcAft>
              <a:buAutoNum type="alphaLcParenR"/>
              <a:defRPr/>
            </a:pPr>
            <a:r>
              <a:rPr lang="tr-TR" sz="1600" dirty="0" smtClean="0">
                <a:latin typeface="Calibri" panose="020F0502020204030204"/>
                <a:cs typeface="Tahoma" panose="020B0604030504040204" pitchFamily="34" charset="0"/>
              </a:rPr>
              <a:t>Konu ile ilgili karşımıza çıkan benzer patent başvuruları en çok hangi ülkede yapılmış? </a:t>
            </a:r>
          </a:p>
          <a:p>
            <a:pPr marL="342900" indent="-342900" algn="just" eaLnBrk="1" fontAlgn="auto" hangingPunct="1">
              <a:lnSpc>
                <a:spcPct val="150000"/>
              </a:lnSpc>
              <a:spcAft>
                <a:spcPts val="0"/>
              </a:spcAft>
              <a:buAutoNum type="alphaLcParenR"/>
              <a:defRPr/>
            </a:pPr>
            <a:r>
              <a:rPr lang="tr-TR" sz="1600" dirty="0" smtClean="0">
                <a:latin typeface="Calibri" panose="020F0502020204030204"/>
                <a:cs typeface="Tahoma" panose="020B0604030504040204" pitchFamily="34" charset="0"/>
              </a:rPr>
              <a:t>Hak sahibi (Başvuru sahibi) olarak en çok kim başvuru yapmış? Hak sahiplerinin (Başvuru sahiplerinin) başvuru yapma sayılarına göre sıralanması nasıldır?</a:t>
            </a:r>
          </a:p>
          <a:p>
            <a:pPr marL="342900" indent="-342900" algn="just" eaLnBrk="1" fontAlgn="auto" hangingPunct="1">
              <a:lnSpc>
                <a:spcPct val="150000"/>
              </a:lnSpc>
              <a:spcAft>
                <a:spcPts val="0"/>
              </a:spcAft>
              <a:buFont typeface="Arial" panose="020B0604020202020204" pitchFamily="34" charset="0"/>
              <a:buAutoNum type="alphaLcParenR"/>
              <a:defRPr/>
            </a:pPr>
            <a:r>
              <a:rPr lang="tr-TR" sz="1600" dirty="0" smtClean="0">
                <a:cs typeface="Tahoma" panose="020B0604030504040204" pitchFamily="34" charset="0"/>
              </a:rPr>
              <a:t>Buluş </a:t>
            </a:r>
            <a:r>
              <a:rPr lang="tr-TR" sz="1600" dirty="0">
                <a:cs typeface="Tahoma" panose="020B0604030504040204" pitchFamily="34" charset="0"/>
              </a:rPr>
              <a:t>sahibi </a:t>
            </a:r>
            <a:r>
              <a:rPr lang="tr-TR" sz="1600" dirty="0" smtClean="0">
                <a:cs typeface="Tahoma" panose="020B0604030504040204" pitchFamily="34" charset="0"/>
              </a:rPr>
              <a:t>olarak </a:t>
            </a:r>
            <a:r>
              <a:rPr lang="tr-TR" sz="1600" dirty="0">
                <a:cs typeface="Tahoma" panose="020B0604030504040204" pitchFamily="34" charset="0"/>
              </a:rPr>
              <a:t>en çok kim başvuru yapmış? </a:t>
            </a:r>
            <a:r>
              <a:rPr lang="tr-TR" sz="1600" dirty="0" smtClean="0">
                <a:cs typeface="Tahoma" panose="020B0604030504040204" pitchFamily="34" charset="0"/>
              </a:rPr>
              <a:t>Buluş </a:t>
            </a:r>
            <a:r>
              <a:rPr lang="tr-TR" sz="1600" dirty="0">
                <a:cs typeface="Tahoma" panose="020B0604030504040204" pitchFamily="34" charset="0"/>
              </a:rPr>
              <a:t>sahiplerinin </a:t>
            </a:r>
            <a:r>
              <a:rPr lang="tr-TR" sz="1600" dirty="0" smtClean="0">
                <a:cs typeface="Tahoma" panose="020B0604030504040204" pitchFamily="34" charset="0"/>
              </a:rPr>
              <a:t>başvuru </a:t>
            </a:r>
            <a:r>
              <a:rPr lang="tr-TR" sz="1600" dirty="0">
                <a:cs typeface="Tahoma" panose="020B0604030504040204" pitchFamily="34" charset="0"/>
              </a:rPr>
              <a:t>yapma sayılarına göre sıralanması nasıldır</a:t>
            </a:r>
            <a:r>
              <a:rPr lang="tr-TR" sz="1600" dirty="0" smtClean="0">
                <a:cs typeface="Tahoma" panose="020B0604030504040204" pitchFamily="34" charset="0"/>
              </a:rPr>
              <a:t>?</a:t>
            </a:r>
          </a:p>
          <a:p>
            <a:pPr marL="342900" indent="-342900" algn="just" eaLnBrk="1" fontAlgn="auto" hangingPunct="1">
              <a:lnSpc>
                <a:spcPct val="150000"/>
              </a:lnSpc>
              <a:spcAft>
                <a:spcPts val="0"/>
              </a:spcAft>
              <a:buFont typeface="Arial" panose="020B0604020202020204" pitchFamily="34" charset="0"/>
              <a:buAutoNum type="alphaLcParenR"/>
              <a:defRPr/>
            </a:pPr>
            <a:r>
              <a:rPr lang="tr-TR" sz="1600" dirty="0" smtClean="0">
                <a:cs typeface="Tahoma" panose="020B0604030504040204" pitchFamily="34" charset="0"/>
              </a:rPr>
              <a:t>En çok hangi IPC (Uluslararası Patent Sınıflandırması) kodu ile başvuru yapılmış?</a:t>
            </a:r>
          </a:p>
          <a:p>
            <a:pPr marL="0" indent="0" algn="just" eaLnBrk="1" fontAlgn="auto" hangingPunct="1">
              <a:lnSpc>
                <a:spcPct val="150000"/>
              </a:lnSpc>
              <a:spcAft>
                <a:spcPts val="0"/>
              </a:spcAft>
              <a:buNone/>
              <a:defRPr/>
            </a:pPr>
            <a:r>
              <a:rPr lang="tr-TR" sz="1600" b="1" u="sng" dirty="0" smtClean="0">
                <a:cs typeface="Tahoma" panose="020B0604030504040204" pitchFamily="34" charset="0"/>
              </a:rPr>
              <a:t>ÖNEMLİ: Bulunan sonuçlar grafiksel olarak elde edilebilir…</a:t>
            </a:r>
            <a:endParaRPr lang="tr-TR" sz="1600" b="1" u="sng" dirty="0">
              <a:cs typeface="Tahoma" panose="020B0604030504040204" pitchFamily="34" charset="0"/>
            </a:endParaRPr>
          </a:p>
          <a:p>
            <a:pPr marL="342900" indent="-342900" algn="just" eaLnBrk="1" fontAlgn="auto" hangingPunct="1">
              <a:lnSpc>
                <a:spcPct val="150000"/>
              </a:lnSpc>
              <a:spcAft>
                <a:spcPts val="0"/>
              </a:spcAft>
              <a:buAutoNum type="alphaLcParenR"/>
              <a:defRPr/>
            </a:pPr>
            <a:endParaRPr lang="tr-TR" sz="1600" dirty="0" smtClean="0">
              <a:latin typeface="Calibri" panose="020F0502020204030204"/>
              <a:cs typeface="Tahoma" panose="020B0604030504040204" pitchFamily="34" charset="0"/>
            </a:endParaRPr>
          </a:p>
        </p:txBody>
      </p:sp>
    </p:spTree>
    <p:extLst>
      <p:ext uri="{BB962C8B-B14F-4D97-AF65-F5344CB8AC3E}">
        <p14:creationId xmlns:p14="http://schemas.microsoft.com/office/powerpoint/2010/main" val="4225883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99592" y="1547190"/>
            <a:ext cx="7632848" cy="648071"/>
          </a:xfrm>
        </p:spPr>
        <p:txBody>
          <a:bodyPr>
            <a:normAutofit fontScale="90000"/>
          </a:bodyPr>
          <a:lstStyle/>
          <a:p>
            <a:pPr lvl="0">
              <a:spcBef>
                <a:spcPts val="0"/>
              </a:spcBef>
            </a:pPr>
            <a:r>
              <a:rPr lang="tr-TR" sz="2000" dirty="0" smtClean="0"/>
              <a:t/>
            </a:r>
            <a:br>
              <a:rPr lang="tr-TR" sz="2000" dirty="0" smtClean="0"/>
            </a:br>
            <a:r>
              <a:rPr lang="tr-TR" sz="2000" b="1" dirty="0">
                <a:solidFill>
                  <a:srgbClr val="FF0000"/>
                </a:solidFill>
                <a:ea typeface="+mn-ea"/>
                <a:cs typeface="+mn-cs"/>
              </a:rPr>
              <a:t>PATENTSCOPE</a:t>
            </a:r>
            <a:r>
              <a:rPr lang="tr-TR" sz="2000" b="1" dirty="0">
                <a:ea typeface="+mn-ea"/>
                <a:cs typeface="+mn-cs"/>
              </a:rPr>
              <a:t> ÜZERİNDEN ARAŞTIRMA ( PCT ARAŞTIRMASI</a:t>
            </a:r>
            <a:r>
              <a:rPr lang="tr-TR" sz="2000" b="1" dirty="0" smtClean="0">
                <a:ea typeface="+mn-ea"/>
                <a:cs typeface="+mn-cs"/>
              </a:rPr>
              <a:t>)</a:t>
            </a:r>
            <a:r>
              <a:rPr lang="tr-TR" sz="2200" b="1" dirty="0" smtClean="0">
                <a:ea typeface="+mn-ea"/>
                <a:cs typeface="+mn-cs"/>
              </a:rPr>
              <a:t/>
            </a:r>
            <a:br>
              <a:rPr lang="tr-TR" sz="2200" b="1" dirty="0" smtClean="0">
                <a:ea typeface="+mn-ea"/>
                <a:cs typeface="+mn-cs"/>
              </a:rPr>
            </a:br>
            <a:endParaRPr lang="tr-TR" dirty="0"/>
          </a:p>
        </p:txBody>
      </p:sp>
      <p:sp>
        <p:nvSpPr>
          <p:cNvPr id="4" name="Metin Yer Tutucusu 3"/>
          <p:cNvSpPr>
            <a:spLocks noGrp="1"/>
          </p:cNvSpPr>
          <p:nvPr>
            <p:ph type="body" sz="quarter" idx="13"/>
          </p:nvPr>
        </p:nvSpPr>
        <p:spPr/>
        <p:txBody>
          <a:bodyPr/>
          <a:lstStyle/>
          <a:p>
            <a:endParaRPr lang="tr-TR" dirty="0" smtClean="0"/>
          </a:p>
          <a:p>
            <a:r>
              <a:rPr lang="tr-TR" sz="2800" b="1" dirty="0"/>
              <a:t>Online </a:t>
            </a:r>
            <a:r>
              <a:rPr lang="tr-TR" sz="2800" b="1" dirty="0">
                <a:solidFill>
                  <a:srgbClr val="FF0000"/>
                </a:solidFill>
              </a:rPr>
              <a:t>Yurt Dışı </a:t>
            </a:r>
            <a:r>
              <a:rPr lang="tr-TR" sz="2800" b="1" dirty="0"/>
              <a:t>Araştırması</a:t>
            </a:r>
          </a:p>
          <a:p>
            <a:endParaRPr lang="tr-TR" dirty="0"/>
          </a:p>
        </p:txBody>
      </p:sp>
      <p:sp>
        <p:nvSpPr>
          <p:cNvPr id="6" name="Dikdörtgen 5"/>
          <p:cNvSpPr/>
          <p:nvPr/>
        </p:nvSpPr>
        <p:spPr>
          <a:xfrm>
            <a:off x="1912003" y="5589240"/>
            <a:ext cx="5936704" cy="369332"/>
          </a:xfrm>
          <a:prstGeom prst="rect">
            <a:avLst/>
          </a:prstGeom>
        </p:spPr>
        <p:txBody>
          <a:bodyPr wrap="square">
            <a:spAutoFit/>
          </a:bodyPr>
          <a:lstStyle/>
          <a:p>
            <a:r>
              <a:rPr lang="tr-TR" dirty="0">
                <a:hlinkClick r:id="rId2"/>
              </a:rPr>
              <a:t>https://</a:t>
            </a:r>
            <a:r>
              <a:rPr lang="tr-TR" dirty="0" smtClean="0">
                <a:hlinkClick r:id="rId2"/>
              </a:rPr>
              <a:t>patentscope.wipo.int/search/en/advancedSearch.jsf</a:t>
            </a:r>
            <a:endParaRPr lang="tr-TR" dirty="0"/>
          </a:p>
        </p:txBody>
      </p:sp>
      <p:sp>
        <p:nvSpPr>
          <p:cNvPr id="7" name="Metin kutusu 6">
            <a:extLst>
              <a:ext uri="{FF2B5EF4-FFF2-40B4-BE49-F238E27FC236}">
                <a16:creationId xmlns:a16="http://schemas.microsoft.com/office/drawing/2014/main" xmlns="" id="{D7636FD7-56EF-49CE-BB84-2473CF755D91}"/>
              </a:ext>
            </a:extLst>
          </p:cNvPr>
          <p:cNvSpPr txBox="1"/>
          <p:nvPr/>
        </p:nvSpPr>
        <p:spPr>
          <a:xfrm>
            <a:off x="5868144" y="2384727"/>
            <a:ext cx="2771364" cy="2308324"/>
          </a:xfrm>
          <a:prstGeom prst="rect">
            <a:avLst/>
          </a:prstGeom>
          <a:noFill/>
        </p:spPr>
        <p:txBody>
          <a:bodyPr wrap="square" rtlCol="0">
            <a:spAutoFit/>
          </a:bodyPr>
          <a:lstStyle/>
          <a:p>
            <a:r>
              <a:rPr lang="tr-TR" b="1" dirty="0">
                <a:solidFill>
                  <a:srgbClr val="FF0000"/>
                </a:solidFill>
              </a:rPr>
              <a:t>PCT ÇIKIŞLI OLDUĞUNDAN PATENTSCOPE ÜZERİNDEN ARAŞTIRMA </a:t>
            </a:r>
            <a:r>
              <a:rPr lang="tr-TR" b="1" dirty="0" smtClean="0">
                <a:solidFill>
                  <a:srgbClr val="FF0000"/>
                </a:solidFill>
              </a:rPr>
              <a:t>YAPALIM…</a:t>
            </a:r>
          </a:p>
          <a:p>
            <a:r>
              <a:rPr lang="tr-TR" b="1" dirty="0" smtClean="0">
                <a:solidFill>
                  <a:srgbClr val="FF0000"/>
                </a:solidFill>
              </a:rPr>
              <a:t>Bu sayede PCT başvurusunun hangi ülkelere geçiş yaptığını ve bu ülkelerde belge alınıp alınmadığı görülebilir…</a:t>
            </a:r>
            <a:endParaRPr lang="tr-TR" b="1" dirty="0">
              <a:solidFill>
                <a:srgbClr val="FF0000"/>
              </a:solidFill>
            </a:endParaRPr>
          </a:p>
        </p:txBody>
      </p:sp>
      <p:sp>
        <p:nvSpPr>
          <p:cNvPr id="8" name="Dikdörtgen 7"/>
          <p:cNvSpPr/>
          <p:nvPr/>
        </p:nvSpPr>
        <p:spPr>
          <a:xfrm>
            <a:off x="1475656" y="3200335"/>
            <a:ext cx="1665712" cy="338554"/>
          </a:xfrm>
          <a:prstGeom prst="rect">
            <a:avLst/>
          </a:prstGeom>
        </p:spPr>
        <p:txBody>
          <a:bodyPr wrap="none">
            <a:spAutoFit/>
          </a:bodyPr>
          <a:lstStyle/>
          <a:p>
            <a:r>
              <a:rPr lang="tr-TR" sz="1600" b="1" dirty="0">
                <a:solidFill>
                  <a:srgbClr val="0E2034"/>
                </a:solidFill>
                <a:latin typeface="Arial" panose="020B0604020202020204" pitchFamily="34" charset="0"/>
              </a:rPr>
              <a:t>WO2004110029</a:t>
            </a:r>
            <a:endParaRPr lang="tr-TR" sz="1600" b="1" i="0" dirty="0">
              <a:solidFill>
                <a:srgbClr val="0E2034"/>
              </a:solidFill>
              <a:effectLst/>
              <a:latin typeface="Arial" panose="020B0604020202020204" pitchFamily="34" charset="0"/>
            </a:endParaRPr>
          </a:p>
        </p:txBody>
      </p:sp>
      <p:cxnSp>
        <p:nvCxnSpPr>
          <p:cNvPr id="12" name="Düz Ok Bağlayıcısı 11"/>
          <p:cNvCxnSpPr/>
          <p:nvPr/>
        </p:nvCxnSpPr>
        <p:spPr>
          <a:xfrm>
            <a:off x="3635896" y="3369612"/>
            <a:ext cx="187220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9570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smtClean="0"/>
          </a:p>
          <a:p>
            <a:r>
              <a:rPr lang="tr-TR" sz="2800" b="1" dirty="0" smtClean="0"/>
              <a:t>Online </a:t>
            </a:r>
            <a:r>
              <a:rPr lang="tr-TR" sz="2800" b="1" dirty="0">
                <a:solidFill>
                  <a:srgbClr val="FF0000"/>
                </a:solidFill>
              </a:rPr>
              <a:t>Yurt Dışı </a:t>
            </a:r>
            <a:r>
              <a:rPr lang="tr-TR" sz="2800" b="1" dirty="0"/>
              <a:t>Araştırması</a:t>
            </a:r>
          </a:p>
          <a:p>
            <a:endParaRPr lang="tr-TR" dirty="0"/>
          </a:p>
        </p:txBody>
      </p:sp>
      <p:pic>
        <p:nvPicPr>
          <p:cNvPr id="6" name="Resim 5"/>
          <p:cNvPicPr>
            <a:picLocks noChangeAspect="1"/>
          </p:cNvPicPr>
          <p:nvPr/>
        </p:nvPicPr>
        <p:blipFill>
          <a:blip r:embed="rId2"/>
          <a:stretch>
            <a:fillRect/>
          </a:stretch>
        </p:blipFill>
        <p:spPr>
          <a:xfrm>
            <a:off x="179512" y="1484784"/>
            <a:ext cx="8820472" cy="4078640"/>
          </a:xfrm>
          <a:prstGeom prst="rect">
            <a:avLst/>
          </a:prstGeom>
        </p:spPr>
      </p:pic>
      <p:sp>
        <p:nvSpPr>
          <p:cNvPr id="7" name="Dikdörtgen 6"/>
          <p:cNvSpPr/>
          <p:nvPr/>
        </p:nvSpPr>
        <p:spPr>
          <a:xfrm>
            <a:off x="1835696" y="5724233"/>
            <a:ext cx="5936704" cy="369332"/>
          </a:xfrm>
          <a:prstGeom prst="rect">
            <a:avLst/>
          </a:prstGeom>
        </p:spPr>
        <p:txBody>
          <a:bodyPr wrap="square">
            <a:spAutoFit/>
          </a:bodyPr>
          <a:lstStyle/>
          <a:p>
            <a:r>
              <a:rPr lang="tr-TR" dirty="0">
                <a:hlinkClick r:id="rId3"/>
              </a:rPr>
              <a:t>https://</a:t>
            </a:r>
            <a:r>
              <a:rPr lang="tr-TR" dirty="0" smtClean="0">
                <a:hlinkClick r:id="rId3"/>
              </a:rPr>
              <a:t>patentscope.wipo.int/search/en/advancedSearch.jsf</a:t>
            </a:r>
            <a:endParaRPr lang="tr-TR" dirty="0"/>
          </a:p>
        </p:txBody>
      </p:sp>
    </p:spTree>
    <p:extLst>
      <p:ext uri="{BB962C8B-B14F-4D97-AF65-F5344CB8AC3E}">
        <p14:creationId xmlns:p14="http://schemas.microsoft.com/office/powerpoint/2010/main" val="153908289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a:t>Online </a:t>
            </a:r>
            <a:r>
              <a:rPr lang="tr-TR" sz="2800" b="1" dirty="0">
                <a:solidFill>
                  <a:srgbClr val="FF0000"/>
                </a:solidFill>
              </a:rPr>
              <a:t>Yurt Dışı </a:t>
            </a:r>
            <a:r>
              <a:rPr lang="tr-TR" sz="2800" b="1" dirty="0"/>
              <a:t>Araştırması</a:t>
            </a:r>
          </a:p>
          <a:p>
            <a:endParaRPr lang="tr-TR" dirty="0"/>
          </a:p>
        </p:txBody>
      </p:sp>
      <p:pic>
        <p:nvPicPr>
          <p:cNvPr id="6" name="Resim 5"/>
          <p:cNvPicPr>
            <a:picLocks noChangeAspect="1"/>
          </p:cNvPicPr>
          <p:nvPr/>
        </p:nvPicPr>
        <p:blipFill>
          <a:blip r:embed="rId2"/>
          <a:stretch>
            <a:fillRect/>
          </a:stretch>
        </p:blipFill>
        <p:spPr>
          <a:xfrm>
            <a:off x="179512" y="1484784"/>
            <a:ext cx="8820471" cy="4434032"/>
          </a:xfrm>
          <a:prstGeom prst="rect">
            <a:avLst/>
          </a:prstGeom>
        </p:spPr>
      </p:pic>
    </p:spTree>
    <p:extLst>
      <p:ext uri="{BB962C8B-B14F-4D97-AF65-F5344CB8AC3E}">
        <p14:creationId xmlns:p14="http://schemas.microsoft.com/office/powerpoint/2010/main" val="2593904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NEREDEN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755576" y="1323975"/>
            <a:ext cx="8136904" cy="4625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eaLnBrk="1" fontAlgn="auto" hangingPunct="1">
              <a:lnSpc>
                <a:spcPct val="150000"/>
              </a:lnSpc>
              <a:spcAft>
                <a:spcPts val="0"/>
              </a:spcAft>
              <a:buNone/>
              <a:defRPr/>
            </a:pPr>
            <a:r>
              <a:rPr lang="tr-TR" sz="1800" b="1" dirty="0" smtClean="0"/>
              <a:t>TURKPATENT</a:t>
            </a:r>
            <a:endParaRPr lang="tr-TR" sz="1800" b="1" dirty="0">
              <a:hlinkClick r:id="rId2"/>
            </a:endParaRPr>
          </a:p>
          <a:p>
            <a:pPr algn="just" eaLnBrk="1" fontAlgn="auto" hangingPunct="1">
              <a:lnSpc>
                <a:spcPct val="150000"/>
              </a:lnSpc>
              <a:spcAft>
                <a:spcPts val="0"/>
              </a:spcAft>
              <a:defRPr/>
            </a:pPr>
            <a:r>
              <a:rPr lang="tr-TR" sz="1800" dirty="0" smtClean="0">
                <a:hlinkClick r:id="rId2"/>
              </a:rPr>
              <a:t>https</a:t>
            </a:r>
            <a:r>
              <a:rPr lang="tr-TR" sz="1800" dirty="0">
                <a:hlinkClick r:id="rId2"/>
              </a:rPr>
              <a:t>://</a:t>
            </a:r>
            <a:r>
              <a:rPr lang="tr-TR" sz="1800" dirty="0" smtClean="0">
                <a:hlinkClick r:id="rId2"/>
              </a:rPr>
              <a:t>portal.turkpatent.gov.tr/anonim/arastirma/patent/detayli</a:t>
            </a:r>
            <a:endParaRPr lang="tr-TR" sz="1800" dirty="0" smtClean="0"/>
          </a:p>
          <a:p>
            <a:pPr marL="0" marR="0" lvl="0" indent="0" algn="just" defTabSz="685800" rtl="0" eaLnBrk="1" fontAlgn="auto" latinLnBrk="0" hangingPunct="1">
              <a:lnSpc>
                <a:spcPct val="150000"/>
              </a:lnSpc>
              <a:spcBef>
                <a:spcPts val="750"/>
              </a:spcBef>
              <a:spcAft>
                <a:spcPts val="0"/>
              </a:spcAft>
              <a:buClrTx/>
              <a:buSzTx/>
              <a:buNone/>
              <a:tabLst/>
              <a:defRPr/>
            </a:pPr>
            <a:r>
              <a:rPr lang="tr-TR" sz="1800" b="1" dirty="0" smtClean="0"/>
              <a:t>ESPACENET</a:t>
            </a:r>
          </a:p>
          <a:p>
            <a:pPr lvl="0" algn="just" eaLnBrk="1" fontAlgn="auto" hangingPunct="1">
              <a:lnSpc>
                <a:spcPct val="150000"/>
              </a:lnSpc>
              <a:spcAft>
                <a:spcPts val="0"/>
              </a:spcAft>
              <a:defRPr/>
            </a:pPr>
            <a:r>
              <a:rPr lang="tr-TR" sz="1800" dirty="0">
                <a:hlinkClick r:id="rId3"/>
              </a:rPr>
              <a:t>https://</a:t>
            </a:r>
            <a:r>
              <a:rPr lang="tr-TR" sz="1800" dirty="0" smtClean="0">
                <a:hlinkClick r:id="rId3"/>
              </a:rPr>
              <a:t>worldwide.espacenet.com/advancedSearch?locale=en_EP</a:t>
            </a:r>
            <a:r>
              <a:rPr lang="tr-TR" sz="1800" dirty="0" smtClean="0"/>
              <a:t> </a:t>
            </a:r>
            <a:r>
              <a:rPr lang="tr-TR" sz="1800" b="1" dirty="0" smtClean="0"/>
              <a:t>(eski versiyon)</a:t>
            </a:r>
          </a:p>
          <a:p>
            <a:pPr lvl="0" algn="just" eaLnBrk="1" fontAlgn="auto" hangingPunct="1">
              <a:lnSpc>
                <a:spcPct val="150000"/>
              </a:lnSpc>
              <a:spcAft>
                <a:spcPts val="0"/>
              </a:spcAft>
              <a:defRPr/>
            </a:pPr>
            <a:r>
              <a:rPr lang="tr-TR" sz="1800" dirty="0">
                <a:hlinkClick r:id="rId4"/>
              </a:rPr>
              <a:t>https://worldwide.espacenet.com</a:t>
            </a:r>
            <a:r>
              <a:rPr lang="tr-TR" sz="1800" dirty="0" smtClean="0">
                <a:hlinkClick r:id="rId4"/>
              </a:rPr>
              <a:t>/</a:t>
            </a:r>
            <a:r>
              <a:rPr lang="tr-TR" sz="1800" dirty="0" smtClean="0"/>
              <a:t>  </a:t>
            </a:r>
            <a:r>
              <a:rPr lang="tr-TR" sz="1800" b="1" dirty="0" smtClean="0"/>
              <a:t>(yeni versiyon)</a:t>
            </a:r>
          </a:p>
          <a:p>
            <a:pPr marL="0" lvl="0" indent="0" algn="just" eaLnBrk="1" fontAlgn="auto" hangingPunct="1">
              <a:lnSpc>
                <a:spcPct val="150000"/>
              </a:lnSpc>
              <a:spcAft>
                <a:spcPts val="0"/>
              </a:spcAft>
              <a:buNone/>
              <a:defRPr/>
            </a:pPr>
            <a:r>
              <a:rPr lang="tr-TR" sz="1800" b="1" dirty="0" smtClean="0"/>
              <a:t>PATENT INSPIRATION</a:t>
            </a:r>
          </a:p>
          <a:p>
            <a:pPr lvl="0" algn="just" eaLnBrk="1" fontAlgn="auto" hangingPunct="1">
              <a:lnSpc>
                <a:spcPct val="150000"/>
              </a:lnSpc>
              <a:spcAft>
                <a:spcPts val="0"/>
              </a:spcAft>
              <a:defRPr/>
            </a:pPr>
            <a:r>
              <a:rPr lang="tr-TR" sz="1800" dirty="0">
                <a:hlinkClick r:id="rId5"/>
              </a:rPr>
              <a:t>https://www.patentinspiration.com/</a:t>
            </a:r>
            <a:endParaRPr lang="tr-TR" sz="1800" dirty="0" smtClean="0"/>
          </a:p>
          <a:p>
            <a:pPr marL="0" lvl="0" indent="0" algn="just" eaLnBrk="1" fontAlgn="auto" hangingPunct="1">
              <a:lnSpc>
                <a:spcPct val="150000"/>
              </a:lnSpc>
              <a:spcAft>
                <a:spcPts val="0"/>
              </a:spcAft>
              <a:buNone/>
              <a:defRPr/>
            </a:pPr>
            <a:r>
              <a:rPr lang="tr-TR" sz="1800" b="1" dirty="0" smtClean="0"/>
              <a:t>WIPO</a:t>
            </a:r>
          </a:p>
          <a:p>
            <a:pPr defTabSz="914400" eaLnBrk="1" fontAlgn="auto" hangingPunct="1">
              <a:lnSpc>
                <a:spcPct val="100000"/>
              </a:lnSpc>
              <a:spcBef>
                <a:spcPts val="0"/>
              </a:spcBef>
              <a:spcAft>
                <a:spcPts val="0"/>
              </a:spcAft>
            </a:pPr>
            <a:r>
              <a:rPr lang="tr-TR" sz="1800" dirty="0">
                <a:solidFill>
                  <a:prstClr val="black"/>
                </a:solidFill>
                <a:hlinkClick r:id="rId6"/>
              </a:rPr>
              <a:t>https://patentscope.wipo.int/search/en/advancedSearch.jsf</a:t>
            </a:r>
            <a:endParaRPr lang="tr-TR" sz="1800" dirty="0">
              <a:solidFill>
                <a:prstClr val="black"/>
              </a:solidFill>
            </a:endParaRPr>
          </a:p>
          <a:p>
            <a:pPr lvl="0" algn="just" eaLnBrk="1" fontAlgn="auto" hangingPunct="1">
              <a:lnSpc>
                <a:spcPct val="150000"/>
              </a:lnSpc>
              <a:spcAft>
                <a:spcPts val="0"/>
              </a:spcAft>
              <a:defRPr/>
            </a:pPr>
            <a:endParaRPr lang="tr-TR" dirty="0" smtClean="0"/>
          </a:p>
          <a:p>
            <a:pPr lvl="0" algn="just" eaLnBrk="1" fontAlgn="auto" hangingPunct="1">
              <a:lnSpc>
                <a:spcPct val="150000"/>
              </a:lnSpc>
              <a:spcAft>
                <a:spcPts val="0"/>
              </a:spcAft>
              <a:defRPr/>
            </a:pPr>
            <a:endParaRPr lang="tr-TR" dirty="0" smtClean="0"/>
          </a:p>
          <a:p>
            <a:pPr lvl="0" algn="just" eaLnBrk="1" fontAlgn="auto" hangingPunct="1">
              <a:lnSpc>
                <a:spcPct val="150000"/>
              </a:lnSpc>
              <a:spcAft>
                <a:spcPts val="0"/>
              </a:spcAft>
              <a:defRPr/>
            </a:pPr>
            <a:endParaRPr lang="tr-TR" dirty="0" smtClean="0"/>
          </a:p>
          <a:p>
            <a:pPr lvl="0" algn="just" eaLnBrk="1" fontAlgn="auto" hangingPunct="1">
              <a:lnSpc>
                <a:spcPct val="150000"/>
              </a:lnSpc>
              <a:spcAft>
                <a:spcPts val="0"/>
              </a:spcAf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54794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a:t>Online </a:t>
            </a:r>
            <a:r>
              <a:rPr lang="tr-TR" sz="2800" b="1" dirty="0">
                <a:solidFill>
                  <a:srgbClr val="FF0000"/>
                </a:solidFill>
              </a:rPr>
              <a:t>Yurt Dışı </a:t>
            </a:r>
            <a:r>
              <a:rPr lang="tr-TR" sz="2800" b="1" dirty="0"/>
              <a:t>Araştırması</a:t>
            </a:r>
          </a:p>
          <a:p>
            <a:endParaRPr lang="tr-TR" dirty="0"/>
          </a:p>
        </p:txBody>
      </p:sp>
      <p:pic>
        <p:nvPicPr>
          <p:cNvPr id="2" name="Resim 1"/>
          <p:cNvPicPr>
            <a:picLocks noChangeAspect="1"/>
          </p:cNvPicPr>
          <p:nvPr/>
        </p:nvPicPr>
        <p:blipFill>
          <a:blip r:embed="rId2"/>
          <a:stretch>
            <a:fillRect/>
          </a:stretch>
        </p:blipFill>
        <p:spPr>
          <a:xfrm>
            <a:off x="323528" y="1556792"/>
            <a:ext cx="8604448" cy="4160393"/>
          </a:xfrm>
          <a:prstGeom prst="rect">
            <a:avLst/>
          </a:prstGeom>
        </p:spPr>
      </p:pic>
    </p:spTree>
    <p:extLst>
      <p:ext uri="{BB962C8B-B14F-4D97-AF65-F5344CB8AC3E}">
        <p14:creationId xmlns:p14="http://schemas.microsoft.com/office/powerpoint/2010/main" val="24787707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sz="2800" b="1" dirty="0" smtClean="0"/>
          </a:p>
          <a:p>
            <a:r>
              <a:rPr lang="tr-TR" sz="2800" b="1" dirty="0" smtClean="0"/>
              <a:t>Online </a:t>
            </a:r>
            <a:r>
              <a:rPr lang="tr-TR" sz="2800" b="1" dirty="0">
                <a:solidFill>
                  <a:srgbClr val="FF0000"/>
                </a:solidFill>
              </a:rPr>
              <a:t>Yurt Dışı </a:t>
            </a:r>
            <a:r>
              <a:rPr lang="tr-TR" sz="2800" b="1" dirty="0"/>
              <a:t>Araştırması</a:t>
            </a:r>
          </a:p>
          <a:p>
            <a:endParaRPr lang="tr-TR" dirty="0"/>
          </a:p>
        </p:txBody>
      </p:sp>
      <p:pic>
        <p:nvPicPr>
          <p:cNvPr id="2" name="Resim 1"/>
          <p:cNvPicPr>
            <a:picLocks noChangeAspect="1"/>
          </p:cNvPicPr>
          <p:nvPr/>
        </p:nvPicPr>
        <p:blipFill>
          <a:blip r:embed="rId2"/>
          <a:stretch>
            <a:fillRect/>
          </a:stretch>
        </p:blipFill>
        <p:spPr>
          <a:xfrm>
            <a:off x="323528" y="1556792"/>
            <a:ext cx="8532440" cy="4250650"/>
          </a:xfrm>
          <a:prstGeom prst="rect">
            <a:avLst/>
          </a:prstGeom>
        </p:spPr>
      </p:pic>
    </p:spTree>
    <p:extLst>
      <p:ext uri="{BB962C8B-B14F-4D97-AF65-F5344CB8AC3E}">
        <p14:creationId xmlns:p14="http://schemas.microsoft.com/office/powerpoint/2010/main" val="19226374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a:t>Online </a:t>
            </a:r>
            <a:r>
              <a:rPr lang="tr-TR" sz="2800" b="1" dirty="0">
                <a:solidFill>
                  <a:srgbClr val="FF0000"/>
                </a:solidFill>
              </a:rPr>
              <a:t>Yurt Dışı </a:t>
            </a:r>
            <a:r>
              <a:rPr lang="tr-TR" sz="2800" b="1" dirty="0"/>
              <a:t>Araştırması</a:t>
            </a:r>
          </a:p>
          <a:p>
            <a:endParaRPr lang="tr-TR" dirty="0"/>
          </a:p>
        </p:txBody>
      </p:sp>
      <p:pic>
        <p:nvPicPr>
          <p:cNvPr id="2" name="Resim 1"/>
          <p:cNvPicPr>
            <a:picLocks noChangeAspect="1"/>
          </p:cNvPicPr>
          <p:nvPr/>
        </p:nvPicPr>
        <p:blipFill>
          <a:blip r:embed="rId2"/>
          <a:stretch>
            <a:fillRect/>
          </a:stretch>
        </p:blipFill>
        <p:spPr>
          <a:xfrm>
            <a:off x="179512" y="1988840"/>
            <a:ext cx="8863804" cy="2697326"/>
          </a:xfrm>
          <a:prstGeom prst="rect">
            <a:avLst/>
          </a:prstGeom>
        </p:spPr>
      </p:pic>
      <p:sp>
        <p:nvSpPr>
          <p:cNvPr id="5" name="Dikdörtgen 4"/>
          <p:cNvSpPr/>
          <p:nvPr/>
        </p:nvSpPr>
        <p:spPr>
          <a:xfrm>
            <a:off x="1763688" y="5589240"/>
            <a:ext cx="5936704" cy="369332"/>
          </a:xfrm>
          <a:prstGeom prst="rect">
            <a:avLst/>
          </a:prstGeom>
        </p:spPr>
        <p:txBody>
          <a:bodyPr wrap="square">
            <a:spAutoFit/>
          </a:bodyPr>
          <a:lstStyle/>
          <a:p>
            <a:r>
              <a:rPr lang="tr-TR" dirty="0">
                <a:hlinkClick r:id="rId3"/>
              </a:rPr>
              <a:t>https://</a:t>
            </a:r>
            <a:r>
              <a:rPr lang="tr-TR" dirty="0" smtClean="0">
                <a:hlinkClick r:id="rId3"/>
              </a:rPr>
              <a:t>patentscope.wipo.int/search/en/advancedSearch.jsf</a:t>
            </a:r>
            <a:endParaRPr lang="tr-TR" dirty="0"/>
          </a:p>
        </p:txBody>
      </p:sp>
    </p:spTree>
    <p:extLst>
      <p:ext uri="{BB962C8B-B14F-4D97-AF65-F5344CB8AC3E}">
        <p14:creationId xmlns:p14="http://schemas.microsoft.com/office/powerpoint/2010/main" val="31039972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p:cNvSpPr>
            <a:spLocks noGrp="1"/>
          </p:cNvSpPr>
          <p:nvPr>
            <p:ph type="body" sz="quarter" idx="13"/>
          </p:nvPr>
        </p:nvSpPr>
        <p:spPr/>
        <p:txBody>
          <a:bodyPr/>
          <a:lstStyle/>
          <a:p>
            <a:endParaRPr lang="tr-TR" dirty="0" smtClean="0"/>
          </a:p>
          <a:p>
            <a:r>
              <a:rPr lang="tr-TR" sz="2800" b="1" dirty="0" smtClean="0"/>
              <a:t>PATENT KIND CODES</a:t>
            </a:r>
            <a:endParaRPr lang="tr-TR" sz="2800" b="1" dirty="0"/>
          </a:p>
        </p:txBody>
      </p:sp>
      <p:sp>
        <p:nvSpPr>
          <p:cNvPr id="5" name="Dikdörtgen 4"/>
          <p:cNvSpPr/>
          <p:nvPr/>
        </p:nvSpPr>
        <p:spPr>
          <a:xfrm>
            <a:off x="1547664" y="5301208"/>
            <a:ext cx="6750496" cy="369332"/>
          </a:xfrm>
          <a:prstGeom prst="rect">
            <a:avLst/>
          </a:prstGeom>
        </p:spPr>
        <p:txBody>
          <a:bodyPr wrap="square">
            <a:spAutoFit/>
          </a:bodyPr>
          <a:lstStyle/>
          <a:p>
            <a:r>
              <a:rPr lang="tr-TR" dirty="0">
                <a:hlinkClick r:id="rId2"/>
              </a:rPr>
              <a:t>https://www.cas.org/support/documentation/references/patkind</a:t>
            </a:r>
            <a:endParaRPr lang="tr-TR" dirty="0"/>
          </a:p>
        </p:txBody>
      </p:sp>
      <p:sp>
        <p:nvSpPr>
          <p:cNvPr id="6" name="İçerik Yer Tutucusu 2">
            <a:extLst>
              <a:ext uri="{FF2B5EF4-FFF2-40B4-BE49-F238E27FC236}">
                <a16:creationId xmlns:a16="http://schemas.microsoft.com/office/drawing/2014/main" xmlns="" id="{71636706-925C-45C0-BFA4-33EE61B2AAB0}"/>
              </a:ext>
            </a:extLst>
          </p:cNvPr>
          <p:cNvSpPr txBox="1">
            <a:spLocks/>
          </p:cNvSpPr>
          <p:nvPr/>
        </p:nvSpPr>
        <p:spPr bwMode="auto">
          <a:xfrm>
            <a:off x="704704" y="3140968"/>
            <a:ext cx="7614592"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eaLnBrk="1" fontAlgn="auto" hangingPunct="1">
              <a:lnSpc>
                <a:spcPct val="100000"/>
              </a:lnSpc>
              <a:spcAft>
                <a:spcPts val="0"/>
              </a:spcAft>
              <a:buNone/>
              <a:defRPr/>
            </a:pPr>
            <a:r>
              <a:rPr lang="tr-TR" sz="2000" b="1" dirty="0" smtClean="0"/>
              <a:t>Patent başvurularının başvuru, yayın ve belge kodları, </a:t>
            </a:r>
            <a:r>
              <a:rPr lang="tr-TR" sz="2000" b="1" u="sng" dirty="0" smtClean="0">
                <a:solidFill>
                  <a:srgbClr val="FF0000"/>
                </a:solidFill>
              </a:rPr>
              <a:t>ülkelere göre </a:t>
            </a:r>
            <a:r>
              <a:rPr lang="tr-TR" sz="2000" b="1" dirty="0" smtClean="0"/>
              <a:t>değişiklik gösterebilir. Aşağıdaki linkten detaylarını inceleyebilirsiniz</a:t>
            </a:r>
            <a:r>
              <a:rPr kumimoji="0" lang="tr-TR" sz="1600" i="0" u="none" strike="noStrike" kern="1200" cap="none" spc="0" normalizeH="0" dirty="0" smtClean="0">
                <a:ln>
                  <a:noFill/>
                </a:ln>
                <a:effectLst/>
                <a:uLnTx/>
                <a:uFillTx/>
                <a:latin typeface="Calibri" panose="020F0502020204030204"/>
              </a:rPr>
              <a:t/>
            </a:r>
            <a:br>
              <a:rPr kumimoji="0" lang="tr-TR" sz="1600" i="0" u="none" strike="noStrike" kern="1200" cap="none" spc="0" normalizeH="0" dirty="0" smtClean="0">
                <a:ln>
                  <a:noFill/>
                </a:ln>
                <a:effectLst/>
                <a:uLnTx/>
                <a:uFillTx/>
                <a:latin typeface="Calibri" panose="020F0502020204030204"/>
              </a:rPr>
            </a:br>
            <a:endParaRPr kumimoji="0" lang="tr-TR" sz="2000" i="0" u="none" strike="noStrike" kern="1200" cap="none" spc="0" normalizeH="0" baseline="0" noProof="0" dirty="0">
              <a:ln>
                <a:noFill/>
              </a:ln>
              <a:effectLst/>
              <a:uLnTx/>
              <a:uFillTx/>
              <a:latin typeface="Calibri" panose="020F0502020204030204"/>
            </a:endParaRPr>
          </a:p>
        </p:txBody>
      </p:sp>
    </p:spTree>
    <p:extLst>
      <p:ext uri="{BB962C8B-B14F-4D97-AF65-F5344CB8AC3E}">
        <p14:creationId xmlns:p14="http://schemas.microsoft.com/office/powerpoint/2010/main" val="38034684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FD0408E4-D5E3-4EED-9CFE-B30E756B2F6E}"/>
              </a:ext>
            </a:extLst>
          </p:cNvPr>
          <p:cNvSpPr>
            <a:spLocks noGrp="1"/>
          </p:cNvSpPr>
          <p:nvPr>
            <p:ph type="body" sz="quarter" idx="13"/>
          </p:nvPr>
        </p:nvSpPr>
        <p:spPr/>
        <p:txBody>
          <a:bodyPr/>
          <a:lstStyle/>
          <a:p>
            <a:endParaRPr lang="tr-TR" dirty="0"/>
          </a:p>
          <a:p>
            <a:r>
              <a:rPr lang="tr-TR" sz="2800" b="1" dirty="0"/>
              <a:t>KAYNAKÇA</a:t>
            </a:r>
          </a:p>
        </p:txBody>
      </p:sp>
      <p:sp>
        <p:nvSpPr>
          <p:cNvPr id="5" name="Metin kutusu 4">
            <a:extLst>
              <a:ext uri="{FF2B5EF4-FFF2-40B4-BE49-F238E27FC236}">
                <a16:creationId xmlns:a16="http://schemas.microsoft.com/office/drawing/2014/main" xmlns="" id="{04428BC5-1CA2-4BBD-ABCE-16949563B1AD}"/>
              </a:ext>
            </a:extLst>
          </p:cNvPr>
          <p:cNvSpPr txBox="1"/>
          <p:nvPr/>
        </p:nvSpPr>
        <p:spPr>
          <a:xfrm>
            <a:off x="755576" y="1606285"/>
            <a:ext cx="7848872" cy="3046988"/>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a:hlinkClick r:id="rId2"/>
              </a:rPr>
              <a:t>https://</a:t>
            </a:r>
            <a:r>
              <a:rPr lang="tr-TR" sz="1600" dirty="0" smtClean="0">
                <a:hlinkClick r:id="rId2"/>
              </a:rPr>
              <a:t>portal.turkpatent.gov.tr/anonim/arastirma/patent/dosya-takibi</a:t>
            </a:r>
            <a:endParaRPr lang="tr-TR" sz="1600" dirty="0" smtClean="0"/>
          </a:p>
          <a:p>
            <a:pPr marL="285750" indent="-285750" algn="just">
              <a:lnSpc>
                <a:spcPct val="150000"/>
              </a:lnSpc>
              <a:buFont typeface="Arial" panose="020B0604020202020204" pitchFamily="34" charset="0"/>
              <a:buChar char="•"/>
            </a:pPr>
            <a:r>
              <a:rPr lang="tr-TR" sz="1600" dirty="0">
                <a:hlinkClick r:id="rId3"/>
              </a:rPr>
              <a:t>https://</a:t>
            </a:r>
            <a:r>
              <a:rPr lang="tr-TR" sz="1600" dirty="0" smtClean="0">
                <a:hlinkClick r:id="rId3"/>
              </a:rPr>
              <a:t>portal.turkpatent.gov.tr/anonim/arastirma/patent/detayli</a:t>
            </a:r>
            <a:endParaRPr lang="tr-TR" sz="1600" dirty="0" smtClean="0"/>
          </a:p>
          <a:p>
            <a:pPr marL="285750" indent="-285750" algn="just">
              <a:lnSpc>
                <a:spcPct val="150000"/>
              </a:lnSpc>
              <a:buFont typeface="Arial" panose="020B0604020202020204" pitchFamily="34" charset="0"/>
              <a:buChar char="•"/>
            </a:pPr>
            <a:r>
              <a:rPr lang="tr-TR" sz="1600" dirty="0">
                <a:hlinkClick r:id="rId4"/>
              </a:rPr>
              <a:t>https://portal.turkpatent.gov.tr/anonim/arastirma/patent/gelismis-arama</a:t>
            </a:r>
            <a:endParaRPr lang="tr-TR" sz="1600" dirty="0"/>
          </a:p>
          <a:p>
            <a:pPr marL="285750" indent="-285750" algn="just">
              <a:lnSpc>
                <a:spcPct val="150000"/>
              </a:lnSpc>
              <a:buFont typeface="Arial" panose="020B0604020202020204" pitchFamily="34" charset="0"/>
              <a:buChar char="•"/>
            </a:pPr>
            <a:r>
              <a:rPr lang="tr-TR" sz="1600" dirty="0">
                <a:hlinkClick r:id="rId5"/>
              </a:rPr>
              <a:t>https://www.turkpatent.gov.tr/TURKPATENT/resources/temp/522B990B-E529-4378-8287-66E77494B4FA.pdf</a:t>
            </a:r>
            <a:endParaRPr lang="tr-TR" sz="1600" dirty="0"/>
          </a:p>
          <a:p>
            <a:pPr marL="285750" indent="-285750" algn="just">
              <a:lnSpc>
                <a:spcPct val="150000"/>
              </a:lnSpc>
              <a:buFont typeface="Arial" panose="020B0604020202020204" pitchFamily="34" charset="0"/>
              <a:buChar char="•"/>
            </a:pPr>
            <a:r>
              <a:rPr lang="tr-TR" sz="1600" dirty="0" smtClean="0">
                <a:hlinkClick r:id="rId6"/>
              </a:rPr>
              <a:t>https</a:t>
            </a:r>
            <a:r>
              <a:rPr lang="tr-TR" sz="1600" dirty="0">
                <a:hlinkClick r:id="rId6"/>
              </a:rPr>
              <a:t>://</a:t>
            </a:r>
            <a:r>
              <a:rPr lang="tr-TR" sz="1600" dirty="0" smtClean="0">
                <a:hlinkClick r:id="rId6"/>
              </a:rPr>
              <a:t>www.turkpatent.gov.tr/TURKPATENT/resources/temp/16E3B1C5-0F40-4980-9AB3-FE43EFF1309D.pdf;jsessionid=02BBA4077D94C9C087DEF06D0896E537</a:t>
            </a:r>
            <a:endParaRPr lang="tr-TR" sz="1600" dirty="0"/>
          </a:p>
          <a:p>
            <a:pPr algn="just">
              <a:lnSpc>
                <a:spcPct val="150000"/>
              </a:lnSpc>
            </a:pPr>
            <a:endParaRPr lang="tr-TR" sz="1600" dirty="0" smtClean="0"/>
          </a:p>
        </p:txBody>
      </p:sp>
      <p:sp>
        <p:nvSpPr>
          <p:cNvPr id="6" name="Metin kutusu 5">
            <a:extLst>
              <a:ext uri="{FF2B5EF4-FFF2-40B4-BE49-F238E27FC236}">
                <a16:creationId xmlns:a16="http://schemas.microsoft.com/office/drawing/2014/main" xmlns="" id="{DC8AEF11-B374-4B83-A185-32B4768EC3F6}"/>
              </a:ext>
            </a:extLst>
          </p:cNvPr>
          <p:cNvSpPr txBox="1"/>
          <p:nvPr/>
        </p:nvSpPr>
        <p:spPr>
          <a:xfrm>
            <a:off x="359532" y="4653273"/>
            <a:ext cx="8640960" cy="1338828"/>
          </a:xfrm>
          <a:prstGeom prst="rect">
            <a:avLst/>
          </a:prstGeom>
          <a:noFill/>
        </p:spPr>
        <p:txBody>
          <a:bodyPr wrap="square" rtlCol="0">
            <a:spAutoFit/>
          </a:bodyPr>
          <a:lstStyle/>
          <a:p>
            <a:pPr algn="just">
              <a:lnSpc>
                <a:spcPct val="150000"/>
              </a:lnSpc>
            </a:pPr>
            <a:r>
              <a:rPr lang="tr-TR" b="1" dirty="0"/>
              <a:t>NOT: </a:t>
            </a:r>
            <a:r>
              <a:rPr lang="tr-TR" b="1" dirty="0" smtClean="0"/>
              <a:t>BU SUNUM BURSA ULUDAĞ ÜNİVERSİTESİ MENSUPLARI İÇİN KAR AMACI GÜTMEYEN BİR EĞİTİM DÖKÜMANI OLARAK HAZIRLANMIŞTIR. ULUDAĞ ÜNİVERSİTESİ TEKNOLOJİ TRANSFER OFİSİ’NİN İZNİ OLMADAN KULLANILAMAZ. </a:t>
            </a:r>
            <a:endParaRPr lang="tr-TR" u="sng" dirty="0"/>
          </a:p>
        </p:txBody>
      </p:sp>
    </p:spTree>
    <p:extLst>
      <p:ext uri="{BB962C8B-B14F-4D97-AF65-F5344CB8AC3E}">
        <p14:creationId xmlns:p14="http://schemas.microsoft.com/office/powerpoint/2010/main" val="4057365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FD0408E4-D5E3-4EED-9CFE-B30E756B2F6E}"/>
              </a:ext>
            </a:extLst>
          </p:cNvPr>
          <p:cNvSpPr>
            <a:spLocks noGrp="1"/>
          </p:cNvSpPr>
          <p:nvPr>
            <p:ph type="body" sz="quarter" idx="13"/>
          </p:nvPr>
        </p:nvSpPr>
        <p:spPr/>
        <p:txBody>
          <a:bodyPr/>
          <a:lstStyle/>
          <a:p>
            <a:endParaRPr lang="tr-TR" dirty="0"/>
          </a:p>
          <a:p>
            <a:r>
              <a:rPr lang="tr-TR" sz="2800" b="1" dirty="0"/>
              <a:t>KAYNAKÇA</a:t>
            </a:r>
          </a:p>
        </p:txBody>
      </p:sp>
      <p:sp>
        <p:nvSpPr>
          <p:cNvPr id="5" name="Metin kutusu 4">
            <a:extLst>
              <a:ext uri="{FF2B5EF4-FFF2-40B4-BE49-F238E27FC236}">
                <a16:creationId xmlns:a16="http://schemas.microsoft.com/office/drawing/2014/main" xmlns="" id="{04428BC5-1CA2-4BBD-ABCE-16949563B1AD}"/>
              </a:ext>
            </a:extLst>
          </p:cNvPr>
          <p:cNvSpPr txBox="1"/>
          <p:nvPr/>
        </p:nvSpPr>
        <p:spPr>
          <a:xfrm>
            <a:off x="755576" y="1548028"/>
            <a:ext cx="7848872" cy="2677656"/>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tr-TR" sz="1600" dirty="0" smtClean="0">
                <a:hlinkClick r:id="rId2"/>
              </a:rPr>
              <a:t>https</a:t>
            </a:r>
            <a:r>
              <a:rPr lang="tr-TR" sz="1600" dirty="0">
                <a:hlinkClick r:id="rId2"/>
              </a:rPr>
              <a:t>://worldwide.espacenet.com</a:t>
            </a:r>
            <a:r>
              <a:rPr lang="tr-TR" sz="1600" dirty="0" smtClean="0">
                <a:hlinkClick r:id="rId2"/>
              </a:rPr>
              <a:t>/</a:t>
            </a:r>
            <a:endParaRPr lang="tr-TR" sz="1600" dirty="0" smtClean="0"/>
          </a:p>
          <a:p>
            <a:pPr marL="285750" indent="-285750" algn="just">
              <a:lnSpc>
                <a:spcPct val="150000"/>
              </a:lnSpc>
              <a:buFont typeface="Arial" panose="020B0604020202020204" pitchFamily="34" charset="0"/>
              <a:buChar char="•"/>
            </a:pPr>
            <a:r>
              <a:rPr lang="tr-TR" sz="1600" dirty="0">
                <a:hlinkClick r:id="rId3"/>
              </a:rPr>
              <a:t>https://</a:t>
            </a:r>
            <a:r>
              <a:rPr lang="tr-TR" sz="1600" dirty="0" smtClean="0">
                <a:hlinkClick r:id="rId3"/>
              </a:rPr>
              <a:t>www.turkpatent.gov.tr/TURKPATENT/commonContent/PClassification</a:t>
            </a:r>
            <a:endParaRPr lang="tr-TR" sz="1600" dirty="0" smtClean="0"/>
          </a:p>
          <a:p>
            <a:pPr marL="285750" indent="-285750" algn="just">
              <a:lnSpc>
                <a:spcPct val="150000"/>
              </a:lnSpc>
              <a:buFont typeface="Arial" panose="020B0604020202020204" pitchFamily="34" charset="0"/>
              <a:buChar char="•"/>
              <a:defRPr/>
            </a:pPr>
            <a:r>
              <a:rPr lang="tr-TR" sz="1600" dirty="0" smtClean="0">
                <a:hlinkClick r:id="rId4"/>
              </a:rPr>
              <a:t>http</a:t>
            </a:r>
            <a:r>
              <a:rPr lang="tr-TR" sz="1600" dirty="0">
                <a:hlinkClick r:id="rId4"/>
              </a:rPr>
              <a:t>://www.wipo.int/classifications/ipc/ipcpub</a:t>
            </a:r>
            <a:endParaRPr lang="tr-TR" sz="1600" dirty="0"/>
          </a:p>
          <a:p>
            <a:pPr marL="285750" indent="-285750" algn="just">
              <a:lnSpc>
                <a:spcPct val="150000"/>
              </a:lnSpc>
              <a:buFont typeface="Arial" panose="020B0604020202020204" pitchFamily="34" charset="0"/>
              <a:buChar char="•"/>
              <a:defRPr/>
            </a:pPr>
            <a:r>
              <a:rPr lang="tr-TR" sz="1600" dirty="0">
                <a:hlinkClick r:id="rId5"/>
              </a:rPr>
              <a:t>https://www.wipo.int/treaties/en/classification/strasbourg</a:t>
            </a:r>
            <a:r>
              <a:rPr lang="tr-TR" sz="1600" dirty="0" smtClean="0">
                <a:hlinkClick r:id="rId5"/>
              </a:rPr>
              <a:t>/</a:t>
            </a:r>
            <a:endParaRPr lang="tr-TR" sz="1600" dirty="0" smtClean="0"/>
          </a:p>
          <a:p>
            <a:pPr marL="285750" indent="-285750" algn="just">
              <a:lnSpc>
                <a:spcPct val="150000"/>
              </a:lnSpc>
              <a:buFont typeface="Arial" panose="020B0604020202020204" pitchFamily="34" charset="0"/>
              <a:buChar char="•"/>
            </a:pPr>
            <a:r>
              <a:rPr lang="tr-TR" sz="1600" dirty="0">
                <a:hlinkClick r:id="rId6"/>
              </a:rPr>
              <a:t>https://</a:t>
            </a:r>
            <a:r>
              <a:rPr lang="tr-TR" sz="1600" dirty="0" smtClean="0">
                <a:hlinkClick r:id="rId6"/>
              </a:rPr>
              <a:t>www.cas.org/support/documentation/references/patkind</a:t>
            </a:r>
            <a:endParaRPr lang="tr-TR" sz="1600" dirty="0" smtClean="0"/>
          </a:p>
          <a:p>
            <a:pPr marL="285750" indent="-285750" algn="just">
              <a:lnSpc>
                <a:spcPct val="150000"/>
              </a:lnSpc>
              <a:buFont typeface="Arial" panose="020B0604020202020204" pitchFamily="34" charset="0"/>
              <a:buChar char="•"/>
            </a:pPr>
            <a:r>
              <a:rPr lang="tr-TR" sz="1600" dirty="0">
                <a:hlinkClick r:id="rId7"/>
              </a:rPr>
              <a:t>https://www.patentinspiration.com</a:t>
            </a:r>
            <a:r>
              <a:rPr lang="tr-TR" sz="1600" dirty="0" smtClean="0">
                <a:hlinkClick r:id="rId7"/>
              </a:rPr>
              <a:t>/</a:t>
            </a:r>
            <a:endParaRPr lang="tr-TR" sz="1600" dirty="0" smtClean="0"/>
          </a:p>
          <a:p>
            <a:pPr marL="285750" indent="-285750" algn="just">
              <a:lnSpc>
                <a:spcPct val="150000"/>
              </a:lnSpc>
              <a:buFont typeface="Arial" panose="020B0604020202020204" pitchFamily="34" charset="0"/>
              <a:buChar char="•"/>
            </a:pPr>
            <a:r>
              <a:rPr lang="tr-TR" sz="1600" dirty="0">
                <a:hlinkClick r:id="rId8"/>
              </a:rPr>
              <a:t>https://</a:t>
            </a:r>
            <a:r>
              <a:rPr lang="tr-TR" sz="1600" dirty="0" smtClean="0">
                <a:hlinkClick r:id="rId8"/>
              </a:rPr>
              <a:t>patentscope.wipo.int/search/en/advancedSearch.jsf</a:t>
            </a:r>
            <a:endParaRPr lang="tr-TR" sz="1600" dirty="0"/>
          </a:p>
        </p:txBody>
      </p:sp>
      <p:sp>
        <p:nvSpPr>
          <p:cNvPr id="6" name="Metin kutusu 5">
            <a:extLst>
              <a:ext uri="{FF2B5EF4-FFF2-40B4-BE49-F238E27FC236}">
                <a16:creationId xmlns:a16="http://schemas.microsoft.com/office/drawing/2014/main" xmlns="" id="{DC8AEF11-B374-4B83-A185-32B4768EC3F6}"/>
              </a:ext>
            </a:extLst>
          </p:cNvPr>
          <p:cNvSpPr txBox="1"/>
          <p:nvPr/>
        </p:nvSpPr>
        <p:spPr>
          <a:xfrm>
            <a:off x="359532" y="4424511"/>
            <a:ext cx="8640960" cy="1295868"/>
          </a:xfrm>
          <a:prstGeom prst="rect">
            <a:avLst/>
          </a:prstGeom>
          <a:noFill/>
        </p:spPr>
        <p:txBody>
          <a:bodyPr wrap="square" rtlCol="0">
            <a:spAutoFit/>
          </a:bodyPr>
          <a:lstStyle/>
          <a:p>
            <a:pPr algn="just">
              <a:lnSpc>
                <a:spcPct val="150000"/>
              </a:lnSpc>
            </a:pPr>
            <a:r>
              <a:rPr lang="tr-TR" b="1" dirty="0"/>
              <a:t>NOT: BU SUNUM BURSA ULUDAĞ ÜNİVERSİTESİ MENSUPLARI İÇİN KAR AMACI GÜTMEYEN BİR EĞİTİM DÖKÜMANI OLARAK HAZIRLANMIŞTIR. ULUDAĞ ÜNİVERSİTESİ TEKNOLOJİ TRANSFER OFİSİ’NİN İZNİ OLMADAN KULLANILAMAZ. </a:t>
            </a:r>
            <a:endParaRPr lang="tr-TR" u="sng" dirty="0"/>
          </a:p>
        </p:txBody>
      </p:sp>
    </p:spTree>
    <p:extLst>
      <p:ext uri="{BB962C8B-B14F-4D97-AF65-F5344CB8AC3E}">
        <p14:creationId xmlns:p14="http://schemas.microsoft.com/office/powerpoint/2010/main" val="172986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Yer Tutucusu 3">
            <a:extLst>
              <a:ext uri="{FF2B5EF4-FFF2-40B4-BE49-F238E27FC236}">
                <a16:creationId xmlns:a16="http://schemas.microsoft.com/office/drawing/2014/main" xmlns="" id="{5A41D7E2-AF84-45F2-860C-37344D4D3450}"/>
              </a:ext>
            </a:extLst>
          </p:cNvPr>
          <p:cNvSpPr>
            <a:spLocks noGrp="1"/>
          </p:cNvSpPr>
          <p:nvPr>
            <p:ph type="body" sz="quarter" idx="13"/>
          </p:nvPr>
        </p:nvSpPr>
        <p:spPr/>
        <p:txBody>
          <a:bodyPr/>
          <a:lstStyle/>
          <a:p>
            <a:endParaRPr lang="tr-TR" dirty="0"/>
          </a:p>
          <a:p>
            <a:r>
              <a:rPr lang="tr-TR" sz="2800" b="1" dirty="0"/>
              <a:t>Patent Araştırması </a:t>
            </a:r>
            <a:r>
              <a:rPr lang="tr-TR" sz="3200" b="1" dirty="0" smtClean="0">
                <a:solidFill>
                  <a:srgbClr val="FF0000"/>
                </a:solidFill>
              </a:rPr>
              <a:t>NASIL </a:t>
            </a:r>
            <a:r>
              <a:rPr lang="tr-TR" sz="2800" b="1" dirty="0"/>
              <a:t>Yapılır?</a:t>
            </a:r>
          </a:p>
        </p:txBody>
      </p:sp>
      <p:sp>
        <p:nvSpPr>
          <p:cNvPr id="6" name="İçerik Yer Tutucusu 2">
            <a:extLst>
              <a:ext uri="{FF2B5EF4-FFF2-40B4-BE49-F238E27FC236}">
                <a16:creationId xmlns:a16="http://schemas.microsoft.com/office/drawing/2014/main" xmlns="" id="{5D4A686D-E943-43BA-9062-680FD97C13E4}"/>
              </a:ext>
            </a:extLst>
          </p:cNvPr>
          <p:cNvSpPr txBox="1">
            <a:spLocks/>
          </p:cNvSpPr>
          <p:nvPr/>
        </p:nvSpPr>
        <p:spPr bwMode="auto">
          <a:xfrm>
            <a:off x="2195736" y="1988840"/>
            <a:ext cx="5328592"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just" defTabSz="685800" rtl="0" eaLnBrk="1" fontAlgn="auto" latinLnBrk="0" hangingPunct="1">
              <a:lnSpc>
                <a:spcPct val="150000"/>
              </a:lnSpc>
              <a:spcBef>
                <a:spcPts val="750"/>
              </a:spcBef>
              <a:spcAft>
                <a:spcPts val="0"/>
              </a:spcAft>
              <a:buClrTx/>
              <a:buSzTx/>
              <a:buNone/>
              <a:tabLst/>
              <a:defRPr/>
            </a:pPr>
            <a:endParaRPr kumimoji="0" lang="tr-TR" altLang="tr-TR" sz="1800" b="0" i="0" u="none" strike="noStrike" kern="1200" cap="none" spc="0" normalizeH="0" baseline="0" noProof="0" dirty="0" smtClean="0">
              <a:ln>
                <a:noFill/>
              </a:ln>
              <a:solidFill>
                <a:sysClr val="windowText" lastClr="000000"/>
              </a:solidFill>
              <a:effectLst/>
              <a:uLnTx/>
              <a:uFillTx/>
              <a:ea typeface="+mn-ea"/>
              <a:cs typeface="Tahoma" panose="020B0604030504040204" pitchFamily="34" charset="0"/>
            </a:endParaRPr>
          </a:p>
          <a:p>
            <a:pPr marL="0" marR="0" lvl="0" indent="0" algn="just" defTabSz="685800" rtl="0" eaLnBrk="1" fontAlgn="auto" latinLnBrk="0" hangingPunct="1">
              <a:lnSpc>
                <a:spcPct val="150000"/>
              </a:lnSpc>
              <a:spcBef>
                <a:spcPts val="750"/>
              </a:spcBef>
              <a:spcAft>
                <a:spcPts val="0"/>
              </a:spcAft>
              <a:buClrTx/>
              <a:buSzTx/>
              <a:buNone/>
              <a:tabLst/>
              <a:defRPr/>
            </a:pPr>
            <a:r>
              <a:rPr kumimoji="0" lang="tr-TR" altLang="tr-TR" sz="1800" b="1" i="0" u="none" strike="noStrike" kern="1200" cap="none" spc="0" normalizeH="0" baseline="0" noProof="0" dirty="0" smtClean="0">
                <a:ln>
                  <a:noFill/>
                </a:ln>
                <a:solidFill>
                  <a:sysClr val="windowText" lastClr="000000"/>
                </a:solidFill>
                <a:effectLst/>
                <a:uLnTx/>
                <a:uFillTx/>
                <a:ea typeface="+mn-ea"/>
                <a:cs typeface="Tahoma" panose="020B0604030504040204" pitchFamily="34" charset="0"/>
              </a:rPr>
              <a:t>DOĞRU ‘ANAHTAR</a:t>
            </a:r>
            <a:r>
              <a:rPr kumimoji="0" lang="tr-TR" altLang="tr-TR" sz="1800" b="1" i="0" u="none" strike="noStrike" kern="1200" cap="none" spc="0" normalizeH="0" noProof="0" dirty="0" smtClean="0">
                <a:ln>
                  <a:noFill/>
                </a:ln>
                <a:solidFill>
                  <a:sysClr val="windowText" lastClr="000000"/>
                </a:solidFill>
                <a:effectLst/>
                <a:uLnTx/>
                <a:uFillTx/>
                <a:ea typeface="+mn-ea"/>
                <a:cs typeface="Tahoma" panose="020B0604030504040204" pitchFamily="34" charset="0"/>
              </a:rPr>
              <a:t> KELİME’  + DOĞRU ‘PATENT SINIFI’ </a:t>
            </a:r>
            <a:endParaRPr kumimoji="0" lang="tr-TR" altLang="tr-TR" sz="1800" b="1" strike="noStrike" kern="1200" cap="none" spc="0" normalizeH="0" baseline="0" noProof="0" dirty="0">
              <a:ln>
                <a:noFill/>
              </a:ln>
              <a:solidFill>
                <a:sysClr val="windowText" lastClr="000000"/>
              </a:solidFill>
              <a:effectLst/>
              <a:uLnTx/>
              <a:uFillTx/>
              <a:ea typeface="+mn-ea"/>
              <a:cs typeface="Tahoma" panose="020B060403050404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kumimoji="0" lang="tr-TR" sz="21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2" name="Resim 1"/>
          <p:cNvPicPr>
            <a:picLocks noChangeAspect="1"/>
          </p:cNvPicPr>
          <p:nvPr/>
        </p:nvPicPr>
        <p:blipFill>
          <a:blip r:embed="rId2"/>
          <a:stretch>
            <a:fillRect/>
          </a:stretch>
        </p:blipFill>
        <p:spPr>
          <a:xfrm>
            <a:off x="569204" y="2915327"/>
            <a:ext cx="1497594" cy="1497594"/>
          </a:xfrm>
          <a:prstGeom prst="rect">
            <a:avLst/>
          </a:prstGeom>
        </p:spPr>
      </p:pic>
      <p:pic>
        <p:nvPicPr>
          <p:cNvPr id="5" name="Resim 4"/>
          <p:cNvPicPr>
            <a:picLocks noChangeAspect="1"/>
          </p:cNvPicPr>
          <p:nvPr/>
        </p:nvPicPr>
        <p:blipFill>
          <a:blip r:embed="rId2"/>
          <a:stretch>
            <a:fillRect/>
          </a:stretch>
        </p:blipFill>
        <p:spPr>
          <a:xfrm>
            <a:off x="7164288" y="2924944"/>
            <a:ext cx="1497594" cy="1497594"/>
          </a:xfrm>
          <a:prstGeom prst="rect">
            <a:avLst/>
          </a:prstGeom>
        </p:spPr>
      </p:pic>
    </p:spTree>
    <p:extLst>
      <p:ext uri="{BB962C8B-B14F-4D97-AF65-F5344CB8AC3E}">
        <p14:creationId xmlns:p14="http://schemas.microsoft.com/office/powerpoint/2010/main" val="1524612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Özel Tasarı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20869</TotalTime>
  <Words>2443</Words>
  <Application>Microsoft Office PowerPoint</Application>
  <PresentationFormat>Ekran Gösterisi (4:3)</PresentationFormat>
  <Paragraphs>475</Paragraphs>
  <Slides>85</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85</vt:i4>
      </vt:variant>
    </vt:vector>
  </HeadingPairs>
  <TitlesOfParts>
    <vt:vector size="95" baseType="lpstr">
      <vt:lpstr>Arial</vt:lpstr>
      <vt:lpstr>Calibri</vt:lpstr>
      <vt:lpstr>Calibri Light</vt:lpstr>
      <vt:lpstr>Myriad Pro</vt:lpstr>
      <vt:lpstr>Tahoma</vt:lpstr>
      <vt:lpstr>Times New Roman</vt:lpstr>
      <vt:lpstr>Wingdings</vt:lpstr>
      <vt:lpstr>ヒラギノ角ゴ Pro W3</vt:lpstr>
      <vt:lpstr>Ofis Teması</vt:lpstr>
      <vt:lpstr>Özel Tasarım</vt:lpstr>
      <vt:lpstr>PowerPoint Sunusu</vt:lpstr>
      <vt:lpstr>                                                              Sevcan KALENDER                      Fikri ve Sınai Haklar Koordinatörü                       Yüksek Kimyager / Patent Vekili                      sevcan@uludagtto.com     Sizleri bilgilendirmek adına her türlü sorunuza cevap vermekten memnuniyet duyarız…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PATENTSCOPE ÜZERİNDEN ARAŞTIRMA ( PCT ARAŞTIRMASI)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Samet</dc:creator>
  <cp:lastModifiedBy>Sevcan Kalender TTO</cp:lastModifiedBy>
  <cp:revision>2230</cp:revision>
  <cp:lastPrinted>2019-05-07T05:29:08Z</cp:lastPrinted>
  <dcterms:created xsi:type="dcterms:W3CDTF">2015-03-27T18:39:39Z</dcterms:created>
  <dcterms:modified xsi:type="dcterms:W3CDTF">2020-09-15T08:18:13Z</dcterms:modified>
</cp:coreProperties>
</file>