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7" r:id="rId2"/>
  </p:sldMasterIdLst>
  <p:notesMasterIdLst>
    <p:notesMasterId r:id="rId97"/>
  </p:notesMasterIdLst>
  <p:handoutMasterIdLst>
    <p:handoutMasterId r:id="rId98"/>
  </p:handoutMasterIdLst>
  <p:sldIdLst>
    <p:sldId id="380" r:id="rId3"/>
    <p:sldId id="760" r:id="rId4"/>
    <p:sldId id="761" r:id="rId5"/>
    <p:sldId id="763" r:id="rId6"/>
    <p:sldId id="857" r:id="rId7"/>
    <p:sldId id="759" r:id="rId8"/>
    <p:sldId id="777" r:id="rId9"/>
    <p:sldId id="783" r:id="rId10"/>
    <p:sldId id="784" r:id="rId11"/>
    <p:sldId id="790" r:id="rId12"/>
    <p:sldId id="785" r:id="rId13"/>
    <p:sldId id="786" r:id="rId14"/>
    <p:sldId id="791" r:id="rId15"/>
    <p:sldId id="793" r:id="rId16"/>
    <p:sldId id="792" r:id="rId17"/>
    <p:sldId id="870" r:id="rId18"/>
    <p:sldId id="811" r:id="rId19"/>
    <p:sldId id="821" r:id="rId20"/>
    <p:sldId id="822" r:id="rId21"/>
    <p:sldId id="823" r:id="rId22"/>
    <p:sldId id="818" r:id="rId23"/>
    <p:sldId id="819" r:id="rId24"/>
    <p:sldId id="820" r:id="rId25"/>
    <p:sldId id="824" r:id="rId26"/>
    <p:sldId id="825" r:id="rId27"/>
    <p:sldId id="846" r:id="rId28"/>
    <p:sldId id="847" r:id="rId29"/>
    <p:sldId id="826" r:id="rId30"/>
    <p:sldId id="827" r:id="rId31"/>
    <p:sldId id="828" r:id="rId32"/>
    <p:sldId id="829" r:id="rId33"/>
    <p:sldId id="830" r:id="rId34"/>
    <p:sldId id="831" r:id="rId35"/>
    <p:sldId id="832" r:id="rId36"/>
    <p:sldId id="833" r:id="rId37"/>
    <p:sldId id="813" r:id="rId38"/>
    <p:sldId id="871" r:id="rId39"/>
    <p:sldId id="880" r:id="rId40"/>
    <p:sldId id="881" r:id="rId41"/>
    <p:sldId id="882" r:id="rId42"/>
    <p:sldId id="873" r:id="rId43"/>
    <p:sldId id="875" r:id="rId44"/>
    <p:sldId id="876" r:id="rId45"/>
    <p:sldId id="869" r:id="rId46"/>
    <p:sldId id="872" r:id="rId47"/>
    <p:sldId id="877" r:id="rId48"/>
    <p:sldId id="878" r:id="rId49"/>
    <p:sldId id="879" r:id="rId50"/>
    <p:sldId id="812" r:id="rId51"/>
    <p:sldId id="794" r:id="rId52"/>
    <p:sldId id="787" r:id="rId53"/>
    <p:sldId id="797" r:id="rId54"/>
    <p:sldId id="836" r:id="rId55"/>
    <p:sldId id="842" r:id="rId56"/>
    <p:sldId id="845" r:id="rId57"/>
    <p:sldId id="837" r:id="rId58"/>
    <p:sldId id="843" r:id="rId59"/>
    <p:sldId id="844" r:id="rId60"/>
    <p:sldId id="849" r:id="rId61"/>
    <p:sldId id="850" r:id="rId62"/>
    <p:sldId id="851" r:id="rId63"/>
    <p:sldId id="840" r:id="rId64"/>
    <p:sldId id="841" r:id="rId65"/>
    <p:sldId id="776" r:id="rId66"/>
    <p:sldId id="765" r:id="rId67"/>
    <p:sldId id="766" r:id="rId68"/>
    <p:sldId id="778" r:id="rId69"/>
    <p:sldId id="767" r:id="rId70"/>
    <p:sldId id="768" r:id="rId71"/>
    <p:sldId id="769" r:id="rId72"/>
    <p:sldId id="770" r:id="rId73"/>
    <p:sldId id="779" r:id="rId74"/>
    <p:sldId id="771" r:id="rId75"/>
    <p:sldId id="772" r:id="rId76"/>
    <p:sldId id="773" r:id="rId77"/>
    <p:sldId id="774" r:id="rId78"/>
    <p:sldId id="775" r:id="rId79"/>
    <p:sldId id="781" r:id="rId80"/>
    <p:sldId id="782" r:id="rId81"/>
    <p:sldId id="814" r:id="rId82"/>
    <p:sldId id="852" r:id="rId83"/>
    <p:sldId id="853" r:id="rId84"/>
    <p:sldId id="854" r:id="rId85"/>
    <p:sldId id="855" r:id="rId86"/>
    <p:sldId id="856" r:id="rId87"/>
    <p:sldId id="815" r:id="rId88"/>
    <p:sldId id="858" r:id="rId89"/>
    <p:sldId id="859" r:id="rId90"/>
    <p:sldId id="860" r:id="rId91"/>
    <p:sldId id="816" r:id="rId92"/>
    <p:sldId id="861" r:id="rId93"/>
    <p:sldId id="762" r:id="rId94"/>
    <p:sldId id="798" r:id="rId95"/>
    <p:sldId id="835" r:id="rId96"/>
  </p:sldIdLst>
  <p:sldSz cx="9144000" cy="6858000" type="screen4x3"/>
  <p:notesSz cx="6811963" cy="994568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6DC"/>
    <a:srgbClr val="006FC0"/>
    <a:srgbClr val="B03E72"/>
    <a:srgbClr val="00A689"/>
    <a:srgbClr val="A0C639"/>
    <a:srgbClr val="976E6E"/>
    <a:srgbClr val="00A91C"/>
    <a:srgbClr val="1527E3"/>
    <a:srgbClr val="188FD4"/>
    <a:srgbClr val="B2D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9" autoAdjust="0"/>
    <p:restoredTop sz="91024" autoAdjust="0"/>
  </p:normalViewPr>
  <p:slideViewPr>
    <p:cSldViewPr>
      <p:cViewPr varScale="1">
        <p:scale>
          <a:sx n="74" d="100"/>
          <a:sy n="74" d="100"/>
        </p:scale>
        <p:origin x="9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1" d="100"/>
          <a:sy n="101" d="100"/>
        </p:scale>
        <p:origin x="3552" y="108"/>
      </p:cViewPr>
      <p:guideLst>
        <p:guide orient="horz" pos="3133"/>
        <p:guide pos="214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5" y="1"/>
            <a:ext cx="2951850" cy="497286"/>
          </a:xfrm>
          <a:prstGeom prst="rect">
            <a:avLst/>
          </a:prstGeom>
        </p:spPr>
        <p:txBody>
          <a:bodyPr vert="horz" lIns="91602" tIns="45802" rIns="91602" bIns="45802" rtlCol="0"/>
          <a:lstStyle>
            <a:lvl1pPr algn="l">
              <a:defRPr sz="1200"/>
            </a:lvl1pPr>
          </a:lstStyle>
          <a:p>
            <a:endParaRPr lang="tr-TR"/>
          </a:p>
        </p:txBody>
      </p:sp>
      <p:sp>
        <p:nvSpPr>
          <p:cNvPr id="3" name="Veri Yer Tutucusu 2"/>
          <p:cNvSpPr>
            <a:spLocks noGrp="1"/>
          </p:cNvSpPr>
          <p:nvPr>
            <p:ph type="dt" sz="quarter" idx="1"/>
          </p:nvPr>
        </p:nvSpPr>
        <p:spPr>
          <a:xfrm>
            <a:off x="3858540" y="1"/>
            <a:ext cx="2951850" cy="497286"/>
          </a:xfrm>
          <a:prstGeom prst="rect">
            <a:avLst/>
          </a:prstGeom>
        </p:spPr>
        <p:txBody>
          <a:bodyPr vert="horz" lIns="91602" tIns="45802" rIns="91602" bIns="45802" rtlCol="0"/>
          <a:lstStyle>
            <a:lvl1pPr algn="r">
              <a:defRPr sz="1200"/>
            </a:lvl1pPr>
          </a:lstStyle>
          <a:p>
            <a:fld id="{578F2987-B034-4BD6-A204-DFAFC049BFD9}" type="datetimeFigureOut">
              <a:rPr lang="tr-TR" smtClean="0"/>
              <a:pPr/>
              <a:t>15.09.2020</a:t>
            </a:fld>
            <a:endParaRPr lang="tr-TR"/>
          </a:p>
        </p:txBody>
      </p:sp>
      <p:sp>
        <p:nvSpPr>
          <p:cNvPr id="4" name="Altbilgi Yer Tutucusu 3"/>
          <p:cNvSpPr>
            <a:spLocks noGrp="1"/>
          </p:cNvSpPr>
          <p:nvPr>
            <p:ph type="ftr" sz="quarter" idx="2"/>
          </p:nvPr>
        </p:nvSpPr>
        <p:spPr>
          <a:xfrm>
            <a:off x="5" y="9446679"/>
            <a:ext cx="2951850" cy="497286"/>
          </a:xfrm>
          <a:prstGeom prst="rect">
            <a:avLst/>
          </a:prstGeom>
        </p:spPr>
        <p:txBody>
          <a:bodyPr vert="horz" lIns="91602" tIns="45802" rIns="91602" bIns="45802" rtlCol="0" anchor="b"/>
          <a:lstStyle>
            <a:lvl1pPr algn="l">
              <a:defRPr sz="1200"/>
            </a:lvl1pPr>
          </a:lstStyle>
          <a:p>
            <a:endParaRPr lang="tr-TR"/>
          </a:p>
        </p:txBody>
      </p:sp>
      <p:sp>
        <p:nvSpPr>
          <p:cNvPr id="5" name="Slayt Numarası Yer Tutucusu 4"/>
          <p:cNvSpPr>
            <a:spLocks noGrp="1"/>
          </p:cNvSpPr>
          <p:nvPr>
            <p:ph type="sldNum" sz="quarter" idx="3"/>
          </p:nvPr>
        </p:nvSpPr>
        <p:spPr>
          <a:xfrm>
            <a:off x="3858540" y="9446679"/>
            <a:ext cx="2951850" cy="497286"/>
          </a:xfrm>
          <a:prstGeom prst="rect">
            <a:avLst/>
          </a:prstGeom>
        </p:spPr>
        <p:txBody>
          <a:bodyPr vert="horz" lIns="91602" tIns="45802" rIns="91602" bIns="45802" rtlCol="0" anchor="b"/>
          <a:lstStyle>
            <a:lvl1pPr algn="r">
              <a:defRPr sz="1200"/>
            </a:lvl1pPr>
          </a:lstStyle>
          <a:p>
            <a:fld id="{DEE94BAA-6029-422F-9D03-3BADE78B57ED}" type="slidenum">
              <a:rPr lang="tr-TR" smtClean="0"/>
              <a:pPr/>
              <a:t>‹#›</a:t>
            </a:fld>
            <a:endParaRPr lang="tr-TR"/>
          </a:p>
        </p:txBody>
      </p:sp>
    </p:spTree>
    <p:extLst>
      <p:ext uri="{BB962C8B-B14F-4D97-AF65-F5344CB8AC3E}">
        <p14:creationId xmlns:p14="http://schemas.microsoft.com/office/powerpoint/2010/main" val="138891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5" y="1"/>
            <a:ext cx="2951850" cy="497286"/>
          </a:xfrm>
          <a:prstGeom prst="rect">
            <a:avLst/>
          </a:prstGeom>
        </p:spPr>
        <p:txBody>
          <a:bodyPr vert="horz" lIns="91602" tIns="45802" rIns="91602" bIns="45802" rtlCol="0"/>
          <a:lstStyle>
            <a:lvl1pPr algn="l">
              <a:defRPr sz="1200"/>
            </a:lvl1pPr>
          </a:lstStyle>
          <a:p>
            <a:endParaRPr lang="tr-TR"/>
          </a:p>
        </p:txBody>
      </p:sp>
      <p:sp>
        <p:nvSpPr>
          <p:cNvPr id="3" name="Veri Yer Tutucusu 2"/>
          <p:cNvSpPr>
            <a:spLocks noGrp="1"/>
          </p:cNvSpPr>
          <p:nvPr>
            <p:ph type="dt" idx="1"/>
          </p:nvPr>
        </p:nvSpPr>
        <p:spPr>
          <a:xfrm>
            <a:off x="3858540" y="1"/>
            <a:ext cx="2951850" cy="497286"/>
          </a:xfrm>
          <a:prstGeom prst="rect">
            <a:avLst/>
          </a:prstGeom>
        </p:spPr>
        <p:txBody>
          <a:bodyPr vert="horz" lIns="91602" tIns="45802" rIns="91602" bIns="45802" rtlCol="0"/>
          <a:lstStyle>
            <a:lvl1pPr algn="r">
              <a:defRPr sz="1200"/>
            </a:lvl1pPr>
          </a:lstStyle>
          <a:p>
            <a:fld id="{427D6E35-E531-4D57-9E49-BCE6FCA41213}" type="datetimeFigureOut">
              <a:rPr lang="tr-TR" smtClean="0"/>
              <a:pPr/>
              <a:t>15.09.2020</a:t>
            </a:fld>
            <a:endParaRPr lang="tr-TR"/>
          </a:p>
        </p:txBody>
      </p:sp>
      <p:sp>
        <p:nvSpPr>
          <p:cNvPr id="4" name="Slayt Görüntüsü Yer Tutucusu 3"/>
          <p:cNvSpPr>
            <a:spLocks noGrp="1" noRot="1" noChangeAspect="1"/>
          </p:cNvSpPr>
          <p:nvPr>
            <p:ph type="sldImg" idx="2"/>
          </p:nvPr>
        </p:nvSpPr>
        <p:spPr>
          <a:xfrm>
            <a:off x="920750" y="746125"/>
            <a:ext cx="4970463" cy="3729038"/>
          </a:xfrm>
          <a:prstGeom prst="rect">
            <a:avLst/>
          </a:prstGeom>
          <a:noFill/>
          <a:ln w="12700">
            <a:solidFill>
              <a:prstClr val="black"/>
            </a:solidFill>
          </a:ln>
        </p:spPr>
        <p:txBody>
          <a:bodyPr vert="horz" lIns="91602" tIns="45802" rIns="91602" bIns="45802" rtlCol="0" anchor="ctr"/>
          <a:lstStyle/>
          <a:p>
            <a:endParaRPr lang="tr-TR"/>
          </a:p>
        </p:txBody>
      </p:sp>
      <p:sp>
        <p:nvSpPr>
          <p:cNvPr id="5" name="Not Yer Tutucusu 4"/>
          <p:cNvSpPr>
            <a:spLocks noGrp="1"/>
          </p:cNvSpPr>
          <p:nvPr>
            <p:ph type="body" sz="quarter" idx="3"/>
          </p:nvPr>
        </p:nvSpPr>
        <p:spPr>
          <a:xfrm>
            <a:off x="681198" y="4724202"/>
            <a:ext cx="5449569" cy="4475561"/>
          </a:xfrm>
          <a:prstGeom prst="rect">
            <a:avLst/>
          </a:prstGeom>
        </p:spPr>
        <p:txBody>
          <a:bodyPr vert="horz" lIns="91602" tIns="45802" rIns="91602" bIns="45802"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5" y="9446679"/>
            <a:ext cx="2951850" cy="497286"/>
          </a:xfrm>
          <a:prstGeom prst="rect">
            <a:avLst/>
          </a:prstGeom>
        </p:spPr>
        <p:txBody>
          <a:bodyPr vert="horz" lIns="91602" tIns="45802" rIns="91602" bIns="45802" rtlCol="0" anchor="b"/>
          <a:lstStyle>
            <a:lvl1pPr algn="l">
              <a:defRPr sz="1200"/>
            </a:lvl1pPr>
          </a:lstStyle>
          <a:p>
            <a:endParaRPr lang="tr-TR"/>
          </a:p>
        </p:txBody>
      </p:sp>
      <p:sp>
        <p:nvSpPr>
          <p:cNvPr id="7" name="Slayt Numarası Yer Tutucusu 6"/>
          <p:cNvSpPr>
            <a:spLocks noGrp="1"/>
          </p:cNvSpPr>
          <p:nvPr>
            <p:ph type="sldNum" sz="quarter" idx="5"/>
          </p:nvPr>
        </p:nvSpPr>
        <p:spPr>
          <a:xfrm>
            <a:off x="3858540" y="9446679"/>
            <a:ext cx="2951850" cy="497286"/>
          </a:xfrm>
          <a:prstGeom prst="rect">
            <a:avLst/>
          </a:prstGeom>
        </p:spPr>
        <p:txBody>
          <a:bodyPr vert="horz" lIns="91602" tIns="45802" rIns="91602" bIns="45802" rtlCol="0" anchor="b"/>
          <a:lstStyle>
            <a:lvl1pPr algn="r">
              <a:defRPr sz="1200"/>
            </a:lvl1pPr>
          </a:lstStyle>
          <a:p>
            <a:fld id="{0986671A-6899-4044-95A4-FCF0C1541332}" type="slidenum">
              <a:rPr lang="tr-TR" smtClean="0"/>
              <a:pPr/>
              <a:t>‹#›</a:t>
            </a:fld>
            <a:endParaRPr lang="tr-TR"/>
          </a:p>
        </p:txBody>
      </p:sp>
    </p:spTree>
    <p:extLst>
      <p:ext uri="{BB962C8B-B14F-4D97-AF65-F5344CB8AC3E}">
        <p14:creationId xmlns:p14="http://schemas.microsoft.com/office/powerpoint/2010/main" val="1715635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ÜTTO - GİRİŞ">
    <p:spTree>
      <p:nvGrpSpPr>
        <p:cNvPr id="1" name=""/>
        <p:cNvGrpSpPr/>
        <p:nvPr/>
      </p:nvGrpSpPr>
      <p:grpSpPr>
        <a:xfrm>
          <a:off x="0" y="0"/>
          <a:ext cx="0" cy="0"/>
          <a:chOff x="0" y="0"/>
          <a:chExt cx="0" cy="0"/>
        </a:xfrm>
      </p:grpSpPr>
      <p:sp>
        <p:nvSpPr>
          <p:cNvPr id="10" name="Dikdörtgen 9"/>
          <p:cNvSpPr/>
          <p:nvPr userDrawn="1"/>
        </p:nvSpPr>
        <p:spPr>
          <a:xfrm>
            <a:off x="6880" y="-26712"/>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8" name="Grup 17"/>
          <p:cNvGrpSpPr/>
          <p:nvPr userDrawn="1"/>
        </p:nvGrpSpPr>
        <p:grpSpPr>
          <a:xfrm>
            <a:off x="647564" y="2032766"/>
            <a:ext cx="4680520" cy="1200329"/>
            <a:chOff x="647564" y="2032766"/>
            <a:chExt cx="4680520" cy="1200329"/>
          </a:xfrm>
        </p:grpSpPr>
        <p:sp>
          <p:nvSpPr>
            <p:cNvPr id="17" name="Dikdörtgen 16"/>
            <p:cNvSpPr/>
            <p:nvPr userDrawn="1"/>
          </p:nvSpPr>
          <p:spPr>
            <a:xfrm>
              <a:off x="647564" y="2032766"/>
              <a:ext cx="4680520" cy="1200329"/>
            </a:xfrm>
            <a:prstGeom prst="rect">
              <a:avLst/>
            </a:prstGeom>
            <a:solidFill>
              <a:schemeClr val="bg1">
                <a:lumMod val="95000"/>
              </a:schemeClr>
            </a:solidFill>
            <a:ln>
              <a:noFill/>
            </a:ln>
            <a:effectLst>
              <a:outerShdw blurRad="495300" dist="76200" dir="9300000" sx="97000" sy="97000" algn="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userDrawn="1"/>
          </p:nvSpPr>
          <p:spPr>
            <a:xfrm>
              <a:off x="827584" y="2032766"/>
              <a:ext cx="4320480" cy="1200329"/>
            </a:xfrm>
            <a:prstGeom prst="rect">
              <a:avLst/>
            </a:prstGeom>
            <a:noFill/>
          </p:spPr>
          <p:txBody>
            <a:bodyPr wrap="square" rtlCol="0">
              <a:spAutoFit/>
            </a:bodyPr>
            <a:lstStyle/>
            <a:p>
              <a:r>
                <a:rPr lang="tr-TR" sz="7200" dirty="0">
                  <a:solidFill>
                    <a:srgbClr val="0070C0"/>
                  </a:solidFill>
                  <a:latin typeface="+mn-lt"/>
                </a:rPr>
                <a:t>UÜ</a:t>
              </a:r>
              <a:r>
                <a:rPr lang="tr-TR" sz="7200" baseline="0" dirty="0">
                  <a:solidFill>
                    <a:srgbClr val="0070C0"/>
                  </a:solidFill>
                  <a:latin typeface="+mn-lt"/>
                </a:rPr>
                <a:t> - TTO</a:t>
              </a:r>
              <a:endParaRPr lang="tr-TR" sz="7200" dirty="0">
                <a:solidFill>
                  <a:srgbClr val="0070C0"/>
                </a:solidFill>
                <a:latin typeface="+mn-lt"/>
              </a:endParaRPr>
            </a:p>
          </p:txBody>
        </p:sp>
      </p:grpSp>
      <p:sp>
        <p:nvSpPr>
          <p:cNvPr id="14" name="Metin kutusu 13"/>
          <p:cNvSpPr txBox="1"/>
          <p:nvPr userDrawn="1"/>
        </p:nvSpPr>
        <p:spPr>
          <a:xfrm>
            <a:off x="618242" y="3586951"/>
            <a:ext cx="6113998" cy="646331"/>
          </a:xfrm>
          <a:prstGeom prst="rect">
            <a:avLst/>
          </a:prstGeom>
          <a:noFill/>
        </p:spPr>
        <p:txBody>
          <a:bodyPr wrap="square" rtlCol="0">
            <a:spAutoFit/>
          </a:bodyPr>
          <a:lstStyle/>
          <a:p>
            <a:r>
              <a:rPr lang="tr-TR" sz="3600" dirty="0">
                <a:solidFill>
                  <a:schemeClr val="bg1"/>
                </a:solidFill>
                <a:latin typeface="+mn-lt"/>
              </a:rPr>
              <a:t>ULUDAĞ ÜNİVERSİTESİ</a:t>
            </a:r>
          </a:p>
        </p:txBody>
      </p:sp>
      <p:sp>
        <p:nvSpPr>
          <p:cNvPr id="15" name="Metin kutusu 14"/>
          <p:cNvSpPr txBox="1"/>
          <p:nvPr userDrawn="1"/>
        </p:nvSpPr>
        <p:spPr>
          <a:xfrm>
            <a:off x="647564" y="4167996"/>
            <a:ext cx="4680520" cy="523220"/>
          </a:xfrm>
          <a:prstGeom prst="rect">
            <a:avLst/>
          </a:prstGeom>
          <a:noFill/>
        </p:spPr>
        <p:txBody>
          <a:bodyPr wrap="square" rtlCol="0">
            <a:spAutoFit/>
          </a:bodyPr>
          <a:lstStyle/>
          <a:p>
            <a:r>
              <a:rPr lang="tr-TR" sz="2800" dirty="0">
                <a:solidFill>
                  <a:schemeClr val="bg1"/>
                </a:solidFill>
                <a:latin typeface="+mn-lt"/>
              </a:rPr>
              <a:t>Teknoloji</a:t>
            </a:r>
            <a:r>
              <a:rPr lang="tr-TR" sz="2800" baseline="0" dirty="0">
                <a:solidFill>
                  <a:schemeClr val="bg1"/>
                </a:solidFill>
                <a:latin typeface="+mn-lt"/>
              </a:rPr>
              <a:t> Transfer Ofisi</a:t>
            </a:r>
            <a:endParaRPr lang="tr-TR" sz="2800" dirty="0">
              <a:solidFill>
                <a:schemeClr val="bg1"/>
              </a:solidFill>
              <a:latin typeface="+mn-lt"/>
            </a:endParaRPr>
          </a:p>
        </p:txBody>
      </p:sp>
      <p:sp>
        <p:nvSpPr>
          <p:cNvPr id="9" name="Metin kutusu 8"/>
          <p:cNvSpPr txBox="1"/>
          <p:nvPr userDrawn="1"/>
        </p:nvSpPr>
        <p:spPr>
          <a:xfrm>
            <a:off x="5004048" y="6309320"/>
            <a:ext cx="4139952" cy="369332"/>
          </a:xfrm>
          <a:prstGeom prst="rect">
            <a:avLst/>
          </a:prstGeom>
          <a:noFill/>
        </p:spPr>
        <p:txBody>
          <a:bodyPr wrap="square" rtlCol="0">
            <a:spAutoFit/>
          </a:bodyPr>
          <a:lstStyle/>
          <a:p>
            <a:r>
              <a:rPr lang="tr-TR" sz="1800" i="1" dirty="0">
                <a:solidFill>
                  <a:schemeClr val="bg1"/>
                </a:solidFill>
                <a:latin typeface="Myriad Pro" pitchFamily="34" charset="0"/>
              </a:rPr>
              <a:t>Yaşam</a:t>
            </a:r>
            <a:r>
              <a:rPr lang="tr-TR" sz="1800" i="1" baseline="0" dirty="0">
                <a:solidFill>
                  <a:schemeClr val="bg1"/>
                </a:solidFill>
                <a:latin typeface="Myriad Pro" pitchFamily="34" charset="0"/>
              </a:rPr>
              <a:t> İçin Bilim ve Değer Üretiyoruz…</a:t>
            </a:r>
            <a:endParaRPr lang="tr-TR" sz="1800" i="1" dirty="0">
              <a:solidFill>
                <a:schemeClr val="bg1"/>
              </a:solidFill>
              <a:latin typeface="Myriad Pro" pitchFamily="34" charset="0"/>
            </a:endParaRPr>
          </a:p>
        </p:txBody>
      </p:sp>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7704" y="1180534"/>
            <a:ext cx="3249072" cy="3249072"/>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332034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7820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90481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692035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80154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599764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92828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177477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753609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544247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163264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ÜTTO - GİRİŞ">
    <p:spTree>
      <p:nvGrpSpPr>
        <p:cNvPr id="1" name=""/>
        <p:cNvGrpSpPr/>
        <p:nvPr/>
      </p:nvGrpSpPr>
      <p:grpSpPr>
        <a:xfrm>
          <a:off x="0" y="0"/>
          <a:ext cx="0" cy="0"/>
          <a:chOff x="0" y="0"/>
          <a:chExt cx="0" cy="0"/>
        </a:xfrm>
      </p:grpSpPr>
      <p:sp>
        <p:nvSpPr>
          <p:cNvPr id="10" name="Dikdörtgen 9"/>
          <p:cNvSpPr/>
          <p:nvPr userDrawn="1"/>
        </p:nvSpPr>
        <p:spPr>
          <a:xfrm>
            <a:off x="6880" y="-26712"/>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8" name="Grup 17"/>
          <p:cNvGrpSpPr/>
          <p:nvPr userDrawn="1"/>
        </p:nvGrpSpPr>
        <p:grpSpPr>
          <a:xfrm>
            <a:off x="647564" y="2032766"/>
            <a:ext cx="4680520" cy="1200329"/>
            <a:chOff x="647564" y="2032766"/>
            <a:chExt cx="4680520" cy="1200329"/>
          </a:xfrm>
        </p:grpSpPr>
        <p:sp>
          <p:nvSpPr>
            <p:cNvPr id="17" name="Dikdörtgen 16"/>
            <p:cNvSpPr/>
            <p:nvPr userDrawn="1"/>
          </p:nvSpPr>
          <p:spPr>
            <a:xfrm>
              <a:off x="647564" y="2032766"/>
              <a:ext cx="4680520" cy="1200329"/>
            </a:xfrm>
            <a:prstGeom prst="rect">
              <a:avLst/>
            </a:prstGeom>
            <a:solidFill>
              <a:schemeClr val="bg1">
                <a:lumMod val="95000"/>
              </a:schemeClr>
            </a:solidFill>
            <a:ln>
              <a:noFill/>
            </a:ln>
            <a:effectLst>
              <a:outerShdw blurRad="495300" dist="76200" dir="9300000" sx="97000" sy="97000" algn="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userDrawn="1"/>
          </p:nvSpPr>
          <p:spPr>
            <a:xfrm>
              <a:off x="827584" y="2032766"/>
              <a:ext cx="4320480" cy="1200329"/>
            </a:xfrm>
            <a:prstGeom prst="rect">
              <a:avLst/>
            </a:prstGeom>
            <a:noFill/>
          </p:spPr>
          <p:txBody>
            <a:bodyPr wrap="square" rtlCol="0">
              <a:spAutoFit/>
            </a:bodyPr>
            <a:lstStyle/>
            <a:p>
              <a:r>
                <a:rPr lang="tr-TR" sz="7200" dirty="0">
                  <a:solidFill>
                    <a:srgbClr val="0070C0"/>
                  </a:solidFill>
                  <a:latin typeface="Myriad Pro" pitchFamily="34" charset="0"/>
                </a:rPr>
                <a:t>UÜ</a:t>
              </a:r>
              <a:r>
                <a:rPr lang="tr-TR" sz="7200" baseline="0" dirty="0">
                  <a:solidFill>
                    <a:srgbClr val="0070C0"/>
                  </a:solidFill>
                  <a:latin typeface="Myriad Pro" pitchFamily="34" charset="0"/>
                </a:rPr>
                <a:t> - TTO</a:t>
              </a:r>
              <a:endParaRPr lang="tr-TR" sz="7200" dirty="0">
                <a:solidFill>
                  <a:srgbClr val="0070C0"/>
                </a:solidFill>
                <a:latin typeface="Myriad Pro" pitchFamily="34" charset="0"/>
              </a:endParaRPr>
            </a:p>
          </p:txBody>
        </p:sp>
      </p:grpSp>
      <p:sp>
        <p:nvSpPr>
          <p:cNvPr id="14" name="Metin kutusu 13"/>
          <p:cNvSpPr txBox="1"/>
          <p:nvPr userDrawn="1"/>
        </p:nvSpPr>
        <p:spPr>
          <a:xfrm>
            <a:off x="618242" y="3586951"/>
            <a:ext cx="6113998" cy="646331"/>
          </a:xfrm>
          <a:prstGeom prst="rect">
            <a:avLst/>
          </a:prstGeom>
          <a:noFill/>
        </p:spPr>
        <p:txBody>
          <a:bodyPr wrap="square" rtlCol="0">
            <a:spAutoFit/>
          </a:bodyPr>
          <a:lstStyle/>
          <a:p>
            <a:r>
              <a:rPr lang="tr-TR" sz="3600" dirty="0">
                <a:solidFill>
                  <a:schemeClr val="bg1"/>
                </a:solidFill>
                <a:latin typeface="Myriad Pro" pitchFamily="34" charset="0"/>
              </a:rPr>
              <a:t>ULUDAĞ ÜNİVERSİTESİ</a:t>
            </a:r>
          </a:p>
        </p:txBody>
      </p:sp>
      <p:sp>
        <p:nvSpPr>
          <p:cNvPr id="15" name="Metin kutusu 14"/>
          <p:cNvSpPr txBox="1"/>
          <p:nvPr userDrawn="1"/>
        </p:nvSpPr>
        <p:spPr>
          <a:xfrm>
            <a:off x="647564" y="4167996"/>
            <a:ext cx="4680520" cy="523220"/>
          </a:xfrm>
          <a:prstGeom prst="rect">
            <a:avLst/>
          </a:prstGeom>
          <a:noFill/>
        </p:spPr>
        <p:txBody>
          <a:bodyPr wrap="square" rtlCol="0">
            <a:spAutoFit/>
          </a:bodyPr>
          <a:lstStyle/>
          <a:p>
            <a:r>
              <a:rPr lang="tr-TR" sz="2800" dirty="0">
                <a:solidFill>
                  <a:schemeClr val="bg1"/>
                </a:solidFill>
                <a:latin typeface="Myriad Pro" pitchFamily="34" charset="0"/>
              </a:rPr>
              <a:t>Teknoloji</a:t>
            </a:r>
            <a:r>
              <a:rPr lang="tr-TR" sz="2800" baseline="0" dirty="0">
                <a:solidFill>
                  <a:schemeClr val="bg1"/>
                </a:solidFill>
                <a:latin typeface="Myriad Pro" pitchFamily="34" charset="0"/>
              </a:rPr>
              <a:t> Transfer Ofisi</a:t>
            </a:r>
            <a:endParaRPr lang="tr-TR" sz="2800" dirty="0">
              <a:solidFill>
                <a:schemeClr val="bg1"/>
              </a:solidFill>
              <a:latin typeface="Myriad Pro" pitchFamily="34" charset="0"/>
            </a:endParaRPr>
          </a:p>
        </p:txBody>
      </p:sp>
      <p:sp>
        <p:nvSpPr>
          <p:cNvPr id="9" name="Metin kutusu 8"/>
          <p:cNvSpPr txBox="1"/>
          <p:nvPr userDrawn="1"/>
        </p:nvSpPr>
        <p:spPr>
          <a:xfrm>
            <a:off x="5004048" y="6309320"/>
            <a:ext cx="4139952" cy="369332"/>
          </a:xfrm>
          <a:prstGeom prst="rect">
            <a:avLst/>
          </a:prstGeom>
          <a:noFill/>
        </p:spPr>
        <p:txBody>
          <a:bodyPr wrap="square" rtlCol="0">
            <a:spAutoFit/>
          </a:bodyPr>
          <a:lstStyle/>
          <a:p>
            <a:r>
              <a:rPr lang="tr-TR" sz="1800" i="1" dirty="0">
                <a:solidFill>
                  <a:schemeClr val="bg1"/>
                </a:solidFill>
                <a:latin typeface="Myriad Pro" pitchFamily="34" charset="0"/>
              </a:rPr>
              <a:t>Yaşam</a:t>
            </a:r>
            <a:r>
              <a:rPr lang="tr-TR" sz="1800" i="1" baseline="0" dirty="0">
                <a:solidFill>
                  <a:schemeClr val="bg1"/>
                </a:solidFill>
                <a:latin typeface="Myriad Pro" pitchFamily="34" charset="0"/>
              </a:rPr>
              <a:t> İçin Bilim ve Değer Üretiyoruz…</a:t>
            </a:r>
            <a:endParaRPr lang="tr-TR" sz="1800" i="1" dirty="0">
              <a:solidFill>
                <a:schemeClr val="bg1"/>
              </a:solidFill>
              <a:latin typeface="Myriad Pro" pitchFamily="34" charset="0"/>
            </a:endParaRPr>
          </a:p>
        </p:txBody>
      </p:sp>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7704" y="1180534"/>
            <a:ext cx="3249072" cy="3249072"/>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72318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9"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1598699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1434038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599486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3355715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3368477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3638866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3025953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1271635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8460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29508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ÜTTO - ALT SAYFA">
    <p:spTree>
      <p:nvGrpSpPr>
        <p:cNvPr id="1" name=""/>
        <p:cNvGrpSpPr/>
        <p:nvPr/>
      </p:nvGrpSpPr>
      <p:grpSpPr>
        <a:xfrm>
          <a:off x="0" y="0"/>
          <a:ext cx="0" cy="0"/>
          <a:chOff x="0" y="0"/>
          <a:chExt cx="0" cy="0"/>
        </a:xfrm>
      </p:grpSpPr>
      <p:pic>
        <p:nvPicPr>
          <p:cNvPr id="2050" name="Picture 2" descr="C:\Users\Samet\Desktop\koyu mavi bar.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868"/>
          <a:stretch/>
        </p:blipFill>
        <p:spPr bwMode="auto">
          <a:xfrm>
            <a:off x="-108519" y="-29599"/>
            <a:ext cx="9289032" cy="1370367"/>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
        <p:nvSpPr>
          <p:cNvPr id="2" name="Başlık 1"/>
          <p:cNvSpPr>
            <a:spLocks noGrp="1"/>
          </p:cNvSpPr>
          <p:nvPr>
            <p:ph type="ctrTitle"/>
          </p:nvPr>
        </p:nvSpPr>
        <p:spPr>
          <a:xfrm>
            <a:off x="685800" y="2130425"/>
            <a:ext cx="7772400" cy="1470025"/>
          </a:xfrm>
        </p:spPr>
        <p:txBody>
          <a:bodyPr/>
          <a:lstStyle/>
          <a:p>
            <a:r>
              <a:rPr lang="tr-TR" dirty="0"/>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pic>
        <p:nvPicPr>
          <p:cNvPr id="2056" name="Picture 8" descr="C:\Users\Samet\Desktop\Untitled-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66234"/>
            <a:ext cx="9144000" cy="81915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Metin Yer Tutucusu 16"/>
          <p:cNvSpPr>
            <a:spLocks noGrp="1"/>
          </p:cNvSpPr>
          <p:nvPr>
            <p:ph type="body" sz="quarter" idx="13"/>
          </p:nvPr>
        </p:nvSpPr>
        <p:spPr>
          <a:xfrm>
            <a:off x="1" y="0"/>
            <a:ext cx="6227762" cy="1323975"/>
          </a:xfrm>
        </p:spPr>
        <p:txBody>
          <a:bodyPr>
            <a:noAutofit/>
          </a:bodyPr>
          <a:lstStyle>
            <a:lvl1pPr marL="0" indent="0" algn="l">
              <a:buNone/>
              <a:defRPr sz="2400">
                <a:solidFill>
                  <a:schemeClr val="bg1"/>
                </a:solidFill>
                <a:latin typeface="+mn-lt"/>
              </a:defRPr>
            </a:lvl1pPr>
            <a:lvl2pPr marL="457200" indent="0" algn="l">
              <a:buNone/>
              <a:defRPr sz="2400">
                <a:solidFill>
                  <a:schemeClr val="bg1"/>
                </a:solidFill>
                <a:latin typeface="+mn-lt"/>
              </a:defRPr>
            </a:lvl2pPr>
            <a:lvl3pPr marL="914400" indent="0" algn="l">
              <a:buNone/>
              <a:defRPr sz="2400">
                <a:solidFill>
                  <a:schemeClr val="bg1"/>
                </a:solidFill>
                <a:latin typeface="+mn-lt"/>
              </a:defRPr>
            </a:lvl3pPr>
            <a:lvl4pPr marL="1371600" indent="0" algn="l">
              <a:buNone/>
              <a:defRPr sz="2400">
                <a:solidFill>
                  <a:schemeClr val="bg1"/>
                </a:solidFill>
                <a:latin typeface="+mn-lt"/>
              </a:defRPr>
            </a:lvl4pPr>
            <a:lvl5pPr marL="1828800" indent="0" algn="l">
              <a:buNone/>
              <a:defRPr sz="2400">
                <a:solidFill>
                  <a:schemeClr val="bg1"/>
                </a:solidFill>
                <a:latin typeface="+mn-lt"/>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Metin kutusu 10"/>
          <p:cNvSpPr txBox="1"/>
          <p:nvPr userDrawn="1"/>
        </p:nvSpPr>
        <p:spPr>
          <a:xfrm>
            <a:off x="6983761" y="400377"/>
            <a:ext cx="2196752" cy="523220"/>
          </a:xfrm>
          <a:prstGeom prst="rect">
            <a:avLst/>
          </a:prstGeom>
          <a:noFill/>
        </p:spPr>
        <p:txBody>
          <a:bodyPr wrap="square" rtlCol="0">
            <a:spAutoFit/>
          </a:bodyPr>
          <a:lstStyle/>
          <a:p>
            <a:pPr algn="ctr"/>
            <a:r>
              <a:rPr lang="tr-TR" sz="1400" b="1" dirty="0">
                <a:solidFill>
                  <a:schemeClr val="bg1"/>
                </a:solidFill>
                <a:latin typeface="+mj-lt"/>
              </a:rPr>
              <a:t>Uludağ Üniversitesi</a:t>
            </a:r>
            <a:r>
              <a:rPr lang="tr-TR" sz="1400" b="1" baseline="0" dirty="0">
                <a:solidFill>
                  <a:schemeClr val="bg1"/>
                </a:solidFill>
                <a:latin typeface="+mj-lt"/>
              </a:rPr>
              <a:t> Teknoloji Transfer Ofisi</a:t>
            </a:r>
            <a:endParaRPr lang="tr-TR" sz="1400" b="1" dirty="0">
              <a:solidFill>
                <a:schemeClr val="bg1"/>
              </a:solidFill>
              <a:latin typeface="+mj-lt"/>
            </a:endParaRPr>
          </a:p>
        </p:txBody>
      </p:sp>
    </p:spTree>
    <p:extLst>
      <p:ext uri="{BB962C8B-B14F-4D97-AF65-F5344CB8AC3E}">
        <p14:creationId xmlns:p14="http://schemas.microsoft.com/office/powerpoint/2010/main" val="324207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 calcmode="lin" valueType="num">
                                      <p:cBhvr additive="base">
                                        <p:cTn id="11" dur="500" fill="hold"/>
                                        <p:tgtEl>
                                          <p:spTgt spid="1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 calcmode="lin" valueType="num">
                                      <p:cBhvr additive="base">
                                        <p:cTn id="15" dur="500" fill="hold"/>
                                        <p:tgtEl>
                                          <p:spTgt spid="1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 calcmode="lin" valueType="num">
                                      <p:cBhvr additive="base">
                                        <p:cTn id="19" dur="500" fill="hold"/>
                                        <p:tgtEl>
                                          <p:spTgt spid="1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 calcmode="lin" valueType="num">
                                      <p:cBhvr additive="base">
                                        <p:cTn id="23" dur="500" fill="hold"/>
                                        <p:tgtEl>
                                          <p:spTgt spid="1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ÜL 1 - ALT SAYFA">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pic>
        <p:nvPicPr>
          <p:cNvPr id="2052" name="Picture 4" descr="C:\Users\Samet\Desktop\bar kırmızı.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276"/>
          <a:stretch/>
        </p:blipFill>
        <p:spPr bwMode="auto">
          <a:xfrm>
            <a:off x="-4688" y="0"/>
            <a:ext cx="9148688" cy="1323975"/>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Metin kutusu 14"/>
          <p:cNvSpPr txBox="1"/>
          <p:nvPr userDrawn="1"/>
        </p:nvSpPr>
        <p:spPr>
          <a:xfrm>
            <a:off x="7524328" y="188640"/>
            <a:ext cx="1476672" cy="461665"/>
          </a:xfrm>
          <a:prstGeom prst="rect">
            <a:avLst/>
          </a:prstGeom>
          <a:noFill/>
        </p:spPr>
        <p:txBody>
          <a:bodyPr wrap="square" rtlCol="0">
            <a:spAutoFit/>
          </a:bodyPr>
          <a:lstStyle/>
          <a:p>
            <a:r>
              <a:rPr lang="tr-TR" sz="2400" dirty="0">
                <a:solidFill>
                  <a:schemeClr val="bg1"/>
                </a:solidFill>
                <a:latin typeface="Myriad Pro" pitchFamily="34" charset="0"/>
              </a:rPr>
              <a:t>MODÜL</a:t>
            </a:r>
            <a:r>
              <a:rPr lang="tr-TR" sz="2400" baseline="0" dirty="0">
                <a:solidFill>
                  <a:schemeClr val="bg1"/>
                </a:solidFill>
                <a:latin typeface="Myriad Pro" pitchFamily="34" charset="0"/>
              </a:rPr>
              <a:t> 1</a:t>
            </a:r>
            <a:endParaRPr lang="tr-TR" sz="2400" dirty="0">
              <a:solidFill>
                <a:schemeClr val="bg1"/>
              </a:solidFill>
              <a:latin typeface="Myriad Pro" pitchFamily="34" charset="0"/>
            </a:endParaRPr>
          </a:p>
        </p:txBody>
      </p:sp>
      <p:sp>
        <p:nvSpPr>
          <p:cNvPr id="19" name="Metin kutusu 18"/>
          <p:cNvSpPr txBox="1"/>
          <p:nvPr userDrawn="1"/>
        </p:nvSpPr>
        <p:spPr>
          <a:xfrm>
            <a:off x="7343800" y="650305"/>
            <a:ext cx="1800200" cy="584775"/>
          </a:xfrm>
          <a:prstGeom prst="rect">
            <a:avLst/>
          </a:prstGeom>
          <a:noFill/>
        </p:spPr>
        <p:txBody>
          <a:bodyPr wrap="square" rtlCol="0">
            <a:spAutoFit/>
          </a:bodyPr>
          <a:lstStyle/>
          <a:p>
            <a:r>
              <a:rPr lang="tr-TR" sz="1600" dirty="0">
                <a:solidFill>
                  <a:schemeClr val="bg1"/>
                </a:solidFill>
                <a:latin typeface="Myriad Pro" pitchFamily="34" charset="0"/>
              </a:rPr>
              <a:t>Tanıtım</a:t>
            </a:r>
            <a:r>
              <a:rPr lang="tr-TR" sz="1600" baseline="0" dirty="0">
                <a:solidFill>
                  <a:schemeClr val="bg1"/>
                </a:solidFill>
                <a:latin typeface="Myriad Pro" pitchFamily="34" charset="0"/>
              </a:rPr>
              <a:t> ve Etkinlik</a:t>
            </a:r>
          </a:p>
          <a:p>
            <a:pPr algn="ctr"/>
            <a:r>
              <a:rPr lang="tr-TR" sz="1600" baseline="0" dirty="0">
                <a:solidFill>
                  <a:schemeClr val="bg1"/>
                </a:solidFill>
                <a:latin typeface="Myriad Pro" pitchFamily="34" charset="0"/>
              </a:rPr>
              <a:t>Birimi</a:t>
            </a:r>
            <a:endParaRPr lang="tr-TR" sz="1600" dirty="0">
              <a:solidFill>
                <a:schemeClr val="bg1"/>
              </a:solidFill>
              <a:latin typeface="Myriad Pro" pitchFamily="34" charset="0"/>
            </a:endParaRPr>
          </a:p>
        </p:txBody>
      </p:sp>
      <p:pic>
        <p:nvPicPr>
          <p:cNvPr id="2056" name="Picture 8" descr="C:\Users\Samet\Desktop\Untitled-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66234"/>
            <a:ext cx="9144000" cy="81915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Metin Yer Tutucusu 16"/>
          <p:cNvSpPr>
            <a:spLocks noGrp="1"/>
          </p:cNvSpPr>
          <p:nvPr>
            <p:ph type="body" sz="quarter" idx="13"/>
          </p:nvPr>
        </p:nvSpPr>
        <p:spPr>
          <a:xfrm>
            <a:off x="1" y="0"/>
            <a:ext cx="6227762" cy="1323975"/>
          </a:xfrm>
        </p:spPr>
        <p:txBody>
          <a:bodyPr>
            <a:noAutofit/>
          </a:bodyPr>
          <a:lstStyle>
            <a:lvl1pPr marL="0" indent="0" algn="l">
              <a:buNone/>
              <a:defRPr sz="2400">
                <a:solidFill>
                  <a:schemeClr val="bg1"/>
                </a:solidFill>
                <a:latin typeface="Myriad Pro" pitchFamily="34" charset="0"/>
              </a:defRPr>
            </a:lvl1pPr>
            <a:lvl2pPr marL="457200" indent="0" algn="l">
              <a:buNone/>
              <a:defRPr sz="2400">
                <a:solidFill>
                  <a:schemeClr val="bg1"/>
                </a:solidFill>
                <a:latin typeface="Myriad Pro" pitchFamily="34" charset="0"/>
              </a:defRPr>
            </a:lvl2pPr>
            <a:lvl3pPr marL="914400" indent="0" algn="l">
              <a:buNone/>
              <a:defRPr sz="2400">
                <a:solidFill>
                  <a:schemeClr val="bg1"/>
                </a:solidFill>
                <a:latin typeface="Myriad Pro" pitchFamily="34" charset="0"/>
              </a:defRPr>
            </a:lvl3pPr>
            <a:lvl4pPr marL="1371600" indent="0" algn="l">
              <a:buNone/>
              <a:defRPr sz="2400">
                <a:solidFill>
                  <a:schemeClr val="bg1"/>
                </a:solidFill>
                <a:latin typeface="Myriad Pro" pitchFamily="34" charset="0"/>
              </a:defRPr>
            </a:lvl4pPr>
            <a:lvl5pPr marL="1828800" indent="0" algn="l">
              <a:buNone/>
              <a:defRPr sz="2400">
                <a:solidFill>
                  <a:schemeClr val="bg1"/>
                </a:solidFill>
                <a:latin typeface="Myriad Pro"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326485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ÜL 2 - ALT SAYFA">
    <p:spTree>
      <p:nvGrpSpPr>
        <p:cNvPr id="1" name=""/>
        <p:cNvGrpSpPr/>
        <p:nvPr/>
      </p:nvGrpSpPr>
      <p:grpSpPr>
        <a:xfrm>
          <a:off x="0" y="0"/>
          <a:ext cx="0" cy="0"/>
          <a:chOff x="0" y="0"/>
          <a:chExt cx="0" cy="0"/>
        </a:xfrm>
      </p:grpSpPr>
      <p:pic>
        <p:nvPicPr>
          <p:cNvPr id="4098" name="Picture 2" descr="C:\Users\Samet\Desktop\turuncu bar.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566"/>
          <a:stretch/>
        </p:blipFill>
        <p:spPr bwMode="auto">
          <a:xfrm>
            <a:off x="0" y="-27384"/>
            <a:ext cx="9144000" cy="13239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Başlık 1"/>
          <p:cNvSpPr>
            <a:spLocks noGrp="1"/>
          </p:cNvSpPr>
          <p:nvPr>
            <p:ph type="ctrTitle"/>
          </p:nvPr>
        </p:nvSpPr>
        <p:spPr>
          <a:xfrm>
            <a:off x="685800" y="2130425"/>
            <a:ext cx="7772400" cy="1470025"/>
          </a:xfrm>
        </p:spPr>
        <p:txBody>
          <a:bodyPr/>
          <a:lstStyle/>
          <a:p>
            <a:r>
              <a:rPr lang="tr-TR" dirty="0"/>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
        <p:nvSpPr>
          <p:cNvPr id="15" name="Metin kutusu 14"/>
          <p:cNvSpPr txBox="1"/>
          <p:nvPr userDrawn="1"/>
        </p:nvSpPr>
        <p:spPr>
          <a:xfrm>
            <a:off x="7524328" y="188640"/>
            <a:ext cx="1476672" cy="461665"/>
          </a:xfrm>
          <a:prstGeom prst="rect">
            <a:avLst/>
          </a:prstGeom>
          <a:noFill/>
        </p:spPr>
        <p:txBody>
          <a:bodyPr wrap="square" rtlCol="0">
            <a:spAutoFit/>
          </a:bodyPr>
          <a:lstStyle/>
          <a:p>
            <a:r>
              <a:rPr lang="tr-TR" sz="2400" dirty="0">
                <a:solidFill>
                  <a:schemeClr val="bg1"/>
                </a:solidFill>
                <a:latin typeface="Myriad Pro" pitchFamily="34" charset="0"/>
              </a:rPr>
              <a:t>MODÜL</a:t>
            </a:r>
            <a:r>
              <a:rPr lang="tr-TR" sz="2400" baseline="0" dirty="0">
                <a:solidFill>
                  <a:schemeClr val="bg1"/>
                </a:solidFill>
                <a:latin typeface="Myriad Pro" pitchFamily="34" charset="0"/>
              </a:rPr>
              <a:t> 2</a:t>
            </a:r>
            <a:endParaRPr lang="tr-TR" sz="2400" dirty="0">
              <a:solidFill>
                <a:schemeClr val="bg1"/>
              </a:solidFill>
              <a:latin typeface="Myriad Pro" pitchFamily="34" charset="0"/>
            </a:endParaRPr>
          </a:p>
        </p:txBody>
      </p:sp>
      <p:sp>
        <p:nvSpPr>
          <p:cNvPr id="19" name="Metin kutusu 18"/>
          <p:cNvSpPr txBox="1"/>
          <p:nvPr userDrawn="1"/>
        </p:nvSpPr>
        <p:spPr>
          <a:xfrm>
            <a:off x="7343800" y="650305"/>
            <a:ext cx="1800200" cy="584775"/>
          </a:xfrm>
          <a:prstGeom prst="rect">
            <a:avLst/>
          </a:prstGeom>
          <a:noFill/>
        </p:spPr>
        <p:txBody>
          <a:bodyPr wrap="square" rtlCol="0">
            <a:spAutoFit/>
          </a:bodyPr>
          <a:lstStyle/>
          <a:p>
            <a:pPr algn="ctr"/>
            <a:r>
              <a:rPr lang="tr-TR" sz="1600" dirty="0">
                <a:solidFill>
                  <a:schemeClr val="bg1"/>
                </a:solidFill>
                <a:latin typeface="Myriad Pro" pitchFamily="34" charset="0"/>
              </a:rPr>
              <a:t>Destek</a:t>
            </a:r>
            <a:r>
              <a:rPr lang="tr-TR" sz="1600" baseline="0" dirty="0">
                <a:solidFill>
                  <a:schemeClr val="bg1"/>
                </a:solidFill>
                <a:latin typeface="Myriad Pro" pitchFamily="34" charset="0"/>
              </a:rPr>
              <a:t> Programları</a:t>
            </a:r>
          </a:p>
          <a:p>
            <a:pPr algn="ctr"/>
            <a:r>
              <a:rPr lang="tr-TR" sz="1600" baseline="0" dirty="0">
                <a:solidFill>
                  <a:schemeClr val="bg1"/>
                </a:solidFill>
                <a:latin typeface="Myriad Pro" pitchFamily="34" charset="0"/>
              </a:rPr>
              <a:t>Birimi</a:t>
            </a:r>
          </a:p>
        </p:txBody>
      </p:sp>
      <p:pic>
        <p:nvPicPr>
          <p:cNvPr id="2056" name="Picture 8" descr="C:\Users\Samet\Desktop\Untitled-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66234"/>
            <a:ext cx="9144000" cy="81915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Metin Yer Tutucusu 16"/>
          <p:cNvSpPr>
            <a:spLocks noGrp="1"/>
          </p:cNvSpPr>
          <p:nvPr>
            <p:ph type="body" sz="quarter" idx="13"/>
          </p:nvPr>
        </p:nvSpPr>
        <p:spPr>
          <a:xfrm>
            <a:off x="1" y="0"/>
            <a:ext cx="6227762" cy="1296591"/>
          </a:xfrm>
        </p:spPr>
        <p:txBody>
          <a:bodyPr>
            <a:noAutofit/>
          </a:bodyPr>
          <a:lstStyle>
            <a:lvl1pPr marL="0" indent="0" algn="l">
              <a:buNone/>
              <a:defRPr sz="2400">
                <a:solidFill>
                  <a:schemeClr val="bg1"/>
                </a:solidFill>
                <a:latin typeface="Myriad Pro" pitchFamily="34" charset="0"/>
              </a:defRPr>
            </a:lvl1pPr>
            <a:lvl2pPr marL="457200" indent="0" algn="l">
              <a:buNone/>
              <a:defRPr sz="2400">
                <a:solidFill>
                  <a:schemeClr val="bg1"/>
                </a:solidFill>
                <a:latin typeface="Myriad Pro" pitchFamily="34" charset="0"/>
              </a:defRPr>
            </a:lvl2pPr>
            <a:lvl3pPr marL="914400" indent="0" algn="l">
              <a:buNone/>
              <a:defRPr sz="2400">
                <a:solidFill>
                  <a:schemeClr val="bg1"/>
                </a:solidFill>
                <a:latin typeface="Myriad Pro" pitchFamily="34" charset="0"/>
              </a:defRPr>
            </a:lvl3pPr>
            <a:lvl4pPr marL="1371600" indent="0" algn="l">
              <a:buNone/>
              <a:defRPr sz="2400">
                <a:solidFill>
                  <a:schemeClr val="bg1"/>
                </a:solidFill>
                <a:latin typeface="Myriad Pro" pitchFamily="34" charset="0"/>
              </a:defRPr>
            </a:lvl4pPr>
            <a:lvl5pPr marL="1828800" indent="0" algn="l">
              <a:buNone/>
              <a:defRPr sz="2400">
                <a:solidFill>
                  <a:schemeClr val="bg1"/>
                </a:solidFill>
                <a:latin typeface="Myriad Pro"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188363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 calcmode="lin" valueType="num">
                                      <p:cBhvr additive="base">
                                        <p:cTn id="23"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tmplLst>
          <p:tmpl lvl="1">
            <p:tnLst>
              <p:par>
                <p:cTn presetID="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ÜL 3 - ALT SAYFA">
    <p:spTree>
      <p:nvGrpSpPr>
        <p:cNvPr id="1" name=""/>
        <p:cNvGrpSpPr/>
        <p:nvPr/>
      </p:nvGrpSpPr>
      <p:grpSpPr>
        <a:xfrm>
          <a:off x="0" y="0"/>
          <a:ext cx="0" cy="0"/>
          <a:chOff x="0" y="0"/>
          <a:chExt cx="0" cy="0"/>
        </a:xfrm>
      </p:grpSpPr>
      <p:pic>
        <p:nvPicPr>
          <p:cNvPr id="5122" name="Picture 2" descr="C:\Users\Samet\Desktop\mor bar.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279"/>
          <a:stretch/>
        </p:blipFill>
        <p:spPr bwMode="auto">
          <a:xfrm>
            <a:off x="0" y="-27384"/>
            <a:ext cx="9144000" cy="13239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
        <p:nvSpPr>
          <p:cNvPr id="15" name="Metin kutusu 14"/>
          <p:cNvSpPr txBox="1"/>
          <p:nvPr userDrawn="1"/>
        </p:nvSpPr>
        <p:spPr>
          <a:xfrm>
            <a:off x="7524328" y="188640"/>
            <a:ext cx="1476672" cy="461665"/>
          </a:xfrm>
          <a:prstGeom prst="rect">
            <a:avLst/>
          </a:prstGeom>
          <a:noFill/>
        </p:spPr>
        <p:txBody>
          <a:bodyPr wrap="square" rtlCol="0">
            <a:spAutoFit/>
          </a:bodyPr>
          <a:lstStyle/>
          <a:p>
            <a:r>
              <a:rPr lang="tr-TR" sz="2400" dirty="0">
                <a:solidFill>
                  <a:schemeClr val="bg1"/>
                </a:solidFill>
                <a:latin typeface="Myriad Pro" pitchFamily="34" charset="0"/>
              </a:rPr>
              <a:t>MODÜL</a:t>
            </a:r>
            <a:r>
              <a:rPr lang="tr-TR" sz="2400" baseline="0" dirty="0">
                <a:solidFill>
                  <a:schemeClr val="bg1"/>
                </a:solidFill>
                <a:latin typeface="Myriad Pro" pitchFamily="34" charset="0"/>
              </a:rPr>
              <a:t> 3</a:t>
            </a:r>
            <a:endParaRPr lang="tr-TR" sz="2400" dirty="0">
              <a:solidFill>
                <a:schemeClr val="bg1"/>
              </a:solidFill>
              <a:latin typeface="Myriad Pro" pitchFamily="34" charset="0"/>
            </a:endParaRPr>
          </a:p>
        </p:txBody>
      </p:sp>
      <p:sp>
        <p:nvSpPr>
          <p:cNvPr id="19" name="Metin kutusu 18"/>
          <p:cNvSpPr txBox="1"/>
          <p:nvPr userDrawn="1"/>
        </p:nvSpPr>
        <p:spPr>
          <a:xfrm>
            <a:off x="7343800" y="650305"/>
            <a:ext cx="1800200" cy="584775"/>
          </a:xfrm>
          <a:prstGeom prst="rect">
            <a:avLst/>
          </a:prstGeom>
          <a:noFill/>
        </p:spPr>
        <p:txBody>
          <a:bodyPr wrap="square" rtlCol="0">
            <a:spAutoFit/>
          </a:bodyPr>
          <a:lstStyle/>
          <a:p>
            <a:pPr algn="ctr"/>
            <a:r>
              <a:rPr lang="tr-TR" sz="1600" dirty="0">
                <a:solidFill>
                  <a:schemeClr val="bg1"/>
                </a:solidFill>
                <a:latin typeface="Myriad Pro" pitchFamily="34" charset="0"/>
              </a:rPr>
              <a:t>Proje Geliştirme</a:t>
            </a:r>
          </a:p>
          <a:p>
            <a:pPr algn="ctr"/>
            <a:r>
              <a:rPr lang="tr-TR" sz="1600" baseline="0" dirty="0">
                <a:solidFill>
                  <a:schemeClr val="bg1"/>
                </a:solidFill>
                <a:latin typeface="Myriad Pro" pitchFamily="34" charset="0"/>
              </a:rPr>
              <a:t>Birimi</a:t>
            </a:r>
          </a:p>
        </p:txBody>
      </p:sp>
      <p:pic>
        <p:nvPicPr>
          <p:cNvPr id="2056" name="Picture 8" descr="C:\Users\Samet\Desktop\Untitled-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66234"/>
            <a:ext cx="9144000" cy="81915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Metin Yer Tutucusu 16"/>
          <p:cNvSpPr>
            <a:spLocks noGrp="1"/>
          </p:cNvSpPr>
          <p:nvPr>
            <p:ph type="body" sz="quarter" idx="13"/>
          </p:nvPr>
        </p:nvSpPr>
        <p:spPr>
          <a:xfrm>
            <a:off x="1" y="0"/>
            <a:ext cx="6227762" cy="1296591"/>
          </a:xfrm>
        </p:spPr>
        <p:txBody>
          <a:bodyPr>
            <a:noAutofit/>
          </a:bodyPr>
          <a:lstStyle>
            <a:lvl1pPr marL="0" indent="0" algn="l">
              <a:buNone/>
              <a:defRPr sz="2400">
                <a:solidFill>
                  <a:schemeClr val="bg1"/>
                </a:solidFill>
                <a:latin typeface="Myriad Pro" pitchFamily="34" charset="0"/>
              </a:defRPr>
            </a:lvl1pPr>
            <a:lvl2pPr marL="457200" indent="0" algn="l">
              <a:buNone/>
              <a:defRPr sz="2400">
                <a:solidFill>
                  <a:schemeClr val="bg1"/>
                </a:solidFill>
                <a:latin typeface="Myriad Pro" pitchFamily="34" charset="0"/>
              </a:defRPr>
            </a:lvl2pPr>
            <a:lvl3pPr marL="914400" indent="0" algn="l">
              <a:buNone/>
              <a:defRPr sz="2400">
                <a:solidFill>
                  <a:schemeClr val="bg1"/>
                </a:solidFill>
                <a:latin typeface="Myriad Pro" pitchFamily="34" charset="0"/>
              </a:defRPr>
            </a:lvl3pPr>
            <a:lvl4pPr marL="1371600" indent="0" algn="l">
              <a:buNone/>
              <a:defRPr sz="2400">
                <a:solidFill>
                  <a:schemeClr val="bg1"/>
                </a:solidFill>
                <a:latin typeface="Myriad Pro" pitchFamily="34" charset="0"/>
              </a:defRPr>
            </a:lvl4pPr>
            <a:lvl5pPr marL="1828800" indent="0" algn="l">
              <a:buNone/>
              <a:defRPr sz="2400">
                <a:solidFill>
                  <a:schemeClr val="bg1"/>
                </a:solidFill>
                <a:latin typeface="Myriad Pro"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4184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ÜL 4 - ALT SAYFA">
    <p:spTree>
      <p:nvGrpSpPr>
        <p:cNvPr id="1" name=""/>
        <p:cNvGrpSpPr/>
        <p:nvPr/>
      </p:nvGrpSpPr>
      <p:grpSpPr>
        <a:xfrm>
          <a:off x="0" y="0"/>
          <a:ext cx="0" cy="0"/>
          <a:chOff x="0" y="0"/>
          <a:chExt cx="0" cy="0"/>
        </a:xfrm>
      </p:grpSpPr>
      <p:pic>
        <p:nvPicPr>
          <p:cNvPr id="6146" name="Picture 2" descr="C:\Users\Samet\Desktop\mavi bar.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279"/>
          <a:stretch/>
        </p:blipFill>
        <p:spPr bwMode="auto">
          <a:xfrm>
            <a:off x="0" y="-27384"/>
            <a:ext cx="9144000" cy="13239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
        <p:nvSpPr>
          <p:cNvPr id="15" name="Metin kutusu 14"/>
          <p:cNvSpPr txBox="1"/>
          <p:nvPr userDrawn="1"/>
        </p:nvSpPr>
        <p:spPr>
          <a:xfrm>
            <a:off x="7524328" y="188640"/>
            <a:ext cx="1476672" cy="461665"/>
          </a:xfrm>
          <a:prstGeom prst="rect">
            <a:avLst/>
          </a:prstGeom>
          <a:noFill/>
        </p:spPr>
        <p:txBody>
          <a:bodyPr wrap="square" rtlCol="0">
            <a:spAutoFit/>
          </a:bodyPr>
          <a:lstStyle/>
          <a:p>
            <a:r>
              <a:rPr lang="tr-TR" sz="2400" dirty="0">
                <a:solidFill>
                  <a:schemeClr val="bg1"/>
                </a:solidFill>
                <a:latin typeface="Myriad Pro" pitchFamily="34" charset="0"/>
              </a:rPr>
              <a:t>MODÜL</a:t>
            </a:r>
            <a:r>
              <a:rPr lang="tr-TR" sz="2400" baseline="0" dirty="0">
                <a:solidFill>
                  <a:schemeClr val="bg1"/>
                </a:solidFill>
                <a:latin typeface="Myriad Pro" pitchFamily="34" charset="0"/>
              </a:rPr>
              <a:t> 4</a:t>
            </a:r>
            <a:endParaRPr lang="tr-TR" sz="2400" dirty="0">
              <a:solidFill>
                <a:schemeClr val="bg1"/>
              </a:solidFill>
              <a:latin typeface="Myriad Pro" pitchFamily="34" charset="0"/>
            </a:endParaRPr>
          </a:p>
        </p:txBody>
      </p:sp>
      <p:sp>
        <p:nvSpPr>
          <p:cNvPr id="19" name="Metin kutusu 18"/>
          <p:cNvSpPr txBox="1"/>
          <p:nvPr userDrawn="1"/>
        </p:nvSpPr>
        <p:spPr>
          <a:xfrm>
            <a:off x="7343800" y="650305"/>
            <a:ext cx="1800200" cy="338554"/>
          </a:xfrm>
          <a:prstGeom prst="rect">
            <a:avLst/>
          </a:prstGeom>
          <a:noFill/>
        </p:spPr>
        <p:txBody>
          <a:bodyPr wrap="square" rtlCol="0">
            <a:spAutoFit/>
          </a:bodyPr>
          <a:lstStyle/>
          <a:p>
            <a:pPr algn="ctr"/>
            <a:r>
              <a:rPr lang="tr-TR" sz="1600" dirty="0">
                <a:solidFill>
                  <a:schemeClr val="bg1"/>
                </a:solidFill>
                <a:latin typeface="Myriad Pro" pitchFamily="34" charset="0"/>
              </a:rPr>
              <a:t>FSMH</a:t>
            </a:r>
            <a:r>
              <a:rPr lang="tr-TR" sz="1600" baseline="0" dirty="0">
                <a:solidFill>
                  <a:schemeClr val="bg1"/>
                </a:solidFill>
                <a:latin typeface="Myriad Pro" pitchFamily="34" charset="0"/>
              </a:rPr>
              <a:t> Birimi</a:t>
            </a:r>
          </a:p>
        </p:txBody>
      </p:sp>
      <p:pic>
        <p:nvPicPr>
          <p:cNvPr id="2056" name="Picture 8" descr="C:\Users\Samet\Desktop\Untitled-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66234"/>
            <a:ext cx="9144000" cy="81915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Metin Yer Tutucusu 16"/>
          <p:cNvSpPr>
            <a:spLocks noGrp="1"/>
          </p:cNvSpPr>
          <p:nvPr>
            <p:ph type="body" sz="quarter" idx="13"/>
          </p:nvPr>
        </p:nvSpPr>
        <p:spPr>
          <a:xfrm>
            <a:off x="1" y="0"/>
            <a:ext cx="6227762" cy="1296591"/>
          </a:xfrm>
        </p:spPr>
        <p:txBody>
          <a:bodyPr>
            <a:noAutofit/>
          </a:bodyPr>
          <a:lstStyle>
            <a:lvl1pPr marL="0" indent="0" algn="l">
              <a:buNone/>
              <a:defRPr sz="2400">
                <a:solidFill>
                  <a:schemeClr val="bg1"/>
                </a:solidFill>
                <a:latin typeface="Myriad Pro" pitchFamily="34" charset="0"/>
              </a:defRPr>
            </a:lvl1pPr>
            <a:lvl2pPr marL="457200" indent="0" algn="l">
              <a:buNone/>
              <a:defRPr sz="2400">
                <a:solidFill>
                  <a:schemeClr val="bg1"/>
                </a:solidFill>
                <a:latin typeface="Myriad Pro" pitchFamily="34" charset="0"/>
              </a:defRPr>
            </a:lvl2pPr>
            <a:lvl3pPr marL="914400" indent="0" algn="l">
              <a:buNone/>
              <a:defRPr sz="2400">
                <a:solidFill>
                  <a:schemeClr val="bg1"/>
                </a:solidFill>
                <a:latin typeface="Myriad Pro" pitchFamily="34" charset="0"/>
              </a:defRPr>
            </a:lvl3pPr>
            <a:lvl4pPr marL="1371600" indent="0" algn="l">
              <a:buNone/>
              <a:defRPr sz="2400">
                <a:solidFill>
                  <a:schemeClr val="bg1"/>
                </a:solidFill>
                <a:latin typeface="Myriad Pro" pitchFamily="34" charset="0"/>
              </a:defRPr>
            </a:lvl4pPr>
            <a:lvl5pPr marL="1828800" indent="0" algn="l">
              <a:buNone/>
              <a:defRPr sz="2400">
                <a:solidFill>
                  <a:schemeClr val="bg1"/>
                </a:solidFill>
                <a:latin typeface="Myriad Pro"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2100350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ÜL 5 - ALT SAYFA">
    <p:spTree>
      <p:nvGrpSpPr>
        <p:cNvPr id="1" name=""/>
        <p:cNvGrpSpPr/>
        <p:nvPr/>
      </p:nvGrpSpPr>
      <p:grpSpPr>
        <a:xfrm>
          <a:off x="0" y="0"/>
          <a:ext cx="0" cy="0"/>
          <a:chOff x="0" y="0"/>
          <a:chExt cx="0" cy="0"/>
        </a:xfrm>
      </p:grpSpPr>
      <p:pic>
        <p:nvPicPr>
          <p:cNvPr id="7170" name="Picture 2" descr="C:\Users\Samet\Desktop\yeşil bar.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279"/>
          <a:stretch/>
        </p:blipFill>
        <p:spPr bwMode="auto">
          <a:xfrm>
            <a:off x="0" y="-27384"/>
            <a:ext cx="9144000" cy="13239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
        <p:nvSpPr>
          <p:cNvPr id="15" name="Metin kutusu 14"/>
          <p:cNvSpPr txBox="1"/>
          <p:nvPr userDrawn="1"/>
        </p:nvSpPr>
        <p:spPr>
          <a:xfrm>
            <a:off x="7524328" y="188640"/>
            <a:ext cx="1476672" cy="461665"/>
          </a:xfrm>
          <a:prstGeom prst="rect">
            <a:avLst/>
          </a:prstGeom>
          <a:noFill/>
        </p:spPr>
        <p:txBody>
          <a:bodyPr wrap="square" rtlCol="0">
            <a:spAutoFit/>
          </a:bodyPr>
          <a:lstStyle/>
          <a:p>
            <a:r>
              <a:rPr lang="tr-TR" sz="2400" dirty="0">
                <a:solidFill>
                  <a:schemeClr val="bg1"/>
                </a:solidFill>
                <a:latin typeface="Myriad Pro" pitchFamily="34" charset="0"/>
              </a:rPr>
              <a:t>MODÜL</a:t>
            </a:r>
            <a:r>
              <a:rPr lang="tr-TR" sz="2400" baseline="0" dirty="0">
                <a:solidFill>
                  <a:schemeClr val="bg1"/>
                </a:solidFill>
                <a:latin typeface="Myriad Pro" pitchFamily="34" charset="0"/>
              </a:rPr>
              <a:t> 5</a:t>
            </a:r>
            <a:endParaRPr lang="tr-TR" sz="2400" dirty="0">
              <a:solidFill>
                <a:schemeClr val="bg1"/>
              </a:solidFill>
              <a:latin typeface="Myriad Pro" pitchFamily="34" charset="0"/>
            </a:endParaRPr>
          </a:p>
        </p:txBody>
      </p:sp>
      <p:sp>
        <p:nvSpPr>
          <p:cNvPr id="19" name="Metin kutusu 18"/>
          <p:cNvSpPr txBox="1"/>
          <p:nvPr userDrawn="1"/>
        </p:nvSpPr>
        <p:spPr>
          <a:xfrm>
            <a:off x="7343800" y="650305"/>
            <a:ext cx="1800200" cy="338554"/>
          </a:xfrm>
          <a:prstGeom prst="rect">
            <a:avLst/>
          </a:prstGeom>
          <a:noFill/>
        </p:spPr>
        <p:txBody>
          <a:bodyPr wrap="square" rtlCol="0">
            <a:spAutoFit/>
          </a:bodyPr>
          <a:lstStyle/>
          <a:p>
            <a:pPr algn="ctr"/>
            <a:r>
              <a:rPr lang="tr-TR" sz="1600" dirty="0">
                <a:solidFill>
                  <a:schemeClr val="bg1"/>
                </a:solidFill>
                <a:latin typeface="Myriad Pro" pitchFamily="34" charset="0"/>
              </a:rPr>
              <a:t>Şirketleşme</a:t>
            </a:r>
            <a:r>
              <a:rPr lang="tr-TR" sz="1600" baseline="0" dirty="0">
                <a:solidFill>
                  <a:schemeClr val="bg1"/>
                </a:solidFill>
                <a:latin typeface="Myriad Pro" pitchFamily="34" charset="0"/>
              </a:rPr>
              <a:t> Birimi</a:t>
            </a:r>
          </a:p>
        </p:txBody>
      </p:sp>
      <p:pic>
        <p:nvPicPr>
          <p:cNvPr id="2056" name="Picture 8" descr="C:\Users\Samet\Desktop\Untitled-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66234"/>
            <a:ext cx="9144000" cy="81915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Metin Yer Tutucusu 16"/>
          <p:cNvSpPr>
            <a:spLocks noGrp="1"/>
          </p:cNvSpPr>
          <p:nvPr>
            <p:ph type="body" sz="quarter" idx="13"/>
          </p:nvPr>
        </p:nvSpPr>
        <p:spPr>
          <a:xfrm>
            <a:off x="1" y="0"/>
            <a:ext cx="6227762" cy="1296591"/>
          </a:xfrm>
        </p:spPr>
        <p:txBody>
          <a:bodyPr>
            <a:noAutofit/>
          </a:bodyPr>
          <a:lstStyle>
            <a:lvl1pPr marL="0" indent="0" algn="l">
              <a:buNone/>
              <a:defRPr sz="2400">
                <a:solidFill>
                  <a:schemeClr val="bg1"/>
                </a:solidFill>
                <a:latin typeface="Myriad Pro" pitchFamily="34" charset="0"/>
              </a:defRPr>
            </a:lvl1pPr>
            <a:lvl2pPr marL="457200" indent="0" algn="l">
              <a:buNone/>
              <a:defRPr sz="2400">
                <a:solidFill>
                  <a:schemeClr val="bg1"/>
                </a:solidFill>
                <a:latin typeface="Myriad Pro" pitchFamily="34" charset="0"/>
              </a:defRPr>
            </a:lvl2pPr>
            <a:lvl3pPr marL="914400" indent="0" algn="l">
              <a:buNone/>
              <a:defRPr sz="2400">
                <a:solidFill>
                  <a:schemeClr val="bg1"/>
                </a:solidFill>
                <a:latin typeface="Myriad Pro" pitchFamily="34" charset="0"/>
              </a:defRPr>
            </a:lvl3pPr>
            <a:lvl4pPr marL="1371600" indent="0" algn="l">
              <a:buNone/>
              <a:defRPr sz="2400">
                <a:solidFill>
                  <a:schemeClr val="bg1"/>
                </a:solidFill>
                <a:latin typeface="Myriad Pro" pitchFamily="34" charset="0"/>
              </a:defRPr>
            </a:lvl4pPr>
            <a:lvl5pPr marL="1828800" indent="0" algn="l">
              <a:buNone/>
              <a:defRPr sz="2400">
                <a:solidFill>
                  <a:schemeClr val="bg1"/>
                </a:solidFill>
                <a:latin typeface="Myriad Pro"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318740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199956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15.09.2020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1483095574"/>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62" r:id="rId3"/>
    <p:sldLayoutId id="2147483684" r:id="rId4"/>
    <p:sldLayoutId id="2147483674" r:id="rId5"/>
    <p:sldLayoutId id="2147483675" r:id="rId6"/>
    <p:sldLayoutId id="2147483676" r:id="rId7"/>
    <p:sldLayoutId id="2147483677"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AA0AE-BFDB-42BA-971C-869758577989}" type="datetimeFigureOut">
              <a:rPr lang="tr-TR" smtClean="0"/>
              <a:pPr/>
              <a:t>15.09.2020</a:t>
            </a:fld>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F1DFD-5CD7-4BB8-B27F-61D9AADABAD5}" type="slidenum">
              <a:rPr lang="tr-TR" smtClean="0"/>
              <a:pPr/>
              <a:t>‹#›</a:t>
            </a:fld>
            <a:endParaRPr lang="tr-TR"/>
          </a:p>
        </p:txBody>
      </p:sp>
    </p:spTree>
    <p:extLst>
      <p:ext uri="{BB962C8B-B14F-4D97-AF65-F5344CB8AC3E}">
        <p14:creationId xmlns:p14="http://schemas.microsoft.com/office/powerpoint/2010/main" val="417215224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emf"/><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hyperlink" Target="https://www.turkpatent.gov.tr/TURKPATENT/commonContent/TClassification"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hyperlink" Target="http://www.wipo.int/hague/"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hyperlink" Target="https://www.mevzuat.gov.tr/MevzuatMetin/1.5.5042.pdf" TargetMode="Externa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hyperlink" Target="https://www.mevzuat.gov.tr/MevzuatMetin/1.5.5042.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hyperlink" Target="https://www.turkpatent.gov.tr/TURKPATENT/resources/temp/522B990B-E529-4378-8287-66E77494B4FA.pdf" TargetMode="External"/><Relationship Id="rId2" Type="http://schemas.openxmlformats.org/officeDocument/2006/relationships/hyperlink" Target="https://www.turkpatent.gov.tr/TURKPATENT/" TargetMode="External"/><Relationship Id="rId1" Type="http://schemas.openxmlformats.org/officeDocument/2006/relationships/slideLayout" Target="../slideLayouts/slideLayout3.xml"/><Relationship Id="rId6" Type="http://schemas.openxmlformats.org/officeDocument/2006/relationships/hyperlink" Target="https://www.telifhaklari.gov.tr/resources/uploads/2020/06/26/yazilim-brosur.pdf" TargetMode="External"/><Relationship Id="rId5" Type="http://schemas.openxmlformats.org/officeDocument/2006/relationships/hyperlink" Target="https://www.telifhaklari.gov.tr/" TargetMode="External"/><Relationship Id="rId4" Type="http://schemas.openxmlformats.org/officeDocument/2006/relationships/hyperlink" Target="https://www.turkpatent.gov.tr/TURKPATENT/resources/temp/16E3B1C5-0F40-4980-9AB3-FE43EFF1309D.pdf;jsessionid=02BBA4077D94C9C087DEF06D0896E537"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www.turkpatent.gov.tr/TURKPATENT/resources/temp/293FFE51-B888-4DA7-AE07-3D8E472DB4FA.pdf" TargetMode="External"/><Relationship Id="rId2" Type="http://schemas.openxmlformats.org/officeDocument/2006/relationships/hyperlink" Target="https://www.turkpatent.gov.tr/TURKPATENT/commonContent/Publications" TargetMode="External"/><Relationship Id="rId1" Type="http://schemas.openxmlformats.org/officeDocument/2006/relationships/slideLayout" Target="../slideLayouts/slideLayout3.xml"/><Relationship Id="rId6" Type="http://schemas.openxmlformats.org/officeDocument/2006/relationships/hyperlink" Target="https://www.turkpatent.gov.tr/TURKPATENT/resources/temp/F4526FF8-CFD1-4116-BF86-C50C02BE51BD.pdf" TargetMode="External"/><Relationship Id="rId5" Type="http://schemas.openxmlformats.org/officeDocument/2006/relationships/hyperlink" Target="https://www.turkpatent.gov.tr/TURKPATENT/resources/temp/5CC64622-ADED-4689-916A-CD433A7AD704.pdf" TargetMode="External"/><Relationship Id="rId4" Type="http://schemas.openxmlformats.org/officeDocument/2006/relationships/hyperlink" Target="https://www.turkpatent.gov.tr/TURKPATENT/resources/temp/C87B16A4-A331-43BF-A21D-08867EB09FB5.pdf"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s://www.tarimorman.gov.tr/Konular/Bitkisel-Uretim/Tohumculuk/Islahci-Haklari" TargetMode="External"/><Relationship Id="rId3" Type="http://schemas.openxmlformats.org/officeDocument/2006/relationships/hyperlink" Target="https://www.ci.gov.tr/" TargetMode="External"/><Relationship Id="rId7" Type="http://schemas.openxmlformats.org/officeDocument/2006/relationships/hyperlink" Target="https://www.turkpatent.gov.tr/TURKPATENT/resources/temp/2A00D5F1-72BE-456E-BF8A-3A11E4A3D753.pdf" TargetMode="External"/><Relationship Id="rId2" Type="http://schemas.openxmlformats.org/officeDocument/2006/relationships/hyperlink" Target="http://www.wipo.int/hague/" TargetMode="External"/><Relationship Id="rId1" Type="http://schemas.openxmlformats.org/officeDocument/2006/relationships/slideLayout" Target="../slideLayouts/slideLayout3.xml"/><Relationship Id="rId6" Type="http://schemas.openxmlformats.org/officeDocument/2006/relationships/hyperlink" Target="https://www.ci.gov.tr/sayfa/avrupa-birli%C4%9Finde-co%C4%9Frafi-i%C5%9Faret" TargetMode="External"/><Relationship Id="rId5" Type="http://schemas.openxmlformats.org/officeDocument/2006/relationships/hyperlink" Target="https://www.ci.gov.tr/sayfa/amblem-nas%C4%B1l-kullan%C4%B1l%C4%B1r" TargetMode="External"/><Relationship Id="rId4" Type="http://schemas.openxmlformats.org/officeDocument/2006/relationships/hyperlink" Target="https://www.ci.gov.tr/sayfa/co%C4%9Frafi-i%C5%9Faret-nedi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36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a:p>
          <a:p>
            <a:r>
              <a:rPr lang="tr-TR" sz="2800" b="1" dirty="0"/>
              <a:t>Telif Hakları Devredilebilir mi?</a:t>
            </a:r>
            <a:endParaRPr lang="tr-TR" dirty="0"/>
          </a:p>
        </p:txBody>
      </p:sp>
      <p:sp>
        <p:nvSpPr>
          <p:cNvPr id="5" name="Unvan 1"/>
          <p:cNvSpPr txBox="1">
            <a:spLocks/>
          </p:cNvSpPr>
          <p:nvPr/>
        </p:nvSpPr>
        <p:spPr>
          <a:xfrm>
            <a:off x="589288" y="1484784"/>
            <a:ext cx="1606448"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endParaRPr lang="tr-TR" sz="2000" b="1" dirty="0">
              <a:solidFill>
                <a:srgbClr val="006FC0"/>
              </a:solidFill>
              <a:latin typeface="+mn-lt"/>
            </a:endParaRPr>
          </a:p>
        </p:txBody>
      </p:sp>
      <p:sp>
        <p:nvSpPr>
          <p:cNvPr id="9" name="Dikdörtgen 8">
            <a:extLst>
              <a:ext uri="{FF2B5EF4-FFF2-40B4-BE49-F238E27FC236}">
                <a16:creationId xmlns="" xmlns:a16="http://schemas.microsoft.com/office/drawing/2014/main" id="{E2A15DAE-C936-4DC6-B721-7155276CB7D3}"/>
              </a:ext>
            </a:extLst>
          </p:cNvPr>
          <p:cNvSpPr/>
          <p:nvPr/>
        </p:nvSpPr>
        <p:spPr>
          <a:xfrm>
            <a:off x="323528" y="1412776"/>
            <a:ext cx="8479804" cy="4247317"/>
          </a:xfrm>
          <a:prstGeom prst="rect">
            <a:avLst/>
          </a:prstGeom>
        </p:spPr>
        <p:txBody>
          <a:bodyPr wrap="square">
            <a:spAutoFit/>
          </a:bodyPr>
          <a:lstStyle/>
          <a:p>
            <a:pPr algn="just">
              <a:lnSpc>
                <a:spcPct val="150000"/>
              </a:lnSpc>
              <a:defRPr/>
            </a:pPr>
            <a:endParaRPr lang="tr-TR" altLang="tr-TR" b="1" i="1" u="sng" dirty="0"/>
          </a:p>
          <a:p>
            <a:pPr algn="just">
              <a:lnSpc>
                <a:spcPct val="150000"/>
              </a:lnSpc>
              <a:defRPr/>
            </a:pPr>
            <a:endParaRPr lang="tr-TR" altLang="tr-TR" b="1" i="1" u="sng" dirty="0"/>
          </a:p>
          <a:p>
            <a:pPr algn="just">
              <a:lnSpc>
                <a:spcPct val="150000"/>
              </a:lnSpc>
              <a:defRPr/>
            </a:pPr>
            <a:endParaRPr lang="tr-TR" altLang="tr-TR" b="1" i="1" u="sng" dirty="0"/>
          </a:p>
          <a:p>
            <a:pPr algn="just">
              <a:lnSpc>
                <a:spcPct val="150000"/>
              </a:lnSpc>
              <a:defRPr/>
            </a:pPr>
            <a:endParaRPr lang="tr-TR" altLang="tr-TR" b="1" i="1" u="sng" dirty="0"/>
          </a:p>
          <a:p>
            <a:pPr algn="just">
              <a:lnSpc>
                <a:spcPct val="150000"/>
              </a:lnSpc>
              <a:defRPr/>
            </a:pPr>
            <a:endParaRPr lang="tr-TR" altLang="tr-TR" b="1" i="1" u="sng" dirty="0"/>
          </a:p>
          <a:p>
            <a:pPr algn="just">
              <a:lnSpc>
                <a:spcPct val="150000"/>
              </a:lnSpc>
              <a:defRPr/>
            </a:pPr>
            <a:endParaRPr lang="tr-TR" altLang="tr-TR" b="1" i="1" u="sng" dirty="0"/>
          </a:p>
          <a:p>
            <a:pPr algn="just">
              <a:lnSpc>
                <a:spcPct val="150000"/>
              </a:lnSpc>
              <a:defRPr/>
            </a:pPr>
            <a:endParaRPr lang="tr-TR" altLang="tr-TR" b="1" i="1" u="sng" dirty="0"/>
          </a:p>
          <a:p>
            <a:pPr algn="just">
              <a:lnSpc>
                <a:spcPct val="150000"/>
              </a:lnSpc>
              <a:defRPr/>
            </a:pPr>
            <a:endParaRPr lang="tr-TR" altLang="tr-TR" b="1" i="1" u="sng" dirty="0"/>
          </a:p>
          <a:p>
            <a:pPr algn="just">
              <a:lnSpc>
                <a:spcPct val="150000"/>
              </a:lnSpc>
              <a:defRPr/>
            </a:pPr>
            <a:endParaRPr lang="tr-TR" altLang="tr-TR" b="1" i="1" u="sng" dirty="0"/>
          </a:p>
          <a:p>
            <a:pPr algn="just">
              <a:lnSpc>
                <a:spcPct val="150000"/>
              </a:lnSpc>
              <a:defRPr/>
            </a:pPr>
            <a:endParaRPr lang="tr-TR" altLang="tr-TR" b="1" u="sng" dirty="0"/>
          </a:p>
        </p:txBody>
      </p:sp>
      <p:sp>
        <p:nvSpPr>
          <p:cNvPr id="10" name="Dikdörtgen 9">
            <a:extLst>
              <a:ext uri="{FF2B5EF4-FFF2-40B4-BE49-F238E27FC236}">
                <a16:creationId xmlns="" xmlns:a16="http://schemas.microsoft.com/office/drawing/2014/main" id="{E2A15DAE-C936-4DC6-B721-7155276CB7D3}"/>
              </a:ext>
            </a:extLst>
          </p:cNvPr>
          <p:cNvSpPr/>
          <p:nvPr/>
        </p:nvSpPr>
        <p:spPr>
          <a:xfrm>
            <a:off x="323528" y="1700808"/>
            <a:ext cx="8479804" cy="3831818"/>
          </a:xfrm>
          <a:prstGeom prst="rect">
            <a:avLst/>
          </a:prstGeom>
        </p:spPr>
        <p:txBody>
          <a:bodyPr wrap="square">
            <a:spAutoFit/>
          </a:bodyPr>
          <a:lstStyle/>
          <a:p>
            <a:pPr algn="just">
              <a:lnSpc>
                <a:spcPct val="150000"/>
              </a:lnSpc>
              <a:defRPr/>
            </a:pPr>
            <a:r>
              <a:rPr lang="tr-TR" altLang="tr-TR" b="1" dirty="0"/>
              <a:t>Eser Sahibinin Hakları: </a:t>
            </a:r>
            <a:r>
              <a:rPr lang="tr-TR" altLang="tr-TR" dirty="0"/>
              <a:t>5846 Sayılı kanunda eser sahibine ilişkin haklar mali ve manevi haklar şeklindedir. </a:t>
            </a:r>
          </a:p>
          <a:p>
            <a:pPr algn="just">
              <a:lnSpc>
                <a:spcPct val="150000"/>
              </a:lnSpc>
            </a:pPr>
            <a:r>
              <a:rPr lang="tr-TR" altLang="tr-TR" i="1" dirty="0"/>
              <a:t>Manevi  Haklar; </a:t>
            </a:r>
            <a:r>
              <a:rPr lang="tr-TR" dirty="0"/>
              <a:t>Umuma arz hakkı, adın belirtilmesi yetkisi, eserde değişiklik yapılmasını men etme yetkisi ve eser sahibinin malik ve zilyede karşı haklardır. </a:t>
            </a:r>
          </a:p>
          <a:p>
            <a:pPr algn="just">
              <a:lnSpc>
                <a:spcPct val="150000"/>
              </a:lnSpc>
            </a:pPr>
            <a:r>
              <a:rPr lang="tr-TR" i="1" dirty="0"/>
              <a:t>Mali Haklar ise; </a:t>
            </a:r>
            <a:r>
              <a:rPr lang="tr-TR" dirty="0"/>
              <a:t>İşleme Hakkı, Çoğaltma Hakkı, Yayma Hakkı, Temsil Hakkı ve Umuma İletim Hakkı </a:t>
            </a:r>
            <a:r>
              <a:rPr lang="tr-TR" dirty="0" err="1"/>
              <a:t>dır</a:t>
            </a:r>
            <a:r>
              <a:rPr lang="tr-TR" dirty="0"/>
              <a:t>. </a:t>
            </a:r>
          </a:p>
          <a:p>
            <a:pPr>
              <a:lnSpc>
                <a:spcPct val="150000"/>
              </a:lnSpc>
            </a:pPr>
            <a:endParaRPr lang="tr-TR" i="1" dirty="0"/>
          </a:p>
          <a:p>
            <a:pPr>
              <a:lnSpc>
                <a:spcPct val="150000"/>
              </a:lnSpc>
            </a:pPr>
            <a:r>
              <a:rPr lang="tr-TR" b="1" dirty="0"/>
              <a:t>Hakların Devri: </a:t>
            </a:r>
            <a:r>
              <a:rPr lang="tr-TR" dirty="0"/>
              <a:t>Eser sahipleri veya mirasçıları mali haklarını </a:t>
            </a:r>
            <a:r>
              <a:rPr lang="tr-TR" b="1" i="1" u="sng" dirty="0"/>
              <a:t>karşılıklı veya karşılıksız, süreli veya süresiz olarak devredebilirler. </a:t>
            </a:r>
          </a:p>
        </p:txBody>
      </p:sp>
    </p:spTree>
    <p:extLst>
      <p:ext uri="{BB962C8B-B14F-4D97-AF65-F5344CB8AC3E}">
        <p14:creationId xmlns:p14="http://schemas.microsoft.com/office/powerpoint/2010/main" val="124944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57128" y="1323975"/>
            <a:ext cx="8280920" cy="1254001"/>
          </a:xfrm>
        </p:spPr>
        <p:txBody>
          <a:bodyPr>
            <a:normAutofit fontScale="90000"/>
          </a:bodyPr>
          <a:lstStyle/>
          <a:p>
            <a:pPr>
              <a:lnSpc>
                <a:spcPct val="150000"/>
              </a:lnSpc>
            </a:pPr>
            <a:r>
              <a:rPr lang="tr-TR" sz="1800" dirty="0">
                <a:latin typeface="+mn-lt"/>
              </a:rPr>
              <a:t/>
            </a:r>
            <a:br>
              <a:rPr lang="tr-TR" sz="1800" dirty="0">
                <a:latin typeface="+mn-lt"/>
              </a:rPr>
            </a:br>
            <a:r>
              <a:rPr lang="tr-TR" sz="2000" dirty="0">
                <a:latin typeface="+mn-lt"/>
              </a:rPr>
              <a:t>Telif Hakkının doğması için </a:t>
            </a:r>
            <a:r>
              <a:rPr lang="tr-TR" sz="2000" b="1" u="sng" dirty="0">
                <a:solidFill>
                  <a:srgbClr val="1756DC"/>
                </a:solidFill>
                <a:latin typeface="+mn-lt"/>
              </a:rPr>
              <a:t>tescile gerek yoktur.</a:t>
            </a:r>
            <a:r>
              <a:rPr lang="tr-TR" sz="2000" b="1" u="sng" dirty="0">
                <a:latin typeface="+mn-lt"/>
              </a:rPr>
              <a:t> </a:t>
            </a:r>
            <a:r>
              <a:rPr lang="tr-TR" sz="2000" dirty="0">
                <a:latin typeface="+mn-lt"/>
              </a:rPr>
              <a:t>Fikir ve sanat eserleri üzerindeki haklar </a:t>
            </a:r>
            <a:r>
              <a:rPr lang="tr-TR" sz="2000" b="1" u="sng" dirty="0">
                <a:solidFill>
                  <a:srgbClr val="1756DC"/>
                </a:solidFill>
                <a:latin typeface="+mn-lt"/>
              </a:rPr>
              <a:t>eserin üretilmesiyle birlikte doğar.  </a:t>
            </a:r>
          </a:p>
        </p:txBody>
      </p:sp>
      <p:sp>
        <p:nvSpPr>
          <p:cNvPr id="4" name="Metin Yer Tutucusu 3"/>
          <p:cNvSpPr>
            <a:spLocks noGrp="1"/>
          </p:cNvSpPr>
          <p:nvPr>
            <p:ph type="body" sz="quarter" idx="13"/>
          </p:nvPr>
        </p:nvSpPr>
        <p:spPr/>
        <p:txBody>
          <a:bodyPr/>
          <a:lstStyle/>
          <a:p>
            <a:endParaRPr lang="tr-TR" dirty="0"/>
          </a:p>
          <a:p>
            <a:r>
              <a:rPr lang="tr-TR" sz="2800" b="1" dirty="0"/>
              <a:t>Telif Hakları Nasıl Korunur?</a:t>
            </a:r>
            <a:endParaRPr lang="tr-TR" dirty="0"/>
          </a:p>
        </p:txBody>
      </p:sp>
      <p:sp>
        <p:nvSpPr>
          <p:cNvPr id="5" name="Unvan 1"/>
          <p:cNvSpPr txBox="1">
            <a:spLocks/>
          </p:cNvSpPr>
          <p:nvPr/>
        </p:nvSpPr>
        <p:spPr>
          <a:xfrm>
            <a:off x="629136" y="2924944"/>
            <a:ext cx="8136904" cy="28083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lang="tr-TR" sz="1600" b="1" dirty="0">
                <a:solidFill>
                  <a:srgbClr val="1756DC"/>
                </a:solidFill>
                <a:latin typeface="+mn-lt"/>
              </a:rPr>
              <a:t>Soru: </a:t>
            </a:r>
            <a:r>
              <a:rPr lang="tr-TR" sz="1600" dirty="0">
                <a:latin typeface="+mn-lt"/>
              </a:rPr>
              <a:t>Peki… Yine de </a:t>
            </a:r>
            <a:r>
              <a:rPr lang="tr-TR" sz="1600" b="1" u="sng" dirty="0">
                <a:latin typeface="+mn-lt"/>
              </a:rPr>
              <a:t>İSTEĞE BAĞLI KAYIT-TESCİL </a:t>
            </a:r>
            <a:r>
              <a:rPr lang="tr-TR" sz="1600" dirty="0">
                <a:latin typeface="+mn-lt"/>
              </a:rPr>
              <a:t>yaptırılabilir mi? Haklar, zaten eserin üretilmesiyle birlikte doğuyorsa, </a:t>
            </a:r>
            <a:r>
              <a:rPr lang="tr-TR" sz="1600" b="1" u="sng" dirty="0">
                <a:latin typeface="+mn-lt"/>
              </a:rPr>
              <a:t>yaptırılmasının amacı nedir?</a:t>
            </a:r>
          </a:p>
          <a:p>
            <a:pPr algn="just">
              <a:lnSpc>
                <a:spcPct val="150000"/>
              </a:lnSpc>
            </a:pPr>
            <a:endParaRPr lang="tr-TR" sz="1600" b="1" u="sng" dirty="0">
              <a:latin typeface="+mn-lt"/>
            </a:endParaRPr>
          </a:p>
          <a:p>
            <a:pPr algn="just">
              <a:lnSpc>
                <a:spcPct val="150000"/>
              </a:lnSpc>
            </a:pPr>
            <a:r>
              <a:rPr lang="tr-TR" sz="1600" b="1" dirty="0">
                <a:solidFill>
                  <a:srgbClr val="1756DC"/>
                </a:solidFill>
                <a:latin typeface="+mn-lt"/>
              </a:rPr>
              <a:t>Cevap: </a:t>
            </a:r>
            <a:r>
              <a:rPr lang="tr-TR" sz="1600" dirty="0">
                <a:latin typeface="+mn-lt"/>
              </a:rPr>
              <a:t>Eser sahibinin yani eseri meydana getiren kişi ya da kişilerin belirlenmesinde </a:t>
            </a:r>
            <a:r>
              <a:rPr lang="tr-TR" sz="1600" b="1" u="sng" dirty="0">
                <a:latin typeface="+mn-lt"/>
              </a:rPr>
              <a:t>ispat kolaylığı sağlamak üzere,</a:t>
            </a:r>
            <a:r>
              <a:rPr lang="tr-TR" sz="1600" dirty="0">
                <a:latin typeface="+mn-lt"/>
              </a:rPr>
              <a:t> </a:t>
            </a:r>
            <a:r>
              <a:rPr lang="tr-TR" sz="1600" u="sng" dirty="0">
                <a:latin typeface="+mn-lt"/>
              </a:rPr>
              <a:t>isteğe bağlı olarak yapılabilmektedir</a:t>
            </a:r>
            <a:r>
              <a:rPr lang="tr-TR" sz="1600" dirty="0">
                <a:latin typeface="+mn-lt"/>
              </a:rPr>
              <a:t>. Bu işlem </a:t>
            </a:r>
            <a:r>
              <a:rPr lang="tr-TR" sz="1600" b="1" u="sng" dirty="0">
                <a:latin typeface="+mn-lt"/>
              </a:rPr>
              <a:t>beyana dayalı bir işlem olup</a:t>
            </a:r>
            <a:r>
              <a:rPr lang="tr-TR" sz="1600" dirty="0">
                <a:latin typeface="+mn-lt"/>
              </a:rPr>
              <a:t> hak kurucu niteliğe sahip değildir. Fikirler soyut halleriyle kayıt- tescil edilememekle birlikte ancak somutlaştırılıp şekillendirilmeleri </a:t>
            </a:r>
            <a:r>
              <a:rPr lang="tr-TR" sz="1600" u="sng" dirty="0">
                <a:latin typeface="+mn-lt"/>
              </a:rPr>
              <a:t>(eser haline getirilmeleri) halinde kayıt –tescil edilmeleri mümkündür.</a:t>
            </a:r>
            <a:endParaRPr lang="tr-TR" sz="1600" b="1" u="sng" dirty="0">
              <a:solidFill>
                <a:srgbClr val="1756DC"/>
              </a:solidFill>
              <a:latin typeface="+mn-lt"/>
            </a:endParaRPr>
          </a:p>
        </p:txBody>
      </p:sp>
    </p:spTree>
    <p:extLst>
      <p:ext uri="{BB962C8B-B14F-4D97-AF65-F5344CB8AC3E}">
        <p14:creationId xmlns:p14="http://schemas.microsoft.com/office/powerpoint/2010/main" val="318914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a:p>
          <a:p>
            <a:r>
              <a:rPr lang="tr-TR" sz="2800" b="1" dirty="0"/>
              <a:t>Telif Hakları Nasıl Korunur?</a:t>
            </a:r>
            <a:endParaRPr lang="tr-TR" sz="2800" dirty="0"/>
          </a:p>
          <a:p>
            <a:endParaRPr lang="tr-TR" dirty="0"/>
          </a:p>
        </p:txBody>
      </p:sp>
      <p:sp>
        <p:nvSpPr>
          <p:cNvPr id="5" name="Dikdörtgen 4">
            <a:extLst>
              <a:ext uri="{FF2B5EF4-FFF2-40B4-BE49-F238E27FC236}">
                <a16:creationId xmlns="" xmlns:a16="http://schemas.microsoft.com/office/drawing/2014/main" id="{E2A15DAE-C936-4DC6-B721-7155276CB7D3}"/>
              </a:ext>
            </a:extLst>
          </p:cNvPr>
          <p:cNvSpPr/>
          <p:nvPr/>
        </p:nvSpPr>
        <p:spPr>
          <a:xfrm>
            <a:off x="467544" y="2132856"/>
            <a:ext cx="8479804" cy="2585323"/>
          </a:xfrm>
          <a:prstGeom prst="rect">
            <a:avLst/>
          </a:prstGeom>
        </p:spPr>
        <p:txBody>
          <a:bodyPr wrap="square">
            <a:spAutoFit/>
          </a:bodyPr>
          <a:lstStyle/>
          <a:p>
            <a:pPr algn="just">
              <a:lnSpc>
                <a:spcPct val="150000"/>
              </a:lnSpc>
              <a:defRPr/>
            </a:pPr>
            <a:r>
              <a:rPr lang="tr-TR" altLang="tr-TR" b="1" i="1" dirty="0"/>
              <a:t>&amp; </a:t>
            </a:r>
            <a:r>
              <a:rPr lang="tr-TR" altLang="tr-TR" dirty="0"/>
              <a:t>İsteğe bağlı kayıt- tescil başvurusu sonucunda, başvuru sahibine yapılan işleme ilişkin olarak esere, </a:t>
            </a:r>
            <a:r>
              <a:rPr lang="tr-TR" altLang="tr-TR" u="sng" dirty="0"/>
              <a:t>eser sahibine ait bilgileri içeren </a:t>
            </a:r>
            <a:r>
              <a:rPr lang="tr-TR" altLang="tr-TR" b="1" u="sng" dirty="0"/>
              <a:t>bir belge </a:t>
            </a:r>
            <a:r>
              <a:rPr lang="tr-TR" altLang="tr-TR" dirty="0"/>
              <a:t>tanzim edilerek verilir.</a:t>
            </a:r>
          </a:p>
          <a:p>
            <a:pPr algn="just">
              <a:lnSpc>
                <a:spcPct val="150000"/>
              </a:lnSpc>
              <a:defRPr/>
            </a:pPr>
            <a:endParaRPr lang="tr-TR" altLang="tr-TR" dirty="0"/>
          </a:p>
          <a:p>
            <a:pPr algn="just">
              <a:lnSpc>
                <a:spcPct val="150000"/>
              </a:lnSpc>
              <a:defRPr/>
            </a:pPr>
            <a:r>
              <a:rPr lang="tr-TR" altLang="tr-TR" b="1" i="1" dirty="0"/>
              <a:t>&amp; </a:t>
            </a:r>
            <a:r>
              <a:rPr lang="tr-TR" altLang="tr-TR" dirty="0"/>
              <a:t>İsteğe bağlı kayıt- tescili yapılan </a:t>
            </a:r>
            <a:r>
              <a:rPr lang="tr-TR" altLang="tr-TR" b="1" u="sng" dirty="0"/>
              <a:t>eserin dava konusu olması halinde, mahkeme tarafından talep edildiğinde, </a:t>
            </a:r>
            <a:r>
              <a:rPr lang="tr-TR" altLang="tr-TR" dirty="0"/>
              <a:t>kayıt- tescil belgesinin bir örneği ve başvurusu sırasında sunulan belgeler Genel Müdürlüğümüzce </a:t>
            </a:r>
            <a:r>
              <a:rPr lang="tr-TR" altLang="tr-TR" u="sng" dirty="0"/>
              <a:t>mahkemeye sunulur</a:t>
            </a:r>
            <a:r>
              <a:rPr lang="tr-TR" altLang="tr-TR" b="1" i="1" u="sng" dirty="0"/>
              <a:t>. </a:t>
            </a:r>
            <a:endParaRPr lang="tr-TR" altLang="tr-TR" b="1" u="sng" dirty="0"/>
          </a:p>
        </p:txBody>
      </p:sp>
    </p:spTree>
    <p:extLst>
      <p:ext uri="{BB962C8B-B14F-4D97-AF65-F5344CB8AC3E}">
        <p14:creationId xmlns:p14="http://schemas.microsoft.com/office/powerpoint/2010/main" val="51269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a:p>
          <a:p>
            <a:r>
              <a:rPr lang="tr-TR" sz="2800" b="1" dirty="0"/>
              <a:t>Telif Hakları Nasıl Korunur?</a:t>
            </a:r>
            <a:endParaRPr lang="tr-TR" sz="2800" dirty="0"/>
          </a:p>
        </p:txBody>
      </p:sp>
      <p:sp>
        <p:nvSpPr>
          <p:cNvPr id="5" name="Dikdörtgen 4">
            <a:extLst>
              <a:ext uri="{FF2B5EF4-FFF2-40B4-BE49-F238E27FC236}">
                <a16:creationId xmlns="" xmlns:a16="http://schemas.microsoft.com/office/drawing/2014/main" id="{E2A15DAE-C936-4DC6-B721-7155276CB7D3}"/>
              </a:ext>
            </a:extLst>
          </p:cNvPr>
          <p:cNvSpPr/>
          <p:nvPr/>
        </p:nvSpPr>
        <p:spPr>
          <a:xfrm>
            <a:off x="395536" y="2132856"/>
            <a:ext cx="8479804" cy="2169825"/>
          </a:xfrm>
          <a:prstGeom prst="rect">
            <a:avLst/>
          </a:prstGeom>
        </p:spPr>
        <p:txBody>
          <a:bodyPr wrap="square">
            <a:spAutoFit/>
          </a:bodyPr>
          <a:lstStyle/>
          <a:p>
            <a:pPr algn="ctr">
              <a:lnSpc>
                <a:spcPct val="150000"/>
              </a:lnSpc>
              <a:defRPr/>
            </a:pPr>
            <a:r>
              <a:rPr lang="tr-TR" b="1" dirty="0"/>
              <a:t>TELİF HAKLARI KORUMASI ÜLKESEL MİDİR? </a:t>
            </a:r>
            <a:r>
              <a:rPr lang="tr-TR" b="1" dirty="0">
                <a:solidFill>
                  <a:srgbClr val="1756DC"/>
                </a:solidFill>
              </a:rPr>
              <a:t>yoksa</a:t>
            </a:r>
            <a:r>
              <a:rPr lang="tr-TR" b="1" dirty="0"/>
              <a:t> EVRENSEL MİDİR?</a:t>
            </a:r>
          </a:p>
          <a:p>
            <a:pPr algn="ctr">
              <a:lnSpc>
                <a:spcPct val="150000"/>
              </a:lnSpc>
              <a:defRPr/>
            </a:pPr>
            <a:endParaRPr lang="tr-TR" altLang="tr-TR" b="1" i="1" dirty="0"/>
          </a:p>
          <a:p>
            <a:pPr algn="just">
              <a:lnSpc>
                <a:spcPct val="150000"/>
              </a:lnSpc>
              <a:defRPr/>
            </a:pPr>
            <a:r>
              <a:rPr lang="tr-TR" altLang="tr-TR" dirty="0"/>
              <a:t>Telif haklarında </a:t>
            </a:r>
            <a:r>
              <a:rPr lang="tr-TR" altLang="tr-TR" b="1" u="sng" dirty="0" err="1"/>
              <a:t>ülkesellik</a:t>
            </a:r>
            <a:r>
              <a:rPr lang="tr-TR" altLang="tr-TR" b="1" u="sng" dirty="0"/>
              <a:t> ilkesi </a:t>
            </a:r>
            <a:r>
              <a:rPr lang="tr-TR" altLang="tr-TR" dirty="0"/>
              <a:t>geçerlidir. Koruma hangi ülkede talep ediliyorsa koruma şartları o ülke mevzuatına göre belirlenir.</a:t>
            </a:r>
          </a:p>
          <a:p>
            <a:pPr algn="just">
              <a:lnSpc>
                <a:spcPct val="150000"/>
              </a:lnSpc>
              <a:defRPr/>
            </a:pPr>
            <a:endParaRPr lang="tr-TR" altLang="tr-TR" dirty="0"/>
          </a:p>
        </p:txBody>
      </p:sp>
    </p:spTree>
    <p:extLst>
      <p:ext uri="{BB962C8B-B14F-4D97-AF65-F5344CB8AC3E}">
        <p14:creationId xmlns:p14="http://schemas.microsoft.com/office/powerpoint/2010/main" val="207136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a:p>
          <a:p>
            <a:r>
              <a:rPr lang="tr-TR" sz="2800" b="1" dirty="0"/>
              <a:t>Telif Hakları Koruma Süresi Ne Kadardır?</a:t>
            </a:r>
            <a:endParaRPr lang="tr-TR" dirty="0"/>
          </a:p>
        </p:txBody>
      </p:sp>
      <p:sp>
        <p:nvSpPr>
          <p:cNvPr id="5" name="Dikdörtgen 4">
            <a:extLst>
              <a:ext uri="{FF2B5EF4-FFF2-40B4-BE49-F238E27FC236}">
                <a16:creationId xmlns="" xmlns:a16="http://schemas.microsoft.com/office/drawing/2014/main" id="{E2A15DAE-C936-4DC6-B721-7155276CB7D3}"/>
              </a:ext>
            </a:extLst>
          </p:cNvPr>
          <p:cNvSpPr/>
          <p:nvPr/>
        </p:nvSpPr>
        <p:spPr>
          <a:xfrm>
            <a:off x="395536" y="1323975"/>
            <a:ext cx="8479804" cy="4662815"/>
          </a:xfrm>
          <a:prstGeom prst="rect">
            <a:avLst/>
          </a:prstGeom>
        </p:spPr>
        <p:txBody>
          <a:bodyPr wrap="square">
            <a:spAutoFit/>
          </a:bodyPr>
          <a:lstStyle/>
          <a:p>
            <a:pPr algn="just">
              <a:lnSpc>
                <a:spcPct val="150000"/>
              </a:lnSpc>
              <a:defRPr/>
            </a:pPr>
            <a:r>
              <a:rPr lang="tr-TR" altLang="tr-TR" b="1" i="1" dirty="0"/>
              <a:t>&amp; </a:t>
            </a:r>
            <a:r>
              <a:rPr lang="tr-TR" altLang="tr-TR" dirty="0"/>
              <a:t>Koruma süresi, eser sahibi yaşadığı sürece ve ölümünden itibaren </a:t>
            </a:r>
            <a:r>
              <a:rPr lang="tr-TR" altLang="tr-TR" b="1" u="sng" dirty="0"/>
              <a:t>70 yıldır.</a:t>
            </a:r>
          </a:p>
          <a:p>
            <a:pPr algn="just">
              <a:lnSpc>
                <a:spcPct val="150000"/>
              </a:lnSpc>
              <a:defRPr/>
            </a:pPr>
            <a:endParaRPr lang="tr-TR" altLang="tr-TR" dirty="0"/>
          </a:p>
          <a:p>
            <a:pPr algn="just">
              <a:lnSpc>
                <a:spcPct val="150000"/>
              </a:lnSpc>
              <a:defRPr/>
            </a:pPr>
            <a:r>
              <a:rPr lang="tr-TR" altLang="tr-TR" b="1" i="1" dirty="0"/>
              <a:t>&amp; </a:t>
            </a:r>
            <a:r>
              <a:rPr lang="tr-TR" altLang="tr-TR" dirty="0"/>
              <a:t>Eser sahibi tüzel kişiyse, koruma süresi aleniyet tarihinden itibaren 70 yıldır. Sahibinin ölümünden sonra </a:t>
            </a:r>
            <a:r>
              <a:rPr lang="tr-TR" altLang="tr-TR" dirty="0" err="1"/>
              <a:t>alenîleşen</a:t>
            </a:r>
            <a:r>
              <a:rPr lang="tr-TR" altLang="tr-TR" dirty="0"/>
              <a:t> (herkesçe bilinir duruma gelen) eserlerde koruma süresi ölüm tarihinden sonra 70 yıldır. </a:t>
            </a:r>
          </a:p>
          <a:p>
            <a:pPr algn="just">
              <a:lnSpc>
                <a:spcPct val="150000"/>
              </a:lnSpc>
              <a:defRPr/>
            </a:pPr>
            <a:endParaRPr lang="tr-TR" altLang="tr-TR" dirty="0"/>
          </a:p>
          <a:p>
            <a:pPr algn="just">
              <a:lnSpc>
                <a:spcPct val="150000"/>
              </a:lnSpc>
              <a:defRPr/>
            </a:pPr>
            <a:r>
              <a:rPr lang="tr-TR" altLang="tr-TR" b="1" i="1" dirty="0"/>
              <a:t>&amp; </a:t>
            </a:r>
            <a:r>
              <a:rPr lang="tr-TR" altLang="tr-TR" dirty="0"/>
              <a:t>Eser sahibi belli değilse, koruma süresi eserin </a:t>
            </a:r>
            <a:r>
              <a:rPr lang="tr-TR" altLang="tr-TR" dirty="0" err="1"/>
              <a:t>alenîyet</a:t>
            </a:r>
            <a:r>
              <a:rPr lang="tr-TR" altLang="tr-TR" dirty="0"/>
              <a:t> kazanmasından itibaren 70 yıldır.</a:t>
            </a:r>
          </a:p>
          <a:p>
            <a:pPr algn="just">
              <a:lnSpc>
                <a:spcPct val="150000"/>
              </a:lnSpc>
              <a:defRPr/>
            </a:pPr>
            <a:r>
              <a:rPr lang="tr-TR" altLang="tr-TR" dirty="0"/>
              <a:t> </a:t>
            </a:r>
          </a:p>
          <a:p>
            <a:pPr algn="just">
              <a:lnSpc>
                <a:spcPct val="150000"/>
              </a:lnSpc>
              <a:defRPr/>
            </a:pPr>
            <a:r>
              <a:rPr lang="tr-TR" altLang="tr-TR" b="1" i="1" dirty="0"/>
              <a:t>&amp; </a:t>
            </a:r>
            <a:r>
              <a:rPr lang="tr-TR" altLang="tr-TR" u="sng" dirty="0"/>
              <a:t>Koruma sürelerinin dolmasıyla birlikte eser sahibine tanınan </a:t>
            </a:r>
            <a:r>
              <a:rPr lang="tr-TR" altLang="tr-TR" b="1" u="sng" dirty="0"/>
              <a:t>mali haklar sona erer</a:t>
            </a:r>
            <a:r>
              <a:rPr lang="tr-TR" altLang="tr-TR" u="sng" dirty="0"/>
              <a:t>. </a:t>
            </a:r>
            <a:r>
              <a:rPr lang="tr-TR" altLang="tr-TR" dirty="0"/>
              <a:t>Bu sebeple </a:t>
            </a:r>
            <a:r>
              <a:rPr lang="tr-TR" altLang="tr-TR" b="1" u="sng" dirty="0"/>
              <a:t>koruma süresi dolmuş eserler, eser sahibinden izin alınmaksızın serbestçe kullanılabilir.</a:t>
            </a:r>
          </a:p>
        </p:txBody>
      </p:sp>
    </p:spTree>
    <p:extLst>
      <p:ext uri="{BB962C8B-B14F-4D97-AF65-F5344CB8AC3E}">
        <p14:creationId xmlns:p14="http://schemas.microsoft.com/office/powerpoint/2010/main" val="375464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a:p>
          <a:p>
            <a:r>
              <a:rPr lang="tr-TR" sz="2800" b="1" dirty="0"/>
              <a:t>Yazılım Sektöründe Telif Hakları</a:t>
            </a:r>
            <a:endParaRPr lang="tr-TR" dirty="0"/>
          </a:p>
        </p:txBody>
      </p:sp>
      <p:sp>
        <p:nvSpPr>
          <p:cNvPr id="5" name="Dikdörtgen 4">
            <a:extLst>
              <a:ext uri="{FF2B5EF4-FFF2-40B4-BE49-F238E27FC236}">
                <a16:creationId xmlns="" xmlns:a16="http://schemas.microsoft.com/office/drawing/2014/main" id="{E2A15DAE-C936-4DC6-B721-7155276CB7D3}"/>
              </a:ext>
            </a:extLst>
          </p:cNvPr>
          <p:cNvSpPr/>
          <p:nvPr/>
        </p:nvSpPr>
        <p:spPr>
          <a:xfrm>
            <a:off x="395536" y="1345264"/>
            <a:ext cx="8479804" cy="4662815"/>
          </a:xfrm>
          <a:prstGeom prst="rect">
            <a:avLst/>
          </a:prstGeom>
        </p:spPr>
        <p:txBody>
          <a:bodyPr wrap="square">
            <a:spAutoFit/>
          </a:bodyPr>
          <a:lstStyle/>
          <a:p>
            <a:pPr algn="just">
              <a:lnSpc>
                <a:spcPct val="150000"/>
              </a:lnSpc>
              <a:defRPr/>
            </a:pPr>
            <a:r>
              <a:rPr lang="tr-TR" altLang="tr-TR" dirty="0"/>
              <a:t>Yazılımlar (Bilgisayar programları), kullanıldıkları makina ve benzeri cihazlardan bağımsız olarak korunmak istendiğinde, 5846 sayılı Kanun’a göre </a:t>
            </a:r>
            <a:r>
              <a:rPr lang="tr-TR" altLang="tr-TR" b="1" u="sng" dirty="0"/>
              <a:t>ilim-edebiyat eseri </a:t>
            </a:r>
            <a:r>
              <a:rPr lang="tr-TR" altLang="tr-TR" dirty="0"/>
              <a:t>olarak </a:t>
            </a:r>
            <a:r>
              <a:rPr lang="tr-TR" altLang="tr-TR" u="sng" dirty="0"/>
              <a:t>korunmaktadır. </a:t>
            </a:r>
          </a:p>
          <a:p>
            <a:pPr algn="just">
              <a:lnSpc>
                <a:spcPct val="150000"/>
              </a:lnSpc>
              <a:defRPr/>
            </a:pPr>
            <a:endParaRPr lang="tr-TR" altLang="tr-TR" dirty="0"/>
          </a:p>
          <a:p>
            <a:pPr algn="just">
              <a:lnSpc>
                <a:spcPct val="150000"/>
              </a:lnSpc>
              <a:defRPr/>
            </a:pPr>
            <a:r>
              <a:rPr lang="tr-TR" b="1" dirty="0">
                <a:solidFill>
                  <a:srgbClr val="1756DC"/>
                </a:solidFill>
              </a:rPr>
              <a:t>Soru: </a:t>
            </a:r>
            <a:r>
              <a:rPr lang="tr-TR" dirty="0"/>
              <a:t>Peki… Yazılımlar hiçbir şekilde </a:t>
            </a:r>
            <a:r>
              <a:rPr lang="tr-TR" b="1" dirty="0"/>
              <a:t>Sınai Mülkiyet Hakları </a:t>
            </a:r>
            <a:r>
              <a:rPr lang="tr-TR" dirty="0"/>
              <a:t>olarak korunamaz mı?</a:t>
            </a:r>
          </a:p>
          <a:p>
            <a:pPr algn="just">
              <a:lnSpc>
                <a:spcPct val="150000"/>
              </a:lnSpc>
              <a:defRPr/>
            </a:pPr>
            <a:r>
              <a:rPr lang="tr-TR" b="1" dirty="0">
                <a:solidFill>
                  <a:srgbClr val="1756DC"/>
                </a:solidFill>
              </a:rPr>
              <a:t>Cevap: </a:t>
            </a:r>
            <a:r>
              <a:rPr lang="tr-TR" dirty="0"/>
              <a:t>Eğer bir yazılım; </a:t>
            </a:r>
          </a:p>
          <a:p>
            <a:pPr marL="285750" indent="-285750" algn="just">
              <a:lnSpc>
                <a:spcPct val="150000"/>
              </a:lnSpc>
              <a:buFont typeface="Arial" panose="020B0604020202020204" pitchFamily="34" charset="0"/>
              <a:buChar char="•"/>
              <a:defRPr/>
            </a:pPr>
            <a:r>
              <a:rPr lang="tr-TR" i="1" u="sng" dirty="0"/>
              <a:t>Aynı zamanda bir makine veya aygıtla beraber çalışıyorsa,</a:t>
            </a:r>
          </a:p>
          <a:p>
            <a:pPr marL="285750" indent="-285750">
              <a:lnSpc>
                <a:spcPct val="150000"/>
              </a:lnSpc>
              <a:buFont typeface="Arial" panose="020B0604020202020204" pitchFamily="34" charset="0"/>
              <a:buChar char="•"/>
              <a:defRPr/>
            </a:pPr>
            <a:r>
              <a:rPr lang="tr-TR" i="1" u="sng" dirty="0"/>
              <a:t>Bir makinayı veya cihazı çalıştıran bir yazılım ise veya buna bağlıysa,</a:t>
            </a:r>
          </a:p>
          <a:p>
            <a:pPr>
              <a:lnSpc>
                <a:spcPct val="150000"/>
              </a:lnSpc>
              <a:defRPr/>
            </a:pPr>
            <a:r>
              <a:rPr lang="tr-TR" b="1" dirty="0"/>
              <a:t>o cihaz, makine veya sistemle birlikte, şartları varsa patentlenebilmektedir. </a:t>
            </a:r>
          </a:p>
          <a:p>
            <a:pPr>
              <a:lnSpc>
                <a:spcPct val="150000"/>
              </a:lnSpc>
              <a:defRPr/>
            </a:pPr>
            <a:r>
              <a:rPr lang="tr-TR" i="1" u="sng" dirty="0"/>
              <a:t>Teknik bir problemi çözen yöntemi gerçekleştiren yazılım (bilgisayar programı) da şartları varsa patent ile korunabilmektedir. </a:t>
            </a:r>
          </a:p>
        </p:txBody>
      </p:sp>
    </p:spTree>
    <p:extLst>
      <p:ext uri="{BB962C8B-B14F-4D97-AF65-F5344CB8AC3E}">
        <p14:creationId xmlns:p14="http://schemas.microsoft.com/office/powerpoint/2010/main" val="2970939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a:p>
          <a:p>
            <a:r>
              <a:rPr lang="tr-TR" sz="2800" b="1" dirty="0"/>
              <a:t>Sınai Mülkiyet Hakları</a:t>
            </a:r>
          </a:p>
        </p:txBody>
      </p:sp>
      <p:sp>
        <p:nvSpPr>
          <p:cNvPr id="15" name="Alt Başlık 2"/>
          <p:cNvSpPr txBox="1">
            <a:spLocks/>
          </p:cNvSpPr>
          <p:nvPr/>
        </p:nvSpPr>
        <p:spPr>
          <a:xfrm>
            <a:off x="1361741" y="1541990"/>
            <a:ext cx="1530170" cy="124318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1600" b="1" dirty="0">
              <a:solidFill>
                <a:schemeClr val="tx1"/>
              </a:solidFill>
            </a:endParaRPr>
          </a:p>
          <a:p>
            <a:r>
              <a:rPr lang="tr-TR" sz="1800" b="1" dirty="0">
                <a:solidFill>
                  <a:schemeClr val="tx1"/>
                </a:solidFill>
              </a:rPr>
              <a:t>Patent / Faydalı Model</a:t>
            </a:r>
          </a:p>
          <a:p>
            <a:endParaRPr lang="tr-TR" sz="1600" dirty="0">
              <a:solidFill>
                <a:schemeClr val="tx1"/>
              </a:solidFill>
            </a:endParaRPr>
          </a:p>
          <a:p>
            <a:endParaRPr lang="tr-TR" sz="1600" dirty="0">
              <a:solidFill>
                <a:schemeClr val="tx1"/>
              </a:solidFill>
            </a:endParaRPr>
          </a:p>
        </p:txBody>
      </p:sp>
      <p:sp>
        <p:nvSpPr>
          <p:cNvPr id="8" name="Bulut 7"/>
          <p:cNvSpPr/>
          <p:nvPr/>
        </p:nvSpPr>
        <p:spPr>
          <a:xfrm>
            <a:off x="1125503" y="1628800"/>
            <a:ext cx="2160240" cy="129614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Bulut 12"/>
          <p:cNvSpPr/>
          <p:nvPr/>
        </p:nvSpPr>
        <p:spPr>
          <a:xfrm>
            <a:off x="3724947" y="2497231"/>
            <a:ext cx="2160240" cy="129614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Bulut 13"/>
          <p:cNvSpPr/>
          <p:nvPr/>
        </p:nvSpPr>
        <p:spPr>
          <a:xfrm>
            <a:off x="1453647" y="3127201"/>
            <a:ext cx="2160240" cy="129614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Alt Başlık 2"/>
          <p:cNvSpPr txBox="1">
            <a:spLocks/>
          </p:cNvSpPr>
          <p:nvPr/>
        </p:nvSpPr>
        <p:spPr>
          <a:xfrm>
            <a:off x="4219350" y="2600908"/>
            <a:ext cx="1132353" cy="64807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1600" b="1" dirty="0">
              <a:solidFill>
                <a:schemeClr val="tx1"/>
              </a:solidFill>
            </a:endParaRPr>
          </a:p>
          <a:p>
            <a:r>
              <a:rPr lang="tr-TR" sz="1800" b="1" dirty="0">
                <a:solidFill>
                  <a:schemeClr val="tx1"/>
                </a:solidFill>
              </a:rPr>
              <a:t>Tasarım</a:t>
            </a:r>
          </a:p>
          <a:p>
            <a:endParaRPr lang="tr-TR" sz="1600" dirty="0">
              <a:solidFill>
                <a:schemeClr val="tx1"/>
              </a:solidFill>
            </a:endParaRPr>
          </a:p>
          <a:p>
            <a:endParaRPr lang="tr-TR" sz="1600" dirty="0">
              <a:solidFill>
                <a:schemeClr val="tx1"/>
              </a:solidFill>
            </a:endParaRPr>
          </a:p>
        </p:txBody>
      </p:sp>
      <p:sp>
        <p:nvSpPr>
          <p:cNvPr id="17" name="Alt Başlık 2"/>
          <p:cNvSpPr txBox="1">
            <a:spLocks/>
          </p:cNvSpPr>
          <p:nvPr/>
        </p:nvSpPr>
        <p:spPr>
          <a:xfrm>
            <a:off x="1637666" y="3003194"/>
            <a:ext cx="1656184" cy="12106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1600" b="1" dirty="0">
              <a:solidFill>
                <a:schemeClr val="tx1"/>
              </a:solidFill>
            </a:endParaRPr>
          </a:p>
          <a:p>
            <a:r>
              <a:rPr lang="tr-TR" sz="1800" b="1" dirty="0">
                <a:solidFill>
                  <a:schemeClr val="tx1"/>
                </a:solidFill>
              </a:rPr>
              <a:t>Coğrafi İşaret ve Geleneksel Ürün Adı</a:t>
            </a:r>
          </a:p>
          <a:p>
            <a:endParaRPr lang="tr-TR" sz="1600" dirty="0">
              <a:solidFill>
                <a:schemeClr val="tx1"/>
              </a:solidFill>
            </a:endParaRPr>
          </a:p>
          <a:p>
            <a:endParaRPr lang="tr-TR" sz="1600" dirty="0">
              <a:solidFill>
                <a:schemeClr val="tx1"/>
              </a:solidFill>
            </a:endParaRPr>
          </a:p>
        </p:txBody>
      </p:sp>
      <p:sp>
        <p:nvSpPr>
          <p:cNvPr id="18" name="Bulut 17"/>
          <p:cNvSpPr/>
          <p:nvPr/>
        </p:nvSpPr>
        <p:spPr>
          <a:xfrm>
            <a:off x="2362647" y="4464398"/>
            <a:ext cx="2160240" cy="1296144"/>
          </a:xfrm>
          <a:prstGeom prst="cloud">
            <a:avLst/>
          </a:prstGeom>
          <a:solidFill>
            <a:srgbClr val="006F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Bulut 20"/>
          <p:cNvSpPr/>
          <p:nvPr/>
        </p:nvSpPr>
        <p:spPr>
          <a:xfrm>
            <a:off x="5147643" y="4488753"/>
            <a:ext cx="2160240" cy="1296144"/>
          </a:xfrm>
          <a:prstGeom prst="cloud">
            <a:avLst/>
          </a:prstGeom>
          <a:solidFill>
            <a:srgbClr val="006F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Bulut 21"/>
          <p:cNvSpPr/>
          <p:nvPr/>
        </p:nvSpPr>
        <p:spPr>
          <a:xfrm>
            <a:off x="6444208" y="2975881"/>
            <a:ext cx="2160240" cy="129614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Bulut 22"/>
          <p:cNvSpPr/>
          <p:nvPr/>
        </p:nvSpPr>
        <p:spPr>
          <a:xfrm>
            <a:off x="6084168" y="1559892"/>
            <a:ext cx="2160240" cy="129614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Alt Başlık 2"/>
          <p:cNvSpPr txBox="1">
            <a:spLocks/>
          </p:cNvSpPr>
          <p:nvPr/>
        </p:nvSpPr>
        <p:spPr>
          <a:xfrm>
            <a:off x="6336195" y="1626169"/>
            <a:ext cx="1818000"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1600" b="1" dirty="0">
              <a:solidFill>
                <a:schemeClr val="tx1"/>
              </a:solidFill>
            </a:endParaRPr>
          </a:p>
          <a:p>
            <a:r>
              <a:rPr lang="tr-TR" sz="1800" b="1" dirty="0">
                <a:solidFill>
                  <a:schemeClr val="tx1"/>
                </a:solidFill>
              </a:rPr>
              <a:t>Marka / Alan adı</a:t>
            </a:r>
          </a:p>
          <a:p>
            <a:endParaRPr lang="tr-TR" sz="1600" dirty="0">
              <a:solidFill>
                <a:schemeClr val="tx1"/>
              </a:solidFill>
            </a:endParaRPr>
          </a:p>
          <a:p>
            <a:endParaRPr lang="tr-TR" sz="1600" dirty="0">
              <a:solidFill>
                <a:schemeClr val="tx1"/>
              </a:solidFill>
            </a:endParaRPr>
          </a:p>
        </p:txBody>
      </p:sp>
      <p:sp>
        <p:nvSpPr>
          <p:cNvPr id="26" name="Alt Başlık 2"/>
          <p:cNvSpPr txBox="1">
            <a:spLocks/>
          </p:cNvSpPr>
          <p:nvPr/>
        </p:nvSpPr>
        <p:spPr>
          <a:xfrm>
            <a:off x="6615328" y="2975881"/>
            <a:ext cx="1818000"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1600" b="1" dirty="0">
              <a:solidFill>
                <a:schemeClr val="tx1"/>
              </a:solidFill>
            </a:endParaRPr>
          </a:p>
          <a:p>
            <a:r>
              <a:rPr lang="tr-TR" sz="1800" b="1" dirty="0">
                <a:solidFill>
                  <a:schemeClr val="tx1"/>
                </a:solidFill>
              </a:rPr>
              <a:t>Entegre Devre</a:t>
            </a:r>
          </a:p>
          <a:p>
            <a:r>
              <a:rPr lang="tr-TR" sz="1800" b="1" dirty="0">
                <a:solidFill>
                  <a:schemeClr val="tx1"/>
                </a:solidFill>
              </a:rPr>
              <a:t>Topografyası</a:t>
            </a:r>
          </a:p>
          <a:p>
            <a:endParaRPr lang="tr-TR" sz="1600" dirty="0">
              <a:solidFill>
                <a:schemeClr val="tx1"/>
              </a:solidFill>
            </a:endParaRPr>
          </a:p>
          <a:p>
            <a:endParaRPr lang="tr-TR" sz="1600" dirty="0">
              <a:solidFill>
                <a:schemeClr val="tx1"/>
              </a:solidFill>
            </a:endParaRPr>
          </a:p>
        </p:txBody>
      </p:sp>
      <p:sp>
        <p:nvSpPr>
          <p:cNvPr id="27" name="Alt Başlık 2"/>
          <p:cNvSpPr txBox="1">
            <a:spLocks/>
          </p:cNvSpPr>
          <p:nvPr/>
        </p:nvSpPr>
        <p:spPr>
          <a:xfrm>
            <a:off x="2510058" y="4498579"/>
            <a:ext cx="1818000"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1600" b="1" dirty="0">
              <a:solidFill>
                <a:schemeClr val="tx1"/>
              </a:solidFill>
            </a:endParaRPr>
          </a:p>
          <a:p>
            <a:r>
              <a:rPr lang="tr-TR" sz="1800" b="1" dirty="0">
                <a:solidFill>
                  <a:schemeClr val="tx1"/>
                </a:solidFill>
              </a:rPr>
              <a:t>Bitki Islahçı</a:t>
            </a:r>
          </a:p>
          <a:p>
            <a:r>
              <a:rPr lang="tr-TR" sz="1800" b="1" dirty="0">
                <a:solidFill>
                  <a:schemeClr val="tx1"/>
                </a:solidFill>
              </a:rPr>
              <a:t>Hakları</a:t>
            </a:r>
          </a:p>
          <a:p>
            <a:endParaRPr lang="tr-TR" sz="1600" dirty="0">
              <a:solidFill>
                <a:schemeClr val="tx1"/>
              </a:solidFill>
            </a:endParaRPr>
          </a:p>
          <a:p>
            <a:endParaRPr lang="tr-TR" sz="1600" dirty="0">
              <a:solidFill>
                <a:schemeClr val="tx1"/>
              </a:solidFill>
            </a:endParaRPr>
          </a:p>
        </p:txBody>
      </p:sp>
      <p:sp>
        <p:nvSpPr>
          <p:cNvPr id="28" name="Alt Başlık 2"/>
          <p:cNvSpPr txBox="1">
            <a:spLocks/>
          </p:cNvSpPr>
          <p:nvPr/>
        </p:nvSpPr>
        <p:spPr>
          <a:xfrm>
            <a:off x="5429766" y="4788067"/>
            <a:ext cx="1595994" cy="89425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1800" b="1" dirty="0" err="1">
                <a:solidFill>
                  <a:schemeClr val="tx1"/>
                </a:solidFill>
              </a:rPr>
              <a:t>Know</a:t>
            </a:r>
            <a:r>
              <a:rPr lang="tr-TR" sz="1800" b="1" dirty="0">
                <a:solidFill>
                  <a:schemeClr val="tx1"/>
                </a:solidFill>
              </a:rPr>
              <a:t> – How /     Ticari Sır</a:t>
            </a:r>
          </a:p>
          <a:p>
            <a:endParaRPr lang="tr-TR" sz="1600" dirty="0">
              <a:solidFill>
                <a:schemeClr val="tx1"/>
              </a:solidFill>
            </a:endParaRPr>
          </a:p>
          <a:p>
            <a:endParaRPr lang="tr-TR" sz="1600" dirty="0">
              <a:solidFill>
                <a:schemeClr val="tx1"/>
              </a:solidFill>
            </a:endParaRPr>
          </a:p>
        </p:txBody>
      </p:sp>
    </p:spTree>
    <p:extLst>
      <p:ext uri="{BB962C8B-B14F-4D97-AF65-F5344CB8AC3E}">
        <p14:creationId xmlns:p14="http://schemas.microsoft.com/office/powerpoint/2010/main" val="236169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a:p>
          <a:p>
            <a:r>
              <a:rPr lang="tr-TR" sz="2800" b="1" dirty="0"/>
              <a:t>Patent / Faydalı Model</a:t>
            </a:r>
          </a:p>
        </p:txBody>
      </p:sp>
      <p:sp>
        <p:nvSpPr>
          <p:cNvPr id="5" name="Bulut 4"/>
          <p:cNvSpPr/>
          <p:nvPr/>
        </p:nvSpPr>
        <p:spPr>
          <a:xfrm>
            <a:off x="2772220" y="2780928"/>
            <a:ext cx="3455542" cy="187220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 Başlık 2"/>
          <p:cNvSpPr txBox="1">
            <a:spLocks/>
          </p:cNvSpPr>
          <p:nvPr/>
        </p:nvSpPr>
        <p:spPr>
          <a:xfrm>
            <a:off x="3419872" y="3068960"/>
            <a:ext cx="2160240"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2800" b="1" dirty="0">
              <a:solidFill>
                <a:schemeClr val="tx1"/>
              </a:solidFill>
            </a:endParaRPr>
          </a:p>
          <a:p>
            <a:endParaRPr lang="tr-TR" sz="2800" dirty="0">
              <a:solidFill>
                <a:schemeClr val="tx1"/>
              </a:solidFill>
            </a:endParaRPr>
          </a:p>
          <a:p>
            <a:endParaRPr lang="tr-TR" sz="2800" dirty="0">
              <a:solidFill>
                <a:schemeClr val="tx1"/>
              </a:solidFill>
            </a:endParaRPr>
          </a:p>
        </p:txBody>
      </p:sp>
      <p:sp>
        <p:nvSpPr>
          <p:cNvPr id="7" name="Dikdörtgen 6"/>
          <p:cNvSpPr/>
          <p:nvPr/>
        </p:nvSpPr>
        <p:spPr>
          <a:xfrm>
            <a:off x="3309453" y="3167969"/>
            <a:ext cx="2381077" cy="954107"/>
          </a:xfrm>
          <a:prstGeom prst="rect">
            <a:avLst/>
          </a:prstGeom>
        </p:spPr>
        <p:txBody>
          <a:bodyPr wrap="square">
            <a:spAutoFit/>
          </a:bodyPr>
          <a:lstStyle/>
          <a:p>
            <a:pPr algn="ctr"/>
            <a:r>
              <a:rPr lang="tr-TR" sz="2800" b="1" dirty="0"/>
              <a:t>Patent / Faydalı Model</a:t>
            </a:r>
          </a:p>
        </p:txBody>
      </p:sp>
    </p:spTree>
    <p:extLst>
      <p:ext uri="{BB962C8B-B14F-4D97-AF65-F5344CB8AC3E}">
        <p14:creationId xmlns:p14="http://schemas.microsoft.com/office/powerpoint/2010/main" val="3284688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p:txBody>
          <a:bodyPr/>
          <a:lstStyle/>
          <a:p>
            <a:r>
              <a:rPr lang="tr-TR" sz="2800" b="1" dirty="0"/>
              <a:t>Günümüzde Patent Belgesi </a:t>
            </a:r>
          </a:p>
          <a:p>
            <a:r>
              <a:rPr lang="tr-TR" sz="2800" b="1" dirty="0"/>
              <a:t>Neden Alınır?</a:t>
            </a:r>
            <a:endParaRPr lang="tr-TR" sz="2800" dirty="0"/>
          </a:p>
        </p:txBody>
      </p:sp>
      <p:sp>
        <p:nvSpPr>
          <p:cNvPr id="2" name="Dikdörtgen 1">
            <a:extLst>
              <a:ext uri="{FF2B5EF4-FFF2-40B4-BE49-F238E27FC236}">
                <a16:creationId xmlns="" xmlns:a16="http://schemas.microsoft.com/office/drawing/2014/main" id="{8DC9B898-F6C5-49FD-81D2-4AC4E6B5D7C0}"/>
              </a:ext>
            </a:extLst>
          </p:cNvPr>
          <p:cNvSpPr/>
          <p:nvPr/>
        </p:nvSpPr>
        <p:spPr>
          <a:xfrm>
            <a:off x="467544" y="2204864"/>
            <a:ext cx="4176464" cy="2422605"/>
          </a:xfrm>
          <a:prstGeom prst="rect">
            <a:avLst/>
          </a:prstGeom>
        </p:spPr>
        <p:txBody>
          <a:bodyPr wrap="square">
            <a:spAutoFit/>
          </a:bodyPr>
          <a:lstStyle/>
          <a:p>
            <a:pPr marL="285750" indent="-285750">
              <a:lnSpc>
                <a:spcPct val="120000"/>
              </a:lnSpc>
              <a:spcBef>
                <a:spcPts val="0"/>
              </a:spcBef>
              <a:buFont typeface="Arial" panose="020B0604020202020204" pitchFamily="34" charset="0"/>
              <a:buChar char="•"/>
              <a:defRPr/>
            </a:pPr>
            <a:r>
              <a:rPr lang="tr-TR" altLang="tr-TR" kern="0" dirty="0"/>
              <a:t>Teknolojik </a:t>
            </a:r>
            <a:r>
              <a:rPr lang="tr-TR" altLang="tr-TR" kern="0" dirty="0" err="1"/>
              <a:t>inovasyonu</a:t>
            </a:r>
            <a:r>
              <a:rPr lang="tr-TR" altLang="tr-TR" kern="0" dirty="0"/>
              <a:t> teşvik etmek</a:t>
            </a:r>
          </a:p>
          <a:p>
            <a:pPr marL="271463" indent="-271463">
              <a:lnSpc>
                <a:spcPct val="120000"/>
              </a:lnSpc>
              <a:spcBef>
                <a:spcPts val="0"/>
              </a:spcBef>
              <a:defRPr/>
            </a:pPr>
            <a:endParaRPr lang="en-GB" altLang="tr-TR" kern="0" dirty="0"/>
          </a:p>
          <a:p>
            <a:pPr marL="271463" indent="-271463">
              <a:lnSpc>
                <a:spcPct val="120000"/>
              </a:lnSpc>
              <a:spcBef>
                <a:spcPts val="0"/>
              </a:spcBef>
              <a:buFontTx/>
              <a:buChar char="•"/>
              <a:defRPr/>
            </a:pPr>
            <a:r>
              <a:rPr lang="tr-TR" altLang="tr-TR" kern="0" dirty="0"/>
              <a:t>Rekabeti ve yatırımı teşvik etmek</a:t>
            </a:r>
          </a:p>
          <a:p>
            <a:pPr marL="271463" indent="-271463">
              <a:lnSpc>
                <a:spcPct val="120000"/>
              </a:lnSpc>
              <a:spcBef>
                <a:spcPts val="0"/>
              </a:spcBef>
              <a:buFontTx/>
              <a:buChar char="•"/>
              <a:defRPr/>
            </a:pPr>
            <a:endParaRPr lang="tr-TR" altLang="tr-TR" kern="0" dirty="0"/>
          </a:p>
          <a:p>
            <a:pPr marL="271463" indent="-271463">
              <a:lnSpc>
                <a:spcPct val="120000"/>
              </a:lnSpc>
              <a:spcBef>
                <a:spcPts val="0"/>
              </a:spcBef>
              <a:buFontTx/>
              <a:buChar char="•"/>
              <a:defRPr/>
            </a:pPr>
            <a:r>
              <a:rPr lang="tr-TR" altLang="tr-TR" kern="0" dirty="0"/>
              <a:t>Bilginin yayılmasını desteklemek </a:t>
            </a:r>
          </a:p>
          <a:p>
            <a:pPr marL="271463" indent="-271463">
              <a:lnSpc>
                <a:spcPct val="120000"/>
              </a:lnSpc>
              <a:spcBef>
                <a:spcPts val="0"/>
              </a:spcBef>
              <a:defRPr/>
            </a:pPr>
            <a:endParaRPr lang="tr-TR" altLang="tr-TR" kern="0" dirty="0"/>
          </a:p>
          <a:p>
            <a:pPr marL="271463" indent="-271463">
              <a:lnSpc>
                <a:spcPct val="120000"/>
              </a:lnSpc>
              <a:spcBef>
                <a:spcPts val="0"/>
              </a:spcBef>
              <a:buFontTx/>
              <a:buChar char="•"/>
              <a:defRPr/>
            </a:pPr>
            <a:r>
              <a:rPr lang="tr-TR" altLang="tr-TR" kern="0" dirty="0"/>
              <a:t>Teknoloji transferini teşvik etmek</a:t>
            </a:r>
          </a:p>
        </p:txBody>
      </p:sp>
      <p:pic>
        <p:nvPicPr>
          <p:cNvPr id="5" name="Resim 4">
            <a:extLst>
              <a:ext uri="{FF2B5EF4-FFF2-40B4-BE49-F238E27FC236}">
                <a16:creationId xmlns="" xmlns:a16="http://schemas.microsoft.com/office/drawing/2014/main" id="{50A4C038-BA90-4619-9E73-B5559BEAA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548" y="1700808"/>
            <a:ext cx="3736904" cy="3685207"/>
          </a:xfrm>
          <a:prstGeom prst="rect">
            <a:avLst/>
          </a:prstGeom>
        </p:spPr>
      </p:pic>
    </p:spTree>
    <p:extLst>
      <p:ext uri="{BB962C8B-B14F-4D97-AF65-F5344CB8AC3E}">
        <p14:creationId xmlns:p14="http://schemas.microsoft.com/office/powerpoint/2010/main" val="7198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B693CF6-3519-4D32-9E05-166A6547346F}"/>
              </a:ext>
            </a:extLst>
          </p:cNvPr>
          <p:cNvSpPr>
            <a:spLocks noGrp="1"/>
          </p:cNvSpPr>
          <p:nvPr>
            <p:ph type="body" sz="quarter" idx="13"/>
          </p:nvPr>
        </p:nvSpPr>
        <p:spPr/>
        <p:txBody>
          <a:bodyPr/>
          <a:lstStyle/>
          <a:p>
            <a:endParaRPr lang="tr-TR" dirty="0"/>
          </a:p>
          <a:p>
            <a:r>
              <a:rPr lang="tr-TR" sz="2800" b="1" dirty="0"/>
              <a:t>Buluş Nedir?</a:t>
            </a:r>
          </a:p>
        </p:txBody>
      </p:sp>
      <p:pic>
        <p:nvPicPr>
          <p:cNvPr id="5" name="Resim 4">
            <a:extLst>
              <a:ext uri="{FF2B5EF4-FFF2-40B4-BE49-F238E27FC236}">
                <a16:creationId xmlns="" xmlns:a16="http://schemas.microsoft.com/office/drawing/2014/main" id="{86CAAC55-A0C0-4AE8-AB38-E2B3B1E128E4}"/>
              </a:ext>
            </a:extLst>
          </p:cNvPr>
          <p:cNvPicPr>
            <a:picLocks noChangeAspect="1"/>
          </p:cNvPicPr>
          <p:nvPr/>
        </p:nvPicPr>
        <p:blipFill>
          <a:blip r:embed="rId2"/>
          <a:stretch>
            <a:fillRect/>
          </a:stretch>
        </p:blipFill>
        <p:spPr>
          <a:xfrm>
            <a:off x="3448343" y="1916832"/>
            <a:ext cx="2076010" cy="3466668"/>
          </a:xfrm>
          <a:prstGeom prst="rect">
            <a:avLst/>
          </a:prstGeom>
        </p:spPr>
      </p:pic>
    </p:spTree>
    <p:extLst>
      <p:ext uri="{BB962C8B-B14F-4D97-AF65-F5344CB8AC3E}">
        <p14:creationId xmlns:p14="http://schemas.microsoft.com/office/powerpoint/2010/main" val="152596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001057" y="4221088"/>
            <a:ext cx="4896544" cy="793337"/>
          </a:xfrm>
        </p:spPr>
        <p:txBody>
          <a:bodyPr>
            <a:noAutofit/>
          </a:bodyPr>
          <a:lstStyle/>
          <a:p>
            <a:r>
              <a:rPr lang="tr-TR" sz="2000" dirty="0">
                <a:solidFill>
                  <a:schemeClr val="tx1"/>
                </a:solidFill>
              </a:rPr>
              <a:t>İnsan düşüncesinin ürünü </a:t>
            </a:r>
          </a:p>
          <a:p>
            <a:r>
              <a:rPr lang="tr-TR" sz="2000" dirty="0">
                <a:solidFill>
                  <a:schemeClr val="tx1"/>
                </a:solidFill>
              </a:rPr>
              <a:t>olan</a:t>
            </a:r>
            <a:r>
              <a:rPr lang="tr-TR" sz="2000" dirty="0">
                <a:solidFill>
                  <a:srgbClr val="FF0000"/>
                </a:solidFill>
              </a:rPr>
              <a:t> yeniliklerin </a:t>
            </a:r>
            <a:r>
              <a:rPr lang="tr-TR" sz="2000" dirty="0">
                <a:solidFill>
                  <a:schemeClr val="tx1"/>
                </a:solidFill>
              </a:rPr>
              <a:t>sahiplerine verilen haklardır. </a:t>
            </a:r>
          </a:p>
        </p:txBody>
      </p:sp>
      <p:sp>
        <p:nvSpPr>
          <p:cNvPr id="4" name="Metin Yer Tutucusu 3"/>
          <p:cNvSpPr>
            <a:spLocks noGrp="1"/>
          </p:cNvSpPr>
          <p:nvPr>
            <p:ph type="body" sz="quarter" idx="13"/>
          </p:nvPr>
        </p:nvSpPr>
        <p:spPr/>
        <p:txBody>
          <a:bodyPr/>
          <a:lstStyle/>
          <a:p>
            <a:endParaRPr lang="tr-TR" dirty="0"/>
          </a:p>
          <a:p>
            <a:r>
              <a:rPr lang="tr-TR" sz="2800" b="1" dirty="0"/>
              <a:t>FİKRİ MÜLKİYET HAKLARI</a:t>
            </a:r>
          </a:p>
        </p:txBody>
      </p:sp>
      <p:pic>
        <p:nvPicPr>
          <p:cNvPr id="6" name="Resim 5"/>
          <p:cNvPicPr>
            <a:picLocks noChangeAspect="1"/>
          </p:cNvPicPr>
          <p:nvPr/>
        </p:nvPicPr>
        <p:blipFill>
          <a:blip r:embed="rId2"/>
          <a:stretch>
            <a:fillRect/>
          </a:stretch>
        </p:blipFill>
        <p:spPr>
          <a:xfrm>
            <a:off x="3203848" y="1784980"/>
            <a:ext cx="2664296" cy="2214244"/>
          </a:xfrm>
          <a:prstGeom prst="rect">
            <a:avLst/>
          </a:prstGeom>
        </p:spPr>
      </p:pic>
    </p:spTree>
    <p:extLst>
      <p:ext uri="{BB962C8B-B14F-4D97-AF65-F5344CB8AC3E}">
        <p14:creationId xmlns:p14="http://schemas.microsoft.com/office/powerpoint/2010/main" val="215667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B693CF6-3519-4D32-9E05-166A6547346F}"/>
              </a:ext>
            </a:extLst>
          </p:cNvPr>
          <p:cNvSpPr>
            <a:spLocks noGrp="1"/>
          </p:cNvSpPr>
          <p:nvPr>
            <p:ph type="body" sz="quarter" idx="13"/>
          </p:nvPr>
        </p:nvSpPr>
        <p:spPr/>
        <p:txBody>
          <a:bodyPr/>
          <a:lstStyle/>
          <a:p>
            <a:endParaRPr lang="tr-TR" sz="2800" b="1" dirty="0"/>
          </a:p>
          <a:p>
            <a:r>
              <a:rPr lang="tr-TR" sz="2800" b="1" dirty="0"/>
              <a:t>Buluş Nedir?</a:t>
            </a:r>
          </a:p>
        </p:txBody>
      </p:sp>
      <p:sp>
        <p:nvSpPr>
          <p:cNvPr id="7" name="İçerik Yer Tutucusu 2">
            <a:extLst>
              <a:ext uri="{FF2B5EF4-FFF2-40B4-BE49-F238E27FC236}">
                <a16:creationId xmlns="" xmlns:a16="http://schemas.microsoft.com/office/drawing/2014/main" id="{59D98226-8B11-461D-8A71-3306BDC8797D}"/>
              </a:ext>
            </a:extLst>
          </p:cNvPr>
          <p:cNvSpPr txBox="1">
            <a:spLocks/>
          </p:cNvSpPr>
          <p:nvPr/>
        </p:nvSpPr>
        <p:spPr bwMode="auto">
          <a:xfrm>
            <a:off x="457200" y="2882355"/>
            <a:ext cx="8435280"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tr-TR" altLang="tr-TR" sz="1800" b="1" i="0" u="sng" strike="noStrike" kern="1200" cap="none" spc="0" normalizeH="0" baseline="0" noProof="0" dirty="0">
                <a:ln>
                  <a:noFill/>
                </a:ln>
                <a:solidFill>
                  <a:sysClr val="windowText" lastClr="000000"/>
                </a:solidFill>
                <a:effectLst/>
                <a:uLnTx/>
                <a:uFillTx/>
                <a:ea typeface="Arial Unicode MS" panose="020B0604020202020204" pitchFamily="34" charset="-128"/>
                <a:cs typeface="Arial Unicode MS" panose="020B0604020202020204" pitchFamily="34" charset="-128"/>
              </a:rPr>
              <a:t>Teknik</a:t>
            </a:r>
            <a:r>
              <a:rPr kumimoji="0" lang="tr-TR" altLang="tr-TR" sz="1800" b="0" i="0" u="none" strike="noStrike" kern="1200" cap="none" spc="0" normalizeH="0" baseline="0" noProof="0" dirty="0">
                <a:ln>
                  <a:noFill/>
                </a:ln>
                <a:solidFill>
                  <a:sysClr val="windowText" lastClr="000000"/>
                </a:solidFill>
                <a:effectLst/>
                <a:uLnTx/>
                <a:uFillTx/>
                <a:ea typeface="Arial Unicode MS" panose="020B0604020202020204" pitchFamily="34" charset="-128"/>
                <a:cs typeface="Arial Unicode MS" panose="020B0604020202020204" pitchFamily="34" charset="-128"/>
              </a:rPr>
              <a:t> bir probleme, yeni bir </a:t>
            </a:r>
            <a:r>
              <a:rPr kumimoji="0" lang="tr-TR" altLang="tr-TR" sz="1800" b="1" i="0" u="sng" strike="noStrike" kern="1200" cap="none" spc="0" normalizeH="0" baseline="0" noProof="0" dirty="0">
                <a:ln>
                  <a:noFill/>
                </a:ln>
                <a:solidFill>
                  <a:sysClr val="windowText" lastClr="000000"/>
                </a:solidFill>
                <a:effectLst/>
                <a:uLnTx/>
                <a:uFillTx/>
                <a:ea typeface="Arial Unicode MS" panose="020B0604020202020204" pitchFamily="34" charset="-128"/>
                <a:cs typeface="Arial Unicode MS" panose="020B0604020202020204" pitchFamily="34" charset="-128"/>
              </a:rPr>
              <a:t>teknik</a:t>
            </a:r>
            <a:r>
              <a:rPr kumimoji="0" lang="tr-TR" altLang="tr-TR" sz="1800" b="0" i="0" u="none" strike="noStrike" kern="1200" cap="none" spc="0" normalizeH="0" baseline="0" noProof="0" dirty="0">
                <a:ln>
                  <a:noFill/>
                </a:ln>
                <a:solidFill>
                  <a:sysClr val="windowText" lastClr="000000"/>
                </a:solidFill>
                <a:effectLst/>
                <a:uLnTx/>
                <a:uFillTx/>
                <a:ea typeface="Arial Unicode MS" panose="020B0604020202020204" pitchFamily="34" charset="-128"/>
                <a:cs typeface="Arial Unicode MS" panose="020B0604020202020204" pitchFamily="34" charset="-128"/>
              </a:rPr>
              <a:t> çözüm getirilmesi veya bir işin gerçekleştirilmesi için önerilen yeni metotlar ya da yeni ürünlerdir. </a:t>
            </a:r>
          </a:p>
          <a:p>
            <a:pPr marL="0" marR="0" lvl="0" indent="0" algn="just"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tr-TR" altLang="tr-TR" sz="1800" b="0" i="0" u="none" strike="noStrike" kern="1200" cap="none" spc="0" normalizeH="0" baseline="0" noProof="0" dirty="0">
                <a:ln>
                  <a:noFill/>
                </a:ln>
                <a:solidFill>
                  <a:sysClr val="windowText" lastClr="000000"/>
                </a:solidFill>
                <a:effectLst/>
                <a:uLnTx/>
                <a:uFillTx/>
                <a:ea typeface="Arial Unicode MS" panose="020B0604020202020204" pitchFamily="34" charset="-128"/>
                <a:cs typeface="Arial Unicode MS" panose="020B0604020202020204" pitchFamily="34" charset="-128"/>
              </a:rPr>
              <a:t>Günlük yaşamda, bir ressamın, bir müzisyenin, bir futbolcunun tekniğinden bahsedilebilir ancak patent terminolojisindeki anlamıyla </a:t>
            </a:r>
            <a:r>
              <a:rPr kumimoji="0" lang="tr-TR" altLang="tr-TR" sz="1800" b="1" i="0" u="none" strike="noStrike" kern="1200" cap="none" spc="0" normalizeH="0" baseline="0" noProof="0" dirty="0">
                <a:ln>
                  <a:noFill/>
                </a:ln>
                <a:solidFill>
                  <a:sysClr val="windowText" lastClr="000000"/>
                </a:solidFill>
                <a:effectLst/>
                <a:uLnTx/>
                <a:uFillTx/>
                <a:ea typeface="Arial Unicode MS" panose="020B0604020202020204" pitchFamily="34" charset="-128"/>
                <a:cs typeface="Arial Unicode MS" panose="020B0604020202020204" pitchFamily="34" charset="-128"/>
              </a:rPr>
              <a:t>«teknik» </a:t>
            </a:r>
            <a:r>
              <a:rPr kumimoji="0" lang="tr-TR" altLang="tr-TR" sz="1800" b="0" i="0" u="none" strike="noStrike" kern="1200" cap="none" spc="0" normalizeH="0" baseline="0" noProof="0" dirty="0">
                <a:ln>
                  <a:noFill/>
                </a:ln>
                <a:solidFill>
                  <a:sysClr val="windowText" lastClr="000000"/>
                </a:solidFill>
                <a:effectLst/>
                <a:uLnTx/>
                <a:uFillTx/>
                <a:ea typeface="Arial Unicode MS" panose="020B0604020202020204" pitchFamily="34" charset="-128"/>
                <a:cs typeface="Arial Unicode MS" panose="020B0604020202020204" pitchFamily="34" charset="-128"/>
              </a:rPr>
              <a:t>günlük yaşamda kullanılan bu kavramdan farklıdır.</a:t>
            </a:r>
          </a:p>
          <a:p>
            <a:pPr marL="171450" marR="0" lvl="0" indent="-171450" algn="just"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tr-TR" altLang="tr-TR" sz="2100" b="0" i="0" u="none" strike="noStrike" kern="1200" cap="none" spc="0" normalizeH="0" baseline="0" noProof="0" dirty="0">
              <a:ln>
                <a:noFill/>
              </a:ln>
              <a:solidFill>
                <a:sysClr val="windowText" lastClr="000000"/>
              </a:solidFill>
              <a:effectLst/>
              <a:uLnTx/>
              <a:uFillTx/>
              <a:latin typeface="Calibri" panose="020F0502020204030204"/>
              <a:ea typeface="Arial Unicode MS" panose="020B0604020202020204" pitchFamily="34" charset="-128"/>
              <a:cs typeface="Arial Unicode MS" panose="020B0604020202020204" pitchFamily="34" charset="-128"/>
            </a:endParaRPr>
          </a:p>
          <a:p>
            <a:pPr marL="171450" marR="0" lvl="0" indent="-171450" algn="just"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tr-TR" altLang="tr-TR" sz="2100" b="0" i="0" u="none" strike="noStrike" kern="1200" cap="none" spc="0" normalizeH="0" baseline="0" noProof="0" dirty="0">
              <a:ln>
                <a:noFill/>
              </a:ln>
              <a:solidFill>
                <a:sysClr val="windowText" lastClr="000000"/>
              </a:solidFill>
              <a:effectLst/>
              <a:uLnTx/>
              <a:uFillTx/>
              <a:latin typeface="Calibri" panose="020F0502020204030204"/>
              <a:ea typeface="Arial Unicode MS" panose="020B0604020202020204" pitchFamily="34" charset="-128"/>
              <a:cs typeface="Arial Unicode MS" panose="020B0604020202020204" pitchFamily="34" charset="-128"/>
            </a:endParaRPr>
          </a:p>
          <a:p>
            <a:pPr marL="171450" marR="0" lvl="0" indent="-171450" algn="ctr"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tr-TR" altLang="tr-TR" sz="2100" b="0" i="0" u="none" strike="noStrike" kern="1200" cap="none" spc="0" normalizeH="0" baseline="0" noProof="0" dirty="0">
              <a:ln>
                <a:noFill/>
              </a:ln>
              <a:solidFill>
                <a:sysClr val="windowText" lastClr="000000"/>
              </a:solidFill>
              <a:effectLst/>
              <a:uLnTx/>
              <a:uFillTx/>
              <a:latin typeface="Calibri" panose="020F0502020204030204"/>
              <a:ea typeface="Arial Unicode MS" panose="020B0604020202020204" pitchFamily="34" charset="-128"/>
              <a:cs typeface="Arial Unicode MS" panose="020B0604020202020204" pitchFamily="34" charset="-128"/>
            </a:endParaRPr>
          </a:p>
          <a:p>
            <a:pPr marL="171450" marR="0" lvl="0" indent="-171450" algn="ctr"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tr-TR" altLang="tr-TR" sz="2100" b="0" i="0" u="none" strike="noStrike" kern="1200" cap="none" spc="0" normalizeH="0" baseline="0" noProof="0" dirty="0">
              <a:ln>
                <a:noFill/>
              </a:ln>
              <a:solidFill>
                <a:sysClr val="windowText" lastClr="000000"/>
              </a:solidFill>
              <a:effectLst/>
              <a:uLnTx/>
              <a:uFillTx/>
              <a:latin typeface="Calibri" panose="020F0502020204030204"/>
              <a:ea typeface="Arial Unicode MS" panose="020B0604020202020204" pitchFamily="34" charset="-128"/>
              <a:cs typeface="Arial Unicode MS" panose="020B0604020202020204" pitchFamily="34" charset="-128"/>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tr-TR" alt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 name="Unvan 1">
            <a:extLst>
              <a:ext uri="{FF2B5EF4-FFF2-40B4-BE49-F238E27FC236}">
                <a16:creationId xmlns="" xmlns:a16="http://schemas.microsoft.com/office/drawing/2014/main" id="{ED7049B0-88B2-4616-B3A3-633C1D9A76E7}"/>
              </a:ext>
            </a:extLst>
          </p:cNvPr>
          <p:cNvSpPr txBox="1">
            <a:spLocks/>
          </p:cNvSpPr>
          <p:nvPr/>
        </p:nvSpPr>
        <p:spPr bwMode="auto">
          <a:xfrm>
            <a:off x="457200" y="1556792"/>
            <a:ext cx="8229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0" marR="0" lvl="0" indent="0" algn="ctr" defTabSz="685800" rtl="0" eaLnBrk="0" fontAlgn="base" latinLnBrk="0" hangingPunct="0">
              <a:lnSpc>
                <a:spcPct val="150000"/>
              </a:lnSpc>
              <a:spcBef>
                <a:spcPct val="0"/>
              </a:spcBef>
              <a:spcAft>
                <a:spcPct val="0"/>
              </a:spcAft>
              <a:buClrTx/>
              <a:buSzTx/>
              <a:buFontTx/>
              <a:buNone/>
              <a:tabLst/>
              <a:defRPr/>
            </a:pPr>
            <a:r>
              <a:rPr kumimoji="0" lang="tr-TR" altLang="tr-TR" sz="2000" b="1" i="0" u="sng" strike="noStrike" kern="1200" cap="none" spc="0" normalizeH="0" baseline="0" noProof="0" dirty="0">
                <a:ln>
                  <a:noFill/>
                </a:ln>
                <a:effectLst/>
                <a:uLnTx/>
                <a:uFillTx/>
                <a:latin typeface="+mn-lt"/>
                <a:cs typeface="Calibri" panose="020F0502020204030204" pitchFamily="34" charset="0"/>
              </a:rPr>
              <a:t>Buluş ya da icat; </a:t>
            </a:r>
          </a:p>
          <a:p>
            <a:pPr marL="0" marR="0" lvl="0" indent="0" algn="ctr" defTabSz="685800" rtl="0" eaLnBrk="0" fontAlgn="base" latinLnBrk="0" hangingPunct="0">
              <a:lnSpc>
                <a:spcPct val="150000"/>
              </a:lnSpc>
              <a:spcBef>
                <a:spcPct val="0"/>
              </a:spcBef>
              <a:spcAft>
                <a:spcPct val="0"/>
              </a:spcAft>
              <a:buClrTx/>
              <a:buSzTx/>
              <a:buFontTx/>
              <a:buNone/>
              <a:tabLst/>
              <a:defRPr/>
            </a:pPr>
            <a:r>
              <a:rPr kumimoji="0" lang="tr-TR" altLang="tr-TR" sz="2000" b="1" i="0" u="none" strike="noStrike" kern="1200" cap="none" spc="0" normalizeH="0" baseline="0" noProof="0" dirty="0">
                <a:ln>
                  <a:noFill/>
                </a:ln>
                <a:effectLst/>
                <a:uLnTx/>
                <a:uFillTx/>
                <a:latin typeface="+mn-lt"/>
                <a:cs typeface="Calibri" panose="020F0502020204030204" pitchFamily="34" charset="0"/>
              </a:rPr>
              <a:t>daha önce bulunmayan bir şeyin insan çabasıyla geliştirilmesidir. </a:t>
            </a:r>
            <a:endParaRPr kumimoji="0" lang="tr-TR" altLang="tr-TR"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05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CEC2E141-9D25-464B-92EB-A3ACC7059EB0}"/>
              </a:ext>
            </a:extLst>
          </p:cNvPr>
          <p:cNvSpPr>
            <a:spLocks noGrp="1"/>
          </p:cNvSpPr>
          <p:nvPr>
            <p:ph type="body" sz="quarter" idx="13"/>
          </p:nvPr>
        </p:nvSpPr>
        <p:spPr/>
        <p:txBody>
          <a:bodyPr/>
          <a:lstStyle/>
          <a:p>
            <a:endParaRPr lang="tr-TR" sz="2800" b="1" dirty="0"/>
          </a:p>
          <a:p>
            <a:r>
              <a:rPr lang="tr-TR" sz="2800" b="1" dirty="0"/>
              <a:t>Patent Nedir?</a:t>
            </a:r>
          </a:p>
        </p:txBody>
      </p:sp>
      <p:sp>
        <p:nvSpPr>
          <p:cNvPr id="5" name="Metin Yer Tutucusu 3">
            <a:extLst>
              <a:ext uri="{FF2B5EF4-FFF2-40B4-BE49-F238E27FC236}">
                <a16:creationId xmlns="" xmlns:a16="http://schemas.microsoft.com/office/drawing/2014/main" id="{2BC687A4-6883-4B8F-92D3-318BE8B54F29}"/>
              </a:ext>
            </a:extLst>
          </p:cNvPr>
          <p:cNvSpPr txBox="1">
            <a:spLocks/>
          </p:cNvSpPr>
          <p:nvPr/>
        </p:nvSpPr>
        <p:spPr>
          <a:xfrm>
            <a:off x="395536" y="1731115"/>
            <a:ext cx="4752528" cy="3816340"/>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endParaRPr lang="tr-TR" altLang="tr-TR" sz="1400" dirty="0">
              <a:latin typeface="Tahoma" panose="020B0604030504040204" pitchFamily="34" charset="0"/>
            </a:endParaRPr>
          </a:p>
          <a:p>
            <a:pPr algn="just">
              <a:lnSpc>
                <a:spcPct val="150000"/>
              </a:lnSpc>
              <a:defRPr/>
            </a:pPr>
            <a:r>
              <a:rPr lang="tr-TR" altLang="tr-TR" sz="1800" dirty="0"/>
              <a:t>Kanundaki koşulları taşıyan bir </a:t>
            </a:r>
            <a:r>
              <a:rPr lang="tr-TR" altLang="tr-TR" sz="1800" b="1" dirty="0"/>
              <a:t>buluş için verilen yazılı belge.</a:t>
            </a:r>
          </a:p>
          <a:p>
            <a:pPr>
              <a:lnSpc>
                <a:spcPct val="150000"/>
              </a:lnSpc>
              <a:defRPr/>
            </a:pPr>
            <a:endParaRPr lang="tr-TR" altLang="tr-TR" sz="1800" b="1" dirty="0"/>
          </a:p>
          <a:p>
            <a:pPr algn="just">
              <a:lnSpc>
                <a:spcPct val="150000"/>
              </a:lnSpc>
              <a:defRPr/>
            </a:pPr>
            <a:r>
              <a:rPr lang="tr-TR" altLang="tr-TR" sz="1800" dirty="0"/>
              <a:t>Patent, buluş sahibinin çözümünü, </a:t>
            </a:r>
            <a:r>
              <a:rPr lang="tr-TR" altLang="tr-TR" sz="1800" b="1" dirty="0"/>
              <a:t>belirli bir zaman dilimi</a:t>
            </a:r>
            <a:r>
              <a:rPr lang="tr-TR" altLang="tr-TR" sz="1800" dirty="0">
                <a:solidFill>
                  <a:schemeClr val="accent1">
                    <a:lumMod val="75000"/>
                  </a:schemeClr>
                </a:solidFill>
              </a:rPr>
              <a:t> </a:t>
            </a:r>
            <a:r>
              <a:rPr lang="tr-TR" altLang="tr-TR" sz="1800" dirty="0"/>
              <a:t>içinde, yasal hükümler çerçevesinde koruma altına aldığını gösteren belgedir. </a:t>
            </a:r>
          </a:p>
          <a:p>
            <a:pPr>
              <a:defRPr/>
            </a:pPr>
            <a:endParaRPr lang="tr-TR" altLang="tr-TR" sz="1100" dirty="0"/>
          </a:p>
          <a:p>
            <a:pPr marL="0" indent="0">
              <a:buNone/>
              <a:defRPr/>
            </a:pPr>
            <a:endParaRPr lang="tr-TR" dirty="0"/>
          </a:p>
        </p:txBody>
      </p:sp>
      <p:pic>
        <p:nvPicPr>
          <p:cNvPr id="6" name="Picture 4" descr="incelemeli patent">
            <a:extLst>
              <a:ext uri="{FF2B5EF4-FFF2-40B4-BE49-F238E27FC236}">
                <a16:creationId xmlns="" xmlns:a16="http://schemas.microsoft.com/office/drawing/2014/main" id="{359A5ADA-1345-4922-87EB-9BE6C8D58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68970" y="1523206"/>
            <a:ext cx="2991462" cy="4232158"/>
          </a:xfrm>
          <a:prstGeom prst="rect">
            <a:avLst/>
          </a:prstGeom>
          <a:noFill/>
        </p:spPr>
      </p:pic>
    </p:spTree>
    <p:extLst>
      <p:ext uri="{BB962C8B-B14F-4D97-AF65-F5344CB8AC3E}">
        <p14:creationId xmlns:p14="http://schemas.microsoft.com/office/powerpoint/2010/main" val="3865738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4AD4296D-B245-43E9-923D-A4FB65C74D2F}"/>
              </a:ext>
            </a:extLst>
          </p:cNvPr>
          <p:cNvSpPr>
            <a:spLocks noGrp="1"/>
          </p:cNvSpPr>
          <p:nvPr>
            <p:ph type="body" sz="quarter" idx="13"/>
          </p:nvPr>
        </p:nvSpPr>
        <p:spPr/>
        <p:txBody>
          <a:bodyPr/>
          <a:lstStyle/>
          <a:p>
            <a:endParaRPr lang="tr-TR" b="1" dirty="0"/>
          </a:p>
          <a:p>
            <a:r>
              <a:rPr lang="tr-TR" sz="2800" b="1" dirty="0"/>
              <a:t>Patent Bir Haktır!</a:t>
            </a:r>
          </a:p>
          <a:p>
            <a:endParaRPr lang="tr-TR" dirty="0"/>
          </a:p>
        </p:txBody>
      </p:sp>
      <p:sp>
        <p:nvSpPr>
          <p:cNvPr id="6" name="Metin Yer Tutucusu 3">
            <a:extLst>
              <a:ext uri="{FF2B5EF4-FFF2-40B4-BE49-F238E27FC236}">
                <a16:creationId xmlns="" xmlns:a16="http://schemas.microsoft.com/office/drawing/2014/main" id="{D702D82A-2C5F-403A-B486-4C18E7CE6AAB}"/>
              </a:ext>
            </a:extLst>
          </p:cNvPr>
          <p:cNvSpPr txBox="1">
            <a:spLocks/>
          </p:cNvSpPr>
          <p:nvPr/>
        </p:nvSpPr>
        <p:spPr>
          <a:xfrm>
            <a:off x="755576" y="1523206"/>
            <a:ext cx="7451725" cy="38115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altLang="tr-TR" sz="1400" dirty="0">
              <a:latin typeface="Tahoma" panose="020B0604030504040204" pitchFamily="34" charset="0"/>
            </a:endParaRPr>
          </a:p>
          <a:p>
            <a:endParaRPr lang="tr-TR" altLang="tr-TR" sz="1800" dirty="0"/>
          </a:p>
          <a:p>
            <a:pPr>
              <a:lnSpc>
                <a:spcPct val="150000"/>
              </a:lnSpc>
            </a:pPr>
            <a:r>
              <a:rPr lang="tr-TR" altLang="tr-TR" sz="1800" dirty="0"/>
              <a:t>Buluşlar için sınırlı bir süre izinsiz olarak</a:t>
            </a:r>
          </a:p>
          <a:p>
            <a:pPr>
              <a:lnSpc>
                <a:spcPct val="150000"/>
              </a:lnSpc>
            </a:pPr>
            <a:r>
              <a:rPr lang="tr-TR" altLang="tr-TR" sz="1800" dirty="0"/>
              <a:t>Ürettirmeme,</a:t>
            </a:r>
          </a:p>
          <a:p>
            <a:pPr>
              <a:lnSpc>
                <a:spcPct val="150000"/>
              </a:lnSpc>
            </a:pPr>
            <a:r>
              <a:rPr lang="tr-TR" altLang="tr-TR" sz="1800" dirty="0"/>
              <a:t>Kullandırmama,</a:t>
            </a:r>
          </a:p>
          <a:p>
            <a:pPr>
              <a:lnSpc>
                <a:spcPct val="150000"/>
              </a:lnSpc>
            </a:pPr>
            <a:r>
              <a:rPr lang="tr-TR" altLang="tr-TR" sz="1800" dirty="0"/>
              <a:t>Elde bulundurmama,</a:t>
            </a:r>
          </a:p>
          <a:p>
            <a:pPr>
              <a:lnSpc>
                <a:spcPct val="150000"/>
              </a:lnSpc>
            </a:pPr>
            <a:endParaRPr lang="tr-TR" altLang="tr-TR" sz="1800" dirty="0"/>
          </a:p>
          <a:p>
            <a:pPr marL="0" indent="0">
              <a:lnSpc>
                <a:spcPct val="150000"/>
              </a:lnSpc>
              <a:buNone/>
            </a:pPr>
            <a:r>
              <a:rPr lang="tr-TR" altLang="tr-TR" sz="1800" dirty="0"/>
              <a:t>gibi haklar tanıyan devlet/otorite tarafından verilen </a:t>
            </a:r>
            <a:r>
              <a:rPr lang="tr-TR" altLang="tr-TR" sz="1800" b="1" dirty="0">
                <a:solidFill>
                  <a:srgbClr val="FF0000"/>
                </a:solidFill>
              </a:rPr>
              <a:t>negatif bir haktır</a:t>
            </a:r>
            <a:r>
              <a:rPr lang="tr-TR" altLang="tr-TR" sz="1800" dirty="0"/>
              <a:t>.</a:t>
            </a:r>
          </a:p>
          <a:p>
            <a:endParaRPr lang="tr-TR" altLang="tr-TR" sz="1100" dirty="0"/>
          </a:p>
          <a:p>
            <a:endParaRPr lang="tr-TR" altLang="tr-TR" dirty="0"/>
          </a:p>
        </p:txBody>
      </p:sp>
      <p:pic>
        <p:nvPicPr>
          <p:cNvPr id="7" name="Resim 5">
            <a:extLst>
              <a:ext uri="{FF2B5EF4-FFF2-40B4-BE49-F238E27FC236}">
                <a16:creationId xmlns="" xmlns:a16="http://schemas.microsoft.com/office/drawing/2014/main" id="{8B2839E0-6CF7-4C39-89C5-EC2B7F52D26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927693"/>
            <a:ext cx="2043112" cy="17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938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3B3C30FB-EC0B-431D-B508-F71D90B3BC8A}"/>
              </a:ext>
            </a:extLst>
          </p:cNvPr>
          <p:cNvSpPr>
            <a:spLocks noGrp="1"/>
          </p:cNvSpPr>
          <p:nvPr>
            <p:ph type="body" sz="quarter" idx="13"/>
          </p:nvPr>
        </p:nvSpPr>
        <p:spPr/>
        <p:txBody>
          <a:bodyPr/>
          <a:lstStyle/>
          <a:p>
            <a:endParaRPr lang="tr-TR" dirty="0"/>
          </a:p>
          <a:p>
            <a:r>
              <a:rPr lang="tr-TR" sz="2800" b="1" dirty="0"/>
              <a:t>Neler Patentlenebilir?</a:t>
            </a:r>
          </a:p>
        </p:txBody>
      </p:sp>
      <p:sp>
        <p:nvSpPr>
          <p:cNvPr id="5" name="Content Placeholder 2">
            <a:extLst>
              <a:ext uri="{FF2B5EF4-FFF2-40B4-BE49-F238E27FC236}">
                <a16:creationId xmlns="" xmlns:a16="http://schemas.microsoft.com/office/drawing/2014/main" id="{F51212DC-1A05-4DD3-88DF-8D568E8CC721}"/>
              </a:ext>
            </a:extLst>
          </p:cNvPr>
          <p:cNvSpPr txBox="1">
            <a:spLocks/>
          </p:cNvSpPr>
          <p:nvPr/>
        </p:nvSpPr>
        <p:spPr bwMode="auto">
          <a:xfrm>
            <a:off x="971550" y="2460625"/>
            <a:ext cx="4187825" cy="276225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73050" indent="-273050" eaLnBrk="1" hangingPunct="1">
              <a:lnSpc>
                <a:spcPct val="150000"/>
              </a:lnSpc>
              <a:defRPr/>
            </a:pPr>
            <a:r>
              <a:rPr lang="tr-TR" altLang="tr-TR" sz="1800" kern="0" dirty="0">
                <a:solidFill>
                  <a:srgbClr val="000000"/>
                </a:solidFill>
              </a:rPr>
              <a:t>Ürünler </a:t>
            </a:r>
          </a:p>
          <a:p>
            <a:pPr marL="273050" indent="-273050" eaLnBrk="1" hangingPunct="1">
              <a:lnSpc>
                <a:spcPct val="150000"/>
              </a:lnSpc>
              <a:defRPr/>
            </a:pPr>
            <a:r>
              <a:rPr lang="tr-TR" altLang="tr-TR" sz="1800" kern="0" dirty="0">
                <a:solidFill>
                  <a:srgbClr val="000000"/>
                </a:solidFill>
              </a:rPr>
              <a:t>Ürünü üretmek için aletler</a:t>
            </a:r>
          </a:p>
          <a:p>
            <a:pPr marL="273050" indent="-273050" eaLnBrk="1" hangingPunct="1">
              <a:lnSpc>
                <a:spcPct val="150000"/>
              </a:lnSpc>
              <a:defRPr/>
            </a:pPr>
            <a:r>
              <a:rPr lang="tr-TR" altLang="tr-TR" sz="1800" kern="0" dirty="0">
                <a:solidFill>
                  <a:srgbClr val="000000"/>
                </a:solidFill>
              </a:rPr>
              <a:t>Ürün üretim </a:t>
            </a:r>
            <a:r>
              <a:rPr lang="tr-TR" altLang="tr-TR" sz="1800" kern="0" dirty="0" err="1">
                <a:solidFill>
                  <a:srgbClr val="000000"/>
                </a:solidFill>
              </a:rPr>
              <a:t>metodları</a:t>
            </a:r>
            <a:endParaRPr lang="tr-TR" altLang="tr-TR" sz="1800" kern="0" dirty="0">
              <a:solidFill>
                <a:srgbClr val="000000"/>
              </a:solidFill>
            </a:endParaRPr>
          </a:p>
          <a:p>
            <a:pPr marL="273050" indent="-273050" eaLnBrk="1" hangingPunct="1">
              <a:lnSpc>
                <a:spcPct val="150000"/>
              </a:lnSpc>
              <a:defRPr/>
            </a:pPr>
            <a:r>
              <a:rPr lang="tr-TR" altLang="tr-TR" sz="1800" kern="0" dirty="0">
                <a:solidFill>
                  <a:srgbClr val="000000"/>
                </a:solidFill>
              </a:rPr>
              <a:t>Ürünün kullanımı</a:t>
            </a:r>
          </a:p>
          <a:p>
            <a:pPr marL="0" indent="0" eaLnBrk="1" hangingPunct="1">
              <a:buFontTx/>
              <a:buNone/>
              <a:defRPr/>
            </a:pPr>
            <a:endParaRPr lang="tr-TR" altLang="tr-TR" kern="0" dirty="0">
              <a:solidFill>
                <a:srgbClr val="000000"/>
              </a:solidFill>
              <a:latin typeface="Arial"/>
            </a:endParaRPr>
          </a:p>
        </p:txBody>
      </p:sp>
      <p:pic>
        <p:nvPicPr>
          <p:cNvPr id="6" name="Picture 1028" descr="TireConstruction">
            <a:extLst>
              <a:ext uri="{FF2B5EF4-FFF2-40B4-BE49-F238E27FC236}">
                <a16:creationId xmlns="" xmlns:a16="http://schemas.microsoft.com/office/drawing/2014/main" id="{5A161F1E-6A69-450B-9311-637777218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159375" y="2047875"/>
            <a:ext cx="3333750" cy="2762250"/>
          </a:xfrm>
          <a:prstGeom prst="rect">
            <a:avLst/>
          </a:prstGeom>
          <a:noFill/>
        </p:spPr>
      </p:pic>
    </p:spTree>
    <p:extLst>
      <p:ext uri="{BB962C8B-B14F-4D97-AF65-F5344CB8AC3E}">
        <p14:creationId xmlns:p14="http://schemas.microsoft.com/office/powerpoint/2010/main" val="3140359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EEBDD5B7-8AF3-48FD-9359-BD0D417C7D0A}"/>
              </a:ext>
            </a:extLst>
          </p:cNvPr>
          <p:cNvSpPr>
            <a:spLocks noGrp="1"/>
          </p:cNvSpPr>
          <p:nvPr>
            <p:ph type="body" sz="quarter" idx="13"/>
          </p:nvPr>
        </p:nvSpPr>
        <p:spPr/>
        <p:txBody>
          <a:bodyPr/>
          <a:lstStyle/>
          <a:p>
            <a:endParaRPr lang="tr-TR" sz="2800" b="1" dirty="0"/>
          </a:p>
          <a:p>
            <a:r>
              <a:rPr lang="tr-TR" sz="2800" b="1" dirty="0" err="1"/>
              <a:t>Patentlenebilirlik</a:t>
            </a:r>
            <a:r>
              <a:rPr lang="tr-TR" sz="2800" b="1" dirty="0"/>
              <a:t> Kriterleri</a:t>
            </a:r>
          </a:p>
        </p:txBody>
      </p:sp>
      <p:sp>
        <p:nvSpPr>
          <p:cNvPr id="6" name="Content Placeholder 2">
            <a:extLst>
              <a:ext uri="{FF2B5EF4-FFF2-40B4-BE49-F238E27FC236}">
                <a16:creationId xmlns="" xmlns:a16="http://schemas.microsoft.com/office/drawing/2014/main" id="{BF317536-1D51-4A3B-9546-26D99C95CED9}"/>
              </a:ext>
            </a:extLst>
          </p:cNvPr>
          <p:cNvSpPr txBox="1">
            <a:spLocks/>
          </p:cNvSpPr>
          <p:nvPr/>
        </p:nvSpPr>
        <p:spPr bwMode="auto">
          <a:xfrm>
            <a:off x="1619672" y="1484784"/>
            <a:ext cx="5904656" cy="4608334"/>
          </a:xfrm>
          <a:prstGeom prst="rect">
            <a:avLst/>
          </a:prstGeom>
          <a:noFill/>
          <a:ln>
            <a:noFill/>
          </a:ln>
        </p:spPr>
        <p:txBody>
          <a:bodyPr>
            <a:normAutofit fontScale="25000" lnSpcReduction="20000"/>
          </a:bodyPr>
          <a:lst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800" kern="1200">
                <a:solidFill>
                  <a:schemeClr val="tx1"/>
                </a:solidFill>
                <a:latin typeface="+mj-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j-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400" kern="1200">
                <a:solidFill>
                  <a:schemeClr val="tx1"/>
                </a:solidFill>
                <a:latin typeface="+mj-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400" kern="1200">
                <a:solidFill>
                  <a:schemeClr val="tx1"/>
                </a:solidFill>
                <a:latin typeface="+mj-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4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eaLnBrk="1" hangingPunct="1">
              <a:lnSpc>
                <a:spcPct val="170000"/>
              </a:lnSpc>
              <a:buFont typeface="Wingdings 2" panose="05020102010507070707" pitchFamily="18" charset="2"/>
              <a:buNone/>
              <a:defRPr/>
            </a:pPr>
            <a:r>
              <a:rPr lang="tr-TR" sz="7200" u="sng" dirty="0">
                <a:solidFill>
                  <a:srgbClr val="000000"/>
                </a:solidFill>
                <a:latin typeface="+mn-lt"/>
              </a:rPr>
              <a:t>Bir BULUŞUN</a:t>
            </a:r>
            <a:r>
              <a:rPr lang="tr-TR" sz="7200" dirty="0">
                <a:solidFill>
                  <a:srgbClr val="000000"/>
                </a:solidFill>
                <a:latin typeface="+mn-lt"/>
              </a:rPr>
              <a:t>;</a:t>
            </a:r>
            <a:r>
              <a:rPr lang="tr-TR" sz="7200" dirty="0">
                <a:solidFill>
                  <a:srgbClr val="000000"/>
                </a:solidFill>
                <a:effectLst>
                  <a:outerShdw blurRad="38100" dist="38100" dir="2700000" algn="tl">
                    <a:srgbClr val="C0C0C0"/>
                  </a:outerShdw>
                </a:effectLst>
                <a:latin typeface="+mn-lt"/>
              </a:rPr>
              <a:t> </a:t>
            </a:r>
          </a:p>
          <a:p>
            <a:pPr marL="0" indent="0" algn="just" eaLnBrk="1" hangingPunct="1">
              <a:lnSpc>
                <a:spcPct val="170000"/>
              </a:lnSpc>
              <a:buFont typeface="Wingdings 2" panose="05020102010507070707" pitchFamily="18" charset="2"/>
              <a:buNone/>
              <a:defRPr/>
            </a:pPr>
            <a:r>
              <a:rPr lang="tr-TR" sz="7200" b="1" u="sng" dirty="0">
                <a:solidFill>
                  <a:srgbClr val="000000"/>
                </a:solidFill>
                <a:latin typeface="+mn-lt"/>
              </a:rPr>
              <a:t>Patent</a:t>
            </a:r>
            <a:r>
              <a:rPr lang="tr-TR" sz="7200" u="sng" dirty="0">
                <a:solidFill>
                  <a:srgbClr val="000000"/>
                </a:solidFill>
                <a:latin typeface="+mn-lt"/>
              </a:rPr>
              <a:t> </a:t>
            </a:r>
            <a:r>
              <a:rPr lang="tr-TR" sz="7200" dirty="0">
                <a:solidFill>
                  <a:srgbClr val="000000"/>
                </a:solidFill>
                <a:latin typeface="+mn-lt"/>
              </a:rPr>
              <a:t>belgesi alması için;</a:t>
            </a:r>
          </a:p>
          <a:p>
            <a:pPr algn="just" eaLnBrk="1" hangingPunct="1">
              <a:lnSpc>
                <a:spcPct val="170000"/>
              </a:lnSpc>
              <a:buClrTx/>
              <a:defRPr/>
            </a:pPr>
            <a:r>
              <a:rPr lang="tr-TR" sz="7200" dirty="0">
                <a:latin typeface="+mn-lt"/>
              </a:rPr>
              <a:t>Yenilik,</a:t>
            </a:r>
          </a:p>
          <a:p>
            <a:pPr algn="just" eaLnBrk="1" hangingPunct="1">
              <a:lnSpc>
                <a:spcPct val="170000"/>
              </a:lnSpc>
              <a:buClr>
                <a:schemeClr val="tx1"/>
              </a:buClr>
              <a:defRPr/>
            </a:pPr>
            <a:r>
              <a:rPr lang="tr-TR" sz="7200" dirty="0">
                <a:solidFill>
                  <a:srgbClr val="000000"/>
                </a:solidFill>
                <a:latin typeface="+mn-lt"/>
              </a:rPr>
              <a:t>Tekniğin bilinen durumunun aşılması (Buluş Basamağı),</a:t>
            </a:r>
          </a:p>
          <a:p>
            <a:pPr algn="just" eaLnBrk="1" hangingPunct="1">
              <a:lnSpc>
                <a:spcPct val="170000"/>
              </a:lnSpc>
              <a:buClr>
                <a:schemeClr val="tx1"/>
              </a:buClr>
              <a:defRPr/>
            </a:pPr>
            <a:r>
              <a:rPr lang="tr-TR" sz="7200" dirty="0">
                <a:solidFill>
                  <a:srgbClr val="000000"/>
                </a:solidFill>
                <a:latin typeface="+mn-lt"/>
              </a:rPr>
              <a:t>Sanayiye Uygulanabilirlik</a:t>
            </a:r>
          </a:p>
          <a:p>
            <a:pPr marL="0" indent="0" algn="just" eaLnBrk="1" hangingPunct="1">
              <a:lnSpc>
                <a:spcPct val="170000"/>
              </a:lnSpc>
              <a:buClr>
                <a:schemeClr val="tx1"/>
              </a:buClr>
              <a:buFont typeface="Wingdings 2" panose="05020102010507070707" pitchFamily="18" charset="2"/>
              <a:buNone/>
              <a:defRPr/>
            </a:pPr>
            <a:r>
              <a:rPr lang="tr-TR" sz="7200" b="1" u="sng" dirty="0">
                <a:solidFill>
                  <a:srgbClr val="000000"/>
                </a:solidFill>
                <a:latin typeface="+mn-lt"/>
              </a:rPr>
              <a:t>Faydalı Model</a:t>
            </a:r>
            <a:r>
              <a:rPr lang="tr-TR" sz="7200" dirty="0">
                <a:solidFill>
                  <a:srgbClr val="000000"/>
                </a:solidFill>
                <a:latin typeface="+mn-lt"/>
              </a:rPr>
              <a:t> belgesi almak için ise;</a:t>
            </a:r>
          </a:p>
          <a:p>
            <a:pPr algn="just" eaLnBrk="1" hangingPunct="1">
              <a:lnSpc>
                <a:spcPct val="170000"/>
              </a:lnSpc>
              <a:buClr>
                <a:schemeClr val="tx1"/>
              </a:buClr>
              <a:defRPr/>
            </a:pPr>
            <a:r>
              <a:rPr lang="tr-TR" sz="7200" dirty="0">
                <a:solidFill>
                  <a:srgbClr val="000000"/>
                </a:solidFill>
                <a:latin typeface="+mn-lt"/>
              </a:rPr>
              <a:t>Yenilik,</a:t>
            </a:r>
          </a:p>
          <a:p>
            <a:pPr algn="just" eaLnBrk="1" hangingPunct="1">
              <a:lnSpc>
                <a:spcPct val="170000"/>
              </a:lnSpc>
              <a:buClr>
                <a:schemeClr val="tx1"/>
              </a:buClr>
              <a:defRPr/>
            </a:pPr>
            <a:r>
              <a:rPr lang="tr-TR" sz="7200" dirty="0">
                <a:solidFill>
                  <a:srgbClr val="000000"/>
                </a:solidFill>
                <a:latin typeface="+mn-lt"/>
              </a:rPr>
              <a:t>Sanayiye Uygulanabilirlik </a:t>
            </a:r>
          </a:p>
          <a:p>
            <a:pPr marL="0" indent="0" algn="just" eaLnBrk="1" hangingPunct="1">
              <a:lnSpc>
                <a:spcPct val="170000"/>
              </a:lnSpc>
              <a:buClr>
                <a:schemeClr val="tx1"/>
              </a:buClr>
              <a:buNone/>
              <a:defRPr/>
            </a:pPr>
            <a:r>
              <a:rPr lang="tr-TR" sz="7200" dirty="0">
                <a:solidFill>
                  <a:srgbClr val="000000"/>
                </a:solidFill>
                <a:latin typeface="+mn-lt"/>
              </a:rPr>
              <a:t>kriterlerinin sağlanması gerekmektedir. </a:t>
            </a:r>
          </a:p>
          <a:p>
            <a:pPr marL="0" indent="0" eaLnBrk="1" hangingPunct="1">
              <a:lnSpc>
                <a:spcPct val="80000"/>
              </a:lnSpc>
              <a:defRPr/>
            </a:pPr>
            <a:endParaRPr lang="tr-TR" sz="2400" dirty="0">
              <a:solidFill>
                <a:srgbClr val="000000"/>
              </a:solidFill>
              <a:latin typeface="Calibri"/>
            </a:endParaRPr>
          </a:p>
          <a:p>
            <a:pPr marL="0" indent="0" eaLnBrk="1" hangingPunct="1">
              <a:lnSpc>
                <a:spcPct val="80000"/>
              </a:lnSpc>
              <a:defRPr/>
            </a:pPr>
            <a:endParaRPr lang="tr-TR" sz="2400" dirty="0">
              <a:solidFill>
                <a:srgbClr val="000000"/>
              </a:solidFill>
              <a:latin typeface="Calibri"/>
            </a:endParaRPr>
          </a:p>
        </p:txBody>
      </p:sp>
    </p:spTree>
    <p:extLst>
      <p:ext uri="{BB962C8B-B14F-4D97-AF65-F5344CB8AC3E}">
        <p14:creationId xmlns:p14="http://schemas.microsoft.com/office/powerpoint/2010/main" val="843171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4E90F1FF-C7FA-4F5C-8A40-6989A3719CD5}"/>
              </a:ext>
            </a:extLst>
          </p:cNvPr>
          <p:cNvSpPr>
            <a:spLocks noGrp="1"/>
          </p:cNvSpPr>
          <p:nvPr>
            <p:ph type="body" sz="quarter" idx="13"/>
          </p:nvPr>
        </p:nvSpPr>
        <p:spPr/>
        <p:txBody>
          <a:bodyPr/>
          <a:lstStyle/>
          <a:p>
            <a:endParaRPr lang="tr-TR" dirty="0"/>
          </a:p>
          <a:p>
            <a:r>
              <a:rPr lang="tr-TR" sz="2800" b="1" dirty="0"/>
              <a:t>Yenilik </a:t>
            </a:r>
          </a:p>
        </p:txBody>
      </p:sp>
      <p:sp>
        <p:nvSpPr>
          <p:cNvPr id="5" name="İçerik Yer Tutucusu 2">
            <a:extLst>
              <a:ext uri="{FF2B5EF4-FFF2-40B4-BE49-F238E27FC236}">
                <a16:creationId xmlns="" xmlns:a16="http://schemas.microsoft.com/office/drawing/2014/main" id="{6BA623B2-8B2B-48FE-8F9D-57E46AFB2CD0}"/>
              </a:ext>
            </a:extLst>
          </p:cNvPr>
          <p:cNvSpPr txBox="1">
            <a:spLocks/>
          </p:cNvSpPr>
          <p:nvPr/>
        </p:nvSpPr>
        <p:spPr bwMode="auto">
          <a:xfrm>
            <a:off x="827584" y="1844824"/>
            <a:ext cx="784887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base" latinLnBrk="0" hangingPunct="1">
              <a:lnSpc>
                <a:spcPct val="150000"/>
              </a:lnSpc>
              <a:spcBef>
                <a:spcPts val="750"/>
              </a:spcBef>
              <a:spcAft>
                <a:spcPct val="0"/>
              </a:spcAft>
              <a:buClrTx/>
              <a:buSzTx/>
              <a:buNone/>
              <a:tabLst/>
              <a:defRPr/>
            </a:pPr>
            <a:r>
              <a:rPr kumimoji="0" lang="tr-TR" altLang="tr-TR"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Dünya üzerinde benzer ürünlerin olmaması gerekmektedir</a:t>
            </a:r>
            <a:r>
              <a:rPr kumimoji="0" lang="tr-TR" altLang="tr-T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171450" marR="0" lvl="0" indent="-171450" algn="l" defTabSz="685800" rtl="0" eaLnBrk="1" fontAlgn="base" latinLnBrk="0" hangingPunct="1">
              <a:lnSpc>
                <a:spcPct val="90000"/>
              </a:lnSpc>
              <a:spcBef>
                <a:spcPts val="750"/>
              </a:spcBef>
              <a:spcAft>
                <a:spcPct val="0"/>
              </a:spcAft>
              <a:buClrTx/>
              <a:buSzTx/>
              <a:buFont typeface="Arial" panose="020B0604020202020204" pitchFamily="34" charset="0"/>
              <a:buChar char="•"/>
              <a:tabLst/>
              <a:defRPr/>
            </a:pPr>
            <a:endParaRPr kumimoji="0" lang="tr-TR" alt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İçerik Yer Tutucusu 2">
            <a:extLst>
              <a:ext uri="{FF2B5EF4-FFF2-40B4-BE49-F238E27FC236}">
                <a16:creationId xmlns="" xmlns:a16="http://schemas.microsoft.com/office/drawing/2014/main" id="{8B2EC861-0571-4077-A75A-29562360A190}"/>
              </a:ext>
            </a:extLst>
          </p:cNvPr>
          <p:cNvSpPr txBox="1">
            <a:spLocks/>
          </p:cNvSpPr>
          <p:nvPr/>
        </p:nvSpPr>
        <p:spPr bwMode="auto">
          <a:xfrm>
            <a:off x="1403648" y="3429000"/>
            <a:ext cx="253404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base" latinLnBrk="0" hangingPunct="1">
              <a:lnSpc>
                <a:spcPct val="150000"/>
              </a:lnSpc>
              <a:spcBef>
                <a:spcPts val="750"/>
              </a:spcBef>
              <a:spcAft>
                <a:spcPct val="0"/>
              </a:spcAft>
              <a:buClrTx/>
              <a:buSzTx/>
              <a:buNone/>
              <a:tabLst/>
              <a:defRPr/>
            </a:pPr>
            <a:r>
              <a:rPr kumimoji="0" lang="tr-TR" altLang="tr-TR"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Türkiye’ de </a:t>
            </a:r>
            <a:r>
              <a:rPr kumimoji="0" lang="tr-TR" altLang="tr-TR" sz="2400" b="1" i="0" u="none" strike="noStrike" kern="1200" cap="none" spc="0" normalizeH="0" baseline="0" noProof="0" dirty="0">
                <a:ln>
                  <a:noFill/>
                </a:ln>
                <a:solidFill>
                  <a:srgbClr val="FF0000"/>
                </a:solidFill>
                <a:effectLst/>
                <a:uLnTx/>
                <a:uFillTx/>
                <a:latin typeface="Calibri" panose="020F0502020204030204"/>
                <a:ea typeface="+mn-ea"/>
                <a:cs typeface="+mn-cs"/>
              </a:rPr>
              <a:t>DEĞİL</a:t>
            </a:r>
            <a:r>
              <a:rPr kumimoji="0" lang="tr-TR" altLang="tr-TR"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endParaRPr kumimoji="0" lang="tr-TR" altLang="tr-T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0" indent="-171450" algn="l" defTabSz="685800" rtl="0" eaLnBrk="1" fontAlgn="base" latinLnBrk="0" hangingPunct="1">
              <a:lnSpc>
                <a:spcPct val="90000"/>
              </a:lnSpc>
              <a:spcBef>
                <a:spcPts val="750"/>
              </a:spcBef>
              <a:spcAft>
                <a:spcPct val="0"/>
              </a:spcAft>
              <a:buClrTx/>
              <a:buSzTx/>
              <a:buFont typeface="Arial" panose="020B0604020202020204" pitchFamily="34" charset="0"/>
              <a:buChar char="•"/>
              <a:tabLst/>
              <a:defRPr/>
            </a:pPr>
            <a:endParaRPr kumimoji="0" lang="tr-TR" alt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 name="İçerik Yer Tutucusu 2">
            <a:extLst>
              <a:ext uri="{FF2B5EF4-FFF2-40B4-BE49-F238E27FC236}">
                <a16:creationId xmlns="" xmlns:a16="http://schemas.microsoft.com/office/drawing/2014/main" id="{80622402-C408-4FC0-B0F8-C2FFD71377F8}"/>
              </a:ext>
            </a:extLst>
          </p:cNvPr>
          <p:cNvSpPr txBox="1">
            <a:spLocks/>
          </p:cNvSpPr>
          <p:nvPr/>
        </p:nvSpPr>
        <p:spPr bwMode="auto">
          <a:xfrm>
            <a:off x="4960740" y="3422645"/>
            <a:ext cx="253404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base" latinLnBrk="0" hangingPunct="1">
              <a:lnSpc>
                <a:spcPct val="150000"/>
              </a:lnSpc>
              <a:spcBef>
                <a:spcPts val="750"/>
              </a:spcBef>
              <a:spcAft>
                <a:spcPct val="0"/>
              </a:spcAft>
              <a:buClrTx/>
              <a:buSzTx/>
              <a:buNone/>
              <a:tabLst/>
              <a:defRPr/>
            </a:pPr>
            <a:r>
              <a:rPr lang="tr-TR" altLang="tr-TR" sz="2400" b="1" u="sng" dirty="0">
                <a:solidFill>
                  <a:sysClr val="windowText" lastClr="000000"/>
                </a:solidFill>
                <a:latin typeface="Calibri" panose="020F0502020204030204"/>
              </a:rPr>
              <a:t>DÜNYA </a:t>
            </a:r>
            <a:r>
              <a:rPr lang="tr-TR" altLang="tr-TR" sz="2400" b="1" dirty="0">
                <a:solidFill>
                  <a:sysClr val="windowText" lastClr="000000"/>
                </a:solidFill>
                <a:latin typeface="Calibri" panose="020F0502020204030204"/>
              </a:rPr>
              <a:t>da </a:t>
            </a:r>
            <a:r>
              <a:rPr lang="tr-TR" altLang="tr-TR" sz="2400" b="1" dirty="0">
                <a:solidFill>
                  <a:srgbClr val="FF0000"/>
                </a:solidFill>
                <a:latin typeface="Calibri" panose="020F0502020204030204"/>
              </a:rPr>
              <a:t>YENİLİK</a:t>
            </a:r>
            <a:r>
              <a:rPr kumimoji="0" lang="tr-TR" altLang="tr-TR"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endParaRPr kumimoji="0" lang="tr-TR" altLang="tr-T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0" indent="-171450" algn="l" defTabSz="685800" rtl="0" eaLnBrk="1" fontAlgn="base" latinLnBrk="0" hangingPunct="1">
              <a:lnSpc>
                <a:spcPct val="90000"/>
              </a:lnSpc>
              <a:spcBef>
                <a:spcPts val="750"/>
              </a:spcBef>
              <a:spcAft>
                <a:spcPct val="0"/>
              </a:spcAft>
              <a:buClrTx/>
              <a:buSzTx/>
              <a:buFont typeface="Arial" panose="020B0604020202020204" pitchFamily="34" charset="0"/>
              <a:buChar char="•"/>
              <a:tabLst/>
              <a:defRPr/>
            </a:pPr>
            <a:endParaRPr kumimoji="0" lang="tr-TR" alt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08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8DD4E5A0-DC3A-446B-9024-8E2D9D2F309D}"/>
              </a:ext>
            </a:extLst>
          </p:cNvPr>
          <p:cNvSpPr>
            <a:spLocks noGrp="1"/>
          </p:cNvSpPr>
          <p:nvPr>
            <p:ph type="body" sz="quarter" idx="13"/>
          </p:nvPr>
        </p:nvSpPr>
        <p:spPr/>
        <p:txBody>
          <a:bodyPr/>
          <a:lstStyle/>
          <a:p>
            <a:r>
              <a:rPr lang="tr-TR" b="1" dirty="0"/>
              <a:t>Patent Verilmesini </a:t>
            </a:r>
          </a:p>
          <a:p>
            <a:r>
              <a:rPr lang="tr-TR" b="1" dirty="0"/>
              <a:t>Etkilemeyen Açıklamalar</a:t>
            </a:r>
          </a:p>
          <a:p>
            <a:r>
              <a:rPr lang="tr-TR" b="1" dirty="0" err="1"/>
              <a:t>Grace</a:t>
            </a:r>
            <a:r>
              <a:rPr lang="tr-TR" b="1" dirty="0"/>
              <a:t> </a:t>
            </a:r>
            <a:r>
              <a:rPr lang="tr-TR" b="1" dirty="0" err="1"/>
              <a:t>Period</a:t>
            </a:r>
            <a:r>
              <a:rPr lang="tr-TR" b="1" dirty="0"/>
              <a:t> (Özür Süresi)</a:t>
            </a:r>
          </a:p>
        </p:txBody>
      </p:sp>
      <p:sp>
        <p:nvSpPr>
          <p:cNvPr id="5" name="İçerik Yer Tutucusu 2">
            <a:extLst>
              <a:ext uri="{FF2B5EF4-FFF2-40B4-BE49-F238E27FC236}">
                <a16:creationId xmlns="" xmlns:a16="http://schemas.microsoft.com/office/drawing/2014/main" id="{E13452D0-194F-4BA7-91FB-26A4DEE48F67}"/>
              </a:ext>
            </a:extLst>
          </p:cNvPr>
          <p:cNvSpPr txBox="1">
            <a:spLocks/>
          </p:cNvSpPr>
          <p:nvPr/>
        </p:nvSpPr>
        <p:spPr bwMode="auto">
          <a:xfrm>
            <a:off x="684213" y="2060847"/>
            <a:ext cx="7886700" cy="370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just" defTabSz="685800" rtl="0" eaLnBrk="1" fontAlgn="base" latinLnBrk="0" hangingPunct="1">
              <a:lnSpc>
                <a:spcPct val="150000"/>
              </a:lnSpc>
              <a:spcBef>
                <a:spcPts val="750"/>
              </a:spcBef>
              <a:spcAft>
                <a:spcPct val="0"/>
              </a:spcAft>
              <a:buClrTx/>
              <a:buSzTx/>
              <a:buFont typeface="Arial" panose="020B0604020202020204" pitchFamily="34" charset="0"/>
              <a:buChar char="•"/>
              <a:tabLst/>
              <a:defRPr/>
            </a:pPr>
            <a:r>
              <a:rPr kumimoji="0" lang="tr-TR" altLang="tr-T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Bir buluşa patent verilmesini etkileyecek nitelikte olmakla birlikte, başvuru tarihinden önceki 12 ay içinde veya rüçhan hakkı talep edilmiş ise rüçhan hakkı tarihinden önceki on iki ay içinde </a:t>
            </a:r>
            <a:r>
              <a:rPr kumimoji="0" lang="tr-TR" altLang="tr-TR"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r>
              <a:rPr kumimoji="0" lang="tr-TR" altLang="tr-TR" sz="18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başvuru sahibi ile bağlantılı olan</a:t>
            </a:r>
            <a:r>
              <a:rPr kumimoji="0" lang="tr-TR" altLang="tr-TR"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tr-TR" altLang="tr-T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bir açıklama yapılmış olması buluşa patent verilmesini etkilemez. </a:t>
            </a:r>
            <a:r>
              <a:rPr kumimoji="0" lang="tr-TR" altLang="tr-TR" sz="1800" b="1" i="0" u="none" strike="noStrike" kern="1200" cap="none" spc="0" normalizeH="0" baseline="0" noProof="0" dirty="0">
                <a:ln>
                  <a:noFill/>
                </a:ln>
                <a:solidFill>
                  <a:srgbClr val="FF0000"/>
                </a:solidFill>
                <a:effectLst/>
                <a:uLnTx/>
                <a:uFillTx/>
                <a:latin typeface="Calibri" panose="020F0502020204030204"/>
                <a:ea typeface="+mn-ea"/>
                <a:cs typeface="+mn-cs"/>
              </a:rPr>
              <a:t>(GRACE PERIOD)</a:t>
            </a:r>
          </a:p>
          <a:p>
            <a:pPr marL="0" marR="0" lvl="0" indent="0" algn="just" defTabSz="685800" rtl="0" eaLnBrk="1" fontAlgn="base" latinLnBrk="0" hangingPunct="1">
              <a:lnSpc>
                <a:spcPct val="150000"/>
              </a:lnSpc>
              <a:spcBef>
                <a:spcPts val="750"/>
              </a:spcBef>
              <a:spcAft>
                <a:spcPct val="0"/>
              </a:spcAft>
              <a:buClrTx/>
              <a:buSzTx/>
              <a:buNone/>
              <a:tabLst/>
              <a:defRPr/>
            </a:pPr>
            <a:endParaRPr kumimoji="0" lang="tr-TR" altLang="tr-T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0" indent="-171450" algn="just" defTabSz="685800" rtl="0" eaLnBrk="1" fontAlgn="base" latinLnBrk="0" hangingPunct="1">
              <a:lnSpc>
                <a:spcPct val="150000"/>
              </a:lnSpc>
              <a:spcBef>
                <a:spcPts val="750"/>
              </a:spcBef>
              <a:spcAft>
                <a:spcPct val="0"/>
              </a:spcAft>
              <a:buClrTx/>
              <a:buSzTx/>
              <a:buFont typeface="Arial" panose="020B0604020202020204" pitchFamily="34" charset="0"/>
              <a:buChar char="•"/>
              <a:tabLst/>
              <a:defRPr/>
            </a:pPr>
            <a:r>
              <a:rPr kumimoji="0" lang="tr-TR" altLang="tr-T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Dolayısıyla yenilik kriteri başvuru sahibi için geriye dönük </a:t>
            </a:r>
            <a:r>
              <a:rPr kumimoji="0" lang="tr-TR" altLang="tr-TR"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12 aydır.</a:t>
            </a:r>
          </a:p>
          <a:p>
            <a:pPr marL="171450" marR="0" lvl="0" indent="-171450" algn="l" defTabSz="685800" rtl="0" eaLnBrk="1" fontAlgn="base" latinLnBrk="0" hangingPunct="1">
              <a:lnSpc>
                <a:spcPct val="90000"/>
              </a:lnSpc>
              <a:spcBef>
                <a:spcPts val="750"/>
              </a:spcBef>
              <a:spcAft>
                <a:spcPct val="0"/>
              </a:spcAft>
              <a:buClrTx/>
              <a:buSzTx/>
              <a:buFont typeface="Arial" panose="020B0604020202020204" pitchFamily="34" charset="0"/>
              <a:buChar char="•"/>
              <a:tabLst/>
              <a:defRPr/>
            </a:pPr>
            <a:endParaRPr kumimoji="0" lang="tr-TR" alt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87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38A7B18B-5675-4856-BFDB-4F1FBF8DE105}"/>
              </a:ext>
            </a:extLst>
          </p:cNvPr>
          <p:cNvSpPr>
            <a:spLocks noGrp="1"/>
          </p:cNvSpPr>
          <p:nvPr>
            <p:ph type="body" sz="quarter" idx="13"/>
          </p:nvPr>
        </p:nvSpPr>
        <p:spPr/>
        <p:txBody>
          <a:bodyPr/>
          <a:lstStyle/>
          <a:p>
            <a:endParaRPr lang="tr-TR" dirty="0"/>
          </a:p>
          <a:p>
            <a:r>
              <a:rPr lang="tr-TR" sz="2800" b="1" dirty="0"/>
              <a:t>Rüçhan Hakkı (Öncelik Hakkı) Nedir?</a:t>
            </a:r>
          </a:p>
        </p:txBody>
      </p:sp>
      <p:sp>
        <p:nvSpPr>
          <p:cNvPr id="5" name="Dikdörtgen 4">
            <a:extLst>
              <a:ext uri="{FF2B5EF4-FFF2-40B4-BE49-F238E27FC236}">
                <a16:creationId xmlns="" xmlns:a16="http://schemas.microsoft.com/office/drawing/2014/main" id="{FB3B0B50-F511-43FD-B701-3C889A413EBF}"/>
              </a:ext>
            </a:extLst>
          </p:cNvPr>
          <p:cNvSpPr/>
          <p:nvPr/>
        </p:nvSpPr>
        <p:spPr>
          <a:xfrm>
            <a:off x="683568" y="1706916"/>
            <a:ext cx="7722858" cy="3693319"/>
          </a:xfrm>
          <a:prstGeom prst="rect">
            <a:avLst/>
          </a:prstGeom>
        </p:spPr>
        <p:txBody>
          <a:bodyPr wrap="square">
            <a:spAutoFit/>
          </a:bodyPr>
          <a:lstStyle/>
          <a:p>
            <a:pPr algn="just">
              <a:lnSpc>
                <a:spcPct val="150000"/>
              </a:lnSpc>
              <a:defRPr/>
            </a:pPr>
            <a:r>
              <a:rPr lang="tr-TR" altLang="tr-TR" dirty="0">
                <a:cs typeface="Tahoma" panose="020B0604030504040204" pitchFamily="34" charset="0"/>
              </a:rPr>
              <a:t>Buluş sahibi Paris sözleşmesine taraf herhangi bir ülkede yaptığı patent başvurusunu takip eden </a:t>
            </a:r>
            <a:r>
              <a:rPr lang="tr-TR" altLang="tr-TR" b="1" dirty="0">
                <a:solidFill>
                  <a:srgbClr val="FF0000"/>
                </a:solidFill>
                <a:cs typeface="Tahoma" panose="020B0604030504040204" pitchFamily="34" charset="0"/>
              </a:rPr>
              <a:t>12 ay </a:t>
            </a:r>
            <a:r>
              <a:rPr lang="tr-TR" altLang="tr-TR" dirty="0">
                <a:cs typeface="Tahoma" panose="020B0604030504040204" pitchFamily="34" charset="0"/>
              </a:rPr>
              <a:t>içinde Paris sözleşmesine taraf başka bir ülkede de aynı buluş için patent başvurusu yapıp, ilk yaptığı başvuruya dayanarak </a:t>
            </a:r>
            <a:r>
              <a:rPr lang="tr-TR" altLang="tr-TR" b="1" dirty="0">
                <a:cs typeface="Tahoma" panose="020B0604030504040204" pitchFamily="34" charset="0"/>
              </a:rPr>
              <a:t>öncelik hakkını </a:t>
            </a:r>
            <a:r>
              <a:rPr lang="tr-TR" altLang="tr-TR" dirty="0">
                <a:cs typeface="Tahoma" panose="020B0604030504040204" pitchFamily="34" charset="0"/>
              </a:rPr>
              <a:t>talep edebilir.</a:t>
            </a:r>
          </a:p>
          <a:p>
            <a:pPr algn="just">
              <a:buNone/>
              <a:defRPr/>
            </a:pPr>
            <a:endParaRPr lang="tr-TR" altLang="tr-TR" dirty="0">
              <a:cs typeface="Tahoma" panose="020B0604030504040204" pitchFamily="34" charset="0"/>
            </a:endParaRPr>
          </a:p>
          <a:p>
            <a:pPr algn="just">
              <a:lnSpc>
                <a:spcPct val="150000"/>
              </a:lnSpc>
              <a:buNone/>
              <a:defRPr/>
            </a:pPr>
            <a:r>
              <a:rPr lang="tr-TR" altLang="tr-TR" b="1" dirty="0">
                <a:cs typeface="Tahoma" panose="020B0604030504040204" pitchFamily="34" charset="0"/>
              </a:rPr>
              <a:t>Rüçhan türleri:</a:t>
            </a:r>
          </a:p>
          <a:p>
            <a:pPr marL="342900" indent="-342900" algn="just">
              <a:lnSpc>
                <a:spcPct val="150000"/>
              </a:lnSpc>
              <a:buFont typeface="Arial" panose="020B0604020202020204" pitchFamily="34" charset="0"/>
              <a:buChar char="•"/>
              <a:defRPr/>
            </a:pPr>
            <a:r>
              <a:rPr lang="tr-TR" altLang="tr-TR" dirty="0">
                <a:cs typeface="Tahoma" panose="020B0604030504040204" pitchFamily="34" charset="0"/>
              </a:rPr>
              <a:t>Başvurudan doğan rüçhan</a:t>
            </a:r>
          </a:p>
          <a:p>
            <a:pPr marL="342900" indent="-342900" algn="just">
              <a:lnSpc>
                <a:spcPct val="150000"/>
              </a:lnSpc>
              <a:buFont typeface="Arial" panose="020B0604020202020204" pitchFamily="34" charset="0"/>
              <a:buChar char="•"/>
              <a:defRPr/>
            </a:pPr>
            <a:r>
              <a:rPr lang="tr-TR" altLang="tr-TR" dirty="0">
                <a:cs typeface="Tahoma" panose="020B0604030504040204" pitchFamily="34" charset="0"/>
              </a:rPr>
              <a:t> Sergiden doğan rüçhan</a:t>
            </a:r>
          </a:p>
          <a:p>
            <a:pPr algn="just">
              <a:lnSpc>
                <a:spcPct val="150000"/>
              </a:lnSpc>
              <a:defRPr/>
            </a:pPr>
            <a:r>
              <a:rPr lang="tr-TR" altLang="tr-TR" b="1" dirty="0">
                <a:solidFill>
                  <a:srgbClr val="FF0000"/>
                </a:solidFill>
                <a:cs typeface="Tahoma" panose="020B0604030504040204" pitchFamily="34" charset="0"/>
              </a:rPr>
              <a:t>NOT: Rüçhan hakkı, </a:t>
            </a:r>
            <a:r>
              <a:rPr lang="tr-TR" altLang="tr-TR" b="1" dirty="0" err="1">
                <a:solidFill>
                  <a:srgbClr val="FF0000"/>
                </a:solidFill>
                <a:cs typeface="Tahoma" panose="020B0604030504040204" pitchFamily="34" charset="0"/>
              </a:rPr>
              <a:t>Grace</a:t>
            </a:r>
            <a:r>
              <a:rPr lang="tr-TR" altLang="tr-TR" b="1" dirty="0">
                <a:solidFill>
                  <a:srgbClr val="FF0000"/>
                </a:solidFill>
                <a:cs typeface="Tahoma" panose="020B0604030504040204" pitchFamily="34" charset="0"/>
              </a:rPr>
              <a:t> </a:t>
            </a:r>
            <a:r>
              <a:rPr lang="tr-TR" altLang="tr-TR" b="1" dirty="0" err="1">
                <a:solidFill>
                  <a:srgbClr val="FF0000"/>
                </a:solidFill>
                <a:cs typeface="Tahoma" panose="020B0604030504040204" pitchFamily="34" charset="0"/>
              </a:rPr>
              <a:t>Period</a:t>
            </a:r>
            <a:r>
              <a:rPr lang="tr-TR" altLang="tr-TR" b="1" dirty="0">
                <a:solidFill>
                  <a:srgbClr val="FF0000"/>
                </a:solidFill>
                <a:cs typeface="Tahoma" panose="020B0604030504040204" pitchFamily="34" charset="0"/>
              </a:rPr>
              <a:t> ile karıştırılmamalıdır.</a:t>
            </a:r>
            <a:endParaRPr lang="tr-TR" altLang="tr-TR" b="1" dirty="0">
              <a:solidFill>
                <a:srgbClr val="FF0000"/>
              </a:solidFill>
            </a:endParaRPr>
          </a:p>
        </p:txBody>
      </p:sp>
    </p:spTree>
    <p:extLst>
      <p:ext uri="{BB962C8B-B14F-4D97-AF65-F5344CB8AC3E}">
        <p14:creationId xmlns:p14="http://schemas.microsoft.com/office/powerpoint/2010/main" val="1432306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52D3442E-54D7-4E37-A584-FB5A84DAF917}"/>
              </a:ext>
            </a:extLst>
          </p:cNvPr>
          <p:cNvSpPr>
            <a:spLocks noGrp="1"/>
          </p:cNvSpPr>
          <p:nvPr>
            <p:ph type="body" sz="quarter" idx="13"/>
          </p:nvPr>
        </p:nvSpPr>
        <p:spPr/>
        <p:txBody>
          <a:bodyPr/>
          <a:lstStyle/>
          <a:p>
            <a:endParaRPr lang="tr-TR" dirty="0"/>
          </a:p>
          <a:p>
            <a:r>
              <a:rPr lang="tr-TR" sz="2800" b="1" dirty="0"/>
              <a:t>Tekniğin Bilinen Durumunun Aşılması</a:t>
            </a:r>
          </a:p>
        </p:txBody>
      </p:sp>
      <p:pic>
        <p:nvPicPr>
          <p:cNvPr id="5" name="Picture 6" descr="MCj01983080000[1]">
            <a:extLst>
              <a:ext uri="{FF2B5EF4-FFF2-40B4-BE49-F238E27FC236}">
                <a16:creationId xmlns="" xmlns:a16="http://schemas.microsoft.com/office/drawing/2014/main" id="{3B29C796-DB4F-47E9-A70D-1D28C13709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924050" y="1916113"/>
            <a:ext cx="2557463" cy="3744912"/>
          </a:xfrm>
          <a:prstGeom prst="rect">
            <a:avLst/>
          </a:prstGeom>
          <a:noFill/>
        </p:spPr>
      </p:pic>
      <p:sp>
        <p:nvSpPr>
          <p:cNvPr id="6" name="Text Box 6">
            <a:extLst>
              <a:ext uri="{FF2B5EF4-FFF2-40B4-BE49-F238E27FC236}">
                <a16:creationId xmlns="" xmlns:a16="http://schemas.microsoft.com/office/drawing/2014/main" id="{94B0E791-C389-4E0D-A477-2535C40D3D94}"/>
              </a:ext>
            </a:extLst>
          </p:cNvPr>
          <p:cNvSpPr txBox="1">
            <a:spLocks noChangeArrowheads="1"/>
          </p:cNvSpPr>
          <p:nvPr/>
        </p:nvSpPr>
        <p:spPr bwMode="auto">
          <a:xfrm>
            <a:off x="5765032" y="2348880"/>
            <a:ext cx="30955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tr-TR" altLang="tr-TR" sz="2000" b="1" dirty="0">
                <a:latin typeface="Calibri" panose="020F0502020204030204" pitchFamily="34" charset="0"/>
                <a:cs typeface="Calibri" panose="020F0502020204030204" pitchFamily="34" charset="0"/>
              </a:rPr>
              <a:t>BULUŞ BASAMAĞI</a:t>
            </a:r>
          </a:p>
        </p:txBody>
      </p:sp>
      <p:sp>
        <p:nvSpPr>
          <p:cNvPr id="7" name="Text Box 4">
            <a:extLst>
              <a:ext uri="{FF2B5EF4-FFF2-40B4-BE49-F238E27FC236}">
                <a16:creationId xmlns="" xmlns:a16="http://schemas.microsoft.com/office/drawing/2014/main" id="{B1F79561-827C-4811-A3E1-9856FAEF0E7F}"/>
              </a:ext>
            </a:extLst>
          </p:cNvPr>
          <p:cNvSpPr txBox="1">
            <a:spLocks noChangeArrowheads="1"/>
          </p:cNvSpPr>
          <p:nvPr/>
        </p:nvSpPr>
        <p:spPr bwMode="auto">
          <a:xfrm>
            <a:off x="6034087" y="2924175"/>
            <a:ext cx="2714377" cy="198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lnSpc>
                <a:spcPct val="150000"/>
              </a:lnSpc>
              <a:spcBef>
                <a:spcPct val="50000"/>
              </a:spcBef>
              <a:spcAft>
                <a:spcPct val="0"/>
              </a:spcAft>
            </a:pPr>
            <a:r>
              <a:rPr lang="tr-TR" altLang="tr-TR" dirty="0">
                <a:solidFill>
                  <a:prstClr val="black"/>
                </a:solidFill>
                <a:latin typeface="+mn-lt"/>
              </a:rPr>
              <a:t>Var olan bilgiden,  çıkarılamayan </a:t>
            </a:r>
          </a:p>
          <a:p>
            <a:pPr algn="just" fontAlgn="base">
              <a:lnSpc>
                <a:spcPct val="150000"/>
              </a:lnSpc>
              <a:spcBef>
                <a:spcPct val="50000"/>
              </a:spcBef>
              <a:spcAft>
                <a:spcPct val="0"/>
              </a:spcAft>
            </a:pPr>
            <a:r>
              <a:rPr lang="tr-TR" altLang="tr-TR" b="1" u="sng" dirty="0">
                <a:solidFill>
                  <a:prstClr val="black"/>
                </a:solidFill>
                <a:latin typeface="+mn-lt"/>
              </a:rPr>
              <a:t>“ben nasıl düşünemedim” </a:t>
            </a:r>
          </a:p>
          <a:p>
            <a:pPr algn="ctr" fontAlgn="base">
              <a:lnSpc>
                <a:spcPct val="150000"/>
              </a:lnSpc>
              <a:spcBef>
                <a:spcPct val="50000"/>
              </a:spcBef>
              <a:spcAft>
                <a:spcPct val="0"/>
              </a:spcAft>
            </a:pPr>
            <a:r>
              <a:rPr lang="tr-TR" altLang="tr-TR" dirty="0">
                <a:solidFill>
                  <a:prstClr val="black"/>
                </a:solidFill>
                <a:latin typeface="+mn-lt"/>
              </a:rPr>
              <a:t>dedirten </a:t>
            </a:r>
            <a:r>
              <a:rPr lang="tr-TR" altLang="tr-TR" u="sng" dirty="0">
                <a:solidFill>
                  <a:prstClr val="black"/>
                </a:solidFill>
                <a:latin typeface="+mn-lt"/>
              </a:rPr>
              <a:t>sonuç</a:t>
            </a:r>
          </a:p>
        </p:txBody>
      </p:sp>
    </p:spTree>
    <p:extLst>
      <p:ext uri="{BB962C8B-B14F-4D97-AF65-F5344CB8AC3E}">
        <p14:creationId xmlns:p14="http://schemas.microsoft.com/office/powerpoint/2010/main" val="17388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8365494F-5D5D-4736-9CD5-88B8D4336820}"/>
              </a:ext>
            </a:extLst>
          </p:cNvPr>
          <p:cNvSpPr>
            <a:spLocks noGrp="1"/>
          </p:cNvSpPr>
          <p:nvPr>
            <p:ph type="body" sz="quarter" idx="13"/>
          </p:nvPr>
        </p:nvSpPr>
        <p:spPr/>
        <p:txBody>
          <a:bodyPr/>
          <a:lstStyle/>
          <a:p>
            <a:endParaRPr lang="tr-TR" altLang="tr-TR" dirty="0"/>
          </a:p>
          <a:p>
            <a:r>
              <a:rPr lang="tr-TR" altLang="tr-TR" sz="2800" b="1" dirty="0"/>
              <a:t>Sanayiye Uygulanabilirlik</a:t>
            </a:r>
            <a:endParaRPr lang="tr-TR" sz="2800" b="1" dirty="0"/>
          </a:p>
        </p:txBody>
      </p:sp>
      <p:sp>
        <p:nvSpPr>
          <p:cNvPr id="5" name="İçerik Yer Tutucusu 2">
            <a:extLst>
              <a:ext uri="{FF2B5EF4-FFF2-40B4-BE49-F238E27FC236}">
                <a16:creationId xmlns="" xmlns:a16="http://schemas.microsoft.com/office/drawing/2014/main" id="{9022B5E8-BA6F-41DB-A1DC-F83E64E95693}"/>
              </a:ext>
            </a:extLst>
          </p:cNvPr>
          <p:cNvSpPr txBox="1">
            <a:spLocks/>
          </p:cNvSpPr>
          <p:nvPr/>
        </p:nvSpPr>
        <p:spPr bwMode="auto">
          <a:xfrm>
            <a:off x="611560" y="1656631"/>
            <a:ext cx="8136904"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endParaRPr kumimoji="0" lang="tr-TR" altLang="tr-TR" b="0" i="0" u="none" strike="noStrike" kern="1200" cap="none" spc="0" normalizeH="0" baseline="0" noProof="0" dirty="0">
              <a:ln>
                <a:noFill/>
              </a:ln>
              <a:solidFill>
                <a:sysClr val="windowText" lastClr="000000"/>
              </a:solidFill>
              <a:effectLst/>
              <a:uLnTx/>
              <a:uFillTx/>
              <a:latin typeface="Calibri" panose="020F0502020204030204"/>
              <a:ea typeface="+mn-ea"/>
              <a:cs typeface="Tahoma" panose="020B0604030504040204" pitchFamily="34" charset="0"/>
            </a:endParaRPr>
          </a:p>
          <a:p>
            <a:pPr marL="342900" marR="0" lvl="0" indent="-34290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tr-TR" altLang="tr-TR" sz="1800" b="0" i="0" u="none" strike="noStrike" kern="1200" cap="none" spc="0" normalizeH="0" baseline="0" noProof="0" dirty="0">
                <a:ln>
                  <a:noFill/>
                </a:ln>
                <a:solidFill>
                  <a:sysClr val="windowText" lastClr="000000"/>
                </a:solidFill>
                <a:effectLst/>
                <a:uLnTx/>
                <a:uFillTx/>
                <a:ea typeface="+mn-ea"/>
                <a:cs typeface="Tahoma" panose="020B0604030504040204" pitchFamily="34" charset="0"/>
              </a:rPr>
              <a:t>Hayal ürünü olmamalı, </a:t>
            </a:r>
            <a:r>
              <a:rPr lang="tr-TR" altLang="tr-TR" sz="1800" i="1" u="sng" dirty="0">
                <a:solidFill>
                  <a:sysClr val="windowText" lastClr="000000"/>
                </a:solidFill>
                <a:cs typeface="Tahoma" panose="020B0604030504040204" pitchFamily="34" charset="0"/>
              </a:rPr>
              <a:t>ç</a:t>
            </a:r>
            <a:r>
              <a:rPr kumimoji="0" lang="tr-TR" altLang="tr-TR" sz="1800" b="0" i="1" u="sng" strike="noStrike" kern="1200" cap="none" spc="0" normalizeH="0" baseline="0" noProof="0" dirty="0">
                <a:ln>
                  <a:noFill/>
                </a:ln>
                <a:solidFill>
                  <a:sysClr val="windowText" lastClr="000000"/>
                </a:solidFill>
                <a:effectLst/>
                <a:uLnTx/>
                <a:uFillTx/>
                <a:ea typeface="+mn-ea"/>
                <a:cs typeface="Tahoma" panose="020B0604030504040204" pitchFamily="34" charset="0"/>
              </a:rPr>
              <a:t>alışabilir</a:t>
            </a:r>
            <a:r>
              <a:rPr kumimoji="0" lang="tr-TR" altLang="tr-TR" sz="1800" b="0" i="0" u="none" strike="noStrike" kern="1200" cap="none" spc="0" normalizeH="0" baseline="0" noProof="0" dirty="0">
                <a:ln>
                  <a:noFill/>
                </a:ln>
                <a:solidFill>
                  <a:sysClr val="windowText" lastClr="000000"/>
                </a:solidFill>
                <a:effectLst/>
                <a:uLnTx/>
                <a:uFillTx/>
                <a:ea typeface="+mn-ea"/>
                <a:cs typeface="Tahoma" panose="020B0604030504040204" pitchFamily="34" charset="0"/>
              </a:rPr>
              <a:t> bir buluş olmalıdır.</a:t>
            </a:r>
          </a:p>
          <a:p>
            <a:pPr marL="0" marR="0" lvl="0" indent="0" algn="l" defTabSz="685800" rtl="0" eaLnBrk="1" fontAlgn="auto" latinLnBrk="0" hangingPunct="1">
              <a:lnSpc>
                <a:spcPct val="150000"/>
              </a:lnSpc>
              <a:spcBef>
                <a:spcPts val="750"/>
              </a:spcBef>
              <a:spcAft>
                <a:spcPts val="0"/>
              </a:spcAft>
              <a:buClrTx/>
              <a:buSzTx/>
              <a:buNone/>
              <a:tabLst/>
              <a:defRPr/>
            </a:pPr>
            <a:endParaRPr kumimoji="0" lang="tr-TR" altLang="tr-TR" sz="1800" b="0" i="0" u="none" strike="noStrike" kern="1200" cap="none" spc="0" normalizeH="0" baseline="0" noProof="0" dirty="0">
              <a:ln>
                <a:noFill/>
              </a:ln>
              <a:solidFill>
                <a:sysClr val="windowText" lastClr="000000"/>
              </a:solidFill>
              <a:effectLst/>
              <a:uLnTx/>
              <a:uFillTx/>
              <a:ea typeface="+mn-ea"/>
              <a:cs typeface="Tahoma" panose="020B0604030504040204" pitchFamily="34" charset="0"/>
            </a:endParaRPr>
          </a:p>
          <a:p>
            <a:pPr marL="342900" marR="0" lvl="0" indent="-34290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lang="tr-TR" altLang="tr-TR" sz="1800" dirty="0">
                <a:solidFill>
                  <a:sysClr val="windowText" lastClr="000000"/>
                </a:solidFill>
                <a:cs typeface="Tahoma" panose="020B0604030504040204" pitchFamily="34" charset="0"/>
              </a:rPr>
              <a:t>Pratikte hayat geçirilebilir, </a:t>
            </a:r>
            <a:r>
              <a:rPr lang="tr-TR" altLang="tr-TR" sz="1800" i="1" u="sng" dirty="0">
                <a:solidFill>
                  <a:sysClr val="windowText" lastClr="000000"/>
                </a:solidFill>
                <a:cs typeface="Tahoma" panose="020B0604030504040204" pitchFamily="34" charset="0"/>
              </a:rPr>
              <a:t>prototipi</a:t>
            </a:r>
            <a:r>
              <a:rPr lang="tr-TR" altLang="tr-TR" sz="1800" dirty="0">
                <a:solidFill>
                  <a:sysClr val="windowText" lastClr="000000"/>
                </a:solidFill>
                <a:cs typeface="Tahoma" panose="020B0604030504040204" pitchFamily="34" charset="0"/>
              </a:rPr>
              <a:t> yapılabilir olmalıdır.</a:t>
            </a:r>
          </a:p>
          <a:p>
            <a:pPr marL="0" marR="0" lvl="0" indent="0" algn="l" defTabSz="685800" rtl="0" eaLnBrk="1" fontAlgn="auto" latinLnBrk="0" hangingPunct="1">
              <a:lnSpc>
                <a:spcPct val="150000"/>
              </a:lnSpc>
              <a:spcBef>
                <a:spcPts val="750"/>
              </a:spcBef>
              <a:spcAft>
                <a:spcPts val="0"/>
              </a:spcAft>
              <a:buClrTx/>
              <a:buSzTx/>
              <a:buNone/>
              <a:tabLst/>
              <a:defRPr/>
            </a:pPr>
            <a:endParaRPr lang="tr-TR" altLang="tr-TR" sz="1800" dirty="0">
              <a:solidFill>
                <a:sysClr val="windowText" lastClr="000000"/>
              </a:solidFill>
              <a:cs typeface="Tahoma" panose="020B0604030504040204" pitchFamily="34" charset="0"/>
            </a:endParaRPr>
          </a:p>
          <a:p>
            <a:pPr marL="342900" indent="-342900" eaLnBrk="1" fontAlgn="auto" hangingPunct="1">
              <a:lnSpc>
                <a:spcPct val="150000"/>
              </a:lnSpc>
              <a:spcAft>
                <a:spcPts val="0"/>
              </a:spcAft>
              <a:defRPr/>
            </a:pPr>
            <a:r>
              <a:rPr lang="tr-TR" altLang="tr-TR" sz="1800" dirty="0">
                <a:solidFill>
                  <a:sysClr val="windowText" lastClr="000000"/>
                </a:solidFill>
                <a:cs typeface="Tahoma" panose="020B0604030504040204" pitchFamily="34" charset="0"/>
              </a:rPr>
              <a:t>Tarım dahil sanayinin herhangi bir dalında </a:t>
            </a:r>
            <a:r>
              <a:rPr lang="tr-TR" altLang="tr-TR" sz="1800" i="1" u="sng" dirty="0">
                <a:solidFill>
                  <a:sysClr val="windowText" lastClr="000000"/>
                </a:solidFill>
                <a:cs typeface="Tahoma" panose="020B0604030504040204" pitchFamily="34" charset="0"/>
              </a:rPr>
              <a:t>üretilebilir</a:t>
            </a:r>
            <a:r>
              <a:rPr lang="tr-TR" altLang="tr-TR" sz="1800" dirty="0">
                <a:solidFill>
                  <a:sysClr val="windowText" lastClr="000000"/>
                </a:solidFill>
                <a:cs typeface="Tahoma" panose="020B0604030504040204" pitchFamily="34" charset="0"/>
              </a:rPr>
              <a:t> veya </a:t>
            </a:r>
            <a:r>
              <a:rPr lang="tr-TR" altLang="tr-TR" sz="1800" i="1" u="sng" dirty="0">
                <a:solidFill>
                  <a:sysClr val="windowText" lastClr="000000"/>
                </a:solidFill>
                <a:cs typeface="Tahoma" panose="020B0604030504040204" pitchFamily="34" charset="0"/>
              </a:rPr>
              <a:t>kullanılabilir</a:t>
            </a:r>
            <a:r>
              <a:rPr lang="tr-TR" altLang="tr-TR" sz="1800" dirty="0">
                <a:solidFill>
                  <a:sysClr val="windowText" lastClr="000000"/>
                </a:solidFill>
                <a:cs typeface="Tahoma" panose="020B0604030504040204" pitchFamily="34" charset="0"/>
              </a:rPr>
              <a:t> nitelikte olmalıdır. </a:t>
            </a:r>
          </a:p>
          <a:p>
            <a:pPr marL="0" marR="0" lvl="0" indent="0" algn="l" defTabSz="685800" rtl="0" eaLnBrk="1" fontAlgn="auto" latinLnBrk="0" hangingPunct="1">
              <a:lnSpc>
                <a:spcPct val="90000"/>
              </a:lnSpc>
              <a:spcBef>
                <a:spcPts val="750"/>
              </a:spcBef>
              <a:spcAft>
                <a:spcPts val="0"/>
              </a:spcAft>
              <a:buClrTx/>
              <a:buSzTx/>
              <a:buNone/>
              <a:tabLst/>
              <a:defRPr/>
            </a:pPr>
            <a:endParaRPr kumimoji="0" lang="tr-TR" altLang="tr-TR" b="0" i="0" u="none" strike="noStrike" kern="1200" cap="none" spc="0" normalizeH="0" baseline="0" noProof="0" dirty="0">
              <a:ln>
                <a:noFill/>
              </a:ln>
              <a:solidFill>
                <a:sysClr val="windowText" lastClr="000000"/>
              </a:solidFill>
              <a:effectLst/>
              <a:uLnTx/>
              <a:uFillTx/>
              <a:latin typeface="Calibri" panose="020F0502020204030204"/>
              <a:ea typeface="+mn-ea"/>
              <a:cs typeface="Tahoma" panose="020B060403050404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7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619672" y="1831661"/>
            <a:ext cx="5616624" cy="936104"/>
          </a:xfrm>
        </p:spPr>
        <p:txBody>
          <a:bodyPr>
            <a:normAutofit/>
          </a:bodyPr>
          <a:lstStyle/>
          <a:p>
            <a:endParaRPr lang="tr-TR" sz="2000" b="1" dirty="0">
              <a:solidFill>
                <a:schemeClr val="tx1"/>
              </a:solidFill>
            </a:endParaRPr>
          </a:p>
          <a:p>
            <a:r>
              <a:rPr lang="tr-TR" sz="2400" b="1" dirty="0">
                <a:solidFill>
                  <a:schemeClr val="tx1"/>
                </a:solidFill>
              </a:rPr>
              <a:t>Fikri Mülkiyet Hakları</a:t>
            </a:r>
          </a:p>
          <a:p>
            <a:endParaRPr lang="tr-TR" sz="2000" dirty="0">
              <a:solidFill>
                <a:schemeClr val="tx1"/>
              </a:solidFill>
            </a:endParaRPr>
          </a:p>
          <a:p>
            <a:endParaRPr lang="tr-TR" sz="2000" dirty="0">
              <a:solidFill>
                <a:schemeClr val="tx1"/>
              </a:solidFill>
            </a:endParaRPr>
          </a:p>
        </p:txBody>
      </p:sp>
      <p:sp>
        <p:nvSpPr>
          <p:cNvPr id="4" name="Metin Yer Tutucusu 3"/>
          <p:cNvSpPr>
            <a:spLocks noGrp="1"/>
          </p:cNvSpPr>
          <p:nvPr>
            <p:ph type="body" sz="quarter" idx="13"/>
          </p:nvPr>
        </p:nvSpPr>
        <p:spPr/>
        <p:txBody>
          <a:bodyPr/>
          <a:lstStyle/>
          <a:p>
            <a:endParaRPr lang="tr-TR" dirty="0"/>
          </a:p>
          <a:p>
            <a:r>
              <a:rPr lang="tr-TR" sz="2800" b="1" dirty="0"/>
              <a:t>FİKRİ MÜLKİYET HAKLARI</a:t>
            </a:r>
          </a:p>
        </p:txBody>
      </p:sp>
      <p:sp>
        <p:nvSpPr>
          <p:cNvPr id="15" name="Alt Başlık 2"/>
          <p:cNvSpPr txBox="1">
            <a:spLocks/>
          </p:cNvSpPr>
          <p:nvPr/>
        </p:nvSpPr>
        <p:spPr>
          <a:xfrm>
            <a:off x="5878403" y="3495589"/>
            <a:ext cx="3131840" cy="936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2000" b="1" dirty="0">
              <a:solidFill>
                <a:schemeClr val="tx1"/>
              </a:solidFill>
            </a:endParaRPr>
          </a:p>
          <a:p>
            <a:r>
              <a:rPr lang="tr-TR" sz="2400" b="1" dirty="0">
                <a:solidFill>
                  <a:schemeClr val="tx1"/>
                </a:solidFill>
              </a:rPr>
              <a:t>Sınai Mülkiyet Hakları</a:t>
            </a:r>
          </a:p>
          <a:p>
            <a:endParaRPr lang="tr-TR" sz="2000" dirty="0">
              <a:solidFill>
                <a:schemeClr val="tx1"/>
              </a:solidFill>
            </a:endParaRPr>
          </a:p>
          <a:p>
            <a:endParaRPr lang="tr-TR" sz="2000" dirty="0">
              <a:solidFill>
                <a:schemeClr val="tx1"/>
              </a:solidFill>
            </a:endParaRPr>
          </a:p>
        </p:txBody>
      </p:sp>
      <p:cxnSp>
        <p:nvCxnSpPr>
          <p:cNvPr id="19" name="Dirsek Bağlayıcısı 18"/>
          <p:cNvCxnSpPr/>
          <p:nvPr/>
        </p:nvCxnSpPr>
        <p:spPr>
          <a:xfrm>
            <a:off x="4427984" y="2960948"/>
            <a:ext cx="1439739" cy="10801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Dirsek Bağlayıcısı 24"/>
          <p:cNvCxnSpPr/>
          <p:nvPr/>
        </p:nvCxnSpPr>
        <p:spPr>
          <a:xfrm rot="10800000" flipV="1">
            <a:off x="2737875" y="2960948"/>
            <a:ext cx="1331864" cy="11161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Alt Başlık 2"/>
          <p:cNvSpPr txBox="1">
            <a:spLocks/>
          </p:cNvSpPr>
          <p:nvPr/>
        </p:nvSpPr>
        <p:spPr>
          <a:xfrm>
            <a:off x="688591" y="3495589"/>
            <a:ext cx="1862162" cy="95337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2000" b="1" dirty="0">
              <a:solidFill>
                <a:schemeClr val="tx1"/>
              </a:solidFill>
            </a:endParaRPr>
          </a:p>
          <a:p>
            <a:r>
              <a:rPr lang="tr-TR" sz="2400" b="1" dirty="0">
                <a:solidFill>
                  <a:schemeClr val="tx1"/>
                </a:solidFill>
              </a:rPr>
              <a:t>Telif Hakları</a:t>
            </a:r>
          </a:p>
          <a:p>
            <a:endParaRPr lang="tr-TR" sz="2000" dirty="0">
              <a:solidFill>
                <a:schemeClr val="tx1"/>
              </a:solidFill>
            </a:endParaRPr>
          </a:p>
          <a:p>
            <a:endParaRPr lang="tr-TR" sz="2000" dirty="0">
              <a:solidFill>
                <a:schemeClr val="tx1"/>
              </a:solidFill>
            </a:endParaRPr>
          </a:p>
        </p:txBody>
      </p:sp>
      <p:pic>
        <p:nvPicPr>
          <p:cNvPr id="2" name="Resim 1"/>
          <p:cNvPicPr>
            <a:picLocks noChangeAspect="1"/>
          </p:cNvPicPr>
          <p:nvPr/>
        </p:nvPicPr>
        <p:blipFill>
          <a:blip r:embed="rId2"/>
          <a:stretch>
            <a:fillRect/>
          </a:stretch>
        </p:blipFill>
        <p:spPr>
          <a:xfrm>
            <a:off x="993826" y="4502858"/>
            <a:ext cx="1251691" cy="1242694"/>
          </a:xfrm>
          <a:prstGeom prst="rect">
            <a:avLst/>
          </a:prstGeom>
        </p:spPr>
      </p:pic>
      <p:pic>
        <p:nvPicPr>
          <p:cNvPr id="5" name="Resim 4"/>
          <p:cNvPicPr>
            <a:picLocks noChangeAspect="1"/>
          </p:cNvPicPr>
          <p:nvPr/>
        </p:nvPicPr>
        <p:blipFill>
          <a:blip r:embed="rId3"/>
          <a:stretch>
            <a:fillRect/>
          </a:stretch>
        </p:blipFill>
        <p:spPr>
          <a:xfrm>
            <a:off x="6588224" y="4656204"/>
            <a:ext cx="1763027" cy="1006626"/>
          </a:xfrm>
          <a:prstGeom prst="rect">
            <a:avLst/>
          </a:prstGeom>
        </p:spPr>
      </p:pic>
    </p:spTree>
    <p:extLst>
      <p:ext uri="{BB962C8B-B14F-4D97-AF65-F5344CB8AC3E}">
        <p14:creationId xmlns:p14="http://schemas.microsoft.com/office/powerpoint/2010/main" val="259247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21AC3BA2-6EAF-4EE3-9AE8-AB31CF2B2EF2}"/>
              </a:ext>
            </a:extLst>
          </p:cNvPr>
          <p:cNvSpPr>
            <a:spLocks noGrp="1"/>
          </p:cNvSpPr>
          <p:nvPr>
            <p:ph type="body" sz="quarter" idx="13"/>
          </p:nvPr>
        </p:nvSpPr>
        <p:spPr/>
        <p:txBody>
          <a:bodyPr/>
          <a:lstStyle/>
          <a:p>
            <a:endParaRPr lang="tr-TR" dirty="0"/>
          </a:p>
          <a:p>
            <a:r>
              <a:rPr lang="tr-TR" sz="2800" b="1" dirty="0"/>
              <a:t>Belge Türleri</a:t>
            </a:r>
          </a:p>
        </p:txBody>
      </p:sp>
      <p:sp>
        <p:nvSpPr>
          <p:cNvPr id="5" name="Rectangle 3">
            <a:extLst>
              <a:ext uri="{FF2B5EF4-FFF2-40B4-BE49-F238E27FC236}">
                <a16:creationId xmlns="" xmlns:a16="http://schemas.microsoft.com/office/drawing/2014/main" id="{33F6031B-5700-411A-9A08-2879F2AF5324}"/>
              </a:ext>
            </a:extLst>
          </p:cNvPr>
          <p:cNvSpPr txBox="1">
            <a:spLocks noChangeArrowheads="1"/>
          </p:cNvSpPr>
          <p:nvPr/>
        </p:nvSpPr>
        <p:spPr bwMode="auto">
          <a:xfrm>
            <a:off x="2339752" y="2420888"/>
            <a:ext cx="56721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tr-TR" altLang="tr-TR"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Patent – 20 Yıl Koruma</a:t>
            </a:r>
          </a:p>
          <a:p>
            <a:pPr marL="0" marR="0" lvl="0" indent="0" algn="l" defTabSz="685800" rtl="0" eaLnBrk="1" fontAlgn="auto" latinLnBrk="0" hangingPunct="1">
              <a:lnSpc>
                <a:spcPct val="150000"/>
              </a:lnSpc>
              <a:spcBef>
                <a:spcPts val="750"/>
              </a:spcBef>
              <a:spcAft>
                <a:spcPts val="0"/>
              </a:spcAft>
              <a:buClrTx/>
              <a:buSzTx/>
              <a:buFontTx/>
              <a:buNone/>
              <a:tabLst/>
              <a:defRPr/>
            </a:pPr>
            <a:endParaRPr kumimoji="0" lang="tr-TR" altLang="tr-TR"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0" indent="-17145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tr-TR" altLang="tr-TR"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Faydalı Model – 10 Yıl Koruma</a:t>
            </a:r>
          </a:p>
        </p:txBody>
      </p:sp>
    </p:spTree>
    <p:extLst>
      <p:ext uri="{BB962C8B-B14F-4D97-AF65-F5344CB8AC3E}">
        <p14:creationId xmlns:p14="http://schemas.microsoft.com/office/powerpoint/2010/main" val="49991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4BFC8A8F-AA3E-42EF-B8C0-CAC2534FF5B1}"/>
              </a:ext>
            </a:extLst>
          </p:cNvPr>
          <p:cNvSpPr>
            <a:spLocks noGrp="1"/>
          </p:cNvSpPr>
          <p:nvPr>
            <p:ph type="body" sz="quarter" idx="13"/>
          </p:nvPr>
        </p:nvSpPr>
        <p:spPr/>
        <p:txBody>
          <a:bodyPr/>
          <a:lstStyle/>
          <a:p>
            <a:endParaRPr lang="tr-TR" dirty="0"/>
          </a:p>
          <a:p>
            <a:r>
              <a:rPr lang="tr-TR" sz="2800" b="1" dirty="0"/>
              <a:t>İncelemeli Patent </a:t>
            </a:r>
          </a:p>
        </p:txBody>
      </p:sp>
      <p:sp>
        <p:nvSpPr>
          <p:cNvPr id="5" name="İçerik Yer Tutucusu 2">
            <a:extLst>
              <a:ext uri="{FF2B5EF4-FFF2-40B4-BE49-F238E27FC236}">
                <a16:creationId xmlns="" xmlns:a16="http://schemas.microsoft.com/office/drawing/2014/main" id="{234371FC-8032-46F7-9A67-088CC0CF16E4}"/>
              </a:ext>
            </a:extLst>
          </p:cNvPr>
          <p:cNvSpPr txBox="1">
            <a:spLocks/>
          </p:cNvSpPr>
          <p:nvPr/>
        </p:nvSpPr>
        <p:spPr bwMode="auto">
          <a:xfrm>
            <a:off x="472412" y="1628800"/>
            <a:ext cx="4896544"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just" defTabSz="685800" rtl="0" eaLnBrk="1" fontAlgn="base" latinLnBrk="0" hangingPunct="1">
              <a:lnSpc>
                <a:spcPct val="150000"/>
              </a:lnSpc>
              <a:spcBef>
                <a:spcPts val="750"/>
              </a:spcBef>
              <a:spcAft>
                <a:spcPct val="0"/>
              </a:spcAft>
              <a:buClrTx/>
              <a:buSzTx/>
              <a:buFont typeface="Arial" panose="020B0604020202020204" pitchFamily="34" charset="0"/>
              <a:buChar char="•"/>
              <a:tabLst/>
              <a:defRPr/>
            </a:pPr>
            <a:r>
              <a:rPr kumimoji="0" lang="tr-TR" altLang="tr-TR" sz="1800" b="0" i="0" u="none" strike="noStrike" kern="1200" cap="none" spc="0" normalizeH="0" baseline="0" noProof="0" dirty="0">
                <a:ln>
                  <a:noFill/>
                </a:ln>
                <a:solidFill>
                  <a:sysClr val="windowText" lastClr="000000"/>
                </a:solidFill>
                <a:effectLst/>
                <a:uLnTx/>
                <a:uFillTx/>
                <a:ea typeface="+mn-ea"/>
                <a:cs typeface="+mn-cs"/>
              </a:rPr>
              <a:t>Yenilik, buluş basamağı ve sanayiye uygulanabilirlik kriterine sahip olan buluşlara verilen ve </a:t>
            </a:r>
            <a:r>
              <a:rPr kumimoji="0" lang="tr-TR" altLang="tr-TR" sz="1800" b="1" i="0" u="none" strike="noStrike" kern="1200" cap="none" spc="0" normalizeH="0" baseline="0" noProof="0" dirty="0">
                <a:ln>
                  <a:noFill/>
                </a:ln>
                <a:solidFill>
                  <a:srgbClr val="FF0000"/>
                </a:solidFill>
                <a:effectLst/>
                <a:uLnTx/>
                <a:uFillTx/>
                <a:ea typeface="+mn-ea"/>
                <a:cs typeface="+mn-cs"/>
              </a:rPr>
              <a:t>20 yıl </a:t>
            </a:r>
            <a:r>
              <a:rPr kumimoji="0" lang="tr-TR" altLang="tr-TR" sz="1800" b="0" i="0" u="none" strike="noStrike" kern="1200" cap="none" spc="0" normalizeH="0" baseline="0" noProof="0" dirty="0">
                <a:ln>
                  <a:noFill/>
                </a:ln>
                <a:solidFill>
                  <a:sysClr val="windowText" lastClr="000000"/>
                </a:solidFill>
                <a:effectLst/>
                <a:uLnTx/>
                <a:uFillTx/>
                <a:ea typeface="+mn-ea"/>
                <a:cs typeface="+mn-cs"/>
              </a:rPr>
              <a:t>süre ile koruma hakkı sağlayan patent sistemidir. </a:t>
            </a:r>
          </a:p>
          <a:p>
            <a:pPr marL="171450" marR="0" lvl="0" indent="-171450" algn="just" defTabSz="685800" rtl="0" eaLnBrk="1" fontAlgn="base" latinLnBrk="0" hangingPunct="1">
              <a:lnSpc>
                <a:spcPct val="150000"/>
              </a:lnSpc>
              <a:spcBef>
                <a:spcPts val="750"/>
              </a:spcBef>
              <a:spcAft>
                <a:spcPct val="0"/>
              </a:spcAft>
              <a:buClrTx/>
              <a:buSzTx/>
              <a:buFont typeface="Arial" panose="020B0604020202020204" pitchFamily="34" charset="0"/>
              <a:buChar char="•"/>
              <a:tabLst/>
              <a:defRPr/>
            </a:pPr>
            <a:r>
              <a:rPr kumimoji="0" lang="tr-TR" altLang="tr-TR" sz="1800" b="0" i="0" u="none" strike="noStrike" kern="1200" cap="none" spc="0" normalizeH="0" baseline="0" noProof="0" dirty="0">
                <a:ln>
                  <a:noFill/>
                </a:ln>
                <a:solidFill>
                  <a:sysClr val="windowText" lastClr="000000"/>
                </a:solidFill>
                <a:effectLst/>
                <a:uLnTx/>
                <a:uFillTx/>
                <a:ea typeface="+mn-ea"/>
                <a:cs typeface="+mn-cs"/>
              </a:rPr>
              <a:t>Araştırma ve inceleme işlemlerine tabidir. </a:t>
            </a:r>
          </a:p>
          <a:p>
            <a:pPr marL="171450" marR="0" lvl="0" indent="-171450" algn="just" defTabSz="685800" rtl="0" eaLnBrk="1" fontAlgn="base" latinLnBrk="0" hangingPunct="1">
              <a:lnSpc>
                <a:spcPct val="150000"/>
              </a:lnSpc>
              <a:spcBef>
                <a:spcPts val="750"/>
              </a:spcBef>
              <a:spcAft>
                <a:spcPct val="0"/>
              </a:spcAft>
              <a:buClrTx/>
              <a:buSzTx/>
              <a:buFont typeface="Arial" panose="020B0604020202020204" pitchFamily="34" charset="0"/>
              <a:buChar char="•"/>
              <a:tabLst/>
              <a:defRPr/>
            </a:pPr>
            <a:r>
              <a:rPr kumimoji="0" lang="tr-TR" altLang="tr-TR" sz="1800" b="0" i="0" u="none" strike="noStrike" kern="1200" cap="none" spc="0" normalizeH="0" baseline="0" noProof="0" dirty="0">
                <a:ln>
                  <a:noFill/>
                </a:ln>
                <a:solidFill>
                  <a:sysClr val="windowText" lastClr="000000"/>
                </a:solidFill>
                <a:effectLst/>
                <a:uLnTx/>
                <a:uFillTx/>
                <a:ea typeface="+mn-ea"/>
                <a:cs typeface="+mn-cs"/>
              </a:rPr>
              <a:t>İnceleme sonucu, buluşun </a:t>
            </a:r>
            <a:r>
              <a:rPr kumimoji="0" lang="tr-TR" altLang="tr-TR" sz="1800" b="0" i="0" u="none" strike="noStrike" kern="1200" cap="none" spc="0" normalizeH="0" baseline="0" noProof="0" dirty="0" err="1">
                <a:ln>
                  <a:noFill/>
                </a:ln>
                <a:solidFill>
                  <a:sysClr val="windowText" lastClr="000000"/>
                </a:solidFill>
                <a:effectLst/>
                <a:uLnTx/>
                <a:uFillTx/>
                <a:ea typeface="+mn-ea"/>
                <a:cs typeface="+mn-cs"/>
              </a:rPr>
              <a:t>patentlenebilirlik</a:t>
            </a:r>
            <a:r>
              <a:rPr kumimoji="0" lang="tr-TR" altLang="tr-TR" sz="1800" b="0" i="0" u="none" strike="noStrike" kern="1200" cap="none" spc="0" normalizeH="0" baseline="0" noProof="0" dirty="0">
                <a:ln>
                  <a:noFill/>
                </a:ln>
                <a:solidFill>
                  <a:sysClr val="windowText" lastClr="000000"/>
                </a:solidFill>
                <a:effectLst/>
                <a:uLnTx/>
                <a:uFillTx/>
                <a:ea typeface="+mn-ea"/>
                <a:cs typeface="+mn-cs"/>
              </a:rPr>
              <a:t> kriterlerine sahip olmadığı yönünde karar verilirse, başvuru olumsuz sonuçlanmaktadır.</a:t>
            </a:r>
          </a:p>
          <a:p>
            <a:pPr marL="171450" marR="0" lvl="0" indent="-171450" algn="just" defTabSz="685800" rtl="0" eaLnBrk="1" fontAlgn="base" latinLnBrk="0" hangingPunct="1">
              <a:lnSpc>
                <a:spcPct val="90000"/>
              </a:lnSpc>
              <a:spcBef>
                <a:spcPts val="750"/>
              </a:spcBef>
              <a:spcAft>
                <a:spcPct val="0"/>
              </a:spcAft>
              <a:buClrTx/>
              <a:buSzTx/>
              <a:buFont typeface="Arial" panose="020B0604020202020204" pitchFamily="34" charset="0"/>
              <a:buChar char="•"/>
              <a:tabLst/>
              <a:defRPr/>
            </a:pPr>
            <a:endParaRPr kumimoji="0" lang="tr-TR" alt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6" name="Picture 4" descr="incelemeli patent">
            <a:extLst>
              <a:ext uri="{FF2B5EF4-FFF2-40B4-BE49-F238E27FC236}">
                <a16:creationId xmlns="" xmlns:a16="http://schemas.microsoft.com/office/drawing/2014/main" id="{13EDD784-109A-4F32-8417-47E60504F63A}"/>
              </a:ext>
            </a:extLst>
          </p:cNvPr>
          <p:cNvPicPr>
            <a:picLocks noChangeAspect="1" noChangeArrowheads="1"/>
          </p:cNvPicPr>
          <p:nvPr/>
        </p:nvPicPr>
        <p:blipFill>
          <a:blip r:embed="rId2" cstate="print"/>
          <a:srcRect/>
          <a:stretch>
            <a:fillRect/>
          </a:stretch>
        </p:blipFill>
        <p:spPr bwMode="auto">
          <a:xfrm>
            <a:off x="5794375" y="1409700"/>
            <a:ext cx="2892425" cy="409416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502131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4C96680E-3C42-4FC0-8E50-87B9D020E2FF}"/>
              </a:ext>
            </a:extLst>
          </p:cNvPr>
          <p:cNvSpPr>
            <a:spLocks noGrp="1"/>
          </p:cNvSpPr>
          <p:nvPr>
            <p:ph type="body" sz="quarter" idx="13"/>
          </p:nvPr>
        </p:nvSpPr>
        <p:spPr/>
        <p:txBody>
          <a:bodyPr/>
          <a:lstStyle/>
          <a:p>
            <a:endParaRPr lang="tr-TR" altLang="tr-TR" sz="2800" b="1" dirty="0">
              <a:latin typeface="Calibri" panose="020F0502020204030204" pitchFamily="34" charset="0"/>
              <a:ea typeface="Verdana" panose="020B0604030504040204" pitchFamily="34" charset="0"/>
              <a:cs typeface="Calibri" panose="020F0502020204030204" pitchFamily="34" charset="0"/>
            </a:endParaRPr>
          </a:p>
          <a:p>
            <a:r>
              <a:rPr lang="tr-TR" altLang="tr-TR" sz="2800" b="1" dirty="0">
                <a:latin typeface="Calibri" panose="020F0502020204030204" pitchFamily="34" charset="0"/>
                <a:ea typeface="Verdana" panose="020B0604030504040204" pitchFamily="34" charset="0"/>
                <a:cs typeface="Calibri" panose="020F0502020204030204" pitchFamily="34" charset="0"/>
              </a:rPr>
              <a:t>Patentler Ticari Olarak Nasıl Kullanılır?</a:t>
            </a:r>
            <a:endParaRPr lang="tr-TR" sz="2800" b="1" dirty="0">
              <a:latin typeface="Calibri" panose="020F0502020204030204" pitchFamily="34" charset="0"/>
              <a:cs typeface="Calibri" panose="020F0502020204030204" pitchFamily="34" charset="0"/>
            </a:endParaRPr>
          </a:p>
        </p:txBody>
      </p:sp>
      <p:sp>
        <p:nvSpPr>
          <p:cNvPr id="6" name="İçerik Yer Tutucusu 3">
            <a:extLst>
              <a:ext uri="{FF2B5EF4-FFF2-40B4-BE49-F238E27FC236}">
                <a16:creationId xmlns="" xmlns:a16="http://schemas.microsoft.com/office/drawing/2014/main" id="{28F0A5DC-E603-406D-A5C1-211A3156FB13}"/>
              </a:ext>
            </a:extLst>
          </p:cNvPr>
          <p:cNvSpPr txBox="1">
            <a:spLocks/>
          </p:cNvSpPr>
          <p:nvPr/>
        </p:nvSpPr>
        <p:spPr bwMode="auto">
          <a:xfrm>
            <a:off x="1115616" y="2060163"/>
            <a:ext cx="7399734" cy="2737673"/>
          </a:xfrm>
          <a:prstGeom prst="rect">
            <a:avLst/>
          </a:prstGeom>
          <a:noFill/>
          <a:ln w="25400" cap="flat" cmpd="sng" algn="ctr">
            <a:noFill/>
            <a:prstDash val="solid"/>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dk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dk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171450" marR="0" lvl="0" indent="-17145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tr-TR"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85750" marR="0" lvl="0" indent="-285750" algn="just"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tr-TR" sz="1800" dirty="0">
                <a:solidFill>
                  <a:sysClr val="windowText" lastClr="000000"/>
                </a:solidFill>
                <a:latin typeface="Calibri" panose="020F0502020204030204"/>
              </a:rPr>
              <a:t>Ticarileştirme ve Kullanım</a:t>
            </a:r>
          </a:p>
          <a:p>
            <a:pPr marL="0" marR="0" lvl="0" indent="0" algn="just" defTabSz="685800" rtl="0" eaLnBrk="1" fontAlgn="auto" latinLnBrk="0" hangingPunct="1">
              <a:lnSpc>
                <a:spcPct val="150000"/>
              </a:lnSpc>
              <a:spcBef>
                <a:spcPts val="0"/>
              </a:spcBef>
              <a:spcAft>
                <a:spcPts val="0"/>
              </a:spcAft>
              <a:buClrTx/>
              <a:buSzTx/>
              <a:buNone/>
              <a:tabLst/>
              <a:defRPr/>
            </a:pPr>
            <a:endParaRPr lang="tr-TR" sz="1800" dirty="0">
              <a:solidFill>
                <a:sysClr val="windowText" lastClr="000000"/>
              </a:solidFill>
              <a:latin typeface="Calibri" panose="020F0502020204030204"/>
            </a:endParaRPr>
          </a:p>
          <a:p>
            <a:pPr marL="285750" marR="0" lvl="0" indent="-285750" algn="just"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Patentleri engelleme</a:t>
            </a:r>
          </a:p>
          <a:p>
            <a:pPr marL="0" marR="0" lvl="0" indent="0" algn="just" defTabSz="685800" rtl="0" eaLnBrk="1" fontAlgn="auto" latinLnBrk="0" hangingPunct="1">
              <a:lnSpc>
                <a:spcPct val="150000"/>
              </a:lnSpc>
              <a:spcBef>
                <a:spcPts val="0"/>
              </a:spcBef>
              <a:spcAft>
                <a:spcPts val="0"/>
              </a:spcAft>
              <a:buClrTx/>
              <a:buSzTx/>
              <a:buNone/>
              <a:tabLst/>
              <a:defRPr/>
            </a:pPr>
            <a:endParaRPr kumimoji="0" lang="tr-T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85750" marR="0" lvl="0" indent="-285750" algn="just"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tr-TR" sz="1800" dirty="0">
                <a:solidFill>
                  <a:sysClr val="windowText" lastClr="000000"/>
                </a:solidFill>
                <a:latin typeface="Calibri" panose="020F0502020204030204"/>
              </a:rPr>
              <a:t>Lisans verme ve Karşılıklı Lisans verme (</a:t>
            </a:r>
            <a:r>
              <a:rPr lang="tr-TR" sz="1800" dirty="0" err="1">
                <a:solidFill>
                  <a:sysClr val="windowText" lastClr="000000"/>
                </a:solidFill>
                <a:latin typeface="Calibri" panose="020F0502020204030204"/>
              </a:rPr>
              <a:t>Çarpraz</a:t>
            </a:r>
            <a:r>
              <a:rPr lang="tr-TR" sz="1800" dirty="0">
                <a:solidFill>
                  <a:sysClr val="windowText" lastClr="000000"/>
                </a:solidFill>
                <a:latin typeface="Calibri" panose="020F0502020204030204"/>
              </a:rPr>
              <a:t> Lisans)</a:t>
            </a:r>
            <a:endParaRPr kumimoji="0" lang="tr-T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85750" marR="0" lvl="0" indent="-285750" algn="just"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tr-T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720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841D62-F22F-480F-B54C-8E2C427B5792}"/>
              </a:ext>
            </a:extLst>
          </p:cNvPr>
          <p:cNvSpPr>
            <a:spLocks noGrp="1"/>
          </p:cNvSpPr>
          <p:nvPr>
            <p:ph type="body" sz="quarter" idx="13"/>
          </p:nvPr>
        </p:nvSpPr>
        <p:spPr/>
        <p:txBody>
          <a:bodyPr/>
          <a:lstStyle/>
          <a:p>
            <a:endParaRPr lang="tr-TR" dirty="0"/>
          </a:p>
          <a:p>
            <a:r>
              <a:rPr lang="tr-TR" sz="2800" b="1" dirty="0"/>
              <a:t>Faydalı Model</a:t>
            </a:r>
          </a:p>
        </p:txBody>
      </p:sp>
      <p:sp>
        <p:nvSpPr>
          <p:cNvPr id="9" name="Dikdörtgen 8">
            <a:extLst>
              <a:ext uri="{FF2B5EF4-FFF2-40B4-BE49-F238E27FC236}">
                <a16:creationId xmlns="" xmlns:a16="http://schemas.microsoft.com/office/drawing/2014/main" id="{79DDD29D-4E59-40A0-BC2C-22A4DE8B41EC}"/>
              </a:ext>
            </a:extLst>
          </p:cNvPr>
          <p:cNvSpPr/>
          <p:nvPr/>
        </p:nvSpPr>
        <p:spPr>
          <a:xfrm>
            <a:off x="611560" y="1484784"/>
            <a:ext cx="5443880" cy="3373359"/>
          </a:xfrm>
          <a:prstGeom prst="rect">
            <a:avLst/>
          </a:prstGeom>
        </p:spPr>
        <p:txBody>
          <a:bodyPr wrap="square">
            <a:spAutoFit/>
          </a:bodyPr>
          <a:lstStyle/>
          <a:p>
            <a:pPr lvl="0" algn="just">
              <a:lnSpc>
                <a:spcPct val="150000"/>
              </a:lnSpc>
              <a:spcBef>
                <a:spcPct val="0"/>
              </a:spcBef>
            </a:pPr>
            <a:r>
              <a:rPr lang="tr-TR" altLang="tr-TR" dirty="0">
                <a:latin typeface="+mj-lt"/>
                <a:cs typeface="Tahoma" pitchFamily="34" charset="0"/>
              </a:rPr>
              <a:t>Bir Ar-Ge süreci ortaya çıkmamış daha mütevazi çözümler için Faydalı Model ideal bir koruma enstrümanıdır. </a:t>
            </a:r>
          </a:p>
          <a:p>
            <a:pPr lvl="0" algn="just">
              <a:lnSpc>
                <a:spcPct val="150000"/>
              </a:lnSpc>
              <a:spcBef>
                <a:spcPct val="0"/>
              </a:spcBef>
            </a:pPr>
            <a:endParaRPr lang="tr-TR" altLang="tr-TR" dirty="0">
              <a:latin typeface="+mj-lt"/>
              <a:cs typeface="Tahoma" pitchFamily="34" charset="0"/>
            </a:endParaRPr>
          </a:p>
          <a:p>
            <a:pPr lvl="0" algn="just">
              <a:lnSpc>
                <a:spcPct val="150000"/>
              </a:lnSpc>
              <a:spcBef>
                <a:spcPct val="0"/>
              </a:spcBef>
            </a:pPr>
            <a:r>
              <a:rPr lang="tr-TR" altLang="tr-TR" dirty="0">
                <a:latin typeface="+mj-lt"/>
                <a:cs typeface="Tahoma" pitchFamily="34" charset="0"/>
              </a:rPr>
              <a:t>Patentin sağladığı hukuki hakları Faydalı Model de sağlar. </a:t>
            </a:r>
          </a:p>
          <a:p>
            <a:pPr lvl="0" algn="just">
              <a:lnSpc>
                <a:spcPct val="150000"/>
              </a:lnSpc>
              <a:spcBef>
                <a:spcPct val="0"/>
              </a:spcBef>
            </a:pPr>
            <a:endParaRPr lang="tr-TR" altLang="tr-TR" dirty="0">
              <a:latin typeface="+mj-lt"/>
              <a:cs typeface="Tahoma" pitchFamily="34" charset="0"/>
            </a:endParaRPr>
          </a:p>
          <a:p>
            <a:pPr lvl="0" algn="just">
              <a:lnSpc>
                <a:spcPct val="150000"/>
              </a:lnSpc>
              <a:spcBef>
                <a:spcPct val="0"/>
              </a:spcBef>
            </a:pPr>
            <a:r>
              <a:rPr lang="tr-TR" altLang="tr-TR" dirty="0">
                <a:latin typeface="+mj-lt"/>
                <a:cs typeface="Tahoma" pitchFamily="34" charset="0"/>
              </a:rPr>
              <a:t>Faydalı Model 10 yıla kadar koruma sağlar, tescil süreci ortalama ~1,5-2 yıl sürer.</a:t>
            </a:r>
          </a:p>
        </p:txBody>
      </p:sp>
      <p:sp>
        <p:nvSpPr>
          <p:cNvPr id="10" name="Dikdörtgen 9">
            <a:extLst>
              <a:ext uri="{FF2B5EF4-FFF2-40B4-BE49-F238E27FC236}">
                <a16:creationId xmlns="" xmlns:a16="http://schemas.microsoft.com/office/drawing/2014/main" id="{DA863146-2B27-4B86-AA66-BD3B2B2E86D5}"/>
              </a:ext>
            </a:extLst>
          </p:cNvPr>
          <p:cNvSpPr/>
          <p:nvPr/>
        </p:nvSpPr>
        <p:spPr>
          <a:xfrm>
            <a:off x="323257" y="4967786"/>
            <a:ext cx="8064896" cy="880369"/>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b="1" u="sng" dirty="0"/>
              <a:t>Prosesler (yöntem / usul / işlem adımı ve kimyasal maddeler </a:t>
            </a:r>
          </a:p>
          <a:p>
            <a:pPr>
              <a:lnSpc>
                <a:spcPct val="150000"/>
              </a:lnSpc>
            </a:pPr>
            <a:r>
              <a:rPr lang="tr-TR" b="1" dirty="0"/>
              <a:t>      </a:t>
            </a:r>
            <a:r>
              <a:rPr lang="tr-TR" b="1" u="sng" dirty="0"/>
              <a:t>FAYDALI MODEL ile KORUNAMAZ</a:t>
            </a:r>
            <a:r>
              <a:rPr lang="tr-TR" dirty="0"/>
              <a:t>.</a:t>
            </a:r>
          </a:p>
        </p:txBody>
      </p:sp>
      <p:pic>
        <p:nvPicPr>
          <p:cNvPr id="6" name="Resim 5">
            <a:extLst>
              <a:ext uri="{FF2B5EF4-FFF2-40B4-BE49-F238E27FC236}">
                <a16:creationId xmlns="" xmlns:a16="http://schemas.microsoft.com/office/drawing/2014/main" id="{F87BF77F-18DD-4A62-9ECF-EA3382F95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780" y="2492896"/>
            <a:ext cx="2160660" cy="2160660"/>
          </a:xfrm>
          <a:prstGeom prst="rect">
            <a:avLst/>
          </a:prstGeom>
        </p:spPr>
      </p:pic>
    </p:spTree>
    <p:extLst>
      <p:ext uri="{BB962C8B-B14F-4D97-AF65-F5344CB8AC3E}">
        <p14:creationId xmlns:p14="http://schemas.microsoft.com/office/powerpoint/2010/main" val="1268747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4C96680E-3C42-4FC0-8E50-87B9D020E2FF}"/>
              </a:ext>
            </a:extLst>
          </p:cNvPr>
          <p:cNvSpPr>
            <a:spLocks noGrp="1"/>
          </p:cNvSpPr>
          <p:nvPr>
            <p:ph type="body" sz="quarter" idx="13"/>
          </p:nvPr>
        </p:nvSpPr>
        <p:spPr>
          <a:xfrm>
            <a:off x="1" y="0"/>
            <a:ext cx="6012159" cy="1323975"/>
          </a:xfrm>
        </p:spPr>
        <p:txBody>
          <a:bodyPr/>
          <a:lstStyle/>
          <a:p>
            <a:r>
              <a:rPr lang="tr-TR" altLang="tr-TR" sz="2800" b="1" dirty="0">
                <a:latin typeface="Calibri" panose="020F0502020204030204" pitchFamily="34" charset="0"/>
                <a:ea typeface="Verdana" panose="020B0604030504040204" pitchFamily="34" charset="0"/>
                <a:cs typeface="Calibri" panose="020F0502020204030204" pitchFamily="34" charset="0"/>
              </a:rPr>
              <a:t>Patent ile Faydalı Model Karşılaştırılması </a:t>
            </a:r>
            <a:endParaRPr lang="tr-TR" sz="2800" b="1" dirty="0">
              <a:latin typeface="Calibri" panose="020F0502020204030204" pitchFamily="34" charset="0"/>
              <a:cs typeface="Calibri" panose="020F0502020204030204" pitchFamily="34" charset="0"/>
            </a:endParaRPr>
          </a:p>
        </p:txBody>
      </p:sp>
      <p:pic>
        <p:nvPicPr>
          <p:cNvPr id="5" name="İçerik Yer Tutucusu 2">
            <a:extLst>
              <a:ext uri="{FF2B5EF4-FFF2-40B4-BE49-F238E27FC236}">
                <a16:creationId xmlns="" xmlns:a16="http://schemas.microsoft.com/office/drawing/2014/main" id="{686EAD73-D07C-4F4D-9BBE-410146C4D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1401763"/>
            <a:ext cx="6800850" cy="46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179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p:txBody>
          <a:bodyPr/>
          <a:lstStyle/>
          <a:p>
            <a:endParaRPr lang="tr-TR" sz="2800" b="1" dirty="0"/>
          </a:p>
          <a:p>
            <a:r>
              <a:rPr lang="tr-TR" sz="2800" b="1" dirty="0"/>
              <a:t>Yurt Dışı Patent Başvuru Seçenekleri</a:t>
            </a:r>
          </a:p>
        </p:txBody>
      </p:sp>
      <p:pic>
        <p:nvPicPr>
          <p:cNvPr id="3" name="İçerik Yer Tutucusu 4">
            <a:extLst>
              <a:ext uri="{FF2B5EF4-FFF2-40B4-BE49-F238E27FC236}">
                <a16:creationId xmlns="" xmlns:a16="http://schemas.microsoft.com/office/drawing/2014/main" id="{69035F67-B1DB-4394-8BD4-012B604525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62112" y="1700808"/>
            <a:ext cx="5819775" cy="3668713"/>
          </a:xfrm>
          <a:prstGeom prst="rect">
            <a:avLst/>
          </a:prstGeom>
        </p:spPr>
      </p:pic>
    </p:spTree>
    <p:extLst>
      <p:ext uri="{BB962C8B-B14F-4D97-AF65-F5344CB8AC3E}">
        <p14:creationId xmlns:p14="http://schemas.microsoft.com/office/powerpoint/2010/main" val="3025739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sz="2800" b="1" dirty="0"/>
          </a:p>
          <a:p>
            <a:r>
              <a:rPr lang="tr-TR" sz="2800" b="1" dirty="0"/>
              <a:t>Marka / Alan adı</a:t>
            </a:r>
          </a:p>
        </p:txBody>
      </p:sp>
      <p:sp>
        <p:nvSpPr>
          <p:cNvPr id="5" name="Bulut 4"/>
          <p:cNvSpPr/>
          <p:nvPr/>
        </p:nvSpPr>
        <p:spPr>
          <a:xfrm>
            <a:off x="2843808" y="2708920"/>
            <a:ext cx="3312368" cy="187220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 Başlık 2"/>
          <p:cNvSpPr txBox="1">
            <a:spLocks/>
          </p:cNvSpPr>
          <p:nvPr/>
        </p:nvSpPr>
        <p:spPr>
          <a:xfrm>
            <a:off x="3419872" y="3068960"/>
            <a:ext cx="2160240"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2800" b="1" dirty="0">
              <a:solidFill>
                <a:schemeClr val="tx1"/>
              </a:solidFill>
            </a:endParaRPr>
          </a:p>
          <a:p>
            <a:endParaRPr lang="tr-TR" sz="2800" dirty="0">
              <a:solidFill>
                <a:schemeClr val="tx1"/>
              </a:solidFill>
            </a:endParaRPr>
          </a:p>
          <a:p>
            <a:endParaRPr lang="tr-TR" sz="2800" dirty="0">
              <a:solidFill>
                <a:schemeClr val="tx1"/>
              </a:solidFill>
            </a:endParaRPr>
          </a:p>
        </p:txBody>
      </p:sp>
      <p:sp>
        <p:nvSpPr>
          <p:cNvPr id="7" name="Dikdörtgen 6"/>
          <p:cNvSpPr/>
          <p:nvPr/>
        </p:nvSpPr>
        <p:spPr>
          <a:xfrm>
            <a:off x="2915816" y="3356992"/>
            <a:ext cx="2736303" cy="523220"/>
          </a:xfrm>
          <a:prstGeom prst="rect">
            <a:avLst/>
          </a:prstGeom>
        </p:spPr>
        <p:txBody>
          <a:bodyPr wrap="square">
            <a:spAutoFit/>
          </a:bodyPr>
          <a:lstStyle/>
          <a:p>
            <a:pPr algn="ctr"/>
            <a:r>
              <a:rPr lang="tr-TR" sz="2800" b="1" dirty="0"/>
              <a:t>Marka / Alan adı</a:t>
            </a:r>
          </a:p>
        </p:txBody>
      </p:sp>
    </p:spTree>
    <p:extLst>
      <p:ext uri="{BB962C8B-B14F-4D97-AF65-F5344CB8AC3E}">
        <p14:creationId xmlns:p14="http://schemas.microsoft.com/office/powerpoint/2010/main" val="46492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p:txBody>
          <a:bodyPr/>
          <a:lstStyle/>
          <a:p>
            <a:endParaRPr lang="tr-TR" sz="2800" b="1" dirty="0"/>
          </a:p>
          <a:p>
            <a:r>
              <a:rPr lang="tr-TR" sz="2800" b="1" dirty="0"/>
              <a:t>Marka Nedir?</a:t>
            </a:r>
          </a:p>
        </p:txBody>
      </p:sp>
      <p:sp>
        <p:nvSpPr>
          <p:cNvPr id="2" name="Dikdörtgen 1">
            <a:extLst>
              <a:ext uri="{FF2B5EF4-FFF2-40B4-BE49-F238E27FC236}">
                <a16:creationId xmlns="" xmlns:a16="http://schemas.microsoft.com/office/drawing/2014/main" id="{A032E156-17E5-465E-9D6A-0F14475366CF}"/>
              </a:ext>
            </a:extLst>
          </p:cNvPr>
          <p:cNvSpPr/>
          <p:nvPr/>
        </p:nvSpPr>
        <p:spPr>
          <a:xfrm>
            <a:off x="467544" y="1484784"/>
            <a:ext cx="8208912" cy="2126864"/>
          </a:xfrm>
          <a:prstGeom prst="rect">
            <a:avLst/>
          </a:prstGeom>
        </p:spPr>
        <p:txBody>
          <a:bodyPr wrap="square">
            <a:spAutoFit/>
          </a:bodyPr>
          <a:lstStyle/>
          <a:p>
            <a:pPr algn="just">
              <a:lnSpc>
                <a:spcPct val="150000"/>
              </a:lnSpc>
              <a:defRPr/>
            </a:pPr>
            <a:r>
              <a:rPr lang="tr-TR" altLang="tr-TR" dirty="0">
                <a:ln w="18415" cmpd="sng">
                  <a:noFill/>
                  <a:prstDash val="solid"/>
                </a:ln>
              </a:rPr>
              <a:t>Marka, bir teşebbüsün mallarının veya hizmetlerinin diğer teşebbüslerin mallarından veya hizmetlerinden ayırt edilmesini sağlaması ve marka sahibine sağlanan korumanın konusunun açık ve kesin olarak anlaşılmasını sağlayabilecek şekilde </a:t>
            </a:r>
            <a:r>
              <a:rPr lang="tr-TR" altLang="tr-TR" dirty="0">
                <a:ln w="18415" cmpd="sng">
                  <a:noFill/>
                  <a:prstDash val="solid"/>
                </a:ln>
                <a:solidFill>
                  <a:srgbClr val="1756DC"/>
                </a:solidFill>
              </a:rPr>
              <a:t>sicilde gösterilebilir olması şartıyla, </a:t>
            </a:r>
            <a:r>
              <a:rPr lang="tr-TR" altLang="tr-TR" dirty="0">
                <a:ln w="18415" cmpd="sng">
                  <a:noFill/>
                  <a:prstDash val="solid"/>
                </a:ln>
              </a:rPr>
              <a:t>kişi adları dâhil sözcükler, şekiller, renkler, harfler, sayılar, logolar veya bunların kombinasyonları ile, sesler ve hareketli görsellerdir. </a:t>
            </a:r>
          </a:p>
        </p:txBody>
      </p:sp>
      <p:pic>
        <p:nvPicPr>
          <p:cNvPr id="3" name="Resim 2">
            <a:extLst>
              <a:ext uri="{FF2B5EF4-FFF2-40B4-BE49-F238E27FC236}">
                <a16:creationId xmlns="" xmlns:a16="http://schemas.microsoft.com/office/drawing/2014/main" id="{2B46F7CE-AFAA-4305-8372-1AA17408050A}"/>
              </a:ext>
            </a:extLst>
          </p:cNvPr>
          <p:cNvPicPr>
            <a:picLocks noChangeAspect="1"/>
          </p:cNvPicPr>
          <p:nvPr/>
        </p:nvPicPr>
        <p:blipFill>
          <a:blip r:embed="rId2"/>
          <a:stretch>
            <a:fillRect/>
          </a:stretch>
        </p:blipFill>
        <p:spPr>
          <a:xfrm>
            <a:off x="1457698" y="4099603"/>
            <a:ext cx="1656184" cy="931603"/>
          </a:xfrm>
          <a:prstGeom prst="rect">
            <a:avLst/>
          </a:prstGeom>
        </p:spPr>
      </p:pic>
      <p:pic>
        <p:nvPicPr>
          <p:cNvPr id="5" name="Resim 4">
            <a:extLst>
              <a:ext uri="{FF2B5EF4-FFF2-40B4-BE49-F238E27FC236}">
                <a16:creationId xmlns="" xmlns:a16="http://schemas.microsoft.com/office/drawing/2014/main" id="{18B7D2AD-3756-41A6-BE51-D768215E59EC}"/>
              </a:ext>
            </a:extLst>
          </p:cNvPr>
          <p:cNvPicPr>
            <a:picLocks noChangeAspect="1"/>
          </p:cNvPicPr>
          <p:nvPr/>
        </p:nvPicPr>
        <p:blipFill>
          <a:blip r:embed="rId3"/>
          <a:stretch>
            <a:fillRect/>
          </a:stretch>
        </p:blipFill>
        <p:spPr>
          <a:xfrm>
            <a:off x="3959932" y="4562226"/>
            <a:ext cx="1224136" cy="810990"/>
          </a:xfrm>
          <a:prstGeom prst="rect">
            <a:avLst/>
          </a:prstGeom>
        </p:spPr>
      </p:pic>
      <p:pic>
        <p:nvPicPr>
          <p:cNvPr id="6" name="Resim 5">
            <a:extLst>
              <a:ext uri="{FF2B5EF4-FFF2-40B4-BE49-F238E27FC236}">
                <a16:creationId xmlns="" xmlns:a16="http://schemas.microsoft.com/office/drawing/2014/main" id="{1BEC1F5B-D0C8-4FE5-9C76-75716CB762D5}"/>
              </a:ext>
            </a:extLst>
          </p:cNvPr>
          <p:cNvPicPr>
            <a:picLocks noChangeAspect="1"/>
          </p:cNvPicPr>
          <p:nvPr/>
        </p:nvPicPr>
        <p:blipFill>
          <a:blip r:embed="rId4"/>
          <a:stretch>
            <a:fillRect/>
          </a:stretch>
        </p:blipFill>
        <p:spPr>
          <a:xfrm>
            <a:off x="6444208" y="3822130"/>
            <a:ext cx="1024641" cy="1209076"/>
          </a:xfrm>
          <a:prstGeom prst="rect">
            <a:avLst/>
          </a:prstGeom>
        </p:spPr>
      </p:pic>
    </p:spTree>
    <p:extLst>
      <p:ext uri="{BB962C8B-B14F-4D97-AF65-F5344CB8AC3E}">
        <p14:creationId xmlns:p14="http://schemas.microsoft.com/office/powerpoint/2010/main" val="1339542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a:xfrm>
            <a:off x="0" y="0"/>
            <a:ext cx="6227762" cy="1323975"/>
          </a:xfrm>
        </p:spPr>
        <p:txBody>
          <a:bodyPr/>
          <a:lstStyle/>
          <a:p>
            <a:endParaRPr lang="tr-TR" dirty="0"/>
          </a:p>
          <a:p>
            <a:r>
              <a:rPr lang="tr-TR" sz="2800" b="1" dirty="0"/>
              <a:t>Marka Çeşitleri ve Örnekler</a:t>
            </a:r>
          </a:p>
        </p:txBody>
      </p:sp>
      <p:sp>
        <p:nvSpPr>
          <p:cNvPr id="2" name="Dikdörtgen 1">
            <a:extLst>
              <a:ext uri="{FF2B5EF4-FFF2-40B4-BE49-F238E27FC236}">
                <a16:creationId xmlns="" xmlns:a16="http://schemas.microsoft.com/office/drawing/2014/main" id="{C164B0E8-1B1F-477D-AD4D-39DB7A5252B7}"/>
              </a:ext>
            </a:extLst>
          </p:cNvPr>
          <p:cNvSpPr/>
          <p:nvPr/>
        </p:nvSpPr>
        <p:spPr>
          <a:xfrm>
            <a:off x="1043608" y="1700808"/>
            <a:ext cx="7056784" cy="3788858"/>
          </a:xfrm>
          <a:prstGeom prst="rect">
            <a:avLst/>
          </a:prstGeom>
        </p:spPr>
        <p:txBody>
          <a:bodyPr wrap="square">
            <a:spAutoFit/>
          </a:bodyPr>
          <a:lstStyle/>
          <a:p>
            <a:pPr>
              <a:lnSpc>
                <a:spcPct val="150000"/>
              </a:lnSpc>
              <a:spcBef>
                <a:spcPct val="50000"/>
              </a:spcBef>
              <a:defRPr/>
            </a:pPr>
            <a:r>
              <a:rPr lang="tr-TR" altLang="tr-TR" b="1" dirty="0"/>
              <a:t>Ses Markası </a:t>
            </a:r>
          </a:p>
          <a:p>
            <a:pPr marL="285750" indent="-285750" algn="just">
              <a:lnSpc>
                <a:spcPct val="150000"/>
              </a:lnSpc>
              <a:spcBef>
                <a:spcPct val="50000"/>
              </a:spcBef>
              <a:buFont typeface="Arial" panose="020B0604020202020204" pitchFamily="34" charset="0"/>
              <a:buChar char="•"/>
              <a:defRPr/>
            </a:pPr>
            <a:r>
              <a:rPr lang="tr-TR" altLang="tr-TR" dirty="0"/>
              <a:t>Ürünlerin reklamlarında kullanılan ‘</a:t>
            </a:r>
            <a:r>
              <a:rPr lang="tr-TR" altLang="tr-TR" dirty="0" err="1"/>
              <a:t>jingle</a:t>
            </a:r>
            <a:r>
              <a:rPr lang="tr-TR" altLang="tr-TR" dirty="0"/>
              <a:t>’ adı verilen kısa müzikler,</a:t>
            </a:r>
          </a:p>
          <a:p>
            <a:pPr marL="285750" indent="-285750" algn="just">
              <a:lnSpc>
                <a:spcPct val="150000"/>
              </a:lnSpc>
              <a:spcBef>
                <a:spcPct val="50000"/>
              </a:spcBef>
              <a:buFont typeface="Arial" panose="020B0604020202020204" pitchFamily="34" charset="0"/>
              <a:buChar char="•"/>
              <a:defRPr/>
            </a:pPr>
            <a:r>
              <a:rPr lang="tr-TR" altLang="tr-TR" dirty="0" err="1"/>
              <a:t>Coca-cola</a:t>
            </a:r>
            <a:r>
              <a:rPr lang="tr-TR" altLang="tr-TR" dirty="0"/>
              <a:t> </a:t>
            </a:r>
            <a:r>
              <a:rPr lang="tr-TR" altLang="tr-TR" dirty="0" err="1"/>
              <a:t>nın</a:t>
            </a:r>
            <a:r>
              <a:rPr lang="tr-TR" altLang="tr-TR" dirty="0"/>
              <a:t> açarken çıkardığı ses</a:t>
            </a:r>
          </a:p>
          <a:p>
            <a:pPr marL="285750" indent="-285750" algn="just">
              <a:lnSpc>
                <a:spcPct val="150000"/>
              </a:lnSpc>
              <a:spcBef>
                <a:spcPct val="50000"/>
              </a:spcBef>
              <a:buFont typeface="Arial" panose="020B0604020202020204" pitchFamily="34" charset="0"/>
              <a:buChar char="•"/>
              <a:defRPr/>
            </a:pPr>
            <a:endParaRPr lang="tr-TR" altLang="tr-TR" dirty="0"/>
          </a:p>
          <a:p>
            <a:pPr>
              <a:lnSpc>
                <a:spcPct val="150000"/>
              </a:lnSpc>
              <a:spcBef>
                <a:spcPct val="50000"/>
              </a:spcBef>
              <a:defRPr/>
            </a:pPr>
            <a:r>
              <a:rPr lang="tr-TR" altLang="tr-TR" b="1" dirty="0"/>
              <a:t>Doku Markası </a:t>
            </a:r>
          </a:p>
          <a:p>
            <a:pPr marL="285750" indent="-285750">
              <a:lnSpc>
                <a:spcPct val="150000"/>
              </a:lnSpc>
              <a:spcBef>
                <a:spcPct val="50000"/>
              </a:spcBef>
              <a:buFont typeface="Arial" panose="020B0604020202020204" pitchFamily="34" charset="0"/>
              <a:buChar char="•"/>
              <a:defRPr/>
            </a:pPr>
            <a:r>
              <a:rPr lang="tr-TR" altLang="tr-TR" dirty="0" err="1"/>
              <a:t>Burberry</a:t>
            </a:r>
            <a:r>
              <a:rPr lang="tr-TR" altLang="tr-TR" dirty="0"/>
              <a:t> markasının </a:t>
            </a:r>
            <a:r>
              <a:rPr lang="tr-TR" altLang="tr-TR" u="sng" dirty="0"/>
              <a:t>ekose </a:t>
            </a:r>
            <a:r>
              <a:rPr lang="tr-TR" altLang="tr-TR" dirty="0"/>
              <a:t>dokusu</a:t>
            </a:r>
          </a:p>
          <a:p>
            <a:pPr marL="285750" indent="-285750" algn="just">
              <a:lnSpc>
                <a:spcPct val="150000"/>
              </a:lnSpc>
              <a:spcBef>
                <a:spcPct val="50000"/>
              </a:spcBef>
              <a:buFont typeface="Arial" panose="020B0604020202020204" pitchFamily="34" charset="0"/>
              <a:buChar char="•"/>
              <a:defRPr/>
            </a:pPr>
            <a:endParaRPr lang="tr-TR" altLang="tr-TR" i="1" dirty="0"/>
          </a:p>
        </p:txBody>
      </p:sp>
    </p:spTree>
    <p:extLst>
      <p:ext uri="{BB962C8B-B14F-4D97-AF65-F5344CB8AC3E}">
        <p14:creationId xmlns:p14="http://schemas.microsoft.com/office/powerpoint/2010/main" val="1717957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a:xfrm>
            <a:off x="0" y="0"/>
            <a:ext cx="6227762" cy="1323975"/>
          </a:xfrm>
        </p:spPr>
        <p:txBody>
          <a:bodyPr/>
          <a:lstStyle/>
          <a:p>
            <a:endParaRPr lang="tr-TR" dirty="0"/>
          </a:p>
          <a:p>
            <a:r>
              <a:rPr lang="tr-TR" sz="2800" b="1" dirty="0"/>
              <a:t>Marka Çeşitleri ve Örnekler</a:t>
            </a:r>
          </a:p>
        </p:txBody>
      </p:sp>
      <p:sp>
        <p:nvSpPr>
          <p:cNvPr id="2" name="Dikdörtgen 1">
            <a:extLst>
              <a:ext uri="{FF2B5EF4-FFF2-40B4-BE49-F238E27FC236}">
                <a16:creationId xmlns="" xmlns:a16="http://schemas.microsoft.com/office/drawing/2014/main" id="{C164B0E8-1B1F-477D-AD4D-39DB7A5252B7}"/>
              </a:ext>
            </a:extLst>
          </p:cNvPr>
          <p:cNvSpPr/>
          <p:nvPr/>
        </p:nvSpPr>
        <p:spPr>
          <a:xfrm>
            <a:off x="1115616" y="1916832"/>
            <a:ext cx="7056784" cy="3234860"/>
          </a:xfrm>
          <a:prstGeom prst="rect">
            <a:avLst/>
          </a:prstGeom>
        </p:spPr>
        <p:txBody>
          <a:bodyPr wrap="square">
            <a:spAutoFit/>
          </a:bodyPr>
          <a:lstStyle/>
          <a:p>
            <a:pPr>
              <a:lnSpc>
                <a:spcPct val="150000"/>
              </a:lnSpc>
              <a:spcBef>
                <a:spcPct val="50000"/>
              </a:spcBef>
              <a:defRPr/>
            </a:pPr>
            <a:r>
              <a:rPr lang="tr-TR" altLang="tr-TR" b="1" dirty="0"/>
              <a:t>Şekil Markası </a:t>
            </a:r>
          </a:p>
          <a:p>
            <a:pPr marL="285750" indent="-285750" algn="just">
              <a:lnSpc>
                <a:spcPct val="150000"/>
              </a:lnSpc>
              <a:spcBef>
                <a:spcPct val="50000"/>
              </a:spcBef>
              <a:buFont typeface="Arial" panose="020B0604020202020204" pitchFamily="34" charset="0"/>
              <a:buChar char="•"/>
              <a:defRPr/>
            </a:pPr>
            <a:r>
              <a:rPr lang="tr-TR" altLang="tr-TR" dirty="0" err="1"/>
              <a:t>Coca-cola</a:t>
            </a:r>
            <a:r>
              <a:rPr lang="tr-TR" altLang="tr-TR" dirty="0"/>
              <a:t> içeceğinin insan vücudu formundaki cam şişeleri</a:t>
            </a:r>
          </a:p>
          <a:p>
            <a:pPr marL="285750" indent="-285750" algn="just">
              <a:lnSpc>
                <a:spcPct val="150000"/>
              </a:lnSpc>
              <a:spcBef>
                <a:spcPct val="50000"/>
              </a:spcBef>
              <a:buFont typeface="Arial" panose="020B0604020202020204" pitchFamily="34" charset="0"/>
              <a:buChar char="•"/>
              <a:defRPr/>
            </a:pPr>
            <a:endParaRPr lang="tr-TR" altLang="tr-TR" dirty="0"/>
          </a:p>
          <a:p>
            <a:pPr>
              <a:lnSpc>
                <a:spcPct val="150000"/>
              </a:lnSpc>
              <a:spcBef>
                <a:spcPct val="50000"/>
              </a:spcBef>
              <a:defRPr/>
            </a:pPr>
            <a:r>
              <a:rPr lang="tr-TR" altLang="tr-TR" b="1" dirty="0"/>
              <a:t>Renk Markası </a:t>
            </a:r>
          </a:p>
          <a:p>
            <a:pPr marL="285750" indent="-285750">
              <a:lnSpc>
                <a:spcPct val="150000"/>
              </a:lnSpc>
              <a:spcBef>
                <a:spcPct val="50000"/>
              </a:spcBef>
              <a:buFont typeface="Arial" panose="020B0604020202020204" pitchFamily="34" charset="0"/>
              <a:buChar char="•"/>
              <a:defRPr/>
            </a:pPr>
            <a:r>
              <a:rPr lang="tr-TR" altLang="tr-TR" dirty="0" err="1"/>
              <a:t>Milka</a:t>
            </a:r>
            <a:r>
              <a:rPr lang="tr-TR" altLang="tr-TR" dirty="0"/>
              <a:t> çikolatalarının </a:t>
            </a:r>
            <a:r>
              <a:rPr lang="tr-TR" altLang="tr-TR" dirty="0" err="1"/>
              <a:t>lila</a:t>
            </a:r>
            <a:r>
              <a:rPr lang="tr-TR" altLang="tr-TR" dirty="0"/>
              <a:t> rengi</a:t>
            </a:r>
          </a:p>
          <a:p>
            <a:pPr marL="285750" indent="-285750" algn="just">
              <a:lnSpc>
                <a:spcPct val="150000"/>
              </a:lnSpc>
              <a:spcBef>
                <a:spcPct val="50000"/>
              </a:spcBef>
              <a:buFont typeface="Arial" panose="020B0604020202020204" pitchFamily="34" charset="0"/>
              <a:buChar char="•"/>
              <a:defRPr/>
            </a:pPr>
            <a:endParaRPr lang="tr-TR" altLang="tr-TR" i="1" dirty="0"/>
          </a:p>
        </p:txBody>
      </p:sp>
    </p:spTree>
    <p:extLst>
      <p:ext uri="{BB962C8B-B14F-4D97-AF65-F5344CB8AC3E}">
        <p14:creationId xmlns:p14="http://schemas.microsoft.com/office/powerpoint/2010/main" val="223116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a:p>
          <a:p>
            <a:r>
              <a:rPr lang="tr-TR" sz="2800" b="1" dirty="0"/>
              <a:t>Telif Hakları (</a:t>
            </a:r>
            <a:r>
              <a:rPr lang="tr-TR" sz="2800" b="1" dirty="0" err="1"/>
              <a:t>Copyright</a:t>
            </a:r>
            <a:r>
              <a:rPr lang="tr-TR" sz="2800" b="1" dirty="0"/>
              <a:t>)</a:t>
            </a:r>
          </a:p>
        </p:txBody>
      </p:sp>
      <p:pic>
        <p:nvPicPr>
          <p:cNvPr id="1026" name="Picture 2" descr="Dolmabahçe Sarayı Gezi Rehberi: Dolmabahçe Giriş Ücreti Bilgile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014830"/>
            <a:ext cx="2344607" cy="1432035"/>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983635" y="5589240"/>
            <a:ext cx="1744472" cy="369332"/>
          </a:xfrm>
          <a:prstGeom prst="rect">
            <a:avLst/>
          </a:prstGeom>
          <a:solidFill>
            <a:schemeClr val="tx2">
              <a:lumMod val="40000"/>
              <a:lumOff val="60000"/>
            </a:schemeClr>
          </a:solidFill>
          <a:ln>
            <a:solidFill>
              <a:srgbClr val="006FC0"/>
            </a:solidFill>
          </a:ln>
        </p:spPr>
        <p:txBody>
          <a:bodyPr wrap="square">
            <a:spAutoFit/>
          </a:bodyPr>
          <a:lstStyle/>
          <a:p>
            <a:r>
              <a:rPr lang="tr-TR" b="1" dirty="0"/>
              <a:t>Mimari Eserler</a:t>
            </a:r>
          </a:p>
        </p:txBody>
      </p:sp>
      <p:pic>
        <p:nvPicPr>
          <p:cNvPr id="1030" name="Picture 6" descr="Edebiyat akımı nedir? - Eğitim Haberle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51" y="1700808"/>
            <a:ext cx="2215733" cy="1168818"/>
          </a:xfrm>
          <a:prstGeom prst="rect">
            <a:avLst/>
          </a:prstGeom>
          <a:noFill/>
          <a:extLst>
            <a:ext uri="{909E8E84-426E-40DD-AFC4-6F175D3DCCD1}">
              <a14:hiddenFill xmlns:a14="http://schemas.microsoft.com/office/drawing/2010/main">
                <a:solidFill>
                  <a:srgbClr val="FFFFFF"/>
                </a:solidFill>
              </a14:hiddenFill>
            </a:ext>
          </a:extLst>
        </p:spPr>
      </p:pic>
      <p:sp>
        <p:nvSpPr>
          <p:cNvPr id="18" name="Dikdörtgen 17"/>
          <p:cNvSpPr/>
          <p:nvPr/>
        </p:nvSpPr>
        <p:spPr>
          <a:xfrm>
            <a:off x="1338251" y="3012001"/>
            <a:ext cx="1035239" cy="369332"/>
          </a:xfrm>
          <a:prstGeom prst="rect">
            <a:avLst/>
          </a:prstGeom>
          <a:solidFill>
            <a:schemeClr val="accent6">
              <a:lumMod val="60000"/>
              <a:lumOff val="40000"/>
            </a:schemeClr>
          </a:solidFill>
          <a:ln>
            <a:solidFill>
              <a:srgbClr val="006FC0"/>
            </a:solidFill>
          </a:ln>
        </p:spPr>
        <p:txBody>
          <a:bodyPr wrap="square">
            <a:spAutoFit/>
          </a:bodyPr>
          <a:lstStyle/>
          <a:p>
            <a:r>
              <a:rPr lang="tr-TR" b="1" dirty="0"/>
              <a:t>Edebiyat</a:t>
            </a:r>
          </a:p>
        </p:txBody>
      </p:sp>
      <p:pic>
        <p:nvPicPr>
          <p:cNvPr id="1034" name="Picture 10" descr="Türk musiki tarihini aydınlatan emsalsiz kaynak - Kültür-Sana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1610284"/>
            <a:ext cx="2273811" cy="1259342"/>
          </a:xfrm>
          <a:prstGeom prst="rect">
            <a:avLst/>
          </a:prstGeom>
          <a:noFill/>
          <a:extLst>
            <a:ext uri="{909E8E84-426E-40DD-AFC4-6F175D3DCCD1}">
              <a14:hiddenFill xmlns:a14="http://schemas.microsoft.com/office/drawing/2010/main">
                <a:solidFill>
                  <a:srgbClr val="FFFFFF"/>
                </a:solidFill>
              </a14:hiddenFill>
            </a:ext>
          </a:extLst>
        </p:spPr>
      </p:pic>
      <p:sp>
        <p:nvSpPr>
          <p:cNvPr id="21" name="Dikdörtgen 20"/>
          <p:cNvSpPr/>
          <p:nvPr/>
        </p:nvSpPr>
        <p:spPr>
          <a:xfrm>
            <a:off x="6934557" y="3012001"/>
            <a:ext cx="1581143" cy="369332"/>
          </a:xfrm>
          <a:prstGeom prst="rect">
            <a:avLst/>
          </a:prstGeom>
          <a:solidFill>
            <a:schemeClr val="accent6">
              <a:lumMod val="60000"/>
              <a:lumOff val="40000"/>
            </a:schemeClr>
          </a:solidFill>
          <a:ln>
            <a:solidFill>
              <a:srgbClr val="006FC0"/>
            </a:solidFill>
          </a:ln>
        </p:spPr>
        <p:txBody>
          <a:bodyPr wrap="square">
            <a:spAutoFit/>
          </a:bodyPr>
          <a:lstStyle/>
          <a:p>
            <a:r>
              <a:rPr lang="tr-TR" b="1" dirty="0"/>
              <a:t>Musiki Eserler</a:t>
            </a:r>
          </a:p>
        </p:txBody>
      </p:sp>
      <p:pic>
        <p:nvPicPr>
          <p:cNvPr id="13" name="Resim 12"/>
          <p:cNvPicPr>
            <a:picLocks noChangeAspect="1"/>
          </p:cNvPicPr>
          <p:nvPr/>
        </p:nvPicPr>
        <p:blipFill>
          <a:blip r:embed="rId5"/>
          <a:stretch>
            <a:fillRect/>
          </a:stretch>
        </p:blipFill>
        <p:spPr>
          <a:xfrm>
            <a:off x="3515943" y="3697375"/>
            <a:ext cx="1493985" cy="1541305"/>
          </a:xfrm>
          <a:prstGeom prst="rect">
            <a:avLst/>
          </a:prstGeom>
        </p:spPr>
      </p:pic>
      <p:sp>
        <p:nvSpPr>
          <p:cNvPr id="26" name="Dikdörtgen 25"/>
          <p:cNvSpPr/>
          <p:nvPr/>
        </p:nvSpPr>
        <p:spPr>
          <a:xfrm>
            <a:off x="3796416" y="5446865"/>
            <a:ext cx="933038" cy="369332"/>
          </a:xfrm>
          <a:prstGeom prst="rect">
            <a:avLst/>
          </a:prstGeom>
          <a:solidFill>
            <a:schemeClr val="accent6">
              <a:lumMod val="60000"/>
              <a:lumOff val="40000"/>
            </a:schemeClr>
          </a:solidFill>
          <a:ln>
            <a:solidFill>
              <a:srgbClr val="006FC0"/>
            </a:solidFill>
          </a:ln>
        </p:spPr>
        <p:txBody>
          <a:bodyPr wrap="square">
            <a:spAutoFit/>
          </a:bodyPr>
          <a:lstStyle/>
          <a:p>
            <a:r>
              <a:rPr lang="tr-TR" b="1" dirty="0"/>
              <a:t>Sinema</a:t>
            </a:r>
          </a:p>
        </p:txBody>
      </p:sp>
      <p:pic>
        <p:nvPicPr>
          <p:cNvPr id="1038" name="Picture 14" descr="Unutulmaz çizgi film karakterleri - Kıbrıs Gazetesi - Kıbrıs Hab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6922" y="4050961"/>
            <a:ext cx="2160661" cy="1317476"/>
          </a:xfrm>
          <a:prstGeom prst="rect">
            <a:avLst/>
          </a:prstGeom>
          <a:noFill/>
          <a:extLst>
            <a:ext uri="{909E8E84-426E-40DD-AFC4-6F175D3DCCD1}">
              <a14:hiddenFill xmlns:a14="http://schemas.microsoft.com/office/drawing/2010/main">
                <a:solidFill>
                  <a:srgbClr val="FFFFFF"/>
                </a:solidFill>
              </a14:hiddenFill>
            </a:ext>
          </a:extLst>
        </p:spPr>
      </p:pic>
      <p:sp>
        <p:nvSpPr>
          <p:cNvPr id="27" name="Dikdörtgen 26"/>
          <p:cNvSpPr/>
          <p:nvPr/>
        </p:nvSpPr>
        <p:spPr>
          <a:xfrm>
            <a:off x="7101572" y="5589240"/>
            <a:ext cx="1741900" cy="369332"/>
          </a:xfrm>
          <a:prstGeom prst="rect">
            <a:avLst/>
          </a:prstGeom>
          <a:solidFill>
            <a:schemeClr val="accent6"/>
          </a:solidFill>
          <a:ln>
            <a:solidFill>
              <a:srgbClr val="006FC0"/>
            </a:solidFill>
          </a:ln>
        </p:spPr>
        <p:txBody>
          <a:bodyPr wrap="square">
            <a:spAutoFit/>
          </a:bodyPr>
          <a:lstStyle/>
          <a:p>
            <a:r>
              <a:rPr lang="tr-TR" b="1" dirty="0"/>
              <a:t>Çizgi Karakterler</a:t>
            </a:r>
          </a:p>
        </p:txBody>
      </p:sp>
      <p:pic>
        <p:nvPicPr>
          <p:cNvPr id="16" name="Resim 15"/>
          <p:cNvPicPr>
            <a:picLocks noChangeAspect="1"/>
          </p:cNvPicPr>
          <p:nvPr/>
        </p:nvPicPr>
        <p:blipFill>
          <a:blip r:embed="rId7"/>
          <a:stretch>
            <a:fillRect/>
          </a:stretch>
        </p:blipFill>
        <p:spPr>
          <a:xfrm>
            <a:off x="5497696" y="3147821"/>
            <a:ext cx="976521" cy="1038960"/>
          </a:xfrm>
          <a:prstGeom prst="rect">
            <a:avLst/>
          </a:prstGeom>
        </p:spPr>
      </p:pic>
      <p:sp>
        <p:nvSpPr>
          <p:cNvPr id="30" name="Dikdörtgen 29"/>
          <p:cNvSpPr/>
          <p:nvPr/>
        </p:nvSpPr>
        <p:spPr>
          <a:xfrm>
            <a:off x="5349076" y="4370306"/>
            <a:ext cx="1321493" cy="646331"/>
          </a:xfrm>
          <a:prstGeom prst="rect">
            <a:avLst/>
          </a:prstGeom>
          <a:solidFill>
            <a:schemeClr val="accent1">
              <a:lumMod val="40000"/>
              <a:lumOff val="60000"/>
            </a:schemeClr>
          </a:solidFill>
          <a:ln>
            <a:solidFill>
              <a:srgbClr val="006FC0"/>
            </a:solidFill>
          </a:ln>
        </p:spPr>
        <p:txBody>
          <a:bodyPr wrap="square">
            <a:spAutoFit/>
          </a:bodyPr>
          <a:lstStyle/>
          <a:p>
            <a:r>
              <a:rPr lang="tr-TR" b="1" dirty="0"/>
              <a:t>Bilgisayar</a:t>
            </a:r>
          </a:p>
          <a:p>
            <a:r>
              <a:rPr lang="tr-TR" b="1" dirty="0"/>
              <a:t>Programları</a:t>
            </a:r>
          </a:p>
        </p:txBody>
      </p:sp>
      <p:pic>
        <p:nvPicPr>
          <p:cNvPr id="1040" name="Picture 16" descr="İşte ödül kazanan fotoğraflar - Son Dakika Yaşam Haberler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15943" y="1633539"/>
            <a:ext cx="1870739" cy="1294552"/>
          </a:xfrm>
          <a:prstGeom prst="rect">
            <a:avLst/>
          </a:prstGeom>
          <a:noFill/>
          <a:extLst>
            <a:ext uri="{909E8E84-426E-40DD-AFC4-6F175D3DCCD1}">
              <a14:hiddenFill xmlns:a14="http://schemas.microsoft.com/office/drawing/2010/main">
                <a:solidFill>
                  <a:srgbClr val="FFFFFF"/>
                </a:solidFill>
              </a14:hiddenFill>
            </a:ext>
          </a:extLst>
        </p:spPr>
      </p:pic>
      <p:sp>
        <p:nvSpPr>
          <p:cNvPr id="31" name="Dikdörtgen 30"/>
          <p:cNvSpPr/>
          <p:nvPr/>
        </p:nvSpPr>
        <p:spPr>
          <a:xfrm>
            <a:off x="3833735" y="3052989"/>
            <a:ext cx="1271256" cy="369332"/>
          </a:xfrm>
          <a:prstGeom prst="rect">
            <a:avLst/>
          </a:prstGeom>
          <a:solidFill>
            <a:schemeClr val="bg1">
              <a:lumMod val="65000"/>
            </a:schemeClr>
          </a:solidFill>
          <a:ln>
            <a:solidFill>
              <a:srgbClr val="006FC0"/>
            </a:solidFill>
          </a:ln>
        </p:spPr>
        <p:txBody>
          <a:bodyPr wrap="square">
            <a:spAutoFit/>
          </a:bodyPr>
          <a:lstStyle/>
          <a:p>
            <a:r>
              <a:rPr lang="tr-TR" b="1" dirty="0"/>
              <a:t>Fotoğraflar</a:t>
            </a:r>
          </a:p>
        </p:txBody>
      </p:sp>
    </p:spTree>
    <p:extLst>
      <p:ext uri="{BB962C8B-B14F-4D97-AF65-F5344CB8AC3E}">
        <p14:creationId xmlns:p14="http://schemas.microsoft.com/office/powerpoint/2010/main" val="2134791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a:xfrm>
            <a:off x="0" y="0"/>
            <a:ext cx="6227762" cy="1323975"/>
          </a:xfrm>
        </p:spPr>
        <p:txBody>
          <a:bodyPr/>
          <a:lstStyle/>
          <a:p>
            <a:endParaRPr lang="tr-TR" dirty="0"/>
          </a:p>
          <a:p>
            <a:r>
              <a:rPr lang="tr-TR" sz="2800" b="1" dirty="0"/>
              <a:t>Marka Çeşitleri ve Örnekler</a:t>
            </a:r>
          </a:p>
        </p:txBody>
      </p:sp>
      <p:sp>
        <p:nvSpPr>
          <p:cNvPr id="2" name="Dikdörtgen 1">
            <a:extLst>
              <a:ext uri="{FF2B5EF4-FFF2-40B4-BE49-F238E27FC236}">
                <a16:creationId xmlns="" xmlns:a16="http://schemas.microsoft.com/office/drawing/2014/main" id="{C164B0E8-1B1F-477D-AD4D-39DB7A5252B7}"/>
              </a:ext>
            </a:extLst>
          </p:cNvPr>
          <p:cNvSpPr/>
          <p:nvPr/>
        </p:nvSpPr>
        <p:spPr>
          <a:xfrm>
            <a:off x="1043608" y="1772816"/>
            <a:ext cx="7272808" cy="3788858"/>
          </a:xfrm>
          <a:prstGeom prst="rect">
            <a:avLst/>
          </a:prstGeom>
        </p:spPr>
        <p:txBody>
          <a:bodyPr wrap="square">
            <a:spAutoFit/>
          </a:bodyPr>
          <a:lstStyle/>
          <a:p>
            <a:pPr>
              <a:lnSpc>
                <a:spcPct val="150000"/>
              </a:lnSpc>
              <a:spcBef>
                <a:spcPct val="50000"/>
              </a:spcBef>
              <a:defRPr/>
            </a:pPr>
            <a:r>
              <a:rPr lang="tr-TR" altLang="tr-TR" b="1" dirty="0"/>
              <a:t>Konum Markası </a:t>
            </a:r>
          </a:p>
          <a:p>
            <a:pPr marL="285750" indent="-285750" algn="just">
              <a:lnSpc>
                <a:spcPct val="150000"/>
              </a:lnSpc>
              <a:spcBef>
                <a:spcPct val="50000"/>
              </a:spcBef>
              <a:buFont typeface="Arial" panose="020B0604020202020204" pitchFamily="34" charset="0"/>
              <a:buChar char="•"/>
              <a:defRPr/>
            </a:pPr>
            <a:r>
              <a:rPr lang="tr-TR" altLang="tr-TR" dirty="0"/>
              <a:t>Adidas ayakkabılarının üzerinde her iki yanda bulunan 3 çizgili şerit</a:t>
            </a:r>
          </a:p>
          <a:p>
            <a:pPr marL="285750" indent="-285750" algn="just">
              <a:lnSpc>
                <a:spcPct val="150000"/>
              </a:lnSpc>
              <a:spcBef>
                <a:spcPct val="50000"/>
              </a:spcBef>
              <a:buFont typeface="Arial" panose="020B0604020202020204" pitchFamily="34" charset="0"/>
              <a:buChar char="•"/>
              <a:defRPr/>
            </a:pPr>
            <a:endParaRPr lang="tr-TR" altLang="tr-TR" dirty="0"/>
          </a:p>
          <a:p>
            <a:pPr>
              <a:lnSpc>
                <a:spcPct val="150000"/>
              </a:lnSpc>
              <a:spcBef>
                <a:spcPct val="50000"/>
              </a:spcBef>
              <a:defRPr/>
            </a:pPr>
            <a:r>
              <a:rPr lang="tr-TR" altLang="tr-TR" b="1" dirty="0"/>
              <a:t>Hareket Markası </a:t>
            </a:r>
          </a:p>
          <a:p>
            <a:pPr marL="285750" indent="-285750">
              <a:lnSpc>
                <a:spcPct val="150000"/>
              </a:lnSpc>
              <a:spcBef>
                <a:spcPct val="50000"/>
              </a:spcBef>
              <a:buFont typeface="Arial" panose="020B0604020202020204" pitchFamily="34" charset="0"/>
              <a:buChar char="•"/>
              <a:defRPr/>
            </a:pPr>
            <a:r>
              <a:rPr lang="tr-TR" altLang="tr-TR" dirty="0" err="1"/>
              <a:t>Nusr</a:t>
            </a:r>
            <a:r>
              <a:rPr lang="tr-TR" altLang="tr-TR" dirty="0"/>
              <a:t>-et işletmelerinin sahibi olan Nusret Gökçe’nin ‘tuz ekme’ hareketi</a:t>
            </a:r>
          </a:p>
          <a:p>
            <a:pPr marL="285750" indent="-285750">
              <a:lnSpc>
                <a:spcPct val="150000"/>
              </a:lnSpc>
              <a:spcBef>
                <a:spcPct val="50000"/>
              </a:spcBef>
              <a:buFont typeface="Arial" panose="020B0604020202020204" pitchFamily="34" charset="0"/>
              <a:buChar char="•"/>
              <a:defRPr/>
            </a:pPr>
            <a:r>
              <a:rPr lang="tr-TR" altLang="tr-TR" dirty="0"/>
              <a:t>Eski Nokia telefonlarının kapağının kaydırılarak açılması hareketi</a:t>
            </a:r>
          </a:p>
          <a:p>
            <a:pPr marL="285750" indent="-285750" algn="just">
              <a:lnSpc>
                <a:spcPct val="150000"/>
              </a:lnSpc>
              <a:spcBef>
                <a:spcPct val="50000"/>
              </a:spcBef>
              <a:buFont typeface="Arial" panose="020B0604020202020204" pitchFamily="34" charset="0"/>
              <a:buChar char="•"/>
              <a:defRPr/>
            </a:pPr>
            <a:endParaRPr lang="tr-TR" altLang="tr-TR" i="1" dirty="0"/>
          </a:p>
        </p:txBody>
      </p:sp>
    </p:spTree>
    <p:extLst>
      <p:ext uri="{BB962C8B-B14F-4D97-AF65-F5344CB8AC3E}">
        <p14:creationId xmlns:p14="http://schemas.microsoft.com/office/powerpoint/2010/main" val="2063239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a:xfrm>
            <a:off x="0" y="0"/>
            <a:ext cx="6227762" cy="1323975"/>
          </a:xfrm>
        </p:spPr>
        <p:txBody>
          <a:bodyPr/>
          <a:lstStyle/>
          <a:p>
            <a:endParaRPr lang="tr-TR" dirty="0"/>
          </a:p>
          <a:p>
            <a:r>
              <a:rPr lang="tr-TR" sz="2800" b="1" dirty="0"/>
              <a:t>Ticaret unvanı ile Marka arasındaki fark?</a:t>
            </a:r>
          </a:p>
        </p:txBody>
      </p:sp>
      <p:sp>
        <p:nvSpPr>
          <p:cNvPr id="2" name="Dikdörtgen 1">
            <a:extLst>
              <a:ext uri="{FF2B5EF4-FFF2-40B4-BE49-F238E27FC236}">
                <a16:creationId xmlns="" xmlns:a16="http://schemas.microsoft.com/office/drawing/2014/main" id="{C164B0E8-1B1F-477D-AD4D-39DB7A5252B7}"/>
              </a:ext>
            </a:extLst>
          </p:cNvPr>
          <p:cNvSpPr/>
          <p:nvPr/>
        </p:nvSpPr>
        <p:spPr>
          <a:xfrm>
            <a:off x="611560" y="1628800"/>
            <a:ext cx="7992888" cy="4108817"/>
          </a:xfrm>
          <a:prstGeom prst="rect">
            <a:avLst/>
          </a:prstGeom>
        </p:spPr>
        <p:txBody>
          <a:bodyPr wrap="square">
            <a:spAutoFit/>
          </a:bodyPr>
          <a:lstStyle/>
          <a:p>
            <a:pPr algn="just">
              <a:lnSpc>
                <a:spcPct val="150000"/>
              </a:lnSpc>
              <a:spcBef>
                <a:spcPct val="50000"/>
              </a:spcBef>
              <a:defRPr/>
            </a:pPr>
            <a:r>
              <a:rPr lang="tr-TR" altLang="tr-TR" b="1" dirty="0"/>
              <a:t>Ticaret unvanı; </a:t>
            </a:r>
            <a:r>
              <a:rPr lang="tr-TR" altLang="tr-TR" dirty="0"/>
              <a:t>tacirin ticari işlemler yaparken kullanması gereken adıdır. Bu tacir gerçek kişi veya tüzel kişi olabilir. Söz konusu tacirin tüzel kişi olması durumunda ticaret unvanı, aslında şirketin adıdır. Tacirin gerçek kişi olması durumunda ise kullanacağı ticaret unvanı, tacirin adı ve soyadından oluşmaktadır.  </a:t>
            </a:r>
            <a:endParaRPr lang="tr-TR" altLang="tr-TR" b="1" dirty="0"/>
          </a:p>
          <a:p>
            <a:pPr algn="just">
              <a:lnSpc>
                <a:spcPct val="150000"/>
              </a:lnSpc>
              <a:spcBef>
                <a:spcPct val="50000"/>
              </a:spcBef>
              <a:defRPr/>
            </a:pPr>
            <a:endParaRPr lang="tr-TR" altLang="tr-TR" b="1" dirty="0"/>
          </a:p>
          <a:p>
            <a:pPr algn="just">
              <a:lnSpc>
                <a:spcPct val="150000"/>
              </a:lnSpc>
              <a:spcBef>
                <a:spcPct val="50000"/>
              </a:spcBef>
              <a:defRPr/>
            </a:pPr>
            <a:r>
              <a:rPr lang="tr-TR" altLang="tr-TR" b="1" dirty="0"/>
              <a:t>Marka; </a:t>
            </a:r>
            <a:r>
              <a:rPr lang="tr-TR" altLang="tr-TR" dirty="0"/>
              <a:t>şirketin veya işletmenin ürünlerini/hizmetlerini farklı kılan işaretlerdir. Bir şirket/işletme çok çeşitli markalara sahip olabilir. Bu markalar, ticaret unvanı ile aynı ibareden oluşabileceği gibi, ticaret unvanından tamamen farklı bir işaretten de oluşabilir. </a:t>
            </a:r>
            <a:endParaRPr lang="tr-TR" altLang="tr-TR" b="1" i="1" dirty="0"/>
          </a:p>
        </p:txBody>
      </p:sp>
    </p:spTree>
    <p:extLst>
      <p:ext uri="{BB962C8B-B14F-4D97-AF65-F5344CB8AC3E}">
        <p14:creationId xmlns:p14="http://schemas.microsoft.com/office/powerpoint/2010/main" val="2337032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a:xfrm>
            <a:off x="0" y="0"/>
            <a:ext cx="6227762" cy="1323975"/>
          </a:xfrm>
        </p:spPr>
        <p:txBody>
          <a:bodyPr/>
          <a:lstStyle/>
          <a:p>
            <a:endParaRPr lang="tr-TR" dirty="0"/>
          </a:p>
          <a:p>
            <a:r>
              <a:rPr lang="tr-TR" sz="2800" b="1" dirty="0"/>
              <a:t>Marka ile ilgili bilinmesi gerekenler?</a:t>
            </a:r>
          </a:p>
        </p:txBody>
      </p:sp>
      <p:sp>
        <p:nvSpPr>
          <p:cNvPr id="2" name="Dikdörtgen 1">
            <a:extLst>
              <a:ext uri="{FF2B5EF4-FFF2-40B4-BE49-F238E27FC236}">
                <a16:creationId xmlns="" xmlns:a16="http://schemas.microsoft.com/office/drawing/2014/main" id="{C164B0E8-1B1F-477D-AD4D-39DB7A5252B7}"/>
              </a:ext>
            </a:extLst>
          </p:cNvPr>
          <p:cNvSpPr/>
          <p:nvPr/>
        </p:nvSpPr>
        <p:spPr>
          <a:xfrm>
            <a:off x="539552" y="1484784"/>
            <a:ext cx="8064896" cy="4247317"/>
          </a:xfrm>
          <a:prstGeom prst="rect">
            <a:avLst/>
          </a:prstGeom>
        </p:spPr>
        <p:txBody>
          <a:bodyPr wrap="square">
            <a:spAutoFit/>
          </a:bodyPr>
          <a:lstStyle/>
          <a:p>
            <a:pPr>
              <a:lnSpc>
                <a:spcPct val="150000"/>
              </a:lnSpc>
              <a:spcBef>
                <a:spcPct val="50000"/>
              </a:spcBef>
              <a:defRPr/>
            </a:pPr>
            <a:r>
              <a:rPr lang="tr-TR" altLang="tr-TR" b="1" dirty="0"/>
              <a:t>Soru: Marka tescilinin marka sahibine sağladığı haklar nelerdir?</a:t>
            </a:r>
          </a:p>
          <a:p>
            <a:pPr algn="just">
              <a:lnSpc>
                <a:spcPct val="150000"/>
              </a:lnSpc>
              <a:spcBef>
                <a:spcPct val="50000"/>
              </a:spcBef>
              <a:defRPr/>
            </a:pPr>
            <a:r>
              <a:rPr lang="tr-TR" altLang="tr-TR" b="1" dirty="0"/>
              <a:t>&amp; </a:t>
            </a:r>
            <a:r>
              <a:rPr lang="tr-TR" altLang="tr-TR" dirty="0"/>
              <a:t>Marka tescili, sahibine, markayı </a:t>
            </a:r>
            <a:r>
              <a:rPr lang="tr-TR" altLang="tr-TR" u="sng" dirty="0"/>
              <a:t>tek başına kullanma hakkı ve izinsiz kullanılmasını önleme yetkisi </a:t>
            </a:r>
            <a:r>
              <a:rPr lang="tr-TR" altLang="tr-TR" dirty="0"/>
              <a:t>verir. </a:t>
            </a:r>
          </a:p>
          <a:p>
            <a:pPr algn="just">
              <a:lnSpc>
                <a:spcPct val="150000"/>
              </a:lnSpc>
              <a:spcBef>
                <a:spcPct val="50000"/>
              </a:spcBef>
              <a:defRPr/>
            </a:pPr>
            <a:r>
              <a:rPr lang="tr-TR" altLang="tr-TR" b="1" dirty="0"/>
              <a:t>&amp; </a:t>
            </a:r>
            <a:r>
              <a:rPr lang="tr-TR" altLang="tr-TR" dirty="0"/>
              <a:t>Marka sahibi, tescil kapsamına giren aynı veya benzer mal ve hizmetlerle ilgili olarak karıştırılma ihtimali olan, tescilli markanın itibarından dolayı haksız bir yarar elde edecek veya tescilli markanın ayırt edici karakterine zarar verecek nitelikteki herhangi bir işaretin izinsiz kullanımını önleme hakkına sahiptir. </a:t>
            </a:r>
          </a:p>
          <a:p>
            <a:pPr algn="just">
              <a:lnSpc>
                <a:spcPct val="150000"/>
              </a:lnSpc>
              <a:spcBef>
                <a:spcPct val="50000"/>
              </a:spcBef>
              <a:defRPr/>
            </a:pPr>
            <a:r>
              <a:rPr lang="tr-TR" altLang="tr-TR" b="1" dirty="0"/>
              <a:t>&amp;</a:t>
            </a:r>
            <a:r>
              <a:rPr lang="tr-TR" altLang="tr-TR" dirty="0"/>
              <a:t> Tescilli bir marka başkasına devredilebilir, miras yolu ile intikal edebilir, kullanma hakkı lisans konusu olabilir, rehin verilebilir veya teminat olarak gösterilebilir. </a:t>
            </a:r>
            <a:endParaRPr lang="tr-TR" altLang="tr-TR" b="1" i="1" dirty="0"/>
          </a:p>
        </p:txBody>
      </p:sp>
    </p:spTree>
    <p:extLst>
      <p:ext uri="{BB962C8B-B14F-4D97-AF65-F5344CB8AC3E}">
        <p14:creationId xmlns:p14="http://schemas.microsoft.com/office/powerpoint/2010/main" val="3705094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a:xfrm>
            <a:off x="0" y="0"/>
            <a:ext cx="6227762" cy="1323975"/>
          </a:xfrm>
        </p:spPr>
        <p:txBody>
          <a:bodyPr/>
          <a:lstStyle/>
          <a:p>
            <a:endParaRPr lang="tr-TR" dirty="0"/>
          </a:p>
          <a:p>
            <a:r>
              <a:rPr lang="tr-TR" sz="2800" b="1" dirty="0"/>
              <a:t>Marka ile ilgili bilinmesi gerekenler?</a:t>
            </a:r>
          </a:p>
        </p:txBody>
      </p:sp>
      <p:sp>
        <p:nvSpPr>
          <p:cNvPr id="2" name="Dikdörtgen 1">
            <a:extLst>
              <a:ext uri="{FF2B5EF4-FFF2-40B4-BE49-F238E27FC236}">
                <a16:creationId xmlns="" xmlns:a16="http://schemas.microsoft.com/office/drawing/2014/main" id="{C164B0E8-1B1F-477D-AD4D-39DB7A5252B7}"/>
              </a:ext>
            </a:extLst>
          </p:cNvPr>
          <p:cNvSpPr/>
          <p:nvPr/>
        </p:nvSpPr>
        <p:spPr>
          <a:xfrm>
            <a:off x="683568" y="1844824"/>
            <a:ext cx="7992888" cy="3139321"/>
          </a:xfrm>
          <a:prstGeom prst="rect">
            <a:avLst/>
          </a:prstGeom>
        </p:spPr>
        <p:txBody>
          <a:bodyPr wrap="square">
            <a:spAutoFit/>
          </a:bodyPr>
          <a:lstStyle/>
          <a:p>
            <a:pPr>
              <a:lnSpc>
                <a:spcPct val="150000"/>
              </a:lnSpc>
              <a:spcBef>
                <a:spcPct val="50000"/>
              </a:spcBef>
              <a:defRPr/>
            </a:pPr>
            <a:r>
              <a:rPr lang="tr-TR" altLang="tr-TR" b="1" dirty="0"/>
              <a:t>Soru: Marka tescili koruma süresi?</a:t>
            </a:r>
          </a:p>
          <a:p>
            <a:pPr>
              <a:lnSpc>
                <a:spcPct val="150000"/>
              </a:lnSpc>
              <a:spcBef>
                <a:spcPct val="50000"/>
              </a:spcBef>
              <a:defRPr/>
            </a:pPr>
            <a:r>
              <a:rPr lang="tr-TR" altLang="tr-TR" b="1" dirty="0"/>
              <a:t>&amp; </a:t>
            </a:r>
            <a:r>
              <a:rPr lang="tr-TR" altLang="tr-TR" dirty="0"/>
              <a:t>Marka tescili, başvuru tarihinden itibaren 10 yıllık süre için koruma sağlar. </a:t>
            </a:r>
            <a:r>
              <a:rPr lang="tr-TR" altLang="tr-TR" b="1" i="1" dirty="0"/>
              <a:t>Bu süre yenilenme ücreti yatırılması şartıyla sonsuza dek sürebilir...!!!</a:t>
            </a:r>
          </a:p>
          <a:p>
            <a:pPr>
              <a:lnSpc>
                <a:spcPct val="150000"/>
              </a:lnSpc>
              <a:spcBef>
                <a:spcPct val="50000"/>
              </a:spcBef>
              <a:defRPr/>
            </a:pPr>
            <a:endParaRPr lang="tr-TR" altLang="tr-TR" b="1" dirty="0"/>
          </a:p>
          <a:p>
            <a:pPr>
              <a:lnSpc>
                <a:spcPct val="150000"/>
              </a:lnSpc>
              <a:spcBef>
                <a:spcPct val="50000"/>
              </a:spcBef>
              <a:defRPr/>
            </a:pPr>
            <a:r>
              <a:rPr lang="tr-TR" altLang="tr-TR" b="1" dirty="0"/>
              <a:t>Soru: Marka tescili ülkesel mi evrensel mi koruma sağlar?</a:t>
            </a:r>
          </a:p>
          <a:p>
            <a:pPr algn="just">
              <a:lnSpc>
                <a:spcPct val="150000"/>
              </a:lnSpc>
              <a:spcBef>
                <a:spcPct val="50000"/>
              </a:spcBef>
              <a:defRPr/>
            </a:pPr>
            <a:r>
              <a:rPr lang="tr-TR" altLang="tr-TR" b="1" dirty="0"/>
              <a:t>&amp; </a:t>
            </a:r>
            <a:r>
              <a:rPr lang="tr-TR" altLang="tr-TR" dirty="0"/>
              <a:t>Marka tescili, sadece tescilin yapıldığı ülkede koruma sağlar </a:t>
            </a:r>
            <a:r>
              <a:rPr lang="tr-TR" altLang="tr-TR" b="1" dirty="0"/>
              <a:t>(</a:t>
            </a:r>
            <a:r>
              <a:rPr lang="tr-TR" altLang="tr-TR" b="1" dirty="0" err="1"/>
              <a:t>ülkesellik</a:t>
            </a:r>
            <a:r>
              <a:rPr lang="tr-TR" altLang="tr-TR" b="1" dirty="0"/>
              <a:t> ilkesi)</a:t>
            </a:r>
          </a:p>
        </p:txBody>
      </p:sp>
    </p:spTree>
    <p:extLst>
      <p:ext uri="{BB962C8B-B14F-4D97-AF65-F5344CB8AC3E}">
        <p14:creationId xmlns:p14="http://schemas.microsoft.com/office/powerpoint/2010/main" val="3435012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38A7B18B-5675-4856-BFDB-4F1FBF8DE105}"/>
              </a:ext>
            </a:extLst>
          </p:cNvPr>
          <p:cNvSpPr>
            <a:spLocks noGrp="1"/>
          </p:cNvSpPr>
          <p:nvPr>
            <p:ph type="body" sz="quarter" idx="13"/>
          </p:nvPr>
        </p:nvSpPr>
        <p:spPr/>
        <p:txBody>
          <a:bodyPr/>
          <a:lstStyle/>
          <a:p>
            <a:endParaRPr lang="tr-TR" dirty="0"/>
          </a:p>
          <a:p>
            <a:r>
              <a:rPr lang="tr-TR" sz="2800" b="1" dirty="0"/>
              <a:t>Rüçhan Hakkı (Öncelik Hakkı) Nedir?</a:t>
            </a:r>
          </a:p>
        </p:txBody>
      </p:sp>
      <p:sp>
        <p:nvSpPr>
          <p:cNvPr id="5" name="Dikdörtgen 4">
            <a:extLst>
              <a:ext uri="{FF2B5EF4-FFF2-40B4-BE49-F238E27FC236}">
                <a16:creationId xmlns="" xmlns:a16="http://schemas.microsoft.com/office/drawing/2014/main" id="{FB3B0B50-F511-43FD-B701-3C889A413EBF}"/>
              </a:ext>
            </a:extLst>
          </p:cNvPr>
          <p:cNvSpPr/>
          <p:nvPr/>
        </p:nvSpPr>
        <p:spPr>
          <a:xfrm>
            <a:off x="683568" y="1844824"/>
            <a:ext cx="7722858" cy="2862322"/>
          </a:xfrm>
          <a:prstGeom prst="rect">
            <a:avLst/>
          </a:prstGeom>
        </p:spPr>
        <p:txBody>
          <a:bodyPr wrap="square">
            <a:spAutoFit/>
          </a:bodyPr>
          <a:lstStyle/>
          <a:p>
            <a:pPr algn="just">
              <a:lnSpc>
                <a:spcPct val="150000"/>
              </a:lnSpc>
              <a:defRPr/>
            </a:pPr>
            <a:r>
              <a:rPr lang="tr-TR" altLang="tr-TR" dirty="0">
                <a:cs typeface="Tahoma" panose="020B0604030504040204" pitchFamily="34" charset="0"/>
              </a:rPr>
              <a:t>Marka sahibi Paris sözleşmesine taraf herhangi bir ülkede yaptığı marka başvurusunu takip eden </a:t>
            </a:r>
            <a:r>
              <a:rPr lang="tr-TR" altLang="tr-TR" b="1" dirty="0">
                <a:solidFill>
                  <a:srgbClr val="FF0000"/>
                </a:solidFill>
                <a:cs typeface="Tahoma" panose="020B0604030504040204" pitchFamily="34" charset="0"/>
              </a:rPr>
              <a:t>6 ay </a:t>
            </a:r>
            <a:r>
              <a:rPr lang="tr-TR" altLang="tr-TR" dirty="0">
                <a:cs typeface="Tahoma" panose="020B0604030504040204" pitchFamily="34" charset="0"/>
              </a:rPr>
              <a:t>içinde Paris sözleşmesine taraf başka bir ülkede de aynı marka için başvuru yapıp, ilk yaptığı başvuruya dayanarak </a:t>
            </a:r>
            <a:r>
              <a:rPr lang="tr-TR" altLang="tr-TR" b="1" dirty="0">
                <a:cs typeface="Tahoma" panose="020B0604030504040204" pitchFamily="34" charset="0"/>
              </a:rPr>
              <a:t>öncelik hakkını </a:t>
            </a:r>
            <a:r>
              <a:rPr lang="tr-TR" altLang="tr-TR" dirty="0">
                <a:cs typeface="Tahoma" panose="020B0604030504040204" pitchFamily="34" charset="0"/>
              </a:rPr>
              <a:t>talep edebilir.</a:t>
            </a:r>
          </a:p>
          <a:p>
            <a:pPr algn="just">
              <a:buNone/>
              <a:defRPr/>
            </a:pPr>
            <a:endParaRPr lang="tr-TR" altLang="tr-TR" dirty="0">
              <a:cs typeface="Tahoma" panose="020B0604030504040204" pitchFamily="34" charset="0"/>
            </a:endParaRPr>
          </a:p>
          <a:p>
            <a:pPr algn="just">
              <a:lnSpc>
                <a:spcPct val="150000"/>
              </a:lnSpc>
              <a:buNone/>
              <a:defRPr/>
            </a:pPr>
            <a:r>
              <a:rPr lang="tr-TR" altLang="tr-TR" b="1" dirty="0">
                <a:cs typeface="Tahoma" panose="020B0604030504040204" pitchFamily="34" charset="0"/>
              </a:rPr>
              <a:t>Rüçhan türleri:</a:t>
            </a:r>
          </a:p>
          <a:p>
            <a:pPr marL="342900" indent="-342900" algn="just">
              <a:lnSpc>
                <a:spcPct val="150000"/>
              </a:lnSpc>
              <a:buFont typeface="Arial" panose="020B0604020202020204" pitchFamily="34" charset="0"/>
              <a:buChar char="•"/>
              <a:defRPr/>
            </a:pPr>
            <a:r>
              <a:rPr lang="tr-TR" altLang="tr-TR" dirty="0">
                <a:cs typeface="Tahoma" panose="020B0604030504040204" pitchFamily="34" charset="0"/>
              </a:rPr>
              <a:t>Başvurudan doğan rüçhan</a:t>
            </a:r>
          </a:p>
        </p:txBody>
      </p:sp>
    </p:spTree>
    <p:extLst>
      <p:ext uri="{BB962C8B-B14F-4D97-AF65-F5344CB8AC3E}">
        <p14:creationId xmlns:p14="http://schemas.microsoft.com/office/powerpoint/2010/main" val="1473969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a:xfrm>
            <a:off x="0" y="0"/>
            <a:ext cx="6227762" cy="1323975"/>
          </a:xfrm>
        </p:spPr>
        <p:txBody>
          <a:bodyPr/>
          <a:lstStyle/>
          <a:p>
            <a:endParaRPr lang="tr-TR" dirty="0"/>
          </a:p>
          <a:p>
            <a:r>
              <a:rPr lang="tr-TR" sz="2800" b="1" dirty="0"/>
              <a:t>Ulusal Marka Başvuru Süreci</a:t>
            </a:r>
          </a:p>
        </p:txBody>
      </p:sp>
      <p:sp>
        <p:nvSpPr>
          <p:cNvPr id="2" name="Dikdörtgen 1">
            <a:extLst>
              <a:ext uri="{FF2B5EF4-FFF2-40B4-BE49-F238E27FC236}">
                <a16:creationId xmlns="" xmlns:a16="http://schemas.microsoft.com/office/drawing/2014/main" id="{C164B0E8-1B1F-477D-AD4D-39DB7A5252B7}"/>
              </a:ext>
            </a:extLst>
          </p:cNvPr>
          <p:cNvSpPr/>
          <p:nvPr/>
        </p:nvSpPr>
        <p:spPr>
          <a:xfrm>
            <a:off x="683568" y="1700808"/>
            <a:ext cx="7560840" cy="1615827"/>
          </a:xfrm>
          <a:prstGeom prst="rect">
            <a:avLst/>
          </a:prstGeom>
        </p:spPr>
        <p:txBody>
          <a:bodyPr wrap="square">
            <a:spAutoFit/>
          </a:bodyPr>
          <a:lstStyle/>
          <a:p>
            <a:pPr>
              <a:lnSpc>
                <a:spcPct val="150000"/>
              </a:lnSpc>
              <a:spcBef>
                <a:spcPct val="50000"/>
              </a:spcBef>
              <a:defRPr/>
            </a:pPr>
            <a:endParaRPr lang="tr-TR" altLang="tr-TR" b="1" dirty="0"/>
          </a:p>
          <a:p>
            <a:pPr>
              <a:lnSpc>
                <a:spcPct val="150000"/>
              </a:lnSpc>
              <a:spcBef>
                <a:spcPct val="50000"/>
              </a:spcBef>
              <a:defRPr/>
            </a:pPr>
            <a:endParaRPr lang="tr-TR" altLang="tr-TR" b="1" i="1" dirty="0"/>
          </a:p>
          <a:p>
            <a:pPr>
              <a:lnSpc>
                <a:spcPct val="150000"/>
              </a:lnSpc>
              <a:spcBef>
                <a:spcPct val="50000"/>
              </a:spcBef>
              <a:buFont typeface="Wingdings" panose="05000000000000000000" pitchFamily="2" charset="2"/>
              <a:buChar char="ü"/>
              <a:defRPr/>
            </a:pPr>
            <a:endParaRPr lang="tr-TR" altLang="tr-TR" b="1" i="1" dirty="0"/>
          </a:p>
        </p:txBody>
      </p:sp>
      <p:sp>
        <p:nvSpPr>
          <p:cNvPr id="3" name="Dikdörtgen 2"/>
          <p:cNvSpPr/>
          <p:nvPr/>
        </p:nvSpPr>
        <p:spPr>
          <a:xfrm>
            <a:off x="683568" y="1777559"/>
            <a:ext cx="7848872" cy="3831818"/>
          </a:xfrm>
          <a:prstGeom prst="rect">
            <a:avLst/>
          </a:prstGeom>
        </p:spPr>
        <p:txBody>
          <a:bodyPr wrap="square">
            <a:spAutoFit/>
          </a:bodyPr>
          <a:lstStyle/>
          <a:p>
            <a:pPr marL="285750" lvl="0" indent="-285750" algn="just">
              <a:lnSpc>
                <a:spcPct val="150000"/>
              </a:lnSpc>
              <a:spcAft>
                <a:spcPts val="0"/>
              </a:spcAft>
              <a:buFont typeface="Arial" panose="020B0604020202020204" pitchFamily="34" charset="0"/>
              <a:buChar char="•"/>
            </a:pPr>
            <a:r>
              <a:rPr lang="tr-TR" dirty="0">
                <a:ea typeface="Times New Roman" panose="02020603050405020304" pitchFamily="18" charset="0"/>
              </a:rPr>
              <a:t>İlk 2 ay boyunca resmi kurumun yapacağı </a:t>
            </a:r>
            <a:r>
              <a:rPr lang="tr-TR" u="sng" dirty="0">
                <a:ea typeface="Times New Roman" panose="02020603050405020304" pitchFamily="18" charset="0"/>
              </a:rPr>
              <a:t>şekli inceleme ve benzerlik araştırması,</a:t>
            </a:r>
            <a:endParaRPr lang="tr-TR" sz="2000" u="sng" dirty="0">
              <a:ea typeface="Calibri" panose="020F0502020204030204" pitchFamily="34" charset="0"/>
            </a:endParaRPr>
          </a:p>
          <a:p>
            <a:pPr marL="285750" lvl="0" indent="-285750" algn="just">
              <a:lnSpc>
                <a:spcPct val="150000"/>
              </a:lnSpc>
              <a:spcAft>
                <a:spcPts val="0"/>
              </a:spcAft>
              <a:buFont typeface="Arial" panose="020B0604020202020204" pitchFamily="34" charset="0"/>
              <a:buChar char="•"/>
            </a:pPr>
            <a:r>
              <a:rPr lang="tr-TR" dirty="0">
                <a:ea typeface="Times New Roman" panose="02020603050405020304" pitchFamily="18" charset="0"/>
              </a:rPr>
              <a:t>Takip eden 2 ay boyunca resmi markalar bülteninde </a:t>
            </a:r>
            <a:r>
              <a:rPr lang="tr-TR" u="sng" dirty="0">
                <a:ea typeface="Times New Roman" panose="02020603050405020304" pitchFamily="18" charset="0"/>
              </a:rPr>
              <a:t>yayına çıkma </a:t>
            </a:r>
            <a:r>
              <a:rPr lang="tr-TR" dirty="0">
                <a:ea typeface="Times New Roman" panose="02020603050405020304" pitchFamily="18" charset="0"/>
              </a:rPr>
              <a:t>(diğer firma ve/veya şahısların itirazı için),</a:t>
            </a:r>
          </a:p>
          <a:p>
            <a:pPr marL="285750" lvl="0" indent="-285750" algn="just">
              <a:lnSpc>
                <a:spcPct val="150000"/>
              </a:lnSpc>
              <a:spcAft>
                <a:spcPts val="0"/>
              </a:spcAft>
              <a:buFont typeface="Arial" panose="020B0604020202020204" pitchFamily="34" charset="0"/>
              <a:buChar char="•"/>
            </a:pPr>
            <a:r>
              <a:rPr lang="tr-TR" dirty="0">
                <a:ea typeface="Times New Roman" panose="02020603050405020304" pitchFamily="18" charset="0"/>
              </a:rPr>
              <a:t>İlan süresi bittikten yaklaşık 1 ay sonra (herhangi bir itiraz gelmemesi durumunda) </a:t>
            </a:r>
            <a:r>
              <a:rPr lang="tr-TR" u="sng" dirty="0">
                <a:ea typeface="Times New Roman" panose="02020603050405020304" pitchFamily="18" charset="0"/>
              </a:rPr>
              <a:t>müracaatın tescile bağlanması,</a:t>
            </a:r>
          </a:p>
          <a:p>
            <a:pPr marL="285750" lvl="0" indent="-285750" algn="just">
              <a:lnSpc>
                <a:spcPct val="150000"/>
              </a:lnSpc>
              <a:spcAft>
                <a:spcPts val="0"/>
              </a:spcAft>
              <a:buFont typeface="Arial" panose="020B0604020202020204" pitchFamily="34" charset="0"/>
              <a:buChar char="•"/>
            </a:pPr>
            <a:r>
              <a:rPr lang="tr-TR" dirty="0">
                <a:ea typeface="Times New Roman" panose="02020603050405020304" pitchFamily="18" charset="0"/>
              </a:rPr>
              <a:t>Belge talebinde bulunup </a:t>
            </a:r>
            <a:r>
              <a:rPr lang="tr-TR" u="sng" dirty="0">
                <a:ea typeface="Times New Roman" panose="02020603050405020304" pitchFamily="18" charset="0"/>
              </a:rPr>
              <a:t>müracaatın tescille sonuçlanması,</a:t>
            </a:r>
          </a:p>
          <a:p>
            <a:pPr marL="285750" lvl="0" indent="-285750" algn="just">
              <a:lnSpc>
                <a:spcPct val="150000"/>
              </a:lnSpc>
              <a:spcAft>
                <a:spcPts val="0"/>
              </a:spcAft>
              <a:buFont typeface="Arial" panose="020B0604020202020204" pitchFamily="34" charset="0"/>
              <a:buChar char="•"/>
            </a:pPr>
            <a:r>
              <a:rPr lang="tr-TR" dirty="0">
                <a:ea typeface="Times New Roman" panose="02020603050405020304" pitchFamily="18" charset="0"/>
              </a:rPr>
              <a:t>Tescilli markanın başvuru tarihinden itibaren </a:t>
            </a:r>
            <a:r>
              <a:rPr lang="tr-TR" b="1" u="sng" dirty="0">
                <a:ea typeface="Times New Roman" panose="02020603050405020304" pitchFamily="18" charset="0"/>
              </a:rPr>
              <a:t>10 yılda bir süresiz olarak yenilenmesi</a:t>
            </a:r>
            <a:r>
              <a:rPr lang="tr-TR" dirty="0">
                <a:ea typeface="Times New Roman" panose="02020603050405020304" pitchFamily="18" charset="0"/>
              </a:rPr>
              <a:t>dir.</a:t>
            </a:r>
            <a:endParaRPr lang="tr-TR" sz="2000" dirty="0">
              <a:effectLst/>
              <a:ea typeface="Calibri" panose="020F0502020204030204" pitchFamily="34" charset="0"/>
            </a:endParaRPr>
          </a:p>
        </p:txBody>
      </p:sp>
    </p:spTree>
    <p:extLst>
      <p:ext uri="{BB962C8B-B14F-4D97-AF65-F5344CB8AC3E}">
        <p14:creationId xmlns:p14="http://schemas.microsoft.com/office/powerpoint/2010/main" val="2326501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a:xfrm>
            <a:off x="0" y="0"/>
            <a:ext cx="6227762" cy="1323975"/>
          </a:xfrm>
        </p:spPr>
        <p:txBody>
          <a:bodyPr/>
          <a:lstStyle/>
          <a:p>
            <a:endParaRPr lang="tr-TR" dirty="0"/>
          </a:p>
          <a:p>
            <a:r>
              <a:rPr lang="tr-TR" sz="2800" b="1" dirty="0"/>
              <a:t>Markaların Uluslararası Tescili</a:t>
            </a:r>
          </a:p>
        </p:txBody>
      </p:sp>
      <p:sp>
        <p:nvSpPr>
          <p:cNvPr id="2" name="Dikdörtgen 1">
            <a:extLst>
              <a:ext uri="{FF2B5EF4-FFF2-40B4-BE49-F238E27FC236}">
                <a16:creationId xmlns="" xmlns:a16="http://schemas.microsoft.com/office/drawing/2014/main" id="{C164B0E8-1B1F-477D-AD4D-39DB7A5252B7}"/>
              </a:ext>
            </a:extLst>
          </p:cNvPr>
          <p:cNvSpPr/>
          <p:nvPr/>
        </p:nvSpPr>
        <p:spPr>
          <a:xfrm>
            <a:off x="683568" y="1700808"/>
            <a:ext cx="7560840" cy="1615827"/>
          </a:xfrm>
          <a:prstGeom prst="rect">
            <a:avLst/>
          </a:prstGeom>
        </p:spPr>
        <p:txBody>
          <a:bodyPr wrap="square">
            <a:spAutoFit/>
          </a:bodyPr>
          <a:lstStyle/>
          <a:p>
            <a:pPr>
              <a:lnSpc>
                <a:spcPct val="150000"/>
              </a:lnSpc>
              <a:spcBef>
                <a:spcPct val="50000"/>
              </a:spcBef>
              <a:defRPr/>
            </a:pPr>
            <a:endParaRPr lang="tr-TR" altLang="tr-TR" b="1" dirty="0"/>
          </a:p>
          <a:p>
            <a:pPr>
              <a:lnSpc>
                <a:spcPct val="150000"/>
              </a:lnSpc>
              <a:spcBef>
                <a:spcPct val="50000"/>
              </a:spcBef>
              <a:defRPr/>
            </a:pPr>
            <a:endParaRPr lang="tr-TR" altLang="tr-TR" b="1" i="1" dirty="0"/>
          </a:p>
          <a:p>
            <a:pPr>
              <a:lnSpc>
                <a:spcPct val="150000"/>
              </a:lnSpc>
              <a:spcBef>
                <a:spcPct val="50000"/>
              </a:spcBef>
              <a:buFont typeface="Wingdings" panose="05000000000000000000" pitchFamily="2" charset="2"/>
              <a:buChar char="ü"/>
              <a:defRPr/>
            </a:pPr>
            <a:endParaRPr lang="tr-TR" altLang="tr-TR" b="1" i="1" dirty="0"/>
          </a:p>
        </p:txBody>
      </p:sp>
      <p:sp>
        <p:nvSpPr>
          <p:cNvPr id="3" name="Dikdörtgen 2"/>
          <p:cNvSpPr/>
          <p:nvPr/>
        </p:nvSpPr>
        <p:spPr>
          <a:xfrm>
            <a:off x="717224" y="1988840"/>
            <a:ext cx="7992888" cy="3000821"/>
          </a:xfrm>
          <a:prstGeom prst="rect">
            <a:avLst/>
          </a:prstGeom>
        </p:spPr>
        <p:txBody>
          <a:bodyPr wrap="square">
            <a:spAutoFit/>
          </a:bodyPr>
          <a:lstStyle/>
          <a:p>
            <a:pPr lvl="0">
              <a:lnSpc>
                <a:spcPct val="150000"/>
              </a:lnSpc>
              <a:spcAft>
                <a:spcPts val="0"/>
              </a:spcAft>
            </a:pPr>
            <a:r>
              <a:rPr lang="tr-TR" dirty="0">
                <a:ea typeface="Calibri" panose="020F0502020204030204" pitchFamily="34" charset="0"/>
              </a:rPr>
              <a:t>Türkiye’nin 1 Ocak 1999 tarihinde </a:t>
            </a:r>
            <a:r>
              <a:rPr lang="tr-TR" u="sng" dirty="0">
                <a:ea typeface="Calibri" panose="020F0502020204030204" pitchFamily="34" charset="0"/>
              </a:rPr>
              <a:t>‘Markaların Uluslararası Tesciline İlişkin Madrid Protokolü’</a:t>
            </a:r>
            <a:r>
              <a:rPr lang="tr-TR" dirty="0">
                <a:ea typeface="Calibri" panose="020F0502020204030204" pitchFamily="34" charset="0"/>
              </a:rPr>
              <a:t>ne taraf olmuştur. Bu protokol kapsamında;</a:t>
            </a:r>
          </a:p>
          <a:p>
            <a:pPr marL="285750" lvl="0" indent="-285750">
              <a:lnSpc>
                <a:spcPct val="150000"/>
              </a:lnSpc>
              <a:spcAft>
                <a:spcPts val="0"/>
              </a:spcAft>
              <a:buFont typeface="Arial" panose="020B0604020202020204" pitchFamily="34" charset="0"/>
              <a:buChar char="•"/>
            </a:pPr>
            <a:r>
              <a:rPr lang="tr-TR" dirty="0">
                <a:ea typeface="Calibri" panose="020F0502020204030204" pitchFamily="34" charset="0"/>
              </a:rPr>
              <a:t> Türk vatandaşları, </a:t>
            </a:r>
          </a:p>
          <a:p>
            <a:pPr marL="285750" lvl="0" indent="-285750">
              <a:lnSpc>
                <a:spcPct val="150000"/>
              </a:lnSpc>
              <a:spcAft>
                <a:spcPts val="0"/>
              </a:spcAft>
              <a:buFont typeface="Arial" panose="020B0604020202020204" pitchFamily="34" charset="0"/>
              <a:buChar char="•"/>
            </a:pPr>
            <a:r>
              <a:rPr lang="tr-TR" dirty="0">
                <a:ea typeface="Calibri" panose="020F0502020204030204" pitchFamily="34" charset="0"/>
              </a:rPr>
              <a:t> Türkiye’de ikamet edenler veya,</a:t>
            </a:r>
          </a:p>
          <a:p>
            <a:pPr marL="285750" lvl="0" indent="-285750">
              <a:lnSpc>
                <a:spcPct val="150000"/>
              </a:lnSpc>
              <a:spcAft>
                <a:spcPts val="0"/>
              </a:spcAft>
              <a:buFont typeface="Arial" panose="020B0604020202020204" pitchFamily="34" charset="0"/>
              <a:buChar char="•"/>
            </a:pPr>
            <a:r>
              <a:rPr lang="tr-TR" dirty="0">
                <a:ea typeface="Calibri" panose="020F0502020204030204" pitchFamily="34" charset="0"/>
              </a:rPr>
              <a:t> Türkiye’de ticari veya sınai bir faaliyette bulunanlar,</a:t>
            </a:r>
          </a:p>
          <a:p>
            <a:pPr lvl="0">
              <a:lnSpc>
                <a:spcPct val="150000"/>
              </a:lnSpc>
              <a:spcAft>
                <a:spcPts val="0"/>
              </a:spcAft>
            </a:pPr>
            <a:r>
              <a:rPr lang="tr-TR" dirty="0">
                <a:ea typeface="Calibri" panose="020F0502020204030204" pitchFamily="34" charset="0"/>
              </a:rPr>
              <a:t>Türk Patent ve Marka Kurumu aracılığıyla </a:t>
            </a:r>
            <a:r>
              <a:rPr lang="tr-TR" b="1" u="sng" dirty="0">
                <a:ea typeface="Calibri" panose="020F0502020204030204" pitchFamily="34" charset="0"/>
              </a:rPr>
              <a:t>Madrid Protokolü’ne taraf olan 98 ülkede uluslararası marka başvurusunda bulunabilmektedir. </a:t>
            </a:r>
          </a:p>
        </p:txBody>
      </p:sp>
    </p:spTree>
    <p:extLst>
      <p:ext uri="{BB962C8B-B14F-4D97-AF65-F5344CB8AC3E}">
        <p14:creationId xmlns:p14="http://schemas.microsoft.com/office/powerpoint/2010/main" val="3276742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a:xfrm>
            <a:off x="0" y="0"/>
            <a:ext cx="6227762" cy="1323975"/>
          </a:xfrm>
        </p:spPr>
        <p:txBody>
          <a:bodyPr/>
          <a:lstStyle/>
          <a:p>
            <a:endParaRPr lang="tr-TR" dirty="0"/>
          </a:p>
          <a:p>
            <a:r>
              <a:rPr lang="tr-TR" sz="2800" b="1" dirty="0"/>
              <a:t>Madrid Sistemi’nin Avantajları</a:t>
            </a:r>
          </a:p>
        </p:txBody>
      </p:sp>
      <p:sp>
        <p:nvSpPr>
          <p:cNvPr id="2" name="Dikdörtgen 1">
            <a:extLst>
              <a:ext uri="{FF2B5EF4-FFF2-40B4-BE49-F238E27FC236}">
                <a16:creationId xmlns="" xmlns:a16="http://schemas.microsoft.com/office/drawing/2014/main" id="{C164B0E8-1B1F-477D-AD4D-39DB7A5252B7}"/>
              </a:ext>
            </a:extLst>
          </p:cNvPr>
          <p:cNvSpPr/>
          <p:nvPr/>
        </p:nvSpPr>
        <p:spPr>
          <a:xfrm>
            <a:off x="683568" y="1700808"/>
            <a:ext cx="7560840" cy="1615827"/>
          </a:xfrm>
          <a:prstGeom prst="rect">
            <a:avLst/>
          </a:prstGeom>
        </p:spPr>
        <p:txBody>
          <a:bodyPr wrap="square">
            <a:spAutoFit/>
          </a:bodyPr>
          <a:lstStyle/>
          <a:p>
            <a:pPr>
              <a:lnSpc>
                <a:spcPct val="150000"/>
              </a:lnSpc>
              <a:spcBef>
                <a:spcPct val="50000"/>
              </a:spcBef>
              <a:defRPr/>
            </a:pPr>
            <a:endParaRPr lang="tr-TR" altLang="tr-TR" b="1" dirty="0"/>
          </a:p>
          <a:p>
            <a:pPr>
              <a:lnSpc>
                <a:spcPct val="150000"/>
              </a:lnSpc>
              <a:spcBef>
                <a:spcPct val="50000"/>
              </a:spcBef>
              <a:defRPr/>
            </a:pPr>
            <a:endParaRPr lang="tr-TR" altLang="tr-TR" b="1" i="1" dirty="0"/>
          </a:p>
          <a:p>
            <a:pPr>
              <a:lnSpc>
                <a:spcPct val="150000"/>
              </a:lnSpc>
              <a:spcBef>
                <a:spcPct val="50000"/>
              </a:spcBef>
              <a:buFont typeface="Wingdings" panose="05000000000000000000" pitchFamily="2" charset="2"/>
              <a:buChar char="ü"/>
              <a:defRPr/>
            </a:pPr>
            <a:endParaRPr lang="tr-TR" altLang="tr-TR" b="1" i="1" dirty="0"/>
          </a:p>
        </p:txBody>
      </p:sp>
      <p:sp>
        <p:nvSpPr>
          <p:cNvPr id="3" name="Dikdörtgen 2"/>
          <p:cNvSpPr/>
          <p:nvPr/>
        </p:nvSpPr>
        <p:spPr>
          <a:xfrm>
            <a:off x="899592" y="1700808"/>
            <a:ext cx="7704856" cy="3831818"/>
          </a:xfrm>
          <a:prstGeom prst="rect">
            <a:avLst/>
          </a:prstGeom>
        </p:spPr>
        <p:txBody>
          <a:bodyPr wrap="square">
            <a:spAutoFit/>
          </a:bodyPr>
          <a:lstStyle/>
          <a:p>
            <a:pPr lvl="0">
              <a:lnSpc>
                <a:spcPct val="150000"/>
              </a:lnSpc>
              <a:spcAft>
                <a:spcPts val="0"/>
              </a:spcAft>
            </a:pPr>
            <a:r>
              <a:rPr lang="tr-TR" dirty="0">
                <a:ea typeface="Calibri" panose="020F0502020204030204" pitchFamily="34" charset="0"/>
              </a:rPr>
              <a:t>Markaların,</a:t>
            </a:r>
          </a:p>
          <a:p>
            <a:pPr marL="285750" lvl="0" indent="-285750">
              <a:lnSpc>
                <a:spcPct val="150000"/>
              </a:lnSpc>
              <a:spcAft>
                <a:spcPts val="0"/>
              </a:spcAft>
              <a:buFont typeface="Arial" panose="020B0604020202020204" pitchFamily="34" charset="0"/>
              <a:buChar char="•"/>
            </a:pPr>
            <a:r>
              <a:rPr lang="tr-TR" dirty="0">
                <a:ea typeface="Calibri" panose="020F0502020204030204" pitchFamily="34" charset="0"/>
              </a:rPr>
              <a:t> </a:t>
            </a:r>
            <a:r>
              <a:rPr lang="tr-TR" b="1" u="sng" dirty="0">
                <a:ea typeface="Calibri" panose="020F0502020204030204" pitchFamily="34" charset="0"/>
              </a:rPr>
              <a:t>tek bir başvuru </a:t>
            </a:r>
            <a:r>
              <a:rPr lang="tr-TR" dirty="0">
                <a:ea typeface="Calibri" panose="020F0502020204030204" pitchFamily="34" charset="0"/>
              </a:rPr>
              <a:t>yapılarak, </a:t>
            </a:r>
          </a:p>
          <a:p>
            <a:pPr marL="285750" lvl="0" indent="-285750">
              <a:lnSpc>
                <a:spcPct val="150000"/>
              </a:lnSpc>
              <a:spcAft>
                <a:spcPts val="0"/>
              </a:spcAft>
              <a:buFont typeface="Arial" panose="020B0604020202020204" pitchFamily="34" charset="0"/>
              <a:buChar char="•"/>
            </a:pPr>
            <a:r>
              <a:rPr lang="tr-TR" dirty="0">
                <a:ea typeface="Calibri" panose="020F0502020204030204" pitchFamily="34" charset="0"/>
              </a:rPr>
              <a:t> </a:t>
            </a:r>
            <a:r>
              <a:rPr lang="tr-TR" b="1" u="sng" dirty="0">
                <a:ea typeface="Calibri" panose="020F0502020204030204" pitchFamily="34" charset="0"/>
              </a:rPr>
              <a:t>tek bir dil </a:t>
            </a:r>
            <a:r>
              <a:rPr lang="tr-TR" dirty="0">
                <a:ea typeface="Calibri" panose="020F0502020204030204" pitchFamily="34" charset="0"/>
              </a:rPr>
              <a:t>kullanılarak ve </a:t>
            </a:r>
          </a:p>
          <a:p>
            <a:pPr marL="285750" lvl="0" indent="-285750">
              <a:lnSpc>
                <a:spcPct val="150000"/>
              </a:lnSpc>
              <a:spcAft>
                <a:spcPts val="0"/>
              </a:spcAft>
              <a:buFont typeface="Arial" panose="020B0604020202020204" pitchFamily="34" charset="0"/>
              <a:buChar char="•"/>
            </a:pPr>
            <a:r>
              <a:rPr lang="tr-TR" dirty="0">
                <a:ea typeface="Calibri" panose="020F0502020204030204" pitchFamily="34" charset="0"/>
              </a:rPr>
              <a:t> </a:t>
            </a:r>
            <a:r>
              <a:rPr lang="tr-TR" b="1" u="sng" dirty="0">
                <a:ea typeface="Calibri" panose="020F0502020204030204" pitchFamily="34" charset="0"/>
              </a:rPr>
              <a:t>tek bir ücretle</a:t>
            </a:r>
          </a:p>
          <a:p>
            <a:pPr lvl="0">
              <a:lnSpc>
                <a:spcPct val="150000"/>
              </a:lnSpc>
              <a:spcAft>
                <a:spcPts val="0"/>
              </a:spcAft>
            </a:pPr>
            <a:r>
              <a:rPr lang="tr-TR" dirty="0">
                <a:ea typeface="Calibri" panose="020F0502020204030204" pitchFamily="34" charset="0"/>
              </a:rPr>
              <a:t>birden fazla ülkede uluslararası tescilini gerçekleştirmektir. </a:t>
            </a:r>
          </a:p>
          <a:p>
            <a:pPr lvl="0">
              <a:lnSpc>
                <a:spcPct val="150000"/>
              </a:lnSpc>
              <a:spcAft>
                <a:spcPts val="0"/>
              </a:spcAft>
            </a:pPr>
            <a:endParaRPr lang="tr-TR" b="1" u="sng" dirty="0">
              <a:ea typeface="Calibri" panose="020F0502020204030204" pitchFamily="34" charset="0"/>
            </a:endParaRPr>
          </a:p>
          <a:p>
            <a:pPr lvl="0">
              <a:lnSpc>
                <a:spcPct val="150000"/>
              </a:lnSpc>
              <a:spcAft>
                <a:spcPts val="0"/>
              </a:spcAft>
            </a:pPr>
            <a:r>
              <a:rPr lang="tr-TR" b="1" u="sng" dirty="0">
                <a:ea typeface="Calibri" panose="020F0502020204030204" pitchFamily="34" charset="0"/>
              </a:rPr>
              <a:t>Başvuru şartı:</a:t>
            </a:r>
          </a:p>
          <a:p>
            <a:pPr lvl="0">
              <a:lnSpc>
                <a:spcPct val="150000"/>
              </a:lnSpc>
              <a:spcAft>
                <a:spcPts val="0"/>
              </a:spcAft>
            </a:pPr>
            <a:r>
              <a:rPr lang="tr-TR" dirty="0">
                <a:ea typeface="Calibri" panose="020F0502020204030204" pitchFamily="34" charset="0"/>
              </a:rPr>
              <a:t>İlgili menşe ofiste, tescilli bir markanın veya bir marka başvurusunun bulunması gerekmektedir. </a:t>
            </a:r>
          </a:p>
        </p:txBody>
      </p:sp>
    </p:spTree>
    <p:extLst>
      <p:ext uri="{BB962C8B-B14F-4D97-AF65-F5344CB8AC3E}">
        <p14:creationId xmlns:p14="http://schemas.microsoft.com/office/powerpoint/2010/main" val="2109675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a:xfrm>
            <a:off x="6896" y="0"/>
            <a:ext cx="6227762" cy="1323975"/>
          </a:xfrm>
        </p:spPr>
        <p:txBody>
          <a:bodyPr/>
          <a:lstStyle/>
          <a:p>
            <a:endParaRPr lang="tr-TR" dirty="0"/>
          </a:p>
          <a:p>
            <a:r>
              <a:rPr lang="tr-TR" sz="2800" b="1" dirty="0"/>
              <a:t>Alan adı (Domain) nedir?</a:t>
            </a:r>
          </a:p>
        </p:txBody>
      </p:sp>
      <p:sp>
        <p:nvSpPr>
          <p:cNvPr id="2" name="Dikdörtgen 1">
            <a:extLst>
              <a:ext uri="{FF2B5EF4-FFF2-40B4-BE49-F238E27FC236}">
                <a16:creationId xmlns="" xmlns:a16="http://schemas.microsoft.com/office/drawing/2014/main" id="{C164B0E8-1B1F-477D-AD4D-39DB7A5252B7}"/>
              </a:ext>
            </a:extLst>
          </p:cNvPr>
          <p:cNvSpPr/>
          <p:nvPr/>
        </p:nvSpPr>
        <p:spPr>
          <a:xfrm>
            <a:off x="683568" y="1700808"/>
            <a:ext cx="7560840" cy="1615827"/>
          </a:xfrm>
          <a:prstGeom prst="rect">
            <a:avLst/>
          </a:prstGeom>
        </p:spPr>
        <p:txBody>
          <a:bodyPr wrap="square">
            <a:spAutoFit/>
          </a:bodyPr>
          <a:lstStyle/>
          <a:p>
            <a:pPr>
              <a:lnSpc>
                <a:spcPct val="150000"/>
              </a:lnSpc>
              <a:spcBef>
                <a:spcPct val="50000"/>
              </a:spcBef>
              <a:defRPr/>
            </a:pPr>
            <a:endParaRPr lang="tr-TR" altLang="tr-TR" b="1" dirty="0"/>
          </a:p>
          <a:p>
            <a:pPr>
              <a:lnSpc>
                <a:spcPct val="150000"/>
              </a:lnSpc>
              <a:spcBef>
                <a:spcPct val="50000"/>
              </a:spcBef>
              <a:defRPr/>
            </a:pPr>
            <a:endParaRPr lang="tr-TR" altLang="tr-TR" b="1" i="1" dirty="0"/>
          </a:p>
          <a:p>
            <a:pPr>
              <a:lnSpc>
                <a:spcPct val="150000"/>
              </a:lnSpc>
              <a:spcBef>
                <a:spcPct val="50000"/>
              </a:spcBef>
              <a:buFont typeface="Wingdings" panose="05000000000000000000" pitchFamily="2" charset="2"/>
              <a:buChar char="ü"/>
              <a:defRPr/>
            </a:pPr>
            <a:endParaRPr lang="tr-TR" altLang="tr-TR" b="1" i="1" dirty="0"/>
          </a:p>
        </p:txBody>
      </p:sp>
      <p:sp>
        <p:nvSpPr>
          <p:cNvPr id="3" name="Dikdörtgen 2"/>
          <p:cNvSpPr/>
          <p:nvPr/>
        </p:nvSpPr>
        <p:spPr>
          <a:xfrm>
            <a:off x="1043608" y="2231722"/>
            <a:ext cx="7704856" cy="2169825"/>
          </a:xfrm>
          <a:prstGeom prst="rect">
            <a:avLst/>
          </a:prstGeom>
        </p:spPr>
        <p:txBody>
          <a:bodyPr wrap="square">
            <a:spAutoFit/>
          </a:bodyPr>
          <a:lstStyle/>
          <a:p>
            <a:pPr lvl="0">
              <a:lnSpc>
                <a:spcPct val="150000"/>
              </a:lnSpc>
              <a:spcAft>
                <a:spcPts val="0"/>
              </a:spcAft>
            </a:pPr>
            <a:endParaRPr lang="tr-TR" dirty="0"/>
          </a:p>
          <a:p>
            <a:pPr lvl="0">
              <a:lnSpc>
                <a:spcPct val="150000"/>
              </a:lnSpc>
              <a:spcAft>
                <a:spcPts val="0"/>
              </a:spcAft>
            </a:pPr>
            <a:r>
              <a:rPr lang="tr-TR" b="1" dirty="0"/>
              <a:t>Alan adı, </a:t>
            </a:r>
            <a:r>
              <a:rPr lang="tr-TR" dirty="0"/>
              <a:t>bir Web sitesinin İnternet'teki adı ve adresidir.</a:t>
            </a:r>
          </a:p>
          <a:p>
            <a:pPr lvl="0">
              <a:lnSpc>
                <a:spcPct val="150000"/>
              </a:lnSpc>
              <a:spcAft>
                <a:spcPts val="0"/>
              </a:spcAft>
            </a:pPr>
            <a:endParaRPr lang="tr-TR" dirty="0"/>
          </a:p>
          <a:p>
            <a:pPr lvl="0">
              <a:lnSpc>
                <a:spcPct val="150000"/>
              </a:lnSpc>
              <a:spcAft>
                <a:spcPts val="0"/>
              </a:spcAft>
            </a:pPr>
            <a:r>
              <a:rPr lang="tr-TR" dirty="0"/>
              <a:t>Kişisel ya da kurumsal anlamda internet ortamında bir kimlik sahibi olmak için </a:t>
            </a:r>
            <a:r>
              <a:rPr lang="tr-TR" b="1" u="sng" dirty="0"/>
              <a:t>alacağınız alan adı markanızın tanınmasında en  önemli etkendir.</a:t>
            </a:r>
            <a:endParaRPr lang="tr-TR" b="1" u="sng" dirty="0">
              <a:ea typeface="Calibri" panose="020F0502020204030204" pitchFamily="34" charset="0"/>
            </a:endParaRPr>
          </a:p>
        </p:txBody>
      </p:sp>
    </p:spTree>
    <p:extLst>
      <p:ext uri="{BB962C8B-B14F-4D97-AF65-F5344CB8AC3E}">
        <p14:creationId xmlns:p14="http://schemas.microsoft.com/office/powerpoint/2010/main" val="4255483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a:p>
          <a:p>
            <a:r>
              <a:rPr lang="tr-TR" sz="2800" b="1" dirty="0"/>
              <a:t>Tasarım</a:t>
            </a:r>
          </a:p>
        </p:txBody>
      </p:sp>
      <p:sp>
        <p:nvSpPr>
          <p:cNvPr id="5" name="Bulut 4"/>
          <p:cNvSpPr/>
          <p:nvPr/>
        </p:nvSpPr>
        <p:spPr>
          <a:xfrm>
            <a:off x="2772220" y="2780928"/>
            <a:ext cx="3455542" cy="187220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 Başlık 2"/>
          <p:cNvSpPr txBox="1">
            <a:spLocks/>
          </p:cNvSpPr>
          <p:nvPr/>
        </p:nvSpPr>
        <p:spPr>
          <a:xfrm>
            <a:off x="3419872" y="3068960"/>
            <a:ext cx="2160240"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2800" b="1" dirty="0">
              <a:solidFill>
                <a:schemeClr val="tx1"/>
              </a:solidFill>
            </a:endParaRPr>
          </a:p>
          <a:p>
            <a:endParaRPr lang="tr-TR" sz="2800" dirty="0">
              <a:solidFill>
                <a:schemeClr val="tx1"/>
              </a:solidFill>
            </a:endParaRPr>
          </a:p>
          <a:p>
            <a:endParaRPr lang="tr-TR" sz="2800" dirty="0">
              <a:solidFill>
                <a:schemeClr val="tx1"/>
              </a:solidFill>
            </a:endParaRPr>
          </a:p>
        </p:txBody>
      </p:sp>
      <p:sp>
        <p:nvSpPr>
          <p:cNvPr id="7" name="Dikdörtgen 6"/>
          <p:cNvSpPr/>
          <p:nvPr/>
        </p:nvSpPr>
        <p:spPr>
          <a:xfrm>
            <a:off x="3309452" y="3383414"/>
            <a:ext cx="2381077" cy="523220"/>
          </a:xfrm>
          <a:prstGeom prst="rect">
            <a:avLst/>
          </a:prstGeom>
        </p:spPr>
        <p:txBody>
          <a:bodyPr wrap="square">
            <a:spAutoFit/>
          </a:bodyPr>
          <a:lstStyle/>
          <a:p>
            <a:pPr algn="ctr"/>
            <a:r>
              <a:rPr lang="tr-TR" sz="2800" b="1" dirty="0"/>
              <a:t>Tasarım</a:t>
            </a:r>
          </a:p>
        </p:txBody>
      </p:sp>
    </p:spTree>
    <p:extLst>
      <p:ext uri="{BB962C8B-B14F-4D97-AF65-F5344CB8AC3E}">
        <p14:creationId xmlns:p14="http://schemas.microsoft.com/office/powerpoint/2010/main" val="1188301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a:p>
          <a:p>
            <a:r>
              <a:rPr lang="tr-TR" sz="2800" b="1" dirty="0"/>
              <a:t>Sınai Mülkiyet Hakları</a:t>
            </a:r>
          </a:p>
        </p:txBody>
      </p:sp>
      <p:sp>
        <p:nvSpPr>
          <p:cNvPr id="15" name="Alt Başlık 2"/>
          <p:cNvSpPr txBox="1">
            <a:spLocks/>
          </p:cNvSpPr>
          <p:nvPr/>
        </p:nvSpPr>
        <p:spPr>
          <a:xfrm>
            <a:off x="1361741" y="1541990"/>
            <a:ext cx="1530170" cy="124318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1600" b="1" dirty="0">
              <a:solidFill>
                <a:schemeClr val="tx1"/>
              </a:solidFill>
            </a:endParaRPr>
          </a:p>
          <a:p>
            <a:r>
              <a:rPr lang="tr-TR" sz="1800" b="1" dirty="0">
                <a:solidFill>
                  <a:schemeClr val="tx1"/>
                </a:solidFill>
              </a:rPr>
              <a:t>Patent / Faydalı Model</a:t>
            </a:r>
          </a:p>
          <a:p>
            <a:endParaRPr lang="tr-TR" sz="1600" dirty="0">
              <a:solidFill>
                <a:schemeClr val="tx1"/>
              </a:solidFill>
            </a:endParaRPr>
          </a:p>
          <a:p>
            <a:endParaRPr lang="tr-TR" sz="1600" dirty="0">
              <a:solidFill>
                <a:schemeClr val="tx1"/>
              </a:solidFill>
            </a:endParaRPr>
          </a:p>
        </p:txBody>
      </p:sp>
      <p:sp>
        <p:nvSpPr>
          <p:cNvPr id="8" name="Bulut 7"/>
          <p:cNvSpPr/>
          <p:nvPr/>
        </p:nvSpPr>
        <p:spPr>
          <a:xfrm>
            <a:off x="1125503" y="1628800"/>
            <a:ext cx="2160240" cy="129614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Bulut 12"/>
          <p:cNvSpPr/>
          <p:nvPr/>
        </p:nvSpPr>
        <p:spPr>
          <a:xfrm>
            <a:off x="3724947" y="2497231"/>
            <a:ext cx="2160240" cy="129614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Bulut 13"/>
          <p:cNvSpPr/>
          <p:nvPr/>
        </p:nvSpPr>
        <p:spPr>
          <a:xfrm>
            <a:off x="1453647" y="3127201"/>
            <a:ext cx="2160240" cy="129614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Alt Başlık 2"/>
          <p:cNvSpPr txBox="1">
            <a:spLocks/>
          </p:cNvSpPr>
          <p:nvPr/>
        </p:nvSpPr>
        <p:spPr>
          <a:xfrm>
            <a:off x="4219350" y="2600908"/>
            <a:ext cx="1132353" cy="64807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1600" b="1" dirty="0">
              <a:solidFill>
                <a:schemeClr val="tx1"/>
              </a:solidFill>
            </a:endParaRPr>
          </a:p>
          <a:p>
            <a:r>
              <a:rPr lang="tr-TR" sz="1800" b="1" dirty="0">
                <a:solidFill>
                  <a:schemeClr val="tx1"/>
                </a:solidFill>
              </a:rPr>
              <a:t>Tasarım</a:t>
            </a:r>
          </a:p>
          <a:p>
            <a:endParaRPr lang="tr-TR" sz="1600" dirty="0">
              <a:solidFill>
                <a:schemeClr val="tx1"/>
              </a:solidFill>
            </a:endParaRPr>
          </a:p>
          <a:p>
            <a:endParaRPr lang="tr-TR" sz="1600" dirty="0">
              <a:solidFill>
                <a:schemeClr val="tx1"/>
              </a:solidFill>
            </a:endParaRPr>
          </a:p>
        </p:txBody>
      </p:sp>
      <p:sp>
        <p:nvSpPr>
          <p:cNvPr id="17" name="Alt Başlık 2"/>
          <p:cNvSpPr txBox="1">
            <a:spLocks/>
          </p:cNvSpPr>
          <p:nvPr/>
        </p:nvSpPr>
        <p:spPr>
          <a:xfrm>
            <a:off x="1637666" y="3003194"/>
            <a:ext cx="1656184" cy="12106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1600" b="1" dirty="0">
              <a:solidFill>
                <a:schemeClr val="tx1"/>
              </a:solidFill>
            </a:endParaRPr>
          </a:p>
          <a:p>
            <a:r>
              <a:rPr lang="tr-TR" sz="1800" b="1" dirty="0">
                <a:solidFill>
                  <a:schemeClr val="tx1"/>
                </a:solidFill>
              </a:rPr>
              <a:t>Coğrafi İşaret ve Geleneksel Ürün Adı</a:t>
            </a:r>
          </a:p>
          <a:p>
            <a:endParaRPr lang="tr-TR" sz="1600" dirty="0">
              <a:solidFill>
                <a:schemeClr val="tx1"/>
              </a:solidFill>
            </a:endParaRPr>
          </a:p>
          <a:p>
            <a:endParaRPr lang="tr-TR" sz="1600" dirty="0">
              <a:solidFill>
                <a:schemeClr val="tx1"/>
              </a:solidFill>
            </a:endParaRPr>
          </a:p>
        </p:txBody>
      </p:sp>
      <p:sp>
        <p:nvSpPr>
          <p:cNvPr id="18" name="Bulut 17"/>
          <p:cNvSpPr/>
          <p:nvPr/>
        </p:nvSpPr>
        <p:spPr>
          <a:xfrm>
            <a:off x="2362647" y="4464398"/>
            <a:ext cx="2160240" cy="1296144"/>
          </a:xfrm>
          <a:prstGeom prst="cloud">
            <a:avLst/>
          </a:prstGeom>
          <a:solidFill>
            <a:srgbClr val="006F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Bulut 20"/>
          <p:cNvSpPr/>
          <p:nvPr/>
        </p:nvSpPr>
        <p:spPr>
          <a:xfrm>
            <a:off x="5147643" y="4488753"/>
            <a:ext cx="2160240" cy="1296144"/>
          </a:xfrm>
          <a:prstGeom prst="cloud">
            <a:avLst/>
          </a:prstGeom>
          <a:solidFill>
            <a:srgbClr val="006F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Bulut 21"/>
          <p:cNvSpPr/>
          <p:nvPr/>
        </p:nvSpPr>
        <p:spPr>
          <a:xfrm>
            <a:off x="6444208" y="2975881"/>
            <a:ext cx="2160240" cy="129614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Bulut 22"/>
          <p:cNvSpPr/>
          <p:nvPr/>
        </p:nvSpPr>
        <p:spPr>
          <a:xfrm>
            <a:off x="6084168" y="1559892"/>
            <a:ext cx="2160240" cy="129614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Alt Başlık 2"/>
          <p:cNvSpPr txBox="1">
            <a:spLocks/>
          </p:cNvSpPr>
          <p:nvPr/>
        </p:nvSpPr>
        <p:spPr>
          <a:xfrm>
            <a:off x="6336195" y="1626169"/>
            <a:ext cx="1818000"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1600" b="1" dirty="0">
              <a:solidFill>
                <a:schemeClr val="tx1"/>
              </a:solidFill>
            </a:endParaRPr>
          </a:p>
          <a:p>
            <a:r>
              <a:rPr lang="tr-TR" sz="1800" b="1" dirty="0">
                <a:solidFill>
                  <a:schemeClr val="tx1"/>
                </a:solidFill>
              </a:rPr>
              <a:t>Marka / Alan adı</a:t>
            </a:r>
          </a:p>
          <a:p>
            <a:endParaRPr lang="tr-TR" sz="1600" dirty="0">
              <a:solidFill>
                <a:schemeClr val="tx1"/>
              </a:solidFill>
            </a:endParaRPr>
          </a:p>
          <a:p>
            <a:endParaRPr lang="tr-TR" sz="1600" dirty="0">
              <a:solidFill>
                <a:schemeClr val="tx1"/>
              </a:solidFill>
            </a:endParaRPr>
          </a:p>
        </p:txBody>
      </p:sp>
      <p:sp>
        <p:nvSpPr>
          <p:cNvPr id="26" name="Alt Başlık 2"/>
          <p:cNvSpPr txBox="1">
            <a:spLocks/>
          </p:cNvSpPr>
          <p:nvPr/>
        </p:nvSpPr>
        <p:spPr>
          <a:xfrm>
            <a:off x="6615328" y="2975881"/>
            <a:ext cx="1818000"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1600" b="1" dirty="0">
              <a:solidFill>
                <a:schemeClr val="tx1"/>
              </a:solidFill>
            </a:endParaRPr>
          </a:p>
          <a:p>
            <a:r>
              <a:rPr lang="tr-TR" sz="1800" b="1" dirty="0">
                <a:solidFill>
                  <a:schemeClr val="tx1"/>
                </a:solidFill>
              </a:rPr>
              <a:t>Entegre Devre</a:t>
            </a:r>
          </a:p>
          <a:p>
            <a:r>
              <a:rPr lang="tr-TR" sz="1800" b="1" dirty="0">
                <a:solidFill>
                  <a:schemeClr val="tx1"/>
                </a:solidFill>
              </a:rPr>
              <a:t>Topografyası</a:t>
            </a:r>
          </a:p>
          <a:p>
            <a:endParaRPr lang="tr-TR" sz="1600" dirty="0">
              <a:solidFill>
                <a:schemeClr val="tx1"/>
              </a:solidFill>
            </a:endParaRPr>
          </a:p>
          <a:p>
            <a:endParaRPr lang="tr-TR" sz="1600" dirty="0">
              <a:solidFill>
                <a:schemeClr val="tx1"/>
              </a:solidFill>
            </a:endParaRPr>
          </a:p>
        </p:txBody>
      </p:sp>
      <p:sp>
        <p:nvSpPr>
          <p:cNvPr id="27" name="Alt Başlık 2"/>
          <p:cNvSpPr txBox="1">
            <a:spLocks/>
          </p:cNvSpPr>
          <p:nvPr/>
        </p:nvSpPr>
        <p:spPr>
          <a:xfrm>
            <a:off x="2510058" y="4498579"/>
            <a:ext cx="1818000"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1600" b="1" dirty="0">
              <a:solidFill>
                <a:schemeClr val="tx1"/>
              </a:solidFill>
            </a:endParaRPr>
          </a:p>
          <a:p>
            <a:r>
              <a:rPr lang="tr-TR" sz="1800" b="1" dirty="0">
                <a:solidFill>
                  <a:schemeClr val="tx1"/>
                </a:solidFill>
              </a:rPr>
              <a:t>Bitki Islahçı</a:t>
            </a:r>
          </a:p>
          <a:p>
            <a:r>
              <a:rPr lang="tr-TR" sz="1800" b="1" dirty="0">
                <a:solidFill>
                  <a:schemeClr val="tx1"/>
                </a:solidFill>
              </a:rPr>
              <a:t>Hakları</a:t>
            </a:r>
          </a:p>
          <a:p>
            <a:endParaRPr lang="tr-TR" sz="1600" dirty="0">
              <a:solidFill>
                <a:schemeClr val="tx1"/>
              </a:solidFill>
            </a:endParaRPr>
          </a:p>
          <a:p>
            <a:endParaRPr lang="tr-TR" sz="1600" dirty="0">
              <a:solidFill>
                <a:schemeClr val="tx1"/>
              </a:solidFill>
            </a:endParaRPr>
          </a:p>
        </p:txBody>
      </p:sp>
      <p:sp>
        <p:nvSpPr>
          <p:cNvPr id="28" name="Alt Başlık 2"/>
          <p:cNvSpPr txBox="1">
            <a:spLocks/>
          </p:cNvSpPr>
          <p:nvPr/>
        </p:nvSpPr>
        <p:spPr>
          <a:xfrm>
            <a:off x="5429766" y="4788067"/>
            <a:ext cx="1595994" cy="89425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1800" b="1" dirty="0" err="1">
                <a:solidFill>
                  <a:schemeClr val="tx1"/>
                </a:solidFill>
              </a:rPr>
              <a:t>Know</a:t>
            </a:r>
            <a:r>
              <a:rPr lang="tr-TR" sz="1800" b="1" dirty="0">
                <a:solidFill>
                  <a:schemeClr val="tx1"/>
                </a:solidFill>
              </a:rPr>
              <a:t> – How /     Ticari Sır</a:t>
            </a:r>
          </a:p>
          <a:p>
            <a:endParaRPr lang="tr-TR" sz="1600" dirty="0">
              <a:solidFill>
                <a:schemeClr val="tx1"/>
              </a:solidFill>
            </a:endParaRPr>
          </a:p>
          <a:p>
            <a:endParaRPr lang="tr-TR" sz="1600" dirty="0">
              <a:solidFill>
                <a:schemeClr val="tx1"/>
              </a:solidFill>
            </a:endParaRPr>
          </a:p>
        </p:txBody>
      </p:sp>
    </p:spTree>
    <p:extLst>
      <p:ext uri="{BB962C8B-B14F-4D97-AF65-F5344CB8AC3E}">
        <p14:creationId xmlns:p14="http://schemas.microsoft.com/office/powerpoint/2010/main" val="2900506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p:txBody>
          <a:bodyPr/>
          <a:lstStyle/>
          <a:p>
            <a:endParaRPr lang="tr-TR" sz="2800" b="1" dirty="0"/>
          </a:p>
          <a:p>
            <a:r>
              <a:rPr lang="tr-TR" sz="2800" b="1" dirty="0"/>
              <a:t>Tasarımın Tanımı</a:t>
            </a:r>
          </a:p>
        </p:txBody>
      </p:sp>
      <p:sp>
        <p:nvSpPr>
          <p:cNvPr id="2" name="Dikdörtgen 1">
            <a:extLst>
              <a:ext uri="{FF2B5EF4-FFF2-40B4-BE49-F238E27FC236}">
                <a16:creationId xmlns="" xmlns:a16="http://schemas.microsoft.com/office/drawing/2014/main" id="{51189199-AF9F-4106-9BC7-262A86D94DD0}"/>
              </a:ext>
            </a:extLst>
          </p:cNvPr>
          <p:cNvSpPr/>
          <p:nvPr/>
        </p:nvSpPr>
        <p:spPr>
          <a:xfrm>
            <a:off x="683568" y="1353621"/>
            <a:ext cx="7830194" cy="4247317"/>
          </a:xfrm>
          <a:prstGeom prst="rect">
            <a:avLst/>
          </a:prstGeom>
        </p:spPr>
        <p:txBody>
          <a:bodyPr wrap="square">
            <a:spAutoFit/>
          </a:bodyPr>
          <a:lstStyle/>
          <a:p>
            <a:pPr algn="just">
              <a:lnSpc>
                <a:spcPct val="150000"/>
              </a:lnSpc>
              <a:defRPr/>
            </a:pPr>
            <a:r>
              <a:rPr lang="tr-TR" altLang="tr-TR" dirty="0"/>
              <a:t>Bir ürünün </a:t>
            </a:r>
            <a:r>
              <a:rPr lang="tr-TR" altLang="tr-TR" b="1" dirty="0"/>
              <a:t>tümü veya bir parçası veya üzerindeki süslemenin </a:t>
            </a:r>
            <a:r>
              <a:rPr lang="tr-TR" altLang="tr-TR" dirty="0"/>
              <a:t>çizgi, şekil, biçim, renk, doku, malzeme veya esneklik gibi </a:t>
            </a:r>
            <a:r>
              <a:rPr lang="tr-TR" altLang="tr-TR" b="1" dirty="0"/>
              <a:t>insan duyularıyla algılanan </a:t>
            </a:r>
            <a:r>
              <a:rPr lang="tr-TR" altLang="tr-TR" dirty="0"/>
              <a:t>çeşitli unsur ve özelliklerinin oluşturduğu bütündür. </a:t>
            </a:r>
          </a:p>
          <a:p>
            <a:pPr algn="just">
              <a:lnSpc>
                <a:spcPct val="150000"/>
              </a:lnSpc>
              <a:defRPr/>
            </a:pPr>
            <a:endParaRPr lang="tr-TR" altLang="tr-TR" dirty="0"/>
          </a:p>
          <a:p>
            <a:pPr algn="just">
              <a:lnSpc>
                <a:spcPct val="150000"/>
              </a:lnSpc>
              <a:defRPr/>
            </a:pPr>
            <a:endParaRPr lang="tr-TR" altLang="tr-TR" dirty="0"/>
          </a:p>
          <a:p>
            <a:pPr algn="just">
              <a:lnSpc>
                <a:spcPct val="150000"/>
              </a:lnSpc>
              <a:defRPr/>
            </a:pPr>
            <a:endParaRPr lang="tr-TR" altLang="tr-TR" dirty="0"/>
          </a:p>
          <a:p>
            <a:pPr algn="just">
              <a:lnSpc>
                <a:spcPct val="150000"/>
              </a:lnSpc>
              <a:defRPr/>
            </a:pPr>
            <a:endParaRPr lang="tr-TR" altLang="tr-TR" dirty="0"/>
          </a:p>
          <a:p>
            <a:pPr algn="just">
              <a:lnSpc>
                <a:spcPct val="150000"/>
              </a:lnSpc>
              <a:defRPr/>
            </a:pPr>
            <a:endParaRPr lang="tr-TR" altLang="tr-TR" dirty="0"/>
          </a:p>
          <a:p>
            <a:pPr algn="just">
              <a:lnSpc>
                <a:spcPct val="150000"/>
              </a:lnSpc>
              <a:defRPr/>
            </a:pPr>
            <a:endParaRPr lang="tr-TR" altLang="tr-TR" dirty="0"/>
          </a:p>
          <a:p>
            <a:pPr algn="just">
              <a:lnSpc>
                <a:spcPct val="150000"/>
              </a:lnSpc>
              <a:defRPr/>
            </a:pPr>
            <a:endParaRPr lang="tr-TR" altLang="tr-TR" dirty="0"/>
          </a:p>
        </p:txBody>
      </p:sp>
      <p:pic>
        <p:nvPicPr>
          <p:cNvPr id="3" name="Resim 2"/>
          <p:cNvPicPr>
            <a:picLocks noChangeAspect="1"/>
          </p:cNvPicPr>
          <p:nvPr/>
        </p:nvPicPr>
        <p:blipFill>
          <a:blip r:embed="rId2"/>
          <a:stretch>
            <a:fillRect/>
          </a:stretch>
        </p:blipFill>
        <p:spPr>
          <a:xfrm>
            <a:off x="1187624" y="2805480"/>
            <a:ext cx="1457528" cy="2753109"/>
          </a:xfrm>
          <a:prstGeom prst="rect">
            <a:avLst/>
          </a:prstGeom>
        </p:spPr>
      </p:pic>
      <p:pic>
        <p:nvPicPr>
          <p:cNvPr id="5" name="Resim 4"/>
          <p:cNvPicPr>
            <a:picLocks noChangeAspect="1"/>
          </p:cNvPicPr>
          <p:nvPr/>
        </p:nvPicPr>
        <p:blipFill>
          <a:blip r:embed="rId3"/>
          <a:stretch>
            <a:fillRect/>
          </a:stretch>
        </p:blipFill>
        <p:spPr>
          <a:xfrm>
            <a:off x="6588224" y="2953043"/>
            <a:ext cx="1457528" cy="2753109"/>
          </a:xfrm>
          <a:prstGeom prst="rect">
            <a:avLst/>
          </a:prstGeom>
        </p:spPr>
      </p:pic>
      <p:sp>
        <p:nvSpPr>
          <p:cNvPr id="9" name="Dikdörtgen 8">
            <a:extLst>
              <a:ext uri="{FF2B5EF4-FFF2-40B4-BE49-F238E27FC236}">
                <a16:creationId xmlns="" xmlns:a16="http://schemas.microsoft.com/office/drawing/2014/main" id="{51189199-AF9F-4106-9BC7-262A86D94DD0}"/>
              </a:ext>
            </a:extLst>
          </p:cNvPr>
          <p:cNvSpPr/>
          <p:nvPr/>
        </p:nvSpPr>
        <p:spPr>
          <a:xfrm>
            <a:off x="1132984" y="5478185"/>
            <a:ext cx="1512168" cy="464871"/>
          </a:xfrm>
          <a:prstGeom prst="rect">
            <a:avLst/>
          </a:prstGeom>
        </p:spPr>
        <p:txBody>
          <a:bodyPr wrap="square">
            <a:spAutoFit/>
          </a:bodyPr>
          <a:lstStyle/>
          <a:p>
            <a:pPr algn="just">
              <a:lnSpc>
                <a:spcPct val="150000"/>
              </a:lnSpc>
              <a:defRPr/>
            </a:pPr>
            <a:r>
              <a:rPr lang="tr-TR" altLang="tr-TR" b="1" dirty="0"/>
              <a:t>Ürünün Tümü</a:t>
            </a:r>
          </a:p>
        </p:txBody>
      </p:sp>
      <p:sp>
        <p:nvSpPr>
          <p:cNvPr id="10" name="Dikdörtgen 9">
            <a:extLst>
              <a:ext uri="{FF2B5EF4-FFF2-40B4-BE49-F238E27FC236}">
                <a16:creationId xmlns="" xmlns:a16="http://schemas.microsoft.com/office/drawing/2014/main" id="{51189199-AF9F-4106-9BC7-262A86D94DD0}"/>
              </a:ext>
            </a:extLst>
          </p:cNvPr>
          <p:cNvSpPr/>
          <p:nvPr/>
        </p:nvSpPr>
        <p:spPr>
          <a:xfrm>
            <a:off x="6444208" y="5539562"/>
            <a:ext cx="1925538" cy="464871"/>
          </a:xfrm>
          <a:prstGeom prst="rect">
            <a:avLst/>
          </a:prstGeom>
        </p:spPr>
        <p:txBody>
          <a:bodyPr wrap="square">
            <a:spAutoFit/>
          </a:bodyPr>
          <a:lstStyle/>
          <a:p>
            <a:pPr algn="just">
              <a:lnSpc>
                <a:spcPct val="150000"/>
              </a:lnSpc>
              <a:defRPr/>
            </a:pPr>
            <a:r>
              <a:rPr lang="tr-TR" altLang="tr-TR" b="1" dirty="0"/>
              <a:t>Üzerindeki Desen</a:t>
            </a:r>
          </a:p>
        </p:txBody>
      </p:sp>
      <p:pic>
        <p:nvPicPr>
          <p:cNvPr id="11" name="Resim 10"/>
          <p:cNvPicPr>
            <a:picLocks noChangeAspect="1"/>
          </p:cNvPicPr>
          <p:nvPr/>
        </p:nvPicPr>
        <p:blipFill>
          <a:blip r:embed="rId4"/>
          <a:stretch>
            <a:fillRect/>
          </a:stretch>
        </p:blipFill>
        <p:spPr>
          <a:xfrm>
            <a:off x="3725272" y="3468641"/>
            <a:ext cx="1782832" cy="1412312"/>
          </a:xfrm>
          <a:prstGeom prst="rect">
            <a:avLst/>
          </a:prstGeom>
        </p:spPr>
      </p:pic>
      <p:sp>
        <p:nvSpPr>
          <p:cNvPr id="12" name="Dikdörtgen 11">
            <a:extLst>
              <a:ext uri="{FF2B5EF4-FFF2-40B4-BE49-F238E27FC236}">
                <a16:creationId xmlns="" xmlns:a16="http://schemas.microsoft.com/office/drawing/2014/main" id="{51189199-AF9F-4106-9BC7-262A86D94DD0}"/>
              </a:ext>
            </a:extLst>
          </p:cNvPr>
          <p:cNvSpPr/>
          <p:nvPr/>
        </p:nvSpPr>
        <p:spPr>
          <a:xfrm>
            <a:off x="3923273" y="4898496"/>
            <a:ext cx="1656184" cy="507831"/>
          </a:xfrm>
          <a:prstGeom prst="rect">
            <a:avLst/>
          </a:prstGeom>
        </p:spPr>
        <p:txBody>
          <a:bodyPr wrap="square">
            <a:spAutoFit/>
          </a:bodyPr>
          <a:lstStyle/>
          <a:p>
            <a:pPr algn="just">
              <a:lnSpc>
                <a:spcPct val="150000"/>
              </a:lnSpc>
              <a:defRPr/>
            </a:pPr>
            <a:r>
              <a:rPr lang="tr-TR" altLang="tr-TR" b="1" dirty="0"/>
              <a:t>Ürünün Parçası</a:t>
            </a:r>
          </a:p>
        </p:txBody>
      </p:sp>
    </p:spTree>
    <p:extLst>
      <p:ext uri="{BB962C8B-B14F-4D97-AF65-F5344CB8AC3E}">
        <p14:creationId xmlns:p14="http://schemas.microsoft.com/office/powerpoint/2010/main" val="12692942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a:p>
          <a:p>
            <a:r>
              <a:rPr lang="tr-TR" sz="2800" b="1" dirty="0"/>
              <a:t>Tasarım Tanımına Örnekler</a:t>
            </a:r>
          </a:p>
          <a:p>
            <a:endParaRPr lang="tr-TR" dirty="0"/>
          </a:p>
        </p:txBody>
      </p:sp>
      <p:sp>
        <p:nvSpPr>
          <p:cNvPr id="6" name="Dikdörtgen 5">
            <a:extLst>
              <a:ext uri="{FF2B5EF4-FFF2-40B4-BE49-F238E27FC236}">
                <a16:creationId xmlns="" xmlns:a16="http://schemas.microsoft.com/office/drawing/2014/main" id="{51189199-AF9F-4106-9BC7-262A86D94DD0}"/>
              </a:ext>
            </a:extLst>
          </p:cNvPr>
          <p:cNvSpPr/>
          <p:nvPr/>
        </p:nvSpPr>
        <p:spPr>
          <a:xfrm>
            <a:off x="5658526" y="2036478"/>
            <a:ext cx="1250801" cy="923330"/>
          </a:xfrm>
          <a:prstGeom prst="rect">
            <a:avLst/>
          </a:prstGeom>
        </p:spPr>
        <p:txBody>
          <a:bodyPr wrap="square">
            <a:spAutoFit/>
          </a:bodyPr>
          <a:lstStyle/>
          <a:p>
            <a:pPr algn="just">
              <a:lnSpc>
                <a:spcPct val="150000"/>
              </a:lnSpc>
              <a:defRPr/>
            </a:pPr>
            <a:r>
              <a:rPr lang="tr-TR" altLang="tr-TR" b="1" dirty="0"/>
              <a:t>Endüstriyel </a:t>
            </a:r>
          </a:p>
          <a:p>
            <a:pPr algn="just">
              <a:lnSpc>
                <a:spcPct val="150000"/>
              </a:lnSpc>
              <a:defRPr/>
            </a:pPr>
            <a:r>
              <a:rPr lang="tr-TR" altLang="tr-TR" b="1" dirty="0"/>
              <a:t>Tasarımlar</a:t>
            </a:r>
            <a:endParaRPr lang="tr-TR" altLang="tr-TR" dirty="0"/>
          </a:p>
        </p:txBody>
      </p:sp>
      <p:sp>
        <p:nvSpPr>
          <p:cNvPr id="3" name="Dolu Çerçeve 2"/>
          <p:cNvSpPr/>
          <p:nvPr/>
        </p:nvSpPr>
        <p:spPr>
          <a:xfrm>
            <a:off x="5563847" y="2052422"/>
            <a:ext cx="1440160" cy="936104"/>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olu Çerçeve 6"/>
          <p:cNvSpPr/>
          <p:nvPr/>
        </p:nvSpPr>
        <p:spPr>
          <a:xfrm>
            <a:off x="5563846" y="4648741"/>
            <a:ext cx="1440160" cy="92333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 xmlns:a16="http://schemas.microsoft.com/office/drawing/2014/main" id="{51189199-AF9F-4106-9BC7-262A86D94DD0}"/>
              </a:ext>
            </a:extLst>
          </p:cNvPr>
          <p:cNvSpPr/>
          <p:nvPr/>
        </p:nvSpPr>
        <p:spPr>
          <a:xfrm>
            <a:off x="5851699" y="4602489"/>
            <a:ext cx="1026070" cy="880369"/>
          </a:xfrm>
          <a:prstGeom prst="rect">
            <a:avLst/>
          </a:prstGeom>
        </p:spPr>
        <p:txBody>
          <a:bodyPr wrap="square">
            <a:spAutoFit/>
          </a:bodyPr>
          <a:lstStyle/>
          <a:p>
            <a:pPr algn="just">
              <a:lnSpc>
                <a:spcPct val="150000"/>
              </a:lnSpc>
              <a:defRPr/>
            </a:pPr>
            <a:r>
              <a:rPr lang="tr-TR" altLang="tr-TR" b="1" dirty="0"/>
              <a:t>Grafik </a:t>
            </a:r>
          </a:p>
          <a:p>
            <a:pPr algn="just">
              <a:lnSpc>
                <a:spcPct val="150000"/>
              </a:lnSpc>
              <a:defRPr/>
            </a:pPr>
            <a:r>
              <a:rPr lang="tr-TR" altLang="tr-TR" b="1" dirty="0"/>
              <a:t>Tasarımı</a:t>
            </a:r>
            <a:endParaRPr lang="tr-TR" altLang="tr-TR" dirty="0"/>
          </a:p>
        </p:txBody>
      </p:sp>
      <p:sp>
        <p:nvSpPr>
          <p:cNvPr id="11" name="Dikdörtgen 10">
            <a:extLst>
              <a:ext uri="{FF2B5EF4-FFF2-40B4-BE49-F238E27FC236}">
                <a16:creationId xmlns="" xmlns:a16="http://schemas.microsoft.com/office/drawing/2014/main" id="{51189199-AF9F-4106-9BC7-262A86D94DD0}"/>
              </a:ext>
            </a:extLst>
          </p:cNvPr>
          <p:cNvSpPr/>
          <p:nvPr/>
        </p:nvSpPr>
        <p:spPr>
          <a:xfrm>
            <a:off x="7004006" y="1897978"/>
            <a:ext cx="2186905" cy="1200329"/>
          </a:xfrm>
          <a:prstGeom prst="rect">
            <a:avLst/>
          </a:prstGeom>
        </p:spPr>
        <p:txBody>
          <a:bodyPr wrap="square">
            <a:spAutoFit/>
          </a:bodyPr>
          <a:lstStyle/>
          <a:p>
            <a:pPr algn="just">
              <a:lnSpc>
                <a:spcPct val="150000"/>
              </a:lnSpc>
              <a:defRPr/>
            </a:pPr>
            <a:r>
              <a:rPr lang="tr-TR" altLang="tr-TR" sz="1200" dirty="0"/>
              <a:t>Otomobil, mobilya, küçük ev aletleri, kalem, musluk, bardak, gözlük, lamba, fırın, oyuncak, kapı/dolap kulpu tasarımı</a:t>
            </a:r>
          </a:p>
        </p:txBody>
      </p:sp>
      <p:sp>
        <p:nvSpPr>
          <p:cNvPr id="12" name="Dikdörtgen 11">
            <a:extLst>
              <a:ext uri="{FF2B5EF4-FFF2-40B4-BE49-F238E27FC236}">
                <a16:creationId xmlns="" xmlns:a16="http://schemas.microsoft.com/office/drawing/2014/main" id="{51189199-AF9F-4106-9BC7-262A86D94DD0}"/>
              </a:ext>
            </a:extLst>
          </p:cNvPr>
          <p:cNvSpPr/>
          <p:nvPr/>
        </p:nvSpPr>
        <p:spPr>
          <a:xfrm>
            <a:off x="6996542" y="4607550"/>
            <a:ext cx="2186905" cy="923330"/>
          </a:xfrm>
          <a:prstGeom prst="rect">
            <a:avLst/>
          </a:prstGeom>
        </p:spPr>
        <p:txBody>
          <a:bodyPr wrap="square">
            <a:spAutoFit/>
          </a:bodyPr>
          <a:lstStyle/>
          <a:p>
            <a:pPr algn="just">
              <a:lnSpc>
                <a:spcPct val="150000"/>
              </a:lnSpc>
              <a:defRPr/>
            </a:pPr>
            <a:r>
              <a:rPr lang="tr-TR" altLang="tr-TR" sz="1200" dirty="0"/>
              <a:t>Logo, afiş, desen, kapak, </a:t>
            </a:r>
            <a:r>
              <a:rPr lang="tr-TR" altLang="tr-TR" sz="1200" dirty="0" err="1"/>
              <a:t>tipografik</a:t>
            </a:r>
            <a:r>
              <a:rPr lang="tr-TR" altLang="tr-TR" sz="1200" dirty="0"/>
              <a:t> karakter, çizgi karakter tasarımı</a:t>
            </a:r>
          </a:p>
        </p:txBody>
      </p:sp>
      <p:pic>
        <p:nvPicPr>
          <p:cNvPr id="2" name="Resim 1"/>
          <p:cNvPicPr>
            <a:picLocks noChangeAspect="1"/>
          </p:cNvPicPr>
          <p:nvPr/>
        </p:nvPicPr>
        <p:blipFill>
          <a:blip r:embed="rId2"/>
          <a:stretch>
            <a:fillRect/>
          </a:stretch>
        </p:blipFill>
        <p:spPr>
          <a:xfrm>
            <a:off x="251520" y="1515270"/>
            <a:ext cx="1813927" cy="1207086"/>
          </a:xfrm>
          <a:prstGeom prst="rect">
            <a:avLst/>
          </a:prstGeom>
        </p:spPr>
      </p:pic>
      <p:pic>
        <p:nvPicPr>
          <p:cNvPr id="5" name="Resim 4"/>
          <p:cNvPicPr>
            <a:picLocks noChangeAspect="1"/>
          </p:cNvPicPr>
          <p:nvPr/>
        </p:nvPicPr>
        <p:blipFill>
          <a:blip r:embed="rId3"/>
          <a:stretch>
            <a:fillRect/>
          </a:stretch>
        </p:blipFill>
        <p:spPr>
          <a:xfrm>
            <a:off x="1158483" y="2826429"/>
            <a:ext cx="2655046" cy="946213"/>
          </a:xfrm>
          <a:prstGeom prst="rect">
            <a:avLst/>
          </a:prstGeom>
        </p:spPr>
      </p:pic>
      <p:pic>
        <p:nvPicPr>
          <p:cNvPr id="8" name="Resim 7"/>
          <p:cNvPicPr>
            <a:picLocks noChangeAspect="1"/>
          </p:cNvPicPr>
          <p:nvPr/>
        </p:nvPicPr>
        <p:blipFill>
          <a:blip r:embed="rId4"/>
          <a:stretch>
            <a:fillRect/>
          </a:stretch>
        </p:blipFill>
        <p:spPr>
          <a:xfrm>
            <a:off x="2843808" y="1472206"/>
            <a:ext cx="2330881" cy="1293213"/>
          </a:xfrm>
          <a:prstGeom prst="rect">
            <a:avLst/>
          </a:prstGeom>
        </p:spPr>
      </p:pic>
      <p:pic>
        <p:nvPicPr>
          <p:cNvPr id="15" name="Resim 14"/>
          <p:cNvPicPr>
            <a:picLocks noChangeAspect="1"/>
          </p:cNvPicPr>
          <p:nvPr/>
        </p:nvPicPr>
        <p:blipFill>
          <a:blip r:embed="rId5"/>
          <a:stretch>
            <a:fillRect/>
          </a:stretch>
        </p:blipFill>
        <p:spPr>
          <a:xfrm>
            <a:off x="1529229" y="4590826"/>
            <a:ext cx="956777" cy="956777"/>
          </a:xfrm>
          <a:prstGeom prst="rect">
            <a:avLst/>
          </a:prstGeom>
        </p:spPr>
      </p:pic>
      <p:pic>
        <p:nvPicPr>
          <p:cNvPr id="9" name="Resim 8"/>
          <p:cNvPicPr>
            <a:picLocks noChangeAspect="1"/>
          </p:cNvPicPr>
          <p:nvPr/>
        </p:nvPicPr>
        <p:blipFill>
          <a:blip r:embed="rId6"/>
          <a:stretch>
            <a:fillRect/>
          </a:stretch>
        </p:blipFill>
        <p:spPr>
          <a:xfrm>
            <a:off x="3563888" y="4381199"/>
            <a:ext cx="1224136" cy="1197083"/>
          </a:xfrm>
          <a:prstGeom prst="rect">
            <a:avLst/>
          </a:prstGeom>
        </p:spPr>
      </p:pic>
    </p:spTree>
    <p:extLst>
      <p:ext uri="{BB962C8B-B14F-4D97-AF65-F5344CB8AC3E}">
        <p14:creationId xmlns:p14="http://schemas.microsoft.com/office/powerpoint/2010/main" val="1342309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a:p>
          <a:p>
            <a:r>
              <a:rPr lang="tr-TR" sz="2800" b="1" dirty="0"/>
              <a:t>Tasarım Tanımına Örnekler</a:t>
            </a:r>
          </a:p>
          <a:p>
            <a:endParaRPr lang="tr-TR" dirty="0"/>
          </a:p>
        </p:txBody>
      </p:sp>
      <p:sp>
        <p:nvSpPr>
          <p:cNvPr id="6" name="Dikdörtgen 5">
            <a:extLst>
              <a:ext uri="{FF2B5EF4-FFF2-40B4-BE49-F238E27FC236}">
                <a16:creationId xmlns="" xmlns:a16="http://schemas.microsoft.com/office/drawing/2014/main" id="{51189199-AF9F-4106-9BC7-262A86D94DD0}"/>
              </a:ext>
            </a:extLst>
          </p:cNvPr>
          <p:cNvSpPr/>
          <p:nvPr/>
        </p:nvSpPr>
        <p:spPr>
          <a:xfrm>
            <a:off x="5658526" y="2036478"/>
            <a:ext cx="1250801" cy="880369"/>
          </a:xfrm>
          <a:prstGeom prst="rect">
            <a:avLst/>
          </a:prstGeom>
        </p:spPr>
        <p:txBody>
          <a:bodyPr wrap="square">
            <a:spAutoFit/>
          </a:bodyPr>
          <a:lstStyle/>
          <a:p>
            <a:pPr algn="ctr">
              <a:lnSpc>
                <a:spcPct val="150000"/>
              </a:lnSpc>
              <a:defRPr/>
            </a:pPr>
            <a:r>
              <a:rPr lang="tr-TR" altLang="tr-TR" b="1" dirty="0"/>
              <a:t>Moda </a:t>
            </a:r>
          </a:p>
          <a:p>
            <a:pPr algn="ctr">
              <a:lnSpc>
                <a:spcPct val="150000"/>
              </a:lnSpc>
              <a:defRPr/>
            </a:pPr>
            <a:r>
              <a:rPr lang="tr-TR" altLang="tr-TR" b="1" dirty="0"/>
              <a:t>Tasarımı</a:t>
            </a:r>
            <a:endParaRPr lang="tr-TR" altLang="tr-TR" dirty="0"/>
          </a:p>
        </p:txBody>
      </p:sp>
      <p:sp>
        <p:nvSpPr>
          <p:cNvPr id="3" name="Dolu Çerçeve 2"/>
          <p:cNvSpPr/>
          <p:nvPr/>
        </p:nvSpPr>
        <p:spPr>
          <a:xfrm>
            <a:off x="5563847" y="2052422"/>
            <a:ext cx="1440160" cy="936104"/>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olu Çerçeve 6"/>
          <p:cNvSpPr/>
          <p:nvPr/>
        </p:nvSpPr>
        <p:spPr>
          <a:xfrm>
            <a:off x="5563847" y="4187076"/>
            <a:ext cx="1440160" cy="92333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 xmlns:a16="http://schemas.microsoft.com/office/drawing/2014/main" id="{51189199-AF9F-4106-9BC7-262A86D94DD0}"/>
              </a:ext>
            </a:extLst>
          </p:cNvPr>
          <p:cNvSpPr/>
          <p:nvPr/>
        </p:nvSpPr>
        <p:spPr>
          <a:xfrm>
            <a:off x="5793227" y="4187076"/>
            <a:ext cx="1116099" cy="923330"/>
          </a:xfrm>
          <a:prstGeom prst="rect">
            <a:avLst/>
          </a:prstGeom>
        </p:spPr>
        <p:txBody>
          <a:bodyPr wrap="square">
            <a:spAutoFit/>
          </a:bodyPr>
          <a:lstStyle/>
          <a:p>
            <a:pPr algn="just">
              <a:lnSpc>
                <a:spcPct val="150000"/>
              </a:lnSpc>
              <a:defRPr/>
            </a:pPr>
            <a:r>
              <a:rPr lang="tr-TR" altLang="tr-TR" b="1" dirty="0"/>
              <a:t>İç Mimari </a:t>
            </a:r>
          </a:p>
          <a:p>
            <a:pPr algn="just">
              <a:lnSpc>
                <a:spcPct val="150000"/>
              </a:lnSpc>
              <a:defRPr/>
            </a:pPr>
            <a:r>
              <a:rPr lang="tr-TR" altLang="tr-TR" b="1" dirty="0"/>
              <a:t>Tasarımı</a:t>
            </a:r>
            <a:endParaRPr lang="tr-TR" altLang="tr-TR" dirty="0"/>
          </a:p>
        </p:txBody>
      </p:sp>
      <p:sp>
        <p:nvSpPr>
          <p:cNvPr id="11" name="Dikdörtgen 10">
            <a:extLst>
              <a:ext uri="{FF2B5EF4-FFF2-40B4-BE49-F238E27FC236}">
                <a16:creationId xmlns="" xmlns:a16="http://schemas.microsoft.com/office/drawing/2014/main" id="{51189199-AF9F-4106-9BC7-262A86D94DD0}"/>
              </a:ext>
            </a:extLst>
          </p:cNvPr>
          <p:cNvSpPr/>
          <p:nvPr/>
        </p:nvSpPr>
        <p:spPr>
          <a:xfrm>
            <a:off x="7019383" y="2327776"/>
            <a:ext cx="2124618" cy="369332"/>
          </a:xfrm>
          <a:prstGeom prst="rect">
            <a:avLst/>
          </a:prstGeom>
        </p:spPr>
        <p:txBody>
          <a:bodyPr wrap="square">
            <a:spAutoFit/>
          </a:bodyPr>
          <a:lstStyle/>
          <a:p>
            <a:pPr algn="just">
              <a:lnSpc>
                <a:spcPct val="150000"/>
              </a:lnSpc>
              <a:defRPr/>
            </a:pPr>
            <a:r>
              <a:rPr lang="tr-TR" altLang="tr-TR" sz="1200" dirty="0"/>
              <a:t>Kıyafet, ayakkabı, takı tasarımı</a:t>
            </a:r>
          </a:p>
        </p:txBody>
      </p:sp>
      <p:sp>
        <p:nvSpPr>
          <p:cNvPr id="12" name="Dikdörtgen 11">
            <a:extLst>
              <a:ext uri="{FF2B5EF4-FFF2-40B4-BE49-F238E27FC236}">
                <a16:creationId xmlns="" xmlns:a16="http://schemas.microsoft.com/office/drawing/2014/main" id="{51189199-AF9F-4106-9BC7-262A86D94DD0}"/>
              </a:ext>
            </a:extLst>
          </p:cNvPr>
          <p:cNvSpPr/>
          <p:nvPr/>
        </p:nvSpPr>
        <p:spPr>
          <a:xfrm>
            <a:off x="7004007" y="4456893"/>
            <a:ext cx="2186905" cy="340734"/>
          </a:xfrm>
          <a:prstGeom prst="rect">
            <a:avLst/>
          </a:prstGeom>
        </p:spPr>
        <p:txBody>
          <a:bodyPr wrap="square">
            <a:spAutoFit/>
          </a:bodyPr>
          <a:lstStyle/>
          <a:p>
            <a:pPr algn="just">
              <a:lnSpc>
                <a:spcPct val="150000"/>
              </a:lnSpc>
              <a:defRPr/>
            </a:pPr>
            <a:r>
              <a:rPr lang="tr-TR" altLang="tr-TR" sz="1200" dirty="0"/>
              <a:t>İç mekan, sahne, vitrin tasarımı</a:t>
            </a:r>
          </a:p>
        </p:txBody>
      </p:sp>
      <p:pic>
        <p:nvPicPr>
          <p:cNvPr id="2" name="Resim 1"/>
          <p:cNvPicPr>
            <a:picLocks noChangeAspect="1"/>
          </p:cNvPicPr>
          <p:nvPr/>
        </p:nvPicPr>
        <p:blipFill>
          <a:blip r:embed="rId2"/>
          <a:stretch>
            <a:fillRect/>
          </a:stretch>
        </p:blipFill>
        <p:spPr>
          <a:xfrm>
            <a:off x="899592" y="1844824"/>
            <a:ext cx="1440160" cy="1294321"/>
          </a:xfrm>
          <a:prstGeom prst="rect">
            <a:avLst/>
          </a:prstGeom>
        </p:spPr>
      </p:pic>
      <p:pic>
        <p:nvPicPr>
          <p:cNvPr id="5" name="Resim 4"/>
          <p:cNvPicPr>
            <a:picLocks noChangeAspect="1"/>
          </p:cNvPicPr>
          <p:nvPr/>
        </p:nvPicPr>
        <p:blipFill>
          <a:blip r:embed="rId3"/>
          <a:stretch>
            <a:fillRect/>
          </a:stretch>
        </p:blipFill>
        <p:spPr>
          <a:xfrm>
            <a:off x="3419872" y="1856312"/>
            <a:ext cx="1440160" cy="1282833"/>
          </a:xfrm>
          <a:prstGeom prst="rect">
            <a:avLst/>
          </a:prstGeom>
        </p:spPr>
      </p:pic>
      <p:pic>
        <p:nvPicPr>
          <p:cNvPr id="8" name="Resim 7"/>
          <p:cNvPicPr>
            <a:picLocks noChangeAspect="1"/>
          </p:cNvPicPr>
          <p:nvPr/>
        </p:nvPicPr>
        <p:blipFill>
          <a:blip r:embed="rId4"/>
          <a:stretch>
            <a:fillRect/>
          </a:stretch>
        </p:blipFill>
        <p:spPr>
          <a:xfrm>
            <a:off x="839026" y="3994233"/>
            <a:ext cx="2088231" cy="1564158"/>
          </a:xfrm>
          <a:prstGeom prst="rect">
            <a:avLst/>
          </a:prstGeom>
        </p:spPr>
      </p:pic>
      <p:pic>
        <p:nvPicPr>
          <p:cNvPr id="9" name="Resim 8"/>
          <p:cNvPicPr>
            <a:picLocks noChangeAspect="1"/>
          </p:cNvPicPr>
          <p:nvPr/>
        </p:nvPicPr>
        <p:blipFill>
          <a:blip r:embed="rId5"/>
          <a:stretch>
            <a:fillRect/>
          </a:stretch>
        </p:blipFill>
        <p:spPr>
          <a:xfrm>
            <a:off x="3431786" y="3829143"/>
            <a:ext cx="1894337" cy="1894337"/>
          </a:xfrm>
          <a:prstGeom prst="rect">
            <a:avLst/>
          </a:prstGeom>
        </p:spPr>
      </p:pic>
    </p:spTree>
    <p:extLst>
      <p:ext uri="{BB962C8B-B14F-4D97-AF65-F5344CB8AC3E}">
        <p14:creationId xmlns:p14="http://schemas.microsoft.com/office/powerpoint/2010/main" val="912585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p:txBody>
          <a:bodyPr/>
          <a:lstStyle/>
          <a:p>
            <a:endParaRPr lang="tr-TR" sz="2800" b="1" dirty="0"/>
          </a:p>
          <a:p>
            <a:r>
              <a:rPr lang="tr-TR" sz="2800" b="1" dirty="0"/>
              <a:t>Neden Tasarım Yapılır?</a:t>
            </a:r>
          </a:p>
        </p:txBody>
      </p:sp>
      <p:sp>
        <p:nvSpPr>
          <p:cNvPr id="2" name="Dikdörtgen 1">
            <a:extLst>
              <a:ext uri="{FF2B5EF4-FFF2-40B4-BE49-F238E27FC236}">
                <a16:creationId xmlns="" xmlns:a16="http://schemas.microsoft.com/office/drawing/2014/main" id="{51189199-AF9F-4106-9BC7-262A86D94DD0}"/>
              </a:ext>
            </a:extLst>
          </p:cNvPr>
          <p:cNvSpPr/>
          <p:nvPr/>
        </p:nvSpPr>
        <p:spPr>
          <a:xfrm>
            <a:off x="827584" y="1700808"/>
            <a:ext cx="7830194" cy="3416320"/>
          </a:xfrm>
          <a:prstGeom prst="rect">
            <a:avLst/>
          </a:prstGeom>
        </p:spPr>
        <p:txBody>
          <a:bodyPr wrap="square">
            <a:spAutoFit/>
          </a:bodyPr>
          <a:lstStyle/>
          <a:p>
            <a:pPr lvl="1">
              <a:lnSpc>
                <a:spcPct val="150000"/>
              </a:lnSpc>
              <a:defRPr/>
            </a:pPr>
            <a:endParaRPr lang="tr-TR" altLang="tr-TR" dirty="0"/>
          </a:p>
          <a:p>
            <a:pPr marL="285750" indent="-285750" algn="just">
              <a:lnSpc>
                <a:spcPct val="150000"/>
              </a:lnSpc>
              <a:buFont typeface="Arial" panose="020B0604020202020204" pitchFamily="34" charset="0"/>
              <a:buChar char="•"/>
              <a:defRPr/>
            </a:pPr>
            <a:r>
              <a:rPr lang="tr-TR" altLang="tr-TR" dirty="0"/>
              <a:t>Bir ürüne artı değer katar,</a:t>
            </a:r>
          </a:p>
          <a:p>
            <a:pPr marL="285750" indent="-285750" algn="just">
              <a:lnSpc>
                <a:spcPct val="150000"/>
              </a:lnSpc>
              <a:buFont typeface="Arial" panose="020B0604020202020204" pitchFamily="34" charset="0"/>
              <a:buChar char="•"/>
              <a:defRPr/>
            </a:pPr>
            <a:r>
              <a:rPr lang="tr-TR" altLang="tr-TR" dirty="0"/>
              <a:t>Ürünü, müşterileri için çekici ve cazip hale getirir,</a:t>
            </a:r>
          </a:p>
          <a:p>
            <a:pPr marL="285750" indent="-285750" algn="just">
              <a:lnSpc>
                <a:spcPct val="150000"/>
              </a:lnSpc>
              <a:buFont typeface="Arial" panose="020B0604020202020204" pitchFamily="34" charset="0"/>
              <a:buChar char="•"/>
              <a:defRPr/>
            </a:pPr>
            <a:r>
              <a:rPr lang="tr-TR" altLang="tr-TR" dirty="0"/>
              <a:t>İşlevsellik sağlar ve hayatımızı kolaylaştırır,</a:t>
            </a:r>
          </a:p>
          <a:p>
            <a:pPr marL="285750" indent="-285750" algn="just">
              <a:lnSpc>
                <a:spcPct val="150000"/>
              </a:lnSpc>
              <a:buFont typeface="Arial" panose="020B0604020202020204" pitchFamily="34" charset="0"/>
              <a:buChar char="•"/>
              <a:defRPr/>
            </a:pPr>
            <a:r>
              <a:rPr lang="tr-TR" altLang="tr-TR" dirty="0"/>
              <a:t>Marka bilinirliğine katkı sağlar,</a:t>
            </a:r>
          </a:p>
          <a:p>
            <a:pPr marL="285750" indent="-285750" algn="just">
              <a:lnSpc>
                <a:spcPct val="150000"/>
              </a:lnSpc>
              <a:buFont typeface="Arial" panose="020B0604020202020204" pitchFamily="34" charset="0"/>
              <a:buChar char="•"/>
              <a:defRPr/>
            </a:pPr>
            <a:r>
              <a:rPr lang="tr-TR" altLang="tr-TR" dirty="0"/>
              <a:t>Rekabet gücünü arttırır, </a:t>
            </a:r>
          </a:p>
          <a:p>
            <a:pPr marL="285750" indent="-285750" algn="just">
              <a:lnSpc>
                <a:spcPct val="150000"/>
              </a:lnSpc>
              <a:buFont typeface="Arial" panose="020B0604020202020204" pitchFamily="34" charset="0"/>
              <a:buChar char="•"/>
              <a:defRPr/>
            </a:pPr>
            <a:r>
              <a:rPr lang="tr-TR" altLang="tr-TR" dirty="0"/>
              <a:t>Yenilik sağlar</a:t>
            </a:r>
          </a:p>
          <a:p>
            <a:pPr marL="285750" indent="-285750" algn="just">
              <a:lnSpc>
                <a:spcPct val="150000"/>
              </a:lnSpc>
              <a:buFont typeface="Arial" panose="020B0604020202020204" pitchFamily="34" charset="0"/>
              <a:buChar char="•"/>
              <a:defRPr/>
            </a:pPr>
            <a:endParaRPr lang="tr-TR" altLang="tr-TR" dirty="0"/>
          </a:p>
        </p:txBody>
      </p:sp>
    </p:spTree>
    <p:extLst>
      <p:ext uri="{BB962C8B-B14F-4D97-AF65-F5344CB8AC3E}">
        <p14:creationId xmlns:p14="http://schemas.microsoft.com/office/powerpoint/2010/main" val="4215591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p:txBody>
          <a:bodyPr/>
          <a:lstStyle/>
          <a:p>
            <a:endParaRPr lang="tr-TR" sz="2800" b="1" dirty="0"/>
          </a:p>
          <a:p>
            <a:r>
              <a:rPr lang="tr-TR" sz="2800" b="1" dirty="0"/>
              <a:t>Tasarım Nasıl Korunur?</a:t>
            </a:r>
          </a:p>
        </p:txBody>
      </p:sp>
      <p:sp>
        <p:nvSpPr>
          <p:cNvPr id="5" name="Dikdörtgen 4">
            <a:extLst>
              <a:ext uri="{FF2B5EF4-FFF2-40B4-BE49-F238E27FC236}">
                <a16:creationId xmlns="" xmlns:a16="http://schemas.microsoft.com/office/drawing/2014/main" id="{51189199-AF9F-4106-9BC7-262A86D94DD0}"/>
              </a:ext>
            </a:extLst>
          </p:cNvPr>
          <p:cNvSpPr/>
          <p:nvPr/>
        </p:nvSpPr>
        <p:spPr>
          <a:xfrm>
            <a:off x="467544" y="1772816"/>
            <a:ext cx="8280920" cy="3831818"/>
          </a:xfrm>
          <a:prstGeom prst="rect">
            <a:avLst/>
          </a:prstGeom>
        </p:spPr>
        <p:txBody>
          <a:bodyPr wrap="square">
            <a:spAutoFit/>
          </a:bodyPr>
          <a:lstStyle/>
          <a:p>
            <a:pPr algn="just">
              <a:lnSpc>
                <a:spcPct val="150000"/>
              </a:lnSpc>
              <a:defRPr/>
            </a:pPr>
            <a:r>
              <a:rPr lang="tr-TR" altLang="tr-TR" dirty="0"/>
              <a:t>Tescil edilmiş olması halinde </a:t>
            </a:r>
            <a:r>
              <a:rPr lang="tr-TR" altLang="tr-TR" b="1" u="sng" dirty="0"/>
              <a:t>‘tescilli tasarım’; </a:t>
            </a:r>
            <a:r>
              <a:rPr lang="tr-TR" altLang="tr-TR" u="sng" dirty="0"/>
              <a:t>ilk kez Türkiye’de kamuya sun</a:t>
            </a:r>
            <a:r>
              <a:rPr lang="tr-TR" altLang="tr-TR" dirty="0"/>
              <a:t>ulmuş olması halinde </a:t>
            </a:r>
            <a:r>
              <a:rPr lang="tr-TR" altLang="tr-TR" b="1" u="sng" dirty="0"/>
              <a:t>‘tescilsiz tasarım’ </a:t>
            </a:r>
            <a:r>
              <a:rPr lang="tr-TR" altLang="tr-TR" dirty="0"/>
              <a:t>olarak korunur. </a:t>
            </a:r>
          </a:p>
          <a:p>
            <a:pPr algn="just">
              <a:lnSpc>
                <a:spcPct val="150000"/>
              </a:lnSpc>
              <a:defRPr/>
            </a:pPr>
            <a:endParaRPr lang="tr-TR" altLang="tr-TR" dirty="0"/>
          </a:p>
          <a:p>
            <a:pPr algn="ctr">
              <a:lnSpc>
                <a:spcPct val="150000"/>
              </a:lnSpc>
              <a:defRPr/>
            </a:pPr>
            <a:r>
              <a:rPr lang="tr-TR" altLang="tr-TR" b="1" u="sng" dirty="0"/>
              <a:t>Tescilli Tasarım ile Tescilsiz Tasarım arasındaki farklar?</a:t>
            </a:r>
          </a:p>
          <a:p>
            <a:pPr>
              <a:lnSpc>
                <a:spcPct val="150000"/>
              </a:lnSpc>
              <a:defRPr/>
            </a:pPr>
            <a:r>
              <a:rPr lang="tr-TR" altLang="tr-TR" b="1" u="sng" dirty="0"/>
              <a:t>Tescilli tasarım </a:t>
            </a:r>
            <a:r>
              <a:rPr lang="tr-TR" altLang="tr-TR" dirty="0"/>
              <a:t>koruma süresi,                                     </a:t>
            </a:r>
            <a:r>
              <a:rPr lang="tr-TR" altLang="tr-TR" b="1" u="sng" dirty="0"/>
              <a:t>Tescilsiz tasarımların </a:t>
            </a:r>
            <a:r>
              <a:rPr lang="tr-TR" altLang="tr-TR" dirty="0"/>
              <a:t>koruma süresi,</a:t>
            </a:r>
          </a:p>
          <a:p>
            <a:pPr>
              <a:lnSpc>
                <a:spcPct val="150000"/>
              </a:lnSpc>
              <a:defRPr/>
            </a:pPr>
            <a:r>
              <a:rPr lang="tr-TR" altLang="tr-TR" b="1" dirty="0"/>
              <a:t>başvuru tarihinden itibaren 5 yıldır </a:t>
            </a:r>
            <a:r>
              <a:rPr lang="tr-TR" altLang="tr-TR" dirty="0"/>
              <a:t>ve,                      koruma talep edilen tasarımın</a:t>
            </a:r>
          </a:p>
          <a:p>
            <a:pPr>
              <a:lnSpc>
                <a:spcPct val="150000"/>
              </a:lnSpc>
              <a:defRPr/>
            </a:pPr>
            <a:r>
              <a:rPr lang="tr-TR" altLang="tr-TR" dirty="0"/>
              <a:t>tescilin 5’er yıllık dönemler halinde yenilenmesi       </a:t>
            </a:r>
            <a:r>
              <a:rPr lang="tr-TR" altLang="tr-TR" b="1" dirty="0"/>
              <a:t>Türkiye’de kamuya ilk sunulduğu </a:t>
            </a:r>
          </a:p>
          <a:p>
            <a:pPr>
              <a:lnSpc>
                <a:spcPct val="150000"/>
              </a:lnSpc>
              <a:defRPr/>
            </a:pPr>
            <a:r>
              <a:rPr lang="tr-TR" altLang="tr-TR" dirty="0"/>
              <a:t>suretiyle </a:t>
            </a:r>
            <a:r>
              <a:rPr lang="tr-TR" altLang="tr-TR" b="1" dirty="0"/>
              <a:t>25 yıla kadar uzatılabilir.                               tarihten itibaren 3 yıldır. </a:t>
            </a:r>
          </a:p>
          <a:p>
            <a:pPr algn="ctr">
              <a:lnSpc>
                <a:spcPct val="150000"/>
              </a:lnSpc>
              <a:defRPr/>
            </a:pPr>
            <a:endParaRPr lang="tr-TR" altLang="tr-TR" b="1" u="sng" dirty="0"/>
          </a:p>
        </p:txBody>
      </p:sp>
    </p:spTree>
    <p:extLst>
      <p:ext uri="{BB962C8B-B14F-4D97-AF65-F5344CB8AC3E}">
        <p14:creationId xmlns:p14="http://schemas.microsoft.com/office/powerpoint/2010/main" val="37534409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p:txBody>
          <a:bodyPr/>
          <a:lstStyle/>
          <a:p>
            <a:endParaRPr lang="tr-TR" sz="2800" b="1" dirty="0"/>
          </a:p>
          <a:p>
            <a:r>
              <a:rPr lang="tr-TR" sz="2800" b="1" dirty="0"/>
              <a:t>Tasarım Koruma Kriterleri?</a:t>
            </a:r>
          </a:p>
        </p:txBody>
      </p:sp>
      <p:sp>
        <p:nvSpPr>
          <p:cNvPr id="5" name="Dikdörtgen 4">
            <a:extLst>
              <a:ext uri="{FF2B5EF4-FFF2-40B4-BE49-F238E27FC236}">
                <a16:creationId xmlns="" xmlns:a16="http://schemas.microsoft.com/office/drawing/2014/main" id="{51189199-AF9F-4106-9BC7-262A86D94DD0}"/>
              </a:ext>
            </a:extLst>
          </p:cNvPr>
          <p:cNvSpPr/>
          <p:nvPr/>
        </p:nvSpPr>
        <p:spPr>
          <a:xfrm>
            <a:off x="467544" y="1484784"/>
            <a:ext cx="8280920" cy="4247317"/>
          </a:xfrm>
          <a:prstGeom prst="rect">
            <a:avLst/>
          </a:prstGeom>
        </p:spPr>
        <p:txBody>
          <a:bodyPr wrap="square">
            <a:spAutoFit/>
          </a:bodyPr>
          <a:lstStyle/>
          <a:p>
            <a:pPr algn="just">
              <a:lnSpc>
                <a:spcPct val="150000"/>
              </a:lnSpc>
              <a:defRPr/>
            </a:pPr>
            <a:r>
              <a:rPr lang="tr-TR" altLang="tr-TR" b="1" u="sng" dirty="0"/>
              <a:t>Yenilik: </a:t>
            </a:r>
            <a:r>
              <a:rPr lang="tr-TR" altLang="tr-TR" dirty="0"/>
              <a:t>Bir tasarımın aynısının, </a:t>
            </a:r>
          </a:p>
          <a:p>
            <a:pPr marL="285750" indent="-285750" algn="just">
              <a:lnSpc>
                <a:spcPct val="150000"/>
              </a:lnSpc>
              <a:buFont typeface="Arial" panose="020B0604020202020204" pitchFamily="34" charset="0"/>
              <a:buChar char="•"/>
              <a:defRPr/>
            </a:pPr>
            <a:r>
              <a:rPr lang="tr-TR" altLang="tr-TR" b="1" dirty="0"/>
              <a:t>‘tescilli tasarım’ </a:t>
            </a:r>
            <a:r>
              <a:rPr lang="tr-TR" altLang="tr-TR" dirty="0"/>
              <a:t>için </a:t>
            </a:r>
            <a:r>
              <a:rPr lang="tr-TR" altLang="tr-TR" u="sng" dirty="0"/>
              <a:t>başvuru veya rüçhan tarihinden önce; </a:t>
            </a:r>
          </a:p>
          <a:p>
            <a:pPr marL="285750" indent="-285750" algn="just">
              <a:lnSpc>
                <a:spcPct val="150000"/>
              </a:lnSpc>
              <a:buFont typeface="Arial" panose="020B0604020202020204" pitchFamily="34" charset="0"/>
              <a:buChar char="•"/>
              <a:defRPr/>
            </a:pPr>
            <a:r>
              <a:rPr lang="tr-TR" altLang="tr-TR" b="1" dirty="0"/>
              <a:t>‘tescilsiz tasarım’ </a:t>
            </a:r>
            <a:r>
              <a:rPr lang="tr-TR" altLang="tr-TR" dirty="0"/>
              <a:t>için tasarımın </a:t>
            </a:r>
            <a:r>
              <a:rPr lang="tr-TR" altLang="tr-TR" u="sng" dirty="0"/>
              <a:t>kamuya ilk sunulduğu tarihten önce; </a:t>
            </a:r>
            <a:r>
              <a:rPr lang="tr-TR" altLang="tr-TR" dirty="0"/>
              <a:t>dünyanın herhangi bir yerinde kamuya sunulmamış olmasını,</a:t>
            </a:r>
          </a:p>
          <a:p>
            <a:pPr algn="just">
              <a:lnSpc>
                <a:spcPct val="150000"/>
              </a:lnSpc>
              <a:defRPr/>
            </a:pPr>
            <a:endParaRPr lang="tr-TR" altLang="tr-TR" dirty="0"/>
          </a:p>
          <a:p>
            <a:pPr algn="just">
              <a:lnSpc>
                <a:spcPct val="150000"/>
              </a:lnSpc>
              <a:defRPr/>
            </a:pPr>
            <a:r>
              <a:rPr lang="tr-TR" altLang="tr-TR" b="1" u="sng" dirty="0"/>
              <a:t>Ayırt Edici Nitelik: </a:t>
            </a:r>
            <a:r>
              <a:rPr lang="tr-TR" altLang="tr-TR" dirty="0"/>
              <a:t>Bir tasarımın bilgilenmiş kullanıcı üzerinde bıraktığı genel izlenim ile, </a:t>
            </a:r>
            <a:r>
              <a:rPr lang="tr-TR" altLang="tr-TR" b="1" dirty="0"/>
              <a:t>‘tescilli tasarım’ </a:t>
            </a:r>
            <a:r>
              <a:rPr lang="tr-TR" altLang="tr-TR" dirty="0"/>
              <a:t>için </a:t>
            </a:r>
            <a:r>
              <a:rPr lang="tr-TR" altLang="tr-TR" u="sng" dirty="0"/>
              <a:t>başvuru veya rüçhan tarihinden önce; </a:t>
            </a:r>
            <a:r>
              <a:rPr lang="tr-TR" altLang="tr-TR" b="1" dirty="0"/>
              <a:t>‘tescilsiz tasarım’ </a:t>
            </a:r>
            <a:r>
              <a:rPr lang="tr-TR" altLang="tr-TR" dirty="0"/>
              <a:t>için tasarımın </a:t>
            </a:r>
            <a:r>
              <a:rPr lang="tr-TR" altLang="tr-TR" u="sng" dirty="0"/>
              <a:t>kamuya ilk sunulduğu tarihten önce; </a:t>
            </a:r>
            <a:r>
              <a:rPr lang="tr-TR" altLang="tr-TR" dirty="0"/>
              <a:t>kamuya sunulmuş herhangi bir tasarımın aynı kullanıcı üzerinde yarattığı genel izlenim arasında </a:t>
            </a:r>
            <a:r>
              <a:rPr lang="tr-TR" altLang="tr-TR" b="1" u="sng" dirty="0"/>
              <a:t>bir farklılık olmasını ifade etmektedir. </a:t>
            </a:r>
          </a:p>
        </p:txBody>
      </p:sp>
    </p:spTree>
    <p:extLst>
      <p:ext uri="{BB962C8B-B14F-4D97-AF65-F5344CB8AC3E}">
        <p14:creationId xmlns:p14="http://schemas.microsoft.com/office/powerpoint/2010/main" val="315580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p:txBody>
          <a:bodyPr/>
          <a:lstStyle/>
          <a:p>
            <a:endParaRPr lang="tr-TR" sz="2800" b="1" dirty="0"/>
          </a:p>
          <a:p>
            <a:r>
              <a:rPr lang="tr-TR" sz="2800" b="1" dirty="0"/>
              <a:t>Tescilsiz Tasarım Nedir?</a:t>
            </a:r>
          </a:p>
        </p:txBody>
      </p:sp>
      <p:sp>
        <p:nvSpPr>
          <p:cNvPr id="2" name="Dikdörtgen 1">
            <a:extLst>
              <a:ext uri="{FF2B5EF4-FFF2-40B4-BE49-F238E27FC236}">
                <a16:creationId xmlns="" xmlns:a16="http://schemas.microsoft.com/office/drawing/2014/main" id="{51189199-AF9F-4106-9BC7-262A86D94DD0}"/>
              </a:ext>
            </a:extLst>
          </p:cNvPr>
          <p:cNvSpPr/>
          <p:nvPr/>
        </p:nvSpPr>
        <p:spPr>
          <a:xfrm>
            <a:off x="467544" y="1412776"/>
            <a:ext cx="8280920" cy="4662815"/>
          </a:xfrm>
          <a:prstGeom prst="rect">
            <a:avLst/>
          </a:prstGeom>
        </p:spPr>
        <p:txBody>
          <a:bodyPr wrap="square">
            <a:spAutoFit/>
          </a:bodyPr>
          <a:lstStyle/>
          <a:p>
            <a:pPr marL="285750" indent="-285750" algn="just">
              <a:lnSpc>
                <a:spcPct val="150000"/>
              </a:lnSpc>
              <a:buFont typeface="Arial" panose="020B0604020202020204" pitchFamily="34" charset="0"/>
              <a:buChar char="•"/>
              <a:defRPr/>
            </a:pPr>
            <a:r>
              <a:rPr lang="tr-TR" altLang="tr-TR" b="1" u="sng" dirty="0"/>
              <a:t>İlk kez Türkiye’de </a:t>
            </a:r>
            <a:r>
              <a:rPr lang="tr-TR" altLang="tr-TR" dirty="0"/>
              <a:t>kamuya sunulan </a:t>
            </a:r>
            <a:r>
              <a:rPr lang="tr-TR" altLang="tr-TR" u="sng" dirty="0"/>
              <a:t>yeni ve ayırt edici tasarımlar </a:t>
            </a:r>
            <a:r>
              <a:rPr lang="tr-TR" altLang="tr-TR" dirty="0"/>
              <a:t>korumadan yararlanır. </a:t>
            </a:r>
          </a:p>
          <a:p>
            <a:pPr marL="285750" indent="-285750" algn="just">
              <a:lnSpc>
                <a:spcPct val="150000"/>
              </a:lnSpc>
              <a:buFont typeface="Arial" panose="020B0604020202020204" pitchFamily="34" charset="0"/>
              <a:buChar char="•"/>
              <a:defRPr/>
            </a:pPr>
            <a:r>
              <a:rPr lang="tr-TR" altLang="tr-TR" b="1" u="sng" dirty="0"/>
              <a:t>Herhangi bir başvuru olmaksızın </a:t>
            </a:r>
            <a:r>
              <a:rPr lang="tr-TR" altLang="tr-TR" dirty="0"/>
              <a:t>koruma elde edilir. </a:t>
            </a:r>
          </a:p>
          <a:p>
            <a:pPr marL="285750" indent="-285750" algn="just">
              <a:lnSpc>
                <a:spcPct val="150000"/>
              </a:lnSpc>
              <a:buFont typeface="Arial" panose="020B0604020202020204" pitchFamily="34" charset="0"/>
              <a:buChar char="•"/>
              <a:defRPr/>
            </a:pPr>
            <a:r>
              <a:rPr lang="tr-TR" altLang="tr-TR" dirty="0"/>
              <a:t>Koruma süresi </a:t>
            </a:r>
            <a:r>
              <a:rPr lang="tr-TR" altLang="tr-TR" b="1" u="sng" dirty="0"/>
              <a:t>3 yıldır.</a:t>
            </a:r>
          </a:p>
          <a:p>
            <a:pPr marL="285750" indent="-285750" algn="just">
              <a:lnSpc>
                <a:spcPct val="150000"/>
              </a:lnSpc>
              <a:buFont typeface="Arial" panose="020B0604020202020204" pitchFamily="34" charset="0"/>
              <a:buChar char="•"/>
              <a:defRPr/>
            </a:pPr>
            <a:r>
              <a:rPr lang="tr-TR" altLang="tr-TR" dirty="0"/>
              <a:t>Üreticilere, ürünlerini piyasada test etme imkanı ve başarı gösteremeyecek olan bütün tasarımlarını tescil ettirmek için masraf ve emek harcamadan önce, </a:t>
            </a:r>
            <a:r>
              <a:rPr lang="tr-TR" altLang="tr-TR" b="1" u="sng" dirty="0"/>
              <a:t>tescil edilmesi gereken tasarımları belirleme fırsatını sunar. </a:t>
            </a:r>
          </a:p>
          <a:p>
            <a:pPr marL="285750" indent="-285750" algn="just">
              <a:lnSpc>
                <a:spcPct val="150000"/>
              </a:lnSpc>
              <a:buFont typeface="Arial" panose="020B0604020202020204" pitchFamily="34" charset="0"/>
              <a:buChar char="•"/>
              <a:defRPr/>
            </a:pPr>
            <a:r>
              <a:rPr lang="tr-TR" altLang="tr-TR" b="1" dirty="0"/>
              <a:t> </a:t>
            </a:r>
            <a:r>
              <a:rPr lang="tr-TR" altLang="tr-TR" dirty="0"/>
              <a:t>Pazar ömrü kısa ve çok fazla sayıda tasarım ortaya çıkaran tekstil, moda, ambalaj gibi sektörlerin ihtiyaçlarına hizmet eder.</a:t>
            </a:r>
          </a:p>
          <a:p>
            <a:pPr marL="285750" indent="-285750" algn="just">
              <a:lnSpc>
                <a:spcPct val="150000"/>
              </a:lnSpc>
              <a:buFont typeface="Arial" panose="020B0604020202020204" pitchFamily="34" charset="0"/>
              <a:buChar char="•"/>
              <a:defRPr/>
            </a:pPr>
            <a:r>
              <a:rPr lang="tr-TR" altLang="tr-TR" b="1" dirty="0"/>
              <a:t>Dezavantajı; </a:t>
            </a:r>
            <a:r>
              <a:rPr lang="tr-TR" altLang="tr-TR" dirty="0"/>
              <a:t>ispatlamak zordur, tecavüz davalarında kopyalamanın ispatlanması gerekir. </a:t>
            </a:r>
            <a:endParaRPr lang="tr-TR" altLang="tr-TR" b="1" dirty="0"/>
          </a:p>
        </p:txBody>
      </p:sp>
    </p:spTree>
    <p:extLst>
      <p:ext uri="{BB962C8B-B14F-4D97-AF65-F5344CB8AC3E}">
        <p14:creationId xmlns:p14="http://schemas.microsoft.com/office/powerpoint/2010/main" val="3423834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p:txBody>
          <a:bodyPr/>
          <a:lstStyle/>
          <a:p>
            <a:r>
              <a:rPr lang="tr-TR" sz="2800" b="1" dirty="0"/>
              <a:t>Tasarım Hakkı Kapsamı Nedir? Tescil Nasıl Bir Koruma Sağlar?</a:t>
            </a:r>
          </a:p>
        </p:txBody>
      </p:sp>
      <p:sp>
        <p:nvSpPr>
          <p:cNvPr id="5" name="Dikdörtgen 4">
            <a:extLst>
              <a:ext uri="{FF2B5EF4-FFF2-40B4-BE49-F238E27FC236}">
                <a16:creationId xmlns="" xmlns:a16="http://schemas.microsoft.com/office/drawing/2014/main" id="{51189199-AF9F-4106-9BC7-262A86D94DD0}"/>
              </a:ext>
            </a:extLst>
          </p:cNvPr>
          <p:cNvSpPr/>
          <p:nvPr/>
        </p:nvSpPr>
        <p:spPr>
          <a:xfrm>
            <a:off x="467544" y="1325564"/>
            <a:ext cx="8280920" cy="4247317"/>
          </a:xfrm>
          <a:prstGeom prst="rect">
            <a:avLst/>
          </a:prstGeom>
        </p:spPr>
        <p:txBody>
          <a:bodyPr wrap="square">
            <a:spAutoFit/>
          </a:bodyPr>
          <a:lstStyle/>
          <a:p>
            <a:pPr algn="ctr">
              <a:lnSpc>
                <a:spcPct val="150000"/>
              </a:lnSpc>
              <a:defRPr/>
            </a:pPr>
            <a:endParaRPr lang="tr-TR" altLang="tr-TR" dirty="0"/>
          </a:p>
          <a:p>
            <a:pPr algn="ctr">
              <a:lnSpc>
                <a:spcPct val="150000"/>
              </a:lnSpc>
              <a:defRPr/>
            </a:pPr>
            <a:endParaRPr lang="tr-TR" altLang="tr-TR" dirty="0"/>
          </a:p>
          <a:p>
            <a:pPr algn="ctr">
              <a:lnSpc>
                <a:spcPct val="150000"/>
              </a:lnSpc>
              <a:defRPr/>
            </a:pPr>
            <a:r>
              <a:rPr lang="tr-TR" altLang="tr-TR" dirty="0"/>
              <a:t>Bir tasarımın </a:t>
            </a:r>
            <a:r>
              <a:rPr lang="tr-TR" altLang="tr-TR" b="1" u="sng" dirty="0"/>
              <a:t>tescil edilerek korunması ile </a:t>
            </a:r>
            <a:r>
              <a:rPr lang="tr-TR" altLang="tr-TR" dirty="0"/>
              <a:t>hak sahibi, </a:t>
            </a:r>
            <a:r>
              <a:rPr lang="tr-TR" altLang="tr-TR" b="1" u="sng" dirty="0"/>
              <a:t>inhisarı haklara </a:t>
            </a:r>
            <a:r>
              <a:rPr lang="tr-TR" altLang="tr-TR" dirty="0"/>
              <a:t>sahip olur.</a:t>
            </a:r>
          </a:p>
          <a:p>
            <a:pPr algn="ctr">
              <a:lnSpc>
                <a:spcPct val="150000"/>
              </a:lnSpc>
              <a:defRPr/>
            </a:pPr>
            <a:endParaRPr lang="tr-TR" altLang="tr-TR" dirty="0"/>
          </a:p>
          <a:p>
            <a:pPr algn="ctr">
              <a:lnSpc>
                <a:spcPct val="150000"/>
              </a:lnSpc>
              <a:defRPr/>
            </a:pPr>
            <a:r>
              <a:rPr lang="tr-TR" altLang="tr-TR" b="1" u="sng" dirty="0"/>
              <a:t>İNHİSARI HAK</a:t>
            </a:r>
          </a:p>
          <a:p>
            <a:pPr algn="just">
              <a:lnSpc>
                <a:spcPct val="150000"/>
              </a:lnSpc>
              <a:defRPr/>
            </a:pPr>
            <a:r>
              <a:rPr lang="tr-TR" altLang="tr-TR" dirty="0"/>
              <a:t>Üçüncü kişiler, tasarım sahibinin izni olmadan koruma kapsamındaki tasarım veya tasarımın uygulandığı ürünü üretemez, piyasaya sunamaz, satamaz, ithal edemez, ticari amaçlı kullanamaz veya bu amaçlarla elde bulunduramaz ya da bu tasarım veya tasarımın uygulandığı ürünle ilgili sözleşme yapmak için öneride bulunamaz. </a:t>
            </a:r>
            <a:r>
              <a:rPr lang="tr-TR" altLang="tr-TR" b="1" u="sng" dirty="0"/>
              <a:t>  </a:t>
            </a:r>
          </a:p>
          <a:p>
            <a:pPr algn="ctr">
              <a:lnSpc>
                <a:spcPct val="150000"/>
              </a:lnSpc>
              <a:defRPr/>
            </a:pPr>
            <a:endParaRPr lang="tr-TR" altLang="tr-TR" b="1" u="sng" dirty="0"/>
          </a:p>
        </p:txBody>
      </p:sp>
    </p:spTree>
    <p:extLst>
      <p:ext uri="{BB962C8B-B14F-4D97-AF65-F5344CB8AC3E}">
        <p14:creationId xmlns:p14="http://schemas.microsoft.com/office/powerpoint/2010/main" val="771280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p:txBody>
          <a:bodyPr/>
          <a:lstStyle/>
          <a:p>
            <a:endParaRPr lang="tr-TR" sz="2800" b="1" dirty="0"/>
          </a:p>
          <a:p>
            <a:r>
              <a:rPr lang="tr-TR" sz="2800" b="1" dirty="0"/>
              <a:t>Tasarım Tescili ile Neler Korunamaz?</a:t>
            </a:r>
          </a:p>
        </p:txBody>
      </p:sp>
      <p:sp>
        <p:nvSpPr>
          <p:cNvPr id="5" name="Dikdörtgen 4">
            <a:extLst>
              <a:ext uri="{FF2B5EF4-FFF2-40B4-BE49-F238E27FC236}">
                <a16:creationId xmlns="" xmlns:a16="http://schemas.microsoft.com/office/drawing/2014/main" id="{51189199-AF9F-4106-9BC7-262A86D94DD0}"/>
              </a:ext>
            </a:extLst>
          </p:cNvPr>
          <p:cNvSpPr/>
          <p:nvPr/>
        </p:nvSpPr>
        <p:spPr>
          <a:xfrm>
            <a:off x="3095391" y="1415378"/>
            <a:ext cx="3816424" cy="1754326"/>
          </a:xfrm>
          <a:prstGeom prst="rect">
            <a:avLst/>
          </a:prstGeom>
        </p:spPr>
        <p:txBody>
          <a:bodyPr wrap="square">
            <a:spAutoFit/>
          </a:bodyPr>
          <a:lstStyle/>
          <a:p>
            <a:pPr marL="285750" indent="-285750">
              <a:lnSpc>
                <a:spcPct val="150000"/>
              </a:lnSpc>
              <a:buFont typeface="Arial" panose="020B0604020202020204" pitchFamily="34" charset="0"/>
              <a:buChar char="•"/>
              <a:defRPr/>
            </a:pPr>
            <a:r>
              <a:rPr lang="tr-TR" altLang="tr-TR" dirty="0"/>
              <a:t>Üretim yöntemi</a:t>
            </a:r>
          </a:p>
          <a:p>
            <a:pPr marL="285750" indent="-285750">
              <a:lnSpc>
                <a:spcPct val="150000"/>
              </a:lnSpc>
              <a:buFont typeface="Arial" panose="020B0604020202020204" pitchFamily="34" charset="0"/>
              <a:buChar char="•"/>
              <a:defRPr/>
            </a:pPr>
            <a:r>
              <a:rPr lang="tr-TR" altLang="tr-TR" dirty="0"/>
              <a:t>Ürünün kullanım amacı</a:t>
            </a:r>
          </a:p>
          <a:p>
            <a:pPr marL="285750" indent="-285750">
              <a:lnSpc>
                <a:spcPct val="150000"/>
              </a:lnSpc>
              <a:buFont typeface="Arial" panose="020B0604020202020204" pitchFamily="34" charset="0"/>
              <a:buChar char="•"/>
              <a:defRPr/>
            </a:pPr>
            <a:r>
              <a:rPr lang="tr-TR" altLang="tr-TR" dirty="0"/>
              <a:t>Ürünün teknik faydaları</a:t>
            </a:r>
          </a:p>
          <a:p>
            <a:pPr marL="285750" indent="-285750">
              <a:lnSpc>
                <a:spcPct val="150000"/>
              </a:lnSpc>
              <a:buFont typeface="Arial" panose="020B0604020202020204" pitchFamily="34" charset="0"/>
              <a:buChar char="•"/>
              <a:defRPr/>
            </a:pPr>
            <a:r>
              <a:rPr lang="tr-TR" altLang="tr-TR" dirty="0"/>
              <a:t>Ürünün fonksiyonel özellikleri </a:t>
            </a:r>
          </a:p>
        </p:txBody>
      </p:sp>
      <p:sp>
        <p:nvSpPr>
          <p:cNvPr id="6" name="Dikdörtgen 5">
            <a:extLst>
              <a:ext uri="{FF2B5EF4-FFF2-40B4-BE49-F238E27FC236}">
                <a16:creationId xmlns="" xmlns:a16="http://schemas.microsoft.com/office/drawing/2014/main" id="{19C14DB9-5477-4E74-9A36-8CEF449A19E7}"/>
              </a:ext>
            </a:extLst>
          </p:cNvPr>
          <p:cNvSpPr/>
          <p:nvPr/>
        </p:nvSpPr>
        <p:spPr>
          <a:xfrm>
            <a:off x="683568" y="3199968"/>
            <a:ext cx="7992888" cy="2585323"/>
          </a:xfrm>
          <a:prstGeom prst="rect">
            <a:avLst/>
          </a:prstGeom>
        </p:spPr>
        <p:txBody>
          <a:bodyPr wrap="square">
            <a:spAutoFit/>
          </a:bodyPr>
          <a:lstStyle/>
          <a:p>
            <a:pPr algn="ctr" defTabSz="457200">
              <a:lnSpc>
                <a:spcPct val="150000"/>
              </a:lnSpc>
              <a:spcBef>
                <a:spcPct val="50000"/>
              </a:spcBef>
              <a:buFont typeface="Arial" panose="020B0604020202020204" pitchFamily="34" charset="0"/>
              <a:buNone/>
              <a:defRPr/>
            </a:pPr>
            <a:r>
              <a:rPr lang="tr-TR" altLang="tr-TR" b="1" u="sng" dirty="0"/>
              <a:t>Tasarımın Patentten Farkı, </a:t>
            </a:r>
          </a:p>
          <a:p>
            <a:pPr algn="ctr" defTabSz="457200">
              <a:lnSpc>
                <a:spcPct val="150000"/>
              </a:lnSpc>
              <a:spcBef>
                <a:spcPct val="50000"/>
              </a:spcBef>
              <a:buFont typeface="Arial" panose="020B0604020202020204" pitchFamily="34" charset="0"/>
              <a:buNone/>
              <a:defRPr/>
            </a:pPr>
            <a:r>
              <a:rPr lang="tr-TR" altLang="tr-TR" dirty="0"/>
              <a:t>ürüne </a:t>
            </a:r>
            <a:r>
              <a:rPr lang="tr-TR" altLang="tr-TR" b="1" dirty="0">
                <a:solidFill>
                  <a:srgbClr val="1756DC"/>
                </a:solidFill>
              </a:rPr>
              <a:t>biçimsel özellik </a:t>
            </a:r>
            <a:r>
              <a:rPr lang="tr-TR" altLang="tr-TR" dirty="0"/>
              <a:t>kazandırılmasıdır. </a:t>
            </a:r>
          </a:p>
          <a:p>
            <a:pPr algn="just" defTabSz="457200">
              <a:lnSpc>
                <a:spcPct val="150000"/>
              </a:lnSpc>
              <a:spcBef>
                <a:spcPct val="50000"/>
              </a:spcBef>
              <a:buFont typeface="Arial" panose="020B0604020202020204" pitchFamily="34" charset="0"/>
              <a:buNone/>
              <a:defRPr/>
            </a:pPr>
            <a:r>
              <a:rPr lang="tr-TR" altLang="tr-TR" dirty="0"/>
              <a:t>Bu özellik ürüne </a:t>
            </a:r>
            <a:r>
              <a:rPr lang="tr-TR" altLang="tr-TR" b="1" dirty="0">
                <a:solidFill>
                  <a:srgbClr val="1756DC"/>
                </a:solidFill>
              </a:rPr>
              <a:t>fonksiyonel bir özellik  </a:t>
            </a:r>
            <a:r>
              <a:rPr lang="tr-TR" altLang="tr-TR" dirty="0"/>
              <a:t>kazandırdığı zaman bu ürün </a:t>
            </a:r>
            <a:r>
              <a:rPr lang="tr-TR" altLang="tr-TR" b="1" u="sng" dirty="0"/>
              <a:t>patent ile de korunur. </a:t>
            </a:r>
          </a:p>
          <a:p>
            <a:pPr algn="ctr" defTabSz="457200">
              <a:lnSpc>
                <a:spcPct val="150000"/>
              </a:lnSpc>
              <a:spcBef>
                <a:spcPct val="50000"/>
              </a:spcBef>
              <a:buFont typeface="Arial" panose="020B0604020202020204" pitchFamily="34" charset="0"/>
              <a:buNone/>
              <a:defRPr/>
            </a:pPr>
            <a:r>
              <a:rPr lang="tr-TR" altLang="tr-TR" b="1" u="sng" dirty="0">
                <a:solidFill>
                  <a:srgbClr val="FF0000"/>
                </a:solidFill>
              </a:rPr>
              <a:t>Tasarım ile korunamayan yukarıdaki özellikler PATENT ile korunabilir. </a:t>
            </a:r>
          </a:p>
        </p:txBody>
      </p:sp>
    </p:spTree>
    <p:extLst>
      <p:ext uri="{BB962C8B-B14F-4D97-AF65-F5344CB8AC3E}">
        <p14:creationId xmlns:p14="http://schemas.microsoft.com/office/powerpoint/2010/main" val="34460988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38A7B18B-5675-4856-BFDB-4F1FBF8DE105}"/>
              </a:ext>
            </a:extLst>
          </p:cNvPr>
          <p:cNvSpPr>
            <a:spLocks noGrp="1"/>
          </p:cNvSpPr>
          <p:nvPr>
            <p:ph type="body" sz="quarter" idx="13"/>
          </p:nvPr>
        </p:nvSpPr>
        <p:spPr/>
        <p:txBody>
          <a:bodyPr/>
          <a:lstStyle/>
          <a:p>
            <a:endParaRPr lang="tr-TR" dirty="0"/>
          </a:p>
          <a:p>
            <a:r>
              <a:rPr lang="tr-TR" sz="2800" b="1" dirty="0"/>
              <a:t>Rüçhan Hakkı (Öncelik Hakkı) Nedir?</a:t>
            </a:r>
          </a:p>
        </p:txBody>
      </p:sp>
      <p:sp>
        <p:nvSpPr>
          <p:cNvPr id="5" name="Dikdörtgen 4">
            <a:extLst>
              <a:ext uri="{FF2B5EF4-FFF2-40B4-BE49-F238E27FC236}">
                <a16:creationId xmlns="" xmlns:a16="http://schemas.microsoft.com/office/drawing/2014/main" id="{FB3B0B50-F511-43FD-B701-3C889A413EBF}"/>
              </a:ext>
            </a:extLst>
          </p:cNvPr>
          <p:cNvSpPr/>
          <p:nvPr/>
        </p:nvSpPr>
        <p:spPr>
          <a:xfrm>
            <a:off x="683568" y="1844824"/>
            <a:ext cx="7722858" cy="3277820"/>
          </a:xfrm>
          <a:prstGeom prst="rect">
            <a:avLst/>
          </a:prstGeom>
        </p:spPr>
        <p:txBody>
          <a:bodyPr wrap="square">
            <a:spAutoFit/>
          </a:bodyPr>
          <a:lstStyle/>
          <a:p>
            <a:pPr algn="just">
              <a:lnSpc>
                <a:spcPct val="150000"/>
              </a:lnSpc>
              <a:defRPr/>
            </a:pPr>
            <a:r>
              <a:rPr lang="tr-TR" altLang="tr-TR" dirty="0">
                <a:cs typeface="Tahoma" panose="020B0604030504040204" pitchFamily="34" charset="0"/>
              </a:rPr>
              <a:t>Tasarım sahibi Paris sözleşmesine taraf herhangi bir ülkede yaptığı tasarım başvurusunu takip eden </a:t>
            </a:r>
            <a:r>
              <a:rPr lang="tr-TR" altLang="tr-TR" b="1" dirty="0">
                <a:solidFill>
                  <a:srgbClr val="FF0000"/>
                </a:solidFill>
                <a:cs typeface="Tahoma" panose="020B0604030504040204" pitchFamily="34" charset="0"/>
              </a:rPr>
              <a:t>6 ay </a:t>
            </a:r>
            <a:r>
              <a:rPr lang="tr-TR" altLang="tr-TR" dirty="0">
                <a:cs typeface="Tahoma" panose="020B0604030504040204" pitchFamily="34" charset="0"/>
              </a:rPr>
              <a:t>içinde Paris sözleşmesine taraf başka bir ülkede de aynı tasarım için başvuru yapıp, ilk yaptığı başvuruya dayanarak </a:t>
            </a:r>
            <a:r>
              <a:rPr lang="tr-TR" altLang="tr-TR" b="1" dirty="0">
                <a:cs typeface="Tahoma" panose="020B0604030504040204" pitchFamily="34" charset="0"/>
              </a:rPr>
              <a:t>öncelik hakkını </a:t>
            </a:r>
            <a:r>
              <a:rPr lang="tr-TR" altLang="tr-TR" dirty="0">
                <a:cs typeface="Tahoma" panose="020B0604030504040204" pitchFamily="34" charset="0"/>
              </a:rPr>
              <a:t>talep edebilir.</a:t>
            </a:r>
          </a:p>
          <a:p>
            <a:pPr algn="just">
              <a:buNone/>
              <a:defRPr/>
            </a:pPr>
            <a:endParaRPr lang="tr-TR" altLang="tr-TR" dirty="0">
              <a:cs typeface="Tahoma" panose="020B0604030504040204" pitchFamily="34" charset="0"/>
            </a:endParaRPr>
          </a:p>
          <a:p>
            <a:pPr algn="just">
              <a:lnSpc>
                <a:spcPct val="150000"/>
              </a:lnSpc>
              <a:buNone/>
              <a:defRPr/>
            </a:pPr>
            <a:r>
              <a:rPr lang="tr-TR" altLang="tr-TR" b="1" dirty="0">
                <a:cs typeface="Tahoma" panose="020B0604030504040204" pitchFamily="34" charset="0"/>
              </a:rPr>
              <a:t>Rüçhan türleri:</a:t>
            </a:r>
          </a:p>
          <a:p>
            <a:pPr marL="342900" indent="-342900" algn="just">
              <a:lnSpc>
                <a:spcPct val="150000"/>
              </a:lnSpc>
              <a:buFont typeface="Arial" panose="020B0604020202020204" pitchFamily="34" charset="0"/>
              <a:buChar char="•"/>
              <a:defRPr/>
            </a:pPr>
            <a:r>
              <a:rPr lang="tr-TR" altLang="tr-TR" dirty="0">
                <a:cs typeface="Tahoma" panose="020B0604030504040204" pitchFamily="34" charset="0"/>
              </a:rPr>
              <a:t>Başvurudan doğan rüçhan</a:t>
            </a:r>
          </a:p>
          <a:p>
            <a:pPr marL="342900" indent="-342900" algn="just">
              <a:lnSpc>
                <a:spcPct val="150000"/>
              </a:lnSpc>
              <a:buFont typeface="Arial" panose="020B0604020202020204" pitchFamily="34" charset="0"/>
              <a:buChar char="•"/>
              <a:defRPr/>
            </a:pPr>
            <a:r>
              <a:rPr lang="tr-TR" altLang="tr-TR" dirty="0">
                <a:cs typeface="Tahoma" panose="020B0604030504040204" pitchFamily="34" charset="0"/>
              </a:rPr>
              <a:t> Sergiden doğan rüçhan</a:t>
            </a:r>
          </a:p>
        </p:txBody>
      </p:sp>
    </p:spTree>
    <p:extLst>
      <p:ext uri="{BB962C8B-B14F-4D97-AF65-F5344CB8AC3E}">
        <p14:creationId xmlns:p14="http://schemas.microsoft.com/office/powerpoint/2010/main" val="201480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a:xfrm>
            <a:off x="1" y="0"/>
            <a:ext cx="5868143" cy="1323975"/>
          </a:xfrm>
        </p:spPr>
        <p:txBody>
          <a:bodyPr/>
          <a:lstStyle/>
          <a:p>
            <a:r>
              <a:rPr lang="tr-TR" sz="2800" b="1" dirty="0"/>
              <a:t>Fikri Mülkiyet Haklarından Bazılarının Örnek Bir Ürün Üzerinde Gösterimi </a:t>
            </a:r>
          </a:p>
          <a:p>
            <a:r>
              <a:rPr lang="tr-TR" sz="2800" b="1" dirty="0"/>
              <a:t> </a:t>
            </a:r>
          </a:p>
        </p:txBody>
      </p:sp>
      <p:pic>
        <p:nvPicPr>
          <p:cNvPr id="3" name="Resim 2">
            <a:extLst>
              <a:ext uri="{FF2B5EF4-FFF2-40B4-BE49-F238E27FC236}">
                <a16:creationId xmlns="" xmlns:a16="http://schemas.microsoft.com/office/drawing/2014/main" id="{3F19CA98-5EC1-4C46-B516-A59B9A5D4D92}"/>
              </a:ext>
            </a:extLst>
          </p:cNvPr>
          <p:cNvPicPr>
            <a:picLocks noChangeAspect="1"/>
          </p:cNvPicPr>
          <p:nvPr/>
        </p:nvPicPr>
        <p:blipFill>
          <a:blip r:embed="rId2"/>
          <a:stretch>
            <a:fillRect/>
          </a:stretch>
        </p:blipFill>
        <p:spPr>
          <a:xfrm>
            <a:off x="3347864" y="2492896"/>
            <a:ext cx="1794723" cy="1677283"/>
          </a:xfrm>
          <a:prstGeom prst="rect">
            <a:avLst/>
          </a:prstGeom>
        </p:spPr>
      </p:pic>
      <p:sp>
        <p:nvSpPr>
          <p:cNvPr id="5" name="Textfeld 8">
            <a:extLst>
              <a:ext uri="{FF2B5EF4-FFF2-40B4-BE49-F238E27FC236}">
                <a16:creationId xmlns="" xmlns:a16="http://schemas.microsoft.com/office/drawing/2014/main" id="{076709E2-5310-48B0-9224-2734FA6A5671}"/>
              </a:ext>
            </a:extLst>
          </p:cNvPr>
          <p:cNvSpPr txBox="1">
            <a:spLocks noChangeArrowheads="1"/>
          </p:cNvSpPr>
          <p:nvPr/>
        </p:nvSpPr>
        <p:spPr bwMode="auto">
          <a:xfrm>
            <a:off x="6012160" y="1432430"/>
            <a:ext cx="1143455" cy="1962076"/>
          </a:xfrm>
          <a:prstGeom prst="rect">
            <a:avLst/>
          </a:prstGeom>
          <a:noFill/>
          <a:ln w="9525">
            <a:noFill/>
            <a:miter lim="800000"/>
            <a:headEnd/>
            <a:tailEnd/>
          </a:ln>
        </p:spPr>
        <p:txBody>
          <a:bodyPr wrap="none">
            <a:spAutoFit/>
          </a:bodyPr>
          <a:lstStyle/>
          <a:p>
            <a:pPr marL="136922" indent="-136922">
              <a:lnSpc>
                <a:spcPct val="150000"/>
              </a:lnSpc>
            </a:pPr>
            <a:r>
              <a:rPr lang="tr-TR" b="1" dirty="0"/>
              <a:t>Markalar</a:t>
            </a:r>
            <a:endParaRPr lang="en-US" b="1" dirty="0"/>
          </a:p>
          <a:p>
            <a:pPr marL="136922" indent="-136922">
              <a:lnSpc>
                <a:spcPct val="150000"/>
              </a:lnSpc>
              <a:buFont typeface="Wingdings" pitchFamily="2" charset="2"/>
              <a:buChar char="§"/>
            </a:pPr>
            <a:r>
              <a:rPr lang="en-US" dirty="0"/>
              <a:t> </a:t>
            </a:r>
            <a:r>
              <a:rPr lang="tr-TR" dirty="0"/>
              <a:t>ARÇELİK</a:t>
            </a:r>
            <a:endParaRPr lang="en-US" dirty="0"/>
          </a:p>
          <a:p>
            <a:pPr marL="136922" indent="-136922">
              <a:lnSpc>
                <a:spcPct val="150000"/>
              </a:lnSpc>
              <a:buFont typeface="Wingdings" pitchFamily="2" charset="2"/>
              <a:buChar char="§"/>
            </a:pPr>
            <a:r>
              <a:rPr lang="tr-TR" dirty="0"/>
              <a:t>Telve</a:t>
            </a:r>
            <a:endParaRPr lang="en-US" dirty="0"/>
          </a:p>
          <a:p>
            <a:pPr marL="136922" indent="-136922">
              <a:lnSpc>
                <a:spcPct val="150000"/>
              </a:lnSpc>
              <a:buFont typeface="Wingdings" pitchFamily="2" charset="2"/>
              <a:buChar char="§"/>
            </a:pPr>
            <a:r>
              <a:rPr lang="en-US" dirty="0"/>
              <a:t> </a:t>
            </a:r>
            <a:r>
              <a:rPr lang="tr-TR" dirty="0"/>
              <a:t>K3190</a:t>
            </a:r>
            <a:endParaRPr lang="en-US" dirty="0"/>
          </a:p>
          <a:p>
            <a:pPr marL="136922" indent="-136922">
              <a:buFont typeface="Arial" charset="0"/>
              <a:buChar char="•"/>
            </a:pPr>
            <a:endParaRPr lang="en-US" sz="1350" dirty="0"/>
          </a:p>
        </p:txBody>
      </p:sp>
      <p:sp>
        <p:nvSpPr>
          <p:cNvPr id="6" name="Textfeld 8">
            <a:extLst>
              <a:ext uri="{FF2B5EF4-FFF2-40B4-BE49-F238E27FC236}">
                <a16:creationId xmlns="" xmlns:a16="http://schemas.microsoft.com/office/drawing/2014/main" id="{69702A86-A4E0-41AA-976B-5DB2E1D76313}"/>
              </a:ext>
            </a:extLst>
          </p:cNvPr>
          <p:cNvSpPr txBox="1">
            <a:spLocks noChangeArrowheads="1"/>
          </p:cNvSpPr>
          <p:nvPr/>
        </p:nvSpPr>
        <p:spPr bwMode="auto">
          <a:xfrm>
            <a:off x="6227763" y="3636163"/>
            <a:ext cx="2518680" cy="1408078"/>
          </a:xfrm>
          <a:prstGeom prst="rect">
            <a:avLst/>
          </a:prstGeom>
          <a:noFill/>
          <a:ln w="9525">
            <a:noFill/>
            <a:miter lim="800000"/>
            <a:headEnd/>
            <a:tailEnd/>
          </a:ln>
        </p:spPr>
        <p:txBody>
          <a:bodyPr wrap="square">
            <a:spAutoFit/>
          </a:bodyPr>
          <a:lstStyle/>
          <a:p>
            <a:pPr marL="136922" indent="-136922"/>
            <a:r>
              <a:rPr lang="tr-TR" b="1" dirty="0"/>
              <a:t>Telif Hakları (</a:t>
            </a:r>
            <a:r>
              <a:rPr lang="en-US" b="1" dirty="0"/>
              <a:t>Copyright</a:t>
            </a:r>
            <a:r>
              <a:rPr lang="tr-TR" b="1" dirty="0"/>
              <a:t>)</a:t>
            </a:r>
            <a:endParaRPr lang="en-US" b="1" dirty="0"/>
          </a:p>
          <a:p>
            <a:pPr marL="136922" indent="-136922">
              <a:lnSpc>
                <a:spcPct val="150000"/>
              </a:lnSpc>
              <a:buFont typeface="Wingdings" pitchFamily="2" charset="2"/>
              <a:buChar char="§"/>
            </a:pPr>
            <a:r>
              <a:rPr lang="en-US" dirty="0"/>
              <a:t> </a:t>
            </a:r>
            <a:r>
              <a:rPr lang="tr-TR" dirty="0"/>
              <a:t>Yazılım Kodları</a:t>
            </a:r>
            <a:endParaRPr lang="en-US" dirty="0"/>
          </a:p>
          <a:p>
            <a:pPr marL="136922" indent="-136922">
              <a:lnSpc>
                <a:spcPct val="150000"/>
              </a:lnSpc>
              <a:buFont typeface="Wingdings" pitchFamily="2" charset="2"/>
              <a:buChar char="§"/>
            </a:pPr>
            <a:r>
              <a:rPr lang="en-US" dirty="0"/>
              <a:t> </a:t>
            </a:r>
            <a:r>
              <a:rPr lang="tr-TR" dirty="0"/>
              <a:t>Kullanım Kılavuzları</a:t>
            </a:r>
            <a:endParaRPr lang="en-US" dirty="0"/>
          </a:p>
          <a:p>
            <a:endParaRPr lang="en-US" sz="1350" dirty="0"/>
          </a:p>
        </p:txBody>
      </p:sp>
      <p:sp>
        <p:nvSpPr>
          <p:cNvPr id="7" name="Textfeld 8">
            <a:extLst>
              <a:ext uri="{FF2B5EF4-FFF2-40B4-BE49-F238E27FC236}">
                <a16:creationId xmlns="" xmlns:a16="http://schemas.microsoft.com/office/drawing/2014/main" id="{70F1BC3D-2336-4A17-9A80-DAB14809259E}"/>
              </a:ext>
            </a:extLst>
          </p:cNvPr>
          <p:cNvSpPr txBox="1">
            <a:spLocks noChangeArrowheads="1"/>
          </p:cNvSpPr>
          <p:nvPr/>
        </p:nvSpPr>
        <p:spPr bwMode="auto">
          <a:xfrm>
            <a:off x="638764" y="1719368"/>
            <a:ext cx="2729209" cy="1546577"/>
          </a:xfrm>
          <a:prstGeom prst="rect">
            <a:avLst/>
          </a:prstGeom>
          <a:noFill/>
          <a:ln w="9525">
            <a:noFill/>
            <a:miter lim="800000"/>
            <a:headEnd/>
            <a:tailEnd/>
          </a:ln>
        </p:spPr>
        <p:txBody>
          <a:bodyPr wrap="none">
            <a:spAutoFit/>
          </a:bodyPr>
          <a:lstStyle/>
          <a:p>
            <a:pPr marL="136922" indent="-136922">
              <a:lnSpc>
                <a:spcPct val="150000"/>
              </a:lnSpc>
            </a:pPr>
            <a:r>
              <a:rPr lang="en-US" b="1" dirty="0"/>
              <a:t>Patent </a:t>
            </a:r>
            <a:r>
              <a:rPr lang="tr-TR" b="1" dirty="0"/>
              <a:t>ve Faydalı Modeller</a:t>
            </a:r>
            <a:endParaRPr lang="en-US" b="1" dirty="0"/>
          </a:p>
          <a:p>
            <a:pPr marL="136922" indent="-136922">
              <a:lnSpc>
                <a:spcPct val="150000"/>
              </a:lnSpc>
              <a:buFont typeface="Wingdings" pitchFamily="2" charset="2"/>
              <a:buChar char="§"/>
            </a:pPr>
            <a:r>
              <a:rPr lang="tr-TR" dirty="0"/>
              <a:t>Pişirme Yöntemleri</a:t>
            </a:r>
            <a:endParaRPr lang="en-US" dirty="0"/>
          </a:p>
          <a:p>
            <a:pPr marL="136922" indent="-136922">
              <a:lnSpc>
                <a:spcPct val="150000"/>
              </a:lnSpc>
              <a:buFont typeface="Wingdings" pitchFamily="2" charset="2"/>
              <a:buChar char="§"/>
            </a:pPr>
            <a:r>
              <a:rPr lang="tr-TR" dirty="0"/>
              <a:t>Çalışma Sistemi</a:t>
            </a:r>
            <a:endParaRPr lang="en-US" dirty="0"/>
          </a:p>
          <a:p>
            <a:pPr marL="136922" indent="-136922">
              <a:buFont typeface="Wingdings" pitchFamily="2" charset="2"/>
              <a:buChar char="§"/>
            </a:pPr>
            <a:endParaRPr lang="en-US" sz="1350" dirty="0"/>
          </a:p>
        </p:txBody>
      </p:sp>
      <p:sp>
        <p:nvSpPr>
          <p:cNvPr id="8" name="Textfeld 13">
            <a:extLst>
              <a:ext uri="{FF2B5EF4-FFF2-40B4-BE49-F238E27FC236}">
                <a16:creationId xmlns="" xmlns:a16="http://schemas.microsoft.com/office/drawing/2014/main" id="{3246D6CC-4BD4-464A-BFD2-94F5FEB757BC}"/>
              </a:ext>
            </a:extLst>
          </p:cNvPr>
          <p:cNvSpPr txBox="1">
            <a:spLocks noChangeArrowheads="1"/>
          </p:cNvSpPr>
          <p:nvPr/>
        </p:nvSpPr>
        <p:spPr bwMode="auto">
          <a:xfrm>
            <a:off x="767579" y="3536760"/>
            <a:ext cx="2867708" cy="1711366"/>
          </a:xfrm>
          <a:prstGeom prst="rect">
            <a:avLst/>
          </a:prstGeom>
          <a:noFill/>
          <a:ln w="9525" algn="ctr">
            <a:noFill/>
            <a:miter lim="800000"/>
            <a:headEnd/>
            <a:tailEnd/>
          </a:ln>
          <a:effectLst/>
        </p:spPr>
        <p:txBody>
          <a:bodyPr wrap="none">
            <a:spAutoFit/>
          </a:bodyPr>
          <a:lstStyle/>
          <a:p>
            <a:pPr marL="136922" indent="-136922">
              <a:lnSpc>
                <a:spcPct val="150000"/>
              </a:lnSpc>
            </a:pPr>
            <a:r>
              <a:rPr lang="tr-TR" b="1" dirty="0"/>
              <a:t>Tasarım</a:t>
            </a:r>
            <a:endParaRPr lang="en-US" b="1" dirty="0"/>
          </a:p>
          <a:p>
            <a:pPr marL="136922" indent="-136922">
              <a:lnSpc>
                <a:spcPct val="150000"/>
              </a:lnSpc>
              <a:buFont typeface="Wingdings" pitchFamily="2" charset="2"/>
              <a:buChar char="§"/>
            </a:pPr>
            <a:r>
              <a:rPr lang="tr-TR" dirty="0"/>
              <a:t>Genel Şekli</a:t>
            </a:r>
            <a:endParaRPr lang="en-US" dirty="0"/>
          </a:p>
          <a:p>
            <a:pPr marL="136922" indent="-136922">
              <a:lnSpc>
                <a:spcPct val="150000"/>
              </a:lnSpc>
              <a:buFont typeface="Wingdings" pitchFamily="2" charset="2"/>
              <a:buChar char="§"/>
            </a:pPr>
            <a:r>
              <a:rPr lang="tr-TR" dirty="0"/>
              <a:t>Düğmelerin Düzeni ve Şekli</a:t>
            </a:r>
            <a:endParaRPr lang="en-US" dirty="0"/>
          </a:p>
          <a:p>
            <a:pPr marL="136922" indent="-136922">
              <a:lnSpc>
                <a:spcPct val="150000"/>
              </a:lnSpc>
              <a:buFont typeface="Wingdings" pitchFamily="2" charset="2"/>
              <a:buChar char="§"/>
            </a:pPr>
            <a:r>
              <a:rPr lang="tr-TR" dirty="0"/>
              <a:t>Cezve</a:t>
            </a:r>
            <a:r>
              <a:rPr lang="en-US" dirty="0"/>
              <a:t> </a:t>
            </a:r>
            <a:r>
              <a:rPr lang="tr-TR" dirty="0"/>
              <a:t>K</a:t>
            </a:r>
            <a:r>
              <a:rPr lang="en-US" dirty="0" err="1"/>
              <a:t>onumu</a:t>
            </a:r>
            <a:r>
              <a:rPr lang="en-US" dirty="0"/>
              <a:t> </a:t>
            </a:r>
            <a:r>
              <a:rPr lang="en-US" dirty="0" err="1"/>
              <a:t>ve</a:t>
            </a:r>
            <a:r>
              <a:rPr lang="en-US" dirty="0"/>
              <a:t> </a:t>
            </a:r>
            <a:r>
              <a:rPr lang="tr-TR" dirty="0"/>
              <a:t>Ş</a:t>
            </a:r>
            <a:r>
              <a:rPr lang="en-US" dirty="0" err="1"/>
              <a:t>ekli</a:t>
            </a:r>
            <a:endParaRPr lang="en-US" dirty="0"/>
          </a:p>
        </p:txBody>
      </p:sp>
      <p:sp>
        <p:nvSpPr>
          <p:cNvPr id="9" name="Textfeld 13">
            <a:extLst>
              <a:ext uri="{FF2B5EF4-FFF2-40B4-BE49-F238E27FC236}">
                <a16:creationId xmlns="" xmlns:a16="http://schemas.microsoft.com/office/drawing/2014/main" id="{8F3AD196-90C9-4808-AE51-28C45E45B73F}"/>
              </a:ext>
            </a:extLst>
          </p:cNvPr>
          <p:cNvSpPr txBox="1">
            <a:spLocks noChangeArrowheads="1"/>
          </p:cNvSpPr>
          <p:nvPr/>
        </p:nvSpPr>
        <p:spPr bwMode="auto">
          <a:xfrm>
            <a:off x="3635287" y="4580908"/>
            <a:ext cx="2867709" cy="1295868"/>
          </a:xfrm>
          <a:prstGeom prst="rect">
            <a:avLst/>
          </a:prstGeom>
          <a:noFill/>
          <a:ln w="9525" algn="ctr">
            <a:noFill/>
            <a:miter lim="800000"/>
            <a:headEnd/>
            <a:tailEnd/>
          </a:ln>
          <a:effectLst/>
        </p:spPr>
        <p:txBody>
          <a:bodyPr wrap="square">
            <a:spAutoFit/>
          </a:bodyPr>
          <a:lstStyle/>
          <a:p>
            <a:pPr marL="136922" indent="-136922">
              <a:lnSpc>
                <a:spcPct val="150000"/>
              </a:lnSpc>
            </a:pPr>
            <a:r>
              <a:rPr lang="tr-TR" b="1" dirty="0"/>
              <a:t>Ticari Sır (</a:t>
            </a:r>
            <a:r>
              <a:rPr lang="tr-TR" b="1" dirty="0" err="1"/>
              <a:t>Knowhow</a:t>
            </a:r>
            <a:r>
              <a:rPr lang="tr-TR" b="1" dirty="0"/>
              <a:t>)</a:t>
            </a:r>
            <a:endParaRPr lang="en-US" b="1" dirty="0"/>
          </a:p>
          <a:p>
            <a:pPr marL="136922" indent="-136922">
              <a:lnSpc>
                <a:spcPct val="150000"/>
              </a:lnSpc>
              <a:buFont typeface="Wingdings" pitchFamily="2" charset="2"/>
              <a:buChar char="§"/>
            </a:pPr>
            <a:r>
              <a:rPr lang="en-GB" dirty="0" err="1"/>
              <a:t>Yayınlanmayan</a:t>
            </a:r>
            <a:r>
              <a:rPr lang="en-GB" dirty="0"/>
              <a:t> </a:t>
            </a:r>
            <a:r>
              <a:rPr lang="en-GB" dirty="0" err="1"/>
              <a:t>Gizli</a:t>
            </a:r>
            <a:r>
              <a:rPr lang="en-GB" dirty="0"/>
              <a:t> </a:t>
            </a:r>
            <a:r>
              <a:rPr lang="en-GB" dirty="0" err="1"/>
              <a:t>Tutulan</a:t>
            </a:r>
            <a:r>
              <a:rPr lang="en-GB" dirty="0"/>
              <a:t> </a:t>
            </a:r>
            <a:r>
              <a:rPr lang="tr-TR" dirty="0"/>
              <a:t>T</a:t>
            </a:r>
            <a:r>
              <a:rPr lang="en-GB" dirty="0" err="1"/>
              <a:t>eknik</a:t>
            </a:r>
            <a:r>
              <a:rPr lang="en-GB" dirty="0"/>
              <a:t> </a:t>
            </a:r>
            <a:r>
              <a:rPr lang="en-GB" dirty="0" err="1"/>
              <a:t>Bilgiler</a:t>
            </a:r>
            <a:endParaRPr lang="en-US" dirty="0"/>
          </a:p>
        </p:txBody>
      </p:sp>
    </p:spTree>
    <p:extLst>
      <p:ext uri="{BB962C8B-B14F-4D97-AF65-F5344CB8AC3E}">
        <p14:creationId xmlns:p14="http://schemas.microsoft.com/office/powerpoint/2010/main" val="150099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38A7B18B-5675-4856-BFDB-4F1FBF8DE105}"/>
              </a:ext>
            </a:extLst>
          </p:cNvPr>
          <p:cNvSpPr>
            <a:spLocks noGrp="1"/>
          </p:cNvSpPr>
          <p:nvPr>
            <p:ph type="body" sz="quarter" idx="13"/>
          </p:nvPr>
        </p:nvSpPr>
        <p:spPr/>
        <p:txBody>
          <a:bodyPr/>
          <a:lstStyle/>
          <a:p>
            <a:endParaRPr lang="tr-TR" dirty="0"/>
          </a:p>
          <a:p>
            <a:r>
              <a:rPr lang="tr-TR" sz="2800" b="1" dirty="0"/>
              <a:t>Çoklu Başvuru Nedir?</a:t>
            </a:r>
          </a:p>
        </p:txBody>
      </p:sp>
      <p:sp>
        <p:nvSpPr>
          <p:cNvPr id="5" name="Dikdörtgen 4">
            <a:extLst>
              <a:ext uri="{FF2B5EF4-FFF2-40B4-BE49-F238E27FC236}">
                <a16:creationId xmlns="" xmlns:a16="http://schemas.microsoft.com/office/drawing/2014/main" id="{FB3B0B50-F511-43FD-B701-3C889A413EBF}"/>
              </a:ext>
            </a:extLst>
          </p:cNvPr>
          <p:cNvSpPr/>
          <p:nvPr/>
        </p:nvSpPr>
        <p:spPr>
          <a:xfrm>
            <a:off x="611560" y="1556792"/>
            <a:ext cx="7848872" cy="4201150"/>
          </a:xfrm>
          <a:prstGeom prst="rect">
            <a:avLst/>
          </a:prstGeom>
        </p:spPr>
        <p:txBody>
          <a:bodyPr wrap="square">
            <a:spAutoFit/>
          </a:bodyPr>
          <a:lstStyle/>
          <a:p>
            <a:pPr algn="ctr">
              <a:lnSpc>
                <a:spcPct val="150000"/>
              </a:lnSpc>
              <a:defRPr/>
            </a:pPr>
            <a:r>
              <a:rPr lang="tr-TR" altLang="tr-TR" b="1" u="sng" dirty="0">
                <a:cs typeface="Tahoma" panose="020B0604030504040204" pitchFamily="34" charset="0"/>
              </a:rPr>
              <a:t>Tek bir başvuru ile birden çok tasarım için koruma talep edilmesidir.</a:t>
            </a:r>
          </a:p>
          <a:p>
            <a:pPr algn="ctr">
              <a:lnSpc>
                <a:spcPct val="150000"/>
              </a:lnSpc>
              <a:defRPr/>
            </a:pPr>
            <a:r>
              <a:rPr lang="tr-TR" altLang="tr-TR" b="1" u="sng" dirty="0">
                <a:cs typeface="Tahoma" panose="020B0604030504040204" pitchFamily="34" charset="0"/>
              </a:rPr>
              <a:t> </a:t>
            </a:r>
          </a:p>
          <a:p>
            <a:pPr algn="just">
              <a:lnSpc>
                <a:spcPct val="150000"/>
              </a:lnSpc>
              <a:defRPr/>
            </a:pPr>
            <a:r>
              <a:rPr lang="tr-TR" altLang="tr-TR" b="1" dirty="0">
                <a:cs typeface="Tahoma" panose="020B0604030504040204" pitchFamily="34" charset="0"/>
              </a:rPr>
              <a:t>Amacı: </a:t>
            </a:r>
            <a:r>
              <a:rPr lang="tr-TR" altLang="tr-TR" dirty="0">
                <a:cs typeface="Tahoma" panose="020B0604030504040204" pitchFamily="34" charset="0"/>
              </a:rPr>
              <a:t>Tek başvuruda birden fazla tasarım için tescil talebi yapılmasına imkan vererek başvuru sahiplerinin </a:t>
            </a:r>
            <a:r>
              <a:rPr lang="tr-TR" altLang="tr-TR" u="sng" dirty="0">
                <a:cs typeface="Tahoma" panose="020B0604030504040204" pitchFamily="34" charset="0"/>
              </a:rPr>
              <a:t>kolay ve daha az maliyetli </a:t>
            </a:r>
            <a:r>
              <a:rPr lang="tr-TR" altLang="tr-TR" dirty="0">
                <a:cs typeface="Tahoma" panose="020B0604030504040204" pitchFamily="34" charset="0"/>
              </a:rPr>
              <a:t>başvuru yapabilmelerini sağlamaktır. </a:t>
            </a:r>
          </a:p>
          <a:p>
            <a:pPr algn="just">
              <a:lnSpc>
                <a:spcPct val="150000"/>
              </a:lnSpc>
              <a:defRPr/>
            </a:pPr>
            <a:endParaRPr lang="tr-TR" altLang="tr-TR" b="1" dirty="0">
              <a:cs typeface="Tahoma" panose="020B0604030504040204" pitchFamily="34" charset="0"/>
            </a:endParaRPr>
          </a:p>
          <a:p>
            <a:pPr algn="just">
              <a:lnSpc>
                <a:spcPct val="150000"/>
              </a:lnSpc>
              <a:defRPr/>
            </a:pPr>
            <a:r>
              <a:rPr lang="tr-TR" altLang="tr-TR" b="1" dirty="0">
                <a:cs typeface="Tahoma" panose="020B0604030504040204" pitchFamily="34" charset="0"/>
              </a:rPr>
              <a:t>Şartı: </a:t>
            </a:r>
            <a:r>
              <a:rPr lang="tr-TR" altLang="tr-TR" dirty="0">
                <a:cs typeface="Tahoma" panose="020B0604030504040204" pitchFamily="34" charset="0"/>
              </a:rPr>
              <a:t>Tasarımların veya tasarımın uygulandığı ürünlerin aynı </a:t>
            </a:r>
            <a:r>
              <a:rPr lang="tr-TR" altLang="tr-TR" b="1" u="sng" dirty="0" err="1">
                <a:cs typeface="Tahoma" panose="020B0604030504040204" pitchFamily="34" charset="0"/>
              </a:rPr>
              <a:t>Locarno</a:t>
            </a:r>
            <a:r>
              <a:rPr lang="tr-TR" altLang="tr-TR" b="1" u="sng" dirty="0">
                <a:cs typeface="Tahoma" panose="020B0604030504040204" pitchFamily="34" charset="0"/>
              </a:rPr>
              <a:t> Sınıfına </a:t>
            </a:r>
            <a:r>
              <a:rPr lang="tr-TR" altLang="tr-TR" dirty="0">
                <a:cs typeface="Tahoma" panose="020B0604030504040204" pitchFamily="34" charset="0"/>
              </a:rPr>
              <a:t>ait olması gerekir. </a:t>
            </a:r>
          </a:p>
          <a:p>
            <a:pPr algn="ctr">
              <a:lnSpc>
                <a:spcPct val="150000"/>
              </a:lnSpc>
              <a:defRPr/>
            </a:pPr>
            <a:r>
              <a:rPr lang="tr-TR" altLang="tr-TR" sz="1600" b="1" dirty="0">
                <a:cs typeface="Tahoma" panose="020B0604030504040204" pitchFamily="34" charset="0"/>
                <a:hlinkClick r:id="rId2"/>
              </a:rPr>
              <a:t>https://www.turkpatent.gov.tr/TURKPATENT/commonContent/TClassification</a:t>
            </a:r>
            <a:endParaRPr lang="tr-TR" altLang="tr-TR" sz="1600" b="1" dirty="0">
              <a:cs typeface="Tahoma" panose="020B0604030504040204" pitchFamily="34" charset="0"/>
            </a:endParaRPr>
          </a:p>
          <a:p>
            <a:pPr algn="ctr">
              <a:lnSpc>
                <a:spcPct val="150000"/>
              </a:lnSpc>
              <a:defRPr/>
            </a:pPr>
            <a:r>
              <a:rPr lang="tr-TR" altLang="tr-TR" b="1" dirty="0">
                <a:cs typeface="Tahoma" panose="020B0604030504040204" pitchFamily="34" charset="0"/>
              </a:rPr>
              <a:t>Çoklu başvuru kapsamında en fazla 100 adet tasarım için başvuru yapılabilir. </a:t>
            </a:r>
          </a:p>
        </p:txBody>
      </p:sp>
    </p:spTree>
    <p:extLst>
      <p:ext uri="{BB962C8B-B14F-4D97-AF65-F5344CB8AC3E}">
        <p14:creationId xmlns:p14="http://schemas.microsoft.com/office/powerpoint/2010/main" val="30308045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38A7B18B-5675-4856-BFDB-4F1FBF8DE105}"/>
              </a:ext>
            </a:extLst>
          </p:cNvPr>
          <p:cNvSpPr>
            <a:spLocks noGrp="1"/>
          </p:cNvSpPr>
          <p:nvPr>
            <p:ph type="body" sz="quarter" idx="13"/>
          </p:nvPr>
        </p:nvSpPr>
        <p:spPr/>
        <p:txBody>
          <a:bodyPr/>
          <a:lstStyle/>
          <a:p>
            <a:pPr algn="just">
              <a:lnSpc>
                <a:spcPct val="150000"/>
              </a:lnSpc>
              <a:defRPr/>
            </a:pPr>
            <a:r>
              <a:rPr lang="tr-TR" altLang="tr-TR" sz="2800" b="1" dirty="0"/>
              <a:t>Tasarım Tescili Ülkesel midir? </a:t>
            </a:r>
          </a:p>
          <a:p>
            <a:pPr algn="just">
              <a:lnSpc>
                <a:spcPct val="150000"/>
              </a:lnSpc>
              <a:defRPr/>
            </a:pPr>
            <a:r>
              <a:rPr lang="tr-TR" altLang="tr-TR" sz="2800" b="1" dirty="0"/>
              <a:t>Evrensel midir?</a:t>
            </a:r>
          </a:p>
        </p:txBody>
      </p:sp>
      <p:sp>
        <p:nvSpPr>
          <p:cNvPr id="5" name="Dikdörtgen 4">
            <a:extLst>
              <a:ext uri="{FF2B5EF4-FFF2-40B4-BE49-F238E27FC236}">
                <a16:creationId xmlns="" xmlns:a16="http://schemas.microsoft.com/office/drawing/2014/main" id="{FB3B0B50-F511-43FD-B701-3C889A413EBF}"/>
              </a:ext>
            </a:extLst>
          </p:cNvPr>
          <p:cNvSpPr/>
          <p:nvPr/>
        </p:nvSpPr>
        <p:spPr>
          <a:xfrm>
            <a:off x="899592" y="2564904"/>
            <a:ext cx="7848872" cy="1295868"/>
          </a:xfrm>
          <a:prstGeom prst="rect">
            <a:avLst/>
          </a:prstGeom>
        </p:spPr>
        <p:txBody>
          <a:bodyPr wrap="square">
            <a:spAutoFit/>
          </a:bodyPr>
          <a:lstStyle/>
          <a:p>
            <a:pPr algn="ctr">
              <a:lnSpc>
                <a:spcPct val="150000"/>
              </a:lnSpc>
              <a:defRPr/>
            </a:pPr>
            <a:r>
              <a:rPr lang="tr-TR" altLang="tr-TR" dirty="0"/>
              <a:t>Tescil edilen tasarım </a:t>
            </a:r>
            <a:r>
              <a:rPr lang="tr-TR" altLang="tr-TR" b="1" u="sng" dirty="0"/>
              <a:t>sadece</a:t>
            </a:r>
            <a:r>
              <a:rPr lang="tr-TR" altLang="tr-TR" dirty="0"/>
              <a:t> alındığı ülke sınırları içinde </a:t>
            </a:r>
            <a:r>
              <a:rPr lang="tr-TR" altLang="tr-TR" b="1" dirty="0"/>
              <a:t>geçerlidir.</a:t>
            </a:r>
          </a:p>
          <a:p>
            <a:pPr algn="ctr">
              <a:lnSpc>
                <a:spcPct val="150000"/>
              </a:lnSpc>
              <a:defRPr/>
            </a:pPr>
            <a:r>
              <a:rPr lang="tr-TR" altLang="tr-TR" dirty="0"/>
              <a:t> </a:t>
            </a:r>
          </a:p>
          <a:p>
            <a:pPr algn="ctr">
              <a:lnSpc>
                <a:spcPct val="150000"/>
              </a:lnSpc>
              <a:defRPr/>
            </a:pPr>
            <a:r>
              <a:rPr lang="tr-TR" altLang="tr-TR" dirty="0"/>
              <a:t>(Diğer sınai mülkiyet hakları gibi)</a:t>
            </a:r>
          </a:p>
        </p:txBody>
      </p:sp>
    </p:spTree>
    <p:extLst>
      <p:ext uri="{BB962C8B-B14F-4D97-AF65-F5344CB8AC3E}">
        <p14:creationId xmlns:p14="http://schemas.microsoft.com/office/powerpoint/2010/main" val="28266621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p:txBody>
          <a:bodyPr/>
          <a:lstStyle/>
          <a:p>
            <a:endParaRPr lang="tr-TR" sz="2800" b="1" dirty="0"/>
          </a:p>
          <a:p>
            <a:r>
              <a:rPr lang="tr-TR" sz="2800" b="1" dirty="0"/>
              <a:t>Yurt Dışı Tasarım Başvurusu</a:t>
            </a:r>
          </a:p>
        </p:txBody>
      </p:sp>
      <p:sp>
        <p:nvSpPr>
          <p:cNvPr id="2" name="Dikdörtgen 1">
            <a:extLst>
              <a:ext uri="{FF2B5EF4-FFF2-40B4-BE49-F238E27FC236}">
                <a16:creationId xmlns="" xmlns:a16="http://schemas.microsoft.com/office/drawing/2014/main" id="{51189199-AF9F-4106-9BC7-262A86D94DD0}"/>
              </a:ext>
            </a:extLst>
          </p:cNvPr>
          <p:cNvSpPr/>
          <p:nvPr/>
        </p:nvSpPr>
        <p:spPr>
          <a:xfrm>
            <a:off x="467544" y="1323975"/>
            <a:ext cx="8280920" cy="4616648"/>
          </a:xfrm>
          <a:prstGeom prst="rect">
            <a:avLst/>
          </a:prstGeom>
        </p:spPr>
        <p:txBody>
          <a:bodyPr wrap="square">
            <a:spAutoFit/>
          </a:bodyPr>
          <a:lstStyle/>
          <a:p>
            <a:pPr algn="just">
              <a:lnSpc>
                <a:spcPct val="150000"/>
              </a:lnSpc>
              <a:defRPr/>
            </a:pPr>
            <a:endParaRPr lang="tr-TR" altLang="tr-TR" dirty="0"/>
          </a:p>
          <a:p>
            <a:pPr algn="ctr">
              <a:lnSpc>
                <a:spcPct val="150000"/>
              </a:lnSpc>
              <a:defRPr/>
            </a:pPr>
            <a:r>
              <a:rPr lang="tr-TR" altLang="tr-TR" dirty="0"/>
              <a:t>Endüstriyel Tasarımların Uluslararası Tesciline İlişkin </a:t>
            </a:r>
            <a:r>
              <a:rPr lang="tr-TR" altLang="tr-TR" b="1" dirty="0"/>
              <a:t>LAHEY ANLAŞMASI</a:t>
            </a:r>
            <a:endParaRPr lang="tr-TR" altLang="tr-TR" dirty="0"/>
          </a:p>
          <a:p>
            <a:pPr algn="just">
              <a:lnSpc>
                <a:spcPct val="150000"/>
              </a:lnSpc>
              <a:defRPr/>
            </a:pPr>
            <a:endParaRPr lang="tr-TR" altLang="tr-TR" dirty="0"/>
          </a:p>
          <a:p>
            <a:pPr algn="just">
              <a:lnSpc>
                <a:spcPct val="150000"/>
              </a:lnSpc>
              <a:defRPr/>
            </a:pPr>
            <a:r>
              <a:rPr lang="tr-TR" altLang="tr-TR" dirty="0"/>
              <a:t>Lahey Anlaşmasına üye olan bir ülkeye mensup başvuru sahibi  (anlaşmaya Türkiye dahil 40 ülke üyedir) </a:t>
            </a:r>
            <a:r>
              <a:rPr lang="tr-TR" altLang="tr-TR" dirty="0" err="1"/>
              <a:t>WIPO’ya</a:t>
            </a:r>
            <a:r>
              <a:rPr lang="tr-TR" altLang="tr-TR" dirty="0"/>
              <a:t> tek bir uluslararası başvuru yapabilir. </a:t>
            </a:r>
          </a:p>
          <a:p>
            <a:pPr algn="just">
              <a:lnSpc>
                <a:spcPct val="150000"/>
              </a:lnSpc>
              <a:defRPr/>
            </a:pPr>
            <a:endParaRPr lang="tr-TR" altLang="tr-TR" dirty="0"/>
          </a:p>
          <a:p>
            <a:pPr algn="just">
              <a:lnSpc>
                <a:spcPct val="150000"/>
              </a:lnSpc>
              <a:defRPr/>
            </a:pPr>
            <a:r>
              <a:rPr lang="tr-TR" altLang="tr-TR" dirty="0"/>
              <a:t>Uluslararası başvuru sistemi başvuru sahiplerine, çok daha az maliyet ile ve </a:t>
            </a:r>
            <a:r>
              <a:rPr lang="tr-TR" altLang="tr-TR" b="1" u="sng" dirty="0"/>
              <a:t>tek bir başvuru yaparak </a:t>
            </a:r>
            <a:r>
              <a:rPr lang="tr-TR" altLang="tr-TR" u="sng" dirty="0"/>
              <a:t>birden fazla ülkede</a:t>
            </a:r>
            <a:r>
              <a:rPr lang="tr-TR" altLang="tr-TR" dirty="0"/>
              <a:t> tasarımların tescil edilmesi imkanını sağlamaktadır. </a:t>
            </a:r>
          </a:p>
          <a:p>
            <a:pPr algn="just">
              <a:lnSpc>
                <a:spcPct val="150000"/>
              </a:lnSpc>
              <a:defRPr/>
            </a:pPr>
            <a:endParaRPr lang="tr-TR" altLang="tr-TR" dirty="0"/>
          </a:p>
          <a:p>
            <a:pPr algn="ctr">
              <a:lnSpc>
                <a:spcPct val="150000"/>
              </a:lnSpc>
              <a:defRPr/>
            </a:pPr>
            <a:r>
              <a:rPr lang="tr-TR" altLang="tr-TR" sz="1600" b="1" dirty="0">
                <a:hlinkClick r:id="rId2"/>
              </a:rPr>
              <a:t>www.wipo.int/hague/</a:t>
            </a:r>
            <a:endParaRPr lang="tr-TR" altLang="tr-TR" sz="1600" b="1" dirty="0"/>
          </a:p>
        </p:txBody>
      </p:sp>
    </p:spTree>
    <p:extLst>
      <p:ext uri="{BB962C8B-B14F-4D97-AF65-F5344CB8AC3E}">
        <p14:creationId xmlns:p14="http://schemas.microsoft.com/office/powerpoint/2010/main" val="550120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a:t>Ticari Marka Bir Tasarımı Ne Zaman Koruyabilir?</a:t>
            </a:r>
          </a:p>
        </p:txBody>
      </p:sp>
      <p:sp>
        <p:nvSpPr>
          <p:cNvPr id="3" name="Dikdörtgen 2">
            <a:extLst>
              <a:ext uri="{FF2B5EF4-FFF2-40B4-BE49-F238E27FC236}">
                <a16:creationId xmlns="" xmlns:a16="http://schemas.microsoft.com/office/drawing/2014/main" id="{51189199-AF9F-4106-9BC7-262A86D94DD0}"/>
              </a:ext>
            </a:extLst>
          </p:cNvPr>
          <p:cNvSpPr/>
          <p:nvPr/>
        </p:nvSpPr>
        <p:spPr>
          <a:xfrm>
            <a:off x="683568" y="1556792"/>
            <a:ext cx="7992888" cy="4247317"/>
          </a:xfrm>
          <a:prstGeom prst="rect">
            <a:avLst/>
          </a:prstGeom>
        </p:spPr>
        <p:txBody>
          <a:bodyPr wrap="square">
            <a:spAutoFit/>
          </a:bodyPr>
          <a:lstStyle/>
          <a:p>
            <a:pPr algn="just">
              <a:lnSpc>
                <a:spcPct val="150000"/>
              </a:lnSpc>
              <a:defRPr/>
            </a:pPr>
            <a:r>
              <a:rPr lang="tr-TR" altLang="tr-TR" b="1" dirty="0"/>
              <a:t>Ticari marka, </a:t>
            </a:r>
            <a:r>
              <a:rPr lang="tr-TR" altLang="tr-TR" dirty="0"/>
              <a:t>bir şirketin ürünlerini, diğerlerinin ürünlerinden ayırt edilmesini sağlayan bir simgedir (genellikle bir kelime, bir logo ya da her ikisinin birleşimi).</a:t>
            </a:r>
          </a:p>
          <a:p>
            <a:pPr algn="just">
              <a:lnSpc>
                <a:spcPct val="150000"/>
              </a:lnSpc>
              <a:defRPr/>
            </a:pPr>
            <a:endParaRPr lang="tr-TR" altLang="tr-TR" dirty="0"/>
          </a:p>
          <a:p>
            <a:pPr algn="just">
              <a:lnSpc>
                <a:spcPct val="150000"/>
              </a:lnSpc>
              <a:defRPr/>
            </a:pPr>
            <a:r>
              <a:rPr lang="tr-TR" altLang="tr-TR" dirty="0"/>
              <a:t>Bir ürünün şeklinin, tasarımının ya da ambalajının söz konusu ürünün ayırt edici özelliği olarak değerlendirildiği ve 3 boyutlu ticari marka olarak korunduğu durumlar vardır. </a:t>
            </a:r>
          </a:p>
          <a:p>
            <a:pPr algn="just">
              <a:lnSpc>
                <a:spcPct val="150000"/>
              </a:lnSpc>
              <a:defRPr/>
            </a:pPr>
            <a:endParaRPr lang="tr-TR" altLang="tr-TR" dirty="0"/>
          </a:p>
          <a:p>
            <a:pPr algn="just">
              <a:lnSpc>
                <a:spcPct val="150000"/>
              </a:lnSpc>
              <a:defRPr/>
            </a:pPr>
            <a:r>
              <a:rPr lang="tr-TR" altLang="tr-TR" b="1" u="sng" dirty="0"/>
              <a:t>Örnek; </a:t>
            </a:r>
          </a:p>
          <a:p>
            <a:pPr marL="285750" indent="-285750" algn="just">
              <a:lnSpc>
                <a:spcPct val="150000"/>
              </a:lnSpc>
              <a:buFont typeface="Arial" panose="020B0604020202020204" pitchFamily="34" charset="0"/>
              <a:buChar char="•"/>
              <a:defRPr/>
            </a:pPr>
            <a:r>
              <a:rPr lang="tr-TR" altLang="tr-TR" dirty="0"/>
              <a:t>Coca-Cola içeceğinin </a:t>
            </a:r>
            <a:r>
              <a:rPr lang="tr-TR" altLang="tr-TR" b="1" u="sng" dirty="0"/>
              <a:t>insan vücudu formundaki </a:t>
            </a:r>
            <a:r>
              <a:rPr lang="tr-TR" altLang="tr-TR" dirty="0"/>
              <a:t>cam şişeleri</a:t>
            </a:r>
          </a:p>
          <a:p>
            <a:pPr algn="just">
              <a:lnSpc>
                <a:spcPct val="150000"/>
              </a:lnSpc>
              <a:defRPr/>
            </a:pPr>
            <a:endParaRPr lang="tr-TR" altLang="tr-TR" dirty="0"/>
          </a:p>
        </p:txBody>
      </p:sp>
    </p:spTree>
    <p:extLst>
      <p:ext uri="{BB962C8B-B14F-4D97-AF65-F5344CB8AC3E}">
        <p14:creationId xmlns:p14="http://schemas.microsoft.com/office/powerpoint/2010/main" val="2804888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a:p>
          <a:p>
            <a:r>
              <a:rPr lang="tr-TR" sz="2800" b="1" dirty="0"/>
              <a:t>Coğrafi İşaret ve Geleneksel Ürün Adı</a:t>
            </a:r>
          </a:p>
        </p:txBody>
      </p:sp>
      <p:sp>
        <p:nvSpPr>
          <p:cNvPr id="5" name="Bulut 4"/>
          <p:cNvSpPr/>
          <p:nvPr/>
        </p:nvSpPr>
        <p:spPr>
          <a:xfrm>
            <a:off x="2627784" y="2708920"/>
            <a:ext cx="3744416" cy="187220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 Başlık 2"/>
          <p:cNvSpPr txBox="1">
            <a:spLocks/>
          </p:cNvSpPr>
          <p:nvPr/>
        </p:nvSpPr>
        <p:spPr>
          <a:xfrm>
            <a:off x="3419872" y="3068960"/>
            <a:ext cx="2160240"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2800" b="1" dirty="0">
              <a:solidFill>
                <a:schemeClr val="tx1"/>
              </a:solidFill>
            </a:endParaRPr>
          </a:p>
          <a:p>
            <a:endParaRPr lang="tr-TR" sz="2800" dirty="0">
              <a:solidFill>
                <a:schemeClr val="tx1"/>
              </a:solidFill>
            </a:endParaRPr>
          </a:p>
          <a:p>
            <a:endParaRPr lang="tr-TR" sz="2800" dirty="0">
              <a:solidFill>
                <a:schemeClr val="tx1"/>
              </a:solidFill>
            </a:endParaRPr>
          </a:p>
        </p:txBody>
      </p:sp>
      <p:sp>
        <p:nvSpPr>
          <p:cNvPr id="7" name="Dikdörtgen 6"/>
          <p:cNvSpPr/>
          <p:nvPr/>
        </p:nvSpPr>
        <p:spPr>
          <a:xfrm>
            <a:off x="3419872" y="2952526"/>
            <a:ext cx="2381077" cy="1384995"/>
          </a:xfrm>
          <a:prstGeom prst="rect">
            <a:avLst/>
          </a:prstGeom>
        </p:spPr>
        <p:txBody>
          <a:bodyPr wrap="square">
            <a:spAutoFit/>
          </a:bodyPr>
          <a:lstStyle/>
          <a:p>
            <a:r>
              <a:rPr lang="tr-TR" sz="2800" b="1" dirty="0"/>
              <a:t>Coğrafi İşaret ve Geleneksel Ürün Adı</a:t>
            </a:r>
          </a:p>
        </p:txBody>
      </p:sp>
    </p:spTree>
    <p:extLst>
      <p:ext uri="{BB962C8B-B14F-4D97-AF65-F5344CB8AC3E}">
        <p14:creationId xmlns:p14="http://schemas.microsoft.com/office/powerpoint/2010/main" val="10194319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p:txBody>
          <a:bodyPr/>
          <a:lstStyle/>
          <a:p>
            <a:r>
              <a:rPr lang="tr-TR" sz="2800" b="1" dirty="0"/>
              <a:t>Coğrafi İşaret ve Geleneksel Ürün Adı</a:t>
            </a:r>
          </a:p>
        </p:txBody>
      </p:sp>
      <p:sp>
        <p:nvSpPr>
          <p:cNvPr id="5" name="Dikdörtgen 4">
            <a:extLst>
              <a:ext uri="{FF2B5EF4-FFF2-40B4-BE49-F238E27FC236}">
                <a16:creationId xmlns="" xmlns:a16="http://schemas.microsoft.com/office/drawing/2014/main" id="{86108DC7-FA99-43A6-8B61-B6EF910634FF}"/>
              </a:ext>
            </a:extLst>
          </p:cNvPr>
          <p:cNvSpPr/>
          <p:nvPr/>
        </p:nvSpPr>
        <p:spPr>
          <a:xfrm>
            <a:off x="251520" y="1356587"/>
            <a:ext cx="8712968" cy="4662815"/>
          </a:xfrm>
          <a:prstGeom prst="rect">
            <a:avLst/>
          </a:prstGeom>
        </p:spPr>
        <p:txBody>
          <a:bodyPr wrap="square">
            <a:spAutoFit/>
          </a:bodyPr>
          <a:lstStyle/>
          <a:p>
            <a:pPr algn="just">
              <a:lnSpc>
                <a:spcPct val="150000"/>
              </a:lnSpc>
              <a:defRPr/>
            </a:pPr>
            <a:r>
              <a:rPr lang="tr-TR" altLang="tr-TR" b="1" i="1" dirty="0"/>
              <a:t>&amp; </a:t>
            </a:r>
            <a:r>
              <a:rPr lang="tr-TR" altLang="tr-TR" b="1" i="1" u="sng" dirty="0"/>
              <a:t>Belirli bir bölgeden kaynaklanan </a:t>
            </a:r>
            <a:r>
              <a:rPr lang="tr-TR" altLang="tr-TR" dirty="0"/>
              <a:t>ve ayırt edici özellikleri nedeniyle </a:t>
            </a:r>
            <a:r>
              <a:rPr lang="tr-TR" altLang="tr-TR" b="1" i="1" u="sng" dirty="0"/>
              <a:t>kaynaklandığı bölge ile özdeşleşmiş;</a:t>
            </a:r>
            <a:r>
              <a:rPr lang="tr-TR" altLang="tr-TR" b="1" i="1" dirty="0"/>
              <a:t>  </a:t>
            </a:r>
            <a:r>
              <a:rPr lang="tr-TR" altLang="tr-TR" dirty="0"/>
              <a:t>gıda, tarım, maden, sanayi ve el sanatları ürünleridir. </a:t>
            </a:r>
          </a:p>
          <a:p>
            <a:pPr algn="just">
              <a:lnSpc>
                <a:spcPct val="150000"/>
              </a:lnSpc>
              <a:defRPr/>
            </a:pPr>
            <a:endParaRPr lang="tr-TR" altLang="tr-TR" dirty="0"/>
          </a:p>
          <a:p>
            <a:pPr algn="just">
              <a:lnSpc>
                <a:spcPct val="150000"/>
              </a:lnSpc>
              <a:defRPr/>
            </a:pPr>
            <a:r>
              <a:rPr lang="tr-TR" altLang="tr-TR" b="1" i="1" dirty="0"/>
              <a:t>&amp; Bir sınai mülkiyet hakkı olmasına rağmen, </a:t>
            </a:r>
            <a:r>
              <a:rPr lang="tr-TR" altLang="tr-TR" dirty="0"/>
              <a:t>ürünü</a:t>
            </a:r>
            <a:r>
              <a:rPr lang="tr-TR" altLang="tr-TR" b="1" i="1" dirty="0"/>
              <a:t> tek bir kişinin tekeline vermez. </a:t>
            </a:r>
          </a:p>
          <a:p>
            <a:pPr algn="just">
              <a:lnSpc>
                <a:spcPct val="150000"/>
              </a:lnSpc>
              <a:defRPr/>
            </a:pPr>
            <a:endParaRPr lang="tr-TR" altLang="tr-TR" dirty="0"/>
          </a:p>
          <a:p>
            <a:pPr algn="just">
              <a:lnSpc>
                <a:spcPct val="150000"/>
              </a:lnSpc>
              <a:defRPr/>
            </a:pPr>
            <a:r>
              <a:rPr lang="tr-TR" altLang="tr-TR" b="1" i="1" dirty="0"/>
              <a:t>&amp; Tekel Hakkı </a:t>
            </a:r>
            <a:r>
              <a:rPr lang="tr-TR" altLang="tr-TR" b="1" i="1" dirty="0">
                <a:solidFill>
                  <a:srgbClr val="FF0000"/>
                </a:solidFill>
              </a:rPr>
              <a:t>sağlamaz</a:t>
            </a:r>
            <a:r>
              <a:rPr lang="tr-TR" altLang="tr-TR" b="1" i="1" dirty="0"/>
              <a:t>, </a:t>
            </a:r>
            <a:r>
              <a:rPr lang="tr-TR" altLang="tr-TR" b="1" i="1" dirty="0" err="1"/>
              <a:t>Kollektif</a:t>
            </a:r>
            <a:r>
              <a:rPr lang="tr-TR" altLang="tr-TR" b="1" i="1" dirty="0"/>
              <a:t> Hak </a:t>
            </a:r>
            <a:r>
              <a:rPr lang="tr-TR" altLang="tr-TR" b="1" i="1" dirty="0">
                <a:solidFill>
                  <a:srgbClr val="FF0000"/>
                </a:solidFill>
              </a:rPr>
              <a:t>SAĞLAR</a:t>
            </a:r>
            <a:r>
              <a:rPr lang="tr-TR" altLang="tr-TR" b="1" i="1" dirty="0"/>
              <a:t> (</a:t>
            </a:r>
            <a:r>
              <a:rPr lang="tr-TR" altLang="tr-TR" dirty="0"/>
              <a:t>birçok kimseyi içine alan, birden çok kişinin bir araya gelmesi sonucu oluşan</a:t>
            </a:r>
            <a:r>
              <a:rPr lang="tr-TR" altLang="tr-TR" b="1" dirty="0"/>
              <a:t>)</a:t>
            </a:r>
          </a:p>
          <a:p>
            <a:pPr algn="just">
              <a:lnSpc>
                <a:spcPct val="150000"/>
              </a:lnSpc>
              <a:defRPr/>
            </a:pPr>
            <a:endParaRPr lang="tr-TR" altLang="tr-TR" i="1" dirty="0"/>
          </a:p>
          <a:p>
            <a:pPr algn="just">
              <a:lnSpc>
                <a:spcPct val="150000"/>
              </a:lnSpc>
              <a:defRPr/>
            </a:pPr>
            <a:r>
              <a:rPr lang="tr-TR" altLang="tr-TR" b="1" i="1" dirty="0"/>
              <a:t>&amp; </a:t>
            </a:r>
            <a:r>
              <a:rPr lang="tr-TR" altLang="tr-TR" b="1" i="1" dirty="0" err="1"/>
              <a:t>Anonimliğe</a:t>
            </a:r>
            <a:r>
              <a:rPr lang="tr-TR" altLang="tr-TR" b="1" i="1" dirty="0"/>
              <a:t> sahiptir (</a:t>
            </a:r>
            <a:r>
              <a:rPr lang="tr-TR" altLang="tr-TR" dirty="0"/>
              <a:t>sağladığı hak, belli bir kişiye veya kişilere bağlanamaz</a:t>
            </a:r>
            <a:r>
              <a:rPr lang="tr-TR" altLang="tr-TR" b="1" i="1" dirty="0"/>
              <a:t>)</a:t>
            </a:r>
          </a:p>
          <a:p>
            <a:pPr algn="just">
              <a:lnSpc>
                <a:spcPct val="150000"/>
              </a:lnSpc>
              <a:defRPr/>
            </a:pPr>
            <a:endParaRPr lang="tr-TR" altLang="tr-TR" dirty="0"/>
          </a:p>
          <a:p>
            <a:pPr algn="just">
              <a:lnSpc>
                <a:spcPct val="150000"/>
              </a:lnSpc>
              <a:defRPr/>
            </a:pPr>
            <a:r>
              <a:rPr lang="tr-TR" altLang="tr-TR" b="1" i="1" dirty="0"/>
              <a:t>&amp; </a:t>
            </a:r>
            <a:r>
              <a:rPr lang="tr-TR" altLang="tr-TR" dirty="0"/>
              <a:t>Tescile konu olan ürünün üreticileri ve pazarlamacıları için </a:t>
            </a:r>
            <a:r>
              <a:rPr lang="tr-TR" altLang="tr-TR" b="1" u="sng" dirty="0"/>
              <a:t>ortak bir kullanım hakkı </a:t>
            </a:r>
            <a:r>
              <a:rPr lang="tr-TR" altLang="tr-TR" dirty="0"/>
              <a:t>sağlar. </a:t>
            </a:r>
          </a:p>
        </p:txBody>
      </p:sp>
    </p:spTree>
    <p:extLst>
      <p:ext uri="{BB962C8B-B14F-4D97-AF65-F5344CB8AC3E}">
        <p14:creationId xmlns:p14="http://schemas.microsoft.com/office/powerpoint/2010/main" val="9896152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p:txBody>
          <a:bodyPr/>
          <a:lstStyle/>
          <a:p>
            <a:r>
              <a:rPr lang="tr-TR" sz="2800" b="1" dirty="0"/>
              <a:t>Coğrafi İşaret ve Geleneksel Ürün Adı</a:t>
            </a:r>
          </a:p>
          <a:p>
            <a:endParaRPr lang="tr-TR" dirty="0"/>
          </a:p>
        </p:txBody>
      </p:sp>
      <p:sp>
        <p:nvSpPr>
          <p:cNvPr id="3" name="Dikdörtgen 2">
            <a:extLst>
              <a:ext uri="{FF2B5EF4-FFF2-40B4-BE49-F238E27FC236}">
                <a16:creationId xmlns="" xmlns:a16="http://schemas.microsoft.com/office/drawing/2014/main" id="{E2A15DAE-C936-4DC6-B721-7155276CB7D3}"/>
              </a:ext>
            </a:extLst>
          </p:cNvPr>
          <p:cNvSpPr/>
          <p:nvPr/>
        </p:nvSpPr>
        <p:spPr>
          <a:xfrm>
            <a:off x="323528" y="1412776"/>
            <a:ext cx="8479804" cy="4662815"/>
          </a:xfrm>
          <a:prstGeom prst="rect">
            <a:avLst/>
          </a:prstGeom>
        </p:spPr>
        <p:txBody>
          <a:bodyPr wrap="square">
            <a:spAutoFit/>
          </a:bodyPr>
          <a:lstStyle/>
          <a:p>
            <a:pPr algn="just">
              <a:lnSpc>
                <a:spcPct val="150000"/>
              </a:lnSpc>
              <a:defRPr/>
            </a:pPr>
            <a:r>
              <a:rPr lang="tr-TR" altLang="tr-TR" b="1" i="1" dirty="0"/>
              <a:t>&amp; </a:t>
            </a:r>
            <a:r>
              <a:rPr lang="tr-TR" altLang="tr-TR" dirty="0"/>
              <a:t>Belirli coğrafi sınırları içerisinde </a:t>
            </a:r>
            <a:r>
              <a:rPr lang="tr-TR" altLang="tr-TR" b="1" dirty="0"/>
              <a:t>tescile / tescilde düzenlenen şartlara uygun </a:t>
            </a:r>
            <a:r>
              <a:rPr lang="tr-TR" altLang="tr-TR" dirty="0"/>
              <a:t>üretim yapan / faaliyet gösteren ve tescile uygun üretilen ürünleri pazarlayan  </a:t>
            </a:r>
            <a:r>
              <a:rPr lang="tr-TR" altLang="tr-TR" b="1" i="1" u="sng" dirty="0"/>
              <a:t>HERKES, </a:t>
            </a:r>
            <a:r>
              <a:rPr lang="tr-TR" altLang="tr-TR" dirty="0"/>
              <a:t>kullanma ve korumadan yararlanma hakkında sahiptir. </a:t>
            </a:r>
          </a:p>
          <a:p>
            <a:pPr algn="just">
              <a:lnSpc>
                <a:spcPct val="150000"/>
              </a:lnSpc>
              <a:defRPr/>
            </a:pPr>
            <a:r>
              <a:rPr lang="tr-TR" altLang="tr-TR" b="1" i="1" dirty="0"/>
              <a:t>&amp; </a:t>
            </a:r>
            <a:r>
              <a:rPr lang="tr-TR" altLang="tr-TR" dirty="0"/>
              <a:t>Devir, lisans ya da miras yolu ile intikal </a:t>
            </a:r>
            <a:r>
              <a:rPr lang="tr-TR" altLang="tr-TR" dirty="0" err="1"/>
              <a:t>v.b</a:t>
            </a:r>
            <a:r>
              <a:rPr lang="tr-TR" altLang="tr-TR" dirty="0"/>
              <a:t>. hukuki işlemlere </a:t>
            </a:r>
            <a:r>
              <a:rPr lang="tr-TR" altLang="tr-TR" b="1" u="sng" dirty="0"/>
              <a:t>konu olmaz.</a:t>
            </a:r>
          </a:p>
          <a:p>
            <a:pPr algn="just">
              <a:lnSpc>
                <a:spcPct val="150000"/>
              </a:lnSpc>
              <a:defRPr/>
            </a:pPr>
            <a:endParaRPr lang="tr-TR" altLang="tr-TR" b="1" dirty="0"/>
          </a:p>
          <a:p>
            <a:pPr algn="just">
              <a:lnSpc>
                <a:spcPct val="150000"/>
              </a:lnSpc>
              <a:defRPr/>
            </a:pPr>
            <a:r>
              <a:rPr lang="tr-TR" altLang="tr-TR" b="1" dirty="0"/>
              <a:t>Soru 1: </a:t>
            </a:r>
            <a:r>
              <a:rPr lang="tr-TR" altLang="tr-TR" dirty="0"/>
              <a:t>Coğrafi işaret ve geleneksel ürün adı tescilinin amacı nedir? Tescille sağlanan koruma neden önemlidir?</a:t>
            </a:r>
          </a:p>
          <a:p>
            <a:pPr algn="just">
              <a:lnSpc>
                <a:spcPct val="150000"/>
              </a:lnSpc>
              <a:defRPr/>
            </a:pPr>
            <a:r>
              <a:rPr lang="tr-TR" altLang="tr-TR" b="1" dirty="0"/>
              <a:t>Cevap: </a:t>
            </a:r>
            <a:r>
              <a:rPr lang="tr-TR" altLang="tr-TR" dirty="0"/>
              <a:t>Belli bir üne kavuşmuş ürünlerin korunmasını sağlamaktır. Ülkemizde her ilin, hatta her ilçenin, belli bir ürünün üretimine kaynak teşkil ettiği ve bu ürün ile ünlenmiş olduğu bir gerçektir. Bundan dolayı, tüketiciler, yöre adıyla satılan ürünleri, o yöre adına duydukları güven nedeniyle tercih ederler. </a:t>
            </a:r>
            <a:endParaRPr lang="tr-TR" altLang="tr-TR" b="1" dirty="0"/>
          </a:p>
        </p:txBody>
      </p:sp>
    </p:spTree>
    <p:extLst>
      <p:ext uri="{BB962C8B-B14F-4D97-AF65-F5344CB8AC3E}">
        <p14:creationId xmlns:p14="http://schemas.microsoft.com/office/powerpoint/2010/main" val="1977131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p:txBody>
          <a:bodyPr/>
          <a:lstStyle/>
          <a:p>
            <a:r>
              <a:rPr lang="tr-TR" sz="2800" b="1" dirty="0"/>
              <a:t>Coğrafi İşaret ve Geleneksel Ürün Adı</a:t>
            </a:r>
          </a:p>
          <a:p>
            <a:endParaRPr lang="tr-TR" dirty="0"/>
          </a:p>
        </p:txBody>
      </p:sp>
      <p:sp>
        <p:nvSpPr>
          <p:cNvPr id="3" name="Dikdörtgen 2">
            <a:extLst>
              <a:ext uri="{FF2B5EF4-FFF2-40B4-BE49-F238E27FC236}">
                <a16:creationId xmlns="" xmlns:a16="http://schemas.microsoft.com/office/drawing/2014/main" id="{E2A15DAE-C936-4DC6-B721-7155276CB7D3}"/>
              </a:ext>
            </a:extLst>
          </p:cNvPr>
          <p:cNvSpPr/>
          <p:nvPr/>
        </p:nvSpPr>
        <p:spPr>
          <a:xfrm>
            <a:off x="395536" y="1772816"/>
            <a:ext cx="8479804" cy="3831818"/>
          </a:xfrm>
          <a:prstGeom prst="rect">
            <a:avLst/>
          </a:prstGeom>
        </p:spPr>
        <p:txBody>
          <a:bodyPr wrap="square">
            <a:spAutoFit/>
          </a:bodyPr>
          <a:lstStyle/>
          <a:p>
            <a:pPr algn="just">
              <a:lnSpc>
                <a:spcPct val="150000"/>
              </a:lnSpc>
              <a:defRPr/>
            </a:pPr>
            <a:r>
              <a:rPr lang="tr-TR" altLang="tr-TR" b="1" dirty="0"/>
              <a:t>Cevap: </a:t>
            </a:r>
            <a:r>
              <a:rPr lang="tr-TR" altLang="tr-TR" dirty="0"/>
              <a:t>Doğallık, geleneksellik, sürdürülebilir kalite, bölgesel kalkınma ve dünya pazarında rekabet edebilme teminatı </a:t>
            </a:r>
            <a:r>
              <a:rPr lang="tr-TR" altLang="tr-TR" dirty="0" err="1"/>
              <a:t>v.b</a:t>
            </a:r>
            <a:r>
              <a:rPr lang="tr-TR" altLang="tr-TR" dirty="0"/>
              <a:t>. gibi tüm bu özellikler coğrafi işaretlerin ve geleneksel ürün adlarının katma değerleri arasında sayılır. </a:t>
            </a:r>
          </a:p>
          <a:p>
            <a:pPr algn="just">
              <a:lnSpc>
                <a:spcPct val="150000"/>
              </a:lnSpc>
              <a:defRPr/>
            </a:pPr>
            <a:endParaRPr lang="tr-TR" altLang="tr-TR" b="1" dirty="0"/>
          </a:p>
          <a:p>
            <a:pPr algn="just">
              <a:lnSpc>
                <a:spcPct val="150000"/>
              </a:lnSpc>
              <a:defRPr/>
            </a:pPr>
            <a:r>
              <a:rPr lang="tr-TR" altLang="tr-TR" b="1" dirty="0"/>
              <a:t>     Özetle;</a:t>
            </a:r>
          </a:p>
          <a:p>
            <a:pPr marL="742950" lvl="1" indent="-285750" algn="just">
              <a:lnSpc>
                <a:spcPct val="150000"/>
              </a:lnSpc>
              <a:buFont typeface="Arial" panose="020B0604020202020204" pitchFamily="34" charset="0"/>
              <a:buChar char="•"/>
              <a:defRPr/>
            </a:pPr>
            <a:r>
              <a:rPr lang="tr-TR" altLang="tr-TR" dirty="0"/>
              <a:t>Ürünün korunması,</a:t>
            </a:r>
          </a:p>
          <a:p>
            <a:pPr marL="742950" lvl="1" indent="-285750" algn="just">
              <a:lnSpc>
                <a:spcPct val="150000"/>
              </a:lnSpc>
              <a:buFont typeface="Arial" panose="020B0604020202020204" pitchFamily="34" charset="0"/>
              <a:buChar char="•"/>
              <a:defRPr/>
            </a:pPr>
            <a:r>
              <a:rPr lang="tr-TR" altLang="tr-TR" dirty="0"/>
              <a:t>Üreticinin korunması,</a:t>
            </a:r>
          </a:p>
          <a:p>
            <a:pPr marL="742950" lvl="1" indent="-285750" algn="just">
              <a:lnSpc>
                <a:spcPct val="150000"/>
              </a:lnSpc>
              <a:buFont typeface="Arial" panose="020B0604020202020204" pitchFamily="34" charset="0"/>
              <a:buChar char="•"/>
              <a:defRPr/>
            </a:pPr>
            <a:r>
              <a:rPr lang="tr-TR" altLang="tr-TR" dirty="0"/>
              <a:t>Tüketicinin korunması,</a:t>
            </a:r>
          </a:p>
          <a:p>
            <a:pPr marL="742950" lvl="1" indent="-285750" algn="just">
              <a:lnSpc>
                <a:spcPct val="150000"/>
              </a:lnSpc>
              <a:buFont typeface="Arial" panose="020B0604020202020204" pitchFamily="34" charset="0"/>
              <a:buChar char="•"/>
              <a:defRPr/>
            </a:pPr>
            <a:r>
              <a:rPr lang="tr-TR" altLang="tr-TR" dirty="0"/>
              <a:t>Ülkenin milli ve kültürel değerlerinin korunmasıdır. </a:t>
            </a:r>
          </a:p>
        </p:txBody>
      </p:sp>
    </p:spTree>
    <p:extLst>
      <p:ext uri="{BB962C8B-B14F-4D97-AF65-F5344CB8AC3E}">
        <p14:creationId xmlns:p14="http://schemas.microsoft.com/office/powerpoint/2010/main" val="37199107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p:txBody>
          <a:bodyPr/>
          <a:lstStyle/>
          <a:p>
            <a:r>
              <a:rPr lang="tr-TR" sz="2800" b="1" dirty="0"/>
              <a:t>Coğrafi İşaret ve Geleneksel Ürün Adı</a:t>
            </a:r>
          </a:p>
          <a:p>
            <a:endParaRPr lang="tr-TR" dirty="0"/>
          </a:p>
        </p:txBody>
      </p:sp>
      <p:sp>
        <p:nvSpPr>
          <p:cNvPr id="5" name="Dikdörtgen 4">
            <a:extLst>
              <a:ext uri="{FF2B5EF4-FFF2-40B4-BE49-F238E27FC236}">
                <a16:creationId xmlns="" xmlns:a16="http://schemas.microsoft.com/office/drawing/2014/main" id="{86BF178A-267E-4DB9-B86E-02B3F377D09E}"/>
              </a:ext>
            </a:extLst>
          </p:cNvPr>
          <p:cNvSpPr/>
          <p:nvPr/>
        </p:nvSpPr>
        <p:spPr>
          <a:xfrm>
            <a:off x="539552" y="1534571"/>
            <a:ext cx="8479804" cy="3788858"/>
          </a:xfrm>
          <a:prstGeom prst="rect">
            <a:avLst/>
          </a:prstGeom>
        </p:spPr>
        <p:txBody>
          <a:bodyPr wrap="square">
            <a:spAutoFit/>
          </a:bodyPr>
          <a:lstStyle/>
          <a:p>
            <a:pPr algn="just">
              <a:lnSpc>
                <a:spcPct val="150000"/>
              </a:lnSpc>
              <a:defRPr/>
            </a:pPr>
            <a:r>
              <a:rPr lang="tr-TR" altLang="tr-TR" b="1" dirty="0"/>
              <a:t>Soru 2: </a:t>
            </a:r>
            <a:r>
              <a:rPr lang="tr-TR" altLang="tr-TR" dirty="0"/>
              <a:t>Coğrafi işaret ve geleneksel ürün adı tescil başvurusunu kimler yapabilir?</a:t>
            </a:r>
          </a:p>
          <a:p>
            <a:pPr algn="just">
              <a:lnSpc>
                <a:spcPct val="150000"/>
              </a:lnSpc>
              <a:defRPr/>
            </a:pPr>
            <a:endParaRPr lang="tr-TR" altLang="tr-TR" dirty="0"/>
          </a:p>
          <a:p>
            <a:pPr algn="just">
              <a:lnSpc>
                <a:spcPct val="150000"/>
              </a:lnSpc>
              <a:defRPr/>
            </a:pPr>
            <a:r>
              <a:rPr lang="tr-TR" altLang="tr-TR" b="1" dirty="0"/>
              <a:t>Cevap: </a:t>
            </a:r>
          </a:p>
          <a:p>
            <a:pPr marL="285750" indent="-285750" algn="just">
              <a:lnSpc>
                <a:spcPct val="150000"/>
              </a:lnSpc>
              <a:buFont typeface="Arial" panose="020B0604020202020204" pitchFamily="34" charset="0"/>
              <a:buChar char="•"/>
              <a:defRPr/>
            </a:pPr>
            <a:r>
              <a:rPr lang="tr-TR" altLang="tr-TR" dirty="0"/>
              <a:t>Tescile konu olan ürünün üreticisi,</a:t>
            </a:r>
          </a:p>
          <a:p>
            <a:pPr marL="285750" indent="-285750" algn="just">
              <a:lnSpc>
                <a:spcPct val="150000"/>
              </a:lnSpc>
              <a:buFont typeface="Arial" panose="020B0604020202020204" pitchFamily="34" charset="0"/>
              <a:buChar char="•"/>
              <a:defRPr/>
            </a:pPr>
            <a:r>
              <a:rPr lang="tr-TR" altLang="tr-TR" dirty="0"/>
              <a:t>Üretici grupları</a:t>
            </a:r>
          </a:p>
          <a:p>
            <a:pPr marL="285750" indent="-285750" algn="just">
              <a:lnSpc>
                <a:spcPct val="150000"/>
              </a:lnSpc>
              <a:buFont typeface="Arial" panose="020B0604020202020204" pitchFamily="34" charset="0"/>
              <a:buChar char="•"/>
              <a:defRPr/>
            </a:pPr>
            <a:r>
              <a:rPr lang="tr-TR" altLang="tr-TR" dirty="0"/>
              <a:t>Kamu kuruluşları</a:t>
            </a:r>
          </a:p>
          <a:p>
            <a:pPr marL="285750" indent="-285750" algn="just">
              <a:lnSpc>
                <a:spcPct val="150000"/>
              </a:lnSpc>
              <a:buFont typeface="Arial" panose="020B0604020202020204" pitchFamily="34" charset="0"/>
              <a:buChar char="•"/>
              <a:defRPr/>
            </a:pPr>
            <a:r>
              <a:rPr lang="tr-TR" altLang="tr-TR" dirty="0"/>
              <a:t>Dernekler</a:t>
            </a:r>
          </a:p>
          <a:p>
            <a:pPr marL="285750" indent="-285750" algn="just">
              <a:lnSpc>
                <a:spcPct val="150000"/>
              </a:lnSpc>
              <a:buFont typeface="Arial" panose="020B0604020202020204" pitchFamily="34" charset="0"/>
              <a:buChar char="•"/>
              <a:defRPr/>
            </a:pPr>
            <a:r>
              <a:rPr lang="tr-TR" altLang="tr-TR" dirty="0"/>
              <a:t>Vakıflar</a:t>
            </a:r>
          </a:p>
          <a:p>
            <a:pPr marL="285750" indent="-285750" algn="just">
              <a:lnSpc>
                <a:spcPct val="150000"/>
              </a:lnSpc>
              <a:buFont typeface="Arial" panose="020B0604020202020204" pitchFamily="34" charset="0"/>
              <a:buChar char="•"/>
              <a:defRPr/>
            </a:pPr>
            <a:r>
              <a:rPr lang="tr-TR" altLang="tr-TR" dirty="0"/>
              <a:t>Kooperatifler</a:t>
            </a:r>
            <a:endParaRPr lang="tr-TR" altLang="tr-TR" b="1" dirty="0"/>
          </a:p>
        </p:txBody>
      </p:sp>
    </p:spTree>
    <p:extLst>
      <p:ext uri="{BB962C8B-B14F-4D97-AF65-F5344CB8AC3E}">
        <p14:creationId xmlns:p14="http://schemas.microsoft.com/office/powerpoint/2010/main" val="8267958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p:txBody>
          <a:bodyPr/>
          <a:lstStyle/>
          <a:p>
            <a:r>
              <a:rPr lang="tr-TR" sz="2800" b="1" dirty="0"/>
              <a:t>Coğrafi İşaret ve Geleneksel Ürün Adı</a:t>
            </a:r>
          </a:p>
          <a:p>
            <a:endParaRPr lang="tr-TR" dirty="0"/>
          </a:p>
        </p:txBody>
      </p:sp>
      <p:sp>
        <p:nvSpPr>
          <p:cNvPr id="5" name="Dikdörtgen 4">
            <a:extLst>
              <a:ext uri="{FF2B5EF4-FFF2-40B4-BE49-F238E27FC236}">
                <a16:creationId xmlns="" xmlns:a16="http://schemas.microsoft.com/office/drawing/2014/main" id="{3A69C3FA-C7C5-4137-BC79-38E8BA1C8BBC}"/>
              </a:ext>
            </a:extLst>
          </p:cNvPr>
          <p:cNvSpPr/>
          <p:nvPr/>
        </p:nvSpPr>
        <p:spPr>
          <a:xfrm>
            <a:off x="467544" y="1323975"/>
            <a:ext cx="8479804" cy="4662815"/>
          </a:xfrm>
          <a:prstGeom prst="rect">
            <a:avLst/>
          </a:prstGeom>
        </p:spPr>
        <p:txBody>
          <a:bodyPr wrap="square">
            <a:spAutoFit/>
          </a:bodyPr>
          <a:lstStyle/>
          <a:p>
            <a:pPr algn="just">
              <a:lnSpc>
                <a:spcPct val="150000"/>
              </a:lnSpc>
              <a:defRPr/>
            </a:pPr>
            <a:r>
              <a:rPr lang="tr-TR" altLang="tr-TR" b="1" dirty="0"/>
              <a:t>Soru 3: </a:t>
            </a:r>
            <a:r>
              <a:rPr lang="tr-TR" altLang="tr-TR" dirty="0"/>
              <a:t>Coğrafi işaret tescili, başvuru yapana tekel hakkı (</a:t>
            </a:r>
            <a:r>
              <a:rPr lang="tr-TR" altLang="tr-TR" dirty="0" err="1"/>
              <a:t>inhisari</a:t>
            </a:r>
            <a:r>
              <a:rPr lang="tr-TR" altLang="tr-TR" dirty="0"/>
              <a:t> hak) sağlamadığına göre, başvuruyu yapanın rolü ve karı nedir?</a:t>
            </a:r>
          </a:p>
          <a:p>
            <a:pPr algn="just">
              <a:lnSpc>
                <a:spcPct val="150000"/>
              </a:lnSpc>
              <a:defRPr/>
            </a:pPr>
            <a:endParaRPr lang="tr-TR" altLang="tr-TR" dirty="0"/>
          </a:p>
          <a:p>
            <a:pPr algn="just">
              <a:lnSpc>
                <a:spcPct val="150000"/>
              </a:lnSpc>
              <a:defRPr/>
            </a:pPr>
            <a:r>
              <a:rPr lang="tr-TR" altLang="tr-TR" b="1" dirty="0"/>
              <a:t>Cevap: </a:t>
            </a:r>
            <a:r>
              <a:rPr lang="tr-TR" altLang="tr-TR" dirty="0"/>
              <a:t>Coğrafi işaretin tescil işlemlerini yürütmek ve denetim işlemlerinde görev almak,</a:t>
            </a:r>
          </a:p>
          <a:p>
            <a:pPr algn="just">
              <a:lnSpc>
                <a:spcPct val="150000"/>
              </a:lnSpc>
              <a:defRPr/>
            </a:pPr>
            <a:r>
              <a:rPr lang="tr-TR" altLang="tr-TR" dirty="0"/>
              <a:t>              Tescilin sağladığı korumadan öncelikli olarak yararlanmak,</a:t>
            </a:r>
          </a:p>
          <a:p>
            <a:pPr algn="just">
              <a:lnSpc>
                <a:spcPct val="150000"/>
              </a:lnSpc>
              <a:defRPr/>
            </a:pPr>
            <a:r>
              <a:rPr lang="tr-TR" altLang="tr-TR" dirty="0"/>
              <a:t>              Ürüne katma değer sağlanmasında temel rol oynamaktır.  </a:t>
            </a:r>
          </a:p>
          <a:p>
            <a:pPr algn="just">
              <a:lnSpc>
                <a:spcPct val="150000"/>
              </a:lnSpc>
              <a:defRPr/>
            </a:pPr>
            <a:endParaRPr lang="tr-TR" altLang="tr-TR" b="1" dirty="0"/>
          </a:p>
          <a:p>
            <a:pPr algn="just">
              <a:lnSpc>
                <a:spcPct val="150000"/>
              </a:lnSpc>
              <a:defRPr/>
            </a:pPr>
            <a:r>
              <a:rPr lang="tr-TR" altLang="tr-TR" b="1" dirty="0"/>
              <a:t>Soru 4: </a:t>
            </a:r>
            <a:r>
              <a:rPr lang="tr-TR" altLang="tr-TR" dirty="0"/>
              <a:t>Coğrafi işaret ve geleneksel ürün adlarının koruma süresi ne kadardır?</a:t>
            </a:r>
          </a:p>
          <a:p>
            <a:pPr algn="just">
              <a:lnSpc>
                <a:spcPct val="150000"/>
              </a:lnSpc>
              <a:defRPr/>
            </a:pPr>
            <a:endParaRPr lang="tr-TR" altLang="tr-TR" b="1" dirty="0"/>
          </a:p>
          <a:p>
            <a:pPr algn="just">
              <a:lnSpc>
                <a:spcPct val="150000"/>
              </a:lnSpc>
              <a:defRPr/>
            </a:pPr>
            <a:r>
              <a:rPr lang="tr-TR" altLang="tr-TR" b="1" dirty="0"/>
              <a:t>Cevap: </a:t>
            </a:r>
            <a:r>
              <a:rPr lang="tr-TR" altLang="tr-TR" dirty="0"/>
              <a:t>Tescil, diğer sınai mülkiyet haklarının aksine, belli bir süre için korunmaz. Koruma süresi olmadığından yenilenmesi de yoktur. </a:t>
            </a:r>
          </a:p>
        </p:txBody>
      </p:sp>
    </p:spTree>
    <p:extLst>
      <p:ext uri="{BB962C8B-B14F-4D97-AF65-F5344CB8AC3E}">
        <p14:creationId xmlns:p14="http://schemas.microsoft.com/office/powerpoint/2010/main" val="197803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a:xfrm>
            <a:off x="1" y="0"/>
            <a:ext cx="5868143" cy="1323975"/>
          </a:xfrm>
        </p:spPr>
        <p:txBody>
          <a:bodyPr/>
          <a:lstStyle/>
          <a:p>
            <a:endParaRPr lang="tr-TR" sz="2800" b="1" dirty="0"/>
          </a:p>
          <a:p>
            <a:r>
              <a:rPr lang="tr-TR" sz="2800" b="1" dirty="0"/>
              <a:t>Kümülatif (Çoklu) Koruma İlkesi </a:t>
            </a:r>
          </a:p>
        </p:txBody>
      </p:sp>
      <p:sp>
        <p:nvSpPr>
          <p:cNvPr id="7" name="Textfeld 8">
            <a:extLst>
              <a:ext uri="{FF2B5EF4-FFF2-40B4-BE49-F238E27FC236}">
                <a16:creationId xmlns="" xmlns:a16="http://schemas.microsoft.com/office/drawing/2014/main" id="{70F1BC3D-2336-4A17-9A80-DAB14809259E}"/>
              </a:ext>
            </a:extLst>
          </p:cNvPr>
          <p:cNvSpPr txBox="1">
            <a:spLocks noChangeArrowheads="1"/>
          </p:cNvSpPr>
          <p:nvPr/>
        </p:nvSpPr>
        <p:spPr bwMode="auto">
          <a:xfrm>
            <a:off x="611560" y="4725144"/>
            <a:ext cx="8037692" cy="1338828"/>
          </a:xfrm>
          <a:prstGeom prst="rect">
            <a:avLst/>
          </a:prstGeom>
          <a:noFill/>
          <a:ln w="9525">
            <a:noFill/>
            <a:miter lim="800000"/>
            <a:headEnd/>
            <a:tailEnd/>
          </a:ln>
        </p:spPr>
        <p:txBody>
          <a:bodyPr wrap="square">
            <a:spAutoFit/>
          </a:bodyPr>
          <a:lstStyle/>
          <a:p>
            <a:pPr marL="136922" indent="-136922" algn="ctr">
              <a:lnSpc>
                <a:spcPct val="150000"/>
              </a:lnSpc>
            </a:pPr>
            <a:r>
              <a:rPr lang="tr-TR" b="1" dirty="0"/>
              <a:t>Bir fikri ürünün, fikri mülkiyeti düzenleyen birden çok yasanın (mevzuatın) koruma </a:t>
            </a:r>
          </a:p>
          <a:p>
            <a:pPr marL="136922" indent="-136922" algn="ctr">
              <a:lnSpc>
                <a:spcPct val="150000"/>
              </a:lnSpc>
            </a:pPr>
            <a:r>
              <a:rPr lang="tr-TR" b="1" dirty="0"/>
              <a:t>şartlarını aynı anda karşılamasına </a:t>
            </a:r>
            <a:r>
              <a:rPr lang="tr-TR" b="1" u="sng" dirty="0"/>
              <a:t>Kümülatif (Çoklu) Koruma İlkesi </a:t>
            </a:r>
            <a:r>
              <a:rPr lang="tr-TR" b="1" dirty="0"/>
              <a:t>denir.  Bu bağlamda, fikri mülkiyet hakları, iç içe geçen halkalara benzetilebilir.</a:t>
            </a:r>
          </a:p>
        </p:txBody>
      </p:sp>
      <p:sp>
        <p:nvSpPr>
          <p:cNvPr id="9" name="Textfeld 13">
            <a:extLst>
              <a:ext uri="{FF2B5EF4-FFF2-40B4-BE49-F238E27FC236}">
                <a16:creationId xmlns="" xmlns:a16="http://schemas.microsoft.com/office/drawing/2014/main" id="{8F3AD196-90C9-4808-AE51-28C45E45B73F}"/>
              </a:ext>
            </a:extLst>
          </p:cNvPr>
          <p:cNvSpPr txBox="1">
            <a:spLocks noChangeArrowheads="1"/>
          </p:cNvSpPr>
          <p:nvPr/>
        </p:nvSpPr>
        <p:spPr bwMode="auto">
          <a:xfrm>
            <a:off x="3058798" y="3040284"/>
            <a:ext cx="819805" cy="507831"/>
          </a:xfrm>
          <a:prstGeom prst="rect">
            <a:avLst/>
          </a:prstGeom>
          <a:noFill/>
          <a:ln w="9525" algn="ctr">
            <a:noFill/>
            <a:miter lim="800000"/>
            <a:headEnd/>
            <a:tailEnd/>
          </a:ln>
          <a:effectLst/>
        </p:spPr>
        <p:txBody>
          <a:bodyPr wrap="square">
            <a:spAutoFit/>
          </a:bodyPr>
          <a:lstStyle/>
          <a:p>
            <a:pPr marL="136922" indent="-136922">
              <a:lnSpc>
                <a:spcPct val="150000"/>
              </a:lnSpc>
            </a:pPr>
            <a:r>
              <a:rPr lang="tr-TR" b="1" dirty="0"/>
              <a:t>Patent</a:t>
            </a:r>
            <a:endParaRPr lang="en-US" dirty="0"/>
          </a:p>
        </p:txBody>
      </p:sp>
      <p:sp>
        <p:nvSpPr>
          <p:cNvPr id="2" name="Dikdörtgen 1"/>
          <p:cNvSpPr/>
          <p:nvPr/>
        </p:nvSpPr>
        <p:spPr>
          <a:xfrm>
            <a:off x="3109980" y="1555363"/>
            <a:ext cx="2712281" cy="369332"/>
          </a:xfrm>
          <a:prstGeom prst="rect">
            <a:avLst/>
          </a:prstGeom>
        </p:spPr>
        <p:txBody>
          <a:bodyPr wrap="none">
            <a:spAutoFit/>
          </a:bodyPr>
          <a:lstStyle/>
          <a:p>
            <a:r>
              <a:rPr lang="tr-TR" b="1" dirty="0"/>
              <a:t>Kümülatif (Çoklu) Koruma </a:t>
            </a:r>
            <a:endParaRPr lang="tr-TR" dirty="0"/>
          </a:p>
        </p:txBody>
      </p:sp>
      <p:sp>
        <p:nvSpPr>
          <p:cNvPr id="11" name="Akış Çizelgesi: Bağlayıcı 10"/>
          <p:cNvSpPr/>
          <p:nvPr/>
        </p:nvSpPr>
        <p:spPr>
          <a:xfrm>
            <a:off x="3635896" y="2127377"/>
            <a:ext cx="1380763" cy="131538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Akış Çizelgesi: Bağlayıcı 11"/>
          <p:cNvSpPr/>
          <p:nvPr/>
        </p:nvSpPr>
        <p:spPr>
          <a:xfrm>
            <a:off x="3085357" y="2720422"/>
            <a:ext cx="1380763" cy="131538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Akış Çizelgesi: Bağlayıcı 12"/>
          <p:cNvSpPr/>
          <p:nvPr/>
        </p:nvSpPr>
        <p:spPr>
          <a:xfrm>
            <a:off x="4186435" y="2720422"/>
            <a:ext cx="1380763" cy="131538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 name="Akış Çizelgesi: Bağlayıcı 13"/>
          <p:cNvSpPr/>
          <p:nvPr/>
        </p:nvSpPr>
        <p:spPr>
          <a:xfrm>
            <a:off x="3662455" y="3212976"/>
            <a:ext cx="1380763" cy="131538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Textfeld 13">
            <a:extLst>
              <a:ext uri="{FF2B5EF4-FFF2-40B4-BE49-F238E27FC236}">
                <a16:creationId xmlns="" xmlns:a16="http://schemas.microsoft.com/office/drawing/2014/main" id="{8F3AD196-90C9-4808-AE51-28C45E45B73F}"/>
              </a:ext>
            </a:extLst>
          </p:cNvPr>
          <p:cNvSpPr txBox="1">
            <a:spLocks noChangeArrowheads="1"/>
          </p:cNvSpPr>
          <p:nvPr/>
        </p:nvSpPr>
        <p:spPr bwMode="auto">
          <a:xfrm>
            <a:off x="4803993" y="3051976"/>
            <a:ext cx="819805" cy="464871"/>
          </a:xfrm>
          <a:prstGeom prst="rect">
            <a:avLst/>
          </a:prstGeom>
          <a:noFill/>
          <a:ln w="9525" algn="ctr">
            <a:noFill/>
            <a:miter lim="800000"/>
            <a:headEnd/>
            <a:tailEnd/>
          </a:ln>
          <a:effectLst/>
        </p:spPr>
        <p:txBody>
          <a:bodyPr wrap="square">
            <a:spAutoFit/>
          </a:bodyPr>
          <a:lstStyle/>
          <a:p>
            <a:pPr marL="136922" indent="-136922">
              <a:lnSpc>
                <a:spcPct val="150000"/>
              </a:lnSpc>
            </a:pPr>
            <a:r>
              <a:rPr lang="tr-TR" b="1" dirty="0"/>
              <a:t>Marka</a:t>
            </a:r>
            <a:endParaRPr lang="en-US" dirty="0"/>
          </a:p>
        </p:txBody>
      </p:sp>
      <p:sp>
        <p:nvSpPr>
          <p:cNvPr id="16" name="Textfeld 13">
            <a:extLst>
              <a:ext uri="{FF2B5EF4-FFF2-40B4-BE49-F238E27FC236}">
                <a16:creationId xmlns="" xmlns:a16="http://schemas.microsoft.com/office/drawing/2014/main" id="{8F3AD196-90C9-4808-AE51-28C45E45B73F}"/>
              </a:ext>
            </a:extLst>
          </p:cNvPr>
          <p:cNvSpPr txBox="1">
            <a:spLocks noChangeArrowheads="1"/>
          </p:cNvSpPr>
          <p:nvPr/>
        </p:nvSpPr>
        <p:spPr bwMode="auto">
          <a:xfrm>
            <a:off x="3900251" y="2184573"/>
            <a:ext cx="1047167" cy="507831"/>
          </a:xfrm>
          <a:prstGeom prst="rect">
            <a:avLst/>
          </a:prstGeom>
          <a:noFill/>
          <a:ln w="9525" algn="ctr">
            <a:noFill/>
            <a:miter lim="800000"/>
            <a:headEnd/>
            <a:tailEnd/>
          </a:ln>
          <a:effectLst/>
        </p:spPr>
        <p:txBody>
          <a:bodyPr wrap="square">
            <a:spAutoFit/>
          </a:bodyPr>
          <a:lstStyle/>
          <a:p>
            <a:pPr marL="136922" indent="-136922">
              <a:lnSpc>
                <a:spcPct val="150000"/>
              </a:lnSpc>
            </a:pPr>
            <a:r>
              <a:rPr lang="tr-TR" b="1" dirty="0"/>
              <a:t>Tasarım</a:t>
            </a:r>
            <a:endParaRPr lang="en-US" dirty="0"/>
          </a:p>
        </p:txBody>
      </p:sp>
      <p:sp>
        <p:nvSpPr>
          <p:cNvPr id="17" name="Textfeld 13">
            <a:extLst>
              <a:ext uri="{FF2B5EF4-FFF2-40B4-BE49-F238E27FC236}">
                <a16:creationId xmlns="" xmlns:a16="http://schemas.microsoft.com/office/drawing/2014/main" id="{8F3AD196-90C9-4808-AE51-28C45E45B73F}"/>
              </a:ext>
            </a:extLst>
          </p:cNvPr>
          <p:cNvSpPr txBox="1">
            <a:spLocks noChangeArrowheads="1"/>
          </p:cNvSpPr>
          <p:nvPr/>
        </p:nvSpPr>
        <p:spPr bwMode="auto">
          <a:xfrm>
            <a:off x="3775738" y="3901113"/>
            <a:ext cx="1164615" cy="507831"/>
          </a:xfrm>
          <a:prstGeom prst="rect">
            <a:avLst/>
          </a:prstGeom>
          <a:noFill/>
          <a:ln w="9525" algn="ctr">
            <a:noFill/>
            <a:miter lim="800000"/>
            <a:headEnd/>
            <a:tailEnd/>
          </a:ln>
          <a:effectLst/>
        </p:spPr>
        <p:txBody>
          <a:bodyPr wrap="square">
            <a:spAutoFit/>
          </a:bodyPr>
          <a:lstStyle/>
          <a:p>
            <a:pPr marL="136922" indent="-136922">
              <a:lnSpc>
                <a:spcPct val="150000"/>
              </a:lnSpc>
            </a:pPr>
            <a:r>
              <a:rPr lang="tr-TR" b="1" dirty="0"/>
              <a:t>Telif Hakkı</a:t>
            </a:r>
            <a:endParaRPr lang="en-US" dirty="0"/>
          </a:p>
        </p:txBody>
      </p:sp>
    </p:spTree>
    <p:extLst>
      <p:ext uri="{BB962C8B-B14F-4D97-AF65-F5344CB8AC3E}">
        <p14:creationId xmlns:p14="http://schemas.microsoft.com/office/powerpoint/2010/main" val="12203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p:bldP spid="16" grpId="0"/>
      <p:bldP spid="1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p:txBody>
          <a:bodyPr/>
          <a:lstStyle/>
          <a:p>
            <a:r>
              <a:rPr lang="tr-TR" sz="2800" b="1" dirty="0"/>
              <a:t>Coğrafi İşaret ve Geleneksel Ürün Adı</a:t>
            </a:r>
          </a:p>
          <a:p>
            <a:endParaRPr lang="tr-TR" dirty="0"/>
          </a:p>
        </p:txBody>
      </p:sp>
      <p:sp>
        <p:nvSpPr>
          <p:cNvPr id="3" name="Dikdörtgen 2">
            <a:extLst>
              <a:ext uri="{FF2B5EF4-FFF2-40B4-BE49-F238E27FC236}">
                <a16:creationId xmlns="" xmlns:a16="http://schemas.microsoft.com/office/drawing/2014/main" id="{5F3B473C-AFDF-4859-B1FB-868C06679233}"/>
              </a:ext>
            </a:extLst>
          </p:cNvPr>
          <p:cNvSpPr/>
          <p:nvPr/>
        </p:nvSpPr>
        <p:spPr>
          <a:xfrm>
            <a:off x="467544" y="1700808"/>
            <a:ext cx="8280920" cy="3831818"/>
          </a:xfrm>
          <a:prstGeom prst="rect">
            <a:avLst/>
          </a:prstGeom>
        </p:spPr>
        <p:txBody>
          <a:bodyPr wrap="square">
            <a:spAutoFit/>
          </a:bodyPr>
          <a:lstStyle/>
          <a:p>
            <a:pPr algn="just">
              <a:lnSpc>
                <a:spcPct val="150000"/>
              </a:lnSpc>
              <a:defRPr/>
            </a:pPr>
            <a:r>
              <a:rPr lang="tr-TR" altLang="tr-TR" dirty="0"/>
              <a:t>Tescil her ne kadar süre sınırlaması olmadan yapılsa da, bazı durumlarda koruma süresi sona erebilir. </a:t>
            </a:r>
            <a:r>
              <a:rPr lang="tr-TR" altLang="tr-TR" b="1" u="sng" dirty="0"/>
              <a:t>Sona erme, </a:t>
            </a:r>
            <a:r>
              <a:rPr lang="tr-TR" altLang="tr-TR" dirty="0"/>
              <a:t>tescilin hükümsüzlüğüne mahkeme tarafından karar verilmesi ile mümkündür. </a:t>
            </a:r>
          </a:p>
          <a:p>
            <a:pPr algn="just">
              <a:lnSpc>
                <a:spcPct val="150000"/>
              </a:lnSpc>
              <a:defRPr/>
            </a:pPr>
            <a:endParaRPr lang="tr-TR" altLang="tr-TR" b="1" dirty="0"/>
          </a:p>
          <a:p>
            <a:pPr algn="just">
              <a:lnSpc>
                <a:spcPct val="150000"/>
              </a:lnSpc>
              <a:defRPr/>
            </a:pPr>
            <a:r>
              <a:rPr lang="tr-TR" altLang="tr-TR" b="1" dirty="0"/>
              <a:t>Soru 5: </a:t>
            </a:r>
            <a:r>
              <a:rPr lang="tr-TR" altLang="tr-TR" dirty="0"/>
              <a:t>Türkiye’de alınan tescil tüm Dünya’da geçerli midir?</a:t>
            </a:r>
          </a:p>
          <a:p>
            <a:pPr algn="just">
              <a:lnSpc>
                <a:spcPct val="150000"/>
              </a:lnSpc>
              <a:defRPr/>
            </a:pPr>
            <a:endParaRPr lang="tr-TR" altLang="tr-TR" b="1" dirty="0"/>
          </a:p>
          <a:p>
            <a:pPr algn="just">
              <a:lnSpc>
                <a:spcPct val="150000"/>
              </a:lnSpc>
              <a:defRPr/>
            </a:pPr>
            <a:r>
              <a:rPr lang="tr-TR" altLang="tr-TR" b="1" dirty="0"/>
              <a:t>Cevap: </a:t>
            </a:r>
            <a:r>
              <a:rPr lang="tr-TR" altLang="tr-TR" dirty="0"/>
              <a:t>Tescil edilen coğrafi işaret ve geleneksel ürün adları </a:t>
            </a:r>
            <a:r>
              <a:rPr lang="tr-TR" altLang="tr-TR" b="1" u="sng" dirty="0"/>
              <a:t>sadece</a:t>
            </a:r>
            <a:r>
              <a:rPr lang="tr-TR" altLang="tr-TR" dirty="0"/>
              <a:t> alındığı ülke sınırları içinde </a:t>
            </a:r>
            <a:r>
              <a:rPr lang="tr-TR" altLang="tr-TR" b="1" dirty="0"/>
              <a:t>geçerlidir.</a:t>
            </a:r>
            <a:r>
              <a:rPr lang="tr-TR" altLang="tr-TR" dirty="0"/>
              <a:t> (Diğer sınai mülkiyet hakları gibi)</a:t>
            </a:r>
          </a:p>
          <a:p>
            <a:pPr algn="just">
              <a:lnSpc>
                <a:spcPct val="150000"/>
              </a:lnSpc>
              <a:defRPr/>
            </a:pPr>
            <a:endParaRPr lang="tr-TR" altLang="tr-TR" dirty="0"/>
          </a:p>
        </p:txBody>
      </p:sp>
    </p:spTree>
    <p:extLst>
      <p:ext uri="{BB962C8B-B14F-4D97-AF65-F5344CB8AC3E}">
        <p14:creationId xmlns:p14="http://schemas.microsoft.com/office/powerpoint/2010/main" val="14358345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p:txBody>
          <a:bodyPr/>
          <a:lstStyle/>
          <a:p>
            <a:r>
              <a:rPr lang="tr-TR" sz="2800" b="1" dirty="0"/>
              <a:t>Coğrafi İşaret ve Geleneksel Ürün Adı</a:t>
            </a:r>
          </a:p>
          <a:p>
            <a:r>
              <a:rPr lang="tr-TR" sz="2800" b="1" dirty="0"/>
              <a:t>          Çeşitleri ve Amblemleri</a:t>
            </a:r>
          </a:p>
          <a:p>
            <a:r>
              <a:rPr lang="tr-TR" b="1" dirty="0"/>
              <a:t>         </a:t>
            </a:r>
          </a:p>
          <a:p>
            <a:endParaRPr lang="tr-TR" dirty="0"/>
          </a:p>
        </p:txBody>
      </p:sp>
      <p:sp>
        <p:nvSpPr>
          <p:cNvPr id="5" name="Dikdörtgen 4">
            <a:extLst>
              <a:ext uri="{FF2B5EF4-FFF2-40B4-BE49-F238E27FC236}">
                <a16:creationId xmlns="" xmlns:a16="http://schemas.microsoft.com/office/drawing/2014/main" id="{C825CA09-10EE-41E4-A96F-6872464E9C95}"/>
              </a:ext>
            </a:extLst>
          </p:cNvPr>
          <p:cNvSpPr/>
          <p:nvPr/>
        </p:nvSpPr>
        <p:spPr>
          <a:xfrm>
            <a:off x="323528" y="1556792"/>
            <a:ext cx="8623820" cy="4153445"/>
          </a:xfrm>
          <a:prstGeom prst="rect">
            <a:avLst/>
          </a:prstGeom>
        </p:spPr>
        <p:txBody>
          <a:bodyPr wrap="square">
            <a:spAutoFit/>
          </a:bodyPr>
          <a:lstStyle/>
          <a:p>
            <a:pPr algn="just">
              <a:lnSpc>
                <a:spcPct val="150000"/>
              </a:lnSpc>
              <a:defRPr/>
            </a:pPr>
            <a:endParaRPr lang="tr-TR" altLang="tr-TR" sz="2000" b="1" u="sng" dirty="0"/>
          </a:p>
          <a:p>
            <a:pPr algn="just">
              <a:lnSpc>
                <a:spcPct val="150000"/>
              </a:lnSpc>
              <a:defRPr/>
            </a:pPr>
            <a:r>
              <a:rPr lang="tr-TR" altLang="tr-TR" sz="2000" b="1" dirty="0"/>
              <a:t>                    </a:t>
            </a:r>
            <a:r>
              <a:rPr lang="tr-TR" altLang="tr-TR" sz="2000" b="1" u="sng" dirty="0"/>
              <a:t>Coğrafi İşaret </a:t>
            </a:r>
            <a:r>
              <a:rPr lang="tr-TR" altLang="tr-TR" sz="2000" b="1" dirty="0"/>
              <a:t>                                                </a:t>
            </a:r>
            <a:r>
              <a:rPr lang="tr-TR" altLang="tr-TR" sz="2000" b="1" u="sng" dirty="0"/>
              <a:t>Geleneksel Ürün Adı</a:t>
            </a:r>
          </a:p>
          <a:p>
            <a:pPr algn="just">
              <a:lnSpc>
                <a:spcPct val="150000"/>
              </a:lnSpc>
              <a:defRPr/>
            </a:pPr>
            <a:endParaRPr lang="tr-TR" altLang="tr-TR" b="1" dirty="0"/>
          </a:p>
          <a:p>
            <a:pPr algn="just">
              <a:lnSpc>
                <a:spcPct val="150000"/>
              </a:lnSpc>
              <a:defRPr/>
            </a:pPr>
            <a:endParaRPr lang="tr-TR" altLang="tr-TR" sz="2000" b="1" u="sng" dirty="0"/>
          </a:p>
          <a:p>
            <a:pPr algn="just">
              <a:lnSpc>
                <a:spcPct val="150000"/>
              </a:lnSpc>
              <a:defRPr/>
            </a:pPr>
            <a:endParaRPr lang="tr-TR" altLang="tr-TR" sz="2000" b="1" u="sng" dirty="0"/>
          </a:p>
          <a:p>
            <a:pPr algn="just">
              <a:lnSpc>
                <a:spcPct val="150000"/>
              </a:lnSpc>
              <a:defRPr/>
            </a:pPr>
            <a:endParaRPr lang="tr-TR" altLang="tr-TR" sz="2000" b="1" u="sng" dirty="0"/>
          </a:p>
          <a:p>
            <a:pPr algn="just">
              <a:lnSpc>
                <a:spcPct val="150000"/>
              </a:lnSpc>
              <a:defRPr/>
            </a:pPr>
            <a:endParaRPr lang="tr-TR" altLang="tr-TR" sz="2000" b="1" u="sng" dirty="0"/>
          </a:p>
          <a:p>
            <a:pPr algn="just">
              <a:lnSpc>
                <a:spcPct val="150000"/>
              </a:lnSpc>
              <a:defRPr/>
            </a:pPr>
            <a:r>
              <a:rPr lang="tr-TR" altLang="tr-TR" sz="2000" b="1" dirty="0"/>
              <a:t>      </a:t>
            </a:r>
            <a:r>
              <a:rPr lang="tr-TR" altLang="tr-TR" sz="2000" b="1" u="sng" dirty="0"/>
              <a:t>Menşe adı</a:t>
            </a:r>
            <a:r>
              <a:rPr lang="tr-TR" altLang="tr-TR" sz="2000" b="1" dirty="0"/>
              <a:t>           </a:t>
            </a:r>
            <a:r>
              <a:rPr lang="tr-TR" altLang="tr-TR" sz="2000" b="1" u="sng" dirty="0"/>
              <a:t>Mahreç işareti</a:t>
            </a:r>
          </a:p>
          <a:p>
            <a:pPr algn="just">
              <a:lnSpc>
                <a:spcPct val="150000"/>
              </a:lnSpc>
              <a:defRPr/>
            </a:pPr>
            <a:endParaRPr lang="tr-TR" altLang="tr-TR" sz="2000" b="1" u="sng" dirty="0"/>
          </a:p>
        </p:txBody>
      </p:sp>
      <p:pic>
        <p:nvPicPr>
          <p:cNvPr id="2" name="Resim 1">
            <a:extLst>
              <a:ext uri="{FF2B5EF4-FFF2-40B4-BE49-F238E27FC236}">
                <a16:creationId xmlns="" xmlns:a16="http://schemas.microsoft.com/office/drawing/2014/main" id="{ECCC2B2A-1642-4230-9186-DA45D9AB0403}"/>
              </a:ext>
            </a:extLst>
          </p:cNvPr>
          <p:cNvPicPr>
            <a:picLocks noChangeAspect="1"/>
          </p:cNvPicPr>
          <p:nvPr/>
        </p:nvPicPr>
        <p:blipFill>
          <a:blip r:embed="rId2"/>
          <a:stretch>
            <a:fillRect/>
          </a:stretch>
        </p:blipFill>
        <p:spPr>
          <a:xfrm>
            <a:off x="539552" y="2996952"/>
            <a:ext cx="1507707" cy="1469857"/>
          </a:xfrm>
          <a:prstGeom prst="rect">
            <a:avLst/>
          </a:prstGeom>
        </p:spPr>
      </p:pic>
      <p:pic>
        <p:nvPicPr>
          <p:cNvPr id="6" name="Resim 5">
            <a:extLst>
              <a:ext uri="{FF2B5EF4-FFF2-40B4-BE49-F238E27FC236}">
                <a16:creationId xmlns="" xmlns:a16="http://schemas.microsoft.com/office/drawing/2014/main" id="{347EF6C2-DC5E-4C79-8D71-B1E2CDB84394}"/>
              </a:ext>
            </a:extLst>
          </p:cNvPr>
          <p:cNvPicPr>
            <a:picLocks noChangeAspect="1"/>
          </p:cNvPicPr>
          <p:nvPr/>
        </p:nvPicPr>
        <p:blipFill>
          <a:blip r:embed="rId3"/>
          <a:stretch>
            <a:fillRect/>
          </a:stretch>
        </p:blipFill>
        <p:spPr>
          <a:xfrm>
            <a:off x="6227763" y="2996952"/>
            <a:ext cx="1565216" cy="1500538"/>
          </a:xfrm>
          <a:prstGeom prst="rect">
            <a:avLst/>
          </a:prstGeom>
        </p:spPr>
      </p:pic>
      <p:pic>
        <p:nvPicPr>
          <p:cNvPr id="7" name="Resim 6">
            <a:extLst>
              <a:ext uri="{FF2B5EF4-FFF2-40B4-BE49-F238E27FC236}">
                <a16:creationId xmlns="" xmlns:a16="http://schemas.microsoft.com/office/drawing/2014/main" id="{31816CF9-C1D2-4F11-95EA-276C24634C1E}"/>
              </a:ext>
            </a:extLst>
          </p:cNvPr>
          <p:cNvPicPr>
            <a:picLocks noChangeAspect="1"/>
          </p:cNvPicPr>
          <p:nvPr/>
        </p:nvPicPr>
        <p:blipFill>
          <a:blip r:embed="rId4"/>
          <a:stretch>
            <a:fillRect/>
          </a:stretch>
        </p:blipFill>
        <p:spPr>
          <a:xfrm>
            <a:off x="2411760" y="2987511"/>
            <a:ext cx="1565216" cy="1525922"/>
          </a:xfrm>
          <a:prstGeom prst="rect">
            <a:avLst/>
          </a:prstGeom>
        </p:spPr>
      </p:pic>
    </p:spTree>
    <p:extLst>
      <p:ext uri="{BB962C8B-B14F-4D97-AF65-F5344CB8AC3E}">
        <p14:creationId xmlns:p14="http://schemas.microsoft.com/office/powerpoint/2010/main" val="1712932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11560" y="1628800"/>
            <a:ext cx="7918648" cy="4032448"/>
          </a:xfrm>
        </p:spPr>
        <p:txBody>
          <a:bodyPr>
            <a:noAutofit/>
          </a:bodyPr>
          <a:lstStyle/>
          <a:p>
            <a:pPr algn="just">
              <a:lnSpc>
                <a:spcPct val="150000"/>
              </a:lnSpc>
            </a:pPr>
            <a:r>
              <a:rPr lang="tr-TR" sz="1800" b="1" i="1" u="sng" dirty="0">
                <a:solidFill>
                  <a:srgbClr val="111111"/>
                </a:solidFill>
                <a:latin typeface="+mn-lt"/>
              </a:rPr>
              <a:t>Amblem, </a:t>
            </a:r>
            <a:r>
              <a:rPr lang="tr-TR" sz="1800" dirty="0">
                <a:solidFill>
                  <a:srgbClr val="111111"/>
                </a:solidFill>
                <a:latin typeface="+mn-lt"/>
              </a:rPr>
              <a:t>coğrafi işaretler ve geleneksel ürün adlarının 6769 sayılı Sınai Mülkiyet Kanunu hükümlerine uygun olarak tescil edilmiş olduğunu gösteren ve Kurum tarafından oluşturulan; tescilli adla birlikte ürün veya ambalajı üzerinde kullanılan ya da niteliği gereği ürünün kendisi veya ambalajı üzerinde kullanılamadığı durumlarda kolayca görülebilecek şekilde hak sahibi kullanıcılar tarafından uygulanan ve </a:t>
            </a:r>
            <a:r>
              <a:rPr lang="tr-TR" sz="1800" b="1" u="sng" dirty="0">
                <a:solidFill>
                  <a:srgbClr val="111111"/>
                </a:solidFill>
                <a:latin typeface="+mn-lt"/>
              </a:rPr>
              <a:t>coğrafi işaretler bakımından kullanılması zorunlu olan işarettir. </a:t>
            </a:r>
            <a:br>
              <a:rPr lang="tr-TR" sz="1800" b="1" u="sng" dirty="0">
                <a:solidFill>
                  <a:srgbClr val="111111"/>
                </a:solidFill>
                <a:latin typeface="+mn-lt"/>
              </a:rPr>
            </a:br>
            <a:r>
              <a:rPr lang="tr-TR" sz="1800" b="1" u="sng" dirty="0">
                <a:solidFill>
                  <a:srgbClr val="111111"/>
                </a:solidFill>
                <a:latin typeface="+mn-lt"/>
              </a:rPr>
              <a:t/>
            </a:r>
            <a:br>
              <a:rPr lang="tr-TR" sz="1800" b="1" u="sng" dirty="0">
                <a:solidFill>
                  <a:srgbClr val="111111"/>
                </a:solidFill>
                <a:latin typeface="+mn-lt"/>
              </a:rPr>
            </a:br>
            <a:r>
              <a:rPr lang="tr-TR" sz="1800" b="1" i="1" u="sng" dirty="0"/>
              <a:t>Amblemin amacı, </a:t>
            </a:r>
            <a:r>
              <a:rPr lang="tr-TR" sz="1800" dirty="0"/>
              <a:t>ürünün coğrafi işaret/geleneksel ürün adı olduğu konusunda tüketiciyi bilgilendirmek ve denetleme faaliyetlerini kolaylaştırmaktır</a:t>
            </a:r>
            <a:r>
              <a:rPr lang="tr-TR" sz="1800" b="1" dirty="0"/>
              <a:t>.</a:t>
            </a:r>
            <a:endParaRPr lang="tr-TR" sz="1800" b="1" u="sng" dirty="0">
              <a:latin typeface="+mn-lt"/>
            </a:endParaRPr>
          </a:p>
        </p:txBody>
      </p:sp>
      <p:sp>
        <p:nvSpPr>
          <p:cNvPr id="4" name="Metin Yer Tutucusu 3"/>
          <p:cNvSpPr>
            <a:spLocks noGrp="1"/>
          </p:cNvSpPr>
          <p:nvPr>
            <p:ph type="body" sz="quarter" idx="13"/>
          </p:nvPr>
        </p:nvSpPr>
        <p:spPr/>
        <p:txBody>
          <a:bodyPr/>
          <a:lstStyle/>
          <a:p>
            <a:endParaRPr lang="tr-TR" sz="2800" b="1" dirty="0"/>
          </a:p>
          <a:p>
            <a:r>
              <a:rPr lang="tr-TR" sz="2800" b="1" dirty="0"/>
              <a:t>Amblem Nedir? Neden Kullanılır?</a:t>
            </a:r>
          </a:p>
        </p:txBody>
      </p:sp>
    </p:spTree>
    <p:extLst>
      <p:ext uri="{BB962C8B-B14F-4D97-AF65-F5344CB8AC3E}">
        <p14:creationId xmlns:p14="http://schemas.microsoft.com/office/powerpoint/2010/main" val="28292213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p:txBody>
          <a:bodyPr/>
          <a:lstStyle/>
          <a:p>
            <a:r>
              <a:rPr lang="tr-TR" sz="2800" b="1" dirty="0"/>
              <a:t>Coğrafi İşaret Çeşitleri </a:t>
            </a:r>
          </a:p>
          <a:p>
            <a:endParaRPr lang="tr-TR" dirty="0"/>
          </a:p>
        </p:txBody>
      </p:sp>
      <p:pic>
        <p:nvPicPr>
          <p:cNvPr id="3" name="Resim 2">
            <a:extLst>
              <a:ext uri="{FF2B5EF4-FFF2-40B4-BE49-F238E27FC236}">
                <a16:creationId xmlns="" xmlns:a16="http://schemas.microsoft.com/office/drawing/2014/main" id="{CE4C18CD-59EC-497B-8D75-66ABADBD5C1F}"/>
              </a:ext>
            </a:extLst>
          </p:cNvPr>
          <p:cNvPicPr>
            <a:picLocks noChangeAspect="1"/>
          </p:cNvPicPr>
          <p:nvPr/>
        </p:nvPicPr>
        <p:blipFill>
          <a:blip r:embed="rId2"/>
          <a:stretch>
            <a:fillRect/>
          </a:stretch>
        </p:blipFill>
        <p:spPr>
          <a:xfrm>
            <a:off x="7092280" y="2355314"/>
            <a:ext cx="1507707" cy="1469857"/>
          </a:xfrm>
          <a:prstGeom prst="rect">
            <a:avLst/>
          </a:prstGeom>
        </p:spPr>
      </p:pic>
      <p:sp>
        <p:nvSpPr>
          <p:cNvPr id="5" name="Dikdörtgen 4">
            <a:extLst>
              <a:ext uri="{FF2B5EF4-FFF2-40B4-BE49-F238E27FC236}">
                <a16:creationId xmlns="" xmlns:a16="http://schemas.microsoft.com/office/drawing/2014/main" id="{18B13A3D-1713-45C5-9AED-7409E96E44A9}"/>
              </a:ext>
            </a:extLst>
          </p:cNvPr>
          <p:cNvSpPr/>
          <p:nvPr/>
        </p:nvSpPr>
        <p:spPr>
          <a:xfrm>
            <a:off x="395536" y="1772816"/>
            <a:ext cx="6552728" cy="3465692"/>
          </a:xfrm>
          <a:prstGeom prst="rect">
            <a:avLst/>
          </a:prstGeom>
        </p:spPr>
        <p:txBody>
          <a:bodyPr wrap="square">
            <a:spAutoFit/>
          </a:bodyPr>
          <a:lstStyle/>
          <a:p>
            <a:pPr algn="just">
              <a:lnSpc>
                <a:spcPct val="150000"/>
              </a:lnSpc>
              <a:defRPr/>
            </a:pPr>
            <a:endParaRPr lang="tr-TR" altLang="tr-TR" sz="2000" b="1" dirty="0"/>
          </a:p>
          <a:p>
            <a:pPr algn="just">
              <a:lnSpc>
                <a:spcPct val="150000"/>
              </a:lnSpc>
              <a:defRPr/>
            </a:pPr>
            <a:r>
              <a:rPr lang="tr-TR" altLang="tr-TR" sz="2000" b="1" dirty="0"/>
              <a:t>Menşe Adı : </a:t>
            </a:r>
            <a:r>
              <a:rPr lang="tr-TR" altLang="tr-TR" dirty="0"/>
              <a:t>Özelliklerini üretildiği yöreye borçlu olan ve </a:t>
            </a:r>
            <a:r>
              <a:rPr lang="tr-TR" altLang="tr-TR" b="1" u="sng" dirty="0"/>
              <a:t>tüm üretim süreçleri </a:t>
            </a:r>
            <a:r>
              <a:rPr lang="tr-TR" altLang="tr-TR" dirty="0"/>
              <a:t>özdeşleştiği yörede gerçekleşen coğrafi işarettir.  </a:t>
            </a:r>
          </a:p>
          <a:p>
            <a:pPr algn="just">
              <a:lnSpc>
                <a:spcPct val="150000"/>
              </a:lnSpc>
              <a:defRPr/>
            </a:pPr>
            <a:endParaRPr lang="tr-TR" altLang="tr-TR" dirty="0"/>
          </a:p>
          <a:p>
            <a:pPr marL="285750" indent="-285750" algn="just">
              <a:lnSpc>
                <a:spcPct val="150000"/>
              </a:lnSpc>
              <a:buFont typeface="Arial" panose="020B0604020202020204" pitchFamily="34" charset="0"/>
              <a:buChar char="•"/>
              <a:defRPr/>
            </a:pPr>
            <a:r>
              <a:rPr lang="tr-TR" altLang="tr-TR" dirty="0"/>
              <a:t>Ürünler, ait oldukları coğrafi bölgenin dışında </a:t>
            </a:r>
            <a:r>
              <a:rPr lang="tr-TR" altLang="tr-TR" b="1" dirty="0">
                <a:solidFill>
                  <a:srgbClr val="FF0000"/>
                </a:solidFill>
              </a:rPr>
              <a:t>üretilemezler. </a:t>
            </a:r>
            <a:r>
              <a:rPr lang="tr-TR" altLang="tr-TR" dirty="0"/>
              <a:t>Çünkü, özelliklerini </a:t>
            </a:r>
            <a:r>
              <a:rPr lang="tr-TR" altLang="tr-TR" b="1" u="sng" dirty="0"/>
              <a:t>sadece ait olduğu yöre içinde üretildiği takdirde</a:t>
            </a:r>
            <a:r>
              <a:rPr lang="tr-TR" altLang="tr-TR" dirty="0"/>
              <a:t> kazanabilir.  </a:t>
            </a:r>
            <a:r>
              <a:rPr lang="tr-TR" altLang="tr-TR" b="1" dirty="0"/>
              <a:t> </a:t>
            </a:r>
          </a:p>
          <a:p>
            <a:pPr algn="just">
              <a:lnSpc>
                <a:spcPct val="150000"/>
              </a:lnSpc>
              <a:defRPr/>
            </a:pPr>
            <a:endParaRPr lang="tr-TR" altLang="tr-TR" b="1" dirty="0"/>
          </a:p>
        </p:txBody>
      </p:sp>
      <p:sp>
        <p:nvSpPr>
          <p:cNvPr id="6" name="Dikdörtgen 5">
            <a:extLst>
              <a:ext uri="{FF2B5EF4-FFF2-40B4-BE49-F238E27FC236}">
                <a16:creationId xmlns="" xmlns:a16="http://schemas.microsoft.com/office/drawing/2014/main" id="{D1150EDC-C639-4110-8D31-75FD23E0B699}"/>
              </a:ext>
            </a:extLst>
          </p:cNvPr>
          <p:cNvSpPr/>
          <p:nvPr/>
        </p:nvSpPr>
        <p:spPr>
          <a:xfrm>
            <a:off x="6405762" y="3861048"/>
            <a:ext cx="2736725" cy="880369"/>
          </a:xfrm>
          <a:prstGeom prst="rect">
            <a:avLst/>
          </a:prstGeom>
        </p:spPr>
        <p:txBody>
          <a:bodyPr wrap="square">
            <a:spAutoFit/>
          </a:bodyPr>
          <a:lstStyle/>
          <a:p>
            <a:pPr algn="just">
              <a:lnSpc>
                <a:spcPct val="150000"/>
              </a:lnSpc>
              <a:defRPr/>
            </a:pPr>
            <a:r>
              <a:rPr lang="tr-TR" altLang="tr-TR" b="1" dirty="0"/>
              <a:t>                    </a:t>
            </a:r>
            <a:r>
              <a:rPr lang="tr-TR" altLang="tr-TR" dirty="0"/>
              <a:t>AMBLEM</a:t>
            </a:r>
          </a:p>
          <a:p>
            <a:pPr algn="just">
              <a:lnSpc>
                <a:spcPct val="150000"/>
              </a:lnSpc>
              <a:defRPr/>
            </a:pPr>
            <a:r>
              <a:rPr lang="tr-TR" altLang="tr-TR" dirty="0"/>
              <a:t>   (kullanılması zorunludur)</a:t>
            </a:r>
          </a:p>
        </p:txBody>
      </p:sp>
    </p:spTree>
    <p:extLst>
      <p:ext uri="{BB962C8B-B14F-4D97-AF65-F5344CB8AC3E}">
        <p14:creationId xmlns:p14="http://schemas.microsoft.com/office/powerpoint/2010/main" val="31104390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p:txBody>
          <a:bodyPr/>
          <a:lstStyle/>
          <a:p>
            <a:endParaRPr lang="tr-TR" b="1" dirty="0"/>
          </a:p>
          <a:p>
            <a:r>
              <a:rPr lang="tr-TR" sz="2800" b="1" dirty="0"/>
              <a:t>Menşe Adı </a:t>
            </a:r>
          </a:p>
          <a:p>
            <a:endParaRPr lang="tr-TR" dirty="0"/>
          </a:p>
        </p:txBody>
      </p:sp>
      <p:sp>
        <p:nvSpPr>
          <p:cNvPr id="3" name="Dikdörtgen 2">
            <a:extLst>
              <a:ext uri="{FF2B5EF4-FFF2-40B4-BE49-F238E27FC236}">
                <a16:creationId xmlns="" xmlns:a16="http://schemas.microsoft.com/office/drawing/2014/main" id="{5F3B473C-AFDF-4859-B1FB-868C06679233}"/>
              </a:ext>
            </a:extLst>
          </p:cNvPr>
          <p:cNvSpPr/>
          <p:nvPr/>
        </p:nvSpPr>
        <p:spPr>
          <a:xfrm>
            <a:off x="1320682" y="2456326"/>
            <a:ext cx="1765010" cy="506292"/>
          </a:xfrm>
          <a:prstGeom prst="rect">
            <a:avLst/>
          </a:prstGeom>
        </p:spPr>
        <p:txBody>
          <a:bodyPr wrap="square">
            <a:spAutoFit/>
          </a:bodyPr>
          <a:lstStyle/>
          <a:p>
            <a:pPr algn="just">
              <a:lnSpc>
                <a:spcPct val="150000"/>
              </a:lnSpc>
              <a:defRPr/>
            </a:pPr>
            <a:r>
              <a:rPr lang="tr-TR" altLang="tr-TR" sz="2000" dirty="0"/>
              <a:t>Gemlik zeytini</a:t>
            </a:r>
          </a:p>
        </p:txBody>
      </p:sp>
      <p:pic>
        <p:nvPicPr>
          <p:cNvPr id="6" name="Resim 5">
            <a:extLst>
              <a:ext uri="{FF2B5EF4-FFF2-40B4-BE49-F238E27FC236}">
                <a16:creationId xmlns="" xmlns:a16="http://schemas.microsoft.com/office/drawing/2014/main" id="{3E273BC1-0A2C-4235-925C-CA71D561051F}"/>
              </a:ext>
            </a:extLst>
          </p:cNvPr>
          <p:cNvPicPr>
            <a:picLocks noChangeAspect="1"/>
          </p:cNvPicPr>
          <p:nvPr/>
        </p:nvPicPr>
        <p:blipFill>
          <a:blip r:embed="rId2"/>
          <a:stretch>
            <a:fillRect/>
          </a:stretch>
        </p:blipFill>
        <p:spPr>
          <a:xfrm>
            <a:off x="1239949" y="1765238"/>
            <a:ext cx="1765010" cy="828851"/>
          </a:xfrm>
          <a:prstGeom prst="rect">
            <a:avLst/>
          </a:prstGeom>
        </p:spPr>
      </p:pic>
      <p:pic>
        <p:nvPicPr>
          <p:cNvPr id="8" name="Resim 7">
            <a:extLst>
              <a:ext uri="{FF2B5EF4-FFF2-40B4-BE49-F238E27FC236}">
                <a16:creationId xmlns="" xmlns:a16="http://schemas.microsoft.com/office/drawing/2014/main" id="{4BB0CC29-7F22-462F-B598-AAF0E48C9375}"/>
              </a:ext>
            </a:extLst>
          </p:cNvPr>
          <p:cNvPicPr>
            <a:picLocks noChangeAspect="1"/>
          </p:cNvPicPr>
          <p:nvPr/>
        </p:nvPicPr>
        <p:blipFill>
          <a:blip r:embed="rId3"/>
          <a:stretch>
            <a:fillRect/>
          </a:stretch>
        </p:blipFill>
        <p:spPr>
          <a:xfrm>
            <a:off x="3748351" y="2326096"/>
            <a:ext cx="1365190" cy="1248848"/>
          </a:xfrm>
          <a:prstGeom prst="rect">
            <a:avLst/>
          </a:prstGeom>
        </p:spPr>
      </p:pic>
      <p:sp>
        <p:nvSpPr>
          <p:cNvPr id="9" name="Dikdörtgen 8">
            <a:extLst>
              <a:ext uri="{FF2B5EF4-FFF2-40B4-BE49-F238E27FC236}">
                <a16:creationId xmlns="" xmlns:a16="http://schemas.microsoft.com/office/drawing/2014/main" id="{847D51A8-7C64-4C51-A34C-ED41BDE1CE28}"/>
              </a:ext>
            </a:extLst>
          </p:cNvPr>
          <p:cNvSpPr/>
          <p:nvPr/>
        </p:nvSpPr>
        <p:spPr>
          <a:xfrm>
            <a:off x="6012160" y="4379325"/>
            <a:ext cx="2376264" cy="506292"/>
          </a:xfrm>
          <a:prstGeom prst="rect">
            <a:avLst/>
          </a:prstGeom>
        </p:spPr>
        <p:txBody>
          <a:bodyPr wrap="square">
            <a:spAutoFit/>
          </a:bodyPr>
          <a:lstStyle/>
          <a:p>
            <a:pPr algn="just">
              <a:lnSpc>
                <a:spcPct val="150000"/>
              </a:lnSpc>
              <a:defRPr/>
            </a:pPr>
            <a:r>
              <a:rPr lang="tr-TR" altLang="tr-TR" sz="2000" dirty="0"/>
              <a:t>Diyarbakır karpuzu</a:t>
            </a:r>
          </a:p>
        </p:txBody>
      </p:sp>
      <p:pic>
        <p:nvPicPr>
          <p:cNvPr id="10" name="Resim 9">
            <a:extLst>
              <a:ext uri="{FF2B5EF4-FFF2-40B4-BE49-F238E27FC236}">
                <a16:creationId xmlns="" xmlns:a16="http://schemas.microsoft.com/office/drawing/2014/main" id="{02241ACD-3773-46EC-9AFA-56833C197BA3}"/>
              </a:ext>
            </a:extLst>
          </p:cNvPr>
          <p:cNvPicPr>
            <a:picLocks noChangeAspect="1"/>
          </p:cNvPicPr>
          <p:nvPr/>
        </p:nvPicPr>
        <p:blipFill>
          <a:blip r:embed="rId4"/>
          <a:stretch>
            <a:fillRect/>
          </a:stretch>
        </p:blipFill>
        <p:spPr>
          <a:xfrm>
            <a:off x="6300192" y="3222208"/>
            <a:ext cx="1365190" cy="1175038"/>
          </a:xfrm>
          <a:prstGeom prst="rect">
            <a:avLst/>
          </a:prstGeom>
        </p:spPr>
      </p:pic>
      <p:sp>
        <p:nvSpPr>
          <p:cNvPr id="11" name="Dikdörtgen 10">
            <a:extLst>
              <a:ext uri="{FF2B5EF4-FFF2-40B4-BE49-F238E27FC236}">
                <a16:creationId xmlns="" xmlns:a16="http://schemas.microsoft.com/office/drawing/2014/main" id="{04BC2B29-1D5B-434D-B4C1-26A87EB2FB55}"/>
              </a:ext>
            </a:extLst>
          </p:cNvPr>
          <p:cNvSpPr/>
          <p:nvPr/>
        </p:nvSpPr>
        <p:spPr>
          <a:xfrm>
            <a:off x="3689495" y="3480353"/>
            <a:ext cx="1765010" cy="506292"/>
          </a:xfrm>
          <a:prstGeom prst="rect">
            <a:avLst/>
          </a:prstGeom>
        </p:spPr>
        <p:txBody>
          <a:bodyPr wrap="square">
            <a:spAutoFit/>
          </a:bodyPr>
          <a:lstStyle/>
          <a:p>
            <a:pPr algn="just">
              <a:lnSpc>
                <a:spcPct val="150000"/>
              </a:lnSpc>
              <a:defRPr/>
            </a:pPr>
            <a:r>
              <a:rPr lang="tr-TR" altLang="tr-TR" sz="2000" dirty="0"/>
              <a:t>Niksar cevizi</a:t>
            </a:r>
          </a:p>
        </p:txBody>
      </p:sp>
      <p:pic>
        <p:nvPicPr>
          <p:cNvPr id="12" name="Resim 11">
            <a:extLst>
              <a:ext uri="{FF2B5EF4-FFF2-40B4-BE49-F238E27FC236}">
                <a16:creationId xmlns="" xmlns:a16="http://schemas.microsoft.com/office/drawing/2014/main" id="{B9F4459A-799F-4EDD-991B-0E4395BB7510}"/>
              </a:ext>
            </a:extLst>
          </p:cNvPr>
          <p:cNvPicPr>
            <a:picLocks noChangeAspect="1"/>
          </p:cNvPicPr>
          <p:nvPr/>
        </p:nvPicPr>
        <p:blipFill>
          <a:blip r:embed="rId5"/>
          <a:stretch>
            <a:fillRect/>
          </a:stretch>
        </p:blipFill>
        <p:spPr>
          <a:xfrm>
            <a:off x="1634004" y="3809727"/>
            <a:ext cx="976900" cy="1645488"/>
          </a:xfrm>
          <a:prstGeom prst="rect">
            <a:avLst/>
          </a:prstGeom>
        </p:spPr>
      </p:pic>
      <p:sp>
        <p:nvSpPr>
          <p:cNvPr id="13" name="Dikdörtgen 12">
            <a:extLst>
              <a:ext uri="{FF2B5EF4-FFF2-40B4-BE49-F238E27FC236}">
                <a16:creationId xmlns="" xmlns:a16="http://schemas.microsoft.com/office/drawing/2014/main" id="{70A173CF-2AA3-4EF2-86D3-074909132BD5}"/>
              </a:ext>
            </a:extLst>
          </p:cNvPr>
          <p:cNvSpPr/>
          <p:nvPr/>
        </p:nvSpPr>
        <p:spPr>
          <a:xfrm>
            <a:off x="1145502" y="5412153"/>
            <a:ext cx="2376264" cy="506292"/>
          </a:xfrm>
          <a:prstGeom prst="rect">
            <a:avLst/>
          </a:prstGeom>
        </p:spPr>
        <p:txBody>
          <a:bodyPr wrap="square">
            <a:spAutoFit/>
          </a:bodyPr>
          <a:lstStyle/>
          <a:p>
            <a:pPr algn="just">
              <a:lnSpc>
                <a:spcPct val="150000"/>
              </a:lnSpc>
              <a:defRPr/>
            </a:pPr>
            <a:r>
              <a:rPr lang="tr-TR" altLang="tr-TR" sz="2000" dirty="0"/>
              <a:t>Ayvalık zeytinyağı</a:t>
            </a:r>
          </a:p>
        </p:txBody>
      </p:sp>
    </p:spTree>
    <p:extLst>
      <p:ext uri="{BB962C8B-B14F-4D97-AF65-F5344CB8AC3E}">
        <p14:creationId xmlns:p14="http://schemas.microsoft.com/office/powerpoint/2010/main" val="1592702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p:txBody>
          <a:bodyPr/>
          <a:lstStyle/>
          <a:p>
            <a:endParaRPr lang="tr-TR" sz="2800" b="1" dirty="0"/>
          </a:p>
          <a:p>
            <a:r>
              <a:rPr lang="tr-TR" sz="2800" b="1" dirty="0"/>
              <a:t>Coğrafi İşaret Çeşitleri </a:t>
            </a:r>
          </a:p>
          <a:p>
            <a:endParaRPr lang="tr-TR" dirty="0"/>
          </a:p>
        </p:txBody>
      </p:sp>
      <p:sp>
        <p:nvSpPr>
          <p:cNvPr id="5" name="Dikdörtgen 4">
            <a:extLst>
              <a:ext uri="{FF2B5EF4-FFF2-40B4-BE49-F238E27FC236}">
                <a16:creationId xmlns="" xmlns:a16="http://schemas.microsoft.com/office/drawing/2014/main" id="{15CACC90-1EF8-4C64-9A4F-09AC21838264}"/>
              </a:ext>
            </a:extLst>
          </p:cNvPr>
          <p:cNvSpPr/>
          <p:nvPr/>
        </p:nvSpPr>
        <p:spPr>
          <a:xfrm>
            <a:off x="395536" y="1772816"/>
            <a:ext cx="6552728" cy="3050194"/>
          </a:xfrm>
          <a:prstGeom prst="rect">
            <a:avLst/>
          </a:prstGeom>
        </p:spPr>
        <p:txBody>
          <a:bodyPr wrap="square">
            <a:spAutoFit/>
          </a:bodyPr>
          <a:lstStyle/>
          <a:p>
            <a:pPr algn="just">
              <a:lnSpc>
                <a:spcPct val="150000"/>
              </a:lnSpc>
              <a:defRPr/>
            </a:pPr>
            <a:endParaRPr lang="tr-TR" altLang="tr-TR" sz="2000" b="1" dirty="0"/>
          </a:p>
          <a:p>
            <a:pPr algn="just">
              <a:lnSpc>
                <a:spcPct val="150000"/>
              </a:lnSpc>
              <a:defRPr/>
            </a:pPr>
            <a:r>
              <a:rPr lang="tr-TR" altLang="tr-TR" sz="2000" b="1" dirty="0"/>
              <a:t>Mahreç İşareti : </a:t>
            </a:r>
            <a:r>
              <a:rPr lang="tr-TR" altLang="tr-TR" b="1" dirty="0"/>
              <a:t>Belirgin </a:t>
            </a:r>
            <a:r>
              <a:rPr lang="tr-TR" altLang="tr-TR" dirty="0"/>
              <a:t>bir özelliği veya ünü, özdeşleştiği yöreden kaynaklanan ürünlerdir. </a:t>
            </a:r>
          </a:p>
          <a:p>
            <a:pPr algn="just">
              <a:lnSpc>
                <a:spcPct val="150000"/>
              </a:lnSpc>
              <a:defRPr/>
            </a:pPr>
            <a:endParaRPr lang="tr-TR" altLang="tr-TR" dirty="0"/>
          </a:p>
          <a:p>
            <a:pPr marL="285750" indent="-285750" algn="just">
              <a:lnSpc>
                <a:spcPct val="150000"/>
              </a:lnSpc>
              <a:buFont typeface="Arial" panose="020B0604020202020204" pitchFamily="34" charset="0"/>
              <a:buChar char="•"/>
              <a:defRPr/>
            </a:pPr>
            <a:r>
              <a:rPr lang="tr-TR" altLang="tr-TR" dirty="0"/>
              <a:t>Ürünler, ait oldukları coğrafi bölgenin dışında da  </a:t>
            </a:r>
            <a:r>
              <a:rPr lang="tr-TR" altLang="tr-TR" b="1" dirty="0">
                <a:solidFill>
                  <a:srgbClr val="FF0000"/>
                </a:solidFill>
              </a:rPr>
              <a:t>üretilebilirler. </a:t>
            </a:r>
            <a:r>
              <a:rPr lang="tr-TR" altLang="tr-TR" dirty="0"/>
              <a:t>Üretildikleri takdirde özelliklerini kaybetmezler. </a:t>
            </a:r>
            <a:endParaRPr lang="tr-TR" altLang="tr-TR" b="1" dirty="0"/>
          </a:p>
          <a:p>
            <a:pPr algn="just">
              <a:lnSpc>
                <a:spcPct val="150000"/>
              </a:lnSpc>
              <a:defRPr/>
            </a:pPr>
            <a:endParaRPr lang="tr-TR" altLang="tr-TR" b="1" dirty="0"/>
          </a:p>
        </p:txBody>
      </p:sp>
      <p:sp>
        <p:nvSpPr>
          <p:cNvPr id="6" name="Dikdörtgen 5">
            <a:extLst>
              <a:ext uri="{FF2B5EF4-FFF2-40B4-BE49-F238E27FC236}">
                <a16:creationId xmlns="" xmlns:a16="http://schemas.microsoft.com/office/drawing/2014/main" id="{D1A5CF15-0ABA-4B0F-8A4E-E34DC26A17A8}"/>
              </a:ext>
            </a:extLst>
          </p:cNvPr>
          <p:cNvSpPr/>
          <p:nvPr/>
        </p:nvSpPr>
        <p:spPr>
          <a:xfrm>
            <a:off x="6405762" y="3861048"/>
            <a:ext cx="2736725" cy="880369"/>
          </a:xfrm>
          <a:prstGeom prst="rect">
            <a:avLst/>
          </a:prstGeom>
        </p:spPr>
        <p:txBody>
          <a:bodyPr wrap="square">
            <a:spAutoFit/>
          </a:bodyPr>
          <a:lstStyle/>
          <a:p>
            <a:pPr algn="just">
              <a:lnSpc>
                <a:spcPct val="150000"/>
              </a:lnSpc>
              <a:defRPr/>
            </a:pPr>
            <a:r>
              <a:rPr lang="tr-TR" altLang="tr-TR" b="1" dirty="0"/>
              <a:t>                    </a:t>
            </a:r>
            <a:r>
              <a:rPr lang="tr-TR" altLang="tr-TR" dirty="0"/>
              <a:t>AMBLEM</a:t>
            </a:r>
          </a:p>
          <a:p>
            <a:pPr algn="just">
              <a:lnSpc>
                <a:spcPct val="150000"/>
              </a:lnSpc>
              <a:defRPr/>
            </a:pPr>
            <a:r>
              <a:rPr lang="tr-TR" altLang="tr-TR" dirty="0"/>
              <a:t>   (kullanılması zorunludur)</a:t>
            </a:r>
          </a:p>
        </p:txBody>
      </p:sp>
      <p:pic>
        <p:nvPicPr>
          <p:cNvPr id="7" name="Resim 6">
            <a:extLst>
              <a:ext uri="{FF2B5EF4-FFF2-40B4-BE49-F238E27FC236}">
                <a16:creationId xmlns="" xmlns:a16="http://schemas.microsoft.com/office/drawing/2014/main" id="{36F1123F-A0A5-4330-B4F3-6FEC4F3A7731}"/>
              </a:ext>
            </a:extLst>
          </p:cNvPr>
          <p:cNvPicPr>
            <a:picLocks noChangeAspect="1"/>
          </p:cNvPicPr>
          <p:nvPr/>
        </p:nvPicPr>
        <p:blipFill>
          <a:blip r:embed="rId2"/>
          <a:stretch>
            <a:fillRect/>
          </a:stretch>
        </p:blipFill>
        <p:spPr>
          <a:xfrm>
            <a:off x="7092280" y="2360549"/>
            <a:ext cx="1565216" cy="1525922"/>
          </a:xfrm>
          <a:prstGeom prst="rect">
            <a:avLst/>
          </a:prstGeom>
        </p:spPr>
      </p:pic>
    </p:spTree>
    <p:extLst>
      <p:ext uri="{BB962C8B-B14F-4D97-AF65-F5344CB8AC3E}">
        <p14:creationId xmlns:p14="http://schemas.microsoft.com/office/powerpoint/2010/main" val="3653309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p:txBody>
          <a:bodyPr/>
          <a:lstStyle/>
          <a:p>
            <a:r>
              <a:rPr lang="tr-TR" sz="2800" b="1" dirty="0"/>
              <a:t>Mahreç İşareti</a:t>
            </a:r>
          </a:p>
          <a:p>
            <a:endParaRPr lang="tr-TR" dirty="0"/>
          </a:p>
        </p:txBody>
      </p:sp>
      <p:sp>
        <p:nvSpPr>
          <p:cNvPr id="3" name="Dikdörtgen 2">
            <a:extLst>
              <a:ext uri="{FF2B5EF4-FFF2-40B4-BE49-F238E27FC236}">
                <a16:creationId xmlns="" xmlns:a16="http://schemas.microsoft.com/office/drawing/2014/main" id="{BC81F6D0-D13A-48BA-9A3F-4F8584E85A36}"/>
              </a:ext>
            </a:extLst>
          </p:cNvPr>
          <p:cNvSpPr/>
          <p:nvPr/>
        </p:nvSpPr>
        <p:spPr>
          <a:xfrm>
            <a:off x="490169" y="3167483"/>
            <a:ext cx="2243206" cy="506292"/>
          </a:xfrm>
          <a:prstGeom prst="rect">
            <a:avLst/>
          </a:prstGeom>
        </p:spPr>
        <p:txBody>
          <a:bodyPr wrap="square">
            <a:spAutoFit/>
          </a:bodyPr>
          <a:lstStyle/>
          <a:p>
            <a:pPr algn="just">
              <a:lnSpc>
                <a:spcPct val="150000"/>
              </a:lnSpc>
              <a:defRPr/>
            </a:pPr>
            <a:r>
              <a:rPr lang="tr-TR" altLang="tr-TR" sz="2000" dirty="0"/>
              <a:t>Çorum Leblebisi</a:t>
            </a:r>
          </a:p>
        </p:txBody>
      </p:sp>
      <p:pic>
        <p:nvPicPr>
          <p:cNvPr id="2" name="Resim 1">
            <a:extLst>
              <a:ext uri="{FF2B5EF4-FFF2-40B4-BE49-F238E27FC236}">
                <a16:creationId xmlns="" xmlns:a16="http://schemas.microsoft.com/office/drawing/2014/main" id="{28BEB0E9-C159-4A36-AFE1-D1CFA2F5C508}"/>
              </a:ext>
            </a:extLst>
          </p:cNvPr>
          <p:cNvPicPr>
            <a:picLocks noChangeAspect="1"/>
          </p:cNvPicPr>
          <p:nvPr/>
        </p:nvPicPr>
        <p:blipFill>
          <a:blip r:embed="rId2"/>
          <a:stretch>
            <a:fillRect/>
          </a:stretch>
        </p:blipFill>
        <p:spPr>
          <a:xfrm>
            <a:off x="560417" y="2069723"/>
            <a:ext cx="1933258" cy="1097760"/>
          </a:xfrm>
          <a:prstGeom prst="rect">
            <a:avLst/>
          </a:prstGeom>
        </p:spPr>
      </p:pic>
      <p:pic>
        <p:nvPicPr>
          <p:cNvPr id="5" name="Resim 4">
            <a:extLst>
              <a:ext uri="{FF2B5EF4-FFF2-40B4-BE49-F238E27FC236}">
                <a16:creationId xmlns="" xmlns:a16="http://schemas.microsoft.com/office/drawing/2014/main" id="{B7327976-022D-4838-AECC-EE6EF197F274}"/>
              </a:ext>
            </a:extLst>
          </p:cNvPr>
          <p:cNvPicPr>
            <a:picLocks noChangeAspect="1"/>
          </p:cNvPicPr>
          <p:nvPr/>
        </p:nvPicPr>
        <p:blipFill>
          <a:blip r:embed="rId3"/>
          <a:stretch>
            <a:fillRect/>
          </a:stretch>
        </p:blipFill>
        <p:spPr>
          <a:xfrm>
            <a:off x="6227763" y="2223094"/>
            <a:ext cx="2243206" cy="1250757"/>
          </a:xfrm>
          <a:prstGeom prst="rect">
            <a:avLst/>
          </a:prstGeom>
        </p:spPr>
      </p:pic>
      <p:sp>
        <p:nvSpPr>
          <p:cNvPr id="6" name="Dikdörtgen 5">
            <a:extLst>
              <a:ext uri="{FF2B5EF4-FFF2-40B4-BE49-F238E27FC236}">
                <a16:creationId xmlns="" xmlns:a16="http://schemas.microsoft.com/office/drawing/2014/main" id="{19BF1F87-8C3F-46A1-9742-55A402105011}"/>
              </a:ext>
            </a:extLst>
          </p:cNvPr>
          <p:cNvSpPr/>
          <p:nvPr/>
        </p:nvSpPr>
        <p:spPr>
          <a:xfrm>
            <a:off x="6450193" y="3429000"/>
            <a:ext cx="2243206" cy="506292"/>
          </a:xfrm>
          <a:prstGeom prst="rect">
            <a:avLst/>
          </a:prstGeom>
        </p:spPr>
        <p:txBody>
          <a:bodyPr wrap="square">
            <a:spAutoFit/>
          </a:bodyPr>
          <a:lstStyle/>
          <a:p>
            <a:pPr algn="just">
              <a:lnSpc>
                <a:spcPct val="150000"/>
              </a:lnSpc>
              <a:defRPr/>
            </a:pPr>
            <a:r>
              <a:rPr lang="tr-TR" altLang="tr-TR" sz="2000" dirty="0"/>
              <a:t>Afyon Sucuğu</a:t>
            </a:r>
          </a:p>
        </p:txBody>
      </p:sp>
      <p:pic>
        <p:nvPicPr>
          <p:cNvPr id="7" name="Resim 6">
            <a:extLst>
              <a:ext uri="{FF2B5EF4-FFF2-40B4-BE49-F238E27FC236}">
                <a16:creationId xmlns="" xmlns:a16="http://schemas.microsoft.com/office/drawing/2014/main" id="{9E7B5E80-C7C3-4306-9D48-1B4C043264CB}"/>
              </a:ext>
            </a:extLst>
          </p:cNvPr>
          <p:cNvPicPr>
            <a:picLocks noChangeAspect="1"/>
          </p:cNvPicPr>
          <p:nvPr/>
        </p:nvPicPr>
        <p:blipFill>
          <a:blip r:embed="rId4"/>
          <a:stretch>
            <a:fillRect/>
          </a:stretch>
        </p:blipFill>
        <p:spPr>
          <a:xfrm>
            <a:off x="3603380" y="2648966"/>
            <a:ext cx="1579334" cy="1572122"/>
          </a:xfrm>
          <a:prstGeom prst="rect">
            <a:avLst/>
          </a:prstGeom>
        </p:spPr>
      </p:pic>
      <p:sp>
        <p:nvSpPr>
          <p:cNvPr id="8" name="Dikdörtgen 7">
            <a:extLst>
              <a:ext uri="{FF2B5EF4-FFF2-40B4-BE49-F238E27FC236}">
                <a16:creationId xmlns="" xmlns:a16="http://schemas.microsoft.com/office/drawing/2014/main" id="{E8F393D5-614A-4AF5-92D2-EB6D6D809B3A}"/>
              </a:ext>
            </a:extLst>
          </p:cNvPr>
          <p:cNvSpPr/>
          <p:nvPr/>
        </p:nvSpPr>
        <p:spPr>
          <a:xfrm>
            <a:off x="3275856" y="4221088"/>
            <a:ext cx="2243206" cy="506292"/>
          </a:xfrm>
          <a:prstGeom prst="rect">
            <a:avLst/>
          </a:prstGeom>
        </p:spPr>
        <p:txBody>
          <a:bodyPr wrap="square">
            <a:spAutoFit/>
          </a:bodyPr>
          <a:lstStyle/>
          <a:p>
            <a:pPr algn="just">
              <a:lnSpc>
                <a:spcPct val="150000"/>
              </a:lnSpc>
              <a:defRPr/>
            </a:pPr>
            <a:r>
              <a:rPr lang="tr-TR" altLang="tr-TR" sz="2000" dirty="0"/>
              <a:t>Antep Fıstık Ezmesi</a:t>
            </a:r>
          </a:p>
        </p:txBody>
      </p:sp>
    </p:spTree>
    <p:extLst>
      <p:ext uri="{BB962C8B-B14F-4D97-AF65-F5344CB8AC3E}">
        <p14:creationId xmlns:p14="http://schemas.microsoft.com/office/powerpoint/2010/main" val="15057960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FCF2D16-8E09-4F83-A207-ADF6E0740255}"/>
              </a:ext>
            </a:extLst>
          </p:cNvPr>
          <p:cNvSpPr>
            <a:spLocks noGrp="1"/>
          </p:cNvSpPr>
          <p:nvPr>
            <p:ph type="body" sz="quarter" idx="13"/>
          </p:nvPr>
        </p:nvSpPr>
        <p:spPr/>
        <p:txBody>
          <a:bodyPr/>
          <a:lstStyle/>
          <a:p>
            <a:endParaRPr lang="tr-TR" dirty="0"/>
          </a:p>
          <a:p>
            <a:r>
              <a:rPr lang="tr-TR" sz="2800" b="1" dirty="0"/>
              <a:t>Geleneksel Ürün Adı</a:t>
            </a:r>
          </a:p>
        </p:txBody>
      </p:sp>
      <p:pic>
        <p:nvPicPr>
          <p:cNvPr id="3" name="Resim 2">
            <a:extLst>
              <a:ext uri="{FF2B5EF4-FFF2-40B4-BE49-F238E27FC236}">
                <a16:creationId xmlns="" xmlns:a16="http://schemas.microsoft.com/office/drawing/2014/main" id="{B4D01872-85AA-43A8-A67E-2C377C515B42}"/>
              </a:ext>
            </a:extLst>
          </p:cNvPr>
          <p:cNvPicPr>
            <a:picLocks noChangeAspect="1"/>
          </p:cNvPicPr>
          <p:nvPr/>
        </p:nvPicPr>
        <p:blipFill>
          <a:blip r:embed="rId2"/>
          <a:stretch>
            <a:fillRect/>
          </a:stretch>
        </p:blipFill>
        <p:spPr>
          <a:xfrm>
            <a:off x="6660232" y="2360510"/>
            <a:ext cx="1565216" cy="1500538"/>
          </a:xfrm>
          <a:prstGeom prst="rect">
            <a:avLst/>
          </a:prstGeom>
        </p:spPr>
      </p:pic>
      <p:sp>
        <p:nvSpPr>
          <p:cNvPr id="5" name="Dikdörtgen 4">
            <a:extLst>
              <a:ext uri="{FF2B5EF4-FFF2-40B4-BE49-F238E27FC236}">
                <a16:creationId xmlns="" xmlns:a16="http://schemas.microsoft.com/office/drawing/2014/main" id="{C414DD20-1BE3-4BE5-AB8D-D48734B00A4F}"/>
              </a:ext>
            </a:extLst>
          </p:cNvPr>
          <p:cNvSpPr/>
          <p:nvPr/>
        </p:nvSpPr>
        <p:spPr>
          <a:xfrm>
            <a:off x="6012160" y="3861048"/>
            <a:ext cx="4138439" cy="880369"/>
          </a:xfrm>
          <a:prstGeom prst="rect">
            <a:avLst/>
          </a:prstGeom>
        </p:spPr>
        <p:txBody>
          <a:bodyPr wrap="square">
            <a:spAutoFit/>
          </a:bodyPr>
          <a:lstStyle/>
          <a:p>
            <a:pPr algn="just">
              <a:lnSpc>
                <a:spcPct val="150000"/>
              </a:lnSpc>
              <a:defRPr/>
            </a:pPr>
            <a:r>
              <a:rPr lang="tr-TR" altLang="tr-TR" b="1" dirty="0"/>
              <a:t>                    </a:t>
            </a:r>
            <a:r>
              <a:rPr lang="tr-TR" altLang="tr-TR" dirty="0"/>
              <a:t>AMBLEM</a:t>
            </a:r>
          </a:p>
          <a:p>
            <a:pPr algn="just">
              <a:lnSpc>
                <a:spcPct val="150000"/>
              </a:lnSpc>
              <a:defRPr/>
            </a:pPr>
            <a:r>
              <a:rPr lang="tr-TR" altLang="tr-TR" dirty="0"/>
              <a:t>   (kullanılması zorunlu </a:t>
            </a:r>
            <a:r>
              <a:rPr lang="tr-TR" altLang="tr-TR" b="1" dirty="0">
                <a:solidFill>
                  <a:srgbClr val="FF0000"/>
                </a:solidFill>
              </a:rPr>
              <a:t>değildir</a:t>
            </a:r>
            <a:r>
              <a:rPr lang="tr-TR" altLang="tr-TR" dirty="0"/>
              <a:t>. )</a:t>
            </a:r>
          </a:p>
        </p:txBody>
      </p:sp>
      <p:sp>
        <p:nvSpPr>
          <p:cNvPr id="6" name="Dikdörtgen 5">
            <a:extLst>
              <a:ext uri="{FF2B5EF4-FFF2-40B4-BE49-F238E27FC236}">
                <a16:creationId xmlns="" xmlns:a16="http://schemas.microsoft.com/office/drawing/2014/main" id="{CDD4C0A9-747F-4EA9-92AC-E6881DA2EC12}"/>
              </a:ext>
            </a:extLst>
          </p:cNvPr>
          <p:cNvSpPr/>
          <p:nvPr/>
        </p:nvSpPr>
        <p:spPr>
          <a:xfrm>
            <a:off x="395536" y="1772816"/>
            <a:ext cx="6552728" cy="4204356"/>
          </a:xfrm>
          <a:prstGeom prst="rect">
            <a:avLst/>
          </a:prstGeom>
        </p:spPr>
        <p:txBody>
          <a:bodyPr wrap="square">
            <a:spAutoFit/>
          </a:bodyPr>
          <a:lstStyle/>
          <a:p>
            <a:pPr algn="just">
              <a:lnSpc>
                <a:spcPct val="150000"/>
              </a:lnSpc>
              <a:defRPr/>
            </a:pPr>
            <a:r>
              <a:rPr lang="tr-TR" altLang="tr-TR" u="sng" dirty="0"/>
              <a:t>Menşe adı ve Mahreç işareti kapsamına girmeyen </a:t>
            </a:r>
            <a:r>
              <a:rPr lang="tr-TR" altLang="tr-TR" dirty="0"/>
              <a:t>ve ilgili piyasada bir ürünü tarif etmek için </a:t>
            </a:r>
            <a:r>
              <a:rPr lang="tr-TR" altLang="tr-TR" b="1" dirty="0"/>
              <a:t>en az 30 yıl süreyle kullanılan </a:t>
            </a:r>
            <a:r>
              <a:rPr lang="tr-TR" altLang="tr-TR" dirty="0"/>
              <a:t>adlardır. </a:t>
            </a:r>
          </a:p>
          <a:p>
            <a:pPr algn="just">
              <a:lnSpc>
                <a:spcPct val="150000"/>
              </a:lnSpc>
              <a:defRPr/>
            </a:pPr>
            <a:endParaRPr lang="tr-TR" altLang="tr-TR" dirty="0"/>
          </a:p>
          <a:p>
            <a:pPr algn="just">
              <a:lnSpc>
                <a:spcPct val="150000"/>
              </a:lnSpc>
              <a:defRPr/>
            </a:pPr>
            <a:r>
              <a:rPr lang="tr-TR" altLang="tr-TR" b="1" dirty="0"/>
              <a:t>Örnek: </a:t>
            </a:r>
          </a:p>
          <a:p>
            <a:pPr marL="285750" indent="-285750" algn="just">
              <a:lnSpc>
                <a:spcPct val="150000"/>
              </a:lnSpc>
              <a:buFont typeface="Arial" panose="020B0604020202020204" pitchFamily="34" charset="0"/>
              <a:buChar char="•"/>
              <a:defRPr/>
            </a:pPr>
            <a:r>
              <a:rPr lang="tr-TR" altLang="tr-TR" dirty="0"/>
              <a:t>Pastırma</a:t>
            </a:r>
          </a:p>
          <a:p>
            <a:pPr marL="285750" indent="-285750" algn="just">
              <a:lnSpc>
                <a:spcPct val="150000"/>
              </a:lnSpc>
              <a:buFont typeface="Arial" panose="020B0604020202020204" pitchFamily="34" charset="0"/>
              <a:buChar char="•"/>
              <a:defRPr/>
            </a:pPr>
            <a:r>
              <a:rPr lang="tr-TR" altLang="tr-TR" dirty="0"/>
              <a:t>Lokum</a:t>
            </a:r>
          </a:p>
          <a:p>
            <a:pPr marL="285750" indent="-285750" algn="just">
              <a:lnSpc>
                <a:spcPct val="150000"/>
              </a:lnSpc>
              <a:buFont typeface="Arial" panose="020B0604020202020204" pitchFamily="34" charset="0"/>
              <a:buChar char="•"/>
              <a:defRPr/>
            </a:pPr>
            <a:r>
              <a:rPr lang="tr-TR" altLang="tr-TR" dirty="0"/>
              <a:t>Baklama</a:t>
            </a:r>
          </a:p>
          <a:p>
            <a:pPr marL="285750" indent="-285750" algn="just">
              <a:lnSpc>
                <a:spcPct val="150000"/>
              </a:lnSpc>
              <a:buFont typeface="Arial" panose="020B0604020202020204" pitchFamily="34" charset="0"/>
              <a:buChar char="•"/>
              <a:defRPr/>
            </a:pPr>
            <a:r>
              <a:rPr lang="tr-TR" altLang="tr-TR" dirty="0"/>
              <a:t>Höşmerim</a:t>
            </a:r>
          </a:p>
          <a:p>
            <a:pPr marL="285750" indent="-285750" algn="just">
              <a:lnSpc>
                <a:spcPct val="150000"/>
              </a:lnSpc>
              <a:buFont typeface="Arial" panose="020B0604020202020204" pitchFamily="34" charset="0"/>
              <a:buChar char="•"/>
              <a:defRPr/>
            </a:pPr>
            <a:r>
              <a:rPr lang="tr-TR" altLang="tr-TR" dirty="0" err="1"/>
              <a:t>Ezo</a:t>
            </a:r>
            <a:r>
              <a:rPr lang="tr-TR" altLang="tr-TR" dirty="0"/>
              <a:t> gelin çorba</a:t>
            </a:r>
          </a:p>
          <a:p>
            <a:pPr marL="285750" indent="-285750" algn="just">
              <a:lnSpc>
                <a:spcPct val="150000"/>
              </a:lnSpc>
              <a:buFont typeface="Arial" panose="020B0604020202020204" pitchFamily="34" charset="0"/>
              <a:buChar char="•"/>
              <a:defRPr/>
            </a:pPr>
            <a:endParaRPr lang="tr-TR" altLang="tr-TR" b="1" dirty="0"/>
          </a:p>
        </p:txBody>
      </p:sp>
    </p:spTree>
    <p:extLst>
      <p:ext uri="{BB962C8B-B14F-4D97-AF65-F5344CB8AC3E}">
        <p14:creationId xmlns:p14="http://schemas.microsoft.com/office/powerpoint/2010/main" val="19539226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23528" y="1325564"/>
            <a:ext cx="8280920" cy="4608512"/>
          </a:xfrm>
        </p:spPr>
        <p:txBody>
          <a:bodyPr>
            <a:noAutofit/>
          </a:bodyPr>
          <a:lstStyle/>
          <a:p>
            <a:pPr marL="285750" indent="-285750" algn="just">
              <a:lnSpc>
                <a:spcPct val="150000"/>
              </a:lnSpc>
              <a:buFont typeface="Arial" panose="020B0604020202020204" pitchFamily="34" charset="0"/>
              <a:buChar char="•"/>
            </a:pPr>
            <a:r>
              <a:rPr lang="tr-TR" sz="1800" b="1" i="1" u="sng" dirty="0">
                <a:latin typeface="+mn-lt"/>
              </a:rPr>
              <a:t>Sınai mülkiyet hakları koruması</a:t>
            </a:r>
            <a:r>
              <a:rPr lang="tr-TR" sz="1800" dirty="0">
                <a:latin typeface="+mn-lt"/>
              </a:rPr>
              <a:t>, dünyanın her yerinde, </a:t>
            </a:r>
            <a:r>
              <a:rPr lang="tr-TR" sz="1800" b="1" i="1" u="sng" dirty="0">
                <a:latin typeface="+mn-lt"/>
              </a:rPr>
              <a:t>tescil gerçekleştirilen ülkede geçerlidir. </a:t>
            </a:r>
            <a:r>
              <a:rPr lang="tr-TR" sz="1800" dirty="0">
                <a:latin typeface="+mn-lt"/>
              </a:rPr>
              <a:t>Bu bağlamda, sınai mülkiyet hakları kapsamında olan coğrafi işaretlerin ülkemizde gerçekleştirilen tescilleri de </a:t>
            </a:r>
            <a:r>
              <a:rPr lang="tr-TR" sz="1800" b="1" i="1" u="sng" dirty="0">
                <a:latin typeface="+mn-lt"/>
              </a:rPr>
              <a:t>yalnızca Türkiye sınırları içinde geçerli </a:t>
            </a:r>
            <a:r>
              <a:rPr lang="tr-TR" sz="1800" dirty="0">
                <a:latin typeface="+mn-lt"/>
              </a:rPr>
              <a:t>olmaktadır. Farklı ülkelerde koruma elde etmek için </a:t>
            </a:r>
            <a:r>
              <a:rPr lang="tr-TR" sz="1800" b="1" u="sng" dirty="0">
                <a:latin typeface="+mn-lt"/>
              </a:rPr>
              <a:t>ya</a:t>
            </a:r>
            <a:r>
              <a:rPr lang="tr-TR" sz="1800" dirty="0">
                <a:latin typeface="+mn-lt"/>
              </a:rPr>
              <a:t> o ülkelerin mevzuatı çerçevesinde tescil başvurusunda bulunmak </a:t>
            </a:r>
            <a:r>
              <a:rPr lang="tr-TR" sz="1800" b="1" u="sng" dirty="0">
                <a:latin typeface="+mn-lt"/>
              </a:rPr>
              <a:t>ya da </a:t>
            </a:r>
            <a:r>
              <a:rPr lang="tr-TR" sz="1800" dirty="0">
                <a:latin typeface="+mn-lt"/>
              </a:rPr>
              <a:t>uluslararası koruma sağlayan sistemler kapsamında başvuru yapmak gerekmektedir. Bu yollardan biri de Avrupa Birliği ülkelerinin tamamında koruma sağlayan 2012/1151 sayılı Tarım Ürünleri ve Gıda Maddeleri Hakkında Kalite Tasarısı isimli Avrupa Konseyi Tüzüğü çerçevesinde </a:t>
            </a:r>
            <a:r>
              <a:rPr lang="tr-TR" sz="1800" b="1" u="sng" dirty="0">
                <a:latin typeface="+mn-lt"/>
              </a:rPr>
              <a:t>Avrupa Komisyonuna başvuru </a:t>
            </a:r>
            <a:r>
              <a:rPr lang="tr-TR" sz="1800" dirty="0">
                <a:latin typeface="+mn-lt"/>
              </a:rPr>
              <a:t>yapmaktır. Avrupa Komisyonuna sadece tarım ürünleri ve gıda maddeleri ile ilgili coğrafi işaretler için başvuru yapılabilmektedir. </a:t>
            </a:r>
          </a:p>
        </p:txBody>
      </p:sp>
      <p:sp>
        <p:nvSpPr>
          <p:cNvPr id="4" name="Metin Yer Tutucusu 3"/>
          <p:cNvSpPr>
            <a:spLocks noGrp="1"/>
          </p:cNvSpPr>
          <p:nvPr>
            <p:ph type="body" sz="quarter" idx="13"/>
          </p:nvPr>
        </p:nvSpPr>
        <p:spPr/>
        <p:txBody>
          <a:bodyPr/>
          <a:lstStyle/>
          <a:p>
            <a:endParaRPr lang="tr-TR" dirty="0"/>
          </a:p>
          <a:p>
            <a:r>
              <a:rPr lang="tr-TR" sz="2800" b="1" dirty="0"/>
              <a:t>Avrupa Birliğinde Coğrafi İşaret </a:t>
            </a:r>
          </a:p>
        </p:txBody>
      </p:sp>
    </p:spTree>
    <p:extLst>
      <p:ext uri="{BB962C8B-B14F-4D97-AF65-F5344CB8AC3E}">
        <p14:creationId xmlns:p14="http://schemas.microsoft.com/office/powerpoint/2010/main" val="10865475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95536" y="1484784"/>
            <a:ext cx="8280920" cy="1599380"/>
          </a:xfrm>
        </p:spPr>
        <p:txBody>
          <a:bodyPr>
            <a:noAutofit/>
          </a:bodyPr>
          <a:lstStyle/>
          <a:p>
            <a:pPr marL="285750" indent="-285750" algn="just">
              <a:lnSpc>
                <a:spcPct val="150000"/>
              </a:lnSpc>
              <a:buFont typeface="Arial" panose="020B0604020202020204" pitchFamily="34" charset="0"/>
              <a:buChar char="•"/>
            </a:pPr>
            <a:r>
              <a:rPr lang="tr-TR" sz="1800" dirty="0"/>
              <a:t>AB nezdinde başvuru yapmak için öncelikle </a:t>
            </a:r>
            <a:r>
              <a:rPr lang="tr-TR" sz="1800" dirty="0" err="1"/>
              <a:t>TÜRKPATENT’e</a:t>
            </a:r>
            <a:r>
              <a:rPr lang="tr-TR" sz="1800" dirty="0"/>
              <a:t> başvuru yapılarak ülkemizde coğrafi işaret tescilinin gerçekleştirilmesi gereklidir. Başvurular </a:t>
            </a:r>
            <a:r>
              <a:rPr lang="tr-TR" sz="1800" b="1" dirty="0"/>
              <a:t>Türk Patent ve Marka Kurumu aracılığı ile</a:t>
            </a:r>
            <a:r>
              <a:rPr lang="tr-TR" sz="1800" dirty="0"/>
              <a:t> Avrupa Komisyonuna gönderilmektedir. </a:t>
            </a:r>
            <a:r>
              <a:rPr lang="tr-TR" sz="1800" dirty="0">
                <a:latin typeface="+mn-lt"/>
              </a:rPr>
              <a:t> </a:t>
            </a:r>
          </a:p>
        </p:txBody>
      </p:sp>
      <p:sp>
        <p:nvSpPr>
          <p:cNvPr id="4" name="Metin Yer Tutucusu 3"/>
          <p:cNvSpPr>
            <a:spLocks noGrp="1"/>
          </p:cNvSpPr>
          <p:nvPr>
            <p:ph type="body" sz="quarter" idx="13"/>
          </p:nvPr>
        </p:nvSpPr>
        <p:spPr/>
        <p:txBody>
          <a:bodyPr/>
          <a:lstStyle/>
          <a:p>
            <a:endParaRPr lang="tr-TR" dirty="0"/>
          </a:p>
          <a:p>
            <a:r>
              <a:rPr lang="tr-TR" sz="2800" b="1" dirty="0"/>
              <a:t>Avrupa Birliğinde Coğrafi İşaret </a:t>
            </a:r>
          </a:p>
        </p:txBody>
      </p:sp>
      <p:sp>
        <p:nvSpPr>
          <p:cNvPr id="5" name="Unvan 1"/>
          <p:cNvSpPr txBox="1">
            <a:spLocks/>
          </p:cNvSpPr>
          <p:nvPr/>
        </p:nvSpPr>
        <p:spPr>
          <a:xfrm>
            <a:off x="395536" y="3573016"/>
            <a:ext cx="8280920" cy="1599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tr-TR" sz="1800" b="1" dirty="0"/>
              <a:t>AB’de tescilli coğrafi işaretlerimiz: </a:t>
            </a:r>
          </a:p>
          <a:p>
            <a:pPr marL="342900" indent="-342900">
              <a:lnSpc>
                <a:spcPct val="150000"/>
              </a:lnSpc>
              <a:buAutoNum type="arabicParenR"/>
            </a:pPr>
            <a:r>
              <a:rPr lang="tr-TR" sz="1800" dirty="0"/>
              <a:t>Antep Baklavası, </a:t>
            </a:r>
          </a:p>
          <a:p>
            <a:pPr marL="342900" indent="-342900">
              <a:lnSpc>
                <a:spcPct val="150000"/>
              </a:lnSpc>
              <a:buAutoNum type="arabicParenR"/>
            </a:pPr>
            <a:r>
              <a:rPr lang="tr-TR" sz="1800" dirty="0"/>
              <a:t>Aydın İnciri, </a:t>
            </a:r>
          </a:p>
          <a:p>
            <a:pPr marL="342900" indent="-342900">
              <a:lnSpc>
                <a:spcPct val="150000"/>
              </a:lnSpc>
              <a:buAutoNum type="arabicParenR"/>
            </a:pPr>
            <a:r>
              <a:rPr lang="tr-TR" sz="1800" dirty="0"/>
              <a:t>Malatya Kayısısı </a:t>
            </a:r>
            <a:r>
              <a:rPr lang="tr-TR" sz="1800" dirty="0">
                <a:latin typeface="+mn-lt"/>
              </a:rPr>
              <a:t> </a:t>
            </a:r>
          </a:p>
        </p:txBody>
      </p:sp>
    </p:spTree>
    <p:extLst>
      <p:ext uri="{BB962C8B-B14F-4D97-AF65-F5344CB8AC3E}">
        <p14:creationId xmlns:p14="http://schemas.microsoft.com/office/powerpoint/2010/main" val="79918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sz="2800" b="1" dirty="0"/>
          </a:p>
          <a:p>
            <a:r>
              <a:rPr lang="tr-TR" sz="2800" b="1" dirty="0"/>
              <a:t>Telif Hakları (</a:t>
            </a:r>
            <a:r>
              <a:rPr lang="tr-TR" sz="2800" b="1" dirty="0" err="1"/>
              <a:t>Copyright</a:t>
            </a:r>
            <a:r>
              <a:rPr lang="tr-TR" sz="2800" b="1" dirty="0"/>
              <a:t>)</a:t>
            </a:r>
          </a:p>
          <a:p>
            <a:endParaRPr lang="tr-TR" sz="2800" b="1" dirty="0"/>
          </a:p>
        </p:txBody>
      </p:sp>
      <p:sp>
        <p:nvSpPr>
          <p:cNvPr id="5" name="Alt Başlık 2"/>
          <p:cNvSpPr txBox="1">
            <a:spLocks/>
          </p:cNvSpPr>
          <p:nvPr/>
        </p:nvSpPr>
        <p:spPr>
          <a:xfrm>
            <a:off x="739499" y="2764215"/>
            <a:ext cx="1862162" cy="432047"/>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2000" b="1" dirty="0">
              <a:solidFill>
                <a:schemeClr val="tx1"/>
              </a:solidFill>
            </a:endParaRPr>
          </a:p>
          <a:p>
            <a:r>
              <a:rPr lang="tr-TR" sz="9600" b="1" dirty="0">
                <a:solidFill>
                  <a:schemeClr val="tx1"/>
                </a:solidFill>
              </a:rPr>
              <a:t>Telif Hakları</a:t>
            </a:r>
          </a:p>
          <a:p>
            <a:endParaRPr lang="tr-TR" sz="2000" dirty="0">
              <a:solidFill>
                <a:schemeClr val="tx1"/>
              </a:solidFill>
            </a:endParaRPr>
          </a:p>
          <a:p>
            <a:endParaRPr lang="tr-TR" sz="2000" dirty="0">
              <a:solidFill>
                <a:schemeClr val="tx1"/>
              </a:solidFill>
            </a:endParaRPr>
          </a:p>
        </p:txBody>
      </p:sp>
      <p:pic>
        <p:nvPicPr>
          <p:cNvPr id="6" name="Resim 5"/>
          <p:cNvPicPr>
            <a:picLocks noChangeAspect="1"/>
          </p:cNvPicPr>
          <p:nvPr/>
        </p:nvPicPr>
        <p:blipFill>
          <a:blip r:embed="rId2"/>
          <a:stretch>
            <a:fillRect/>
          </a:stretch>
        </p:blipFill>
        <p:spPr>
          <a:xfrm>
            <a:off x="1044735" y="3356992"/>
            <a:ext cx="1251691" cy="1242694"/>
          </a:xfrm>
          <a:prstGeom prst="rect">
            <a:avLst/>
          </a:prstGeom>
        </p:spPr>
      </p:pic>
      <p:sp>
        <p:nvSpPr>
          <p:cNvPr id="7" name="Dikdörtgen 6">
            <a:extLst>
              <a:ext uri="{FF2B5EF4-FFF2-40B4-BE49-F238E27FC236}">
                <a16:creationId xmlns="" xmlns:a16="http://schemas.microsoft.com/office/drawing/2014/main" id="{E2A15DAE-C936-4DC6-B721-7155276CB7D3}"/>
              </a:ext>
            </a:extLst>
          </p:cNvPr>
          <p:cNvSpPr/>
          <p:nvPr/>
        </p:nvSpPr>
        <p:spPr>
          <a:xfrm>
            <a:off x="2987824" y="3150035"/>
            <a:ext cx="5256584" cy="646331"/>
          </a:xfrm>
          <a:prstGeom prst="rect">
            <a:avLst/>
          </a:prstGeom>
        </p:spPr>
        <p:txBody>
          <a:bodyPr wrap="square">
            <a:spAutoFit/>
          </a:bodyPr>
          <a:lstStyle/>
          <a:p>
            <a:pPr algn="just">
              <a:lnSpc>
                <a:spcPct val="150000"/>
              </a:lnSpc>
              <a:defRPr/>
            </a:pPr>
            <a:r>
              <a:rPr lang="tr-TR" altLang="tr-TR" b="1" dirty="0"/>
              <a:t>Fikirleri </a:t>
            </a:r>
            <a:r>
              <a:rPr lang="tr-TR" altLang="tr-TR" sz="2000" b="1" dirty="0"/>
              <a:t>DEĞİL</a:t>
            </a:r>
            <a:r>
              <a:rPr lang="tr-TR" altLang="tr-TR" b="1" dirty="0"/>
              <a:t>; </a:t>
            </a:r>
            <a:r>
              <a:rPr lang="tr-TR" altLang="tr-TR" sz="2400" b="1" u="sng" dirty="0">
                <a:solidFill>
                  <a:srgbClr val="00B0F0"/>
                </a:solidFill>
              </a:rPr>
              <a:t>FİKİR ESERLERİNİ KORUR…</a:t>
            </a:r>
          </a:p>
        </p:txBody>
      </p:sp>
      <p:sp>
        <p:nvSpPr>
          <p:cNvPr id="8" name="Unvan 1"/>
          <p:cNvSpPr>
            <a:spLocks noGrp="1"/>
          </p:cNvSpPr>
          <p:nvPr>
            <p:ph type="ctrTitle"/>
          </p:nvPr>
        </p:nvSpPr>
        <p:spPr>
          <a:xfrm>
            <a:off x="1163933" y="5517232"/>
            <a:ext cx="7081043" cy="378598"/>
          </a:xfrm>
        </p:spPr>
        <p:txBody>
          <a:bodyPr>
            <a:noAutofit/>
          </a:bodyPr>
          <a:lstStyle/>
          <a:p>
            <a:pPr algn="just">
              <a:lnSpc>
                <a:spcPct val="150000"/>
              </a:lnSpc>
            </a:pPr>
            <a:r>
              <a:rPr lang="tr-TR" sz="1600" b="1" dirty="0">
                <a:latin typeface="+mn-lt"/>
              </a:rPr>
              <a:t>Yetkili Kurum: </a:t>
            </a:r>
            <a:r>
              <a:rPr lang="tr-TR" sz="1600" dirty="0" err="1">
                <a:latin typeface="+mn-lt"/>
              </a:rPr>
              <a:t>T.C.Kültür</a:t>
            </a:r>
            <a:r>
              <a:rPr lang="tr-TR" sz="1600" dirty="0">
                <a:latin typeface="+mn-lt"/>
              </a:rPr>
              <a:t> ve Turizm Bakanlığı’na bağlı Telif Hakları Genel Müdürlüğü</a:t>
            </a:r>
          </a:p>
        </p:txBody>
      </p:sp>
    </p:spTree>
    <p:extLst>
      <p:ext uri="{BB962C8B-B14F-4D97-AF65-F5344CB8AC3E}">
        <p14:creationId xmlns:p14="http://schemas.microsoft.com/office/powerpoint/2010/main" val="15249664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sz="2800" b="1" dirty="0"/>
          </a:p>
          <a:p>
            <a:r>
              <a:rPr lang="tr-TR" sz="2800" b="1" dirty="0"/>
              <a:t>Entegre Devre Topografyası</a:t>
            </a:r>
          </a:p>
        </p:txBody>
      </p:sp>
      <p:sp>
        <p:nvSpPr>
          <p:cNvPr id="5" name="Bulut 4"/>
          <p:cNvSpPr/>
          <p:nvPr/>
        </p:nvSpPr>
        <p:spPr>
          <a:xfrm>
            <a:off x="2627784" y="2708920"/>
            <a:ext cx="3744416" cy="187220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 Başlık 2"/>
          <p:cNvSpPr txBox="1">
            <a:spLocks/>
          </p:cNvSpPr>
          <p:nvPr/>
        </p:nvSpPr>
        <p:spPr>
          <a:xfrm>
            <a:off x="3419872" y="3068960"/>
            <a:ext cx="2160240"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2800" b="1" dirty="0">
              <a:solidFill>
                <a:schemeClr val="tx1"/>
              </a:solidFill>
            </a:endParaRPr>
          </a:p>
          <a:p>
            <a:endParaRPr lang="tr-TR" sz="2800" dirty="0">
              <a:solidFill>
                <a:schemeClr val="tx1"/>
              </a:solidFill>
            </a:endParaRPr>
          </a:p>
          <a:p>
            <a:endParaRPr lang="tr-TR" sz="2800" dirty="0">
              <a:solidFill>
                <a:schemeClr val="tx1"/>
              </a:solidFill>
            </a:endParaRPr>
          </a:p>
        </p:txBody>
      </p:sp>
      <p:sp>
        <p:nvSpPr>
          <p:cNvPr id="7" name="Dikdörtgen 6"/>
          <p:cNvSpPr/>
          <p:nvPr/>
        </p:nvSpPr>
        <p:spPr>
          <a:xfrm>
            <a:off x="3309453" y="3089187"/>
            <a:ext cx="2381077" cy="954107"/>
          </a:xfrm>
          <a:prstGeom prst="rect">
            <a:avLst/>
          </a:prstGeom>
        </p:spPr>
        <p:txBody>
          <a:bodyPr wrap="square">
            <a:spAutoFit/>
          </a:bodyPr>
          <a:lstStyle/>
          <a:p>
            <a:pPr algn="ctr"/>
            <a:r>
              <a:rPr lang="tr-TR" sz="2800" b="1" dirty="0"/>
              <a:t>Entegre Devre </a:t>
            </a:r>
          </a:p>
          <a:p>
            <a:pPr algn="ctr"/>
            <a:r>
              <a:rPr lang="tr-TR" sz="2800" b="1" dirty="0"/>
              <a:t>Topografyası</a:t>
            </a:r>
          </a:p>
        </p:txBody>
      </p:sp>
    </p:spTree>
    <p:extLst>
      <p:ext uri="{BB962C8B-B14F-4D97-AF65-F5344CB8AC3E}">
        <p14:creationId xmlns:p14="http://schemas.microsoft.com/office/powerpoint/2010/main" val="14943325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p:txBody>
          <a:bodyPr/>
          <a:lstStyle/>
          <a:p>
            <a:endParaRPr lang="tr-TR" sz="2800" b="1" dirty="0"/>
          </a:p>
          <a:p>
            <a:r>
              <a:rPr lang="tr-TR" sz="2800" b="1" dirty="0"/>
              <a:t>Entegre Devre Topografyası Nedir?</a:t>
            </a:r>
          </a:p>
        </p:txBody>
      </p:sp>
      <p:sp>
        <p:nvSpPr>
          <p:cNvPr id="2" name="Dikdörtgen 1">
            <a:extLst>
              <a:ext uri="{FF2B5EF4-FFF2-40B4-BE49-F238E27FC236}">
                <a16:creationId xmlns="" xmlns:a16="http://schemas.microsoft.com/office/drawing/2014/main" id="{51189199-AF9F-4106-9BC7-262A86D94DD0}"/>
              </a:ext>
            </a:extLst>
          </p:cNvPr>
          <p:cNvSpPr/>
          <p:nvPr/>
        </p:nvSpPr>
        <p:spPr>
          <a:xfrm>
            <a:off x="611560" y="1320299"/>
            <a:ext cx="8046218" cy="4662815"/>
          </a:xfrm>
          <a:prstGeom prst="rect">
            <a:avLst/>
          </a:prstGeom>
        </p:spPr>
        <p:txBody>
          <a:bodyPr wrap="square">
            <a:spAutoFit/>
          </a:bodyPr>
          <a:lstStyle/>
          <a:p>
            <a:pPr lvl="1">
              <a:lnSpc>
                <a:spcPct val="150000"/>
              </a:lnSpc>
              <a:defRPr/>
            </a:pPr>
            <a:endParaRPr lang="tr-TR" altLang="tr-TR" dirty="0"/>
          </a:p>
          <a:p>
            <a:pPr marL="285750" indent="-285750" algn="just">
              <a:lnSpc>
                <a:spcPct val="150000"/>
              </a:lnSpc>
              <a:buFont typeface="Arial" panose="020B0604020202020204" pitchFamily="34" charset="0"/>
              <a:buChar char="•"/>
              <a:defRPr/>
            </a:pPr>
            <a:r>
              <a:rPr lang="tr-TR" altLang="tr-TR" dirty="0"/>
              <a:t>Çip, mikroçip, silikon çip, bilgisayar çipi olarak da bilinen entegre devreler, </a:t>
            </a:r>
            <a:r>
              <a:rPr lang="tr-TR" altLang="tr-TR" b="1" u="sng" dirty="0"/>
              <a:t>nanometre boyutlarında üretilmiş entegre devrelerdir. </a:t>
            </a:r>
            <a:r>
              <a:rPr lang="tr-TR" altLang="tr-TR" dirty="0"/>
              <a:t>Genel olarak yarı iletken, iletken ve yalıtkan katmanlardan oluşur. </a:t>
            </a:r>
            <a:r>
              <a:rPr lang="tr-TR" altLang="tr-TR" u="sng" dirty="0"/>
              <a:t>Entegre devreyi oluşturan tabakaların üç boyutlu dizilimini gösteren görünüm entegre devre topoğrafyasını oluşturmaktadır. </a:t>
            </a:r>
          </a:p>
          <a:p>
            <a:pPr marL="285750" indent="-285750" algn="just">
              <a:lnSpc>
                <a:spcPct val="150000"/>
              </a:lnSpc>
              <a:buFont typeface="Arial" panose="020B0604020202020204" pitchFamily="34" charset="0"/>
              <a:buChar char="•"/>
              <a:defRPr/>
            </a:pPr>
            <a:endParaRPr lang="tr-TR" altLang="tr-TR" u="sng" dirty="0"/>
          </a:p>
          <a:p>
            <a:pPr algn="just">
              <a:lnSpc>
                <a:spcPct val="150000"/>
              </a:lnSpc>
              <a:defRPr/>
            </a:pPr>
            <a:endParaRPr lang="tr-TR" altLang="tr-TR" u="sng" dirty="0"/>
          </a:p>
          <a:p>
            <a:pPr algn="just">
              <a:lnSpc>
                <a:spcPct val="150000"/>
              </a:lnSpc>
              <a:defRPr/>
            </a:pPr>
            <a:endParaRPr lang="tr-TR" altLang="tr-TR" u="sng" dirty="0"/>
          </a:p>
          <a:p>
            <a:pPr algn="ctr">
              <a:lnSpc>
                <a:spcPct val="150000"/>
              </a:lnSpc>
              <a:defRPr/>
            </a:pPr>
            <a:r>
              <a:rPr lang="tr-TR" altLang="tr-TR" b="1" dirty="0"/>
              <a:t>5147 sayılı Entegre Devre Topoğrafyalarının Korunması Hakkında Kanun </a:t>
            </a:r>
            <a:r>
              <a:rPr lang="tr-TR" altLang="tr-TR" dirty="0"/>
              <a:t>ile korunmaktadır. </a:t>
            </a:r>
          </a:p>
        </p:txBody>
      </p:sp>
    </p:spTree>
    <p:extLst>
      <p:ext uri="{BB962C8B-B14F-4D97-AF65-F5344CB8AC3E}">
        <p14:creationId xmlns:p14="http://schemas.microsoft.com/office/powerpoint/2010/main" val="41376547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a:xfrm>
            <a:off x="0" y="-243408"/>
            <a:ext cx="6227762" cy="1323975"/>
          </a:xfrm>
        </p:spPr>
        <p:txBody>
          <a:bodyPr/>
          <a:lstStyle/>
          <a:p>
            <a:endParaRPr lang="tr-TR" sz="2800" b="1" dirty="0"/>
          </a:p>
          <a:p>
            <a:r>
              <a:rPr lang="tr-TR" sz="2800" b="1" dirty="0"/>
              <a:t>Entegre Devre Topografyası Neden Korunmalıdır?</a:t>
            </a:r>
          </a:p>
        </p:txBody>
      </p:sp>
      <p:sp>
        <p:nvSpPr>
          <p:cNvPr id="2" name="Dikdörtgen 1">
            <a:extLst>
              <a:ext uri="{FF2B5EF4-FFF2-40B4-BE49-F238E27FC236}">
                <a16:creationId xmlns="" xmlns:a16="http://schemas.microsoft.com/office/drawing/2014/main" id="{51189199-AF9F-4106-9BC7-262A86D94DD0}"/>
              </a:ext>
            </a:extLst>
          </p:cNvPr>
          <p:cNvSpPr/>
          <p:nvPr/>
        </p:nvSpPr>
        <p:spPr>
          <a:xfrm>
            <a:off x="611560" y="1916832"/>
            <a:ext cx="8046218" cy="3000821"/>
          </a:xfrm>
          <a:prstGeom prst="rect">
            <a:avLst/>
          </a:prstGeom>
        </p:spPr>
        <p:txBody>
          <a:bodyPr wrap="square">
            <a:spAutoFit/>
          </a:bodyPr>
          <a:lstStyle/>
          <a:p>
            <a:pPr lvl="1">
              <a:lnSpc>
                <a:spcPct val="150000"/>
              </a:lnSpc>
              <a:defRPr/>
            </a:pPr>
            <a:endParaRPr lang="tr-TR" altLang="tr-TR" dirty="0"/>
          </a:p>
          <a:p>
            <a:pPr marL="285750" indent="-285750" algn="just">
              <a:lnSpc>
                <a:spcPct val="150000"/>
              </a:lnSpc>
              <a:buFont typeface="Arial" panose="020B0604020202020204" pitchFamily="34" charset="0"/>
              <a:buChar char="•"/>
              <a:defRPr/>
            </a:pPr>
            <a:r>
              <a:rPr lang="tr-TR" altLang="tr-TR" dirty="0"/>
              <a:t>Gelişen entegre devre teknolojisi sayesinde, yarı iletken niteliğe sahip olan küçük bir silikon parçanın işlenmesi ile verilerin saklanabileceği ve işlenebileceği </a:t>
            </a:r>
            <a:r>
              <a:rPr lang="tr-TR" altLang="tr-TR" b="1" u="sng" dirty="0"/>
              <a:t>çipler</a:t>
            </a:r>
            <a:r>
              <a:rPr lang="tr-TR" altLang="tr-TR" dirty="0"/>
              <a:t> üretilmektedir.  </a:t>
            </a:r>
          </a:p>
          <a:p>
            <a:pPr marL="285750" indent="-285750" algn="just">
              <a:lnSpc>
                <a:spcPct val="150000"/>
              </a:lnSpc>
              <a:buFont typeface="Arial" panose="020B0604020202020204" pitchFamily="34" charset="0"/>
              <a:buChar char="•"/>
              <a:defRPr/>
            </a:pPr>
            <a:endParaRPr lang="tr-TR" altLang="tr-TR" dirty="0"/>
          </a:p>
          <a:p>
            <a:pPr marL="285750" indent="-285750" algn="just">
              <a:lnSpc>
                <a:spcPct val="150000"/>
              </a:lnSpc>
              <a:buFont typeface="Arial" panose="020B0604020202020204" pitchFamily="34" charset="0"/>
              <a:buChar char="•"/>
              <a:defRPr/>
            </a:pPr>
            <a:r>
              <a:rPr lang="tr-TR" altLang="tr-TR" dirty="0"/>
              <a:t>Bu çipler sayesinde de, mevcut sistemlere nazaran </a:t>
            </a:r>
            <a:r>
              <a:rPr lang="tr-TR" altLang="tr-TR" b="1" u="sng" dirty="0"/>
              <a:t>daha hızlı çalışabilen ve daha küçük boyutlu elektronik aletlerin üretilebilmesi </a:t>
            </a:r>
            <a:r>
              <a:rPr lang="tr-TR" altLang="tr-TR" dirty="0"/>
              <a:t>mümkün kılınmıştır. </a:t>
            </a:r>
          </a:p>
        </p:txBody>
      </p:sp>
    </p:spTree>
    <p:extLst>
      <p:ext uri="{BB962C8B-B14F-4D97-AF65-F5344CB8AC3E}">
        <p14:creationId xmlns:p14="http://schemas.microsoft.com/office/powerpoint/2010/main" val="7292324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a:xfrm>
            <a:off x="0" y="-9166"/>
            <a:ext cx="6372200" cy="1637965"/>
          </a:xfrm>
        </p:spPr>
        <p:txBody>
          <a:bodyPr/>
          <a:lstStyle/>
          <a:p>
            <a:r>
              <a:rPr lang="tr-TR" sz="2800" b="1" dirty="0"/>
              <a:t>Hangi Tür Entegre Devre Topoğrafyaları Tescil Edilerek Koruma Kapsamında Değerlendirilir?</a:t>
            </a:r>
          </a:p>
        </p:txBody>
      </p:sp>
      <p:sp>
        <p:nvSpPr>
          <p:cNvPr id="2" name="Dikdörtgen 1">
            <a:extLst>
              <a:ext uri="{FF2B5EF4-FFF2-40B4-BE49-F238E27FC236}">
                <a16:creationId xmlns="" xmlns:a16="http://schemas.microsoft.com/office/drawing/2014/main" id="{51189199-AF9F-4106-9BC7-262A86D94DD0}"/>
              </a:ext>
            </a:extLst>
          </p:cNvPr>
          <p:cNvSpPr/>
          <p:nvPr/>
        </p:nvSpPr>
        <p:spPr>
          <a:xfrm>
            <a:off x="539552" y="1628799"/>
            <a:ext cx="8046218" cy="3416320"/>
          </a:xfrm>
          <a:prstGeom prst="rect">
            <a:avLst/>
          </a:prstGeom>
        </p:spPr>
        <p:txBody>
          <a:bodyPr wrap="square">
            <a:spAutoFit/>
          </a:bodyPr>
          <a:lstStyle/>
          <a:p>
            <a:pPr lvl="1">
              <a:lnSpc>
                <a:spcPct val="150000"/>
              </a:lnSpc>
              <a:defRPr/>
            </a:pPr>
            <a:endParaRPr lang="tr-TR" altLang="tr-TR" dirty="0"/>
          </a:p>
          <a:p>
            <a:pPr marL="285750" indent="-285750" algn="just">
              <a:lnSpc>
                <a:spcPct val="150000"/>
              </a:lnSpc>
              <a:buFont typeface="Arial" panose="020B0604020202020204" pitchFamily="34" charset="0"/>
              <a:buChar char="•"/>
              <a:defRPr/>
            </a:pPr>
            <a:r>
              <a:rPr lang="tr-TR" altLang="tr-TR" dirty="0"/>
              <a:t>Entegre devre topoğrafyası tescilinin, topoğrafyanın dayandığı içerik, işlem süreci, sistem, teknik veya </a:t>
            </a:r>
            <a:r>
              <a:rPr lang="tr-TR" altLang="tr-TR" u="sng" dirty="0"/>
              <a:t>topoğrafyanın kendisi dışında </a:t>
            </a:r>
            <a:r>
              <a:rPr lang="tr-TR" altLang="tr-TR" b="1" u="sng" dirty="0"/>
              <a:t>topoğrafyada sabitlenmiş bilgiye uygulanmaması gerekmektedir.  </a:t>
            </a:r>
          </a:p>
          <a:p>
            <a:pPr marL="285750" indent="-285750" algn="just">
              <a:lnSpc>
                <a:spcPct val="150000"/>
              </a:lnSpc>
              <a:buFont typeface="Arial" panose="020B0604020202020204" pitchFamily="34" charset="0"/>
              <a:buChar char="•"/>
              <a:defRPr/>
            </a:pPr>
            <a:endParaRPr lang="tr-TR" altLang="tr-TR" dirty="0"/>
          </a:p>
          <a:p>
            <a:pPr marL="285750" indent="-285750" algn="just">
              <a:lnSpc>
                <a:spcPct val="150000"/>
              </a:lnSpc>
              <a:buFont typeface="Arial" panose="020B0604020202020204" pitchFamily="34" charset="0"/>
              <a:buChar char="•"/>
              <a:defRPr/>
            </a:pPr>
            <a:r>
              <a:rPr lang="tr-TR" altLang="tr-TR" dirty="0"/>
              <a:t>Topoğrafyanın kendisi hariç entegre devredeki bir yenilik, buluş kapsamında ise patent veya faydalı model belgesine veya tasarım olarak endüstriyel tasarıma konu olabilir. </a:t>
            </a:r>
          </a:p>
        </p:txBody>
      </p:sp>
    </p:spTree>
    <p:extLst>
      <p:ext uri="{BB962C8B-B14F-4D97-AF65-F5344CB8AC3E}">
        <p14:creationId xmlns:p14="http://schemas.microsoft.com/office/powerpoint/2010/main" val="767479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a:xfrm>
            <a:off x="0" y="-9166"/>
            <a:ext cx="6372200" cy="1637965"/>
          </a:xfrm>
        </p:spPr>
        <p:txBody>
          <a:bodyPr/>
          <a:lstStyle/>
          <a:p>
            <a:endParaRPr lang="tr-TR" sz="2800" b="1" dirty="0"/>
          </a:p>
          <a:p>
            <a:r>
              <a:rPr lang="tr-TR" sz="2800" b="1" dirty="0"/>
              <a:t>Koruma Kriterleri</a:t>
            </a:r>
          </a:p>
        </p:txBody>
      </p:sp>
      <p:sp>
        <p:nvSpPr>
          <p:cNvPr id="2" name="Dikdörtgen 1">
            <a:extLst>
              <a:ext uri="{FF2B5EF4-FFF2-40B4-BE49-F238E27FC236}">
                <a16:creationId xmlns="" xmlns:a16="http://schemas.microsoft.com/office/drawing/2014/main" id="{51189199-AF9F-4106-9BC7-262A86D94DD0}"/>
              </a:ext>
            </a:extLst>
          </p:cNvPr>
          <p:cNvSpPr/>
          <p:nvPr/>
        </p:nvSpPr>
        <p:spPr>
          <a:xfrm>
            <a:off x="539552" y="2204864"/>
            <a:ext cx="8046218" cy="2169825"/>
          </a:xfrm>
          <a:prstGeom prst="rect">
            <a:avLst/>
          </a:prstGeom>
        </p:spPr>
        <p:txBody>
          <a:bodyPr wrap="square">
            <a:spAutoFit/>
          </a:bodyPr>
          <a:lstStyle/>
          <a:p>
            <a:pPr lvl="1">
              <a:lnSpc>
                <a:spcPct val="150000"/>
              </a:lnSpc>
              <a:defRPr/>
            </a:pPr>
            <a:r>
              <a:rPr lang="tr-TR" altLang="tr-TR" b="1" dirty="0"/>
              <a:t>                                                        </a:t>
            </a:r>
            <a:r>
              <a:rPr lang="tr-TR" altLang="tr-TR" b="1" u="sng" dirty="0"/>
              <a:t>ORJİNALLİK</a:t>
            </a:r>
          </a:p>
          <a:p>
            <a:pPr lvl="1" algn="just">
              <a:lnSpc>
                <a:spcPct val="150000"/>
              </a:lnSpc>
              <a:defRPr/>
            </a:pPr>
            <a:r>
              <a:rPr lang="tr-TR" altLang="tr-TR" dirty="0"/>
              <a:t>Bir entegre devre topoğrafyasının </a:t>
            </a:r>
            <a:r>
              <a:rPr lang="tr-TR" altLang="tr-TR" b="1" u="sng" dirty="0"/>
              <a:t>tescili için orijinal olması, </a:t>
            </a:r>
            <a:r>
              <a:rPr lang="tr-TR" altLang="tr-TR" dirty="0"/>
              <a:t>diğer bir ifade ile, tasarlayıcısının kendi fikri çabası sonucu ortaya çıkmış olması ve tasarım sırasında entegre devre üreticileri ve entegre devre topoğrafyası tasarlayıcıları arasında bilinmemesi gerekmektedir. </a:t>
            </a:r>
          </a:p>
        </p:txBody>
      </p:sp>
    </p:spTree>
    <p:extLst>
      <p:ext uri="{BB962C8B-B14F-4D97-AF65-F5344CB8AC3E}">
        <p14:creationId xmlns:p14="http://schemas.microsoft.com/office/powerpoint/2010/main" val="34228819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a:xfrm>
            <a:off x="0" y="-9166"/>
            <a:ext cx="6372200" cy="1637965"/>
          </a:xfrm>
        </p:spPr>
        <p:txBody>
          <a:bodyPr/>
          <a:lstStyle/>
          <a:p>
            <a:endParaRPr lang="tr-TR" sz="2800" b="1" dirty="0"/>
          </a:p>
          <a:p>
            <a:r>
              <a:rPr lang="tr-TR" sz="2800" b="1" dirty="0"/>
              <a:t>Koruma Süresi</a:t>
            </a:r>
          </a:p>
        </p:txBody>
      </p:sp>
      <p:sp>
        <p:nvSpPr>
          <p:cNvPr id="2" name="Dikdörtgen 1">
            <a:extLst>
              <a:ext uri="{FF2B5EF4-FFF2-40B4-BE49-F238E27FC236}">
                <a16:creationId xmlns="" xmlns:a16="http://schemas.microsoft.com/office/drawing/2014/main" id="{51189199-AF9F-4106-9BC7-262A86D94DD0}"/>
              </a:ext>
            </a:extLst>
          </p:cNvPr>
          <p:cNvSpPr/>
          <p:nvPr/>
        </p:nvSpPr>
        <p:spPr>
          <a:xfrm>
            <a:off x="395536" y="1340768"/>
            <a:ext cx="8280920" cy="4619854"/>
          </a:xfrm>
          <a:prstGeom prst="rect">
            <a:avLst/>
          </a:prstGeom>
        </p:spPr>
        <p:txBody>
          <a:bodyPr wrap="square">
            <a:spAutoFit/>
          </a:bodyPr>
          <a:lstStyle/>
          <a:p>
            <a:pPr lvl="1" algn="ctr">
              <a:lnSpc>
                <a:spcPct val="150000"/>
              </a:lnSpc>
              <a:defRPr/>
            </a:pPr>
            <a:r>
              <a:rPr lang="tr-TR" altLang="tr-TR" b="1" dirty="0">
                <a:solidFill>
                  <a:srgbClr val="1756DC"/>
                </a:solidFill>
              </a:rPr>
              <a:t>Koruma süresi 10 yıldır ve bu süre 10.takvim yılının bitiminde sona erer.</a:t>
            </a:r>
          </a:p>
          <a:p>
            <a:pPr lvl="1" algn="ctr">
              <a:lnSpc>
                <a:spcPct val="150000"/>
              </a:lnSpc>
              <a:defRPr/>
            </a:pPr>
            <a:endParaRPr lang="tr-TR" altLang="tr-TR" b="1" dirty="0"/>
          </a:p>
          <a:p>
            <a:pPr lvl="1" algn="ctr">
              <a:lnSpc>
                <a:spcPct val="150000"/>
              </a:lnSpc>
              <a:defRPr/>
            </a:pPr>
            <a:r>
              <a:rPr lang="tr-TR" altLang="tr-TR" dirty="0"/>
              <a:t>Ancak, koruma süresi başlangıç tarihi bakımından 2’ye ayrılır. </a:t>
            </a:r>
          </a:p>
          <a:p>
            <a:pPr marL="800100" lvl="1" indent="-342900" algn="just">
              <a:lnSpc>
                <a:spcPct val="150000"/>
              </a:lnSpc>
              <a:buAutoNum type="arabicParenR"/>
              <a:defRPr/>
            </a:pPr>
            <a:r>
              <a:rPr lang="tr-TR" altLang="tr-TR" dirty="0"/>
              <a:t>Hak sahibi veya onun izniyle üçüncü bir kişi tarafından yurt içinde veya yurt dışında </a:t>
            </a:r>
            <a:r>
              <a:rPr lang="tr-TR" altLang="tr-TR" b="1" u="sng" dirty="0"/>
              <a:t>İLK KEZ ticari açıdan piyasaya sürüldüğü tarih </a:t>
            </a:r>
            <a:r>
              <a:rPr lang="tr-TR" altLang="tr-TR" dirty="0"/>
              <a:t>başlangıç tarihi olarak kabul edilebilir. Ancak, bunun için, entegre devre topoğrafyasının piyasaya sürüldüğü tarihten itibaren </a:t>
            </a:r>
            <a:r>
              <a:rPr lang="tr-TR" altLang="tr-TR" b="1" dirty="0"/>
              <a:t>2 yıl içinde </a:t>
            </a:r>
            <a:r>
              <a:rPr lang="tr-TR" altLang="tr-TR" dirty="0"/>
              <a:t>tescil başvurusunun yapılmış olması gerekmektedir. Bu 2 yıllık sürenin geçmesine rağmen tescil başvurusu yapılmamışsa bu korumadan </a:t>
            </a:r>
            <a:r>
              <a:rPr lang="tr-TR" altLang="tr-TR" u="sng" dirty="0"/>
              <a:t>faydalanılamaz. </a:t>
            </a:r>
          </a:p>
          <a:p>
            <a:pPr marL="800100" lvl="1" indent="-342900" algn="just">
              <a:lnSpc>
                <a:spcPct val="150000"/>
              </a:lnSpc>
              <a:buAutoNum type="arabicParenR"/>
              <a:defRPr/>
            </a:pPr>
            <a:r>
              <a:rPr lang="tr-TR" altLang="tr-TR" u="sng" dirty="0"/>
              <a:t>Ticari açıdan piyasaya sürülmemesi halinde, </a:t>
            </a:r>
            <a:r>
              <a:rPr lang="tr-TR" altLang="tr-TR" dirty="0"/>
              <a:t>koruma süresinin başlangıcı, </a:t>
            </a:r>
            <a:r>
              <a:rPr lang="tr-TR" altLang="tr-TR" b="1" u="sng" dirty="0"/>
              <a:t>TESCİL başvurusunun yapıldığı tarihtir. </a:t>
            </a:r>
          </a:p>
        </p:txBody>
      </p:sp>
    </p:spTree>
    <p:extLst>
      <p:ext uri="{BB962C8B-B14F-4D97-AF65-F5344CB8AC3E}">
        <p14:creationId xmlns:p14="http://schemas.microsoft.com/office/powerpoint/2010/main" val="42505071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a:p>
          <a:p>
            <a:r>
              <a:rPr lang="tr-TR" sz="2800" b="1" dirty="0"/>
              <a:t>Bitki Islahçı Hakları</a:t>
            </a:r>
          </a:p>
        </p:txBody>
      </p:sp>
      <p:sp>
        <p:nvSpPr>
          <p:cNvPr id="5" name="Bulut 4"/>
          <p:cNvSpPr/>
          <p:nvPr/>
        </p:nvSpPr>
        <p:spPr>
          <a:xfrm>
            <a:off x="2772220" y="2780928"/>
            <a:ext cx="3455542" cy="187220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 Başlık 2"/>
          <p:cNvSpPr txBox="1">
            <a:spLocks/>
          </p:cNvSpPr>
          <p:nvPr/>
        </p:nvSpPr>
        <p:spPr>
          <a:xfrm>
            <a:off x="3419872" y="3068960"/>
            <a:ext cx="2160240"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2800" b="1" dirty="0">
              <a:solidFill>
                <a:schemeClr val="tx1"/>
              </a:solidFill>
            </a:endParaRPr>
          </a:p>
          <a:p>
            <a:endParaRPr lang="tr-TR" sz="2800" dirty="0">
              <a:solidFill>
                <a:schemeClr val="tx1"/>
              </a:solidFill>
            </a:endParaRPr>
          </a:p>
          <a:p>
            <a:endParaRPr lang="tr-TR" sz="2800" dirty="0">
              <a:solidFill>
                <a:schemeClr val="tx1"/>
              </a:solidFill>
            </a:endParaRPr>
          </a:p>
        </p:txBody>
      </p:sp>
      <p:sp>
        <p:nvSpPr>
          <p:cNvPr id="7" name="Dikdörtgen 6"/>
          <p:cNvSpPr/>
          <p:nvPr/>
        </p:nvSpPr>
        <p:spPr>
          <a:xfrm>
            <a:off x="3309453" y="3167969"/>
            <a:ext cx="2381077" cy="954107"/>
          </a:xfrm>
          <a:prstGeom prst="rect">
            <a:avLst/>
          </a:prstGeom>
        </p:spPr>
        <p:txBody>
          <a:bodyPr wrap="square">
            <a:spAutoFit/>
          </a:bodyPr>
          <a:lstStyle/>
          <a:p>
            <a:pPr algn="ctr"/>
            <a:r>
              <a:rPr lang="tr-TR" sz="2800" b="1" dirty="0"/>
              <a:t>Bitki Islahçı Hakları</a:t>
            </a:r>
          </a:p>
        </p:txBody>
      </p:sp>
    </p:spTree>
    <p:extLst>
      <p:ext uri="{BB962C8B-B14F-4D97-AF65-F5344CB8AC3E}">
        <p14:creationId xmlns:p14="http://schemas.microsoft.com/office/powerpoint/2010/main" val="14041805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a:xfrm>
            <a:off x="0" y="-9166"/>
            <a:ext cx="6372200" cy="1637965"/>
          </a:xfrm>
        </p:spPr>
        <p:txBody>
          <a:bodyPr/>
          <a:lstStyle/>
          <a:p>
            <a:endParaRPr lang="tr-TR" sz="2800" b="1" dirty="0"/>
          </a:p>
          <a:p>
            <a:r>
              <a:rPr lang="tr-TR" sz="2800" b="1" dirty="0"/>
              <a:t>Bitki Islahı ve Islahçı Hakkı Nedir?</a:t>
            </a:r>
          </a:p>
        </p:txBody>
      </p:sp>
      <p:sp>
        <p:nvSpPr>
          <p:cNvPr id="2" name="Dikdörtgen 1">
            <a:extLst>
              <a:ext uri="{FF2B5EF4-FFF2-40B4-BE49-F238E27FC236}">
                <a16:creationId xmlns="" xmlns:a16="http://schemas.microsoft.com/office/drawing/2014/main" id="{51189199-AF9F-4106-9BC7-262A86D94DD0}"/>
              </a:ext>
            </a:extLst>
          </p:cNvPr>
          <p:cNvSpPr/>
          <p:nvPr/>
        </p:nvSpPr>
        <p:spPr>
          <a:xfrm>
            <a:off x="179512" y="2132856"/>
            <a:ext cx="8568952" cy="3000821"/>
          </a:xfrm>
          <a:prstGeom prst="rect">
            <a:avLst/>
          </a:prstGeom>
        </p:spPr>
        <p:txBody>
          <a:bodyPr wrap="square">
            <a:spAutoFit/>
          </a:bodyPr>
          <a:lstStyle/>
          <a:p>
            <a:pPr lvl="1" algn="ctr">
              <a:lnSpc>
                <a:spcPct val="150000"/>
              </a:lnSpc>
              <a:defRPr/>
            </a:pPr>
            <a:r>
              <a:rPr lang="tr-TR" altLang="tr-TR" dirty="0"/>
              <a:t>Bitkiye, türünde bulunmayan özellikleri kazandırmak için yapılan iyileştirmeye </a:t>
            </a:r>
            <a:r>
              <a:rPr lang="tr-TR" altLang="tr-TR" b="1" dirty="0"/>
              <a:t>ISLAH;</a:t>
            </a:r>
          </a:p>
          <a:p>
            <a:pPr lvl="1" algn="ctr">
              <a:lnSpc>
                <a:spcPct val="150000"/>
              </a:lnSpc>
              <a:defRPr/>
            </a:pPr>
            <a:r>
              <a:rPr lang="tr-TR" altLang="tr-TR" dirty="0"/>
              <a:t>iyileştirmeyi yapan kişiye </a:t>
            </a:r>
            <a:r>
              <a:rPr lang="tr-TR" altLang="tr-TR" b="1" dirty="0"/>
              <a:t>ISLAHÇI</a:t>
            </a:r>
            <a:r>
              <a:rPr lang="tr-TR" altLang="tr-TR" dirty="0"/>
              <a:t> denir. </a:t>
            </a:r>
          </a:p>
          <a:p>
            <a:pPr lvl="1" algn="ctr">
              <a:lnSpc>
                <a:spcPct val="150000"/>
              </a:lnSpc>
              <a:defRPr/>
            </a:pPr>
            <a:endParaRPr lang="tr-TR" altLang="tr-TR" dirty="0"/>
          </a:p>
          <a:p>
            <a:pPr marL="742950" lvl="1" indent="-285750" algn="just">
              <a:lnSpc>
                <a:spcPct val="150000"/>
              </a:lnSpc>
              <a:buFont typeface="Arial" panose="020B0604020202020204" pitchFamily="34" charset="0"/>
              <a:buChar char="•"/>
              <a:defRPr/>
            </a:pPr>
            <a:r>
              <a:rPr lang="tr-TR" altLang="tr-TR" dirty="0"/>
              <a:t>Islahçıya, ıslah ettiği bitki çeşidi üzerinde belirli bir süre </a:t>
            </a:r>
            <a:r>
              <a:rPr lang="tr-TR" altLang="tr-TR" b="1" dirty="0"/>
              <a:t>tekel hakkı (</a:t>
            </a:r>
            <a:r>
              <a:rPr lang="tr-TR" altLang="tr-TR" b="1" dirty="0" err="1"/>
              <a:t>inhisari</a:t>
            </a:r>
            <a:r>
              <a:rPr lang="tr-TR" altLang="tr-TR" b="1" dirty="0"/>
              <a:t> bir hak) </a:t>
            </a:r>
            <a:r>
              <a:rPr lang="tr-TR" altLang="tr-TR" dirty="0"/>
              <a:t>verilir. </a:t>
            </a:r>
          </a:p>
          <a:p>
            <a:pPr lvl="1">
              <a:lnSpc>
                <a:spcPct val="150000"/>
              </a:lnSpc>
              <a:defRPr/>
            </a:pPr>
            <a:endParaRPr lang="tr-TR" altLang="tr-TR" dirty="0"/>
          </a:p>
          <a:p>
            <a:pPr marL="742950" lvl="1" indent="-285750">
              <a:lnSpc>
                <a:spcPct val="150000"/>
              </a:lnSpc>
              <a:buFont typeface="Arial" panose="020B0604020202020204" pitchFamily="34" charset="0"/>
              <a:buChar char="•"/>
              <a:defRPr/>
            </a:pPr>
            <a:r>
              <a:rPr lang="tr-TR" altLang="tr-TR" dirty="0"/>
              <a:t>Islahçı Hakkı, bitki çeşidini ıslah eden kişiye tanına </a:t>
            </a:r>
            <a:r>
              <a:rPr lang="tr-TR" altLang="tr-TR" b="1" dirty="0"/>
              <a:t>sınai bir haktır. </a:t>
            </a:r>
          </a:p>
        </p:txBody>
      </p:sp>
    </p:spTree>
    <p:extLst>
      <p:ext uri="{BB962C8B-B14F-4D97-AF65-F5344CB8AC3E}">
        <p14:creationId xmlns:p14="http://schemas.microsoft.com/office/powerpoint/2010/main" val="37933405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a:xfrm>
            <a:off x="0" y="-9166"/>
            <a:ext cx="6372200" cy="1637965"/>
          </a:xfrm>
        </p:spPr>
        <p:txBody>
          <a:bodyPr/>
          <a:lstStyle/>
          <a:p>
            <a:r>
              <a:rPr lang="tr-TR" sz="2800" b="1" dirty="0"/>
              <a:t>Bitki Islahı Başvurusu Hangi Kuruma Yapılır?</a:t>
            </a:r>
          </a:p>
        </p:txBody>
      </p:sp>
      <p:sp>
        <p:nvSpPr>
          <p:cNvPr id="2" name="Dikdörtgen 1">
            <a:extLst>
              <a:ext uri="{FF2B5EF4-FFF2-40B4-BE49-F238E27FC236}">
                <a16:creationId xmlns="" xmlns:a16="http://schemas.microsoft.com/office/drawing/2014/main" id="{51189199-AF9F-4106-9BC7-262A86D94DD0}"/>
              </a:ext>
            </a:extLst>
          </p:cNvPr>
          <p:cNvSpPr/>
          <p:nvPr/>
        </p:nvSpPr>
        <p:spPr>
          <a:xfrm>
            <a:off x="251520" y="1268760"/>
            <a:ext cx="8568952" cy="4570482"/>
          </a:xfrm>
          <a:prstGeom prst="rect">
            <a:avLst/>
          </a:prstGeom>
        </p:spPr>
        <p:txBody>
          <a:bodyPr wrap="square">
            <a:spAutoFit/>
          </a:bodyPr>
          <a:lstStyle/>
          <a:p>
            <a:pPr lvl="1" algn="ctr">
              <a:lnSpc>
                <a:spcPct val="150000"/>
              </a:lnSpc>
              <a:defRPr/>
            </a:pPr>
            <a:endParaRPr lang="tr-TR" altLang="tr-TR" dirty="0"/>
          </a:p>
          <a:p>
            <a:pPr lvl="1" algn="ctr">
              <a:lnSpc>
                <a:spcPct val="150000"/>
              </a:lnSpc>
              <a:defRPr/>
            </a:pPr>
            <a:r>
              <a:rPr lang="tr-TR" altLang="tr-TR" dirty="0"/>
              <a:t>Yeni bitki çeşitlerinin tescil işlemi, Tarım ve Köy İşleri Bakanlığı’na bağlı </a:t>
            </a:r>
            <a:r>
              <a:rPr lang="tr-TR" altLang="tr-TR" u="sng" dirty="0"/>
              <a:t>“Tarımsal Üretim ve Geliştirme Genel Müdürlüğü” </a:t>
            </a:r>
            <a:r>
              <a:rPr lang="tr-TR" altLang="tr-TR" dirty="0"/>
              <a:t>TÜGEM tarafından yürütülmektedir.</a:t>
            </a:r>
          </a:p>
          <a:p>
            <a:pPr lvl="1" algn="ctr">
              <a:lnSpc>
                <a:spcPct val="150000"/>
              </a:lnSpc>
              <a:defRPr/>
            </a:pPr>
            <a:r>
              <a:rPr lang="tr-TR" altLang="tr-TR" dirty="0"/>
              <a:t> </a:t>
            </a:r>
          </a:p>
          <a:p>
            <a:pPr lvl="1" algn="ctr">
              <a:lnSpc>
                <a:spcPct val="150000"/>
              </a:lnSpc>
              <a:defRPr/>
            </a:pPr>
            <a:r>
              <a:rPr lang="tr-TR" altLang="tr-TR" dirty="0"/>
              <a:t>Teknik inceleme ve tescil işlemleri </a:t>
            </a:r>
            <a:r>
              <a:rPr lang="tr-TR" altLang="tr-TR" u="sng" dirty="0"/>
              <a:t>“Tohum Tescil ve Sertifikasyon Merkezi Müdürlüğü” </a:t>
            </a:r>
            <a:r>
              <a:rPr lang="tr-TR" altLang="tr-TR" dirty="0"/>
              <a:t>TTSM tarafından gerçekleştirilmektedir.</a:t>
            </a:r>
          </a:p>
          <a:p>
            <a:pPr lvl="1" algn="ctr">
              <a:lnSpc>
                <a:spcPct val="150000"/>
              </a:lnSpc>
              <a:defRPr/>
            </a:pPr>
            <a:endParaRPr lang="tr-TR" altLang="tr-TR" dirty="0"/>
          </a:p>
          <a:p>
            <a:pPr lvl="1" algn="ctr">
              <a:lnSpc>
                <a:spcPct val="150000"/>
              </a:lnSpc>
              <a:defRPr/>
            </a:pPr>
            <a:r>
              <a:rPr lang="tr-TR" altLang="tr-TR" dirty="0"/>
              <a:t>Türkiye’de bitki ıslahçı hakları, </a:t>
            </a:r>
            <a:r>
              <a:rPr lang="tr-TR" altLang="tr-TR" b="1" u="sng" dirty="0"/>
              <a:t>“5042 Sayılı Yeni Bitki Çeşitlerine Ait Islahçı Haklarının Korunmasını İlişkin Kanun” </a:t>
            </a:r>
            <a:r>
              <a:rPr lang="tr-TR" altLang="tr-TR" dirty="0"/>
              <a:t>ile korunmaktadır.</a:t>
            </a:r>
          </a:p>
          <a:p>
            <a:pPr lvl="1" algn="ctr">
              <a:lnSpc>
                <a:spcPct val="150000"/>
              </a:lnSpc>
              <a:defRPr/>
            </a:pPr>
            <a:r>
              <a:rPr lang="tr-TR" altLang="tr-TR" sz="1600" b="1" dirty="0">
                <a:hlinkClick r:id="rId2"/>
              </a:rPr>
              <a:t>https://www.mevzuat.gov.tr/MevzuatMetin/1.5.5042.pdf</a:t>
            </a:r>
            <a:endParaRPr lang="tr-TR" altLang="tr-TR" sz="1600" b="1" dirty="0"/>
          </a:p>
          <a:p>
            <a:pPr lvl="1" algn="ctr">
              <a:lnSpc>
                <a:spcPct val="150000"/>
              </a:lnSpc>
              <a:defRPr/>
            </a:pPr>
            <a:endParaRPr lang="tr-TR" altLang="tr-TR" sz="1600" b="1" dirty="0"/>
          </a:p>
        </p:txBody>
      </p:sp>
    </p:spTree>
    <p:extLst>
      <p:ext uri="{BB962C8B-B14F-4D97-AF65-F5344CB8AC3E}">
        <p14:creationId xmlns:p14="http://schemas.microsoft.com/office/powerpoint/2010/main" val="39538056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07675F7F-E5D6-4E07-9C36-23301837A326}"/>
              </a:ext>
            </a:extLst>
          </p:cNvPr>
          <p:cNvSpPr>
            <a:spLocks noGrp="1"/>
          </p:cNvSpPr>
          <p:nvPr>
            <p:ph type="body" sz="quarter" idx="13"/>
          </p:nvPr>
        </p:nvSpPr>
        <p:spPr>
          <a:xfrm>
            <a:off x="0" y="-9166"/>
            <a:ext cx="6372200" cy="1637965"/>
          </a:xfrm>
        </p:spPr>
        <p:txBody>
          <a:bodyPr/>
          <a:lstStyle/>
          <a:p>
            <a:endParaRPr lang="tr-TR" sz="2800" b="1" dirty="0"/>
          </a:p>
          <a:p>
            <a:r>
              <a:rPr lang="tr-TR" sz="2800" b="1" dirty="0"/>
              <a:t>Bitki Islahı Koruma Süresi</a:t>
            </a:r>
          </a:p>
        </p:txBody>
      </p:sp>
      <p:sp>
        <p:nvSpPr>
          <p:cNvPr id="2" name="Dikdörtgen 1">
            <a:extLst>
              <a:ext uri="{FF2B5EF4-FFF2-40B4-BE49-F238E27FC236}">
                <a16:creationId xmlns="" xmlns:a16="http://schemas.microsoft.com/office/drawing/2014/main" id="{51189199-AF9F-4106-9BC7-262A86D94DD0}"/>
              </a:ext>
            </a:extLst>
          </p:cNvPr>
          <p:cNvSpPr/>
          <p:nvPr/>
        </p:nvSpPr>
        <p:spPr>
          <a:xfrm>
            <a:off x="251520" y="2492896"/>
            <a:ext cx="7885384" cy="1338828"/>
          </a:xfrm>
          <a:prstGeom prst="rect">
            <a:avLst/>
          </a:prstGeom>
        </p:spPr>
        <p:txBody>
          <a:bodyPr wrap="square">
            <a:spAutoFit/>
          </a:bodyPr>
          <a:lstStyle/>
          <a:p>
            <a:pPr lvl="1" algn="ctr">
              <a:lnSpc>
                <a:spcPct val="150000"/>
              </a:lnSpc>
              <a:defRPr/>
            </a:pPr>
            <a:r>
              <a:rPr lang="tr-TR" b="1" u="sng" dirty="0"/>
              <a:t>Koruma süresi </a:t>
            </a:r>
          </a:p>
          <a:p>
            <a:pPr marL="742950" lvl="1" indent="-285750" algn="ctr">
              <a:lnSpc>
                <a:spcPct val="150000"/>
              </a:lnSpc>
              <a:buFont typeface="Arial" panose="020B0604020202020204" pitchFamily="34" charset="0"/>
              <a:buChar char="•"/>
              <a:defRPr/>
            </a:pPr>
            <a:r>
              <a:rPr lang="tr-TR" dirty="0"/>
              <a:t>Islahçı hakkının tescilinden itibaren </a:t>
            </a:r>
            <a:r>
              <a:rPr lang="tr-TR" u="sng" dirty="0" err="1"/>
              <a:t>yirmibeş</a:t>
            </a:r>
            <a:r>
              <a:rPr lang="tr-TR" u="sng" dirty="0"/>
              <a:t> yıldır</a:t>
            </a:r>
            <a:r>
              <a:rPr lang="tr-TR" dirty="0"/>
              <a:t>.</a:t>
            </a:r>
          </a:p>
          <a:p>
            <a:pPr marL="742950" lvl="1" indent="-285750" algn="ctr">
              <a:lnSpc>
                <a:spcPct val="150000"/>
              </a:lnSpc>
              <a:buFont typeface="Arial" panose="020B0604020202020204" pitchFamily="34" charset="0"/>
              <a:buChar char="•"/>
              <a:defRPr/>
            </a:pPr>
            <a:r>
              <a:rPr lang="tr-TR" dirty="0"/>
              <a:t> Bu süre ağaçlar, asmalar ve patates için </a:t>
            </a:r>
            <a:r>
              <a:rPr lang="tr-TR" u="sng" dirty="0"/>
              <a:t>otuz yıldır</a:t>
            </a:r>
            <a:r>
              <a:rPr lang="tr-TR" dirty="0"/>
              <a:t>.</a:t>
            </a:r>
            <a:endParaRPr lang="tr-TR" altLang="tr-TR" dirty="0"/>
          </a:p>
        </p:txBody>
      </p:sp>
      <p:sp>
        <p:nvSpPr>
          <p:cNvPr id="3" name="Dikdörtgen 2"/>
          <p:cNvSpPr/>
          <p:nvPr/>
        </p:nvSpPr>
        <p:spPr>
          <a:xfrm>
            <a:off x="1331640" y="4797152"/>
            <a:ext cx="5941168" cy="461665"/>
          </a:xfrm>
          <a:prstGeom prst="rect">
            <a:avLst/>
          </a:prstGeom>
        </p:spPr>
        <p:txBody>
          <a:bodyPr wrap="square">
            <a:spAutoFit/>
          </a:bodyPr>
          <a:lstStyle/>
          <a:p>
            <a:pPr lvl="1" algn="ctr">
              <a:lnSpc>
                <a:spcPct val="150000"/>
              </a:lnSpc>
              <a:defRPr/>
            </a:pPr>
            <a:r>
              <a:rPr lang="tr-TR" altLang="tr-TR" sz="1600" b="1" dirty="0">
                <a:hlinkClick r:id="rId2"/>
              </a:rPr>
              <a:t>https://www.mevzuat.gov.tr/MevzuatMetin/1.5.5042.pdf</a:t>
            </a:r>
            <a:endParaRPr lang="tr-TR" altLang="tr-TR" sz="1600" b="1" dirty="0"/>
          </a:p>
        </p:txBody>
      </p:sp>
    </p:spTree>
    <p:extLst>
      <p:ext uri="{BB962C8B-B14F-4D97-AF65-F5344CB8AC3E}">
        <p14:creationId xmlns:p14="http://schemas.microsoft.com/office/powerpoint/2010/main" val="361907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89288" y="1877764"/>
            <a:ext cx="8136904" cy="1152128"/>
          </a:xfrm>
        </p:spPr>
        <p:txBody>
          <a:bodyPr>
            <a:noAutofit/>
          </a:bodyPr>
          <a:lstStyle/>
          <a:p>
            <a:pPr algn="just">
              <a:lnSpc>
                <a:spcPct val="150000"/>
              </a:lnSpc>
            </a:pPr>
            <a:r>
              <a:rPr lang="tr-TR" sz="1800" dirty="0">
                <a:latin typeface="+mn-lt"/>
              </a:rPr>
              <a:t>Kişinin her türlü </a:t>
            </a:r>
            <a:r>
              <a:rPr lang="tr-TR" sz="1800" b="1" dirty="0">
                <a:solidFill>
                  <a:srgbClr val="006FC0"/>
                </a:solidFill>
                <a:latin typeface="+mn-lt"/>
              </a:rPr>
              <a:t>fikri emeği </a:t>
            </a:r>
            <a:r>
              <a:rPr lang="tr-TR" sz="1800" dirty="0">
                <a:latin typeface="+mn-lt"/>
              </a:rPr>
              <a:t>ile meydana getirdiği </a:t>
            </a:r>
            <a:r>
              <a:rPr lang="tr-TR" sz="1800" b="1" dirty="0">
                <a:solidFill>
                  <a:srgbClr val="006FC0"/>
                </a:solidFill>
                <a:latin typeface="+mn-lt"/>
              </a:rPr>
              <a:t>eserleri</a:t>
            </a:r>
            <a:r>
              <a:rPr lang="tr-TR" sz="1800" b="1" dirty="0">
                <a:latin typeface="+mn-lt"/>
              </a:rPr>
              <a:t> </a:t>
            </a:r>
            <a:r>
              <a:rPr lang="tr-TR" sz="1800" dirty="0">
                <a:latin typeface="+mn-lt"/>
              </a:rPr>
              <a:t>üzerinde hukuken sağlanan haklardır. Ülkemizde telif hakları, </a:t>
            </a:r>
            <a:r>
              <a:rPr lang="tr-TR" sz="1800" u="sng" dirty="0">
                <a:latin typeface="+mn-lt"/>
              </a:rPr>
              <a:t>5846 sayılı Fikir ve Sanat Eserleri Kanunu (FESK) </a:t>
            </a:r>
            <a:r>
              <a:rPr lang="tr-TR" sz="1800" dirty="0">
                <a:latin typeface="+mn-lt"/>
              </a:rPr>
              <a:t>çerçevesinde düzenlenmektedir. </a:t>
            </a:r>
          </a:p>
        </p:txBody>
      </p:sp>
      <p:sp>
        <p:nvSpPr>
          <p:cNvPr id="4" name="Metin Yer Tutucusu 3"/>
          <p:cNvSpPr>
            <a:spLocks noGrp="1"/>
          </p:cNvSpPr>
          <p:nvPr>
            <p:ph type="body" sz="quarter" idx="13"/>
          </p:nvPr>
        </p:nvSpPr>
        <p:spPr/>
        <p:txBody>
          <a:bodyPr/>
          <a:lstStyle/>
          <a:p>
            <a:endParaRPr lang="tr-TR" dirty="0"/>
          </a:p>
          <a:p>
            <a:r>
              <a:rPr lang="tr-TR" sz="2800" b="1" dirty="0"/>
              <a:t>Telif Hakları Nedir?</a:t>
            </a:r>
          </a:p>
          <a:p>
            <a:endParaRPr lang="tr-TR" dirty="0"/>
          </a:p>
        </p:txBody>
      </p:sp>
      <p:sp>
        <p:nvSpPr>
          <p:cNvPr id="5" name="Unvan 1"/>
          <p:cNvSpPr txBox="1">
            <a:spLocks/>
          </p:cNvSpPr>
          <p:nvPr/>
        </p:nvSpPr>
        <p:spPr>
          <a:xfrm>
            <a:off x="589288" y="1484784"/>
            <a:ext cx="1606448"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endParaRPr lang="tr-TR" sz="2000" b="1" dirty="0">
              <a:solidFill>
                <a:srgbClr val="006FC0"/>
              </a:solidFill>
              <a:latin typeface="+mn-lt"/>
            </a:endParaRPr>
          </a:p>
        </p:txBody>
      </p:sp>
      <p:sp>
        <p:nvSpPr>
          <p:cNvPr id="6" name="Dikdörtgen 5"/>
          <p:cNvSpPr/>
          <p:nvPr/>
        </p:nvSpPr>
        <p:spPr>
          <a:xfrm>
            <a:off x="589288" y="1394883"/>
            <a:ext cx="1281376" cy="553998"/>
          </a:xfrm>
          <a:prstGeom prst="rect">
            <a:avLst/>
          </a:prstGeom>
        </p:spPr>
        <p:txBody>
          <a:bodyPr wrap="none">
            <a:spAutoFit/>
          </a:bodyPr>
          <a:lstStyle/>
          <a:p>
            <a:pPr>
              <a:lnSpc>
                <a:spcPct val="150000"/>
              </a:lnSpc>
            </a:pPr>
            <a:r>
              <a:rPr lang="tr-TR" sz="2000" b="1" dirty="0">
                <a:solidFill>
                  <a:srgbClr val="006FC0"/>
                </a:solidFill>
              </a:rPr>
              <a:t>Telif Hakkı</a:t>
            </a:r>
          </a:p>
        </p:txBody>
      </p:sp>
      <p:sp>
        <p:nvSpPr>
          <p:cNvPr id="7" name="Unvan 1"/>
          <p:cNvSpPr txBox="1">
            <a:spLocks/>
          </p:cNvSpPr>
          <p:nvPr/>
        </p:nvSpPr>
        <p:spPr>
          <a:xfrm>
            <a:off x="641209" y="3548303"/>
            <a:ext cx="8136904" cy="231764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lang="tr-TR" sz="7200" dirty="0">
                <a:latin typeface="+mn-lt"/>
              </a:rPr>
              <a:t>Bir fikir ve sanat ürününün eser olarak kabul edilip koruma altına alınabilmesi için;</a:t>
            </a:r>
          </a:p>
          <a:p>
            <a:pPr marL="285750" indent="-285750" algn="just">
              <a:lnSpc>
                <a:spcPct val="150000"/>
              </a:lnSpc>
              <a:buFont typeface="Arial" panose="020B0604020202020204" pitchFamily="34" charset="0"/>
              <a:buChar char="•"/>
            </a:pPr>
            <a:r>
              <a:rPr lang="tr-TR" sz="7200" dirty="0">
                <a:latin typeface="+mn-lt"/>
              </a:rPr>
              <a:t>Fikri bir çabanın ürünü olması,</a:t>
            </a:r>
          </a:p>
          <a:p>
            <a:pPr marL="285750" indent="-285750" algn="just">
              <a:lnSpc>
                <a:spcPct val="150000"/>
              </a:lnSpc>
              <a:buFont typeface="Arial" panose="020B0604020202020204" pitchFamily="34" charset="0"/>
              <a:buChar char="•"/>
            </a:pPr>
            <a:r>
              <a:rPr lang="tr-TR" sz="7200" dirty="0">
                <a:latin typeface="+mn-lt"/>
              </a:rPr>
              <a:t>Eser sahibinin (eseri meydana getiren kişi/kişiler) hususiyetini taşıması,</a:t>
            </a:r>
          </a:p>
          <a:p>
            <a:pPr marL="285750" indent="-285750" algn="just">
              <a:lnSpc>
                <a:spcPct val="150000"/>
              </a:lnSpc>
              <a:buFont typeface="Arial" panose="020B0604020202020204" pitchFamily="34" charset="0"/>
              <a:buChar char="•"/>
            </a:pPr>
            <a:r>
              <a:rPr lang="tr-TR" sz="7200" dirty="0">
                <a:latin typeface="+mn-lt"/>
              </a:rPr>
              <a:t>Şekillenmiş olması,</a:t>
            </a:r>
          </a:p>
          <a:p>
            <a:pPr marL="285750" indent="-285750" algn="just">
              <a:lnSpc>
                <a:spcPct val="150000"/>
              </a:lnSpc>
              <a:buFont typeface="Arial" panose="020B0604020202020204" pitchFamily="34" charset="0"/>
              <a:buChar char="•"/>
            </a:pPr>
            <a:r>
              <a:rPr lang="tr-TR" sz="7200" dirty="0">
                <a:latin typeface="+mn-lt"/>
              </a:rPr>
              <a:t>Kanunda sayılan eser türlerinden (ilim/edebiyat, güzel sanatlar, musiki, sinema) birine girmesi gerekmektedir.  </a:t>
            </a:r>
          </a:p>
          <a:p>
            <a:pPr algn="just">
              <a:lnSpc>
                <a:spcPct val="150000"/>
              </a:lnSpc>
            </a:pPr>
            <a:r>
              <a:rPr lang="tr-TR" sz="1800" dirty="0">
                <a:latin typeface="+mn-lt"/>
              </a:rPr>
              <a:t>  </a:t>
            </a:r>
          </a:p>
        </p:txBody>
      </p:sp>
      <p:sp>
        <p:nvSpPr>
          <p:cNvPr id="8" name="Dikdörtgen 7"/>
          <p:cNvSpPr/>
          <p:nvPr/>
        </p:nvSpPr>
        <p:spPr>
          <a:xfrm>
            <a:off x="641209" y="3029892"/>
            <a:ext cx="633507" cy="506292"/>
          </a:xfrm>
          <a:prstGeom prst="rect">
            <a:avLst/>
          </a:prstGeom>
        </p:spPr>
        <p:txBody>
          <a:bodyPr wrap="none">
            <a:spAutoFit/>
          </a:bodyPr>
          <a:lstStyle/>
          <a:p>
            <a:pPr>
              <a:lnSpc>
                <a:spcPct val="150000"/>
              </a:lnSpc>
            </a:pPr>
            <a:r>
              <a:rPr lang="tr-TR" sz="2000" b="1" dirty="0">
                <a:solidFill>
                  <a:srgbClr val="006FC0"/>
                </a:solidFill>
              </a:rPr>
              <a:t>Eser</a:t>
            </a:r>
          </a:p>
        </p:txBody>
      </p:sp>
    </p:spTree>
    <p:extLst>
      <p:ext uri="{BB962C8B-B14F-4D97-AF65-F5344CB8AC3E}">
        <p14:creationId xmlns:p14="http://schemas.microsoft.com/office/powerpoint/2010/main" val="34337000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a:p>
          <a:p>
            <a:r>
              <a:rPr lang="tr-TR" sz="2800" b="1" dirty="0" err="1"/>
              <a:t>Know</a:t>
            </a:r>
            <a:r>
              <a:rPr lang="tr-TR" sz="2800" b="1" dirty="0"/>
              <a:t>-How / Ticari Sır</a:t>
            </a:r>
          </a:p>
        </p:txBody>
      </p:sp>
      <p:sp>
        <p:nvSpPr>
          <p:cNvPr id="5" name="Bulut 4"/>
          <p:cNvSpPr/>
          <p:nvPr/>
        </p:nvSpPr>
        <p:spPr>
          <a:xfrm>
            <a:off x="2772220" y="2780928"/>
            <a:ext cx="3455542" cy="187220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 Başlık 2"/>
          <p:cNvSpPr txBox="1">
            <a:spLocks/>
          </p:cNvSpPr>
          <p:nvPr/>
        </p:nvSpPr>
        <p:spPr>
          <a:xfrm>
            <a:off x="3419872" y="3068960"/>
            <a:ext cx="2160240"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2800" b="1" dirty="0">
              <a:solidFill>
                <a:schemeClr val="tx1"/>
              </a:solidFill>
            </a:endParaRPr>
          </a:p>
          <a:p>
            <a:endParaRPr lang="tr-TR" sz="2800" dirty="0">
              <a:solidFill>
                <a:schemeClr val="tx1"/>
              </a:solidFill>
            </a:endParaRPr>
          </a:p>
          <a:p>
            <a:endParaRPr lang="tr-TR" sz="2800" dirty="0">
              <a:solidFill>
                <a:schemeClr val="tx1"/>
              </a:solidFill>
            </a:endParaRPr>
          </a:p>
        </p:txBody>
      </p:sp>
      <p:sp>
        <p:nvSpPr>
          <p:cNvPr id="7" name="Dikdörtgen 6"/>
          <p:cNvSpPr/>
          <p:nvPr/>
        </p:nvSpPr>
        <p:spPr>
          <a:xfrm>
            <a:off x="3309453" y="3167969"/>
            <a:ext cx="2381077" cy="954107"/>
          </a:xfrm>
          <a:prstGeom prst="rect">
            <a:avLst/>
          </a:prstGeom>
        </p:spPr>
        <p:txBody>
          <a:bodyPr wrap="square">
            <a:spAutoFit/>
          </a:bodyPr>
          <a:lstStyle/>
          <a:p>
            <a:pPr algn="ctr"/>
            <a:r>
              <a:rPr lang="tr-TR" sz="2800" b="1" dirty="0" err="1"/>
              <a:t>Know</a:t>
            </a:r>
            <a:r>
              <a:rPr lang="tr-TR" sz="2800" b="1" dirty="0"/>
              <a:t>-How / Ticari Sır</a:t>
            </a:r>
          </a:p>
        </p:txBody>
      </p:sp>
    </p:spTree>
    <p:extLst>
      <p:ext uri="{BB962C8B-B14F-4D97-AF65-F5344CB8AC3E}">
        <p14:creationId xmlns:p14="http://schemas.microsoft.com/office/powerpoint/2010/main" val="20353531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38A7B18B-5675-4856-BFDB-4F1FBF8DE105}"/>
              </a:ext>
            </a:extLst>
          </p:cNvPr>
          <p:cNvSpPr>
            <a:spLocks noGrp="1"/>
          </p:cNvSpPr>
          <p:nvPr>
            <p:ph type="body" sz="quarter" idx="13"/>
          </p:nvPr>
        </p:nvSpPr>
        <p:spPr/>
        <p:txBody>
          <a:bodyPr/>
          <a:lstStyle/>
          <a:p>
            <a:endParaRPr lang="tr-TR" sz="2800" b="1" dirty="0"/>
          </a:p>
          <a:p>
            <a:r>
              <a:rPr lang="tr-TR" sz="2800" b="1" dirty="0" err="1"/>
              <a:t>Know</a:t>
            </a:r>
            <a:r>
              <a:rPr lang="tr-TR" sz="2800" b="1" dirty="0"/>
              <a:t>-How / Ticari Sır Nedir?</a:t>
            </a:r>
          </a:p>
        </p:txBody>
      </p:sp>
      <p:sp>
        <p:nvSpPr>
          <p:cNvPr id="5" name="Dikdörtgen 4">
            <a:extLst>
              <a:ext uri="{FF2B5EF4-FFF2-40B4-BE49-F238E27FC236}">
                <a16:creationId xmlns="" xmlns:a16="http://schemas.microsoft.com/office/drawing/2014/main" id="{FB3B0B50-F511-43FD-B701-3C889A413EBF}"/>
              </a:ext>
            </a:extLst>
          </p:cNvPr>
          <p:cNvSpPr/>
          <p:nvPr/>
        </p:nvSpPr>
        <p:spPr>
          <a:xfrm>
            <a:off x="899592" y="2564904"/>
            <a:ext cx="7848872" cy="1338828"/>
          </a:xfrm>
          <a:prstGeom prst="rect">
            <a:avLst/>
          </a:prstGeom>
        </p:spPr>
        <p:txBody>
          <a:bodyPr wrap="square">
            <a:spAutoFit/>
          </a:bodyPr>
          <a:lstStyle/>
          <a:p>
            <a:pPr algn="just">
              <a:lnSpc>
                <a:spcPct val="150000"/>
              </a:lnSpc>
              <a:defRPr/>
            </a:pPr>
            <a:r>
              <a:rPr lang="tr-TR" altLang="tr-TR" dirty="0"/>
              <a:t>Tüzel veya gerçek kişilerin açıklanmasını, ele geçirilmesini veya kendi izinleri olmadan başkalarının kullanmasını istemedikleri ve dürüst olmayan ticari uygulamalara karşı korumak istedikleri fikirler veya açıklanmamış bilgilerdir.  </a:t>
            </a:r>
          </a:p>
        </p:txBody>
      </p:sp>
    </p:spTree>
    <p:extLst>
      <p:ext uri="{BB962C8B-B14F-4D97-AF65-F5344CB8AC3E}">
        <p14:creationId xmlns:p14="http://schemas.microsoft.com/office/powerpoint/2010/main" val="4011106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D0408E4-D5E3-4EED-9CFE-B30E756B2F6E}"/>
              </a:ext>
            </a:extLst>
          </p:cNvPr>
          <p:cNvSpPr>
            <a:spLocks noGrp="1"/>
          </p:cNvSpPr>
          <p:nvPr>
            <p:ph type="body" sz="quarter" idx="13"/>
          </p:nvPr>
        </p:nvSpPr>
        <p:spPr/>
        <p:txBody>
          <a:bodyPr/>
          <a:lstStyle/>
          <a:p>
            <a:endParaRPr lang="tr-TR" dirty="0"/>
          </a:p>
          <a:p>
            <a:r>
              <a:rPr lang="tr-TR" sz="2800" b="1" dirty="0"/>
              <a:t>KAYNAKÇA</a:t>
            </a:r>
          </a:p>
        </p:txBody>
      </p:sp>
      <p:sp>
        <p:nvSpPr>
          <p:cNvPr id="5" name="Metin kutusu 4">
            <a:extLst>
              <a:ext uri="{FF2B5EF4-FFF2-40B4-BE49-F238E27FC236}">
                <a16:creationId xmlns="" xmlns:a16="http://schemas.microsoft.com/office/drawing/2014/main" id="{04428BC5-1CA2-4BBD-ABCE-16949563B1AD}"/>
              </a:ext>
            </a:extLst>
          </p:cNvPr>
          <p:cNvSpPr txBox="1"/>
          <p:nvPr/>
        </p:nvSpPr>
        <p:spPr>
          <a:xfrm>
            <a:off x="827584" y="1323975"/>
            <a:ext cx="7776864" cy="341632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sz="1600" dirty="0">
                <a:hlinkClick r:id="rId2"/>
              </a:rPr>
              <a:t>https://www.turkpatent.gov.tr/TURKPATENT/</a:t>
            </a:r>
            <a:endParaRPr lang="tr-TR" sz="1600" dirty="0"/>
          </a:p>
          <a:p>
            <a:pPr marL="285750" indent="-285750" algn="just">
              <a:lnSpc>
                <a:spcPct val="150000"/>
              </a:lnSpc>
              <a:buFont typeface="Arial" panose="020B0604020202020204" pitchFamily="34" charset="0"/>
              <a:buChar char="•"/>
            </a:pPr>
            <a:r>
              <a:rPr lang="tr-TR" sz="1600" dirty="0">
                <a:solidFill>
                  <a:srgbClr val="FF0000"/>
                </a:solidFill>
                <a:hlinkClick r:id="rId3"/>
              </a:rPr>
              <a:t>https://www.turkpatent.gov.tr/TURKPATENT/resources/temp/AF964193-C9F5-4B27-94D8-0CF5354EBA1D.pdf</a:t>
            </a:r>
          </a:p>
          <a:p>
            <a:pPr marL="285750" indent="-285750" algn="just">
              <a:lnSpc>
                <a:spcPct val="150000"/>
              </a:lnSpc>
              <a:buFont typeface="Arial" panose="020B0604020202020204" pitchFamily="34" charset="0"/>
              <a:buChar char="•"/>
            </a:pPr>
            <a:r>
              <a:rPr lang="tr-TR" sz="1600" dirty="0">
                <a:hlinkClick r:id="rId3"/>
              </a:rPr>
              <a:t>https://www.turkpatent.gov.tr/TURKPATENT/resources/temp/522B990B-E529-4378-8287-66E77494B4FA.pdf</a:t>
            </a:r>
            <a:r>
              <a:rPr lang="tr-TR" sz="1600" dirty="0"/>
              <a:t> </a:t>
            </a:r>
            <a:endParaRPr lang="tr-TR" sz="1600" dirty="0" smtClean="0"/>
          </a:p>
          <a:p>
            <a:pPr marL="285750" indent="-285750" algn="just">
              <a:lnSpc>
                <a:spcPct val="150000"/>
              </a:lnSpc>
              <a:buFont typeface="Arial" panose="020B0604020202020204" pitchFamily="34" charset="0"/>
              <a:buChar char="•"/>
            </a:pPr>
            <a:r>
              <a:rPr lang="tr-TR" sz="1600" dirty="0" smtClean="0">
                <a:hlinkClick r:id="rId4"/>
              </a:rPr>
              <a:t>https</a:t>
            </a:r>
            <a:r>
              <a:rPr lang="tr-TR" sz="1600" dirty="0">
                <a:hlinkClick r:id="rId4"/>
              </a:rPr>
              <a:t>://</a:t>
            </a:r>
            <a:r>
              <a:rPr lang="tr-TR" sz="1600" dirty="0" smtClean="0">
                <a:hlinkClick r:id="rId4"/>
              </a:rPr>
              <a:t>www.turkpatent.gov.tr/TURKPATENT/resources/temp/16E3B1C5-0F40-4980-9AB3-FE43EFF1309D.pdf;jsessionid=02BBA4077D94C9C087DEF06D0896E537</a:t>
            </a:r>
            <a:r>
              <a:rPr lang="tr-TR" sz="1600" dirty="0" smtClean="0"/>
              <a:t> </a:t>
            </a:r>
          </a:p>
          <a:p>
            <a:pPr marL="285750" indent="-285750" algn="just">
              <a:lnSpc>
                <a:spcPct val="150000"/>
              </a:lnSpc>
              <a:buFont typeface="Arial" panose="020B0604020202020204" pitchFamily="34" charset="0"/>
              <a:buChar char="•"/>
            </a:pPr>
            <a:r>
              <a:rPr lang="tr-TR" sz="1600" dirty="0" smtClean="0">
                <a:hlinkClick r:id="rId5"/>
              </a:rPr>
              <a:t>https://www.telifhaklari.gov.tr/</a:t>
            </a:r>
            <a:endParaRPr lang="tr-TR" sz="1600" dirty="0" smtClean="0"/>
          </a:p>
          <a:p>
            <a:pPr marL="285750" indent="-285750" algn="just">
              <a:lnSpc>
                <a:spcPct val="150000"/>
              </a:lnSpc>
              <a:buFont typeface="Arial" panose="020B0604020202020204" pitchFamily="34" charset="0"/>
              <a:buChar char="•"/>
            </a:pPr>
            <a:r>
              <a:rPr lang="tr-TR" sz="1600" dirty="0" smtClean="0">
                <a:hlinkClick r:id="rId6"/>
              </a:rPr>
              <a:t>https</a:t>
            </a:r>
            <a:r>
              <a:rPr lang="tr-TR" sz="1600" dirty="0">
                <a:hlinkClick r:id="rId6"/>
              </a:rPr>
              <a:t>://www.telifhaklari.gov.tr/resources/uploads/2020/06/26/yazilim-brosur.pdf</a:t>
            </a:r>
            <a:endParaRPr lang="tr-TR" sz="1600" dirty="0"/>
          </a:p>
        </p:txBody>
      </p:sp>
      <p:sp>
        <p:nvSpPr>
          <p:cNvPr id="6" name="Metin kutusu 5">
            <a:extLst>
              <a:ext uri="{FF2B5EF4-FFF2-40B4-BE49-F238E27FC236}">
                <a16:creationId xmlns="" xmlns:a16="http://schemas.microsoft.com/office/drawing/2014/main" id="{DC8AEF11-B374-4B83-A185-32B4768EC3F6}"/>
              </a:ext>
            </a:extLst>
          </p:cNvPr>
          <p:cNvSpPr txBox="1"/>
          <p:nvPr/>
        </p:nvSpPr>
        <p:spPr>
          <a:xfrm>
            <a:off x="251520" y="4737187"/>
            <a:ext cx="8640960" cy="1295868"/>
          </a:xfrm>
          <a:prstGeom prst="rect">
            <a:avLst/>
          </a:prstGeom>
          <a:noFill/>
        </p:spPr>
        <p:txBody>
          <a:bodyPr wrap="square" rtlCol="0">
            <a:spAutoFit/>
          </a:bodyPr>
          <a:lstStyle/>
          <a:p>
            <a:pPr algn="just">
              <a:lnSpc>
                <a:spcPct val="150000"/>
              </a:lnSpc>
            </a:pPr>
            <a:r>
              <a:rPr lang="tr-TR" b="1" dirty="0"/>
              <a:t>NOT: BU SUNUM BURSA ULUDAĞ ÜNİVERSİTESİ MENSUPLARI İÇİN KAR AMACI GÜTMEYEN BİR EĞİTİM DÖKÜMANI OLARAK HAZIRLANMIŞTIR. ULUDAĞ ÜNİVERSİTESİ TEKNOLOJİ TRANSFER OFİSİ’NİN İZNİ OLMADAN KULLANILAMAZ. </a:t>
            </a:r>
            <a:endParaRPr lang="tr-TR" u="sng" dirty="0"/>
          </a:p>
        </p:txBody>
      </p:sp>
    </p:spTree>
    <p:extLst>
      <p:ext uri="{BB962C8B-B14F-4D97-AF65-F5344CB8AC3E}">
        <p14:creationId xmlns:p14="http://schemas.microsoft.com/office/powerpoint/2010/main" val="109549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D0408E4-D5E3-4EED-9CFE-B30E756B2F6E}"/>
              </a:ext>
            </a:extLst>
          </p:cNvPr>
          <p:cNvSpPr>
            <a:spLocks noGrp="1"/>
          </p:cNvSpPr>
          <p:nvPr>
            <p:ph type="body" sz="quarter" idx="13"/>
          </p:nvPr>
        </p:nvSpPr>
        <p:spPr/>
        <p:txBody>
          <a:bodyPr/>
          <a:lstStyle/>
          <a:p>
            <a:endParaRPr lang="tr-TR" dirty="0"/>
          </a:p>
          <a:p>
            <a:r>
              <a:rPr lang="tr-TR" sz="2800" b="1" dirty="0"/>
              <a:t>KAYNAKÇA</a:t>
            </a:r>
          </a:p>
        </p:txBody>
      </p:sp>
      <p:sp>
        <p:nvSpPr>
          <p:cNvPr id="5" name="Metin kutusu 4">
            <a:extLst>
              <a:ext uri="{FF2B5EF4-FFF2-40B4-BE49-F238E27FC236}">
                <a16:creationId xmlns="" xmlns:a16="http://schemas.microsoft.com/office/drawing/2014/main" id="{04428BC5-1CA2-4BBD-ABCE-16949563B1AD}"/>
              </a:ext>
            </a:extLst>
          </p:cNvPr>
          <p:cNvSpPr txBox="1"/>
          <p:nvPr/>
        </p:nvSpPr>
        <p:spPr>
          <a:xfrm>
            <a:off x="683568" y="1340567"/>
            <a:ext cx="7992888" cy="341632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sz="1600" u="sng" dirty="0">
                <a:hlinkClick r:id="rId2"/>
              </a:rPr>
              <a:t>https://</a:t>
            </a:r>
            <a:r>
              <a:rPr lang="tr-TR" sz="1600" u="sng" dirty="0" smtClean="0">
                <a:hlinkClick r:id="rId2"/>
              </a:rPr>
              <a:t>www.turkpatent.gov.tr/TURKPATENT/commonContent/Publications</a:t>
            </a:r>
            <a:endParaRPr lang="tr-TR" sz="1600" b="1" dirty="0">
              <a:solidFill>
                <a:srgbClr val="FF0000"/>
              </a:solidFill>
            </a:endParaRPr>
          </a:p>
          <a:p>
            <a:pPr marL="285750" indent="-285750" algn="just">
              <a:lnSpc>
                <a:spcPct val="150000"/>
              </a:lnSpc>
              <a:buFont typeface="Arial" panose="020B0604020202020204" pitchFamily="34" charset="0"/>
              <a:buChar char="•"/>
            </a:pPr>
            <a:r>
              <a:rPr lang="tr-TR" sz="1600" dirty="0">
                <a:hlinkClick r:id="rId3"/>
              </a:rPr>
              <a:t>https://www.turkpatent.gov.tr/TURKPATENT/resources/temp/293FFE51-B888-4DA7-AE07-3D8E472DB4FA.pdf</a:t>
            </a:r>
            <a:endParaRPr lang="tr-TR" sz="1600" dirty="0"/>
          </a:p>
          <a:p>
            <a:pPr marL="285750" indent="-285750" algn="just">
              <a:lnSpc>
                <a:spcPct val="150000"/>
              </a:lnSpc>
              <a:buFont typeface="Arial" panose="020B0604020202020204" pitchFamily="34" charset="0"/>
              <a:buChar char="•"/>
            </a:pPr>
            <a:r>
              <a:rPr lang="tr-TR" sz="1600" dirty="0">
                <a:hlinkClick r:id="rId4"/>
              </a:rPr>
              <a:t>https://www.turkpatent.gov.tr/TURKPATENT/resources/temp/C87B16A4-A331-43BF-A21D-08867EB09FB5.pdf</a:t>
            </a:r>
            <a:endParaRPr lang="tr-TR" sz="1600" dirty="0"/>
          </a:p>
          <a:p>
            <a:pPr marL="285750" indent="-285750" algn="just">
              <a:lnSpc>
                <a:spcPct val="150000"/>
              </a:lnSpc>
              <a:buFont typeface="Arial" panose="020B0604020202020204" pitchFamily="34" charset="0"/>
              <a:buChar char="•"/>
            </a:pPr>
            <a:r>
              <a:rPr lang="tr-TR" sz="1600" dirty="0">
                <a:hlinkClick r:id="rId5"/>
              </a:rPr>
              <a:t>https://www.turkpatent.gov.tr/TURKPATENT/resources/temp/5CC64622-ADED-4689-916A-CD433A7AD704.pdf</a:t>
            </a:r>
            <a:endParaRPr lang="tr-TR" sz="1600" dirty="0"/>
          </a:p>
          <a:p>
            <a:pPr marL="285750" indent="-285750" algn="just">
              <a:lnSpc>
                <a:spcPct val="150000"/>
              </a:lnSpc>
              <a:buFont typeface="Arial" panose="020B0604020202020204" pitchFamily="34" charset="0"/>
              <a:buChar char="•"/>
            </a:pPr>
            <a:r>
              <a:rPr lang="tr-TR" sz="1600" dirty="0">
                <a:hlinkClick r:id="rId6"/>
              </a:rPr>
              <a:t>https://</a:t>
            </a:r>
            <a:r>
              <a:rPr lang="tr-TR" sz="1600" dirty="0" smtClean="0">
                <a:hlinkClick r:id="rId6"/>
              </a:rPr>
              <a:t>www.turkpatent.gov.tr/TURKPATENT/resources/temp/F4526FF8-CFD1-4116-BF86-C50C02BE51BD.pdf</a:t>
            </a:r>
            <a:endParaRPr lang="tr-TR" sz="1600" dirty="0"/>
          </a:p>
        </p:txBody>
      </p:sp>
      <p:sp>
        <p:nvSpPr>
          <p:cNvPr id="6" name="Metin kutusu 5">
            <a:extLst>
              <a:ext uri="{FF2B5EF4-FFF2-40B4-BE49-F238E27FC236}">
                <a16:creationId xmlns="" xmlns:a16="http://schemas.microsoft.com/office/drawing/2014/main" id="{DC8AEF11-B374-4B83-A185-32B4768EC3F6}"/>
              </a:ext>
            </a:extLst>
          </p:cNvPr>
          <p:cNvSpPr txBox="1"/>
          <p:nvPr/>
        </p:nvSpPr>
        <p:spPr>
          <a:xfrm>
            <a:off x="251520" y="4653136"/>
            <a:ext cx="8640960" cy="1295868"/>
          </a:xfrm>
          <a:prstGeom prst="rect">
            <a:avLst/>
          </a:prstGeom>
          <a:noFill/>
        </p:spPr>
        <p:txBody>
          <a:bodyPr wrap="square" rtlCol="0">
            <a:spAutoFit/>
          </a:bodyPr>
          <a:lstStyle/>
          <a:p>
            <a:pPr algn="just">
              <a:lnSpc>
                <a:spcPct val="150000"/>
              </a:lnSpc>
            </a:pPr>
            <a:r>
              <a:rPr lang="tr-TR" b="1" dirty="0"/>
              <a:t>NOT: </a:t>
            </a:r>
            <a:r>
              <a:rPr lang="tr-TR" b="1" dirty="0" smtClean="0"/>
              <a:t>BU SUNUM BURSA ULUDAĞ </a:t>
            </a:r>
            <a:r>
              <a:rPr lang="tr-TR" b="1" dirty="0"/>
              <a:t>ÜNİVERSİTESİ MENSUPLARI İÇİN KAR AMACI GÜTMEYEN BİR EĞİTİM DÖKÜMANI OLARAK HAZIRLANMIŞTIR. ULUDAĞ ÜNİVERSİTESİ TEKNOLOJİ TRANSFER OFİSİ’NİN İZNİ OLMADAN KULLANILAMAZ. </a:t>
            </a:r>
            <a:endParaRPr lang="tr-TR" u="sng" dirty="0"/>
          </a:p>
        </p:txBody>
      </p:sp>
    </p:spTree>
    <p:extLst>
      <p:ext uri="{BB962C8B-B14F-4D97-AF65-F5344CB8AC3E}">
        <p14:creationId xmlns:p14="http://schemas.microsoft.com/office/powerpoint/2010/main" val="192803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 xmlns:a16="http://schemas.microsoft.com/office/drawing/2014/main" id="{FD0408E4-D5E3-4EED-9CFE-B30E756B2F6E}"/>
              </a:ext>
            </a:extLst>
          </p:cNvPr>
          <p:cNvSpPr>
            <a:spLocks noGrp="1"/>
          </p:cNvSpPr>
          <p:nvPr>
            <p:ph type="body" sz="quarter" idx="13"/>
          </p:nvPr>
        </p:nvSpPr>
        <p:spPr/>
        <p:txBody>
          <a:bodyPr/>
          <a:lstStyle/>
          <a:p>
            <a:endParaRPr lang="tr-TR" dirty="0"/>
          </a:p>
          <a:p>
            <a:r>
              <a:rPr lang="tr-TR" sz="2800" b="1" dirty="0"/>
              <a:t>KAYNAKÇA</a:t>
            </a:r>
          </a:p>
        </p:txBody>
      </p:sp>
      <p:sp>
        <p:nvSpPr>
          <p:cNvPr id="5" name="Metin kutusu 4">
            <a:extLst>
              <a:ext uri="{FF2B5EF4-FFF2-40B4-BE49-F238E27FC236}">
                <a16:creationId xmlns="" xmlns:a16="http://schemas.microsoft.com/office/drawing/2014/main" id="{04428BC5-1CA2-4BBD-ABCE-16949563B1AD}"/>
              </a:ext>
            </a:extLst>
          </p:cNvPr>
          <p:cNvSpPr txBox="1"/>
          <p:nvPr/>
        </p:nvSpPr>
        <p:spPr>
          <a:xfrm>
            <a:off x="827584" y="1309694"/>
            <a:ext cx="7776864" cy="341632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altLang="tr-TR" sz="1600" dirty="0" smtClean="0">
                <a:hlinkClick r:id="rId2"/>
              </a:rPr>
              <a:t>www.wipo.int/hague/</a:t>
            </a:r>
            <a:endParaRPr lang="tr-TR" altLang="tr-TR" sz="1600" dirty="0" smtClean="0"/>
          </a:p>
          <a:p>
            <a:pPr marL="285750" indent="-285750" algn="just">
              <a:lnSpc>
                <a:spcPct val="150000"/>
              </a:lnSpc>
              <a:buFont typeface="Arial" panose="020B0604020202020204" pitchFamily="34" charset="0"/>
              <a:buChar char="•"/>
            </a:pPr>
            <a:r>
              <a:rPr lang="tr-TR" sz="1600" dirty="0">
                <a:hlinkClick r:id="rId3"/>
              </a:rPr>
              <a:t>https://www.turkpatent.gov.tr/TURKPATENT/commonContent/TClassification</a:t>
            </a:r>
          </a:p>
          <a:p>
            <a:pPr marL="285750" indent="-285750" algn="just">
              <a:lnSpc>
                <a:spcPct val="150000"/>
              </a:lnSpc>
              <a:buFont typeface="Arial" panose="020B0604020202020204" pitchFamily="34" charset="0"/>
              <a:buChar char="•"/>
            </a:pPr>
            <a:r>
              <a:rPr lang="tr-TR" sz="1600" dirty="0">
                <a:hlinkClick r:id="rId3"/>
              </a:rPr>
              <a:t>https://www.ci.gov.tr/</a:t>
            </a:r>
            <a:endParaRPr lang="tr-TR" sz="1600" dirty="0"/>
          </a:p>
          <a:p>
            <a:pPr marL="285750" indent="-285750" algn="just">
              <a:lnSpc>
                <a:spcPct val="150000"/>
              </a:lnSpc>
              <a:buFont typeface="Arial" panose="020B0604020202020204" pitchFamily="34" charset="0"/>
              <a:buChar char="•"/>
            </a:pPr>
            <a:r>
              <a:rPr lang="tr-TR" sz="1600" dirty="0">
                <a:hlinkClick r:id="rId4"/>
              </a:rPr>
              <a:t>https://www.ci.gov.tr/sayfa/co%C4%9Frafi-i%C5%9Faret-nedir</a:t>
            </a:r>
            <a:endParaRPr lang="tr-TR" sz="1600" dirty="0">
              <a:hlinkClick r:id="rId5"/>
            </a:endParaRPr>
          </a:p>
          <a:p>
            <a:pPr marL="285750" indent="-285750" algn="just">
              <a:lnSpc>
                <a:spcPct val="150000"/>
              </a:lnSpc>
              <a:buFont typeface="Arial" panose="020B0604020202020204" pitchFamily="34" charset="0"/>
              <a:buChar char="•"/>
            </a:pPr>
            <a:r>
              <a:rPr lang="tr-TR" sz="1600" dirty="0">
                <a:hlinkClick r:id="rId5"/>
              </a:rPr>
              <a:t>https://www.ci.gov.tr/sayfa/amblem-nas%C4%B1l-kullan%C4%B1l%C4%B1r</a:t>
            </a:r>
            <a:endParaRPr lang="tr-TR" sz="1600" dirty="0"/>
          </a:p>
          <a:p>
            <a:pPr marL="285750" indent="-285750" algn="just">
              <a:lnSpc>
                <a:spcPct val="150000"/>
              </a:lnSpc>
              <a:buFont typeface="Arial" panose="020B0604020202020204" pitchFamily="34" charset="0"/>
              <a:buChar char="•"/>
            </a:pPr>
            <a:r>
              <a:rPr lang="tr-TR" sz="1600" dirty="0">
                <a:hlinkClick r:id="rId6"/>
              </a:rPr>
              <a:t>https://www.ci.gov.tr/sayfa/avrupa-birli%C4%9Finde-co%C4%9Frafi-i%C5%9Faret</a:t>
            </a:r>
            <a:endParaRPr lang="tr-TR" sz="1600" dirty="0"/>
          </a:p>
          <a:p>
            <a:pPr marL="285750" indent="-285750" algn="just">
              <a:lnSpc>
                <a:spcPct val="150000"/>
              </a:lnSpc>
              <a:buFont typeface="Arial" panose="020B0604020202020204" pitchFamily="34" charset="0"/>
              <a:buChar char="•"/>
            </a:pPr>
            <a:r>
              <a:rPr lang="tr-TR" sz="1600" dirty="0">
                <a:hlinkClick r:id="rId7"/>
              </a:rPr>
              <a:t>https://www.turkpatent.gov.tr/TURKPATENT/resources/temp/2A00D5F1-72BE-456E-BF8A-3A11E4A3D753.pdf</a:t>
            </a:r>
            <a:endParaRPr lang="tr-TR" sz="1600" dirty="0"/>
          </a:p>
          <a:p>
            <a:pPr marL="285750" indent="-285750" algn="just">
              <a:lnSpc>
                <a:spcPct val="150000"/>
              </a:lnSpc>
              <a:buFont typeface="Arial" panose="020B0604020202020204" pitchFamily="34" charset="0"/>
              <a:buChar char="•"/>
            </a:pPr>
            <a:r>
              <a:rPr lang="tr-TR" sz="1600" dirty="0">
                <a:hlinkClick r:id="rId8"/>
              </a:rPr>
              <a:t>https://</a:t>
            </a:r>
            <a:r>
              <a:rPr lang="tr-TR" sz="1600" dirty="0" smtClean="0">
                <a:hlinkClick r:id="rId8"/>
              </a:rPr>
              <a:t>www.tarimorman.gov.tr/Konular/Bitkisel-Uretim/Tohumculuk/Islahci-Haklari</a:t>
            </a:r>
            <a:endParaRPr lang="tr-TR" sz="1600" dirty="0"/>
          </a:p>
        </p:txBody>
      </p:sp>
      <p:sp>
        <p:nvSpPr>
          <p:cNvPr id="6" name="Metin kutusu 5">
            <a:extLst>
              <a:ext uri="{FF2B5EF4-FFF2-40B4-BE49-F238E27FC236}">
                <a16:creationId xmlns="" xmlns:a16="http://schemas.microsoft.com/office/drawing/2014/main" id="{DC8AEF11-B374-4B83-A185-32B4768EC3F6}"/>
              </a:ext>
            </a:extLst>
          </p:cNvPr>
          <p:cNvSpPr txBox="1"/>
          <p:nvPr/>
        </p:nvSpPr>
        <p:spPr>
          <a:xfrm>
            <a:off x="323528" y="4711239"/>
            <a:ext cx="8640960" cy="1295868"/>
          </a:xfrm>
          <a:prstGeom prst="rect">
            <a:avLst/>
          </a:prstGeom>
          <a:noFill/>
        </p:spPr>
        <p:txBody>
          <a:bodyPr wrap="square" rtlCol="0">
            <a:spAutoFit/>
          </a:bodyPr>
          <a:lstStyle/>
          <a:p>
            <a:pPr algn="just">
              <a:lnSpc>
                <a:spcPct val="150000"/>
              </a:lnSpc>
            </a:pPr>
            <a:r>
              <a:rPr lang="tr-TR" b="1" dirty="0"/>
              <a:t>NOT: BU SUNUM BURSA ULUDAĞ ÜNİVERSİTESİ MENSUPLARI İÇİN KAR AMACI GÜTMEYEN BİR EĞİTİM DÖKÜMANI OLARAK HAZIRLANMIŞTIR. ULUDAĞ ÜNİVERSİTESİ TEKNOLOJİ TRANSFER OFİSİ’NİN İZNİ OLMADAN KULLANILAMAZ. </a:t>
            </a:r>
            <a:endParaRPr lang="tr-TR" u="sng" dirty="0"/>
          </a:p>
        </p:txBody>
      </p:sp>
    </p:spTree>
    <p:extLst>
      <p:ext uri="{BB962C8B-B14F-4D97-AF65-F5344CB8AC3E}">
        <p14:creationId xmlns:p14="http://schemas.microsoft.com/office/powerpoint/2010/main" val="321812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19269</TotalTime>
  <Words>4353</Words>
  <Application>Microsoft Office PowerPoint</Application>
  <PresentationFormat>Ekran Gösterisi (4:3)</PresentationFormat>
  <Paragraphs>688</Paragraphs>
  <Slides>94</Slides>
  <Notes>0</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94</vt:i4>
      </vt:variant>
    </vt:vector>
  </HeadingPairs>
  <TitlesOfParts>
    <vt:vector size="106" baseType="lpstr">
      <vt:lpstr>Arial Unicode MS</vt:lpstr>
      <vt:lpstr>Arial</vt:lpstr>
      <vt:lpstr>Calibri</vt:lpstr>
      <vt:lpstr>Calibri Light</vt:lpstr>
      <vt:lpstr>Myriad Pro</vt:lpstr>
      <vt:lpstr>Tahoma</vt:lpstr>
      <vt:lpstr>Times New Roman</vt:lpstr>
      <vt:lpstr>Verdana</vt:lpstr>
      <vt:lpstr>Wingdings</vt:lpstr>
      <vt:lpstr>Wingdings 2</vt:lpstr>
      <vt:lpstr>Ofis Teması</vt:lpstr>
      <vt:lpstr>Özel Tasarım</vt:lpstr>
      <vt:lpstr>PowerPoint Sunusu</vt:lpstr>
      <vt:lpstr>PowerPoint Sunusu</vt:lpstr>
      <vt:lpstr>PowerPoint Sunusu</vt:lpstr>
      <vt:lpstr>PowerPoint Sunusu</vt:lpstr>
      <vt:lpstr>PowerPoint Sunusu</vt:lpstr>
      <vt:lpstr>PowerPoint Sunusu</vt:lpstr>
      <vt:lpstr>PowerPoint Sunusu</vt:lpstr>
      <vt:lpstr>Yetkili Kurum: T.C.Kültür ve Turizm Bakanlığı’na bağlı Telif Hakları Genel Müdürlüğü</vt:lpstr>
      <vt:lpstr>Kişinin her türlü fikri emeği ile meydana getirdiği eserleri üzerinde hukuken sağlanan haklardır. Ülkemizde telif hakları, 5846 sayılı Fikir ve Sanat Eserleri Kanunu (FESK) çerçevesinde düzenlenmektedir. </vt:lpstr>
      <vt:lpstr>PowerPoint Sunusu</vt:lpstr>
      <vt:lpstr> Telif Hakkının doğması için tescile gerek yoktur. Fikir ve sanat eserleri üzerindeki haklar eserin üretilmesiyle birlikte doğar.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Amblem, coğrafi işaretler ve geleneksel ürün adlarının 6769 sayılı Sınai Mülkiyet Kanunu hükümlerine uygun olarak tescil edilmiş olduğunu gösteren ve Kurum tarafından oluşturulan; tescilli adla birlikte ürün veya ambalajı üzerinde kullanılan ya da niteliği gereği ürünün kendisi veya ambalajı üzerinde kullanılamadığı durumlarda kolayca görülebilecek şekilde hak sahibi kullanıcılar tarafından uygulanan ve coğrafi işaretler bakımından kullanılması zorunlu olan işarettir.   Amblemin amacı, ürünün coğrafi işaret/geleneksel ürün adı olduğu konusunda tüketiciyi bilgilendirmek ve denetleme faaliyetlerini kolaylaştırmaktır.</vt:lpstr>
      <vt:lpstr>PowerPoint Sunusu</vt:lpstr>
      <vt:lpstr>PowerPoint Sunusu</vt:lpstr>
      <vt:lpstr>PowerPoint Sunusu</vt:lpstr>
      <vt:lpstr>PowerPoint Sunusu</vt:lpstr>
      <vt:lpstr>PowerPoint Sunusu</vt:lpstr>
      <vt:lpstr>Sınai mülkiyet hakları koruması, dünyanın her yerinde, tescil gerçekleştirilen ülkede geçerlidir. Bu bağlamda, sınai mülkiyet hakları kapsamında olan coğrafi işaretlerin ülkemizde gerçekleştirilen tescilleri de yalnızca Türkiye sınırları içinde geçerli olmaktadır. Farklı ülkelerde koruma elde etmek için ya o ülkelerin mevzuatı çerçevesinde tescil başvurusunda bulunmak ya da uluslararası koruma sağlayan sistemler kapsamında başvuru yapmak gerekmektedir. Bu yollardan biri de Avrupa Birliği ülkelerinin tamamında koruma sağlayan 2012/1151 sayılı Tarım Ürünleri ve Gıda Maddeleri Hakkında Kalite Tasarısı isimli Avrupa Konseyi Tüzüğü çerçevesinde Avrupa Komisyonuna başvuru yapmaktır. Avrupa Komisyonuna sadece tarım ürünleri ve gıda maddeleri ile ilgili coğrafi işaretler için başvuru yapılabilmektedir. </vt:lpstr>
      <vt:lpstr>AB nezdinde başvuru yapmak için öncelikle TÜRKPATENT’e başvuru yapılarak ülkemizde coğrafi işaret tescilinin gerçekleştirilmesi gereklidir. Başvurular Türk Patent ve Marka Kurumu aracılığı ile Avrupa Komisyonuna gönderilmektedir.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Samet</dc:creator>
  <cp:lastModifiedBy>Sevcan Kalender TTO</cp:lastModifiedBy>
  <cp:revision>1963</cp:revision>
  <cp:lastPrinted>2019-05-07T05:29:08Z</cp:lastPrinted>
  <dcterms:created xsi:type="dcterms:W3CDTF">2015-03-27T18:39:39Z</dcterms:created>
  <dcterms:modified xsi:type="dcterms:W3CDTF">2020-09-15T08:16:49Z</dcterms:modified>
</cp:coreProperties>
</file>