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3"/>
  </p:notesMasterIdLst>
  <p:sldIdLst>
    <p:sldId id="336" r:id="rId2"/>
    <p:sldId id="413" r:id="rId3"/>
    <p:sldId id="409" r:id="rId4"/>
    <p:sldId id="268" r:id="rId5"/>
    <p:sldId id="264" r:id="rId6"/>
    <p:sldId id="367" r:id="rId7"/>
    <p:sldId id="395" r:id="rId8"/>
    <p:sldId id="265" r:id="rId9"/>
    <p:sldId id="266" r:id="rId10"/>
    <p:sldId id="270" r:id="rId11"/>
    <p:sldId id="274" r:id="rId12"/>
    <p:sldId id="273" r:id="rId13"/>
    <p:sldId id="365" r:id="rId14"/>
    <p:sldId id="275" r:id="rId15"/>
    <p:sldId id="283" r:id="rId16"/>
    <p:sldId id="366" r:id="rId17"/>
    <p:sldId id="284" r:id="rId18"/>
    <p:sldId id="276" r:id="rId19"/>
    <p:sldId id="277" r:id="rId20"/>
    <p:sldId id="278" r:id="rId21"/>
    <p:sldId id="279" r:id="rId22"/>
    <p:sldId id="280" r:id="rId23"/>
    <p:sldId id="281" r:id="rId24"/>
    <p:sldId id="290" r:id="rId25"/>
    <p:sldId id="369" r:id="rId26"/>
    <p:sldId id="370" r:id="rId27"/>
    <p:sldId id="371" r:id="rId28"/>
    <p:sldId id="372" r:id="rId29"/>
    <p:sldId id="373" r:id="rId30"/>
    <p:sldId id="285" r:id="rId31"/>
    <p:sldId id="286" r:id="rId32"/>
    <p:sldId id="337" r:id="rId33"/>
    <p:sldId id="287" r:id="rId34"/>
    <p:sldId id="368" r:id="rId35"/>
    <p:sldId id="338" r:id="rId36"/>
    <p:sldId id="433" r:id="rId37"/>
    <p:sldId id="434" r:id="rId38"/>
    <p:sldId id="288" r:id="rId39"/>
    <p:sldId id="291" r:id="rId40"/>
    <p:sldId id="292" r:id="rId41"/>
    <p:sldId id="293" r:id="rId42"/>
    <p:sldId id="294" r:id="rId43"/>
    <p:sldId id="386" r:id="rId44"/>
    <p:sldId id="295" r:id="rId45"/>
    <p:sldId id="410" r:id="rId46"/>
    <p:sldId id="289" r:id="rId47"/>
    <p:sldId id="404" r:id="rId48"/>
    <p:sldId id="297" r:id="rId49"/>
    <p:sldId id="405" r:id="rId50"/>
    <p:sldId id="407" r:id="rId51"/>
    <p:sldId id="408" r:id="rId52"/>
    <p:sldId id="296" r:id="rId53"/>
    <p:sldId id="298" r:id="rId54"/>
    <p:sldId id="299" r:id="rId55"/>
    <p:sldId id="300" r:id="rId56"/>
    <p:sldId id="377" r:id="rId57"/>
    <p:sldId id="378" r:id="rId58"/>
    <p:sldId id="349" r:id="rId59"/>
    <p:sldId id="304" r:id="rId60"/>
    <p:sldId id="303" r:id="rId61"/>
    <p:sldId id="305" r:id="rId62"/>
    <p:sldId id="306" r:id="rId63"/>
    <p:sldId id="307" r:id="rId64"/>
    <p:sldId id="308" r:id="rId65"/>
    <p:sldId id="311" r:id="rId66"/>
    <p:sldId id="309" r:id="rId67"/>
    <p:sldId id="352" r:id="rId68"/>
    <p:sldId id="310" r:id="rId69"/>
    <p:sldId id="312" r:id="rId70"/>
    <p:sldId id="380" r:id="rId71"/>
    <p:sldId id="381" r:id="rId72"/>
    <p:sldId id="383" r:id="rId73"/>
    <p:sldId id="384" r:id="rId74"/>
    <p:sldId id="315" r:id="rId75"/>
    <p:sldId id="316" r:id="rId76"/>
    <p:sldId id="317" r:id="rId77"/>
    <p:sldId id="318" r:id="rId78"/>
    <p:sldId id="319" r:id="rId79"/>
    <p:sldId id="343" r:id="rId80"/>
    <p:sldId id="388" r:id="rId81"/>
    <p:sldId id="347" r:id="rId82"/>
    <p:sldId id="320" r:id="rId83"/>
    <p:sldId id="322" r:id="rId84"/>
    <p:sldId id="323" r:id="rId85"/>
    <p:sldId id="358" r:id="rId86"/>
    <p:sldId id="357" r:id="rId87"/>
    <p:sldId id="324" r:id="rId88"/>
    <p:sldId id="325" r:id="rId89"/>
    <p:sldId id="326" r:id="rId90"/>
    <p:sldId id="344" r:id="rId91"/>
    <p:sldId id="327" r:id="rId92"/>
    <p:sldId id="328" r:id="rId93"/>
    <p:sldId id="353" r:id="rId94"/>
    <p:sldId id="354" r:id="rId95"/>
    <p:sldId id="329" r:id="rId96"/>
    <p:sldId id="330" r:id="rId97"/>
    <p:sldId id="355" r:id="rId98"/>
    <p:sldId id="345" r:id="rId99"/>
    <p:sldId id="346" r:id="rId100"/>
    <p:sldId id="348" r:id="rId101"/>
    <p:sldId id="356" r:id="rId102"/>
    <p:sldId id="331" r:id="rId103"/>
    <p:sldId id="359" r:id="rId104"/>
    <p:sldId id="411" r:id="rId105"/>
    <p:sldId id="361" r:id="rId106"/>
    <p:sldId id="396" r:id="rId107"/>
    <p:sldId id="360" r:id="rId108"/>
    <p:sldId id="436" r:id="rId109"/>
    <p:sldId id="393" r:id="rId110"/>
    <p:sldId id="400" r:id="rId111"/>
    <p:sldId id="401" r:id="rId112"/>
    <p:sldId id="362" r:id="rId113"/>
    <p:sldId id="364" r:id="rId114"/>
    <p:sldId id="333" r:id="rId115"/>
    <p:sldId id="375" r:id="rId116"/>
    <p:sldId id="421" r:id="rId117"/>
    <p:sldId id="424" r:id="rId118"/>
    <p:sldId id="429" r:id="rId119"/>
    <p:sldId id="426" r:id="rId120"/>
    <p:sldId id="422" r:id="rId121"/>
    <p:sldId id="423" r:id="rId122"/>
    <p:sldId id="428" r:id="rId123"/>
    <p:sldId id="417" r:id="rId124"/>
    <p:sldId id="427" r:id="rId125"/>
    <p:sldId id="418" r:id="rId126"/>
    <p:sldId id="420" r:id="rId127"/>
    <p:sldId id="430" r:id="rId128"/>
    <p:sldId id="432" r:id="rId129"/>
    <p:sldId id="334" r:id="rId130"/>
    <p:sldId id="399" r:id="rId131"/>
    <p:sldId id="412" r:id="rId1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7" autoAdjust="0"/>
    <p:restoredTop sz="95359" autoAdjust="0"/>
  </p:normalViewPr>
  <p:slideViewPr>
    <p:cSldViewPr snapToGrid="0">
      <p:cViewPr varScale="1">
        <p:scale>
          <a:sx n="85" d="100"/>
          <a:sy n="85" d="100"/>
        </p:scale>
        <p:origin x="1356" y="90"/>
      </p:cViewPr>
      <p:guideLst>
        <p:guide orient="horz" pos="2160"/>
        <p:guide pos="3840"/>
      </p:guideLst>
    </p:cSldViewPr>
  </p:slideViewPr>
  <p:outlineViewPr>
    <p:cViewPr>
      <p:scale>
        <a:sx n="33" d="100"/>
        <a:sy n="33" d="100"/>
      </p:scale>
      <p:origin x="0" y="21804"/>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38E0B-7916-4108-AAA1-580B011D9FC7}"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tr-TR"/>
        </a:p>
      </dgm:t>
    </dgm:pt>
    <dgm:pt modelId="{A4BEDBCC-EF55-4ABE-A530-F8E91F3889CA}">
      <dgm:prSet phldrT="[Metin]"/>
      <dgm:spPr/>
      <dgm:t>
        <a:bodyPr/>
        <a:lstStyle/>
        <a:p>
          <a:r>
            <a:rPr lang="tr-TR" dirty="0" smtClean="0"/>
            <a:t>Örneklem/ Katılımcılar (</a:t>
          </a:r>
          <a:r>
            <a:rPr lang="tr-TR" dirty="0" err="1" smtClean="0"/>
            <a:t>Participants</a:t>
          </a:r>
          <a:r>
            <a:rPr lang="tr-TR" dirty="0" smtClean="0"/>
            <a:t>)</a:t>
          </a:r>
          <a:endParaRPr lang="tr-TR" dirty="0"/>
        </a:p>
      </dgm:t>
    </dgm:pt>
    <dgm:pt modelId="{863CF093-EF71-4C5C-A3AE-D18B9BFDA4FE}" type="parTrans" cxnId="{03452A98-21BC-4248-A746-946EB47FEFBB}">
      <dgm:prSet/>
      <dgm:spPr/>
      <dgm:t>
        <a:bodyPr/>
        <a:lstStyle/>
        <a:p>
          <a:endParaRPr lang="tr-TR"/>
        </a:p>
      </dgm:t>
    </dgm:pt>
    <dgm:pt modelId="{F207D079-50C8-41CE-99AA-EB2BE87AA0D0}" type="sibTrans" cxnId="{03452A98-21BC-4248-A746-946EB47FEFBB}">
      <dgm:prSet/>
      <dgm:spPr/>
      <dgm:t>
        <a:bodyPr/>
        <a:lstStyle/>
        <a:p>
          <a:endParaRPr lang="tr-TR"/>
        </a:p>
      </dgm:t>
    </dgm:pt>
    <dgm:pt modelId="{F417DDB3-AD55-4BE6-A04A-E2D8E5F5F63C}">
      <dgm:prSet phldrT="[Metin]"/>
      <dgm:spPr/>
      <dgm:t>
        <a:bodyPr/>
        <a:lstStyle/>
        <a:p>
          <a:r>
            <a:rPr lang="tr-TR" dirty="0" smtClean="0"/>
            <a:t>Ölçüm Araçları (Instruments/ </a:t>
          </a:r>
          <a:r>
            <a:rPr lang="tr-TR" dirty="0" err="1" smtClean="0"/>
            <a:t>Materials</a:t>
          </a:r>
          <a:r>
            <a:rPr lang="tr-TR" dirty="0" smtClean="0"/>
            <a:t>)</a:t>
          </a:r>
          <a:endParaRPr lang="tr-TR" dirty="0"/>
        </a:p>
      </dgm:t>
    </dgm:pt>
    <dgm:pt modelId="{082862AA-B6D0-4743-97DE-B0A885E8F9A0}" type="parTrans" cxnId="{466CD227-773C-49DF-BE13-0BBF45165BC5}">
      <dgm:prSet/>
      <dgm:spPr/>
      <dgm:t>
        <a:bodyPr/>
        <a:lstStyle/>
        <a:p>
          <a:endParaRPr lang="tr-TR"/>
        </a:p>
      </dgm:t>
    </dgm:pt>
    <dgm:pt modelId="{86382270-42E7-4EDE-BA32-E05B66767417}" type="sibTrans" cxnId="{466CD227-773C-49DF-BE13-0BBF45165BC5}">
      <dgm:prSet/>
      <dgm:spPr/>
      <dgm:t>
        <a:bodyPr/>
        <a:lstStyle/>
        <a:p>
          <a:endParaRPr lang="tr-TR"/>
        </a:p>
      </dgm:t>
    </dgm:pt>
    <dgm:pt modelId="{6EDA7B8C-DA14-4131-A48D-CE09AB919B3E}">
      <dgm:prSet phldrT="[Metin]"/>
      <dgm:spPr/>
      <dgm:t>
        <a:bodyPr/>
        <a:lstStyle/>
        <a:p>
          <a:r>
            <a:rPr lang="tr-TR" dirty="0" smtClean="0"/>
            <a:t>İşlem (</a:t>
          </a:r>
          <a:r>
            <a:rPr lang="tr-TR" dirty="0" err="1" smtClean="0"/>
            <a:t>Procedure</a:t>
          </a:r>
          <a:r>
            <a:rPr lang="tr-TR" dirty="0" smtClean="0"/>
            <a:t>)</a:t>
          </a:r>
          <a:endParaRPr lang="tr-TR" dirty="0"/>
        </a:p>
      </dgm:t>
    </dgm:pt>
    <dgm:pt modelId="{1CA52CB0-1936-48C0-859F-076E4E6D3C12}" type="sibTrans" cxnId="{3A704578-ADD6-4DE6-990D-07DD8C8C1F02}">
      <dgm:prSet/>
      <dgm:spPr/>
      <dgm:t>
        <a:bodyPr/>
        <a:lstStyle/>
        <a:p>
          <a:endParaRPr lang="tr-TR"/>
        </a:p>
      </dgm:t>
    </dgm:pt>
    <dgm:pt modelId="{5A1FD85D-255A-49C5-B73B-EA3A5BB18F8C}" type="parTrans" cxnId="{3A704578-ADD6-4DE6-990D-07DD8C8C1F02}">
      <dgm:prSet/>
      <dgm:spPr/>
      <dgm:t>
        <a:bodyPr/>
        <a:lstStyle/>
        <a:p>
          <a:endParaRPr lang="tr-TR"/>
        </a:p>
      </dgm:t>
    </dgm:pt>
    <dgm:pt modelId="{AC28DAD8-7138-4CAD-9824-A0F673E06EEC}" type="pres">
      <dgm:prSet presAssocID="{67738E0B-7916-4108-AAA1-580B011D9FC7}" presName="linear" presStyleCnt="0">
        <dgm:presLayoutVars>
          <dgm:dir/>
          <dgm:animLvl val="lvl"/>
          <dgm:resizeHandles val="exact"/>
        </dgm:presLayoutVars>
      </dgm:prSet>
      <dgm:spPr/>
      <dgm:t>
        <a:bodyPr/>
        <a:lstStyle/>
        <a:p>
          <a:endParaRPr lang="tr-TR"/>
        </a:p>
      </dgm:t>
    </dgm:pt>
    <dgm:pt modelId="{322A2BD4-1130-42FF-9C01-274F0058092B}" type="pres">
      <dgm:prSet presAssocID="{A4BEDBCC-EF55-4ABE-A530-F8E91F3889CA}" presName="parentLin" presStyleCnt="0"/>
      <dgm:spPr/>
    </dgm:pt>
    <dgm:pt modelId="{006DA5FE-F026-4DDF-AF15-C008D7932875}" type="pres">
      <dgm:prSet presAssocID="{A4BEDBCC-EF55-4ABE-A530-F8E91F3889CA}" presName="parentLeftMargin" presStyleLbl="node1" presStyleIdx="0" presStyleCnt="3"/>
      <dgm:spPr/>
      <dgm:t>
        <a:bodyPr/>
        <a:lstStyle/>
        <a:p>
          <a:endParaRPr lang="tr-TR"/>
        </a:p>
      </dgm:t>
    </dgm:pt>
    <dgm:pt modelId="{43872606-B53D-435C-9138-31EEC80DC181}" type="pres">
      <dgm:prSet presAssocID="{A4BEDBCC-EF55-4ABE-A530-F8E91F3889CA}" presName="parentText" presStyleLbl="node1" presStyleIdx="0" presStyleCnt="3">
        <dgm:presLayoutVars>
          <dgm:chMax val="0"/>
          <dgm:bulletEnabled val="1"/>
        </dgm:presLayoutVars>
      </dgm:prSet>
      <dgm:spPr/>
      <dgm:t>
        <a:bodyPr/>
        <a:lstStyle/>
        <a:p>
          <a:endParaRPr lang="tr-TR"/>
        </a:p>
      </dgm:t>
    </dgm:pt>
    <dgm:pt modelId="{BA1752CD-DD81-4310-B187-6885B6579DBC}" type="pres">
      <dgm:prSet presAssocID="{A4BEDBCC-EF55-4ABE-A530-F8E91F3889CA}" presName="negativeSpace" presStyleCnt="0"/>
      <dgm:spPr/>
    </dgm:pt>
    <dgm:pt modelId="{70A01AB5-27AD-4848-A3DE-206C72E30436}" type="pres">
      <dgm:prSet presAssocID="{A4BEDBCC-EF55-4ABE-A530-F8E91F3889CA}" presName="childText" presStyleLbl="conFgAcc1" presStyleIdx="0" presStyleCnt="3">
        <dgm:presLayoutVars>
          <dgm:bulletEnabled val="1"/>
        </dgm:presLayoutVars>
      </dgm:prSet>
      <dgm:spPr/>
    </dgm:pt>
    <dgm:pt modelId="{87960F09-1271-4A4E-A16E-A27C5A06F286}" type="pres">
      <dgm:prSet presAssocID="{F207D079-50C8-41CE-99AA-EB2BE87AA0D0}" presName="spaceBetweenRectangles" presStyleCnt="0"/>
      <dgm:spPr/>
    </dgm:pt>
    <dgm:pt modelId="{715140CC-B168-4FB6-ADB4-BC4A111B3DC7}" type="pres">
      <dgm:prSet presAssocID="{F417DDB3-AD55-4BE6-A04A-E2D8E5F5F63C}" presName="parentLin" presStyleCnt="0"/>
      <dgm:spPr/>
    </dgm:pt>
    <dgm:pt modelId="{0F87D925-4CAD-49E4-8CD1-4C91A5268A1E}" type="pres">
      <dgm:prSet presAssocID="{F417DDB3-AD55-4BE6-A04A-E2D8E5F5F63C}" presName="parentLeftMargin" presStyleLbl="node1" presStyleIdx="0" presStyleCnt="3"/>
      <dgm:spPr/>
      <dgm:t>
        <a:bodyPr/>
        <a:lstStyle/>
        <a:p>
          <a:endParaRPr lang="tr-TR"/>
        </a:p>
      </dgm:t>
    </dgm:pt>
    <dgm:pt modelId="{5266254B-1C7D-4B58-A381-FBC2B437EE03}" type="pres">
      <dgm:prSet presAssocID="{F417DDB3-AD55-4BE6-A04A-E2D8E5F5F63C}" presName="parentText" presStyleLbl="node1" presStyleIdx="1" presStyleCnt="3" custLinFactNeighborX="-7909">
        <dgm:presLayoutVars>
          <dgm:chMax val="0"/>
          <dgm:bulletEnabled val="1"/>
        </dgm:presLayoutVars>
      </dgm:prSet>
      <dgm:spPr/>
      <dgm:t>
        <a:bodyPr/>
        <a:lstStyle/>
        <a:p>
          <a:endParaRPr lang="tr-TR"/>
        </a:p>
      </dgm:t>
    </dgm:pt>
    <dgm:pt modelId="{234D4D69-5F62-4F54-8443-EBA9151FC097}" type="pres">
      <dgm:prSet presAssocID="{F417DDB3-AD55-4BE6-A04A-E2D8E5F5F63C}" presName="negativeSpace" presStyleCnt="0"/>
      <dgm:spPr/>
    </dgm:pt>
    <dgm:pt modelId="{5652711E-2A66-4D80-BDBB-CB084B593353}" type="pres">
      <dgm:prSet presAssocID="{F417DDB3-AD55-4BE6-A04A-E2D8E5F5F63C}" presName="childText" presStyleLbl="conFgAcc1" presStyleIdx="1" presStyleCnt="3">
        <dgm:presLayoutVars>
          <dgm:bulletEnabled val="1"/>
        </dgm:presLayoutVars>
      </dgm:prSet>
      <dgm:spPr/>
    </dgm:pt>
    <dgm:pt modelId="{D959CB1B-33E9-42F1-9B81-0AB77253AC58}" type="pres">
      <dgm:prSet presAssocID="{86382270-42E7-4EDE-BA32-E05B66767417}" presName="spaceBetweenRectangles" presStyleCnt="0"/>
      <dgm:spPr/>
    </dgm:pt>
    <dgm:pt modelId="{9F8326E8-927C-403E-A7C1-A206C7F7B535}" type="pres">
      <dgm:prSet presAssocID="{6EDA7B8C-DA14-4131-A48D-CE09AB919B3E}" presName="parentLin" presStyleCnt="0"/>
      <dgm:spPr/>
    </dgm:pt>
    <dgm:pt modelId="{1C324EDC-33CD-4063-AD81-690A2F559BC5}" type="pres">
      <dgm:prSet presAssocID="{6EDA7B8C-DA14-4131-A48D-CE09AB919B3E}" presName="parentLeftMargin" presStyleLbl="node1" presStyleIdx="1" presStyleCnt="3"/>
      <dgm:spPr/>
      <dgm:t>
        <a:bodyPr/>
        <a:lstStyle/>
        <a:p>
          <a:endParaRPr lang="tr-TR"/>
        </a:p>
      </dgm:t>
    </dgm:pt>
    <dgm:pt modelId="{C6793223-763E-4076-99E3-21BA735A130B}" type="pres">
      <dgm:prSet presAssocID="{6EDA7B8C-DA14-4131-A48D-CE09AB919B3E}" presName="parentText" presStyleLbl="node1" presStyleIdx="2" presStyleCnt="3">
        <dgm:presLayoutVars>
          <dgm:chMax val="0"/>
          <dgm:bulletEnabled val="1"/>
        </dgm:presLayoutVars>
      </dgm:prSet>
      <dgm:spPr/>
      <dgm:t>
        <a:bodyPr/>
        <a:lstStyle/>
        <a:p>
          <a:endParaRPr lang="tr-TR"/>
        </a:p>
      </dgm:t>
    </dgm:pt>
    <dgm:pt modelId="{0D77B80E-F11D-46E2-8250-7EF407C6F89C}" type="pres">
      <dgm:prSet presAssocID="{6EDA7B8C-DA14-4131-A48D-CE09AB919B3E}" presName="negativeSpace" presStyleCnt="0"/>
      <dgm:spPr/>
    </dgm:pt>
    <dgm:pt modelId="{98859316-4E1D-4AD9-9444-2993B878453E}" type="pres">
      <dgm:prSet presAssocID="{6EDA7B8C-DA14-4131-A48D-CE09AB919B3E}" presName="childText" presStyleLbl="conFgAcc1" presStyleIdx="2" presStyleCnt="3">
        <dgm:presLayoutVars>
          <dgm:bulletEnabled val="1"/>
        </dgm:presLayoutVars>
      </dgm:prSet>
      <dgm:spPr/>
    </dgm:pt>
  </dgm:ptLst>
  <dgm:cxnLst>
    <dgm:cxn modelId="{DCD3CFAA-80FE-40B1-AA64-8B3DB2991F1B}" type="presOf" srcId="{6EDA7B8C-DA14-4131-A48D-CE09AB919B3E}" destId="{1C324EDC-33CD-4063-AD81-690A2F559BC5}" srcOrd="0" destOrd="0" presId="urn:microsoft.com/office/officeart/2005/8/layout/list1"/>
    <dgm:cxn modelId="{CF6996A5-4BBF-489C-A3EE-90CB2A089775}" type="presOf" srcId="{67738E0B-7916-4108-AAA1-580B011D9FC7}" destId="{AC28DAD8-7138-4CAD-9824-A0F673E06EEC}" srcOrd="0" destOrd="0" presId="urn:microsoft.com/office/officeart/2005/8/layout/list1"/>
    <dgm:cxn modelId="{466CD227-773C-49DF-BE13-0BBF45165BC5}" srcId="{67738E0B-7916-4108-AAA1-580B011D9FC7}" destId="{F417DDB3-AD55-4BE6-A04A-E2D8E5F5F63C}" srcOrd="1" destOrd="0" parTransId="{082862AA-B6D0-4743-97DE-B0A885E8F9A0}" sibTransId="{86382270-42E7-4EDE-BA32-E05B66767417}"/>
    <dgm:cxn modelId="{3A704578-ADD6-4DE6-990D-07DD8C8C1F02}" srcId="{67738E0B-7916-4108-AAA1-580B011D9FC7}" destId="{6EDA7B8C-DA14-4131-A48D-CE09AB919B3E}" srcOrd="2" destOrd="0" parTransId="{5A1FD85D-255A-49C5-B73B-EA3A5BB18F8C}" sibTransId="{1CA52CB0-1936-48C0-859F-076E4E6D3C12}"/>
    <dgm:cxn modelId="{E2E0327C-FA2A-44F1-A8F0-52615DC3C6F3}" type="presOf" srcId="{A4BEDBCC-EF55-4ABE-A530-F8E91F3889CA}" destId="{43872606-B53D-435C-9138-31EEC80DC181}" srcOrd="1" destOrd="0" presId="urn:microsoft.com/office/officeart/2005/8/layout/list1"/>
    <dgm:cxn modelId="{03452A98-21BC-4248-A746-946EB47FEFBB}" srcId="{67738E0B-7916-4108-AAA1-580B011D9FC7}" destId="{A4BEDBCC-EF55-4ABE-A530-F8E91F3889CA}" srcOrd="0" destOrd="0" parTransId="{863CF093-EF71-4C5C-A3AE-D18B9BFDA4FE}" sibTransId="{F207D079-50C8-41CE-99AA-EB2BE87AA0D0}"/>
    <dgm:cxn modelId="{B845D107-8A89-41B4-B1C6-36B20B36E910}" type="presOf" srcId="{F417DDB3-AD55-4BE6-A04A-E2D8E5F5F63C}" destId="{5266254B-1C7D-4B58-A381-FBC2B437EE03}" srcOrd="1" destOrd="0" presId="urn:microsoft.com/office/officeart/2005/8/layout/list1"/>
    <dgm:cxn modelId="{9414FA81-852F-461D-A167-DC2DBF4759FC}" type="presOf" srcId="{A4BEDBCC-EF55-4ABE-A530-F8E91F3889CA}" destId="{006DA5FE-F026-4DDF-AF15-C008D7932875}" srcOrd="0" destOrd="0" presId="urn:microsoft.com/office/officeart/2005/8/layout/list1"/>
    <dgm:cxn modelId="{26A707C6-7A67-4CFF-A850-5836BF7324C1}" type="presOf" srcId="{F417DDB3-AD55-4BE6-A04A-E2D8E5F5F63C}" destId="{0F87D925-4CAD-49E4-8CD1-4C91A5268A1E}" srcOrd="0" destOrd="0" presId="urn:microsoft.com/office/officeart/2005/8/layout/list1"/>
    <dgm:cxn modelId="{34AD0AFC-1DC9-433B-BE2A-09D75F0EFA6C}" type="presOf" srcId="{6EDA7B8C-DA14-4131-A48D-CE09AB919B3E}" destId="{C6793223-763E-4076-99E3-21BA735A130B}" srcOrd="1" destOrd="0" presId="urn:microsoft.com/office/officeart/2005/8/layout/list1"/>
    <dgm:cxn modelId="{52B9A91F-630F-491D-9CA4-665BC83D5297}" type="presParOf" srcId="{AC28DAD8-7138-4CAD-9824-A0F673E06EEC}" destId="{322A2BD4-1130-42FF-9C01-274F0058092B}" srcOrd="0" destOrd="0" presId="urn:microsoft.com/office/officeart/2005/8/layout/list1"/>
    <dgm:cxn modelId="{B1AE8062-E279-4B80-8819-7CD609B1FA3C}" type="presParOf" srcId="{322A2BD4-1130-42FF-9C01-274F0058092B}" destId="{006DA5FE-F026-4DDF-AF15-C008D7932875}" srcOrd="0" destOrd="0" presId="urn:microsoft.com/office/officeart/2005/8/layout/list1"/>
    <dgm:cxn modelId="{80D0FF78-E4CF-4CC3-9B41-9B98AD944916}" type="presParOf" srcId="{322A2BD4-1130-42FF-9C01-274F0058092B}" destId="{43872606-B53D-435C-9138-31EEC80DC181}" srcOrd="1" destOrd="0" presId="urn:microsoft.com/office/officeart/2005/8/layout/list1"/>
    <dgm:cxn modelId="{1769E0EB-4C70-4B4B-B085-80A08CDA03A4}" type="presParOf" srcId="{AC28DAD8-7138-4CAD-9824-A0F673E06EEC}" destId="{BA1752CD-DD81-4310-B187-6885B6579DBC}" srcOrd="1" destOrd="0" presId="urn:microsoft.com/office/officeart/2005/8/layout/list1"/>
    <dgm:cxn modelId="{FBE00215-ACD1-4C90-BEDB-2230C9C6219C}" type="presParOf" srcId="{AC28DAD8-7138-4CAD-9824-A0F673E06EEC}" destId="{70A01AB5-27AD-4848-A3DE-206C72E30436}" srcOrd="2" destOrd="0" presId="urn:microsoft.com/office/officeart/2005/8/layout/list1"/>
    <dgm:cxn modelId="{61E62E98-3D52-44BA-B80A-7D4CC34EDF69}" type="presParOf" srcId="{AC28DAD8-7138-4CAD-9824-A0F673E06EEC}" destId="{87960F09-1271-4A4E-A16E-A27C5A06F286}" srcOrd="3" destOrd="0" presId="urn:microsoft.com/office/officeart/2005/8/layout/list1"/>
    <dgm:cxn modelId="{A57C33FA-7189-455E-AF6A-C5AB6E174F2E}" type="presParOf" srcId="{AC28DAD8-7138-4CAD-9824-A0F673E06EEC}" destId="{715140CC-B168-4FB6-ADB4-BC4A111B3DC7}" srcOrd="4" destOrd="0" presId="urn:microsoft.com/office/officeart/2005/8/layout/list1"/>
    <dgm:cxn modelId="{4ECECACE-9589-4E37-9507-B7F3182E782D}" type="presParOf" srcId="{715140CC-B168-4FB6-ADB4-BC4A111B3DC7}" destId="{0F87D925-4CAD-49E4-8CD1-4C91A5268A1E}" srcOrd="0" destOrd="0" presId="urn:microsoft.com/office/officeart/2005/8/layout/list1"/>
    <dgm:cxn modelId="{8D2EE787-0128-422E-935A-0EC41A944316}" type="presParOf" srcId="{715140CC-B168-4FB6-ADB4-BC4A111B3DC7}" destId="{5266254B-1C7D-4B58-A381-FBC2B437EE03}" srcOrd="1" destOrd="0" presId="urn:microsoft.com/office/officeart/2005/8/layout/list1"/>
    <dgm:cxn modelId="{F9BDF92B-FC01-4707-BD99-821D6BBB18F4}" type="presParOf" srcId="{AC28DAD8-7138-4CAD-9824-A0F673E06EEC}" destId="{234D4D69-5F62-4F54-8443-EBA9151FC097}" srcOrd="5" destOrd="0" presId="urn:microsoft.com/office/officeart/2005/8/layout/list1"/>
    <dgm:cxn modelId="{5D611857-3B2B-4C73-9A7D-3973E2A1EA6D}" type="presParOf" srcId="{AC28DAD8-7138-4CAD-9824-A0F673E06EEC}" destId="{5652711E-2A66-4D80-BDBB-CB084B593353}" srcOrd="6" destOrd="0" presId="urn:microsoft.com/office/officeart/2005/8/layout/list1"/>
    <dgm:cxn modelId="{356263C4-679B-422A-B440-93A593267CAF}" type="presParOf" srcId="{AC28DAD8-7138-4CAD-9824-A0F673E06EEC}" destId="{D959CB1B-33E9-42F1-9B81-0AB77253AC58}" srcOrd="7" destOrd="0" presId="urn:microsoft.com/office/officeart/2005/8/layout/list1"/>
    <dgm:cxn modelId="{A8B62830-EAAE-4366-AFE4-32FC22A8095A}" type="presParOf" srcId="{AC28DAD8-7138-4CAD-9824-A0F673E06EEC}" destId="{9F8326E8-927C-403E-A7C1-A206C7F7B535}" srcOrd="8" destOrd="0" presId="urn:microsoft.com/office/officeart/2005/8/layout/list1"/>
    <dgm:cxn modelId="{07B4539E-D83F-44E5-9852-D185B6872746}" type="presParOf" srcId="{9F8326E8-927C-403E-A7C1-A206C7F7B535}" destId="{1C324EDC-33CD-4063-AD81-690A2F559BC5}" srcOrd="0" destOrd="0" presId="urn:microsoft.com/office/officeart/2005/8/layout/list1"/>
    <dgm:cxn modelId="{B5AE8AAD-2162-40DD-BD29-119071D405FC}" type="presParOf" srcId="{9F8326E8-927C-403E-A7C1-A206C7F7B535}" destId="{C6793223-763E-4076-99E3-21BA735A130B}" srcOrd="1" destOrd="0" presId="urn:microsoft.com/office/officeart/2005/8/layout/list1"/>
    <dgm:cxn modelId="{4317EA86-B49E-463E-B41E-38A500D8BAC7}" type="presParOf" srcId="{AC28DAD8-7138-4CAD-9824-A0F673E06EEC}" destId="{0D77B80E-F11D-46E2-8250-7EF407C6F89C}" srcOrd="9" destOrd="0" presId="urn:microsoft.com/office/officeart/2005/8/layout/list1"/>
    <dgm:cxn modelId="{71C57D33-714C-4F3B-992B-3511E3B10183}" type="presParOf" srcId="{AC28DAD8-7138-4CAD-9824-A0F673E06EEC}" destId="{98859316-4E1D-4AD9-9444-2993B878453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6F616-314A-47FA-AB17-3850D34ABB3A}"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tr-TR"/>
        </a:p>
      </dgm:t>
    </dgm:pt>
    <dgm:pt modelId="{DE0DD7B5-C078-4D6E-965F-A5A6EBDBAC06}">
      <dgm:prSet custT="1"/>
      <dgm:spPr/>
      <dgm:t>
        <a:bodyPr/>
        <a:lstStyle/>
        <a:p>
          <a:pPr rtl="0"/>
          <a:r>
            <a:rPr lang="tr-TR" sz="1800" b="1" dirty="0" smtClean="0"/>
            <a:t>Alıntılama </a:t>
          </a:r>
          <a:r>
            <a:rPr lang="tr-TR" sz="1800" b="1" i="1" dirty="0" smtClean="0"/>
            <a:t>(</a:t>
          </a:r>
          <a:r>
            <a:rPr lang="tr-TR" sz="1800" b="1" i="1" dirty="0" err="1" smtClean="0"/>
            <a:t>Quotation</a:t>
          </a:r>
          <a:r>
            <a:rPr lang="tr-TR" sz="1800" b="1" i="1" dirty="0" smtClean="0"/>
            <a:t>) </a:t>
          </a:r>
        </a:p>
        <a:p>
          <a:pPr rtl="0"/>
          <a:r>
            <a:rPr lang="tr-TR" sz="1500" dirty="0" smtClean="0"/>
            <a:t>Yazarın metninden bir bölümü doğrudan alıntılayabiliriz.</a:t>
          </a:r>
          <a:endParaRPr lang="tr-TR" sz="1500" dirty="0"/>
        </a:p>
      </dgm:t>
    </dgm:pt>
    <dgm:pt modelId="{CD20DC7D-D600-448A-BAE4-E56231F5B537}" type="parTrans" cxnId="{84C28E65-55E0-4198-8AA9-A3F781AF1564}">
      <dgm:prSet/>
      <dgm:spPr/>
      <dgm:t>
        <a:bodyPr/>
        <a:lstStyle/>
        <a:p>
          <a:endParaRPr lang="tr-TR"/>
        </a:p>
      </dgm:t>
    </dgm:pt>
    <dgm:pt modelId="{6B5AB7F2-4289-47E7-9B6E-C35ED5B124FE}" type="sibTrans" cxnId="{84C28E65-55E0-4198-8AA9-A3F781AF1564}">
      <dgm:prSet/>
      <dgm:spPr/>
      <dgm:t>
        <a:bodyPr/>
        <a:lstStyle/>
        <a:p>
          <a:endParaRPr lang="tr-TR"/>
        </a:p>
      </dgm:t>
    </dgm:pt>
    <dgm:pt modelId="{764EA8A5-D673-47D1-AB6B-FE45AF46B982}">
      <dgm:prSet/>
      <dgm:spPr/>
      <dgm:t>
        <a:bodyPr/>
        <a:lstStyle/>
        <a:p>
          <a:pPr rtl="0"/>
          <a:r>
            <a:rPr lang="tr-TR" dirty="0" smtClean="0"/>
            <a:t>Kısa Alıntılama</a:t>
          </a:r>
          <a:endParaRPr lang="tr-TR" dirty="0"/>
        </a:p>
      </dgm:t>
    </dgm:pt>
    <dgm:pt modelId="{6394D327-DDDB-4461-9E2B-1FCB0B36959E}" type="parTrans" cxnId="{DC556956-E58F-466E-958B-36705546FC0F}">
      <dgm:prSet/>
      <dgm:spPr/>
      <dgm:t>
        <a:bodyPr/>
        <a:lstStyle/>
        <a:p>
          <a:endParaRPr lang="tr-TR"/>
        </a:p>
      </dgm:t>
    </dgm:pt>
    <dgm:pt modelId="{E316ECB3-D43A-4ACA-BB09-FE648E5D8650}" type="sibTrans" cxnId="{DC556956-E58F-466E-958B-36705546FC0F}">
      <dgm:prSet/>
      <dgm:spPr/>
      <dgm:t>
        <a:bodyPr/>
        <a:lstStyle/>
        <a:p>
          <a:endParaRPr lang="tr-TR"/>
        </a:p>
      </dgm:t>
    </dgm:pt>
    <dgm:pt modelId="{193D80B4-8BAB-460F-B64C-0DFC0EC80382}">
      <dgm:prSet/>
      <dgm:spPr/>
      <dgm:t>
        <a:bodyPr/>
        <a:lstStyle/>
        <a:p>
          <a:pPr rtl="0"/>
          <a:r>
            <a:rPr lang="tr-TR" b="1" dirty="0" smtClean="0"/>
            <a:t>Yeniden Açıklama </a:t>
          </a:r>
          <a:r>
            <a:rPr lang="tr-TR" b="1" i="1" dirty="0" smtClean="0"/>
            <a:t>(</a:t>
          </a:r>
          <a:r>
            <a:rPr lang="tr-TR" b="1" i="1" dirty="0" err="1" smtClean="0"/>
            <a:t>Paraphrasing</a:t>
          </a:r>
          <a:r>
            <a:rPr lang="tr-TR" b="1" i="1" dirty="0" smtClean="0"/>
            <a:t>)</a:t>
          </a:r>
        </a:p>
        <a:p>
          <a:pPr rtl="0"/>
          <a:r>
            <a:rPr lang="tr-TR" dirty="0" smtClean="0"/>
            <a:t>Yazarın metninin içinden bir bölümü kendi kelimelerimizle yeniden ifade edebiliriz. </a:t>
          </a:r>
          <a:endParaRPr lang="tr-TR" dirty="0"/>
        </a:p>
      </dgm:t>
    </dgm:pt>
    <dgm:pt modelId="{2CBCA46A-98BE-4898-B52E-07A9BEAB2FEE}" type="parTrans" cxnId="{51784F70-373F-4726-89B5-2F90DE9925B5}">
      <dgm:prSet/>
      <dgm:spPr/>
      <dgm:t>
        <a:bodyPr/>
        <a:lstStyle/>
        <a:p>
          <a:endParaRPr lang="tr-TR"/>
        </a:p>
      </dgm:t>
    </dgm:pt>
    <dgm:pt modelId="{69096A94-2FD6-4B69-AF15-73CC7BD04B04}" type="sibTrans" cxnId="{51784F70-373F-4726-89B5-2F90DE9925B5}">
      <dgm:prSet/>
      <dgm:spPr/>
      <dgm:t>
        <a:bodyPr/>
        <a:lstStyle/>
        <a:p>
          <a:endParaRPr lang="tr-TR"/>
        </a:p>
      </dgm:t>
    </dgm:pt>
    <dgm:pt modelId="{574F1EBB-F94B-4150-A571-98B3BBBDCC17}">
      <dgm:prSet/>
      <dgm:spPr/>
      <dgm:t>
        <a:bodyPr/>
        <a:lstStyle/>
        <a:p>
          <a:pPr rtl="0"/>
          <a:r>
            <a:rPr lang="tr-TR" dirty="0" smtClean="0"/>
            <a:t>Cümle içi kaynak gösterme </a:t>
          </a:r>
          <a:endParaRPr lang="tr-TR" dirty="0"/>
        </a:p>
      </dgm:t>
    </dgm:pt>
    <dgm:pt modelId="{A81DC3AF-8054-4DB4-8D80-25B5BF098155}" type="parTrans" cxnId="{A8D921D3-09A3-4339-B95A-C701809C91F7}">
      <dgm:prSet/>
      <dgm:spPr/>
      <dgm:t>
        <a:bodyPr/>
        <a:lstStyle/>
        <a:p>
          <a:endParaRPr lang="tr-TR"/>
        </a:p>
      </dgm:t>
    </dgm:pt>
    <dgm:pt modelId="{2A80916F-8CFE-4EAA-977E-33B2940DC62C}" type="sibTrans" cxnId="{A8D921D3-09A3-4339-B95A-C701809C91F7}">
      <dgm:prSet/>
      <dgm:spPr/>
      <dgm:t>
        <a:bodyPr/>
        <a:lstStyle/>
        <a:p>
          <a:endParaRPr lang="tr-TR"/>
        </a:p>
      </dgm:t>
    </dgm:pt>
    <dgm:pt modelId="{D6836D1A-5D16-4B2D-B2C7-D086B4C7E3AA}">
      <dgm:prSet/>
      <dgm:spPr/>
      <dgm:t>
        <a:bodyPr/>
        <a:lstStyle/>
        <a:p>
          <a:pPr rtl="0"/>
          <a:r>
            <a:rPr lang="tr-TR" dirty="0" smtClean="0"/>
            <a:t>Cümle sonunda kaynak gösterme </a:t>
          </a:r>
          <a:endParaRPr lang="tr-TR" dirty="0"/>
        </a:p>
      </dgm:t>
    </dgm:pt>
    <dgm:pt modelId="{3919C0BC-BF9F-418A-8200-85773623BCB4}" type="parTrans" cxnId="{9B98CE2D-EB7F-4D15-80EC-565C8ACD9C84}">
      <dgm:prSet/>
      <dgm:spPr/>
      <dgm:t>
        <a:bodyPr/>
        <a:lstStyle/>
        <a:p>
          <a:endParaRPr lang="tr-TR"/>
        </a:p>
      </dgm:t>
    </dgm:pt>
    <dgm:pt modelId="{EC0F096B-5564-4101-824F-A6BE83AD092E}" type="sibTrans" cxnId="{9B98CE2D-EB7F-4D15-80EC-565C8ACD9C84}">
      <dgm:prSet/>
      <dgm:spPr/>
      <dgm:t>
        <a:bodyPr/>
        <a:lstStyle/>
        <a:p>
          <a:endParaRPr lang="tr-TR"/>
        </a:p>
      </dgm:t>
    </dgm:pt>
    <dgm:pt modelId="{70BF6EC9-D1F0-4160-9A97-B161E6BA5B4F}">
      <dgm:prSet/>
      <dgm:spPr/>
      <dgm:t>
        <a:bodyPr/>
        <a:lstStyle/>
        <a:p>
          <a:pPr rtl="0"/>
          <a:r>
            <a:rPr lang="tr-TR" dirty="0" smtClean="0"/>
            <a:t>Blok Alıntılama</a:t>
          </a:r>
          <a:endParaRPr lang="tr-TR" dirty="0"/>
        </a:p>
      </dgm:t>
    </dgm:pt>
    <dgm:pt modelId="{4E49797C-982F-4E27-92FF-1FEFF14BBA1F}" type="parTrans" cxnId="{CAB6068E-B93D-4009-94CA-D5343BB1A19A}">
      <dgm:prSet/>
      <dgm:spPr/>
      <dgm:t>
        <a:bodyPr/>
        <a:lstStyle/>
        <a:p>
          <a:endParaRPr lang="tr-TR"/>
        </a:p>
      </dgm:t>
    </dgm:pt>
    <dgm:pt modelId="{FFEA9B94-BED4-472F-9FEF-6DEBD58D939B}" type="sibTrans" cxnId="{CAB6068E-B93D-4009-94CA-D5343BB1A19A}">
      <dgm:prSet/>
      <dgm:spPr/>
      <dgm:t>
        <a:bodyPr/>
        <a:lstStyle/>
        <a:p>
          <a:endParaRPr lang="tr-TR"/>
        </a:p>
      </dgm:t>
    </dgm:pt>
    <dgm:pt modelId="{AE60B722-F35B-43E4-B99D-9C16F149D9B1}" type="pres">
      <dgm:prSet presAssocID="{3446F616-314A-47FA-AB17-3850D34ABB3A}" presName="hierChild1" presStyleCnt="0">
        <dgm:presLayoutVars>
          <dgm:orgChart val="1"/>
          <dgm:chPref val="1"/>
          <dgm:dir/>
          <dgm:animOne val="branch"/>
          <dgm:animLvl val="lvl"/>
          <dgm:resizeHandles/>
        </dgm:presLayoutVars>
      </dgm:prSet>
      <dgm:spPr/>
      <dgm:t>
        <a:bodyPr/>
        <a:lstStyle/>
        <a:p>
          <a:endParaRPr lang="tr-TR"/>
        </a:p>
      </dgm:t>
    </dgm:pt>
    <dgm:pt modelId="{51FCD44A-57B1-4D51-AE9C-1D954EE0A73D}" type="pres">
      <dgm:prSet presAssocID="{DE0DD7B5-C078-4D6E-965F-A5A6EBDBAC06}" presName="hierRoot1" presStyleCnt="0">
        <dgm:presLayoutVars>
          <dgm:hierBranch val="init"/>
        </dgm:presLayoutVars>
      </dgm:prSet>
      <dgm:spPr/>
    </dgm:pt>
    <dgm:pt modelId="{6EBA045B-A08D-4262-BB59-E1AA358D4F93}" type="pres">
      <dgm:prSet presAssocID="{DE0DD7B5-C078-4D6E-965F-A5A6EBDBAC06}" presName="rootComposite1" presStyleCnt="0"/>
      <dgm:spPr/>
    </dgm:pt>
    <dgm:pt modelId="{A58C089C-5911-4440-8E32-AC6476D6FB1B}" type="pres">
      <dgm:prSet presAssocID="{DE0DD7B5-C078-4D6E-965F-A5A6EBDBAC06}" presName="rootText1" presStyleLbl="node0" presStyleIdx="0" presStyleCnt="2" custScaleX="204568" custLinFactNeighborX="510" custLinFactNeighborY="-3189">
        <dgm:presLayoutVars>
          <dgm:chPref val="3"/>
        </dgm:presLayoutVars>
      </dgm:prSet>
      <dgm:spPr/>
      <dgm:t>
        <a:bodyPr/>
        <a:lstStyle/>
        <a:p>
          <a:endParaRPr lang="tr-TR"/>
        </a:p>
      </dgm:t>
    </dgm:pt>
    <dgm:pt modelId="{D28A95BA-EB6A-47A5-B968-D5724FB4E576}" type="pres">
      <dgm:prSet presAssocID="{DE0DD7B5-C078-4D6E-965F-A5A6EBDBAC06}" presName="rootConnector1" presStyleLbl="node1" presStyleIdx="0" presStyleCnt="0"/>
      <dgm:spPr/>
      <dgm:t>
        <a:bodyPr/>
        <a:lstStyle/>
        <a:p>
          <a:endParaRPr lang="tr-TR"/>
        </a:p>
      </dgm:t>
    </dgm:pt>
    <dgm:pt modelId="{926B56D0-B614-45B1-AB17-D80F17778157}" type="pres">
      <dgm:prSet presAssocID="{DE0DD7B5-C078-4D6E-965F-A5A6EBDBAC06}" presName="hierChild2" presStyleCnt="0"/>
      <dgm:spPr/>
    </dgm:pt>
    <dgm:pt modelId="{035E5675-4A69-4304-8557-A6833D80E9C0}" type="pres">
      <dgm:prSet presAssocID="{6394D327-DDDB-4461-9E2B-1FCB0B36959E}" presName="Name37" presStyleLbl="parChTrans1D2" presStyleIdx="0" presStyleCnt="4"/>
      <dgm:spPr/>
      <dgm:t>
        <a:bodyPr/>
        <a:lstStyle/>
        <a:p>
          <a:endParaRPr lang="tr-TR"/>
        </a:p>
      </dgm:t>
    </dgm:pt>
    <dgm:pt modelId="{EF097DB1-3FDD-49E2-9C74-B4F36AA0114A}" type="pres">
      <dgm:prSet presAssocID="{764EA8A5-D673-47D1-AB6B-FE45AF46B982}" presName="hierRoot2" presStyleCnt="0">
        <dgm:presLayoutVars>
          <dgm:hierBranch val="init"/>
        </dgm:presLayoutVars>
      </dgm:prSet>
      <dgm:spPr/>
    </dgm:pt>
    <dgm:pt modelId="{AD299F3A-4871-4BDC-958B-9054FB2FE338}" type="pres">
      <dgm:prSet presAssocID="{764EA8A5-D673-47D1-AB6B-FE45AF46B982}" presName="rootComposite" presStyleCnt="0"/>
      <dgm:spPr/>
    </dgm:pt>
    <dgm:pt modelId="{5713448F-7AB7-43D2-802E-48A869A4F78D}" type="pres">
      <dgm:prSet presAssocID="{764EA8A5-D673-47D1-AB6B-FE45AF46B982}" presName="rootText" presStyleLbl="node2" presStyleIdx="0" presStyleCnt="4">
        <dgm:presLayoutVars>
          <dgm:chPref val="3"/>
        </dgm:presLayoutVars>
      </dgm:prSet>
      <dgm:spPr/>
      <dgm:t>
        <a:bodyPr/>
        <a:lstStyle/>
        <a:p>
          <a:endParaRPr lang="tr-TR"/>
        </a:p>
      </dgm:t>
    </dgm:pt>
    <dgm:pt modelId="{9C98FA5F-EE68-487D-8212-29C40E763DB8}" type="pres">
      <dgm:prSet presAssocID="{764EA8A5-D673-47D1-AB6B-FE45AF46B982}" presName="rootConnector" presStyleLbl="node2" presStyleIdx="0" presStyleCnt="4"/>
      <dgm:spPr/>
      <dgm:t>
        <a:bodyPr/>
        <a:lstStyle/>
        <a:p>
          <a:endParaRPr lang="tr-TR"/>
        </a:p>
      </dgm:t>
    </dgm:pt>
    <dgm:pt modelId="{50A7A784-45CE-4F6C-8740-09F54A635D4A}" type="pres">
      <dgm:prSet presAssocID="{764EA8A5-D673-47D1-AB6B-FE45AF46B982}" presName="hierChild4" presStyleCnt="0"/>
      <dgm:spPr/>
    </dgm:pt>
    <dgm:pt modelId="{B1A9CFA4-D6D7-422F-833D-D3EBAA8B261A}" type="pres">
      <dgm:prSet presAssocID="{764EA8A5-D673-47D1-AB6B-FE45AF46B982}" presName="hierChild5" presStyleCnt="0"/>
      <dgm:spPr/>
    </dgm:pt>
    <dgm:pt modelId="{8F89D34B-4431-45B6-818B-468E3134D8D6}" type="pres">
      <dgm:prSet presAssocID="{4E49797C-982F-4E27-92FF-1FEFF14BBA1F}" presName="Name37" presStyleLbl="parChTrans1D2" presStyleIdx="1" presStyleCnt="4"/>
      <dgm:spPr/>
      <dgm:t>
        <a:bodyPr/>
        <a:lstStyle/>
        <a:p>
          <a:endParaRPr lang="tr-TR"/>
        </a:p>
      </dgm:t>
    </dgm:pt>
    <dgm:pt modelId="{5300C09D-A9AE-47C5-912C-D9B25F0A3763}" type="pres">
      <dgm:prSet presAssocID="{70BF6EC9-D1F0-4160-9A97-B161E6BA5B4F}" presName="hierRoot2" presStyleCnt="0">
        <dgm:presLayoutVars>
          <dgm:hierBranch val="init"/>
        </dgm:presLayoutVars>
      </dgm:prSet>
      <dgm:spPr/>
    </dgm:pt>
    <dgm:pt modelId="{78ECBAEC-76E0-4762-8974-DC916856E784}" type="pres">
      <dgm:prSet presAssocID="{70BF6EC9-D1F0-4160-9A97-B161E6BA5B4F}" presName="rootComposite" presStyleCnt="0"/>
      <dgm:spPr/>
    </dgm:pt>
    <dgm:pt modelId="{68007794-C865-4293-A35D-65B0B5E25AF6}" type="pres">
      <dgm:prSet presAssocID="{70BF6EC9-D1F0-4160-9A97-B161E6BA5B4F}" presName="rootText" presStyleLbl="node2" presStyleIdx="1" presStyleCnt="4">
        <dgm:presLayoutVars>
          <dgm:chPref val="3"/>
        </dgm:presLayoutVars>
      </dgm:prSet>
      <dgm:spPr/>
      <dgm:t>
        <a:bodyPr/>
        <a:lstStyle/>
        <a:p>
          <a:endParaRPr lang="tr-TR"/>
        </a:p>
      </dgm:t>
    </dgm:pt>
    <dgm:pt modelId="{A00C7AFB-E8C5-4CDC-B35E-E245CA465878}" type="pres">
      <dgm:prSet presAssocID="{70BF6EC9-D1F0-4160-9A97-B161E6BA5B4F}" presName="rootConnector" presStyleLbl="node2" presStyleIdx="1" presStyleCnt="4"/>
      <dgm:spPr/>
      <dgm:t>
        <a:bodyPr/>
        <a:lstStyle/>
        <a:p>
          <a:endParaRPr lang="tr-TR"/>
        </a:p>
      </dgm:t>
    </dgm:pt>
    <dgm:pt modelId="{7EF98307-32CA-42F0-ACCE-DB914CFBA545}" type="pres">
      <dgm:prSet presAssocID="{70BF6EC9-D1F0-4160-9A97-B161E6BA5B4F}" presName="hierChild4" presStyleCnt="0"/>
      <dgm:spPr/>
    </dgm:pt>
    <dgm:pt modelId="{3739BF93-D5F4-43A8-8F49-2D37DB28292F}" type="pres">
      <dgm:prSet presAssocID="{70BF6EC9-D1F0-4160-9A97-B161E6BA5B4F}" presName="hierChild5" presStyleCnt="0"/>
      <dgm:spPr/>
    </dgm:pt>
    <dgm:pt modelId="{5CDCB218-CA0A-4F65-8941-17D031B703DD}" type="pres">
      <dgm:prSet presAssocID="{DE0DD7B5-C078-4D6E-965F-A5A6EBDBAC06}" presName="hierChild3" presStyleCnt="0"/>
      <dgm:spPr/>
    </dgm:pt>
    <dgm:pt modelId="{6FC04778-7DFF-46DD-9B6B-588D663B5608}" type="pres">
      <dgm:prSet presAssocID="{193D80B4-8BAB-460F-B64C-0DFC0EC80382}" presName="hierRoot1" presStyleCnt="0">
        <dgm:presLayoutVars>
          <dgm:hierBranch val="init"/>
        </dgm:presLayoutVars>
      </dgm:prSet>
      <dgm:spPr/>
    </dgm:pt>
    <dgm:pt modelId="{74E8CD82-ECC9-4CB8-B202-E9928B6AB2FD}" type="pres">
      <dgm:prSet presAssocID="{193D80B4-8BAB-460F-B64C-0DFC0EC80382}" presName="rootComposite1" presStyleCnt="0"/>
      <dgm:spPr/>
    </dgm:pt>
    <dgm:pt modelId="{EA2A71B3-DA87-43D1-BC18-85752FD706C3}" type="pres">
      <dgm:prSet presAssocID="{193D80B4-8BAB-460F-B64C-0DFC0EC80382}" presName="rootText1" presStyleLbl="node0" presStyleIdx="1" presStyleCnt="2" custScaleX="190956">
        <dgm:presLayoutVars>
          <dgm:chPref val="3"/>
        </dgm:presLayoutVars>
      </dgm:prSet>
      <dgm:spPr/>
      <dgm:t>
        <a:bodyPr/>
        <a:lstStyle/>
        <a:p>
          <a:endParaRPr lang="tr-TR"/>
        </a:p>
      </dgm:t>
    </dgm:pt>
    <dgm:pt modelId="{D6A3CA00-C851-482C-911C-063ABFB1A312}" type="pres">
      <dgm:prSet presAssocID="{193D80B4-8BAB-460F-B64C-0DFC0EC80382}" presName="rootConnector1" presStyleLbl="node1" presStyleIdx="0" presStyleCnt="0"/>
      <dgm:spPr/>
      <dgm:t>
        <a:bodyPr/>
        <a:lstStyle/>
        <a:p>
          <a:endParaRPr lang="tr-TR"/>
        </a:p>
      </dgm:t>
    </dgm:pt>
    <dgm:pt modelId="{FA75FD19-2FF0-45EB-805E-E661BB0FA9D8}" type="pres">
      <dgm:prSet presAssocID="{193D80B4-8BAB-460F-B64C-0DFC0EC80382}" presName="hierChild2" presStyleCnt="0"/>
      <dgm:spPr/>
    </dgm:pt>
    <dgm:pt modelId="{ED768C1B-5751-4A3C-9AC7-7771802D6D91}" type="pres">
      <dgm:prSet presAssocID="{A81DC3AF-8054-4DB4-8D80-25B5BF098155}" presName="Name37" presStyleLbl="parChTrans1D2" presStyleIdx="2" presStyleCnt="4"/>
      <dgm:spPr/>
      <dgm:t>
        <a:bodyPr/>
        <a:lstStyle/>
        <a:p>
          <a:endParaRPr lang="tr-TR"/>
        </a:p>
      </dgm:t>
    </dgm:pt>
    <dgm:pt modelId="{F42D2C03-0619-46C8-9217-0856D3EE99F0}" type="pres">
      <dgm:prSet presAssocID="{574F1EBB-F94B-4150-A571-98B3BBBDCC17}" presName="hierRoot2" presStyleCnt="0">
        <dgm:presLayoutVars>
          <dgm:hierBranch val="init"/>
        </dgm:presLayoutVars>
      </dgm:prSet>
      <dgm:spPr/>
    </dgm:pt>
    <dgm:pt modelId="{026E2803-F3BB-4533-AC64-52EC3FD759FF}" type="pres">
      <dgm:prSet presAssocID="{574F1EBB-F94B-4150-A571-98B3BBBDCC17}" presName="rootComposite" presStyleCnt="0"/>
      <dgm:spPr/>
    </dgm:pt>
    <dgm:pt modelId="{7C8654FE-AEF8-4338-BAD5-91E516820348}" type="pres">
      <dgm:prSet presAssocID="{574F1EBB-F94B-4150-A571-98B3BBBDCC17}" presName="rootText" presStyleLbl="node2" presStyleIdx="2" presStyleCnt="4">
        <dgm:presLayoutVars>
          <dgm:chPref val="3"/>
        </dgm:presLayoutVars>
      </dgm:prSet>
      <dgm:spPr/>
      <dgm:t>
        <a:bodyPr/>
        <a:lstStyle/>
        <a:p>
          <a:endParaRPr lang="tr-TR"/>
        </a:p>
      </dgm:t>
    </dgm:pt>
    <dgm:pt modelId="{D65C6276-D8DD-4A24-AE88-2BAF78154DEE}" type="pres">
      <dgm:prSet presAssocID="{574F1EBB-F94B-4150-A571-98B3BBBDCC17}" presName="rootConnector" presStyleLbl="node2" presStyleIdx="2" presStyleCnt="4"/>
      <dgm:spPr/>
      <dgm:t>
        <a:bodyPr/>
        <a:lstStyle/>
        <a:p>
          <a:endParaRPr lang="tr-TR"/>
        </a:p>
      </dgm:t>
    </dgm:pt>
    <dgm:pt modelId="{2A08C82F-3FD6-4599-BEC5-08E440B84CC0}" type="pres">
      <dgm:prSet presAssocID="{574F1EBB-F94B-4150-A571-98B3BBBDCC17}" presName="hierChild4" presStyleCnt="0"/>
      <dgm:spPr/>
    </dgm:pt>
    <dgm:pt modelId="{A9468876-3733-46A1-9660-99A824D0AE80}" type="pres">
      <dgm:prSet presAssocID="{574F1EBB-F94B-4150-A571-98B3BBBDCC17}" presName="hierChild5" presStyleCnt="0"/>
      <dgm:spPr/>
    </dgm:pt>
    <dgm:pt modelId="{4F580775-2F80-4C5F-8A96-7DA6B77D09CD}" type="pres">
      <dgm:prSet presAssocID="{3919C0BC-BF9F-418A-8200-85773623BCB4}" presName="Name37" presStyleLbl="parChTrans1D2" presStyleIdx="3" presStyleCnt="4"/>
      <dgm:spPr/>
      <dgm:t>
        <a:bodyPr/>
        <a:lstStyle/>
        <a:p>
          <a:endParaRPr lang="tr-TR"/>
        </a:p>
      </dgm:t>
    </dgm:pt>
    <dgm:pt modelId="{FDBB023D-9DD3-4314-B6DF-6EF3FAEFFDA8}" type="pres">
      <dgm:prSet presAssocID="{D6836D1A-5D16-4B2D-B2C7-D086B4C7E3AA}" presName="hierRoot2" presStyleCnt="0">
        <dgm:presLayoutVars>
          <dgm:hierBranch val="init"/>
        </dgm:presLayoutVars>
      </dgm:prSet>
      <dgm:spPr/>
    </dgm:pt>
    <dgm:pt modelId="{62229E2B-61E0-46E9-A940-426A822C6965}" type="pres">
      <dgm:prSet presAssocID="{D6836D1A-5D16-4B2D-B2C7-D086B4C7E3AA}" presName="rootComposite" presStyleCnt="0"/>
      <dgm:spPr/>
    </dgm:pt>
    <dgm:pt modelId="{EFF9E7E5-D716-48DA-8A15-0E1F029B4DDC}" type="pres">
      <dgm:prSet presAssocID="{D6836D1A-5D16-4B2D-B2C7-D086B4C7E3AA}" presName="rootText" presStyleLbl="node2" presStyleIdx="3" presStyleCnt="4">
        <dgm:presLayoutVars>
          <dgm:chPref val="3"/>
        </dgm:presLayoutVars>
      </dgm:prSet>
      <dgm:spPr/>
      <dgm:t>
        <a:bodyPr/>
        <a:lstStyle/>
        <a:p>
          <a:endParaRPr lang="tr-TR"/>
        </a:p>
      </dgm:t>
    </dgm:pt>
    <dgm:pt modelId="{6712DADD-2BC5-427B-AB94-120455F5B747}" type="pres">
      <dgm:prSet presAssocID="{D6836D1A-5D16-4B2D-B2C7-D086B4C7E3AA}" presName="rootConnector" presStyleLbl="node2" presStyleIdx="3" presStyleCnt="4"/>
      <dgm:spPr/>
      <dgm:t>
        <a:bodyPr/>
        <a:lstStyle/>
        <a:p>
          <a:endParaRPr lang="tr-TR"/>
        </a:p>
      </dgm:t>
    </dgm:pt>
    <dgm:pt modelId="{759608BA-786A-46A3-B147-FE8A6E19D73F}" type="pres">
      <dgm:prSet presAssocID="{D6836D1A-5D16-4B2D-B2C7-D086B4C7E3AA}" presName="hierChild4" presStyleCnt="0"/>
      <dgm:spPr/>
    </dgm:pt>
    <dgm:pt modelId="{EA1B545B-58BA-4637-BF85-FAC4C5E8D812}" type="pres">
      <dgm:prSet presAssocID="{D6836D1A-5D16-4B2D-B2C7-D086B4C7E3AA}" presName="hierChild5" presStyleCnt="0"/>
      <dgm:spPr/>
    </dgm:pt>
    <dgm:pt modelId="{CD03F819-1763-441E-9DA2-04BC5C17FF8C}" type="pres">
      <dgm:prSet presAssocID="{193D80B4-8BAB-460F-B64C-0DFC0EC80382}" presName="hierChild3" presStyleCnt="0"/>
      <dgm:spPr/>
    </dgm:pt>
  </dgm:ptLst>
  <dgm:cxnLst>
    <dgm:cxn modelId="{D31A5F92-5E47-4F9A-860E-F9EE77D88415}" type="presOf" srcId="{A81DC3AF-8054-4DB4-8D80-25B5BF098155}" destId="{ED768C1B-5751-4A3C-9AC7-7771802D6D91}" srcOrd="0" destOrd="0" presId="urn:microsoft.com/office/officeart/2005/8/layout/orgChart1"/>
    <dgm:cxn modelId="{2972298B-70A0-4E56-B2D6-89BE87FE2968}" type="presOf" srcId="{764EA8A5-D673-47D1-AB6B-FE45AF46B982}" destId="{5713448F-7AB7-43D2-802E-48A869A4F78D}" srcOrd="0" destOrd="0" presId="urn:microsoft.com/office/officeart/2005/8/layout/orgChart1"/>
    <dgm:cxn modelId="{DC556956-E58F-466E-958B-36705546FC0F}" srcId="{DE0DD7B5-C078-4D6E-965F-A5A6EBDBAC06}" destId="{764EA8A5-D673-47D1-AB6B-FE45AF46B982}" srcOrd="0" destOrd="0" parTransId="{6394D327-DDDB-4461-9E2B-1FCB0B36959E}" sibTransId="{E316ECB3-D43A-4ACA-BB09-FE648E5D8650}"/>
    <dgm:cxn modelId="{5E315F7A-B901-476B-A0E7-A60A88B82060}" type="presOf" srcId="{193D80B4-8BAB-460F-B64C-0DFC0EC80382}" destId="{EA2A71B3-DA87-43D1-BC18-85752FD706C3}" srcOrd="0" destOrd="0" presId="urn:microsoft.com/office/officeart/2005/8/layout/orgChart1"/>
    <dgm:cxn modelId="{BC49D685-40FF-4BD0-9C16-F3E7622B985A}" type="presOf" srcId="{70BF6EC9-D1F0-4160-9A97-B161E6BA5B4F}" destId="{A00C7AFB-E8C5-4CDC-B35E-E245CA465878}" srcOrd="1" destOrd="0" presId="urn:microsoft.com/office/officeart/2005/8/layout/orgChart1"/>
    <dgm:cxn modelId="{F03C1395-1D14-4F32-91E4-CFEC3433A2C1}" type="presOf" srcId="{D6836D1A-5D16-4B2D-B2C7-D086B4C7E3AA}" destId="{EFF9E7E5-D716-48DA-8A15-0E1F029B4DDC}" srcOrd="0" destOrd="0" presId="urn:microsoft.com/office/officeart/2005/8/layout/orgChart1"/>
    <dgm:cxn modelId="{C2811C61-50E5-4878-BCBA-BA16594F1709}" type="presOf" srcId="{DE0DD7B5-C078-4D6E-965F-A5A6EBDBAC06}" destId="{A58C089C-5911-4440-8E32-AC6476D6FB1B}" srcOrd="0" destOrd="0" presId="urn:microsoft.com/office/officeart/2005/8/layout/orgChart1"/>
    <dgm:cxn modelId="{34A194AA-2A6D-4A6D-A9D7-F221FD7FAA90}" type="presOf" srcId="{4E49797C-982F-4E27-92FF-1FEFF14BBA1F}" destId="{8F89D34B-4431-45B6-818B-468E3134D8D6}" srcOrd="0" destOrd="0" presId="urn:microsoft.com/office/officeart/2005/8/layout/orgChart1"/>
    <dgm:cxn modelId="{CAB6068E-B93D-4009-94CA-D5343BB1A19A}" srcId="{DE0DD7B5-C078-4D6E-965F-A5A6EBDBAC06}" destId="{70BF6EC9-D1F0-4160-9A97-B161E6BA5B4F}" srcOrd="1" destOrd="0" parTransId="{4E49797C-982F-4E27-92FF-1FEFF14BBA1F}" sibTransId="{FFEA9B94-BED4-472F-9FEF-6DEBD58D939B}"/>
    <dgm:cxn modelId="{33505847-E723-465B-B269-C92354BFBAD2}" type="presOf" srcId="{574F1EBB-F94B-4150-A571-98B3BBBDCC17}" destId="{D65C6276-D8DD-4A24-AE88-2BAF78154DEE}" srcOrd="1" destOrd="0" presId="urn:microsoft.com/office/officeart/2005/8/layout/orgChart1"/>
    <dgm:cxn modelId="{76C4EFD0-3F43-45E1-98A8-D18BEA89A3CB}" type="presOf" srcId="{70BF6EC9-D1F0-4160-9A97-B161E6BA5B4F}" destId="{68007794-C865-4293-A35D-65B0B5E25AF6}" srcOrd="0" destOrd="0" presId="urn:microsoft.com/office/officeart/2005/8/layout/orgChart1"/>
    <dgm:cxn modelId="{F4BB9586-5C8D-46BF-8BE5-7E9A468414A3}" type="presOf" srcId="{DE0DD7B5-C078-4D6E-965F-A5A6EBDBAC06}" destId="{D28A95BA-EB6A-47A5-B968-D5724FB4E576}" srcOrd="1" destOrd="0" presId="urn:microsoft.com/office/officeart/2005/8/layout/orgChart1"/>
    <dgm:cxn modelId="{A8D921D3-09A3-4339-B95A-C701809C91F7}" srcId="{193D80B4-8BAB-460F-B64C-0DFC0EC80382}" destId="{574F1EBB-F94B-4150-A571-98B3BBBDCC17}" srcOrd="0" destOrd="0" parTransId="{A81DC3AF-8054-4DB4-8D80-25B5BF098155}" sibTransId="{2A80916F-8CFE-4EAA-977E-33B2940DC62C}"/>
    <dgm:cxn modelId="{05186436-AB3C-490C-97A5-5F397DBBCC48}" type="presOf" srcId="{3446F616-314A-47FA-AB17-3850D34ABB3A}" destId="{AE60B722-F35B-43E4-B99D-9C16F149D9B1}" srcOrd="0" destOrd="0" presId="urn:microsoft.com/office/officeart/2005/8/layout/orgChart1"/>
    <dgm:cxn modelId="{9B98CE2D-EB7F-4D15-80EC-565C8ACD9C84}" srcId="{193D80B4-8BAB-460F-B64C-0DFC0EC80382}" destId="{D6836D1A-5D16-4B2D-B2C7-D086B4C7E3AA}" srcOrd="1" destOrd="0" parTransId="{3919C0BC-BF9F-418A-8200-85773623BCB4}" sibTransId="{EC0F096B-5564-4101-824F-A6BE83AD092E}"/>
    <dgm:cxn modelId="{84C28E65-55E0-4198-8AA9-A3F781AF1564}" srcId="{3446F616-314A-47FA-AB17-3850D34ABB3A}" destId="{DE0DD7B5-C078-4D6E-965F-A5A6EBDBAC06}" srcOrd="0" destOrd="0" parTransId="{CD20DC7D-D600-448A-BAE4-E56231F5B537}" sibTransId="{6B5AB7F2-4289-47E7-9B6E-C35ED5B124FE}"/>
    <dgm:cxn modelId="{A5AD9098-1890-4BEB-9733-BC5CF64577E3}" type="presOf" srcId="{193D80B4-8BAB-460F-B64C-0DFC0EC80382}" destId="{D6A3CA00-C851-482C-911C-063ABFB1A312}" srcOrd="1" destOrd="0" presId="urn:microsoft.com/office/officeart/2005/8/layout/orgChart1"/>
    <dgm:cxn modelId="{59989F9A-A4DC-495D-94BF-774D0479535B}" type="presOf" srcId="{574F1EBB-F94B-4150-A571-98B3BBBDCC17}" destId="{7C8654FE-AEF8-4338-BAD5-91E516820348}" srcOrd="0" destOrd="0" presId="urn:microsoft.com/office/officeart/2005/8/layout/orgChart1"/>
    <dgm:cxn modelId="{51784F70-373F-4726-89B5-2F90DE9925B5}" srcId="{3446F616-314A-47FA-AB17-3850D34ABB3A}" destId="{193D80B4-8BAB-460F-B64C-0DFC0EC80382}" srcOrd="1" destOrd="0" parTransId="{2CBCA46A-98BE-4898-B52E-07A9BEAB2FEE}" sibTransId="{69096A94-2FD6-4B69-AF15-73CC7BD04B04}"/>
    <dgm:cxn modelId="{CCFFB268-7C89-4517-9987-99599F81F249}" type="presOf" srcId="{D6836D1A-5D16-4B2D-B2C7-D086B4C7E3AA}" destId="{6712DADD-2BC5-427B-AB94-120455F5B747}" srcOrd="1" destOrd="0" presId="urn:microsoft.com/office/officeart/2005/8/layout/orgChart1"/>
    <dgm:cxn modelId="{F728673E-E83B-452E-A809-10B87E6E1404}" type="presOf" srcId="{3919C0BC-BF9F-418A-8200-85773623BCB4}" destId="{4F580775-2F80-4C5F-8A96-7DA6B77D09CD}" srcOrd="0" destOrd="0" presId="urn:microsoft.com/office/officeart/2005/8/layout/orgChart1"/>
    <dgm:cxn modelId="{950A8978-8459-42D6-99B4-7FFC87FB194E}" type="presOf" srcId="{6394D327-DDDB-4461-9E2B-1FCB0B36959E}" destId="{035E5675-4A69-4304-8557-A6833D80E9C0}" srcOrd="0" destOrd="0" presId="urn:microsoft.com/office/officeart/2005/8/layout/orgChart1"/>
    <dgm:cxn modelId="{D9405C9E-ACE1-44B5-9CB1-DC1B2853035B}" type="presOf" srcId="{764EA8A5-D673-47D1-AB6B-FE45AF46B982}" destId="{9C98FA5F-EE68-487D-8212-29C40E763DB8}" srcOrd="1" destOrd="0" presId="urn:microsoft.com/office/officeart/2005/8/layout/orgChart1"/>
    <dgm:cxn modelId="{A940E180-FA0E-4AF6-A20B-1F37FDE48106}" type="presParOf" srcId="{AE60B722-F35B-43E4-B99D-9C16F149D9B1}" destId="{51FCD44A-57B1-4D51-AE9C-1D954EE0A73D}" srcOrd="0" destOrd="0" presId="urn:microsoft.com/office/officeart/2005/8/layout/orgChart1"/>
    <dgm:cxn modelId="{CC371B46-7383-4221-AAC6-33349256A515}" type="presParOf" srcId="{51FCD44A-57B1-4D51-AE9C-1D954EE0A73D}" destId="{6EBA045B-A08D-4262-BB59-E1AA358D4F93}" srcOrd="0" destOrd="0" presId="urn:microsoft.com/office/officeart/2005/8/layout/orgChart1"/>
    <dgm:cxn modelId="{B8441106-5FC2-455F-9865-153C70D7C57D}" type="presParOf" srcId="{6EBA045B-A08D-4262-BB59-E1AA358D4F93}" destId="{A58C089C-5911-4440-8E32-AC6476D6FB1B}" srcOrd="0" destOrd="0" presId="urn:microsoft.com/office/officeart/2005/8/layout/orgChart1"/>
    <dgm:cxn modelId="{86F433FD-B4BB-41F0-9A1D-953FF5A0C38F}" type="presParOf" srcId="{6EBA045B-A08D-4262-BB59-E1AA358D4F93}" destId="{D28A95BA-EB6A-47A5-B968-D5724FB4E576}" srcOrd="1" destOrd="0" presId="urn:microsoft.com/office/officeart/2005/8/layout/orgChart1"/>
    <dgm:cxn modelId="{52B31DA6-1708-4843-8797-9D20A0ABB300}" type="presParOf" srcId="{51FCD44A-57B1-4D51-AE9C-1D954EE0A73D}" destId="{926B56D0-B614-45B1-AB17-D80F17778157}" srcOrd="1" destOrd="0" presId="urn:microsoft.com/office/officeart/2005/8/layout/orgChart1"/>
    <dgm:cxn modelId="{B00D8F79-6C46-492D-ABA1-96FAEF283BBD}" type="presParOf" srcId="{926B56D0-B614-45B1-AB17-D80F17778157}" destId="{035E5675-4A69-4304-8557-A6833D80E9C0}" srcOrd="0" destOrd="0" presId="urn:microsoft.com/office/officeart/2005/8/layout/orgChart1"/>
    <dgm:cxn modelId="{C9478304-F75C-4576-A1C1-C4F89546C607}" type="presParOf" srcId="{926B56D0-B614-45B1-AB17-D80F17778157}" destId="{EF097DB1-3FDD-49E2-9C74-B4F36AA0114A}" srcOrd="1" destOrd="0" presId="urn:microsoft.com/office/officeart/2005/8/layout/orgChart1"/>
    <dgm:cxn modelId="{DE592A65-E503-4177-AE87-B28F1E49D8F3}" type="presParOf" srcId="{EF097DB1-3FDD-49E2-9C74-B4F36AA0114A}" destId="{AD299F3A-4871-4BDC-958B-9054FB2FE338}" srcOrd="0" destOrd="0" presId="urn:microsoft.com/office/officeart/2005/8/layout/orgChart1"/>
    <dgm:cxn modelId="{8A12E921-3784-4EA2-9B18-B69A2D20DE57}" type="presParOf" srcId="{AD299F3A-4871-4BDC-958B-9054FB2FE338}" destId="{5713448F-7AB7-43D2-802E-48A869A4F78D}" srcOrd="0" destOrd="0" presId="urn:microsoft.com/office/officeart/2005/8/layout/orgChart1"/>
    <dgm:cxn modelId="{7626427A-DFA3-4AB3-A25B-3A8E93D9E9CA}" type="presParOf" srcId="{AD299F3A-4871-4BDC-958B-9054FB2FE338}" destId="{9C98FA5F-EE68-487D-8212-29C40E763DB8}" srcOrd="1" destOrd="0" presId="urn:microsoft.com/office/officeart/2005/8/layout/orgChart1"/>
    <dgm:cxn modelId="{A2262F8A-5F60-4B8D-8756-EF6694201E67}" type="presParOf" srcId="{EF097DB1-3FDD-49E2-9C74-B4F36AA0114A}" destId="{50A7A784-45CE-4F6C-8740-09F54A635D4A}" srcOrd="1" destOrd="0" presId="urn:microsoft.com/office/officeart/2005/8/layout/orgChart1"/>
    <dgm:cxn modelId="{57D02FF3-56F9-4317-ABC2-0DB5DED8CC2C}" type="presParOf" srcId="{EF097DB1-3FDD-49E2-9C74-B4F36AA0114A}" destId="{B1A9CFA4-D6D7-422F-833D-D3EBAA8B261A}" srcOrd="2" destOrd="0" presId="urn:microsoft.com/office/officeart/2005/8/layout/orgChart1"/>
    <dgm:cxn modelId="{5A0ED768-C8DF-45E3-ADB3-B8F7AD4808F3}" type="presParOf" srcId="{926B56D0-B614-45B1-AB17-D80F17778157}" destId="{8F89D34B-4431-45B6-818B-468E3134D8D6}" srcOrd="2" destOrd="0" presId="urn:microsoft.com/office/officeart/2005/8/layout/orgChart1"/>
    <dgm:cxn modelId="{F72EB89F-D002-43C7-90EA-6C20B3A4A7F2}" type="presParOf" srcId="{926B56D0-B614-45B1-AB17-D80F17778157}" destId="{5300C09D-A9AE-47C5-912C-D9B25F0A3763}" srcOrd="3" destOrd="0" presId="urn:microsoft.com/office/officeart/2005/8/layout/orgChart1"/>
    <dgm:cxn modelId="{38216798-EE1A-4854-B523-C45DBCA8DF2C}" type="presParOf" srcId="{5300C09D-A9AE-47C5-912C-D9B25F0A3763}" destId="{78ECBAEC-76E0-4762-8974-DC916856E784}" srcOrd="0" destOrd="0" presId="urn:microsoft.com/office/officeart/2005/8/layout/orgChart1"/>
    <dgm:cxn modelId="{031CDFF3-9F93-4756-B18A-E8AF0B80A0CA}" type="presParOf" srcId="{78ECBAEC-76E0-4762-8974-DC916856E784}" destId="{68007794-C865-4293-A35D-65B0B5E25AF6}" srcOrd="0" destOrd="0" presId="urn:microsoft.com/office/officeart/2005/8/layout/orgChart1"/>
    <dgm:cxn modelId="{1DC0183C-1257-4BDE-A9CD-71E73E15B76B}" type="presParOf" srcId="{78ECBAEC-76E0-4762-8974-DC916856E784}" destId="{A00C7AFB-E8C5-4CDC-B35E-E245CA465878}" srcOrd="1" destOrd="0" presId="urn:microsoft.com/office/officeart/2005/8/layout/orgChart1"/>
    <dgm:cxn modelId="{3E4C3737-7BDB-443F-855D-D55D22929991}" type="presParOf" srcId="{5300C09D-A9AE-47C5-912C-D9B25F0A3763}" destId="{7EF98307-32CA-42F0-ACCE-DB914CFBA545}" srcOrd="1" destOrd="0" presId="urn:microsoft.com/office/officeart/2005/8/layout/orgChart1"/>
    <dgm:cxn modelId="{D5CA547B-B951-45C7-AFB7-8F305955E73C}" type="presParOf" srcId="{5300C09D-A9AE-47C5-912C-D9B25F0A3763}" destId="{3739BF93-D5F4-43A8-8F49-2D37DB28292F}" srcOrd="2" destOrd="0" presId="urn:microsoft.com/office/officeart/2005/8/layout/orgChart1"/>
    <dgm:cxn modelId="{9A70B28F-C7F2-4B85-8881-9FD6C3C23006}" type="presParOf" srcId="{51FCD44A-57B1-4D51-AE9C-1D954EE0A73D}" destId="{5CDCB218-CA0A-4F65-8941-17D031B703DD}" srcOrd="2" destOrd="0" presId="urn:microsoft.com/office/officeart/2005/8/layout/orgChart1"/>
    <dgm:cxn modelId="{2921A895-99B1-41E9-AED5-98310F2C2080}" type="presParOf" srcId="{AE60B722-F35B-43E4-B99D-9C16F149D9B1}" destId="{6FC04778-7DFF-46DD-9B6B-588D663B5608}" srcOrd="1" destOrd="0" presId="urn:microsoft.com/office/officeart/2005/8/layout/orgChart1"/>
    <dgm:cxn modelId="{2DD52D29-28C3-48A0-B07F-E2F6932A710E}" type="presParOf" srcId="{6FC04778-7DFF-46DD-9B6B-588D663B5608}" destId="{74E8CD82-ECC9-4CB8-B202-E9928B6AB2FD}" srcOrd="0" destOrd="0" presId="urn:microsoft.com/office/officeart/2005/8/layout/orgChart1"/>
    <dgm:cxn modelId="{8C50CF5E-7DF0-4330-B015-FB465062CFAD}" type="presParOf" srcId="{74E8CD82-ECC9-4CB8-B202-E9928B6AB2FD}" destId="{EA2A71B3-DA87-43D1-BC18-85752FD706C3}" srcOrd="0" destOrd="0" presId="urn:microsoft.com/office/officeart/2005/8/layout/orgChart1"/>
    <dgm:cxn modelId="{942C680A-2686-442D-BD33-5843ABA8193B}" type="presParOf" srcId="{74E8CD82-ECC9-4CB8-B202-E9928B6AB2FD}" destId="{D6A3CA00-C851-482C-911C-063ABFB1A312}" srcOrd="1" destOrd="0" presId="urn:microsoft.com/office/officeart/2005/8/layout/orgChart1"/>
    <dgm:cxn modelId="{26D69F06-4552-4EEE-A8CE-44F62A038A93}" type="presParOf" srcId="{6FC04778-7DFF-46DD-9B6B-588D663B5608}" destId="{FA75FD19-2FF0-45EB-805E-E661BB0FA9D8}" srcOrd="1" destOrd="0" presId="urn:microsoft.com/office/officeart/2005/8/layout/orgChart1"/>
    <dgm:cxn modelId="{34AA978E-87E1-4475-9CF2-A1E98F016CAC}" type="presParOf" srcId="{FA75FD19-2FF0-45EB-805E-E661BB0FA9D8}" destId="{ED768C1B-5751-4A3C-9AC7-7771802D6D91}" srcOrd="0" destOrd="0" presId="urn:microsoft.com/office/officeart/2005/8/layout/orgChart1"/>
    <dgm:cxn modelId="{0AACE3BA-1CA0-4411-B379-1B201D4F95F3}" type="presParOf" srcId="{FA75FD19-2FF0-45EB-805E-E661BB0FA9D8}" destId="{F42D2C03-0619-46C8-9217-0856D3EE99F0}" srcOrd="1" destOrd="0" presId="urn:microsoft.com/office/officeart/2005/8/layout/orgChart1"/>
    <dgm:cxn modelId="{8DE97940-6A42-47BE-81C4-37F3FA80E38A}" type="presParOf" srcId="{F42D2C03-0619-46C8-9217-0856D3EE99F0}" destId="{026E2803-F3BB-4533-AC64-52EC3FD759FF}" srcOrd="0" destOrd="0" presId="urn:microsoft.com/office/officeart/2005/8/layout/orgChart1"/>
    <dgm:cxn modelId="{4E2614F0-CED5-42D9-9CE3-F4BFC95836D9}" type="presParOf" srcId="{026E2803-F3BB-4533-AC64-52EC3FD759FF}" destId="{7C8654FE-AEF8-4338-BAD5-91E516820348}" srcOrd="0" destOrd="0" presId="urn:microsoft.com/office/officeart/2005/8/layout/orgChart1"/>
    <dgm:cxn modelId="{6BDBDE76-DC8C-4CF6-95FB-7E9BF6CEC584}" type="presParOf" srcId="{026E2803-F3BB-4533-AC64-52EC3FD759FF}" destId="{D65C6276-D8DD-4A24-AE88-2BAF78154DEE}" srcOrd="1" destOrd="0" presId="urn:microsoft.com/office/officeart/2005/8/layout/orgChart1"/>
    <dgm:cxn modelId="{1DDBEC88-F718-4A79-9A1B-3C7E0391ACDE}" type="presParOf" srcId="{F42D2C03-0619-46C8-9217-0856D3EE99F0}" destId="{2A08C82F-3FD6-4599-BEC5-08E440B84CC0}" srcOrd="1" destOrd="0" presId="urn:microsoft.com/office/officeart/2005/8/layout/orgChart1"/>
    <dgm:cxn modelId="{32876395-A797-49E8-984A-8459504C1F7F}" type="presParOf" srcId="{F42D2C03-0619-46C8-9217-0856D3EE99F0}" destId="{A9468876-3733-46A1-9660-99A824D0AE80}" srcOrd="2" destOrd="0" presId="urn:microsoft.com/office/officeart/2005/8/layout/orgChart1"/>
    <dgm:cxn modelId="{67E5DC90-B61B-413E-9CBC-3FD575F84A49}" type="presParOf" srcId="{FA75FD19-2FF0-45EB-805E-E661BB0FA9D8}" destId="{4F580775-2F80-4C5F-8A96-7DA6B77D09CD}" srcOrd="2" destOrd="0" presId="urn:microsoft.com/office/officeart/2005/8/layout/orgChart1"/>
    <dgm:cxn modelId="{B45C02A1-C9D3-4932-85F6-F5E42710BC61}" type="presParOf" srcId="{FA75FD19-2FF0-45EB-805E-E661BB0FA9D8}" destId="{FDBB023D-9DD3-4314-B6DF-6EF3FAEFFDA8}" srcOrd="3" destOrd="0" presId="urn:microsoft.com/office/officeart/2005/8/layout/orgChart1"/>
    <dgm:cxn modelId="{2CFB5E39-BAFC-484D-AE7A-03E58B5C6E0F}" type="presParOf" srcId="{FDBB023D-9DD3-4314-B6DF-6EF3FAEFFDA8}" destId="{62229E2B-61E0-46E9-A940-426A822C6965}" srcOrd="0" destOrd="0" presId="urn:microsoft.com/office/officeart/2005/8/layout/orgChart1"/>
    <dgm:cxn modelId="{124E9A9C-2A95-4A01-84B3-86B8B4EE30E9}" type="presParOf" srcId="{62229E2B-61E0-46E9-A940-426A822C6965}" destId="{EFF9E7E5-D716-48DA-8A15-0E1F029B4DDC}" srcOrd="0" destOrd="0" presId="urn:microsoft.com/office/officeart/2005/8/layout/orgChart1"/>
    <dgm:cxn modelId="{A474DCE5-C60A-44AE-82DC-BFE4E0EA3B85}" type="presParOf" srcId="{62229E2B-61E0-46E9-A940-426A822C6965}" destId="{6712DADD-2BC5-427B-AB94-120455F5B747}" srcOrd="1" destOrd="0" presId="urn:microsoft.com/office/officeart/2005/8/layout/orgChart1"/>
    <dgm:cxn modelId="{18A6D511-AEE1-4BC3-A707-2BC789376CDC}" type="presParOf" srcId="{FDBB023D-9DD3-4314-B6DF-6EF3FAEFFDA8}" destId="{759608BA-786A-46A3-B147-FE8A6E19D73F}" srcOrd="1" destOrd="0" presId="urn:microsoft.com/office/officeart/2005/8/layout/orgChart1"/>
    <dgm:cxn modelId="{E934C4E4-13F0-4445-8482-AC9CE497FBF2}" type="presParOf" srcId="{FDBB023D-9DD3-4314-B6DF-6EF3FAEFFDA8}" destId="{EA1B545B-58BA-4637-BF85-FAC4C5E8D812}" srcOrd="2" destOrd="0" presId="urn:microsoft.com/office/officeart/2005/8/layout/orgChart1"/>
    <dgm:cxn modelId="{FAC99B3C-E056-4462-9320-15EF0334D574}" type="presParOf" srcId="{6FC04778-7DFF-46DD-9B6B-588D663B5608}" destId="{CD03F819-1763-441E-9DA2-04BC5C17FF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01AB5-27AD-4848-A3DE-206C72E30436}">
      <dsp:nvSpPr>
        <dsp:cNvPr id="0" name=""/>
        <dsp:cNvSpPr/>
      </dsp:nvSpPr>
      <dsp:spPr>
        <a:xfrm>
          <a:off x="0" y="856514"/>
          <a:ext cx="7581693" cy="579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72606-B53D-435C-9138-31EEC80DC181}">
      <dsp:nvSpPr>
        <dsp:cNvPr id="0" name=""/>
        <dsp:cNvSpPr/>
      </dsp:nvSpPr>
      <dsp:spPr>
        <a:xfrm>
          <a:off x="379084" y="517034"/>
          <a:ext cx="5307185"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99" tIns="0" rIns="200599" bIns="0" numCol="1" spcCol="1270" anchor="ctr" anchorCtr="0">
          <a:noAutofit/>
        </a:bodyPr>
        <a:lstStyle/>
        <a:p>
          <a:pPr lvl="0" algn="l" defTabSz="1022350">
            <a:lnSpc>
              <a:spcPct val="90000"/>
            </a:lnSpc>
            <a:spcBef>
              <a:spcPct val="0"/>
            </a:spcBef>
            <a:spcAft>
              <a:spcPct val="35000"/>
            </a:spcAft>
          </a:pPr>
          <a:r>
            <a:rPr lang="tr-TR" sz="2300" kern="1200" dirty="0" smtClean="0"/>
            <a:t>Örneklem/ Katılımcılar (</a:t>
          </a:r>
          <a:r>
            <a:rPr lang="tr-TR" sz="2300" kern="1200" dirty="0" err="1" smtClean="0"/>
            <a:t>Participants</a:t>
          </a:r>
          <a:r>
            <a:rPr lang="tr-TR" sz="2300" kern="1200" dirty="0" smtClean="0"/>
            <a:t>)</a:t>
          </a:r>
          <a:endParaRPr lang="tr-TR" sz="2300" kern="1200" dirty="0"/>
        </a:p>
      </dsp:txBody>
      <dsp:txXfrm>
        <a:off x="412228" y="550178"/>
        <a:ext cx="5240897" cy="612672"/>
      </dsp:txXfrm>
    </dsp:sp>
    <dsp:sp modelId="{5652711E-2A66-4D80-BDBB-CB084B593353}">
      <dsp:nvSpPr>
        <dsp:cNvPr id="0" name=""/>
        <dsp:cNvSpPr/>
      </dsp:nvSpPr>
      <dsp:spPr>
        <a:xfrm>
          <a:off x="0" y="1899795"/>
          <a:ext cx="7581693" cy="579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66254B-1C7D-4B58-A381-FBC2B437EE03}">
      <dsp:nvSpPr>
        <dsp:cNvPr id="0" name=""/>
        <dsp:cNvSpPr/>
      </dsp:nvSpPr>
      <dsp:spPr>
        <a:xfrm>
          <a:off x="349102" y="1560314"/>
          <a:ext cx="5307185"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99" tIns="0" rIns="200599" bIns="0" numCol="1" spcCol="1270" anchor="ctr" anchorCtr="0">
          <a:noAutofit/>
        </a:bodyPr>
        <a:lstStyle/>
        <a:p>
          <a:pPr lvl="0" algn="l" defTabSz="1022350">
            <a:lnSpc>
              <a:spcPct val="90000"/>
            </a:lnSpc>
            <a:spcBef>
              <a:spcPct val="0"/>
            </a:spcBef>
            <a:spcAft>
              <a:spcPct val="35000"/>
            </a:spcAft>
          </a:pPr>
          <a:r>
            <a:rPr lang="tr-TR" sz="2300" kern="1200" dirty="0" smtClean="0"/>
            <a:t>Ölçüm Araçları (Instruments/ </a:t>
          </a:r>
          <a:r>
            <a:rPr lang="tr-TR" sz="2300" kern="1200" dirty="0" err="1" smtClean="0"/>
            <a:t>Materials</a:t>
          </a:r>
          <a:r>
            <a:rPr lang="tr-TR" sz="2300" kern="1200" dirty="0" smtClean="0"/>
            <a:t>)</a:t>
          </a:r>
          <a:endParaRPr lang="tr-TR" sz="2300" kern="1200" dirty="0"/>
        </a:p>
      </dsp:txBody>
      <dsp:txXfrm>
        <a:off x="382246" y="1593458"/>
        <a:ext cx="5240897" cy="612672"/>
      </dsp:txXfrm>
    </dsp:sp>
    <dsp:sp modelId="{98859316-4E1D-4AD9-9444-2993B878453E}">
      <dsp:nvSpPr>
        <dsp:cNvPr id="0" name=""/>
        <dsp:cNvSpPr/>
      </dsp:nvSpPr>
      <dsp:spPr>
        <a:xfrm>
          <a:off x="0" y="2943075"/>
          <a:ext cx="7581693" cy="579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93223-763E-4076-99E3-21BA735A130B}">
      <dsp:nvSpPr>
        <dsp:cNvPr id="0" name=""/>
        <dsp:cNvSpPr/>
      </dsp:nvSpPr>
      <dsp:spPr>
        <a:xfrm>
          <a:off x="379084" y="2603595"/>
          <a:ext cx="5307185"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99" tIns="0" rIns="200599" bIns="0" numCol="1" spcCol="1270" anchor="ctr" anchorCtr="0">
          <a:noAutofit/>
        </a:bodyPr>
        <a:lstStyle/>
        <a:p>
          <a:pPr lvl="0" algn="l" defTabSz="1022350">
            <a:lnSpc>
              <a:spcPct val="90000"/>
            </a:lnSpc>
            <a:spcBef>
              <a:spcPct val="0"/>
            </a:spcBef>
            <a:spcAft>
              <a:spcPct val="35000"/>
            </a:spcAft>
          </a:pPr>
          <a:r>
            <a:rPr lang="tr-TR" sz="2300" kern="1200" dirty="0" smtClean="0"/>
            <a:t>İşlem (</a:t>
          </a:r>
          <a:r>
            <a:rPr lang="tr-TR" sz="2300" kern="1200" dirty="0" err="1" smtClean="0"/>
            <a:t>Procedure</a:t>
          </a:r>
          <a:r>
            <a:rPr lang="tr-TR" sz="2300" kern="1200" dirty="0" smtClean="0"/>
            <a:t>)</a:t>
          </a:r>
          <a:endParaRPr lang="tr-TR" sz="2300" kern="1200" dirty="0"/>
        </a:p>
      </dsp:txBody>
      <dsp:txXfrm>
        <a:off x="412228" y="2636739"/>
        <a:ext cx="5240897"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80775-2F80-4C5F-8A96-7DA6B77D09CD}">
      <dsp:nvSpPr>
        <dsp:cNvPr id="0" name=""/>
        <dsp:cNvSpPr/>
      </dsp:nvSpPr>
      <dsp:spPr>
        <a:xfrm>
          <a:off x="8032582" y="1422887"/>
          <a:ext cx="1377704" cy="478211"/>
        </a:xfrm>
        <a:custGeom>
          <a:avLst/>
          <a:gdLst/>
          <a:ahLst/>
          <a:cxnLst/>
          <a:rect l="0" t="0" r="0" b="0"/>
          <a:pathLst>
            <a:path>
              <a:moveTo>
                <a:pt x="0" y="0"/>
              </a:moveTo>
              <a:lnTo>
                <a:pt x="0" y="239105"/>
              </a:lnTo>
              <a:lnTo>
                <a:pt x="1377704" y="239105"/>
              </a:lnTo>
              <a:lnTo>
                <a:pt x="1377704" y="478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68C1B-5751-4A3C-9AC7-7771802D6D91}">
      <dsp:nvSpPr>
        <dsp:cNvPr id="0" name=""/>
        <dsp:cNvSpPr/>
      </dsp:nvSpPr>
      <dsp:spPr>
        <a:xfrm>
          <a:off x="6654877" y="1422887"/>
          <a:ext cx="1377704" cy="478211"/>
        </a:xfrm>
        <a:custGeom>
          <a:avLst/>
          <a:gdLst/>
          <a:ahLst/>
          <a:cxnLst/>
          <a:rect l="0" t="0" r="0" b="0"/>
          <a:pathLst>
            <a:path>
              <a:moveTo>
                <a:pt x="1377704" y="0"/>
              </a:moveTo>
              <a:lnTo>
                <a:pt x="1377704" y="239105"/>
              </a:lnTo>
              <a:lnTo>
                <a:pt x="0" y="239105"/>
              </a:lnTo>
              <a:lnTo>
                <a:pt x="0" y="478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89D34B-4431-45B6-818B-468E3134D8D6}">
      <dsp:nvSpPr>
        <dsp:cNvPr id="0" name=""/>
        <dsp:cNvSpPr/>
      </dsp:nvSpPr>
      <dsp:spPr>
        <a:xfrm>
          <a:off x="2533377" y="1386577"/>
          <a:ext cx="1366091" cy="514521"/>
        </a:xfrm>
        <a:custGeom>
          <a:avLst/>
          <a:gdLst/>
          <a:ahLst/>
          <a:cxnLst/>
          <a:rect l="0" t="0" r="0" b="0"/>
          <a:pathLst>
            <a:path>
              <a:moveTo>
                <a:pt x="0" y="0"/>
              </a:moveTo>
              <a:lnTo>
                <a:pt x="0" y="275415"/>
              </a:lnTo>
              <a:lnTo>
                <a:pt x="1366091" y="275415"/>
              </a:lnTo>
              <a:lnTo>
                <a:pt x="1366091" y="51452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5E5675-4A69-4304-8557-A6833D80E9C0}">
      <dsp:nvSpPr>
        <dsp:cNvPr id="0" name=""/>
        <dsp:cNvSpPr/>
      </dsp:nvSpPr>
      <dsp:spPr>
        <a:xfrm>
          <a:off x="1144058" y="1386577"/>
          <a:ext cx="1389318" cy="514521"/>
        </a:xfrm>
        <a:custGeom>
          <a:avLst/>
          <a:gdLst/>
          <a:ahLst/>
          <a:cxnLst/>
          <a:rect l="0" t="0" r="0" b="0"/>
          <a:pathLst>
            <a:path>
              <a:moveTo>
                <a:pt x="1389318" y="0"/>
              </a:moveTo>
              <a:lnTo>
                <a:pt x="1389318" y="275415"/>
              </a:lnTo>
              <a:lnTo>
                <a:pt x="0" y="275415"/>
              </a:lnTo>
              <a:lnTo>
                <a:pt x="0" y="51452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8C089C-5911-4440-8E32-AC6476D6FB1B}">
      <dsp:nvSpPr>
        <dsp:cNvPr id="0" name=""/>
        <dsp:cNvSpPr/>
      </dsp:nvSpPr>
      <dsp:spPr>
        <a:xfrm>
          <a:off x="204167" y="247978"/>
          <a:ext cx="4658418" cy="11385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b="1" kern="1200" dirty="0" smtClean="0"/>
            <a:t>Alıntılama </a:t>
          </a:r>
          <a:r>
            <a:rPr lang="tr-TR" sz="1800" b="1" i="1" kern="1200" dirty="0" smtClean="0"/>
            <a:t>(</a:t>
          </a:r>
          <a:r>
            <a:rPr lang="tr-TR" sz="1800" b="1" i="1" kern="1200" dirty="0" err="1" smtClean="0"/>
            <a:t>Quotation</a:t>
          </a:r>
          <a:r>
            <a:rPr lang="tr-TR" sz="1800" b="1" i="1" kern="1200" dirty="0" smtClean="0"/>
            <a:t>) </a:t>
          </a:r>
        </a:p>
        <a:p>
          <a:pPr lvl="0" algn="ctr" defTabSz="800100" rtl="0">
            <a:lnSpc>
              <a:spcPct val="90000"/>
            </a:lnSpc>
            <a:spcBef>
              <a:spcPct val="0"/>
            </a:spcBef>
            <a:spcAft>
              <a:spcPct val="35000"/>
            </a:spcAft>
          </a:pPr>
          <a:r>
            <a:rPr lang="tr-TR" sz="1500" kern="1200" dirty="0" smtClean="0"/>
            <a:t>Yazarın metninden bir bölümü doğrudan alıntılayabiliriz.</a:t>
          </a:r>
          <a:endParaRPr lang="tr-TR" sz="1500" kern="1200" dirty="0"/>
        </a:p>
      </dsp:txBody>
      <dsp:txXfrm>
        <a:off x="204167" y="247978"/>
        <a:ext cx="4658418" cy="1138599"/>
      </dsp:txXfrm>
    </dsp:sp>
    <dsp:sp modelId="{5713448F-7AB7-43D2-802E-48A869A4F78D}">
      <dsp:nvSpPr>
        <dsp:cNvPr id="0" name=""/>
        <dsp:cNvSpPr/>
      </dsp:nvSpPr>
      <dsp:spPr>
        <a:xfrm>
          <a:off x="5459" y="1901099"/>
          <a:ext cx="2277198" cy="11385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kern="1200" dirty="0" smtClean="0"/>
            <a:t>Kısa Alıntılama</a:t>
          </a:r>
          <a:endParaRPr lang="tr-TR" sz="1900" kern="1200" dirty="0"/>
        </a:p>
      </dsp:txBody>
      <dsp:txXfrm>
        <a:off x="5459" y="1901099"/>
        <a:ext cx="2277198" cy="1138599"/>
      </dsp:txXfrm>
    </dsp:sp>
    <dsp:sp modelId="{68007794-C865-4293-A35D-65B0B5E25AF6}">
      <dsp:nvSpPr>
        <dsp:cNvPr id="0" name=""/>
        <dsp:cNvSpPr/>
      </dsp:nvSpPr>
      <dsp:spPr>
        <a:xfrm>
          <a:off x="2760869" y="1901099"/>
          <a:ext cx="2277198" cy="11385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kern="1200" dirty="0" smtClean="0"/>
            <a:t>Blok Alıntılama</a:t>
          </a:r>
          <a:endParaRPr lang="tr-TR" sz="1900" kern="1200" dirty="0"/>
        </a:p>
      </dsp:txBody>
      <dsp:txXfrm>
        <a:off x="2760869" y="1901099"/>
        <a:ext cx="2277198" cy="1138599"/>
      </dsp:txXfrm>
    </dsp:sp>
    <dsp:sp modelId="{EA2A71B3-DA87-43D1-BC18-85752FD706C3}">
      <dsp:nvSpPr>
        <dsp:cNvPr id="0" name=""/>
        <dsp:cNvSpPr/>
      </dsp:nvSpPr>
      <dsp:spPr>
        <a:xfrm>
          <a:off x="5858359" y="284288"/>
          <a:ext cx="4348446" cy="11385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b="1" kern="1200" dirty="0" smtClean="0"/>
            <a:t>Yeniden Açıklama </a:t>
          </a:r>
          <a:r>
            <a:rPr lang="tr-TR" sz="1900" b="1" i="1" kern="1200" dirty="0" smtClean="0"/>
            <a:t>(</a:t>
          </a:r>
          <a:r>
            <a:rPr lang="tr-TR" sz="1900" b="1" i="1" kern="1200" dirty="0" err="1" smtClean="0"/>
            <a:t>Paraphrasing</a:t>
          </a:r>
          <a:r>
            <a:rPr lang="tr-TR" sz="1900" b="1" i="1" kern="1200" dirty="0" smtClean="0"/>
            <a:t>)</a:t>
          </a:r>
        </a:p>
        <a:p>
          <a:pPr lvl="0" algn="ctr" defTabSz="844550" rtl="0">
            <a:lnSpc>
              <a:spcPct val="90000"/>
            </a:lnSpc>
            <a:spcBef>
              <a:spcPct val="0"/>
            </a:spcBef>
            <a:spcAft>
              <a:spcPct val="35000"/>
            </a:spcAft>
          </a:pPr>
          <a:r>
            <a:rPr lang="tr-TR" sz="1900" kern="1200" dirty="0" smtClean="0"/>
            <a:t>Yazarın metninin içinden bir bölümü kendi kelimelerimizle yeniden ifade edebiliriz. </a:t>
          </a:r>
          <a:endParaRPr lang="tr-TR" sz="1900" kern="1200" dirty="0"/>
        </a:p>
      </dsp:txBody>
      <dsp:txXfrm>
        <a:off x="5858359" y="284288"/>
        <a:ext cx="4348446" cy="1138599"/>
      </dsp:txXfrm>
    </dsp:sp>
    <dsp:sp modelId="{7C8654FE-AEF8-4338-BAD5-91E516820348}">
      <dsp:nvSpPr>
        <dsp:cNvPr id="0" name=""/>
        <dsp:cNvSpPr/>
      </dsp:nvSpPr>
      <dsp:spPr>
        <a:xfrm>
          <a:off x="5516278" y="1901099"/>
          <a:ext cx="2277198" cy="11385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kern="1200" dirty="0" smtClean="0"/>
            <a:t>Cümle içi kaynak gösterme </a:t>
          </a:r>
          <a:endParaRPr lang="tr-TR" sz="1900" kern="1200" dirty="0"/>
        </a:p>
      </dsp:txBody>
      <dsp:txXfrm>
        <a:off x="5516278" y="1901099"/>
        <a:ext cx="2277198" cy="1138599"/>
      </dsp:txXfrm>
    </dsp:sp>
    <dsp:sp modelId="{EFF9E7E5-D716-48DA-8A15-0E1F029B4DDC}">
      <dsp:nvSpPr>
        <dsp:cNvPr id="0" name=""/>
        <dsp:cNvSpPr/>
      </dsp:nvSpPr>
      <dsp:spPr>
        <a:xfrm>
          <a:off x="8271688" y="1901099"/>
          <a:ext cx="2277198" cy="11385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kern="1200" dirty="0" smtClean="0"/>
            <a:t>Cümle sonunda kaynak gösterme </a:t>
          </a:r>
          <a:endParaRPr lang="tr-TR" sz="1900" kern="1200" dirty="0"/>
        </a:p>
      </dsp:txBody>
      <dsp:txXfrm>
        <a:off x="8271688" y="1901099"/>
        <a:ext cx="2277198" cy="11385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38C9A-05BC-4AF7-86AD-19D64821485A}" type="datetimeFigureOut">
              <a:rPr lang="tr-TR" smtClean="0"/>
              <a:t>22.02.2024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CE7B3-38F3-4E49-B18C-AD591E194543}" type="slidenum">
              <a:rPr lang="tr-TR" smtClean="0"/>
              <a:t>‹#›</a:t>
            </a:fld>
            <a:endParaRPr lang="tr-TR"/>
          </a:p>
        </p:txBody>
      </p:sp>
    </p:spTree>
    <p:extLst>
      <p:ext uri="{BB962C8B-B14F-4D97-AF65-F5344CB8AC3E}">
        <p14:creationId xmlns:p14="http://schemas.microsoft.com/office/powerpoint/2010/main" val="414943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APA</a:t>
            </a:r>
            <a:r>
              <a:rPr lang="tr-TR" baseline="0" dirty="0" smtClean="0"/>
              <a:t> nedir? Niçin bu kurallar var? Niçin uymak zorundayız?</a:t>
            </a:r>
            <a:br>
              <a:rPr lang="tr-TR" baseline="0" dirty="0" smtClean="0"/>
            </a:br>
            <a:r>
              <a:rPr lang="tr-TR" baseline="0" dirty="0" smtClean="0"/>
              <a:t>Akademik Yazımda Etik Kurallar</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a:t>
            </a:fld>
            <a:endParaRPr lang="tr-TR"/>
          </a:p>
        </p:txBody>
      </p:sp>
    </p:spTree>
    <p:extLst>
      <p:ext uri="{BB962C8B-B14F-4D97-AF65-F5344CB8AC3E}">
        <p14:creationId xmlns:p14="http://schemas.microsoft.com/office/powerpoint/2010/main" val="346053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26</a:t>
            </a:fld>
            <a:endParaRPr lang="tr-TR"/>
          </a:p>
        </p:txBody>
      </p:sp>
    </p:spTree>
    <p:extLst>
      <p:ext uri="{BB962C8B-B14F-4D97-AF65-F5344CB8AC3E}">
        <p14:creationId xmlns:p14="http://schemas.microsoft.com/office/powerpoint/2010/main" val="214136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34</a:t>
            </a:fld>
            <a:endParaRPr lang="tr-TR"/>
          </a:p>
        </p:txBody>
      </p:sp>
    </p:spTree>
    <p:extLst>
      <p:ext uri="{BB962C8B-B14F-4D97-AF65-F5344CB8AC3E}">
        <p14:creationId xmlns:p14="http://schemas.microsoft.com/office/powerpoint/2010/main" val="538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46</a:t>
            </a:fld>
            <a:endParaRPr lang="tr-TR"/>
          </a:p>
        </p:txBody>
      </p:sp>
    </p:spTree>
    <p:extLst>
      <p:ext uri="{BB962C8B-B14F-4D97-AF65-F5344CB8AC3E}">
        <p14:creationId xmlns:p14="http://schemas.microsoft.com/office/powerpoint/2010/main" val="216039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Fakat</a:t>
            </a:r>
            <a:r>
              <a:rPr lang="tr-TR" baseline="0" dirty="0" smtClean="0"/>
              <a:t> bir çalışmanın birden çok yazarı olabiliyor. Kullanılan kaynaklar dergi, kitap, tez gibi çeşitli türlerde olduğunda kaynak gösterme kuralları da farklılaşabilir.</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47</a:t>
            </a:fld>
            <a:endParaRPr lang="tr-TR"/>
          </a:p>
        </p:txBody>
      </p:sp>
    </p:spTree>
    <p:extLst>
      <p:ext uri="{BB962C8B-B14F-4D97-AF65-F5344CB8AC3E}">
        <p14:creationId xmlns:p14="http://schemas.microsoft.com/office/powerpoint/2010/main" val="353519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Neden Önemlidir?</a:t>
            </a:r>
          </a:p>
          <a:p>
            <a:r>
              <a:rPr lang="tr-TR" baseline="0" dirty="0" smtClean="0"/>
              <a:t>Hem okuyucunun ilgili materyale kolaylıkla ulaşması sağlanır.</a:t>
            </a:r>
          </a:p>
          <a:p>
            <a:r>
              <a:rPr lang="tr-TR" baseline="0" dirty="0" smtClean="0"/>
              <a:t>Hem de orijinal metnin yazarlarının hakları korunmuş olur.</a:t>
            </a:r>
          </a:p>
          <a:p>
            <a:endParaRPr lang="tr-TR" baseline="0" dirty="0" smtClean="0"/>
          </a:p>
          <a:p>
            <a:r>
              <a:rPr lang="tr-TR" baseline="0" dirty="0" smtClean="0"/>
              <a:t>Dikkat edilmesi gereken noktalar!</a:t>
            </a:r>
          </a:p>
          <a:p>
            <a:r>
              <a:rPr lang="tr-TR" baseline="0" dirty="0" smtClean="0"/>
              <a:t>Yazar adı ve yayın yılına yer verilirken yazım hatalarına karşı dikkatli olunmalıdır.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48</a:t>
            </a:fld>
            <a:endParaRPr lang="tr-TR"/>
          </a:p>
        </p:txBody>
      </p:sp>
    </p:spTree>
    <p:extLst>
      <p:ext uri="{BB962C8B-B14F-4D97-AF65-F5344CB8AC3E}">
        <p14:creationId xmlns:p14="http://schemas.microsoft.com/office/powerpoint/2010/main" val="114488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Metin</a:t>
            </a:r>
            <a:r>
              <a:rPr lang="tr-TR" baseline="0" dirty="0" smtClean="0"/>
              <a:t> içinde daha önce yapılmış yayınlarda yer alan ve metin içerisinde kullanılan bilgilere yer verilirken mutlaka yazarın adı ve araştırmanın yılı metin içinde ve metnin sonundaki kaynaklar listesinde alfabetik sıra ile belirtilmelidir.</a:t>
            </a:r>
          </a:p>
          <a:p>
            <a:endParaRPr lang="tr-TR" baseline="0" dirty="0" smtClean="0"/>
          </a:p>
        </p:txBody>
      </p:sp>
      <p:sp>
        <p:nvSpPr>
          <p:cNvPr id="4" name="Slayt Numarası Yer Tutucusu 3"/>
          <p:cNvSpPr>
            <a:spLocks noGrp="1"/>
          </p:cNvSpPr>
          <p:nvPr>
            <p:ph type="sldNum" sz="quarter" idx="10"/>
          </p:nvPr>
        </p:nvSpPr>
        <p:spPr/>
        <p:txBody>
          <a:bodyPr/>
          <a:lstStyle/>
          <a:p>
            <a:fld id="{F88CE7B3-38F3-4E49-B18C-AD591E194543}" type="slidenum">
              <a:rPr lang="tr-TR" smtClean="0"/>
              <a:t>52</a:t>
            </a:fld>
            <a:endParaRPr lang="tr-TR"/>
          </a:p>
        </p:txBody>
      </p:sp>
    </p:spTree>
    <p:extLst>
      <p:ext uri="{BB962C8B-B14F-4D97-AF65-F5344CB8AC3E}">
        <p14:creationId xmlns:p14="http://schemas.microsoft.com/office/powerpoint/2010/main" val="193090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Fakat</a:t>
            </a:r>
            <a:r>
              <a:rPr lang="tr-TR" baseline="0" dirty="0" smtClean="0"/>
              <a:t> bir çalışmanın birden çok yazarı olabiliyor. Kullanılan kaynaklar dergi, kitap, tez gibi çeşitli türlerde olduğunda kaynak gösterme kuralları da farklılaşabilir.</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53</a:t>
            </a:fld>
            <a:endParaRPr lang="tr-TR"/>
          </a:p>
        </p:txBody>
      </p:sp>
    </p:spTree>
    <p:extLst>
      <p:ext uri="{BB962C8B-B14F-4D97-AF65-F5344CB8AC3E}">
        <p14:creationId xmlns:p14="http://schemas.microsoft.com/office/powerpoint/2010/main" val="221072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İngilizce metinlerde bulgulardan bahsederken (</a:t>
            </a:r>
            <a:r>
              <a:rPr lang="tr-TR" dirty="0" err="1" smtClean="0"/>
              <a:t>past</a:t>
            </a:r>
            <a:r>
              <a:rPr lang="tr-TR" baseline="0" dirty="0" smtClean="0"/>
              <a:t> tense</a:t>
            </a:r>
            <a:r>
              <a:rPr lang="tr-TR" dirty="0" smtClean="0"/>
              <a:t>)</a:t>
            </a:r>
            <a:r>
              <a:rPr lang="tr-TR" baseline="0" dirty="0" smtClean="0"/>
              <a:t> geçmiş zaman kullanılır. </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54</a:t>
            </a:fld>
            <a:endParaRPr lang="tr-TR"/>
          </a:p>
        </p:txBody>
      </p:sp>
    </p:spTree>
    <p:extLst>
      <p:ext uri="{BB962C8B-B14F-4D97-AF65-F5344CB8AC3E}">
        <p14:creationId xmlns:p14="http://schemas.microsoft.com/office/powerpoint/2010/main" val="351512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55</a:t>
            </a:fld>
            <a:endParaRPr lang="tr-TR"/>
          </a:p>
        </p:txBody>
      </p:sp>
    </p:spTree>
    <p:extLst>
      <p:ext uri="{BB962C8B-B14F-4D97-AF65-F5344CB8AC3E}">
        <p14:creationId xmlns:p14="http://schemas.microsoft.com/office/powerpoint/2010/main" val="295355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(kişisel iletişim hariç)</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64</a:t>
            </a:fld>
            <a:endParaRPr lang="tr-TR"/>
          </a:p>
        </p:txBody>
      </p:sp>
    </p:spTree>
    <p:extLst>
      <p:ext uri="{BB962C8B-B14F-4D97-AF65-F5344CB8AC3E}">
        <p14:creationId xmlns:p14="http://schemas.microsoft.com/office/powerpoint/2010/main" val="213771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APA</a:t>
            </a:r>
            <a:r>
              <a:rPr lang="tr-TR" baseline="0" dirty="0" smtClean="0"/>
              <a:t> nedir? Niçin bu kurallar var? Niçin uymak zorundayız?</a:t>
            </a:r>
            <a:br>
              <a:rPr lang="tr-TR" baseline="0" dirty="0" smtClean="0"/>
            </a:br>
            <a:r>
              <a:rPr lang="tr-TR" baseline="0" dirty="0" smtClean="0"/>
              <a:t>Akademik Yazımda Etik Kurallar</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2</a:t>
            </a:fld>
            <a:endParaRPr lang="tr-TR"/>
          </a:p>
        </p:txBody>
      </p:sp>
    </p:spTree>
    <p:extLst>
      <p:ext uri="{BB962C8B-B14F-4D97-AF65-F5344CB8AC3E}">
        <p14:creationId xmlns:p14="http://schemas.microsoft.com/office/powerpoint/2010/main" val="7351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70</a:t>
            </a:fld>
            <a:endParaRPr lang="tr-TR"/>
          </a:p>
        </p:txBody>
      </p:sp>
    </p:spTree>
    <p:extLst>
      <p:ext uri="{BB962C8B-B14F-4D97-AF65-F5344CB8AC3E}">
        <p14:creationId xmlns:p14="http://schemas.microsoft.com/office/powerpoint/2010/main" val="929123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71</a:t>
            </a:fld>
            <a:endParaRPr lang="tr-TR"/>
          </a:p>
        </p:txBody>
      </p:sp>
    </p:spTree>
    <p:extLst>
      <p:ext uri="{BB962C8B-B14F-4D97-AF65-F5344CB8AC3E}">
        <p14:creationId xmlns:p14="http://schemas.microsoft.com/office/powerpoint/2010/main" val="314139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72</a:t>
            </a:fld>
            <a:endParaRPr lang="tr-TR"/>
          </a:p>
        </p:txBody>
      </p:sp>
    </p:spTree>
    <p:extLst>
      <p:ext uri="{BB962C8B-B14F-4D97-AF65-F5344CB8AC3E}">
        <p14:creationId xmlns:p14="http://schemas.microsoft.com/office/powerpoint/2010/main" val="3141399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73</a:t>
            </a:fld>
            <a:endParaRPr lang="tr-TR"/>
          </a:p>
        </p:txBody>
      </p:sp>
    </p:spTree>
    <p:extLst>
      <p:ext uri="{BB962C8B-B14F-4D97-AF65-F5344CB8AC3E}">
        <p14:creationId xmlns:p14="http://schemas.microsoft.com/office/powerpoint/2010/main" val="3141399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74</a:t>
            </a:fld>
            <a:endParaRPr lang="tr-TR"/>
          </a:p>
        </p:txBody>
      </p:sp>
    </p:spTree>
    <p:extLst>
      <p:ext uri="{BB962C8B-B14F-4D97-AF65-F5344CB8AC3E}">
        <p14:creationId xmlns:p14="http://schemas.microsoft.com/office/powerpoint/2010/main" val="73066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79</a:t>
            </a:fld>
            <a:endParaRPr lang="tr-TR"/>
          </a:p>
        </p:txBody>
      </p:sp>
    </p:spTree>
    <p:extLst>
      <p:ext uri="{BB962C8B-B14F-4D97-AF65-F5344CB8AC3E}">
        <p14:creationId xmlns:p14="http://schemas.microsoft.com/office/powerpoint/2010/main" val="2769365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80</a:t>
            </a:fld>
            <a:endParaRPr lang="tr-TR"/>
          </a:p>
        </p:txBody>
      </p:sp>
    </p:spTree>
    <p:extLst>
      <p:ext uri="{BB962C8B-B14F-4D97-AF65-F5344CB8AC3E}">
        <p14:creationId xmlns:p14="http://schemas.microsoft.com/office/powerpoint/2010/main" val="2769365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82</a:t>
            </a:fld>
            <a:endParaRPr lang="tr-TR"/>
          </a:p>
        </p:txBody>
      </p:sp>
    </p:spTree>
    <p:extLst>
      <p:ext uri="{BB962C8B-B14F-4D97-AF65-F5344CB8AC3E}">
        <p14:creationId xmlns:p14="http://schemas.microsoft.com/office/powerpoint/2010/main" val="25023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Broşürün yayıncısı aynı zamanda yazar ise, yayıncının adını referanstan çıkarın.</a:t>
            </a:r>
            <a:endParaRPr lang="tr-TR"/>
          </a:p>
        </p:txBody>
      </p:sp>
      <p:sp>
        <p:nvSpPr>
          <p:cNvPr id="4" name="Slayt Numarası Yer Tutucusu 3"/>
          <p:cNvSpPr>
            <a:spLocks noGrp="1"/>
          </p:cNvSpPr>
          <p:nvPr>
            <p:ph type="sldNum" sz="quarter" idx="10"/>
          </p:nvPr>
        </p:nvSpPr>
        <p:spPr/>
        <p:txBody>
          <a:bodyPr/>
          <a:lstStyle/>
          <a:p>
            <a:fld id="{F88CE7B3-38F3-4E49-B18C-AD591E194543}" type="slidenum">
              <a:rPr lang="tr-TR" smtClean="0"/>
              <a:t>102</a:t>
            </a:fld>
            <a:endParaRPr lang="tr-TR"/>
          </a:p>
        </p:txBody>
      </p:sp>
    </p:spTree>
    <p:extLst>
      <p:ext uri="{BB962C8B-B14F-4D97-AF65-F5344CB8AC3E}">
        <p14:creationId xmlns:p14="http://schemas.microsoft.com/office/powerpoint/2010/main" val="3340503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900" dirty="0" smtClean="0"/>
              <a:t>APA Dictionary of </a:t>
            </a:r>
            <a:r>
              <a:rPr lang="tr-TR" sz="900" dirty="0" err="1" smtClean="0"/>
              <a:t>Psychology</a:t>
            </a:r>
            <a:r>
              <a:rPr lang="tr-TR" sz="900" dirty="0" smtClean="0"/>
              <a:t> ve </a:t>
            </a:r>
            <a:r>
              <a:rPr lang="tr-TR" sz="900" dirty="0" err="1" smtClean="0"/>
              <a:t>Merriam-Webster's</a:t>
            </a:r>
            <a:r>
              <a:rPr lang="tr-TR" sz="900" dirty="0" smtClean="0"/>
              <a:t> </a:t>
            </a:r>
            <a:r>
              <a:rPr lang="tr-TR" sz="900" dirty="0" err="1" smtClean="0"/>
              <a:t>Dictionary'deki</a:t>
            </a:r>
            <a:r>
              <a:rPr lang="tr-TR" sz="900" dirty="0" smtClean="0"/>
              <a:t> girişler zaman içinde güncellendiğinden ve arşivlenmediğinden, referansta bir erişim tarihi ekleyin. Örneklerdeki sözlükler için yazar ve yayıncı aynıdır.</a:t>
            </a:r>
            <a:r>
              <a:rPr lang="tr-TR" sz="900" baseline="0" dirty="0" smtClean="0"/>
              <a:t> </a:t>
            </a:r>
            <a:endParaRPr lang="tr-TR" sz="900"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104</a:t>
            </a:fld>
            <a:endParaRPr lang="tr-TR"/>
          </a:p>
        </p:txBody>
      </p:sp>
    </p:spTree>
    <p:extLst>
      <p:ext uri="{BB962C8B-B14F-4D97-AF65-F5344CB8AC3E}">
        <p14:creationId xmlns:p14="http://schemas.microsoft.com/office/powerpoint/2010/main" val="209619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Dünya genelinde</a:t>
            </a:r>
            <a:r>
              <a:rPr lang="tr-TR" baseline="0" dirty="0" smtClean="0"/>
              <a:t> akademik yayınlarda standardizasyon sağlamak ve okuyucuya en anlaşılır şekilde bilgileri aktarmak için bu kurallar çok işlevseldir.</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4</a:t>
            </a:fld>
            <a:endParaRPr lang="tr-TR"/>
          </a:p>
        </p:txBody>
      </p:sp>
    </p:spTree>
    <p:extLst>
      <p:ext uri="{BB962C8B-B14F-4D97-AF65-F5344CB8AC3E}">
        <p14:creationId xmlns:p14="http://schemas.microsoft.com/office/powerpoint/2010/main" val="633190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Gönderinin tarihini referansta</a:t>
            </a:r>
            <a:r>
              <a:rPr lang="tr-TR" baseline="0" dirty="0" smtClean="0"/>
              <a:t> belirtin. </a:t>
            </a:r>
            <a:r>
              <a:rPr lang="tr-TR" dirty="0" smtClean="0"/>
              <a:t>Gönderinin ilk 20 kelimesini başlık olarak</a:t>
            </a:r>
            <a:r>
              <a:rPr lang="tr-TR" baseline="0" dirty="0" smtClean="0"/>
              <a:t> verin ve italik yazın</a:t>
            </a:r>
            <a:r>
              <a:rPr lang="tr-TR" dirty="0" smtClean="0"/>
              <a:t>. Bir URL'yi veya başka bir bağlantıyı, bir </a:t>
            </a:r>
            <a:r>
              <a:rPr lang="tr-TR" dirty="0" err="1" smtClean="0"/>
              <a:t>hashtag'i</a:t>
            </a:r>
            <a:r>
              <a:rPr lang="tr-TR" dirty="0" smtClean="0"/>
              <a:t> veya bir </a:t>
            </a:r>
            <a:r>
              <a:rPr lang="tr-TR" dirty="0" err="1" smtClean="0"/>
              <a:t>emojiyi</a:t>
            </a:r>
            <a:r>
              <a:rPr lang="tr-TR" dirty="0" smtClean="0"/>
              <a:t> her biri birer kelime olarak sayın ve ilk 20 kelimeye giriyorlarsa bunları referansa ekleyin. </a:t>
            </a:r>
            <a:r>
              <a:rPr lang="tr-TR" dirty="0" err="1" smtClean="0"/>
              <a:t>Emojileri</a:t>
            </a:r>
            <a:r>
              <a:rPr lang="tr-TR" dirty="0" smtClean="0"/>
              <a:t> italik yazmayın.</a:t>
            </a:r>
          </a:p>
          <a:p>
            <a:r>
              <a:rPr lang="tr-TR" dirty="0" smtClean="0"/>
              <a:t>Bir gönderide görseller, videolar, dış kaynaklara küçük resimler veya başka bir gönderiden içerik (ör. bir bağlantı paylaşırken) varsa, bunu köşeli parantez içinde belirtin. Gönderi türünü açıklayın (ör. "[Durum güncellemesi]", "[ Video]”).</a:t>
            </a:r>
            <a:r>
              <a:rPr lang="tr-TR" baseline="0" dirty="0" smtClean="0"/>
              <a:t> Referansta </a:t>
            </a:r>
            <a:r>
              <a:rPr lang="tr-TR" dirty="0" smtClean="0"/>
              <a:t>site adı olarak Facebook'u ve ardından gönderinin URL'sini</a:t>
            </a:r>
            <a:r>
              <a:rPr lang="tr-TR" baseline="0" dirty="0" smtClean="0"/>
              <a:t> yazın. </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105</a:t>
            </a:fld>
            <a:endParaRPr lang="tr-TR"/>
          </a:p>
        </p:txBody>
      </p:sp>
    </p:spTree>
    <p:extLst>
      <p:ext uri="{BB962C8B-B14F-4D97-AF65-F5344CB8AC3E}">
        <p14:creationId xmlns:p14="http://schemas.microsoft.com/office/powerpoint/2010/main" val="3316451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Birey veya grup yazarının adı diğer herhangi bir referans için yaptığınız gibi sunulur.</a:t>
            </a:r>
          </a:p>
          <a:p>
            <a:pPr fontAlgn="t"/>
            <a:r>
              <a:rPr lang="tr-TR" dirty="0" smtClean="0"/>
              <a:t>Sonra, </a:t>
            </a:r>
            <a:r>
              <a:rPr lang="tr-TR" dirty="0" err="1" smtClean="0"/>
              <a:t>Twitter</a:t>
            </a:r>
            <a:r>
              <a:rPr lang="tr-TR" dirty="0" smtClean="0"/>
              <a:t> tutamacını (@ işaretiyle başlayan) köşeli parantez içinde ve ardından bir nokta ile sağlanır.</a:t>
            </a:r>
          </a:p>
          <a:p>
            <a:pPr fontAlgn="t"/>
            <a:r>
              <a:rPr lang="tr-TR" dirty="0" smtClean="0"/>
              <a:t>Kısaltma ile tanımlanan bir grup durumunda (CDC örneğinde olduğu gibi), çalışmada gösterildiği gibi grup adını kullanılır.</a:t>
            </a:r>
          </a:p>
          <a:p>
            <a:pPr fontAlgn="t"/>
            <a:r>
              <a:rPr lang="tr-TR" dirty="0" smtClean="0"/>
              <a:t>Gönderinin tarihi belirtilir. </a:t>
            </a:r>
          </a:p>
          <a:p>
            <a:pPr fontAlgn="t"/>
            <a:r>
              <a:rPr lang="tr-TR" dirty="0" err="1" smtClean="0"/>
              <a:t>Tweetin</a:t>
            </a:r>
            <a:r>
              <a:rPr lang="tr-TR" dirty="0" smtClean="0"/>
              <a:t> ilk 20 kelimesini başlık olarak  ve italik olarak</a:t>
            </a:r>
            <a:r>
              <a:rPr lang="tr-TR" baseline="0" dirty="0" smtClean="0"/>
              <a:t> yazılır</a:t>
            </a:r>
            <a:r>
              <a:rPr lang="tr-TR" dirty="0" smtClean="0"/>
              <a:t>. Bir URL'yi, </a:t>
            </a:r>
            <a:r>
              <a:rPr lang="tr-TR" dirty="0" err="1" smtClean="0"/>
              <a:t>hashtag'i</a:t>
            </a:r>
            <a:r>
              <a:rPr lang="tr-TR" dirty="0" smtClean="0"/>
              <a:t> veya </a:t>
            </a:r>
            <a:r>
              <a:rPr lang="tr-TR" dirty="0" err="1" smtClean="0"/>
              <a:t>emojiyi</a:t>
            </a:r>
            <a:r>
              <a:rPr lang="tr-TR" dirty="0" smtClean="0"/>
              <a:t> her biri birer kelime olarak sayın ve ilk 20 kelimenin içindeyse bunlar</a:t>
            </a:r>
            <a:r>
              <a:rPr lang="tr-TR" baseline="0" dirty="0" smtClean="0"/>
              <a:t> da referansa dahil edilir. </a:t>
            </a:r>
            <a:r>
              <a:rPr lang="tr-TR" dirty="0" err="1" smtClean="0"/>
              <a:t>Emojiler</a:t>
            </a:r>
            <a:r>
              <a:rPr lang="tr-TR" dirty="0" smtClean="0"/>
              <a:t> italik yapılmaz.</a:t>
            </a:r>
          </a:p>
          <a:p>
            <a:pPr fontAlgn="t"/>
            <a:r>
              <a:rPr lang="tr-TR" dirty="0" err="1" smtClean="0"/>
              <a:t>Tweet</a:t>
            </a:r>
            <a:r>
              <a:rPr lang="tr-TR" dirty="0" smtClean="0"/>
              <a:t> bir resim, video, anket veya bağlantı içeren bir küçük resim içeriyorsa, başlıktan sonra parantez içinde şunu belirtin: [Resim ekli], [Video ekli], [Bağlantı eklenmiş küçük resim]. </a:t>
            </a:r>
          </a:p>
          <a:p>
            <a:pPr fontAlgn="t"/>
            <a:r>
              <a:rPr lang="tr-TR" dirty="0" smtClean="0"/>
              <a:t>Başlıktan sonra köşeli parantez içinde “[</a:t>
            </a:r>
            <a:r>
              <a:rPr lang="tr-TR" dirty="0" err="1" smtClean="0"/>
              <a:t>Tweet</a:t>
            </a:r>
            <a:r>
              <a:rPr lang="tr-TR" dirty="0" smtClean="0"/>
              <a:t>]” açıklamasını ekleyin. </a:t>
            </a:r>
            <a:r>
              <a:rPr lang="tr-TR" dirty="0" err="1" smtClean="0"/>
              <a:t>Twitter'ı</a:t>
            </a:r>
            <a:r>
              <a:rPr lang="tr-TR" dirty="0" smtClean="0"/>
              <a:t> referansta</a:t>
            </a:r>
            <a:r>
              <a:rPr lang="tr-TR" baseline="0" dirty="0" smtClean="0"/>
              <a:t> </a:t>
            </a:r>
            <a:r>
              <a:rPr lang="tr-TR" dirty="0" smtClean="0"/>
              <a:t>site adı olarak belirtin ve ardından </a:t>
            </a:r>
            <a:r>
              <a:rPr lang="tr-TR" dirty="0" err="1" smtClean="0"/>
              <a:t>tweet'in</a:t>
            </a:r>
            <a:r>
              <a:rPr lang="tr-TR" dirty="0" smtClean="0"/>
              <a:t> URL'sini yazın.</a:t>
            </a:r>
          </a:p>
          <a:p>
            <a:pPr fontAlgn="t"/>
            <a:r>
              <a:rPr lang="tr-TR" dirty="0" smtClean="0"/>
              <a:t>Bu format </a:t>
            </a:r>
            <a:r>
              <a:rPr lang="tr-TR" dirty="0" err="1" smtClean="0"/>
              <a:t>İnstagram</a:t>
            </a:r>
            <a:r>
              <a:rPr lang="tr-TR" dirty="0" smtClean="0"/>
              <a:t> ve </a:t>
            </a:r>
            <a:r>
              <a:rPr lang="tr-TR" dirty="0" err="1" smtClean="0"/>
              <a:t>Tiktok</a:t>
            </a:r>
            <a:r>
              <a:rPr lang="tr-TR" dirty="0" smtClean="0"/>
              <a:t> için de kullanılabilir. </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109</a:t>
            </a:fld>
            <a:endParaRPr lang="tr-TR"/>
          </a:p>
        </p:txBody>
      </p:sp>
    </p:spTree>
    <p:extLst>
      <p:ext uri="{BB962C8B-B14F-4D97-AF65-F5344CB8AC3E}">
        <p14:creationId xmlns:p14="http://schemas.microsoft.com/office/powerpoint/2010/main" val="2584239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Kitap ismi italik,</a:t>
            </a:r>
          </a:p>
          <a:p>
            <a:r>
              <a:rPr lang="tr-TR" dirty="0" smtClean="0"/>
              <a:t>Süreli yayınlarda dergi</a:t>
            </a:r>
            <a:r>
              <a:rPr lang="tr-TR" baseline="0" dirty="0" smtClean="0"/>
              <a:t> </a:t>
            </a:r>
            <a:r>
              <a:rPr lang="tr-TR" dirty="0" smtClean="0"/>
              <a:t>adı ve cilt italik. Dergi adının her harfi büyük</a:t>
            </a:r>
          </a:p>
          <a:p>
            <a:r>
              <a:rPr lang="tr-TR" dirty="0" smtClean="0"/>
              <a:t>Kitap, süreli yayın başlıklarında</a:t>
            </a:r>
            <a:r>
              <a:rPr lang="tr-TR" dirty="0" smtClean="0">
                <a:sym typeface="Wingdings" panose="05000000000000000000" pitchFamily="2" charset="2"/>
              </a:rPr>
              <a:t></a:t>
            </a:r>
            <a:r>
              <a:rPr lang="tr-TR" dirty="0" smtClean="0"/>
              <a:t> başlığın</a:t>
            </a:r>
            <a:r>
              <a:rPr lang="tr-TR" baseline="0" dirty="0" smtClean="0"/>
              <a:t> ilk kelimesinin ilk harfi büyük devamı küçük harf. İki nokta üst üste işaretinden sonra ilk harf büyük</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114</a:t>
            </a:fld>
            <a:endParaRPr lang="tr-TR"/>
          </a:p>
        </p:txBody>
      </p:sp>
    </p:spTree>
    <p:extLst>
      <p:ext uri="{BB962C8B-B14F-4D97-AF65-F5344CB8AC3E}">
        <p14:creationId xmlns:p14="http://schemas.microsoft.com/office/powerpoint/2010/main" val="1089055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129</a:t>
            </a:fld>
            <a:endParaRPr lang="tr-TR"/>
          </a:p>
        </p:txBody>
      </p:sp>
    </p:spTree>
    <p:extLst>
      <p:ext uri="{BB962C8B-B14F-4D97-AF65-F5344CB8AC3E}">
        <p14:creationId xmlns:p14="http://schemas.microsoft.com/office/powerpoint/2010/main" val="60765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5</a:t>
            </a:fld>
            <a:endParaRPr lang="tr-TR"/>
          </a:p>
        </p:txBody>
      </p:sp>
    </p:spTree>
    <p:extLst>
      <p:ext uri="{BB962C8B-B14F-4D97-AF65-F5344CB8AC3E}">
        <p14:creationId xmlns:p14="http://schemas.microsoft.com/office/powerpoint/2010/main" val="77865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Kısa başlık okuyucunun</a:t>
            </a:r>
            <a:r>
              <a:rPr lang="tr-TR" baseline="0" dirty="0" smtClean="0"/>
              <a:t> ilerleyen sayfalarda konudan kopmaması için raporun yazılma amacını hatırlatma işlevi görür.</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8</a:t>
            </a:fld>
            <a:endParaRPr lang="tr-TR"/>
          </a:p>
        </p:txBody>
      </p:sp>
    </p:spTree>
    <p:extLst>
      <p:ext uri="{BB962C8B-B14F-4D97-AF65-F5344CB8AC3E}">
        <p14:creationId xmlns:p14="http://schemas.microsoft.com/office/powerpoint/2010/main" val="117777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9</a:t>
            </a:fld>
            <a:endParaRPr lang="tr-TR"/>
          </a:p>
        </p:txBody>
      </p:sp>
    </p:spTree>
    <p:extLst>
      <p:ext uri="{BB962C8B-B14F-4D97-AF65-F5344CB8AC3E}">
        <p14:creationId xmlns:p14="http://schemas.microsoft.com/office/powerpoint/2010/main" val="355717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Niçin bu konuda araştırma yapıldı?</a:t>
            </a:r>
          </a:p>
          <a:p>
            <a:r>
              <a:rPr lang="tr-TR" dirty="0" smtClean="0"/>
              <a:t>Ele alınan problem neden önemlidir?</a:t>
            </a:r>
          </a:p>
          <a:p>
            <a:r>
              <a:rPr lang="tr-TR" dirty="0" smtClean="0"/>
              <a:t>Daha önce bu konuyla ilgili çalışmaların bulguları nelerdir?</a:t>
            </a:r>
          </a:p>
          <a:p>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14</a:t>
            </a:fld>
            <a:endParaRPr lang="tr-TR"/>
          </a:p>
        </p:txBody>
      </p:sp>
    </p:spTree>
    <p:extLst>
      <p:ext uri="{BB962C8B-B14F-4D97-AF65-F5344CB8AC3E}">
        <p14:creationId xmlns:p14="http://schemas.microsoft.com/office/powerpoint/2010/main" val="350006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Genelden özele doğru bir</a:t>
            </a:r>
            <a:r>
              <a:rPr lang="tr-TR" baseline="0" dirty="0" smtClean="0"/>
              <a:t> anlatım biçimi tercih edilir. Ters Üçgen</a:t>
            </a:r>
            <a:r>
              <a:rPr lang="tr-TR" baseline="0" dirty="0" smtClean="0">
                <a:sym typeface="Wingdings" panose="05000000000000000000" pitchFamily="2" charset="2"/>
              </a:rPr>
              <a:t> </a:t>
            </a:r>
            <a:r>
              <a:rPr lang="tr-TR" baseline="0" dirty="0" smtClean="0"/>
              <a:t>Sorunun tanıtılması, yazında ilişkili görülen bulgular, çalışmanın amacı ve </a:t>
            </a:r>
            <a:r>
              <a:rPr lang="tr-TR" baseline="0" dirty="0" err="1" smtClean="0"/>
              <a:t>denenceler</a:t>
            </a:r>
            <a:r>
              <a:rPr lang="tr-TR" baseline="0" dirty="0" smtClean="0"/>
              <a:t>. </a:t>
            </a:r>
          </a:p>
        </p:txBody>
      </p:sp>
      <p:sp>
        <p:nvSpPr>
          <p:cNvPr id="4" name="Slayt Numarası Yer Tutucusu 3"/>
          <p:cNvSpPr>
            <a:spLocks noGrp="1"/>
          </p:cNvSpPr>
          <p:nvPr>
            <p:ph type="sldNum" sz="quarter" idx="10"/>
          </p:nvPr>
        </p:nvSpPr>
        <p:spPr/>
        <p:txBody>
          <a:bodyPr/>
          <a:lstStyle/>
          <a:p>
            <a:fld id="{F88CE7B3-38F3-4E49-B18C-AD591E194543}" type="slidenum">
              <a:rPr lang="tr-TR" smtClean="0"/>
              <a:t>15</a:t>
            </a:fld>
            <a:endParaRPr lang="tr-TR"/>
          </a:p>
        </p:txBody>
      </p:sp>
    </p:spTree>
    <p:extLst>
      <p:ext uri="{BB962C8B-B14F-4D97-AF65-F5344CB8AC3E}">
        <p14:creationId xmlns:p14="http://schemas.microsoft.com/office/powerpoint/2010/main" val="58019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Araştırmacılara tekrar çalışmalarında</a:t>
            </a:r>
            <a:r>
              <a:rPr lang="tr-TR" baseline="0" dirty="0" smtClean="0"/>
              <a:t> (</a:t>
            </a:r>
            <a:r>
              <a:rPr lang="tr-TR" baseline="0" dirty="0" err="1" smtClean="0"/>
              <a:t>replikasyon</a:t>
            </a:r>
            <a:r>
              <a:rPr lang="tr-TR" baseline="0" dirty="0" smtClean="0"/>
              <a:t>) yol gösteren bölümdür.</a:t>
            </a:r>
            <a:endParaRPr lang="tr-TR" dirty="0"/>
          </a:p>
        </p:txBody>
      </p:sp>
      <p:sp>
        <p:nvSpPr>
          <p:cNvPr id="4" name="Slayt Numarası Yer Tutucusu 3"/>
          <p:cNvSpPr>
            <a:spLocks noGrp="1"/>
          </p:cNvSpPr>
          <p:nvPr>
            <p:ph type="sldNum" sz="quarter" idx="10"/>
          </p:nvPr>
        </p:nvSpPr>
        <p:spPr/>
        <p:txBody>
          <a:bodyPr/>
          <a:lstStyle/>
          <a:p>
            <a:fld id="{F88CE7B3-38F3-4E49-B18C-AD591E194543}" type="slidenum">
              <a:rPr lang="tr-TR" smtClean="0"/>
              <a:t>18</a:t>
            </a:fld>
            <a:endParaRPr lang="tr-TR"/>
          </a:p>
        </p:txBody>
      </p:sp>
    </p:spTree>
    <p:extLst>
      <p:ext uri="{BB962C8B-B14F-4D97-AF65-F5344CB8AC3E}">
        <p14:creationId xmlns:p14="http://schemas.microsoft.com/office/powerpoint/2010/main" val="183905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534631-E537-4B0C-8C59-8E7ED39CCF2F}" type="datetime1">
              <a:rPr lang="tr-TR" smtClean="0"/>
              <a:t>22.02.2024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218301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8A8981C-4541-4E55-BBC0-D224FF881672}" type="datetime1">
              <a:rPr lang="tr-TR" smtClean="0"/>
              <a:t>22.02.2024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15688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776BF71-6EA8-4642-92B4-D6570EC6C9F1}" type="datetime1">
              <a:rPr lang="tr-TR" smtClean="0"/>
              <a:t>22.02.2024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49692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832F71E-2528-4E9A-B8E4-A2B99F17A269}" type="datetime1">
              <a:rPr lang="tr-TR" smtClean="0"/>
              <a:t>22.02.2024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134396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183323C-F152-460A-AB9E-302DB5FF9FE3}" type="datetime1">
              <a:rPr lang="tr-TR" smtClean="0"/>
              <a:t>22.02.2024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377518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F1E774B-C163-4777-B3E7-557392B0F672}" type="datetime1">
              <a:rPr lang="tr-TR" smtClean="0"/>
              <a:t>22.02.2024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162668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0E26423-F87A-4B3C-985E-40D5CFD43020}" type="datetime1">
              <a:rPr lang="tr-TR" smtClean="0"/>
              <a:t>22.02.2024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256411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12D855D-F7A0-49BA-B58B-63455628472F}" type="datetime1">
              <a:rPr lang="tr-TR" smtClean="0"/>
              <a:t>22.02.2024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51334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BB0AE-4261-4EAF-84DB-88C517E2381B}" type="datetime1">
              <a:rPr lang="tr-TR" smtClean="0"/>
              <a:t>22.02.2024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319510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0C8873-D3A4-458A-82BA-4617CEBF66F9}" type="datetime1">
              <a:rPr lang="tr-TR" smtClean="0"/>
              <a:t>22.02.2024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25289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2FF870-53AB-4A79-8DBC-940D7143079F}" type="datetime1">
              <a:rPr lang="tr-TR" smtClean="0"/>
              <a:t>22.02.2024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0D4ED9-462A-4EB0-AD72-7478C23AB2D5}" type="slidenum">
              <a:rPr lang="tr-TR" smtClean="0"/>
              <a:t>‹#›</a:t>
            </a:fld>
            <a:endParaRPr lang="tr-TR"/>
          </a:p>
        </p:txBody>
      </p:sp>
    </p:spTree>
    <p:extLst>
      <p:ext uri="{BB962C8B-B14F-4D97-AF65-F5344CB8AC3E}">
        <p14:creationId xmlns:p14="http://schemas.microsoft.com/office/powerpoint/2010/main" val="258507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4C3D5-08CF-4CA3-AE19-04EC288BFB88}" type="datetime1">
              <a:rPr lang="tr-TR" smtClean="0"/>
              <a:t>22.02.2024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4ED9-462A-4EB0-AD72-7478C23AB2D5}" type="slidenum">
              <a:rPr lang="tr-TR" smtClean="0"/>
              <a:t>‹#›</a:t>
            </a:fld>
            <a:endParaRPr lang="tr-TR"/>
          </a:p>
        </p:txBody>
      </p:sp>
    </p:spTree>
    <p:extLst>
      <p:ext uri="{BB962C8B-B14F-4D97-AF65-F5344CB8AC3E}">
        <p14:creationId xmlns:p14="http://schemas.microsoft.com/office/powerpoint/2010/main" val="149482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cedars-sinai.org/content/dam/cedars-sinai/cancer/sub-clinical-areas/head-neck/documents/hpv-throat-cancer-brochur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en.wikipedia.org/w/index.php?title=Oil_painting&amp;oldid=929802398"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dictionary.apa.org/just-world-hypothesi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merriam-webster.com/dictionary/semantics"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facebook.com/communityofmulticulturalism/" TargetMode="External"/><Relationship Id="rId2" Type="http://schemas.openxmlformats.org/officeDocument/2006/relationships/hyperlink" Target="https://www.facebook.com/ScienceNOW/photos/a.117532185107/10156268057260108/?type=3&amp;theater"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twitter.com/APA_Databases/status/130117557670366412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twitter.com/BillGates/status/1170305718425137152" TargetMode="External"/><Relationship Id="rId4" Type="http://schemas.openxmlformats.org/officeDocument/2006/relationships/hyperlink" Target="https://twitter.com/CDCgov/status/127118041313487667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twitter.com/i/moments/971819538411999232" TargetMode="External"/><Relationship Id="rId2" Type="http://schemas.openxmlformats.org/officeDocument/2006/relationships/hyperlink" Target="https://twitter.com/i/moments/1181218317408837633"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twitter.com/michaelb4jordan/with_replies" TargetMode="External"/><Relationship Id="rId2" Type="http://schemas.openxmlformats.org/officeDocument/2006/relationships/hyperlink" Target="https://twitter.com/APA_Style"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ww.flickr.com/photos/denalinps/8639280606/"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emf"/></Relationships>
</file>

<file path=ppt/slides/_rels/slide1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hyperlink" Target="https://tr.wikipedia.org/w/index.php?title=Ticari_olmayan&amp;action=edit&amp;redlink=1" TargetMode="External"/><Relationship Id="rId4" Type="http://schemas.openxmlformats.org/officeDocument/2006/relationships/image" Target="../media/image48.png"/></Relationships>
</file>

<file path=ppt/slides/_rels/slide1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1.png"/><Relationship Id="rId7"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2.png"/></Relationships>
</file>

<file path=ppt/slides/_rels/slide1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4.png"/><Relationship Id="rId7"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27.xml.rels><?xml version="1.0" encoding="UTF-8" standalone="yes"?>
<Relationships xmlns="http://schemas.openxmlformats.org/package/2006/relationships"><Relationship Id="rId3" Type="http://schemas.openxmlformats.org/officeDocument/2006/relationships/hyperlink" Target="https://sarkac.org/2019/07/yaraticiliginizi-paylasin-acik-lisanslar-ve-creative-commons/" TargetMode="External"/><Relationship Id="rId2" Type="http://schemas.openxmlformats.org/officeDocument/2006/relationships/hyperlink" Target="https://creativecommons.org.tr/kaynaklar/"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www.hbz-nrw.de/produkte/open-access/dipp/lizenzen/dppl"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creativecommons.org.tr/kaynakla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tk.org.tr/APA/apa_2.pdf" TargetMode="External"/><Relationship Id="rId4" Type="http://schemas.openxmlformats.org/officeDocument/2006/relationships/hyperlink" Target="http://psk.baskent.edu.tr/docs/AYKK_04.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a" TargetMode="External"/><Relationship Id="rId2" Type="http://schemas.openxmlformats.org/officeDocument/2006/relationships/hyperlink" Target="https://sarkac.org/2019/07/yaraticiliginizi-paylasin-acik-lisanslar-ve-creative-commons/"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apastyle.apa.org/style-grammar-guidelines/bias-free-languag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flash1r.apa.org/apastyle/basics/index.htm?_ga=1.154959928.1888754514.145191248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do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doi.org/10.1037/027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cogprints.org/5780/1/ECSRAP.F07.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npr.org/podcasts/510312/codeswitch"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oi.org/10.1007/978-3-030-05348-2_21"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90750" y="1527175"/>
            <a:ext cx="8229600" cy="1711325"/>
          </a:xfrm>
        </p:spPr>
        <p:style>
          <a:lnRef idx="2">
            <a:schemeClr val="accent2"/>
          </a:lnRef>
          <a:fillRef idx="1">
            <a:schemeClr val="lt1"/>
          </a:fillRef>
          <a:effectRef idx="0">
            <a:schemeClr val="accent2"/>
          </a:effectRef>
          <a:fontRef idx="minor">
            <a:schemeClr val="dk1"/>
          </a:fontRef>
        </p:style>
        <p:txBody>
          <a:bodyPr/>
          <a:lstStyle/>
          <a:p>
            <a:pPr algn="ctr"/>
            <a:r>
              <a:rPr lang="tr-TR" dirty="0" smtClean="0"/>
              <a:t>APA Kurallarına Göre Rapor Hazırlama ve Kaynak Gösterme</a:t>
            </a:r>
            <a:endParaRPr lang="tr-TR"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1</a:t>
            </a:fld>
            <a:endParaRPr lang="tr-TR"/>
          </a:p>
        </p:txBody>
      </p:sp>
      <p:sp>
        <p:nvSpPr>
          <p:cNvPr id="4" name="Metin kutusu 3"/>
          <p:cNvSpPr txBox="1"/>
          <p:nvPr/>
        </p:nvSpPr>
        <p:spPr>
          <a:xfrm>
            <a:off x="4496585" y="5710019"/>
            <a:ext cx="386499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solidFill>
                  <a:schemeClr val="bg2">
                    <a:lumMod val="50000"/>
                  </a:schemeClr>
                </a:solidFill>
              </a:rPr>
              <a:t>Belge son güncellenme: Şubat 2024</a:t>
            </a:r>
          </a:p>
          <a:p>
            <a:r>
              <a:rPr lang="tr-TR" dirty="0" smtClean="0">
                <a:solidFill>
                  <a:schemeClr val="bg2">
                    <a:lumMod val="50000"/>
                  </a:schemeClr>
                </a:solidFill>
              </a:rPr>
              <a:t>Bir önceki güncellenme: Mayıs 2021</a:t>
            </a:r>
            <a:endParaRPr lang="tr-TR" dirty="0">
              <a:solidFill>
                <a:schemeClr val="bg2">
                  <a:lumMod val="50000"/>
                </a:schemeClr>
              </a:solidFill>
            </a:endParaRPr>
          </a:p>
        </p:txBody>
      </p:sp>
    </p:spTree>
    <p:extLst>
      <p:ext uri="{BB962C8B-B14F-4D97-AF65-F5344CB8AC3E}">
        <p14:creationId xmlns:p14="http://schemas.microsoft.com/office/powerpoint/2010/main" val="565867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47146" y="307635"/>
            <a:ext cx="3102964" cy="684186"/>
          </a:xfrm>
        </p:spPr>
        <p:txBody>
          <a:bodyPr>
            <a:normAutofit fontScale="90000"/>
          </a:bodyPr>
          <a:lstStyle/>
          <a:p>
            <a:r>
              <a:rPr lang="tr-TR" dirty="0" smtClean="0"/>
              <a:t>Yazarın Notu</a:t>
            </a:r>
            <a:endParaRPr lang="tr-TR" dirty="0"/>
          </a:p>
        </p:txBody>
      </p:sp>
      <p:sp>
        <p:nvSpPr>
          <p:cNvPr id="5" name="Metin kutusu 4"/>
          <p:cNvSpPr txBox="1"/>
          <p:nvPr/>
        </p:nvSpPr>
        <p:spPr>
          <a:xfrm>
            <a:off x="3342805" y="1317738"/>
            <a:ext cx="4826834" cy="1938992"/>
          </a:xfrm>
          <a:prstGeom prst="rect">
            <a:avLst/>
          </a:prstGeom>
        </p:spPr>
        <p:style>
          <a:lnRef idx="1">
            <a:schemeClr val="accent4"/>
          </a:lnRef>
          <a:fillRef idx="1003">
            <a:schemeClr val="lt1"/>
          </a:fillRef>
          <a:effectRef idx="1">
            <a:schemeClr val="accent4"/>
          </a:effectRef>
          <a:fontRef idx="minor">
            <a:schemeClr val="dk1"/>
          </a:fontRef>
        </p:style>
        <p:txBody>
          <a:bodyPr wrap="square" rtlCol="0">
            <a:spAutoFit/>
          </a:bodyPr>
          <a:lstStyle/>
          <a:p>
            <a:r>
              <a:rPr lang="tr-TR" sz="2000" dirty="0" smtClean="0"/>
              <a:t>Yazarların </a:t>
            </a:r>
          </a:p>
          <a:p>
            <a:pPr marL="285750" indent="-285750">
              <a:buFont typeface="Wingdings" panose="05000000000000000000" pitchFamily="2" charset="2"/>
              <a:buChar char="ü"/>
            </a:pPr>
            <a:r>
              <a:rPr lang="tr-TR" sz="2000" dirty="0" smtClean="0"/>
              <a:t>kurum ve bölüm bilgileri</a:t>
            </a:r>
          </a:p>
          <a:p>
            <a:pPr marL="285750" indent="-285750">
              <a:buFont typeface="Wingdings" panose="05000000000000000000" pitchFamily="2" charset="2"/>
              <a:buChar char="ü"/>
            </a:pPr>
            <a:r>
              <a:rPr lang="tr-TR" sz="2000" dirty="0" smtClean="0"/>
              <a:t>Takdim ve teşekkürü</a:t>
            </a:r>
          </a:p>
          <a:p>
            <a:pPr marL="285750" indent="-285750">
              <a:buFont typeface="Wingdings" panose="05000000000000000000" pitchFamily="2" charset="2"/>
              <a:buChar char="ü"/>
            </a:pPr>
            <a:r>
              <a:rPr lang="tr-TR" sz="2000" dirty="0" smtClean="0"/>
              <a:t>Yasal uyarıları</a:t>
            </a:r>
          </a:p>
          <a:p>
            <a:pPr marL="285750" indent="-285750">
              <a:buFont typeface="Wingdings" panose="05000000000000000000" pitchFamily="2" charset="2"/>
              <a:buChar char="ü"/>
            </a:pPr>
            <a:r>
              <a:rPr lang="tr-TR" sz="2000" dirty="0" smtClean="0"/>
              <a:t>İletişim bilgileri vb. belirttikleri alandır.</a:t>
            </a:r>
          </a:p>
          <a:p>
            <a:endParaRPr lang="tr-TR" sz="2000" dirty="0"/>
          </a:p>
        </p:txBody>
      </p:sp>
      <p:sp>
        <p:nvSpPr>
          <p:cNvPr id="6" name="Metin kutusu 5"/>
          <p:cNvSpPr txBox="1"/>
          <p:nvPr/>
        </p:nvSpPr>
        <p:spPr>
          <a:xfrm>
            <a:off x="2053651" y="3582648"/>
            <a:ext cx="7689955"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000" dirty="0"/>
              <a:t> </a:t>
            </a:r>
            <a:r>
              <a:rPr lang="tr-TR" sz="2000" dirty="0" smtClean="0"/>
              <a:t>    Yazar Notu </a:t>
            </a:r>
            <a:r>
              <a:rPr lang="tr-TR" sz="2000" dirty="0" smtClean="0">
                <a:sym typeface="Wingdings" panose="05000000000000000000" pitchFamily="2" charset="2"/>
              </a:rPr>
              <a:t></a:t>
            </a:r>
            <a:r>
              <a:rPr lang="tr-TR" sz="2000" b="1" i="1" dirty="0" smtClean="0"/>
              <a:t>(Ortalanmış)</a:t>
            </a:r>
          </a:p>
          <a:p>
            <a:r>
              <a:rPr lang="tr-TR" sz="2000" dirty="0"/>
              <a:t> </a:t>
            </a:r>
            <a:r>
              <a:rPr lang="tr-TR" sz="2000" dirty="0" smtClean="0"/>
              <a:t>    Bu araştırmanın bir kısmı </a:t>
            </a:r>
            <a:r>
              <a:rPr lang="tr-TR" sz="2000" dirty="0" err="1" smtClean="0"/>
              <a:t>National</a:t>
            </a:r>
            <a:r>
              <a:rPr lang="tr-TR" sz="2000" dirty="0" smtClean="0"/>
              <a:t> </a:t>
            </a:r>
            <a:r>
              <a:rPr lang="tr-TR" sz="2000" dirty="0" err="1" smtClean="0"/>
              <a:t>Institute</a:t>
            </a:r>
            <a:r>
              <a:rPr lang="tr-TR" sz="2000" dirty="0" smtClean="0"/>
              <a:t> on </a:t>
            </a:r>
            <a:r>
              <a:rPr lang="tr-TR" sz="2000" dirty="0" err="1" smtClean="0"/>
              <a:t>Aging</a:t>
            </a:r>
            <a:r>
              <a:rPr lang="tr-TR" sz="2000" dirty="0" smtClean="0"/>
              <a:t> ve John D. ve </a:t>
            </a:r>
            <a:r>
              <a:rPr lang="tr-TR" sz="2000" dirty="0" err="1" smtClean="0"/>
              <a:t>Catherine</a:t>
            </a:r>
            <a:r>
              <a:rPr lang="tr-TR" sz="2000" dirty="0" smtClean="0"/>
              <a:t> T. </a:t>
            </a:r>
            <a:r>
              <a:rPr lang="tr-TR" sz="2000" dirty="0" err="1" smtClean="0"/>
              <a:t>MacArthur</a:t>
            </a:r>
            <a:r>
              <a:rPr lang="tr-TR" sz="2000" dirty="0" smtClean="0"/>
              <a:t> Vakfı tarafından sağlanan ödeneklerle yürütülmüştür.</a:t>
            </a:r>
          </a:p>
          <a:p>
            <a:endParaRPr lang="tr-TR" sz="2000" dirty="0"/>
          </a:p>
          <a:p>
            <a:r>
              <a:rPr lang="tr-TR" sz="2000" dirty="0" smtClean="0"/>
              <a:t>     Bu metin ile ilgili yazışmalar Dilay Erdoğan ile yapılabilir, Başkent Üniversitesi Fen Edebiyat Fakültesi, Psikoloji bölümü Eskişehir Yolu 20. km., Bağlıca Kampüsü, 06810, Ankara- Türkiye; e-posta: dilayerdogan@hotmail.com</a:t>
            </a:r>
            <a:endParaRPr lang="tr-TR" sz="2000"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10</a:t>
            </a:fld>
            <a:endParaRPr lang="tr-TR"/>
          </a:p>
        </p:txBody>
      </p:sp>
    </p:spTree>
    <p:extLst>
      <p:ext uri="{BB962C8B-B14F-4D97-AF65-F5344CB8AC3E}">
        <p14:creationId xmlns:p14="http://schemas.microsoft.com/office/powerpoint/2010/main" val="28519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509563540"/>
              </p:ext>
            </p:extLst>
          </p:nvPr>
        </p:nvGraphicFramePr>
        <p:xfrm>
          <a:off x="181132" y="2030407"/>
          <a:ext cx="11782268" cy="280416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r>
                        <a:rPr lang="en-US" sz="1800" b="0" i="0" u="none" strike="noStrike" kern="1200" baseline="0" dirty="0" err="1" smtClean="0">
                          <a:solidFill>
                            <a:schemeClr val="lt1"/>
                          </a:solidFill>
                          <a:latin typeface="+mn-lt"/>
                          <a:ea typeface="+mn-ea"/>
                          <a:cs typeface="+mn-cs"/>
                        </a:rPr>
                        <a:t>Bestecinin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soyadı</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Bestecinin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adının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baş</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harfi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Telif</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hakkı</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tarihi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Eserin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adı</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seslendirenin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adı</a:t>
                      </a:r>
                      <a:r>
                        <a:rPr lang="en-US" sz="1800" b="0" i="0" u="none" strike="noStrike" kern="1200" baseline="0" dirty="0" smtClean="0">
                          <a:solidFill>
                            <a:schemeClr val="lt1"/>
                          </a:solidFill>
                          <a:latin typeface="+mn-lt"/>
                          <a:ea typeface="+mn-ea"/>
                          <a:cs typeface="+mn-cs"/>
                        </a:rPr>
                        <a:t> </a:t>
                      </a:r>
                      <a:endParaRPr lang="tr-TR" sz="1800" b="0" i="0" u="none" strike="noStrike" kern="1200" baseline="0" dirty="0" smtClean="0">
                        <a:solidFill>
                          <a:schemeClr val="l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lt1"/>
                          </a:solidFill>
                          <a:latin typeface="+mn-lt"/>
                          <a:ea typeface="+mn-ea"/>
                          <a:cs typeface="+mn-cs"/>
                        </a:rPr>
                        <a:t>    </a:t>
                      </a:r>
                      <a:r>
                        <a:rPr lang="en-US" sz="1800" b="0" i="0" u="none" strike="noStrike" kern="1200" baseline="0" dirty="0" smtClean="0">
                          <a:solidFill>
                            <a:schemeClr val="lt1"/>
                          </a:solidFill>
                          <a:latin typeface="+mn-lt"/>
                          <a:ea typeface="+mn-ea"/>
                          <a:cs typeface="+mn-cs"/>
                        </a:rPr>
                        <a:t>“</a:t>
                      </a:r>
                      <a:r>
                        <a:rPr lang="en-US" sz="1800" b="0" i="0" u="none" strike="noStrike" kern="1200" baseline="0" dirty="0" err="1" smtClean="0">
                          <a:solidFill>
                            <a:schemeClr val="lt1"/>
                          </a:solidFill>
                          <a:latin typeface="+mn-lt"/>
                          <a:ea typeface="+mn-ea"/>
                          <a:cs typeface="+mn-cs"/>
                        </a:rPr>
                        <a:t>tarafından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kaydedildi</a:t>
                      </a:r>
                      <a:r>
                        <a:rPr lang="en-US" sz="1800" b="0" i="0" u="none" strike="noStrike" kern="1200" baseline="0" dirty="0" smtClean="0">
                          <a:solidFill>
                            <a:schemeClr val="lt1"/>
                          </a:solidFill>
                          <a:latin typeface="+mn-lt"/>
                          <a:ea typeface="+mn-ea"/>
                          <a:cs typeface="+mn-cs"/>
                        </a:rPr>
                        <a:t>” - </a:t>
                      </a:r>
                      <a:r>
                        <a:rPr lang="en-US" sz="1800" b="0" i="0" u="none" strike="noStrike" kern="1200" baseline="0" dirty="0" err="1" smtClean="0">
                          <a:solidFill>
                            <a:schemeClr val="lt1"/>
                          </a:solidFill>
                          <a:latin typeface="+mn-lt"/>
                          <a:ea typeface="+mn-ea"/>
                          <a:cs typeface="+mn-cs"/>
                        </a:rPr>
                        <a:t>Besteci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ile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eseri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seslendiren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farklıysa</a:t>
                      </a:r>
                      <a:r>
                        <a:rPr lang="en-US" sz="1800" b="0" i="0" u="none" strike="noStrike" kern="1200" baseline="0" dirty="0" smtClean="0">
                          <a:solidFill>
                            <a:schemeClr val="lt1"/>
                          </a:solidFill>
                          <a:latin typeface="+mn-lt"/>
                          <a:ea typeface="+mn-ea"/>
                          <a:cs typeface="+mn-cs"/>
                        </a:rPr>
                        <a:t>]. </a:t>
                      </a:r>
                      <a:r>
                        <a:rPr lang="en-US" sz="1800" b="0" i="1" u="none" strike="noStrike" kern="1200" baseline="0" dirty="0" err="1" smtClean="0">
                          <a:solidFill>
                            <a:schemeClr val="lt1"/>
                          </a:solidFill>
                          <a:latin typeface="+mn-lt"/>
                          <a:ea typeface="+mn-ea"/>
                          <a:cs typeface="+mn-cs"/>
                        </a:rPr>
                        <a:t>Albümün</a:t>
                      </a:r>
                      <a:r>
                        <a:rPr lang="en-US" sz="1800" b="0" i="1" u="none" strike="noStrike" kern="1200" baseline="0" dirty="0" smtClean="0">
                          <a:solidFill>
                            <a:schemeClr val="lt1"/>
                          </a:solidFill>
                          <a:latin typeface="+mn-lt"/>
                          <a:ea typeface="+mn-ea"/>
                          <a:cs typeface="+mn-cs"/>
                        </a:rPr>
                        <a:t> </a:t>
                      </a:r>
                      <a:r>
                        <a:rPr lang="en-US" sz="1800" b="0" i="1" u="none" strike="noStrike" kern="1200" baseline="0" dirty="0" err="1" smtClean="0">
                          <a:solidFill>
                            <a:schemeClr val="lt1"/>
                          </a:solidFill>
                          <a:latin typeface="+mn-lt"/>
                          <a:ea typeface="+mn-ea"/>
                          <a:cs typeface="+mn-cs"/>
                        </a:rPr>
                        <a:t>adı</a:t>
                      </a:r>
                      <a:r>
                        <a:rPr lang="en-US" sz="1800" b="0" i="1" u="none" strike="noStrike" kern="1200" baseline="0" dirty="0" smtClean="0">
                          <a:solidFill>
                            <a:schemeClr val="lt1"/>
                          </a:solidFill>
                          <a:latin typeface="+mn-lt"/>
                          <a:ea typeface="+mn-ea"/>
                          <a:cs typeface="+mn-cs"/>
                        </a:rPr>
                        <a:t>. </a:t>
                      </a:r>
                      <a:r>
                        <a:rPr lang="en-US" sz="1800" b="0" i="0" u="none" strike="noStrike" kern="1200" baseline="0" dirty="0" smtClean="0">
                          <a:solidFill>
                            <a:schemeClr val="lt1"/>
                          </a:solidFill>
                          <a:latin typeface="+mn-lt"/>
                          <a:ea typeface="+mn-ea"/>
                          <a:cs typeface="+mn-cs"/>
                        </a:rPr>
                        <a:t>[</a:t>
                      </a:r>
                      <a:r>
                        <a:rPr lang="en-US" sz="1800" b="0" i="0" u="none" strike="noStrike" kern="1200" baseline="0" dirty="0" err="1" smtClean="0">
                          <a:solidFill>
                            <a:schemeClr val="lt1"/>
                          </a:solidFill>
                          <a:latin typeface="+mn-lt"/>
                          <a:ea typeface="+mn-ea"/>
                          <a:cs typeface="+mn-cs"/>
                        </a:rPr>
                        <a:t>kayıt</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türü</a:t>
                      </a:r>
                      <a:r>
                        <a:rPr lang="en-US" sz="1800" b="0" i="0" u="none" strike="noStrike" kern="1200" baseline="0" dirty="0" smtClean="0">
                          <a:solidFill>
                            <a:schemeClr val="lt1"/>
                          </a:solidFill>
                          <a:latin typeface="+mn-lt"/>
                          <a:ea typeface="+mn-ea"/>
                          <a:cs typeface="+mn-cs"/>
                        </a:rPr>
                        <a:t>]. </a:t>
                      </a:r>
                      <a:endParaRPr lang="tr-TR" sz="1800" b="0" i="0" u="none" strike="noStrike" kern="1200" baseline="0" dirty="0" smtClean="0">
                        <a:solidFill>
                          <a:schemeClr val="l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lt1"/>
                          </a:solidFill>
                          <a:latin typeface="+mn-lt"/>
                          <a:ea typeface="+mn-ea"/>
                          <a:cs typeface="+mn-cs"/>
                        </a:rPr>
                        <a:t>     </a:t>
                      </a:r>
                      <a:r>
                        <a:rPr lang="en-US" sz="1800" b="0" i="0" u="none" strike="noStrike" kern="1200" baseline="0" dirty="0" smtClean="0">
                          <a:solidFill>
                            <a:schemeClr val="lt1"/>
                          </a:solidFill>
                          <a:latin typeface="+mn-lt"/>
                          <a:ea typeface="+mn-ea"/>
                          <a:cs typeface="+mn-cs"/>
                        </a:rPr>
                        <a:t>Firma.(</a:t>
                      </a:r>
                      <a:r>
                        <a:rPr lang="en-US" sz="1800" b="0" i="0" u="none" strike="noStrike" kern="1200" baseline="0" dirty="0" err="1" smtClean="0">
                          <a:solidFill>
                            <a:schemeClr val="lt1"/>
                          </a:solidFill>
                          <a:latin typeface="+mn-lt"/>
                          <a:ea typeface="+mn-ea"/>
                          <a:cs typeface="+mn-cs"/>
                        </a:rPr>
                        <a:t>Kayıt</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tarihi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telif</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hakkı</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tarihinden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farklıysa</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kayıt</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tarihi</a:t>
                      </a:r>
                      <a:r>
                        <a:rPr lang="en-US" sz="1800" b="0" i="0" u="none" strike="noStrike" kern="1200" baseline="0" dirty="0" smtClean="0">
                          <a:solidFill>
                            <a:schemeClr val="lt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Selçuk</a:t>
                      </a:r>
                      <a:r>
                        <a:rPr lang="en-US" sz="1800" b="0" i="0" u="none" strike="noStrike" kern="1200" baseline="0" dirty="0" smtClean="0">
                          <a:solidFill>
                            <a:schemeClr val="dk1"/>
                          </a:solidFill>
                          <a:latin typeface="+mn-lt"/>
                          <a:ea typeface="+mn-ea"/>
                          <a:cs typeface="+mn-cs"/>
                        </a:rPr>
                        <a:t>, M. N. (1999). Aziz İstanbul. </a:t>
                      </a:r>
                      <a:r>
                        <a:rPr lang="en-US" sz="1800" b="0" i="1" u="none" strike="noStrike" kern="1200" baseline="0" dirty="0" err="1" smtClean="0">
                          <a:solidFill>
                            <a:schemeClr val="dk1"/>
                          </a:solidFill>
                          <a:latin typeface="+mn-lt"/>
                          <a:ea typeface="+mn-ea"/>
                          <a:cs typeface="+mn-cs"/>
                        </a:rPr>
                        <a:t>Üstad</a:t>
                      </a:r>
                      <a:r>
                        <a:rPr lang="en-US" sz="1800" b="0" i="1"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[CD]. YKY </a:t>
                      </a:r>
                      <a:r>
                        <a:rPr lang="en-US" sz="1800" b="0" i="0" u="none" strike="noStrike" kern="1200" baseline="0" dirty="0" err="1" smtClean="0">
                          <a:solidFill>
                            <a:schemeClr val="dk1"/>
                          </a:solidFill>
                          <a:latin typeface="+mn-lt"/>
                          <a:ea typeface="+mn-ea"/>
                          <a:cs typeface="+mn-cs"/>
                        </a:rPr>
                        <a:t>Müzik</a:t>
                      </a:r>
                      <a:r>
                        <a:rPr lang="en-US" sz="1800" b="0" i="0" u="none" strike="noStrike" kern="1200" baseline="0" dirty="0" smtClean="0">
                          <a:solidFill>
                            <a:schemeClr val="dk1"/>
                          </a:solidFill>
                          <a:latin typeface="+mn-lt"/>
                          <a:ea typeface="+mn-ea"/>
                          <a:cs typeface="+mn-cs"/>
                        </a:rPr>
                        <a:t>.	</a:t>
                      </a:r>
                    </a:p>
                    <a:p>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Taupin</a:t>
                      </a:r>
                      <a:r>
                        <a:rPr lang="en-US" sz="1800" b="0" i="0" u="none" strike="noStrike" kern="1200" baseline="0" dirty="0" smtClean="0">
                          <a:solidFill>
                            <a:schemeClr val="dk1"/>
                          </a:solidFill>
                          <a:latin typeface="+mn-lt"/>
                          <a:ea typeface="+mn-ea"/>
                          <a:cs typeface="+mn-cs"/>
                        </a:rPr>
                        <a:t>, B. (1975). Someone saved my life tonight [Recorded by Elton John]. </a:t>
                      </a:r>
                      <a:r>
                        <a:rPr lang="en-US" sz="1800" b="0" i="1" u="none" strike="noStrike" kern="1200" baseline="0" dirty="0" smtClean="0">
                          <a:solidFill>
                            <a:schemeClr val="dk1"/>
                          </a:solidFill>
                          <a:latin typeface="+mn-lt"/>
                          <a:ea typeface="+mn-ea"/>
                          <a:cs typeface="+mn-cs"/>
                        </a:rPr>
                        <a:t>On Captain fantastic</a:t>
                      </a:r>
                      <a:endParaRPr lang="tr-TR" sz="1800" b="0" i="1"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1" u="none" strike="noStrike" kern="1200" baseline="0" dirty="0" smtClean="0">
                          <a:solidFill>
                            <a:schemeClr val="dk1"/>
                          </a:solidFill>
                          <a:latin typeface="+mn-lt"/>
                          <a:ea typeface="+mn-ea"/>
                          <a:cs typeface="+mn-cs"/>
                        </a:rPr>
                        <a:t>     </a:t>
                      </a:r>
                      <a:r>
                        <a:rPr lang="en-US" sz="1800" b="0" i="1" u="none" strike="noStrike" kern="1200" baseline="0" dirty="0" smtClean="0">
                          <a:solidFill>
                            <a:schemeClr val="dk1"/>
                          </a:solidFill>
                          <a:latin typeface="+mn-lt"/>
                          <a:ea typeface="+mn-ea"/>
                          <a:cs typeface="+mn-cs"/>
                        </a:rPr>
                        <a:t>and the brown dirt cowboy </a:t>
                      </a:r>
                      <a:r>
                        <a:rPr lang="en-US" sz="1800" b="0" i="0" u="none" strike="noStrike" kern="1200" baseline="0" dirty="0" smtClean="0">
                          <a:solidFill>
                            <a:schemeClr val="dk1"/>
                          </a:solidFill>
                          <a:latin typeface="+mn-lt"/>
                          <a:ea typeface="+mn-ea"/>
                          <a:cs typeface="+mn-cs"/>
                        </a:rPr>
                        <a:t>[CD]. Big Pig Music Limited.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5730240" y="1295399"/>
            <a:ext cx="1203960" cy="40011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dirty="0" smtClean="0"/>
              <a:t>Ses Kaydı</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100</a:t>
            </a:fld>
            <a:endParaRPr lang="tr-TR"/>
          </a:p>
        </p:txBody>
      </p:sp>
    </p:spTree>
    <p:extLst>
      <p:ext uri="{BB962C8B-B14F-4D97-AF65-F5344CB8AC3E}">
        <p14:creationId xmlns:p14="http://schemas.microsoft.com/office/powerpoint/2010/main" val="2255729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45611027"/>
              </p:ext>
            </p:extLst>
          </p:nvPr>
        </p:nvGraphicFramePr>
        <p:xfrm>
          <a:off x="181132" y="2030407"/>
          <a:ext cx="11782268" cy="2513458"/>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1111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r>
                        <a:rPr lang="tr-TR" sz="1800" b="0" i="0" u="none" strike="noStrike" kern="1200" baseline="0" dirty="0" smtClean="0">
                          <a:solidFill>
                            <a:schemeClr val="lt1"/>
                          </a:solidFill>
                          <a:latin typeface="+mn-lt"/>
                          <a:ea typeface="+mn-ea"/>
                          <a:cs typeface="+mn-cs"/>
                        </a:rPr>
                        <a:t>Yapımcının adı (Yapımcı). (Yıl). </a:t>
                      </a:r>
                      <a:r>
                        <a:rPr lang="tr-TR" sz="1800" b="0" i="1" u="none" strike="noStrike" kern="1200" baseline="0" dirty="0" smtClean="0">
                          <a:solidFill>
                            <a:schemeClr val="lt1"/>
                          </a:solidFill>
                          <a:latin typeface="+mn-lt"/>
                          <a:ea typeface="+mn-ea"/>
                          <a:cs typeface="+mn-cs"/>
                        </a:rPr>
                        <a:t>Videonun </a:t>
                      </a:r>
                      <a:r>
                        <a:rPr lang="tr-TR" sz="1800" b="0" i="1" u="none" strike="noStrike" kern="1200" baseline="0" dirty="0" smtClean="0">
                          <a:solidFill>
                            <a:schemeClr val="bg1"/>
                          </a:solidFill>
                          <a:latin typeface="+mn-lt"/>
                          <a:ea typeface="+mn-ea"/>
                          <a:cs typeface="+mn-cs"/>
                        </a:rPr>
                        <a:t>adı  </a:t>
                      </a:r>
                      <a:r>
                        <a:rPr lang="tr-TR" sz="1800" b="0" i="0" u="none" strike="noStrike" kern="1200" baseline="0" dirty="0" smtClean="0">
                          <a:solidFill>
                            <a:schemeClr val="bg1"/>
                          </a:solidFill>
                          <a:latin typeface="+mn-lt"/>
                          <a:ea typeface="+mn-ea"/>
                          <a:cs typeface="+mn-cs"/>
                        </a:rPr>
                        <a:t>[DVD]. İnternet sitesi </a:t>
                      </a:r>
                      <a:r>
                        <a:rPr lang="en-US" sz="1800" b="0" i="1" u="none" strike="noStrike" kern="1200" baseline="0" dirty="0" smtClean="0">
                          <a:solidFill>
                            <a:schemeClr val="lt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CNN Türk (Yapımcı). (2011). </a:t>
                      </a:r>
                      <a:r>
                        <a:rPr lang="tr-TR" sz="2000" b="0" i="1" u="none" strike="noStrike" kern="1200" baseline="0" dirty="0" smtClean="0">
                          <a:solidFill>
                            <a:schemeClr val="dk1"/>
                          </a:solidFill>
                          <a:latin typeface="+mn-lt"/>
                          <a:ea typeface="+mn-ea"/>
                          <a:cs typeface="+mn-cs"/>
                        </a:rPr>
                        <a:t>İstanbul için ‘yaşam hakkı’ zamanı </a:t>
                      </a:r>
                      <a:r>
                        <a:rPr lang="tr-TR" sz="2000" b="0" i="0" u="none" strike="noStrike" kern="1200" baseline="0" dirty="0" smtClean="0">
                          <a:solidFill>
                            <a:schemeClr val="dk1"/>
                          </a:solidFill>
                          <a:latin typeface="+mn-lt"/>
                          <a:ea typeface="+mn-ea"/>
                          <a:cs typeface="+mn-cs"/>
                        </a:rPr>
                        <a:t>[DVD].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http://video.cnnturk.com</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noProof="0" dirty="0" smtClean="0">
                          <a:solidFill>
                            <a:schemeClr val="dk1"/>
                          </a:solidFill>
                          <a:latin typeface="+mn-lt"/>
                          <a:ea typeface="+mn-ea"/>
                          <a:cs typeface="+mn-cs"/>
                        </a:rPr>
                        <a:t>American Psychological Association (Producer). (2000). </a:t>
                      </a:r>
                      <a:r>
                        <a:rPr lang="en-US" sz="2000" b="0" i="1" u="none" strike="noStrike" kern="1200" baseline="0" noProof="0" dirty="0" smtClean="0">
                          <a:solidFill>
                            <a:schemeClr val="dk1"/>
                          </a:solidFill>
                          <a:latin typeface="+mn-lt"/>
                          <a:ea typeface="+mn-ea"/>
                          <a:cs typeface="+mn-cs"/>
                        </a:rPr>
                        <a:t>Responding therapeutically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1" u="none" strike="noStrike" kern="1200" baseline="0" noProof="0" dirty="0" smtClean="0">
                          <a:solidFill>
                            <a:schemeClr val="dk1"/>
                          </a:solidFill>
                          <a:latin typeface="+mn-lt"/>
                          <a:ea typeface="+mn-ea"/>
                          <a:cs typeface="+mn-cs"/>
                        </a:rPr>
                        <a:t>     patient expressions of sexual attraction</a:t>
                      </a:r>
                      <a:r>
                        <a:rPr lang="en-US" sz="2000" b="0" i="0" u="none" strike="noStrike" kern="1200" baseline="0" noProof="0" dirty="0" smtClean="0">
                          <a:solidFill>
                            <a:schemeClr val="dk1"/>
                          </a:solidFill>
                          <a:latin typeface="+mn-lt"/>
                          <a:ea typeface="+mn-ea"/>
                          <a:cs typeface="+mn-cs"/>
                        </a:rPr>
                        <a:t> [DVD]. http://www.apa.org/videos/</a:t>
                      </a: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5601254" y="1252536"/>
            <a:ext cx="942023" cy="40011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dirty="0" smtClean="0"/>
              <a:t>Video</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101</a:t>
            </a:fld>
            <a:endParaRPr lang="tr-TR"/>
          </a:p>
        </p:txBody>
      </p:sp>
    </p:spTree>
    <p:extLst>
      <p:ext uri="{BB962C8B-B14F-4D97-AF65-F5344CB8AC3E}">
        <p14:creationId xmlns:p14="http://schemas.microsoft.com/office/powerpoint/2010/main" val="25813644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93997940"/>
              </p:ext>
            </p:extLst>
          </p:nvPr>
        </p:nvGraphicFramePr>
        <p:xfrm>
          <a:off x="267329" y="1855621"/>
          <a:ext cx="11782268" cy="36271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Kurumun adı. (Yıl). </a:t>
                      </a:r>
                      <a:r>
                        <a:rPr lang="tr-TR" sz="2000" b="0" i="1" u="none" strike="noStrike" kern="1200" baseline="0" dirty="0" smtClean="0">
                          <a:solidFill>
                            <a:schemeClr val="lt1"/>
                          </a:solidFill>
                          <a:latin typeface="+mn-lt"/>
                          <a:ea typeface="+mn-ea"/>
                          <a:cs typeface="+mn-cs"/>
                        </a:rPr>
                        <a:t>Broşürün başlığı </a:t>
                      </a:r>
                      <a:r>
                        <a:rPr lang="tr-TR" sz="2000" b="0" i="0" u="none" strike="noStrike" kern="1200" baseline="0" dirty="0" smtClean="0">
                          <a:solidFill>
                            <a:schemeClr val="lt1"/>
                          </a:solidFill>
                          <a:latin typeface="+mn-lt"/>
                          <a:ea typeface="+mn-ea"/>
                          <a:cs typeface="+mn-cs"/>
                        </a:rPr>
                        <a:t>(Baskı sayısı) [Broşür].Yayıncı adı.</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Kurumun adı. (Yıl). </a:t>
                      </a:r>
                      <a:r>
                        <a:rPr lang="tr-TR" sz="2000" b="0" i="1" u="none" strike="noStrike" kern="1200" baseline="0" dirty="0" smtClean="0">
                          <a:solidFill>
                            <a:schemeClr val="lt1"/>
                          </a:solidFill>
                          <a:latin typeface="+mn-lt"/>
                          <a:ea typeface="+mn-ea"/>
                          <a:cs typeface="+mn-cs"/>
                        </a:rPr>
                        <a:t>Broşürün başlığı </a:t>
                      </a:r>
                      <a:r>
                        <a:rPr lang="tr-TR" sz="2000" b="0" i="0" u="none" strike="noStrike" kern="1200" baseline="0" dirty="0" smtClean="0">
                          <a:solidFill>
                            <a:schemeClr val="lt1"/>
                          </a:solidFill>
                          <a:latin typeface="+mn-lt"/>
                          <a:ea typeface="+mn-ea"/>
                          <a:cs typeface="+mn-cs"/>
                        </a:rPr>
                        <a:t>(Baskı sayısı) [Broşür]. URL linki</a:t>
                      </a:r>
                    </a:p>
                    <a:p>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Türk Psikologlar Derneği. (1999). </a:t>
                      </a:r>
                      <a:r>
                        <a:rPr lang="tr-TR" sz="2000" b="0" i="1" u="none" strike="noStrike" kern="1200" baseline="0" dirty="0" smtClean="0">
                          <a:solidFill>
                            <a:schemeClr val="dk1"/>
                          </a:solidFill>
                          <a:latin typeface="+mn-lt"/>
                          <a:ea typeface="+mn-ea"/>
                          <a:cs typeface="+mn-cs"/>
                        </a:rPr>
                        <a:t>Depremin psikolojik sonuçlarını hafifletme </a:t>
                      </a:r>
                      <a:r>
                        <a:rPr lang="tr-TR" sz="2000" b="0" i="0" u="none" strike="noStrike" kern="1200" baseline="0" dirty="0" smtClean="0">
                          <a:solidFill>
                            <a:schemeClr val="dk1"/>
                          </a:solidFill>
                          <a:latin typeface="+mn-lt"/>
                          <a:ea typeface="+mn-ea"/>
                          <a:cs typeface="+mn-cs"/>
                        </a:rPr>
                        <a:t>(4. baskı)</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[Broşür]. Türk Psikologlar Derneği Deprem Özel Çalışma Grubu: Yazar.	</a:t>
                      </a:r>
                    </a:p>
                    <a:p>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sz="2000" b="0" i="0" dirty="0" smtClean="0">
                          <a:solidFill>
                            <a:srgbClr val="000000"/>
                          </a:solidFill>
                          <a:effectLst/>
                          <a:latin typeface="+mn-lt"/>
                        </a:rPr>
                        <a:t>Cedars-Sinai. (2015). </a:t>
                      </a:r>
                      <a:r>
                        <a:rPr lang="tr-TR" sz="2000" b="0" i="1" dirty="0" smtClean="0">
                          <a:solidFill>
                            <a:srgbClr val="000000"/>
                          </a:solidFill>
                          <a:effectLst/>
                          <a:latin typeface="+mn-lt"/>
                        </a:rPr>
                        <a:t>Human </a:t>
                      </a:r>
                      <a:r>
                        <a:rPr lang="tr-TR" sz="2000" b="0" i="1" dirty="0" err="1" smtClean="0">
                          <a:solidFill>
                            <a:srgbClr val="000000"/>
                          </a:solidFill>
                          <a:effectLst/>
                          <a:latin typeface="+mn-lt"/>
                        </a:rPr>
                        <a:t>papillomavirus</a:t>
                      </a:r>
                      <a:r>
                        <a:rPr lang="tr-TR" sz="2000" b="0" i="1" dirty="0" smtClean="0">
                          <a:solidFill>
                            <a:srgbClr val="000000"/>
                          </a:solidFill>
                          <a:effectLst/>
                          <a:latin typeface="+mn-lt"/>
                        </a:rPr>
                        <a:t> (HPV) </a:t>
                      </a:r>
                      <a:r>
                        <a:rPr lang="tr-TR" sz="2000" b="0" i="1" dirty="0" err="1" smtClean="0">
                          <a:solidFill>
                            <a:srgbClr val="000000"/>
                          </a:solidFill>
                          <a:effectLst/>
                          <a:latin typeface="+mn-lt"/>
                        </a:rPr>
                        <a:t>and</a:t>
                      </a:r>
                      <a:r>
                        <a:rPr lang="tr-TR" sz="2000" b="0" i="1" dirty="0" smtClean="0">
                          <a:solidFill>
                            <a:srgbClr val="000000"/>
                          </a:solidFill>
                          <a:effectLst/>
                          <a:latin typeface="+mn-lt"/>
                        </a:rPr>
                        <a:t> </a:t>
                      </a:r>
                      <a:r>
                        <a:rPr lang="tr-TR" sz="2000" b="0" i="1" dirty="0" err="1" smtClean="0">
                          <a:solidFill>
                            <a:srgbClr val="000000"/>
                          </a:solidFill>
                          <a:effectLst/>
                          <a:latin typeface="+mn-lt"/>
                        </a:rPr>
                        <a:t>oropharyngeal</a:t>
                      </a:r>
                      <a:r>
                        <a:rPr lang="tr-TR" sz="2000" b="0" i="1" dirty="0" smtClean="0">
                          <a:solidFill>
                            <a:srgbClr val="000000"/>
                          </a:solidFill>
                          <a:effectLst/>
                          <a:latin typeface="+mn-lt"/>
                        </a:rPr>
                        <a:t> </a:t>
                      </a:r>
                      <a:r>
                        <a:rPr lang="tr-TR" sz="2000" b="0" i="1" dirty="0" err="1" smtClean="0">
                          <a:solidFill>
                            <a:srgbClr val="000000"/>
                          </a:solidFill>
                          <a:effectLst/>
                          <a:latin typeface="+mn-lt"/>
                        </a:rPr>
                        <a:t>cancer</a:t>
                      </a:r>
                      <a:r>
                        <a:rPr lang="tr-TR" sz="2000" b="0" i="0" dirty="0" smtClean="0">
                          <a:solidFill>
                            <a:srgbClr val="000000"/>
                          </a:solidFill>
                          <a:effectLst/>
                          <a:latin typeface="+mn-lt"/>
                        </a:rPr>
                        <a:t> [</a:t>
                      </a:r>
                      <a:r>
                        <a:rPr lang="tr-TR" sz="2000" b="0" i="0" dirty="0" err="1" smtClean="0">
                          <a:solidFill>
                            <a:srgbClr val="000000"/>
                          </a:solidFill>
                          <a:effectLst/>
                          <a:latin typeface="+mn-lt"/>
                        </a:rPr>
                        <a:t>Brochure</a:t>
                      </a:r>
                      <a:r>
                        <a:rPr lang="tr-TR" sz="2000" b="0" i="0" dirty="0" smtClean="0">
                          <a:solidFill>
                            <a:srgbClr val="000000"/>
                          </a:solidFill>
                          <a:effectLst/>
                          <a:latin typeface="+mn-lt"/>
                        </a:rPr>
                        <a:t>]. </a:t>
                      </a:r>
                      <a:r>
                        <a:rPr lang="tr-TR" sz="2000" b="0" i="0" u="sng" dirty="0" smtClean="0">
                          <a:solidFill>
                            <a:srgbClr val="000000"/>
                          </a:solidFill>
                          <a:effectLst/>
                          <a:latin typeface="+mn-lt"/>
                          <a:hlinkClick r:id="rId3"/>
                        </a:rPr>
                        <a:t>https://www.cedars-sinai.org/content/dam/cedars-sinai/cancer/sub-clinical-areas/head-neck/documents/hpv-throat-cancer-brochure.pdf</a:t>
                      </a:r>
                      <a:endParaRPr lang="en-US" sz="2000" b="0" i="0" u="none" strike="noStrike" kern="1200" baseline="0" dirty="0" smtClean="0">
                        <a:solidFill>
                          <a:schemeClr val="dk1"/>
                        </a:solidFill>
                        <a:latin typeface="+mn-lt"/>
                        <a:ea typeface="+mn-ea"/>
                        <a:cs typeface="+mn-cs"/>
                      </a:endParaRPr>
                    </a:p>
                    <a:p>
                      <a:endParaRPr lang="en-US"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5304199" y="1052692"/>
            <a:ext cx="1303020" cy="40011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dirty="0" smtClean="0"/>
              <a:t>Broşür</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102</a:t>
            </a:fld>
            <a:endParaRPr lang="tr-TR"/>
          </a:p>
        </p:txBody>
      </p:sp>
    </p:spTree>
    <p:extLst>
      <p:ext uri="{BB962C8B-B14F-4D97-AF65-F5344CB8AC3E}">
        <p14:creationId xmlns:p14="http://schemas.microsoft.com/office/powerpoint/2010/main" val="20401452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443864935"/>
              </p:ext>
            </p:extLst>
          </p:nvPr>
        </p:nvGraphicFramePr>
        <p:xfrm>
          <a:off x="964912" y="1007192"/>
          <a:ext cx="10248743" cy="1421204"/>
        </p:xfrm>
        <a:graphic>
          <a:graphicData uri="http://schemas.openxmlformats.org/drawingml/2006/table">
            <a:tbl>
              <a:tblPr firstRow="1" bandRow="1">
                <a:tableStyleId>{93296810-A885-4BE3-A3E7-6D5BEEA58F35}</a:tableStyleId>
              </a:tblPr>
              <a:tblGrid>
                <a:gridCol w="2120429">
                  <a:extLst>
                    <a:ext uri="{9D8B030D-6E8A-4147-A177-3AD203B41FA5}">
                      <a16:colId xmlns:a16="http://schemas.microsoft.com/office/drawing/2014/main" xmlns="" val="20000"/>
                    </a:ext>
                  </a:extLst>
                </a:gridCol>
                <a:gridCol w="8128314">
                  <a:extLst>
                    <a:ext uri="{9D8B030D-6E8A-4147-A177-3AD203B41FA5}">
                      <a16:colId xmlns:a16="http://schemas.microsoft.com/office/drawing/2014/main" xmlns="" val="20001"/>
                    </a:ext>
                  </a:extLst>
                </a:gridCol>
              </a:tblGrid>
              <a:tr h="941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rPr>
                        <a:t>İNGİLİZCE</a:t>
                      </a:r>
                    </a:p>
                    <a:p>
                      <a:endParaRPr lang="tr-TR" sz="1800" dirty="0"/>
                    </a:p>
                  </a:txBody>
                  <a:tcPr/>
                </a:tc>
                <a:tc>
                  <a:txBody>
                    <a:bodyPr/>
                    <a:lstStyle/>
                    <a:p>
                      <a:pPr marL="252000" indent="-457200"/>
                      <a:r>
                        <a:rPr lang="en-US" sz="1800" b="0" i="0" kern="1200" dirty="0" smtClean="0">
                          <a:solidFill>
                            <a:schemeClr val="lt1"/>
                          </a:solidFill>
                          <a:effectLst/>
                          <a:latin typeface="+mn-lt"/>
                          <a:ea typeface="+mn-ea"/>
                          <a:cs typeface="+mn-cs"/>
                        </a:rPr>
                        <a:t>Oil painting. (2019, December 8). In </a:t>
                      </a:r>
                      <a:r>
                        <a:rPr lang="en-US" sz="1800" b="0" i="1" kern="1200" dirty="0" smtClean="0">
                          <a:solidFill>
                            <a:schemeClr val="lt1"/>
                          </a:solidFill>
                          <a:effectLst/>
                          <a:latin typeface="+mn-lt"/>
                          <a:ea typeface="+mn-ea"/>
                          <a:cs typeface="+mn-cs"/>
                        </a:rPr>
                        <a:t>Wikipedia</a:t>
                      </a:r>
                      <a:r>
                        <a:rPr lang="en-US" sz="1800" b="0" i="0" kern="1200" dirty="0" smtClean="0">
                          <a:solidFill>
                            <a:schemeClr val="lt1"/>
                          </a:solidFill>
                          <a:effectLst/>
                          <a:latin typeface="+mn-lt"/>
                          <a:ea typeface="+mn-ea"/>
                          <a:cs typeface="+mn-cs"/>
                        </a:rPr>
                        <a:t>. </a:t>
                      </a:r>
                      <a:r>
                        <a:rPr lang="en-US" sz="1800" b="0" i="0" u="sng" kern="1200" dirty="0" smtClean="0">
                          <a:solidFill>
                            <a:schemeClr val="lt1"/>
                          </a:solidFill>
                          <a:effectLst/>
                          <a:latin typeface="+mn-lt"/>
                          <a:ea typeface="+mn-ea"/>
                          <a:cs typeface="+mn-cs"/>
                          <a:hlinkClick r:id="rId2"/>
                        </a:rPr>
                        <a:t>https://en.wikipedia.org/w/index.php?title=Oil_painting&amp;oldid=929802398</a:t>
                      </a:r>
                      <a:r>
                        <a:rPr lang="tr-TR" sz="1800" b="0" i="0" u="sng" kern="1200" dirty="0" smtClean="0">
                          <a:solidFill>
                            <a:schemeClr val="lt1"/>
                          </a:solidFill>
                          <a:effectLst/>
                          <a:latin typeface="+mn-lt"/>
                          <a:ea typeface="+mn-ea"/>
                          <a:cs typeface="+mn-cs"/>
                        </a:rPr>
                        <a:t>.</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0"/>
                  </a:ext>
                </a:extLst>
              </a:tr>
              <a:tr h="479811">
                <a:tc>
                  <a:txBody>
                    <a:bodyPr/>
                    <a:lstStyle/>
                    <a:p>
                      <a:r>
                        <a:rPr lang="tr-TR" sz="1800" dirty="0" smtClean="0"/>
                        <a:t>Metin içinde</a:t>
                      </a:r>
                      <a:endParaRPr lang="tr-T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kern="1200" dirty="0" smtClean="0">
                          <a:solidFill>
                            <a:schemeClr val="dk1"/>
                          </a:solidFill>
                          <a:effectLst/>
                          <a:latin typeface="+mn-lt"/>
                          <a:ea typeface="+mn-ea"/>
                          <a:cs typeface="+mn-cs"/>
                        </a:rPr>
                        <a:t>(“</a:t>
                      </a:r>
                      <a:r>
                        <a:rPr lang="tr-TR" sz="1800" b="0" i="0" kern="1200" dirty="0" err="1" smtClean="0">
                          <a:solidFill>
                            <a:schemeClr val="dk1"/>
                          </a:solidFill>
                          <a:effectLst/>
                          <a:latin typeface="+mn-lt"/>
                          <a:ea typeface="+mn-ea"/>
                          <a:cs typeface="+mn-cs"/>
                        </a:rPr>
                        <a:t>Oil</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Painting</a:t>
                      </a:r>
                      <a:r>
                        <a:rPr lang="tr-TR" sz="1800" b="0" i="0" kern="1200" dirty="0" smtClean="0">
                          <a:solidFill>
                            <a:schemeClr val="dk1"/>
                          </a:solidFill>
                          <a:effectLst/>
                          <a:latin typeface="+mn-lt"/>
                          <a:ea typeface="+mn-ea"/>
                          <a:cs typeface="+mn-cs"/>
                        </a:rPr>
                        <a:t>,” 2019), “</a:t>
                      </a:r>
                      <a:r>
                        <a:rPr lang="tr-TR" sz="1800" b="0" i="0" kern="1200" dirty="0" err="1" smtClean="0">
                          <a:solidFill>
                            <a:schemeClr val="dk1"/>
                          </a:solidFill>
                          <a:effectLst/>
                          <a:latin typeface="+mn-lt"/>
                          <a:ea typeface="+mn-ea"/>
                          <a:cs typeface="+mn-cs"/>
                        </a:rPr>
                        <a:t>Oil</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Painting</a:t>
                      </a:r>
                      <a:r>
                        <a:rPr lang="tr-TR" sz="1800" b="0" i="0" kern="1200" dirty="0" smtClean="0">
                          <a:solidFill>
                            <a:schemeClr val="dk1"/>
                          </a:solidFill>
                          <a:effectLst/>
                          <a:latin typeface="+mn-lt"/>
                          <a:ea typeface="+mn-ea"/>
                          <a:cs typeface="+mn-cs"/>
                        </a:rPr>
                        <a:t>” (2019)</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103</a:t>
            </a:fld>
            <a:endParaRPr lang="tr-TR"/>
          </a:p>
        </p:txBody>
      </p:sp>
      <p:sp>
        <p:nvSpPr>
          <p:cNvPr id="8" name="Dikdörtgen 7"/>
          <p:cNvSpPr/>
          <p:nvPr/>
        </p:nvSpPr>
        <p:spPr>
          <a:xfrm>
            <a:off x="3235365" y="5424087"/>
            <a:ext cx="6096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tr-TR" dirty="0">
                <a:solidFill>
                  <a:srgbClr val="FF0000"/>
                </a:solidFill>
              </a:rPr>
              <a:t>*APA Yayım Kılavuzu 7. basıma göre, </a:t>
            </a:r>
            <a:r>
              <a:rPr lang="tr-TR" dirty="0" smtClean="0">
                <a:solidFill>
                  <a:srgbClr val="FF0000"/>
                </a:solidFill>
              </a:rPr>
              <a:t>eğer verilen kaynak çoklu </a:t>
            </a:r>
            <a:r>
              <a:rPr lang="tr-TR" dirty="0">
                <a:solidFill>
                  <a:srgbClr val="FF0000"/>
                </a:solidFill>
              </a:rPr>
              <a:t>kullanıcılar tarafından </a:t>
            </a:r>
            <a:r>
              <a:rPr lang="tr-TR" dirty="0" smtClean="0">
                <a:solidFill>
                  <a:srgbClr val="FF0000"/>
                </a:solidFill>
              </a:rPr>
              <a:t>güncelleniyor ve arşivlenmiyorsa, </a:t>
            </a:r>
            <a:r>
              <a:rPr lang="tr-TR" dirty="0" err="1" smtClean="0">
                <a:solidFill>
                  <a:srgbClr val="FF0000"/>
                </a:solidFill>
              </a:rPr>
              <a:t>Url</a:t>
            </a:r>
            <a:r>
              <a:rPr lang="tr-TR" dirty="0" smtClean="0">
                <a:solidFill>
                  <a:srgbClr val="FF0000"/>
                </a:solidFill>
              </a:rPr>
              <a:t> adresinden </a:t>
            </a:r>
            <a:r>
              <a:rPr lang="tr-TR" dirty="0">
                <a:solidFill>
                  <a:srgbClr val="FF0000"/>
                </a:solidFill>
              </a:rPr>
              <a:t>önce </a:t>
            </a:r>
            <a:r>
              <a:rPr lang="tr-TR" dirty="0" smtClean="0">
                <a:solidFill>
                  <a:srgbClr val="FF0000"/>
                </a:solidFill>
              </a:rPr>
              <a:t>«</a:t>
            </a:r>
            <a:r>
              <a:rPr lang="tr-TR" dirty="0" err="1" smtClean="0">
                <a:solidFill>
                  <a:srgbClr val="FF0000"/>
                </a:solidFill>
              </a:rPr>
              <a:t>Retrieved</a:t>
            </a:r>
            <a:r>
              <a:rPr lang="tr-TR" dirty="0" smtClean="0">
                <a:solidFill>
                  <a:srgbClr val="FF0000"/>
                </a:solidFill>
              </a:rPr>
              <a:t> </a:t>
            </a:r>
            <a:r>
              <a:rPr lang="tr-TR" dirty="0" err="1" smtClean="0">
                <a:solidFill>
                  <a:srgbClr val="FF0000"/>
                </a:solidFill>
              </a:rPr>
              <a:t>from</a:t>
            </a:r>
            <a:r>
              <a:rPr lang="tr-TR" dirty="0" smtClean="0">
                <a:solidFill>
                  <a:srgbClr val="FF0000"/>
                </a:solidFill>
              </a:rPr>
              <a:t>» ifadesi kullanılır.  </a:t>
            </a:r>
            <a:endParaRPr lang="tr-TR" dirty="0">
              <a:solidFill>
                <a:schemeClr val="dk1"/>
              </a:solidFill>
            </a:endParaRPr>
          </a:p>
        </p:txBody>
      </p:sp>
      <p:sp>
        <p:nvSpPr>
          <p:cNvPr id="3" name="Dikdörtgen 2"/>
          <p:cNvSpPr/>
          <p:nvPr/>
        </p:nvSpPr>
        <p:spPr>
          <a:xfrm>
            <a:off x="1436370" y="2633580"/>
            <a:ext cx="9144000"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dirty="0" smtClean="0"/>
              <a:t>NOTLAR:</a:t>
            </a:r>
          </a:p>
          <a:p>
            <a:pPr marL="285750" indent="-285750">
              <a:buFont typeface="Arial" panose="020B0604020202020204" pitchFamily="34" charset="0"/>
              <a:buChar char="•"/>
            </a:pPr>
            <a:r>
              <a:rPr lang="tr-TR" dirty="0" err="1" smtClean="0"/>
              <a:t>Vikipedi</a:t>
            </a:r>
            <a:r>
              <a:rPr lang="tr-TR" dirty="0" smtClean="0"/>
              <a:t> </a:t>
            </a:r>
            <a:r>
              <a:rPr lang="tr-TR" dirty="0"/>
              <a:t>girişleri de dahil olmak üzere herhangi bir </a:t>
            </a:r>
            <a:r>
              <a:rPr lang="tr-TR" dirty="0" err="1"/>
              <a:t>wiki</a:t>
            </a:r>
            <a:r>
              <a:rPr lang="tr-TR" dirty="0"/>
              <a:t> sayfasından alıntı yapmak için bu formatı kullanın. </a:t>
            </a:r>
            <a:endParaRPr lang="tr-TR" dirty="0" smtClean="0"/>
          </a:p>
          <a:p>
            <a:pPr marL="285750" indent="-285750">
              <a:buFont typeface="Arial" panose="020B0604020202020204" pitchFamily="34" charset="0"/>
              <a:buChar char="•"/>
            </a:pPr>
            <a:r>
              <a:rPr lang="tr-TR" dirty="0" smtClean="0"/>
              <a:t>Öğrenciyseniz</a:t>
            </a:r>
            <a:r>
              <a:rPr lang="tr-TR" dirty="0"/>
              <a:t>, </a:t>
            </a:r>
            <a:r>
              <a:rPr lang="tr-TR" dirty="0" smtClean="0"/>
              <a:t>ilgili dersin öğretim üyesine makalenizde </a:t>
            </a:r>
            <a:r>
              <a:rPr lang="tr-TR" dirty="0"/>
              <a:t>kullanmak için </a:t>
            </a:r>
            <a:r>
              <a:rPr lang="tr-TR" dirty="0" err="1"/>
              <a:t>Vikipedi'nin</a:t>
            </a:r>
            <a:r>
              <a:rPr lang="tr-TR" dirty="0"/>
              <a:t> uygun bir kaynak olup olmadığını sorun. </a:t>
            </a:r>
            <a:endParaRPr lang="tr-TR" dirty="0" smtClean="0"/>
          </a:p>
          <a:p>
            <a:pPr marL="285750" indent="-285750">
              <a:buFont typeface="Arial" panose="020B0604020202020204" pitchFamily="34" charset="0"/>
              <a:buChar char="•"/>
            </a:pPr>
            <a:r>
              <a:rPr lang="tr-TR" dirty="0" err="1" smtClean="0"/>
              <a:t>Vikipedi</a:t>
            </a:r>
            <a:r>
              <a:rPr lang="tr-TR" dirty="0" smtClean="0"/>
              <a:t>’ den alıntı </a:t>
            </a:r>
            <a:r>
              <a:rPr lang="tr-TR" dirty="0"/>
              <a:t>yaparken, okuyucuların kullandığınız sürümü geri alabilmesi için bir </a:t>
            </a:r>
            <a:r>
              <a:rPr lang="tr-TR" dirty="0" err="1" smtClean="0"/>
              <a:t>Vikipedi</a:t>
            </a:r>
            <a:r>
              <a:rPr lang="tr-TR" dirty="0" smtClean="0"/>
              <a:t> sayfasının </a:t>
            </a:r>
            <a:r>
              <a:rPr lang="tr-TR" dirty="0"/>
              <a:t>arşivlenmiş bir sürümünü alıntılayın. </a:t>
            </a:r>
          </a:p>
          <a:p>
            <a:pPr marL="285750" indent="-285750">
              <a:buFont typeface="Arial" panose="020B0604020202020204" pitchFamily="34" charset="0"/>
              <a:buChar char="•"/>
            </a:pPr>
            <a:r>
              <a:rPr lang="tr-TR" dirty="0" smtClean="0"/>
              <a:t>Bir </a:t>
            </a:r>
            <a:r>
              <a:rPr lang="tr-TR" dirty="0" err="1"/>
              <a:t>wiki</a:t>
            </a:r>
            <a:r>
              <a:rPr lang="tr-TR" dirty="0"/>
              <a:t>, sayfanın arşivlenmiş sürümlerine kalıcı bağlantılar sağlamıyorsa, girişin URL'sini ve </a:t>
            </a:r>
            <a:r>
              <a:rPr lang="tr-TR" dirty="0" smtClean="0"/>
              <a:t>alıntılanma tarihini ekleyin</a:t>
            </a:r>
            <a:r>
              <a:rPr lang="tr-TR" dirty="0"/>
              <a:t>. </a:t>
            </a:r>
          </a:p>
        </p:txBody>
      </p:sp>
      <p:sp>
        <p:nvSpPr>
          <p:cNvPr id="9" name="Metin kutusu 8"/>
          <p:cNvSpPr txBox="1"/>
          <p:nvPr/>
        </p:nvSpPr>
        <p:spPr>
          <a:xfrm>
            <a:off x="5293262" y="211015"/>
            <a:ext cx="1430216" cy="369332"/>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tr-TR"/>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err="1"/>
              <a:t>Vikipedi</a:t>
            </a:r>
            <a:r>
              <a:rPr lang="tr-TR" dirty="0"/>
              <a:t> </a:t>
            </a:r>
          </a:p>
        </p:txBody>
      </p:sp>
    </p:spTree>
    <p:extLst>
      <p:ext uri="{BB962C8B-B14F-4D97-AF65-F5344CB8AC3E}">
        <p14:creationId xmlns:p14="http://schemas.microsoft.com/office/powerpoint/2010/main" val="2708963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187313" y="499368"/>
            <a:ext cx="1985010" cy="369332"/>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Çevrimiçi Sözlük</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1847509188"/>
              </p:ext>
            </p:extLst>
          </p:nvPr>
        </p:nvGraphicFramePr>
        <p:xfrm>
          <a:off x="615678" y="1290731"/>
          <a:ext cx="11128280" cy="3712255"/>
        </p:xfrm>
        <a:graphic>
          <a:graphicData uri="http://schemas.openxmlformats.org/drawingml/2006/table">
            <a:tbl>
              <a:tblPr firstRow="1" bandRow="1">
                <a:tableStyleId>{93296810-A885-4BE3-A3E7-6D5BEEA58F35}</a:tableStyleId>
              </a:tblPr>
              <a:tblGrid>
                <a:gridCol w="3588864">
                  <a:extLst>
                    <a:ext uri="{9D8B030D-6E8A-4147-A177-3AD203B41FA5}">
                      <a16:colId xmlns:a16="http://schemas.microsoft.com/office/drawing/2014/main" xmlns="" val="20000"/>
                    </a:ext>
                  </a:extLst>
                </a:gridCol>
                <a:gridCol w="7539416">
                  <a:extLst>
                    <a:ext uri="{9D8B030D-6E8A-4147-A177-3AD203B41FA5}">
                      <a16:colId xmlns:a16="http://schemas.microsoft.com/office/drawing/2014/main" xmlns="" val="20001"/>
                    </a:ext>
                  </a:extLst>
                </a:gridCol>
              </a:tblGrid>
              <a:tr h="786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b="1" dirty="0" smtClean="0"/>
                    </a:p>
                  </a:txBody>
                  <a:tcPr/>
                </a:tc>
                <a:tc>
                  <a:txBody>
                    <a:bodyPr/>
                    <a:lstStyle/>
                    <a:p>
                      <a:pPr marL="252000" marR="0" lvl="0" indent="-457200" algn="l" defTabSz="914400" rtl="0" eaLnBrk="1" fontAlgn="auto" latinLnBrk="0" hangingPunct="1">
                        <a:lnSpc>
                          <a:spcPct val="100000"/>
                        </a:lnSpc>
                        <a:spcBef>
                          <a:spcPts val="0"/>
                        </a:spcBef>
                        <a:spcAft>
                          <a:spcPts val="0"/>
                        </a:spcAft>
                        <a:buClrTx/>
                        <a:buSzTx/>
                        <a:buFontTx/>
                        <a:buNone/>
                        <a:tabLst/>
                        <a:defRPr/>
                      </a:pPr>
                      <a:r>
                        <a:rPr lang="tr-TR" b="1" dirty="0" smtClean="0"/>
                        <a:t>Çevrimiçi Sözlükte Bir Kelimenin Kaynak Gösterilmesi</a:t>
                      </a:r>
                    </a:p>
                    <a:p>
                      <a:pPr marL="252000" marR="0" lvl="0" indent="-45720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3"/>
                  </a:ext>
                </a:extLst>
              </a:tr>
              <a:tr h="729480">
                <a:tc>
                  <a:txBody>
                    <a:bodyPr/>
                    <a:lstStyle/>
                    <a:p>
                      <a:pPr algn="l"/>
                      <a:endParaRPr lang="tr-TR" sz="1800" b="1" i="0" u="none" strike="noStrike" kern="1200" baseline="0" dirty="0">
                        <a:solidFill>
                          <a:schemeClr val="tx1"/>
                        </a:solidFill>
                        <a:latin typeface="+mn-lt"/>
                        <a:ea typeface="+mn-ea"/>
                        <a:cs typeface="+mn-cs"/>
                      </a:endParaRPr>
                    </a:p>
                  </a:txBody>
                  <a:tcPr/>
                </a:tc>
                <a:tc>
                  <a:txBody>
                    <a:bodyPr/>
                    <a:lstStyle/>
                    <a:p>
                      <a:pPr marL="252000" marR="0" lvl="0" indent="-45720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American Psychological Association. (</a:t>
                      </a:r>
                      <a:r>
                        <a:rPr lang="en-US" sz="1800" b="0" i="0" kern="1200" dirty="0" err="1" smtClean="0">
                          <a:solidFill>
                            <a:schemeClr val="dk1"/>
                          </a:solidFill>
                          <a:effectLst/>
                          <a:latin typeface="+mn-lt"/>
                          <a:ea typeface="+mn-ea"/>
                          <a:cs typeface="+mn-cs"/>
                        </a:rPr>
                        <a:t>n.d.</a:t>
                      </a:r>
                      <a:r>
                        <a:rPr lang="en-US" sz="1800" b="0" i="0" kern="1200" dirty="0" smtClean="0">
                          <a:solidFill>
                            <a:schemeClr val="dk1"/>
                          </a:solidFill>
                          <a:effectLst/>
                          <a:latin typeface="+mn-lt"/>
                          <a:ea typeface="+mn-ea"/>
                          <a:cs typeface="+mn-cs"/>
                        </a:rPr>
                        <a:t>). Just-world hypothesis. In </a:t>
                      </a:r>
                      <a:r>
                        <a:rPr lang="en-US" sz="1800" b="0" i="1" kern="1200" dirty="0" smtClean="0">
                          <a:solidFill>
                            <a:schemeClr val="dk1"/>
                          </a:solidFill>
                          <a:effectLst/>
                          <a:latin typeface="+mn-lt"/>
                          <a:ea typeface="+mn-ea"/>
                          <a:cs typeface="+mn-cs"/>
                        </a:rPr>
                        <a:t>APA dictionary of psychology</a:t>
                      </a:r>
                      <a:r>
                        <a:rPr lang="en-US" sz="1800" b="0" i="0" kern="1200" dirty="0" smtClean="0">
                          <a:solidFill>
                            <a:schemeClr val="dk1"/>
                          </a:solidFill>
                          <a:effectLst/>
                          <a:latin typeface="+mn-lt"/>
                          <a:ea typeface="+mn-ea"/>
                          <a:cs typeface="+mn-cs"/>
                        </a:rPr>
                        <a:t>. Retrieved January 18, 2020, from </a:t>
                      </a:r>
                      <a:r>
                        <a:rPr lang="en-US" sz="1800" b="0" i="0" u="sng" kern="1200" dirty="0" smtClean="0">
                          <a:solidFill>
                            <a:schemeClr val="dk1"/>
                          </a:solidFill>
                          <a:effectLst/>
                          <a:latin typeface="+mn-lt"/>
                          <a:ea typeface="+mn-ea"/>
                          <a:cs typeface="+mn-cs"/>
                          <a:hlinkClick r:id="rId3"/>
                        </a:rPr>
                        <a:t>https://dictionary.apa.org/just-world-hypothesis</a:t>
                      </a:r>
                      <a:endParaRPr lang="tr-TR" sz="1800" b="0" i="0" u="sng" kern="1200" dirty="0" smtClean="0">
                        <a:solidFill>
                          <a:schemeClr val="dk1"/>
                        </a:solidFill>
                        <a:effectLst/>
                        <a:latin typeface="+mn-lt"/>
                        <a:ea typeface="+mn-ea"/>
                        <a:cs typeface="+mn-cs"/>
                      </a:endParaRPr>
                    </a:p>
                    <a:p>
                      <a:pPr marL="252000" marR="0" lvl="0" indent="-457200" algn="l" defTabSz="914400" rtl="0" eaLnBrk="1" fontAlgn="auto" latinLnBrk="0" hangingPunct="1">
                        <a:lnSpc>
                          <a:spcPct val="100000"/>
                        </a:lnSpc>
                        <a:spcBef>
                          <a:spcPts val="0"/>
                        </a:spcBef>
                        <a:spcAft>
                          <a:spcPts val="0"/>
                        </a:spcAft>
                        <a:buClrTx/>
                        <a:buSzTx/>
                        <a:buFontTx/>
                        <a:buNone/>
                        <a:tabLst/>
                        <a:defRPr/>
                      </a:pPr>
                      <a:endParaRPr lang="tr-TR" sz="1800" b="0" i="0" u="sng" strike="noStrike" kern="1200" baseline="0" dirty="0" smtClean="0">
                        <a:solidFill>
                          <a:schemeClr val="dk1"/>
                        </a:solidFill>
                        <a:effectLst/>
                        <a:latin typeface="+mn-lt"/>
                        <a:ea typeface="+mn-ea"/>
                        <a:cs typeface="+mn-cs"/>
                      </a:endParaRPr>
                    </a:p>
                    <a:p>
                      <a:pPr marL="252000" marR="0" lvl="0" indent="-457200" algn="l" defTabSz="914400" rtl="0" eaLnBrk="1" fontAlgn="auto" latinLnBrk="0" hangingPunct="1">
                        <a:lnSpc>
                          <a:spcPct val="100000"/>
                        </a:lnSpc>
                        <a:spcBef>
                          <a:spcPts val="0"/>
                        </a:spcBef>
                        <a:spcAft>
                          <a:spcPts val="0"/>
                        </a:spcAft>
                        <a:buClrTx/>
                        <a:buSzTx/>
                        <a:buFontTx/>
                        <a:buNone/>
                        <a:tabLst/>
                        <a:defRPr/>
                      </a:pPr>
                      <a:r>
                        <a:rPr lang="tr-TR" sz="1800" b="0" i="0" kern="1200" dirty="0" err="1" smtClean="0">
                          <a:solidFill>
                            <a:schemeClr val="dk1"/>
                          </a:solidFill>
                          <a:effectLst/>
                          <a:latin typeface="+mn-lt"/>
                          <a:ea typeface="+mn-ea"/>
                          <a:cs typeface="+mn-cs"/>
                        </a:rPr>
                        <a:t>Merriam-Webster</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Semantics</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In</a:t>
                      </a:r>
                      <a:r>
                        <a:rPr lang="tr-TR" sz="1800" b="0" i="0" kern="1200" dirty="0" smtClean="0">
                          <a:solidFill>
                            <a:schemeClr val="dk1"/>
                          </a:solidFill>
                          <a:effectLst/>
                          <a:latin typeface="+mn-lt"/>
                          <a:ea typeface="+mn-ea"/>
                          <a:cs typeface="+mn-cs"/>
                        </a:rPr>
                        <a:t> </a:t>
                      </a:r>
                      <a:r>
                        <a:rPr lang="tr-TR" sz="1800" b="0" i="1" kern="1200" dirty="0" smtClean="0">
                          <a:solidFill>
                            <a:schemeClr val="dk1"/>
                          </a:solidFill>
                          <a:effectLst/>
                          <a:latin typeface="+mn-lt"/>
                          <a:ea typeface="+mn-ea"/>
                          <a:cs typeface="+mn-cs"/>
                        </a:rPr>
                        <a:t>Merriam-Webster.com </a:t>
                      </a:r>
                      <a:r>
                        <a:rPr lang="tr-TR" sz="1800" b="0" i="1" kern="1200" dirty="0" err="1" smtClean="0">
                          <a:solidFill>
                            <a:schemeClr val="dk1"/>
                          </a:solidFill>
                          <a:effectLst/>
                          <a:latin typeface="+mn-lt"/>
                          <a:ea typeface="+mn-ea"/>
                          <a:cs typeface="+mn-cs"/>
                        </a:rPr>
                        <a:t>dictionary</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Retrieved</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January</a:t>
                      </a:r>
                      <a:r>
                        <a:rPr lang="tr-TR" sz="1800" b="0" i="0" kern="1200" dirty="0" smtClean="0">
                          <a:solidFill>
                            <a:schemeClr val="dk1"/>
                          </a:solidFill>
                          <a:effectLst/>
                          <a:latin typeface="+mn-lt"/>
                          <a:ea typeface="+mn-ea"/>
                          <a:cs typeface="+mn-cs"/>
                        </a:rPr>
                        <a:t> 4, 2020, </a:t>
                      </a:r>
                      <a:r>
                        <a:rPr lang="tr-TR" sz="1800" b="0" i="0" kern="1200" dirty="0" err="1" smtClean="0">
                          <a:solidFill>
                            <a:schemeClr val="dk1"/>
                          </a:solidFill>
                          <a:effectLst/>
                          <a:latin typeface="+mn-lt"/>
                          <a:ea typeface="+mn-ea"/>
                          <a:cs typeface="+mn-cs"/>
                        </a:rPr>
                        <a:t>from</a:t>
                      </a:r>
                      <a:r>
                        <a:rPr lang="tr-TR" sz="1800" b="0" i="0" kern="1200" dirty="0" smtClean="0">
                          <a:solidFill>
                            <a:schemeClr val="dk1"/>
                          </a:solidFill>
                          <a:effectLst/>
                          <a:latin typeface="+mn-lt"/>
                          <a:ea typeface="+mn-ea"/>
                          <a:cs typeface="+mn-cs"/>
                        </a:rPr>
                        <a:t> </a:t>
                      </a:r>
                      <a:r>
                        <a:rPr lang="tr-TR" sz="1800" b="0" i="0" u="sng" kern="1200" dirty="0" smtClean="0">
                          <a:solidFill>
                            <a:schemeClr val="dk1"/>
                          </a:solidFill>
                          <a:effectLst/>
                          <a:latin typeface="+mn-lt"/>
                          <a:ea typeface="+mn-ea"/>
                          <a:cs typeface="+mn-cs"/>
                          <a:hlinkClick r:id="rId4"/>
                        </a:rPr>
                        <a:t>https://www.merriam-webster.com/dictionary/semantics</a:t>
                      </a: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4"/>
                  </a:ext>
                </a:extLst>
              </a:tr>
              <a:tr h="729480">
                <a:tc>
                  <a:txBody>
                    <a:bodyPr/>
                    <a:lstStyle/>
                    <a:p>
                      <a:pPr algn="l"/>
                      <a:r>
                        <a:rPr lang="tr-TR" sz="1800" b="1" i="0" u="none" strike="noStrike" kern="1200" baseline="0" dirty="0" smtClean="0">
                          <a:solidFill>
                            <a:schemeClr val="tx1"/>
                          </a:solidFill>
                          <a:latin typeface="+mn-lt"/>
                          <a:ea typeface="+mn-ea"/>
                          <a:cs typeface="+mn-cs"/>
                        </a:rPr>
                        <a:t>Metin içinde </a:t>
                      </a:r>
                      <a:endParaRPr lang="tr-TR" sz="1800" b="1" i="0" u="none" strike="noStrike" kern="1200" baseline="0" dirty="0">
                        <a:solidFill>
                          <a:schemeClr val="tx1"/>
                        </a:solidFill>
                        <a:latin typeface="+mn-lt"/>
                        <a:ea typeface="+mn-ea"/>
                        <a:cs typeface="+mn-cs"/>
                      </a:endParaRPr>
                    </a:p>
                  </a:txBody>
                  <a:tcPr/>
                </a:tc>
                <a:tc>
                  <a:txBody>
                    <a:bodyPr/>
                    <a:lstStyle/>
                    <a:p>
                      <a:pPr fontAlgn="t"/>
                      <a:r>
                        <a:rPr lang="tr-TR" sz="1800" b="0" i="0" kern="1200" dirty="0" smtClean="0">
                          <a:solidFill>
                            <a:schemeClr val="dk1"/>
                          </a:solidFill>
                          <a:effectLst/>
                          <a:latin typeface="+mn-lt"/>
                          <a:ea typeface="+mn-ea"/>
                          <a:cs typeface="+mn-cs"/>
                        </a:rPr>
                        <a:t>(</a:t>
                      </a:r>
                      <a:r>
                        <a:rPr lang="tr-TR" sz="1800" b="0" i="0" kern="1200" dirty="0" err="1" smtClean="0">
                          <a:solidFill>
                            <a:schemeClr val="dk1"/>
                          </a:solidFill>
                          <a:effectLst/>
                          <a:latin typeface="+mn-lt"/>
                          <a:ea typeface="+mn-ea"/>
                          <a:cs typeface="+mn-cs"/>
                        </a:rPr>
                        <a:t>American</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Psychological</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Association</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Merriam-Webster</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a:t>
                      </a:r>
                    </a:p>
                    <a:p>
                      <a:pPr fontAlgn="t"/>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American</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Psychological</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Association</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 </a:t>
                      </a:r>
                      <a:r>
                        <a:rPr lang="tr-TR" sz="1800" b="0" i="0" kern="1200" baseline="0" dirty="0" smtClean="0">
                          <a:solidFill>
                            <a:schemeClr val="dk1"/>
                          </a:solidFill>
                          <a:effectLst/>
                          <a:latin typeface="+mn-lt"/>
                          <a:ea typeface="+mn-ea"/>
                          <a:cs typeface="+mn-cs"/>
                        </a:rPr>
                        <a:t> ve </a:t>
                      </a:r>
                      <a:r>
                        <a:rPr lang="tr-TR" sz="1800" b="0" i="0" kern="1200" dirty="0" err="1" smtClean="0">
                          <a:solidFill>
                            <a:schemeClr val="dk1"/>
                          </a:solidFill>
                          <a:effectLst/>
                          <a:latin typeface="+mn-lt"/>
                          <a:ea typeface="+mn-ea"/>
                          <a:cs typeface="+mn-cs"/>
                        </a:rPr>
                        <a:t>Merriam-Webster</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a:t>
                      </a:r>
                    </a:p>
                    <a:p>
                      <a:pPr marL="252000" marR="0" lvl="0" indent="-45720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8" name="Dikdörtgen 7"/>
          <p:cNvSpPr/>
          <p:nvPr/>
        </p:nvSpPr>
        <p:spPr>
          <a:xfrm>
            <a:off x="3262526" y="5428013"/>
            <a:ext cx="6096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tr-TR" dirty="0">
                <a:solidFill>
                  <a:srgbClr val="FF0000"/>
                </a:solidFill>
              </a:rPr>
              <a:t>*APA Yayım Kılavuzu 7. basıma göre, </a:t>
            </a:r>
            <a:r>
              <a:rPr lang="tr-TR" dirty="0" smtClean="0">
                <a:solidFill>
                  <a:srgbClr val="FF0000"/>
                </a:solidFill>
              </a:rPr>
              <a:t>eğer verilen kaynak çoklu </a:t>
            </a:r>
            <a:r>
              <a:rPr lang="tr-TR" dirty="0">
                <a:solidFill>
                  <a:srgbClr val="FF0000"/>
                </a:solidFill>
              </a:rPr>
              <a:t>kullanıcılar tarafından </a:t>
            </a:r>
            <a:r>
              <a:rPr lang="tr-TR" dirty="0" smtClean="0">
                <a:solidFill>
                  <a:srgbClr val="FF0000"/>
                </a:solidFill>
              </a:rPr>
              <a:t>güncelleniyor ve arşivlenmiyorsa, </a:t>
            </a:r>
            <a:r>
              <a:rPr lang="tr-TR" dirty="0" err="1" smtClean="0">
                <a:solidFill>
                  <a:srgbClr val="FF0000"/>
                </a:solidFill>
              </a:rPr>
              <a:t>Url</a:t>
            </a:r>
            <a:r>
              <a:rPr lang="tr-TR" dirty="0" smtClean="0">
                <a:solidFill>
                  <a:srgbClr val="FF0000"/>
                </a:solidFill>
              </a:rPr>
              <a:t> adresinden </a:t>
            </a:r>
            <a:r>
              <a:rPr lang="tr-TR" dirty="0">
                <a:solidFill>
                  <a:srgbClr val="FF0000"/>
                </a:solidFill>
              </a:rPr>
              <a:t>önce ‘</a:t>
            </a:r>
            <a:r>
              <a:rPr lang="tr-TR" dirty="0" err="1">
                <a:solidFill>
                  <a:srgbClr val="FF0000"/>
                </a:solidFill>
              </a:rPr>
              <a:t>Retrieved</a:t>
            </a:r>
            <a:r>
              <a:rPr lang="tr-TR" dirty="0">
                <a:solidFill>
                  <a:srgbClr val="FF0000"/>
                </a:solidFill>
              </a:rPr>
              <a:t> </a:t>
            </a:r>
            <a:r>
              <a:rPr lang="tr-TR" dirty="0" err="1">
                <a:solidFill>
                  <a:srgbClr val="FF0000"/>
                </a:solidFill>
              </a:rPr>
              <a:t>from</a:t>
            </a:r>
            <a:r>
              <a:rPr lang="tr-TR" dirty="0" smtClean="0">
                <a:solidFill>
                  <a:srgbClr val="FF0000"/>
                </a:solidFill>
              </a:rPr>
              <a:t>’ ifadesi kullanılır.  </a:t>
            </a:r>
            <a:endParaRPr lang="tr-TR" dirty="0">
              <a:solidFill>
                <a:schemeClr val="dk1"/>
              </a:solidFill>
            </a:endParaRPr>
          </a:p>
        </p:txBody>
      </p:sp>
    </p:spTree>
    <p:extLst>
      <p:ext uri="{BB962C8B-B14F-4D97-AF65-F5344CB8AC3E}">
        <p14:creationId xmlns:p14="http://schemas.microsoft.com/office/powerpoint/2010/main" val="10948959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627513" y="613199"/>
            <a:ext cx="3599498" cy="646331"/>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Sosyal Ağlardan Kaynak Gösterme </a:t>
            </a:r>
            <a:r>
              <a:rPr lang="tr-TR" b="1" i="1" dirty="0" smtClean="0"/>
              <a:t>Facebook Durum Güncellemesi</a:t>
            </a:r>
            <a:endParaRPr lang="tr-TR" b="1" i="1" dirty="0"/>
          </a:p>
        </p:txBody>
      </p:sp>
      <p:graphicFrame>
        <p:nvGraphicFramePr>
          <p:cNvPr id="7" name="Tablo 6"/>
          <p:cNvGraphicFramePr>
            <a:graphicFrameLocks noGrp="1"/>
          </p:cNvGraphicFramePr>
          <p:nvPr>
            <p:extLst>
              <p:ext uri="{D42A27DB-BD31-4B8C-83A1-F6EECF244321}">
                <p14:modId xmlns:p14="http://schemas.microsoft.com/office/powerpoint/2010/main" val="710436281"/>
              </p:ext>
            </p:extLst>
          </p:nvPr>
        </p:nvGraphicFramePr>
        <p:xfrm>
          <a:off x="4499572" y="2227558"/>
          <a:ext cx="6645244" cy="2853769"/>
        </p:xfrm>
        <a:graphic>
          <a:graphicData uri="http://schemas.openxmlformats.org/drawingml/2006/table">
            <a:tbl>
              <a:tblPr firstRow="1" bandRow="1">
                <a:tableStyleId>{93296810-A885-4BE3-A3E7-6D5BEEA58F35}</a:tableStyleId>
              </a:tblPr>
              <a:tblGrid>
                <a:gridCol w="1374877">
                  <a:extLst>
                    <a:ext uri="{9D8B030D-6E8A-4147-A177-3AD203B41FA5}">
                      <a16:colId xmlns:a16="http://schemas.microsoft.com/office/drawing/2014/main" xmlns="" val="20000"/>
                    </a:ext>
                  </a:extLst>
                </a:gridCol>
                <a:gridCol w="5270367">
                  <a:extLst>
                    <a:ext uri="{9D8B030D-6E8A-4147-A177-3AD203B41FA5}">
                      <a16:colId xmlns:a16="http://schemas.microsoft.com/office/drawing/2014/main" xmlns="" val="20001"/>
                    </a:ext>
                  </a:extLst>
                </a:gridCol>
              </a:tblGrid>
              <a:tr h="1571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rPr>
                        <a:t>TÜRKÇE</a:t>
                      </a:r>
                    </a:p>
                    <a:p>
                      <a:endParaRPr lang="tr-TR" sz="1800" dirty="0">
                        <a:solidFill>
                          <a:schemeClr val="tx1"/>
                        </a:solidFill>
                      </a:endParaRPr>
                    </a:p>
                  </a:txBody>
                  <a:tcPr/>
                </a:tc>
                <a:tc>
                  <a:txBody>
                    <a:bodyPr/>
                    <a:lstStyle/>
                    <a:p>
                      <a:pPr marL="180000" indent="-457200" algn="l"/>
                      <a:r>
                        <a:rPr lang="en-US" b="0" dirty="0" smtClean="0">
                          <a:solidFill>
                            <a:schemeClr val="tx1"/>
                          </a:solidFill>
                        </a:rPr>
                        <a:t>Okul </a:t>
                      </a:r>
                      <a:r>
                        <a:rPr lang="en-US" b="0" dirty="0" err="1" smtClean="0">
                          <a:solidFill>
                            <a:schemeClr val="tx1"/>
                          </a:solidFill>
                        </a:rPr>
                        <a:t>Kütüphanecileri</a:t>
                      </a:r>
                      <a:r>
                        <a:rPr lang="en-US" b="0" dirty="0" smtClean="0">
                          <a:solidFill>
                            <a:schemeClr val="tx1"/>
                          </a:solidFill>
                        </a:rPr>
                        <a:t>. (2015, 24 </a:t>
                      </a:r>
                      <a:r>
                        <a:rPr lang="en-US" b="0" dirty="0" err="1" smtClean="0">
                          <a:solidFill>
                            <a:schemeClr val="tx1"/>
                          </a:solidFill>
                        </a:rPr>
                        <a:t>Haziran</a:t>
                      </a:r>
                      <a:r>
                        <a:rPr lang="en-US" b="0" dirty="0" smtClean="0">
                          <a:solidFill>
                            <a:schemeClr val="tx1"/>
                          </a:solidFill>
                        </a:rPr>
                        <a:t>). </a:t>
                      </a:r>
                      <a:r>
                        <a:rPr lang="en-US" b="0" i="1" dirty="0" err="1" smtClean="0">
                          <a:solidFill>
                            <a:schemeClr val="tx1"/>
                          </a:solidFill>
                        </a:rPr>
                        <a:t>Türkiye</a:t>
                      </a:r>
                      <a:r>
                        <a:rPr lang="en-US" b="0" i="1" dirty="0" smtClean="0">
                          <a:solidFill>
                            <a:schemeClr val="tx1"/>
                          </a:solidFill>
                        </a:rPr>
                        <a:t> </a:t>
                      </a:r>
                      <a:r>
                        <a:rPr lang="en-US" b="0" i="1" dirty="0" err="1" smtClean="0">
                          <a:solidFill>
                            <a:schemeClr val="tx1"/>
                          </a:solidFill>
                        </a:rPr>
                        <a:t>Adresli</a:t>
                      </a:r>
                      <a:r>
                        <a:rPr lang="en-US" b="0" i="1" dirty="0" smtClean="0">
                          <a:solidFill>
                            <a:schemeClr val="tx1"/>
                          </a:solidFill>
                        </a:rPr>
                        <a:t> </a:t>
                      </a:r>
                      <a:r>
                        <a:rPr lang="en-US" b="0" i="1" dirty="0" err="1" smtClean="0">
                          <a:solidFill>
                            <a:schemeClr val="tx1"/>
                          </a:solidFill>
                        </a:rPr>
                        <a:t>Tezlerden</a:t>
                      </a:r>
                      <a:r>
                        <a:rPr lang="en-US" b="0" i="1" dirty="0" smtClean="0">
                          <a:solidFill>
                            <a:schemeClr val="tx1"/>
                          </a:solidFill>
                        </a:rPr>
                        <a:t> </a:t>
                      </a:r>
                      <a:r>
                        <a:rPr lang="en-US" b="0" i="1" dirty="0" err="1" smtClean="0">
                          <a:solidFill>
                            <a:schemeClr val="tx1"/>
                          </a:solidFill>
                        </a:rPr>
                        <a:t>Belge</a:t>
                      </a:r>
                      <a:r>
                        <a:rPr lang="en-US" b="0" i="1" dirty="0" smtClean="0">
                          <a:solidFill>
                            <a:schemeClr val="tx1"/>
                          </a:solidFill>
                        </a:rPr>
                        <a:t> </a:t>
                      </a:r>
                      <a:r>
                        <a:rPr lang="en-US" b="0" i="1" dirty="0" err="1" smtClean="0">
                          <a:solidFill>
                            <a:schemeClr val="tx1"/>
                          </a:solidFill>
                        </a:rPr>
                        <a:t>Sağlama</a:t>
                      </a:r>
                      <a:r>
                        <a:rPr lang="en-US" b="0" i="1" dirty="0" smtClean="0">
                          <a:solidFill>
                            <a:schemeClr val="tx1"/>
                          </a:solidFill>
                        </a:rPr>
                        <a:t> </a:t>
                      </a:r>
                      <a:r>
                        <a:rPr lang="en-US" b="0" i="1" dirty="0" err="1" smtClean="0">
                          <a:solidFill>
                            <a:schemeClr val="tx1"/>
                          </a:solidFill>
                        </a:rPr>
                        <a:t>Hizmeti</a:t>
                      </a:r>
                      <a:r>
                        <a:rPr lang="en-US" b="0" i="1" dirty="0" smtClean="0">
                          <a:solidFill>
                            <a:schemeClr val="tx1"/>
                          </a:solidFill>
                        </a:rPr>
                        <a:t> </a:t>
                      </a:r>
                      <a:r>
                        <a:rPr lang="en-US" b="0" i="1" dirty="0" err="1" smtClean="0">
                          <a:solidFill>
                            <a:schemeClr val="tx1"/>
                          </a:solidFill>
                        </a:rPr>
                        <a:t>Verilmeye</a:t>
                      </a:r>
                      <a:r>
                        <a:rPr lang="en-US" b="0" i="1" dirty="0" smtClean="0">
                          <a:solidFill>
                            <a:schemeClr val="tx1"/>
                          </a:solidFill>
                        </a:rPr>
                        <a:t> </a:t>
                      </a:r>
                      <a:r>
                        <a:rPr lang="en-US" b="0" i="1" dirty="0" err="1" smtClean="0">
                          <a:solidFill>
                            <a:schemeClr val="tx1"/>
                          </a:solidFill>
                        </a:rPr>
                        <a:t>Başlanmıştır</a:t>
                      </a:r>
                      <a:r>
                        <a:rPr lang="en-US" b="0" i="1" dirty="0" smtClean="0">
                          <a:solidFill>
                            <a:schemeClr val="tx1"/>
                          </a:solidFill>
                        </a:rPr>
                        <a:t>. TÜBİTAK ULAKBİM CABİM </a:t>
                      </a:r>
                      <a:r>
                        <a:rPr lang="en-US" b="0" i="1" dirty="0" err="1" smtClean="0">
                          <a:solidFill>
                            <a:schemeClr val="tx1"/>
                          </a:solidFill>
                        </a:rPr>
                        <a:t>bünyesinde</a:t>
                      </a:r>
                      <a:r>
                        <a:rPr lang="en-US" b="0" i="1" dirty="0" smtClean="0">
                          <a:solidFill>
                            <a:schemeClr val="tx1"/>
                          </a:solidFill>
                        </a:rPr>
                        <a:t> </a:t>
                      </a:r>
                      <a:r>
                        <a:rPr lang="en-US" b="0" i="1" dirty="0" err="1" smtClean="0">
                          <a:solidFill>
                            <a:schemeClr val="tx1"/>
                          </a:solidFill>
                        </a:rPr>
                        <a:t>yürütülen</a:t>
                      </a:r>
                      <a:r>
                        <a:rPr lang="en-US" b="0" i="1" dirty="0" smtClean="0">
                          <a:solidFill>
                            <a:schemeClr val="tx1"/>
                          </a:solidFill>
                        </a:rPr>
                        <a:t> </a:t>
                      </a:r>
                      <a:r>
                        <a:rPr lang="en-US" b="0" i="1" dirty="0" err="1" smtClean="0">
                          <a:solidFill>
                            <a:schemeClr val="tx1"/>
                          </a:solidFill>
                        </a:rPr>
                        <a:t>Belge</a:t>
                      </a:r>
                      <a:r>
                        <a:rPr lang="en-US" b="0" i="1" dirty="0" smtClean="0">
                          <a:solidFill>
                            <a:schemeClr val="tx1"/>
                          </a:solidFill>
                        </a:rPr>
                        <a:t> </a:t>
                      </a:r>
                      <a:r>
                        <a:rPr lang="en-US" b="0" i="1" dirty="0" err="1" smtClean="0">
                          <a:solidFill>
                            <a:schemeClr val="tx1"/>
                          </a:solidFill>
                        </a:rPr>
                        <a:t>Sağlama</a:t>
                      </a:r>
                      <a:r>
                        <a:rPr lang="en-US" b="0" i="1" dirty="0" smtClean="0">
                          <a:solidFill>
                            <a:schemeClr val="tx1"/>
                          </a:solidFill>
                        </a:rPr>
                        <a:t> </a:t>
                      </a:r>
                      <a:r>
                        <a:rPr lang="en-US" b="0" i="1" dirty="0" err="1" smtClean="0">
                          <a:solidFill>
                            <a:schemeClr val="tx1"/>
                          </a:solidFill>
                        </a:rPr>
                        <a:t>çalışmaları</a:t>
                      </a:r>
                      <a:r>
                        <a:rPr lang="en-US" b="0" i="1" dirty="0" smtClean="0">
                          <a:solidFill>
                            <a:schemeClr val="tx1"/>
                          </a:solidFill>
                        </a:rPr>
                        <a:t> </a:t>
                      </a:r>
                      <a:r>
                        <a:rPr lang="en-US" b="0" i="1" dirty="0" err="1" smtClean="0">
                          <a:solidFill>
                            <a:schemeClr val="tx1"/>
                          </a:solidFill>
                        </a:rPr>
                        <a:t>kapsamında</a:t>
                      </a:r>
                      <a:r>
                        <a:rPr lang="en-US" b="0" i="1" dirty="0" smtClean="0">
                          <a:solidFill>
                            <a:schemeClr val="tx1"/>
                          </a:solidFill>
                        </a:rPr>
                        <a:t>, YÖK </a:t>
                      </a:r>
                      <a:r>
                        <a:rPr lang="en-US" b="0" i="1" dirty="0" err="1" smtClean="0">
                          <a:solidFill>
                            <a:schemeClr val="tx1"/>
                          </a:solidFill>
                        </a:rPr>
                        <a:t>Tez</a:t>
                      </a:r>
                      <a:r>
                        <a:rPr lang="en-US" b="0" i="1" dirty="0" smtClean="0">
                          <a:solidFill>
                            <a:schemeClr val="tx1"/>
                          </a:solidFill>
                        </a:rPr>
                        <a:t> </a:t>
                      </a:r>
                      <a:r>
                        <a:rPr lang="en-US" b="0" i="1" dirty="0" err="1" smtClean="0">
                          <a:solidFill>
                            <a:schemeClr val="tx1"/>
                          </a:solidFill>
                        </a:rPr>
                        <a:t>Merkezi</a:t>
                      </a:r>
                      <a:r>
                        <a:rPr lang="en-US" b="0" i="1" dirty="0" smtClean="0">
                          <a:solidFill>
                            <a:schemeClr val="tx1"/>
                          </a:solidFill>
                        </a:rPr>
                        <a:t> </a:t>
                      </a:r>
                      <a:r>
                        <a:rPr lang="en-US" b="0" i="1" dirty="0" err="1" smtClean="0">
                          <a:solidFill>
                            <a:schemeClr val="tx1"/>
                          </a:solidFill>
                        </a:rPr>
                        <a:t>Veri</a:t>
                      </a:r>
                      <a:r>
                        <a:rPr lang="en-US" b="0" i="1" dirty="0" smtClean="0">
                          <a:solidFill>
                            <a:schemeClr val="tx1"/>
                          </a:solidFill>
                        </a:rPr>
                        <a:t> </a:t>
                      </a:r>
                      <a:r>
                        <a:rPr lang="en-US" b="0" i="1" dirty="0" err="1" smtClean="0">
                          <a:solidFill>
                            <a:schemeClr val="tx1"/>
                          </a:solidFill>
                        </a:rPr>
                        <a:t>Tabanında</a:t>
                      </a:r>
                      <a:r>
                        <a:rPr lang="en-US" b="0" i="1" dirty="0" smtClean="0">
                          <a:solidFill>
                            <a:schemeClr val="tx1"/>
                          </a:solidFill>
                        </a:rPr>
                        <a:t> </a:t>
                      </a:r>
                      <a:r>
                        <a:rPr lang="tr-TR" b="0" i="1" dirty="0" smtClean="0">
                          <a:solidFill>
                            <a:schemeClr val="tx1"/>
                          </a:solidFill>
                        </a:rPr>
                        <a:t>[</a:t>
                      </a:r>
                      <a:r>
                        <a:rPr lang="tr-TR" b="0" i="0" dirty="0" smtClean="0">
                          <a:solidFill>
                            <a:schemeClr val="tx1"/>
                          </a:solidFill>
                        </a:rPr>
                        <a:t>Resim ekli] </a:t>
                      </a:r>
                      <a:r>
                        <a:rPr lang="en-US" b="0" dirty="0" smtClean="0">
                          <a:solidFill>
                            <a:schemeClr val="tx1"/>
                          </a:solidFill>
                        </a:rPr>
                        <a:t>[Facebook durum </a:t>
                      </a:r>
                      <a:r>
                        <a:rPr lang="en-US" b="0" dirty="0" err="1" smtClean="0">
                          <a:solidFill>
                            <a:schemeClr val="tx1"/>
                          </a:solidFill>
                        </a:rPr>
                        <a:t>güncellemesi</a:t>
                      </a:r>
                      <a:r>
                        <a:rPr lang="en-US" b="0" dirty="0" smtClean="0">
                          <a:solidFill>
                            <a:schemeClr val="tx1"/>
                          </a:solidFill>
                        </a:rPr>
                        <a:t>]. </a:t>
                      </a:r>
                      <a:r>
                        <a:rPr lang="tr-TR" b="0" dirty="0" smtClean="0">
                          <a:solidFill>
                            <a:schemeClr val="tx1"/>
                          </a:solidFill>
                        </a:rPr>
                        <a:t>Facebook. </a:t>
                      </a:r>
                      <a:r>
                        <a:rPr lang="en-US" b="0" dirty="0" smtClean="0">
                          <a:solidFill>
                            <a:schemeClr val="tx1"/>
                          </a:solidFill>
                        </a:rPr>
                        <a:t>https://www.facebook.com/okulkutuphanecileridernegi/posts/850987461623232 </a:t>
                      </a:r>
                      <a:endParaRPr lang="en-US" b="0" dirty="0" smtClean="0">
                        <a:solidFill>
                          <a:schemeClr val="tx1"/>
                        </a:solidFill>
                        <a:effectLst/>
                      </a:endParaRPr>
                    </a:p>
                  </a:txBody>
                  <a:tcPr marL="285750" marR="47625" marT="47625" marB="47625" anchor="ctr"/>
                </a:tc>
                <a:extLst>
                  <a:ext uri="{0D108BD9-81ED-4DB2-BD59-A6C34878D82A}">
                    <a16:rowId xmlns:a16="http://schemas.microsoft.com/office/drawing/2014/main" xmlns="" val="10000"/>
                  </a:ext>
                </a:extLst>
              </a:tr>
              <a:tr h="563959">
                <a:tc>
                  <a:txBody>
                    <a:bodyPr/>
                    <a:lstStyle/>
                    <a:p>
                      <a:r>
                        <a:rPr lang="tr-TR" sz="1800" dirty="0" smtClean="0">
                          <a:solidFill>
                            <a:schemeClr val="tx1"/>
                          </a:solidFill>
                        </a:rPr>
                        <a:t>Metin içinde</a:t>
                      </a:r>
                      <a:endParaRPr lang="tr-TR" sz="1800" dirty="0">
                        <a:solidFill>
                          <a:schemeClr val="tx1"/>
                        </a:solidFill>
                      </a:endParaRPr>
                    </a:p>
                  </a:txBody>
                  <a:tcP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dirty="0" smtClean="0"/>
                        <a:t>(Okul </a:t>
                      </a:r>
                      <a:r>
                        <a:rPr lang="en-US" dirty="0" err="1" smtClean="0"/>
                        <a:t>Kütüphanecileri</a:t>
                      </a:r>
                      <a:r>
                        <a:rPr lang="en-US" dirty="0" smtClean="0"/>
                        <a:t>, 2015) </a:t>
                      </a:r>
                    </a:p>
                  </a:txBody>
                  <a:tcPr marL="285750" marR="47625" marT="47625" marB="47625" anchor="ctr"/>
                </a:tc>
                <a:extLst>
                  <a:ext uri="{0D108BD9-81ED-4DB2-BD59-A6C34878D82A}">
                    <a16:rowId xmlns:a16="http://schemas.microsoft.com/office/drawing/2014/main" xmlns="" val="10001"/>
                  </a:ext>
                </a:extLst>
              </a:tr>
            </a:tbl>
          </a:graphicData>
        </a:graphic>
      </p:graphicFrame>
      <p:pic>
        <p:nvPicPr>
          <p:cNvPr id="8" name="Resim 7"/>
          <p:cNvPicPr>
            <a:picLocks noChangeAspect="1"/>
          </p:cNvPicPr>
          <p:nvPr/>
        </p:nvPicPr>
        <p:blipFill rotWithShape="1">
          <a:blip r:embed="rId3"/>
          <a:srcRect l="25858" t="40796" r="50523" b="9453"/>
          <a:stretch/>
        </p:blipFill>
        <p:spPr>
          <a:xfrm>
            <a:off x="887240" y="1378764"/>
            <a:ext cx="3305908" cy="3916954"/>
          </a:xfrm>
          <a:prstGeom prst="rect">
            <a:avLst/>
          </a:prstGeom>
        </p:spPr>
      </p:pic>
      <p:sp>
        <p:nvSpPr>
          <p:cNvPr id="2" name="Dikdörtgen 1"/>
          <p:cNvSpPr/>
          <p:nvPr/>
        </p:nvSpPr>
        <p:spPr>
          <a:xfrm>
            <a:off x="4627513" y="3517283"/>
            <a:ext cx="184731" cy="369332"/>
          </a:xfrm>
          <a:prstGeom prst="rect">
            <a:avLst/>
          </a:prstGeom>
        </p:spPr>
        <p:txBody>
          <a:bodyPr wrap="none">
            <a:spAutoFit/>
          </a:bodyPr>
          <a:lstStyle/>
          <a:p>
            <a:endParaRPr lang="en-US"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105</a:t>
            </a:fld>
            <a:endParaRPr lang="tr-TR"/>
          </a:p>
        </p:txBody>
      </p:sp>
    </p:spTree>
    <p:extLst>
      <p:ext uri="{BB962C8B-B14F-4D97-AF65-F5344CB8AC3E}">
        <p14:creationId xmlns:p14="http://schemas.microsoft.com/office/powerpoint/2010/main" val="35379157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033613545"/>
              </p:ext>
            </p:extLst>
          </p:nvPr>
        </p:nvGraphicFramePr>
        <p:xfrm>
          <a:off x="1204110" y="1299410"/>
          <a:ext cx="9854312" cy="5141475"/>
        </p:xfrm>
        <a:graphic>
          <a:graphicData uri="http://schemas.openxmlformats.org/drawingml/2006/table">
            <a:tbl>
              <a:tblPr firstRow="1" bandRow="1">
                <a:tableStyleId>{93296810-A885-4BE3-A3E7-6D5BEEA58F35}</a:tableStyleId>
              </a:tblPr>
              <a:tblGrid>
                <a:gridCol w="2038822">
                  <a:extLst>
                    <a:ext uri="{9D8B030D-6E8A-4147-A177-3AD203B41FA5}">
                      <a16:colId xmlns:a16="http://schemas.microsoft.com/office/drawing/2014/main" xmlns="" val="20000"/>
                    </a:ext>
                  </a:extLst>
                </a:gridCol>
                <a:gridCol w="7815490">
                  <a:extLst>
                    <a:ext uri="{9D8B030D-6E8A-4147-A177-3AD203B41FA5}">
                      <a16:colId xmlns:a16="http://schemas.microsoft.com/office/drawing/2014/main" xmlns="" val="20001"/>
                    </a:ext>
                  </a:extLst>
                </a:gridCol>
              </a:tblGrid>
              <a:tr h="697832">
                <a:tc>
                  <a:txBody>
                    <a:bodyPr/>
                    <a:lstStyle/>
                    <a:p>
                      <a:endParaRPr lang="tr-TR" sz="1800" dirty="0">
                        <a:solidFill>
                          <a:schemeClr val="tx1"/>
                        </a:solidFill>
                      </a:endParaRPr>
                    </a:p>
                  </a:txBody>
                  <a:tcPr/>
                </a:tc>
                <a:tc>
                  <a:txBody>
                    <a:bodyPr/>
                    <a:lstStyle/>
                    <a:p>
                      <a:pPr indent="-457200" algn="l"/>
                      <a:r>
                        <a:rPr lang="tr-TR" dirty="0" smtClean="0"/>
                        <a:t/>
                      </a:r>
                      <a:br>
                        <a:rPr lang="tr-TR" dirty="0" smtClean="0"/>
                      </a:br>
                      <a:r>
                        <a:rPr lang="tr-TR" sz="2400" dirty="0" err="1" smtClean="0"/>
                        <a:t>Apa</a:t>
                      </a:r>
                      <a:r>
                        <a:rPr lang="tr-TR" sz="2400" dirty="0" smtClean="0"/>
                        <a:t> Yayım Kılavuzu 7. Basım Örnekleri </a:t>
                      </a:r>
                      <a:r>
                        <a:rPr lang="tr-TR" sz="2400" b="0" dirty="0" smtClean="0">
                          <a:solidFill>
                            <a:schemeClr val="tx1"/>
                          </a:solidFill>
                        </a:rPr>
                        <a:t>     </a:t>
                      </a:r>
                      <a:endParaRPr lang="en-US" sz="2400" b="0" dirty="0" smtClean="0">
                        <a:solidFill>
                          <a:schemeClr val="tx1"/>
                        </a:solidFill>
                        <a:effectLst/>
                      </a:endParaRPr>
                    </a:p>
                  </a:txBody>
                  <a:tcPr marL="285750" marR="47625" marT="47625" marB="47625" anchor="ctr"/>
                </a:tc>
                <a:extLst>
                  <a:ext uri="{0D108BD9-81ED-4DB2-BD59-A6C34878D82A}">
                    <a16:rowId xmlns:a16="http://schemas.microsoft.com/office/drawing/2014/main" xmlns="" val="10000"/>
                  </a:ext>
                </a:extLst>
              </a:tr>
              <a:tr h="1468715">
                <a:tc>
                  <a:txBody>
                    <a:bodyPr/>
                    <a:lstStyle/>
                    <a:p>
                      <a:r>
                        <a:rPr lang="tr-TR" sz="1800" b="1" dirty="0" smtClean="0">
                          <a:solidFill>
                            <a:schemeClr val="tx1"/>
                          </a:solidFill>
                        </a:rPr>
                        <a:t>TÜRKÇE</a:t>
                      </a:r>
                      <a:r>
                        <a:rPr lang="tr-TR" sz="1800" b="1" baseline="0" dirty="0" smtClean="0">
                          <a:solidFill>
                            <a:schemeClr val="tx1"/>
                          </a:solidFill>
                        </a:rPr>
                        <a:t> </a:t>
                      </a:r>
                      <a:endParaRPr lang="tr-TR" sz="1800" b="1" dirty="0">
                        <a:solidFill>
                          <a:schemeClr val="tx1"/>
                        </a:solidFill>
                      </a:endParaRPr>
                    </a:p>
                  </a:txBody>
                  <a:tcPr/>
                </a:tc>
                <a:tc>
                  <a:txBody>
                    <a:bodyPr/>
                    <a:lstStyle/>
                    <a:p>
                      <a:pPr marL="252000" indent="-900000"/>
                      <a:r>
                        <a:rPr lang="tr-TR" dirty="0" smtClean="0"/>
                        <a:t>Bilimden haberler. (2019, Haziran 21). </a:t>
                      </a:r>
                      <a:r>
                        <a:rPr lang="tr-TR" i="1" dirty="0" smtClean="0"/>
                        <a:t>Astronomi hayranı mısın? Bilim adamlarının güneş sistemimizde ve ötesinde keşfettiklerini okumanın tadını çıkarın?</a:t>
                      </a:r>
                      <a:r>
                        <a:rPr lang="tr-TR" dirty="0" smtClean="0"/>
                        <a:t> </a:t>
                      </a:r>
                      <a:r>
                        <a:rPr lang="tr-TR" i="1" dirty="0" smtClean="0"/>
                        <a:t>Bu</a:t>
                      </a:r>
                      <a:r>
                        <a:rPr lang="tr-TR" dirty="0" smtClean="0"/>
                        <a:t> [Resim ekli] [Durum güncelleştirmesi]. Facebook. </a:t>
                      </a:r>
                      <a:r>
                        <a:rPr lang="tr-TR" u="sng" dirty="0" smtClean="0">
                          <a:hlinkClick r:id="rId2"/>
                        </a:rPr>
                        <a:t>https://www.facebook.com/ScienceNOW/photos/a.117532185107/10156268057260108/?type=3&amp;theater</a:t>
                      </a:r>
                      <a:endParaRPr lang="tr-TR" u="sng" dirty="0" smtClean="0"/>
                    </a:p>
                  </a:txBody>
                  <a:tcPr marL="285750" marR="47625" marT="47625" marB="47625" anchor="ctr"/>
                </a:tc>
                <a:extLst>
                  <a:ext uri="{0D108BD9-81ED-4DB2-BD59-A6C34878D82A}">
                    <a16:rowId xmlns:a16="http://schemas.microsoft.com/office/drawing/2014/main" xmlns="" val="10002"/>
                  </a:ext>
                </a:extLst>
              </a:tr>
              <a:tr h="1468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rPr>
                        <a:t>İNGİLİZCE</a:t>
                      </a:r>
                    </a:p>
                    <a:p>
                      <a:endParaRPr lang="tr-TR" sz="1800" b="1" i="0" u="none" strike="noStrike" kern="1200" baseline="0" dirty="0">
                        <a:solidFill>
                          <a:schemeClr val="tx1"/>
                        </a:solidFill>
                        <a:latin typeface="+mn-lt"/>
                        <a:ea typeface="+mn-ea"/>
                        <a:cs typeface="+mn-cs"/>
                      </a:endParaRPr>
                    </a:p>
                  </a:txBody>
                  <a:tcPr/>
                </a:tc>
                <a:tc>
                  <a:txBody>
                    <a:bodyPr/>
                    <a:lstStyle/>
                    <a:p>
                      <a:pPr marL="252000" indent="-457200"/>
                      <a:r>
                        <a:rPr lang="en-US" dirty="0" smtClean="0"/>
                        <a:t>News From Science. (2019, June 21). </a:t>
                      </a:r>
                      <a:r>
                        <a:rPr lang="en-US" i="1" dirty="0" smtClean="0"/>
                        <a:t>Are you a fan of astronomy? Enjoy reading about what scientists have discovered in our solar system—and beyond?</a:t>
                      </a:r>
                      <a:r>
                        <a:rPr lang="en-US" dirty="0" smtClean="0"/>
                        <a:t> </a:t>
                      </a:r>
                      <a:r>
                        <a:rPr lang="en-US" i="1" dirty="0" smtClean="0"/>
                        <a:t>This</a:t>
                      </a:r>
                      <a:r>
                        <a:rPr lang="en-US" dirty="0" smtClean="0"/>
                        <a:t> [Image attached] [Status update]. Facebook. </a:t>
                      </a:r>
                      <a:r>
                        <a:rPr lang="en-US" u="sng" dirty="0" smtClean="0">
                          <a:hlinkClick r:id="rId2"/>
                        </a:rPr>
                        <a:t>https://www.facebook.com/ScienceNOW/photos/a.117532185107/10156268057260108/?type=3&amp;theater</a:t>
                      </a:r>
                      <a:endParaRPr lang="tr-TR" dirty="0"/>
                    </a:p>
                  </a:txBody>
                  <a:tcPr marL="285750" marR="47625" marT="47625" marB="47625" anchor="ctr"/>
                </a:tc>
                <a:extLst>
                  <a:ext uri="{0D108BD9-81ED-4DB2-BD59-A6C34878D82A}">
                    <a16:rowId xmlns:a16="http://schemas.microsoft.com/office/drawing/2014/main" xmlns="" val="10001"/>
                  </a:ext>
                </a:extLst>
              </a:tr>
              <a:tr h="1468715">
                <a:tc>
                  <a:txBody>
                    <a:bodyPr/>
                    <a:lstStyle/>
                    <a:p>
                      <a:r>
                        <a:rPr lang="tr-TR" dirty="0" smtClean="0"/>
                        <a:t>Facebook sayfası  </a:t>
                      </a:r>
                      <a:endParaRPr lang="tr-TR" dirty="0"/>
                    </a:p>
                  </a:txBody>
                  <a:tcPr/>
                </a:tc>
                <a:tc>
                  <a:txBody>
                    <a:bodyPr/>
                    <a:lstStyle/>
                    <a:p>
                      <a:pPr marL="180000" indent="-457200"/>
                      <a:r>
                        <a:rPr lang="en-US" dirty="0" smtClean="0"/>
                        <a:t>Community of Multiculturalism. (</a:t>
                      </a:r>
                      <a:r>
                        <a:rPr lang="en-US" dirty="0" err="1" smtClean="0"/>
                        <a:t>n.d.</a:t>
                      </a:r>
                      <a:r>
                        <a:rPr lang="en-US" dirty="0" smtClean="0"/>
                        <a:t>). </a:t>
                      </a:r>
                      <a:r>
                        <a:rPr lang="en-US" i="1" dirty="0" smtClean="0"/>
                        <a:t>Home</a:t>
                      </a:r>
                      <a:r>
                        <a:rPr lang="en-US" dirty="0" smtClean="0"/>
                        <a:t> [Facebook page]. Facebook. </a:t>
                      </a:r>
                      <a:r>
                        <a:rPr lang="tr-TR" dirty="0" smtClean="0"/>
                        <a:t>    </a:t>
                      </a:r>
                      <a:r>
                        <a:rPr lang="en-US" dirty="0" smtClean="0"/>
                        <a:t>Retrieved October 14, 2020,</a:t>
                      </a:r>
                      <a:r>
                        <a:rPr lang="tr-TR" baseline="0" dirty="0" smtClean="0"/>
                        <a:t> </a:t>
                      </a:r>
                      <a:r>
                        <a:rPr lang="en-US" dirty="0" smtClean="0"/>
                        <a:t>from </a:t>
                      </a:r>
                      <a:r>
                        <a:rPr lang="en-US" u="sng" dirty="0" smtClean="0">
                          <a:hlinkClick r:id="rId3"/>
                        </a:rPr>
                        <a:t>https://www.facebook.com/communityofmulticulturalism/</a:t>
                      </a:r>
                      <a:endParaRPr lang="tr-TR" u="sng" dirty="0" smtClean="0"/>
                    </a:p>
                    <a:p>
                      <a:r>
                        <a:rPr lang="tr-TR" b="0" i="1" u="none" dirty="0" smtClean="0">
                          <a:solidFill>
                            <a:srgbClr val="FF0000"/>
                          </a:solidFill>
                        </a:rPr>
                        <a:t>* Facebook sayfalarında içerik değişebildiğinden ve arşivlenmediğinden</a:t>
                      </a:r>
                      <a:r>
                        <a:rPr lang="tr-TR" b="0" i="1" u="none" baseline="0" dirty="0" smtClean="0">
                          <a:solidFill>
                            <a:srgbClr val="FF0000"/>
                          </a:solidFill>
                        </a:rPr>
                        <a:t> erişim tarihinin belirtilmesi gerekmektedir. </a:t>
                      </a:r>
                      <a:endParaRPr lang="tr-TR" b="0" i="1" u="none" dirty="0">
                        <a:solidFill>
                          <a:srgbClr val="FF0000"/>
                        </a:solidFill>
                      </a:endParaRPr>
                    </a:p>
                  </a:txBody>
                  <a:tcPr marL="285750" marR="47625" marT="47625" marB="47625" anchor="ctr"/>
                </a:tc>
                <a:extLst>
                  <a:ext uri="{0D108BD9-81ED-4DB2-BD59-A6C34878D82A}">
                    <a16:rowId xmlns:a16="http://schemas.microsoft.com/office/drawing/2014/main" xmlns="" val="10003"/>
                  </a:ext>
                </a:extLst>
              </a:tr>
            </a:tbl>
          </a:graphicData>
        </a:graphic>
      </p:graphicFrame>
      <p:sp>
        <p:nvSpPr>
          <p:cNvPr id="5" name="Dikdörtgen 4"/>
          <p:cNvSpPr/>
          <p:nvPr/>
        </p:nvSpPr>
        <p:spPr>
          <a:xfrm>
            <a:off x="3361373" y="444606"/>
            <a:ext cx="6860661"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tr-TR" sz="2800" dirty="0"/>
              <a:t>Sosyal Ağlardan Kaynak Gösterme (</a:t>
            </a:r>
            <a:r>
              <a:rPr lang="tr-TR" sz="2800" dirty="0" smtClean="0"/>
              <a:t>Facebook)</a:t>
            </a:r>
            <a:endParaRPr lang="tr-TR" sz="28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106</a:t>
            </a:fld>
            <a:endParaRPr lang="tr-TR"/>
          </a:p>
        </p:txBody>
      </p:sp>
    </p:spTree>
    <p:extLst>
      <p:ext uri="{BB962C8B-B14F-4D97-AF65-F5344CB8AC3E}">
        <p14:creationId xmlns:p14="http://schemas.microsoft.com/office/powerpoint/2010/main" val="33657696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35175" y="448173"/>
            <a:ext cx="3599498" cy="646331"/>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Sosyal Ağlardan Kaynak Gösterme (Facebook, </a:t>
            </a:r>
            <a:r>
              <a:rPr lang="tr-TR" dirty="0" err="1" smtClean="0"/>
              <a:t>Twitter</a:t>
            </a:r>
            <a:r>
              <a:rPr lang="tr-TR" dirty="0" smtClean="0"/>
              <a:t>)</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290478205"/>
              </p:ext>
            </p:extLst>
          </p:nvPr>
        </p:nvGraphicFramePr>
        <p:xfrm>
          <a:off x="435175" y="1560581"/>
          <a:ext cx="11188940" cy="1394211"/>
        </p:xfrm>
        <a:graphic>
          <a:graphicData uri="http://schemas.openxmlformats.org/drawingml/2006/table">
            <a:tbl>
              <a:tblPr firstRow="1" bandRow="1">
                <a:tableStyleId>{93296810-A885-4BE3-A3E7-6D5BEEA58F35}</a:tableStyleId>
              </a:tblPr>
              <a:tblGrid>
                <a:gridCol w="2314952">
                  <a:extLst>
                    <a:ext uri="{9D8B030D-6E8A-4147-A177-3AD203B41FA5}">
                      <a16:colId xmlns:a16="http://schemas.microsoft.com/office/drawing/2014/main" xmlns="" val="20000"/>
                    </a:ext>
                  </a:extLst>
                </a:gridCol>
                <a:gridCol w="8873988">
                  <a:extLst>
                    <a:ext uri="{9D8B030D-6E8A-4147-A177-3AD203B41FA5}">
                      <a16:colId xmlns:a16="http://schemas.microsoft.com/office/drawing/2014/main" xmlns="" val="20001"/>
                    </a:ext>
                  </a:extLst>
                </a:gridCol>
              </a:tblGrid>
              <a:tr h="65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rPr>
                        <a:t>İNGİLİZCE</a:t>
                      </a:r>
                    </a:p>
                    <a:p>
                      <a:endParaRPr lang="tr-TR" sz="1800" dirty="0">
                        <a:solidFill>
                          <a:schemeClr val="tx1"/>
                        </a:solidFill>
                      </a:endParaRPr>
                    </a:p>
                  </a:txBody>
                  <a:tcPr/>
                </a:tc>
                <a:tc>
                  <a:txBody>
                    <a:bodyPr/>
                    <a:lstStyle/>
                    <a:p>
                      <a:r>
                        <a:rPr lang="en-US" sz="1800" b="0" i="0" kern="1200" dirty="0" smtClean="0">
                          <a:solidFill>
                            <a:schemeClr val="dk1"/>
                          </a:solidFill>
                          <a:effectLst/>
                          <a:latin typeface="+mn-lt"/>
                          <a:ea typeface="+mn-ea"/>
                          <a:cs typeface="+mn-cs"/>
                        </a:rPr>
                        <a:t>Gates, B. [</a:t>
                      </a:r>
                      <a:r>
                        <a:rPr lang="en-US" sz="1800" b="0" i="0" kern="1200" dirty="0" err="1" smtClean="0">
                          <a:solidFill>
                            <a:schemeClr val="dk1"/>
                          </a:solidFill>
                          <a:effectLst/>
                          <a:latin typeface="+mn-lt"/>
                          <a:ea typeface="+mn-ea"/>
                          <a:cs typeface="+mn-cs"/>
                        </a:rPr>
                        <a:t>BillGates</a:t>
                      </a:r>
                      <a:r>
                        <a:rPr lang="en-US" sz="1800" b="0" i="0" kern="1200" dirty="0" smtClean="0">
                          <a:solidFill>
                            <a:schemeClr val="dk1"/>
                          </a:solidFill>
                          <a:effectLst/>
                          <a:latin typeface="+mn-lt"/>
                          <a:ea typeface="+mn-ea"/>
                          <a:cs typeface="+mn-cs"/>
                        </a:rPr>
                        <a:t>]. (2013, February 26). #Polio is 99% eradicated. Join me &amp;</a:t>
                      </a:r>
                      <a:endParaRPr lang="tr-TR" sz="18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a:t>
                      </a:r>
                      <a:r>
                        <a:rPr lang="en-US" sz="1800" b="0" i="0" kern="1200" dirty="0" err="1" smtClean="0">
                          <a:solidFill>
                            <a:schemeClr val="dk1"/>
                          </a:solidFill>
                          <a:effectLst/>
                          <a:latin typeface="+mn-lt"/>
                          <a:ea typeface="+mn-ea"/>
                          <a:cs typeface="+mn-cs"/>
                        </a:rPr>
                        <a:t>FCBarcelona</a:t>
                      </a:r>
                      <a:r>
                        <a:rPr lang="en-US" sz="1800" b="0" i="0" kern="1200" dirty="0" smtClean="0">
                          <a:solidFill>
                            <a:schemeClr val="dk1"/>
                          </a:solidFill>
                          <a:effectLst/>
                          <a:latin typeface="+mn-lt"/>
                          <a:ea typeface="+mn-ea"/>
                          <a:cs typeface="+mn-cs"/>
                        </a:rPr>
                        <a:t> as we work to finish the job and #</a:t>
                      </a:r>
                      <a:r>
                        <a:rPr lang="en-US" sz="1800" b="0" i="0" kern="1200" dirty="0" err="1" smtClean="0">
                          <a:solidFill>
                            <a:schemeClr val="dk1"/>
                          </a:solidFill>
                          <a:effectLst/>
                          <a:latin typeface="+mn-lt"/>
                          <a:ea typeface="+mn-ea"/>
                          <a:cs typeface="+mn-cs"/>
                        </a:rPr>
                        <a:t>EndPolio</a:t>
                      </a:r>
                      <a:r>
                        <a:rPr lang="en-US" sz="1800" b="0" i="0" kern="1200" dirty="0" smtClean="0">
                          <a:solidFill>
                            <a:schemeClr val="dk1"/>
                          </a:solidFill>
                          <a:effectLst/>
                          <a:latin typeface="+mn-lt"/>
                          <a:ea typeface="+mn-ea"/>
                          <a:cs typeface="+mn-cs"/>
                        </a:rPr>
                        <a:t>. VIDEO: http://b-gat.es/X75Lvy</a:t>
                      </a:r>
                      <a:endParaRPr lang="tr-TR" sz="18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[Tweet]. https://twitter.com/BillGates/status/306195345845665792</a:t>
                      </a: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0"/>
                  </a:ext>
                </a:extLst>
              </a:tr>
              <a:tr h="479811">
                <a:tc>
                  <a:txBody>
                    <a:bodyPr/>
                    <a:lstStyle/>
                    <a:p>
                      <a:r>
                        <a:rPr lang="tr-TR" sz="1800" b="1" i="0" u="none" strike="noStrike" kern="1200" baseline="0" dirty="0" smtClean="0">
                          <a:solidFill>
                            <a:schemeClr val="tx1"/>
                          </a:solidFill>
                          <a:latin typeface="+mn-lt"/>
                          <a:ea typeface="+mn-ea"/>
                          <a:cs typeface="+mn-cs"/>
                        </a:rPr>
                        <a:t>Metin içinde</a:t>
                      </a:r>
                      <a:endParaRPr lang="tr-TR" sz="1800" b="1"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tx1"/>
                          </a:solidFill>
                          <a:latin typeface="+mn-lt"/>
                          <a:ea typeface="+mn-ea"/>
                          <a:cs typeface="+mn-cs"/>
                        </a:rPr>
                        <a:t>(Gates, 2013).</a:t>
                      </a: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6" name="Resim 5"/>
          <p:cNvPicPr>
            <a:picLocks noChangeAspect="1"/>
          </p:cNvPicPr>
          <p:nvPr/>
        </p:nvPicPr>
        <p:blipFill rotWithShape="1">
          <a:blip r:embed="rId2"/>
          <a:srcRect l="8554" t="31250" r="62032" b="61042"/>
          <a:stretch/>
        </p:blipFill>
        <p:spPr>
          <a:xfrm>
            <a:off x="4420205" y="392555"/>
            <a:ext cx="7154058" cy="1054585"/>
          </a:xfrm>
          <a:prstGeom prst="rect">
            <a:avLst/>
          </a:prstGeom>
          <a:ln>
            <a:solidFill>
              <a:schemeClr val="tx1"/>
            </a:solidFill>
          </a:ln>
        </p:spPr>
      </p:pic>
      <p:pic>
        <p:nvPicPr>
          <p:cNvPr id="9" name="Resim 8"/>
          <p:cNvPicPr>
            <a:picLocks noChangeAspect="1"/>
          </p:cNvPicPr>
          <p:nvPr/>
        </p:nvPicPr>
        <p:blipFill rotWithShape="1">
          <a:blip r:embed="rId3"/>
          <a:srcRect l="8789" t="28542" r="61445" b="61458"/>
          <a:stretch/>
        </p:blipFill>
        <p:spPr>
          <a:xfrm>
            <a:off x="4599550" y="3122487"/>
            <a:ext cx="6721319" cy="1270170"/>
          </a:xfrm>
          <a:prstGeom prst="rect">
            <a:avLst/>
          </a:prstGeom>
          <a:ln>
            <a:solidFill>
              <a:schemeClr val="tx1"/>
            </a:solidFill>
          </a:ln>
        </p:spPr>
      </p:pic>
      <p:graphicFrame>
        <p:nvGraphicFramePr>
          <p:cNvPr id="10" name="Tablo 9"/>
          <p:cNvGraphicFramePr>
            <a:graphicFrameLocks noGrp="1"/>
          </p:cNvGraphicFramePr>
          <p:nvPr>
            <p:extLst>
              <p:ext uri="{D42A27DB-BD31-4B8C-83A1-F6EECF244321}">
                <p14:modId xmlns:p14="http://schemas.microsoft.com/office/powerpoint/2010/main" val="3084419135"/>
              </p:ext>
            </p:extLst>
          </p:nvPr>
        </p:nvGraphicFramePr>
        <p:xfrm>
          <a:off x="435175" y="4489853"/>
          <a:ext cx="11188940" cy="1668531"/>
        </p:xfrm>
        <a:graphic>
          <a:graphicData uri="http://schemas.openxmlformats.org/drawingml/2006/table">
            <a:tbl>
              <a:tblPr firstRow="1" bandRow="1">
                <a:tableStyleId>{93296810-A885-4BE3-A3E7-6D5BEEA58F35}</a:tableStyleId>
              </a:tblPr>
              <a:tblGrid>
                <a:gridCol w="2314952">
                  <a:extLst>
                    <a:ext uri="{9D8B030D-6E8A-4147-A177-3AD203B41FA5}">
                      <a16:colId xmlns:a16="http://schemas.microsoft.com/office/drawing/2014/main" xmlns="" val="20000"/>
                    </a:ext>
                  </a:extLst>
                </a:gridCol>
                <a:gridCol w="8873988">
                  <a:extLst>
                    <a:ext uri="{9D8B030D-6E8A-4147-A177-3AD203B41FA5}">
                      <a16:colId xmlns:a16="http://schemas.microsoft.com/office/drawing/2014/main" xmlns="" val="20001"/>
                    </a:ext>
                  </a:extLst>
                </a:gridCol>
              </a:tblGrid>
              <a:tr h="65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rPr>
                        <a:t>İNGİLİZCE</a:t>
                      </a:r>
                    </a:p>
                    <a:p>
                      <a:endParaRPr lang="tr-TR" sz="1800" dirty="0">
                        <a:solidFill>
                          <a:schemeClr val="tx1"/>
                        </a:solidFill>
                      </a:endParaRPr>
                    </a:p>
                  </a:txBody>
                  <a:tcPr/>
                </a:tc>
                <a:tc>
                  <a:txBody>
                    <a:bodyPr/>
                    <a:lstStyle/>
                    <a:p>
                      <a:r>
                        <a:rPr lang="en-US" sz="1800" b="0" i="0" kern="1200" dirty="0" smtClean="0">
                          <a:solidFill>
                            <a:schemeClr val="tx1"/>
                          </a:solidFill>
                          <a:effectLst/>
                          <a:latin typeface="+mn-lt"/>
                          <a:ea typeface="+mn-ea"/>
                          <a:cs typeface="+mn-cs"/>
                        </a:rPr>
                        <a:t>Stanford Medicine [</a:t>
                      </a:r>
                      <a:r>
                        <a:rPr lang="en-US" sz="1800" b="0" i="0" kern="1200" dirty="0" err="1" smtClean="0">
                          <a:solidFill>
                            <a:schemeClr val="tx1"/>
                          </a:solidFill>
                          <a:effectLst/>
                          <a:latin typeface="+mn-lt"/>
                          <a:ea typeface="+mn-ea"/>
                          <a:cs typeface="+mn-cs"/>
                        </a:rPr>
                        <a:t>SUMedicine</a:t>
                      </a:r>
                      <a:r>
                        <a:rPr lang="en-US" sz="1800" b="0" i="0" kern="1200" dirty="0" smtClean="0">
                          <a:solidFill>
                            <a:schemeClr val="tx1"/>
                          </a:solidFill>
                          <a:effectLst/>
                          <a:latin typeface="+mn-lt"/>
                          <a:ea typeface="+mn-ea"/>
                          <a:cs typeface="+mn-cs"/>
                        </a:rPr>
                        <a:t>]. (2012, October 9). Animal study shows sleeping brain</a:t>
                      </a:r>
                      <a:endParaRPr lang="tr-TR" sz="18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tx1"/>
                          </a:solidFill>
                          <a:effectLst/>
                          <a:latin typeface="+mn-lt"/>
                          <a:ea typeface="+mn-ea"/>
                          <a:cs typeface="+mn-cs"/>
                        </a:rPr>
                        <a:t>     </a:t>
                      </a:r>
                      <a:r>
                        <a:rPr lang="en-US" sz="1800" b="0" i="0" kern="1200" dirty="0" smtClean="0">
                          <a:solidFill>
                            <a:schemeClr val="tx1"/>
                          </a:solidFill>
                          <a:effectLst/>
                          <a:latin typeface="+mn-lt"/>
                          <a:ea typeface="+mn-ea"/>
                          <a:cs typeface="+mn-cs"/>
                        </a:rPr>
                        <a:t>behaves as if it's remembering: http://stan.md/RrqyEt #sleep #neuroscience #research</a:t>
                      </a:r>
                      <a:endParaRPr lang="tr-TR" sz="18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tx1"/>
                          </a:solidFill>
                          <a:effectLst/>
                          <a:latin typeface="+mn-lt"/>
                          <a:ea typeface="+mn-ea"/>
                          <a:cs typeface="+mn-cs"/>
                        </a:rPr>
                        <a:t>     </a:t>
                      </a:r>
                      <a:r>
                        <a:rPr lang="en-US" sz="1800" b="0" i="0" kern="1200" dirty="0" smtClean="0">
                          <a:solidFill>
                            <a:schemeClr val="tx1"/>
                          </a:solidFill>
                          <a:effectLst/>
                          <a:latin typeface="+mn-lt"/>
                          <a:ea typeface="+mn-ea"/>
                          <a:cs typeface="+mn-cs"/>
                        </a:rPr>
                        <a:t>[Tweet]. https://twitter.com/SUMedicine/status/255644688630046720</a:t>
                      </a:r>
                      <a:endParaRPr lang="en-US" sz="18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0"/>
                  </a:ext>
                </a:extLst>
              </a:tr>
              <a:tr h="479811">
                <a:tc>
                  <a:txBody>
                    <a:bodyPr/>
                    <a:lstStyle/>
                    <a:p>
                      <a:r>
                        <a:rPr lang="tr-TR" sz="1800" b="1" i="0" u="none" strike="noStrike" kern="1200" baseline="0" dirty="0" smtClean="0">
                          <a:solidFill>
                            <a:schemeClr val="tx1"/>
                          </a:solidFill>
                          <a:latin typeface="+mn-lt"/>
                          <a:ea typeface="+mn-ea"/>
                          <a:cs typeface="+mn-cs"/>
                        </a:rPr>
                        <a:t>Metin içinde</a:t>
                      </a:r>
                      <a:endParaRPr lang="tr-TR" sz="1800" b="1"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(Stanford Medicine, 2012)</a:t>
                      </a:r>
                      <a:r>
                        <a:rPr lang="tr-TR" sz="1800" b="0" i="0" kern="1200" dirty="0" smtClean="0">
                          <a:solidFill>
                            <a:schemeClr val="dk1"/>
                          </a:solidFill>
                          <a:effectLst/>
                          <a:latin typeface="+mn-lt"/>
                          <a:ea typeface="+mn-ea"/>
                          <a:cs typeface="+mn-cs"/>
                        </a:rPr>
                        <a:t>.</a:t>
                      </a: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107</a:t>
            </a:fld>
            <a:endParaRPr lang="tr-TR"/>
          </a:p>
        </p:txBody>
      </p:sp>
    </p:spTree>
    <p:extLst>
      <p:ext uri="{BB962C8B-B14F-4D97-AF65-F5344CB8AC3E}">
        <p14:creationId xmlns:p14="http://schemas.microsoft.com/office/powerpoint/2010/main" val="9949228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0994" y="273517"/>
            <a:ext cx="3599498" cy="646331"/>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Sosyal Ağlardan Kaynak Gösterme (Facebook, </a:t>
            </a:r>
            <a:r>
              <a:rPr lang="tr-TR" dirty="0" err="1" smtClean="0"/>
              <a:t>Twitter</a:t>
            </a:r>
            <a:r>
              <a:rPr lang="tr-TR" dirty="0" smtClean="0"/>
              <a:t>-X)</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802083226"/>
              </p:ext>
            </p:extLst>
          </p:nvPr>
        </p:nvGraphicFramePr>
        <p:xfrm>
          <a:off x="435175" y="2408081"/>
          <a:ext cx="11188940" cy="1554480"/>
        </p:xfrm>
        <a:graphic>
          <a:graphicData uri="http://schemas.openxmlformats.org/drawingml/2006/table">
            <a:tbl>
              <a:tblPr firstRow="1" bandRow="1">
                <a:tableStyleId>{93296810-A885-4BE3-A3E7-6D5BEEA58F35}</a:tableStyleId>
              </a:tblPr>
              <a:tblGrid>
                <a:gridCol w="2314952">
                  <a:extLst>
                    <a:ext uri="{9D8B030D-6E8A-4147-A177-3AD203B41FA5}">
                      <a16:colId xmlns:a16="http://schemas.microsoft.com/office/drawing/2014/main" xmlns="" val="20000"/>
                    </a:ext>
                  </a:extLst>
                </a:gridCol>
                <a:gridCol w="8873988">
                  <a:extLst>
                    <a:ext uri="{9D8B030D-6E8A-4147-A177-3AD203B41FA5}">
                      <a16:colId xmlns:a16="http://schemas.microsoft.com/office/drawing/2014/main" xmlns="" val="20001"/>
                    </a:ext>
                  </a:extLst>
                </a:gridCol>
              </a:tblGrid>
              <a:tr h="65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rPr>
                        <a:t>İNGİLİZCE</a:t>
                      </a:r>
                    </a:p>
                    <a:p>
                      <a:endParaRPr lang="tr-TR" sz="1800" dirty="0">
                        <a:solidFill>
                          <a:schemeClr val="tx1"/>
                        </a:solidFill>
                      </a:endParaRPr>
                    </a:p>
                  </a:txBody>
                  <a:tcPr/>
                </a:tc>
                <a:tc>
                  <a:txBody>
                    <a:bodyPr/>
                    <a:lstStyle/>
                    <a:p>
                      <a:r>
                        <a:rPr lang="en-US" sz="1800" b="0" i="0" kern="1200" dirty="0" smtClean="0">
                          <a:solidFill>
                            <a:schemeClr val="dk1"/>
                          </a:solidFill>
                          <a:effectLst/>
                          <a:latin typeface="+mn-lt"/>
                          <a:ea typeface="+mn-ea"/>
                          <a:cs typeface="+mn-cs"/>
                        </a:rPr>
                        <a:t>Gates, B. [</a:t>
                      </a:r>
                      <a:r>
                        <a:rPr lang="en-US" sz="1800" b="0" i="0" kern="1200" dirty="0" err="1" smtClean="0">
                          <a:solidFill>
                            <a:schemeClr val="dk1"/>
                          </a:solidFill>
                          <a:effectLst/>
                          <a:latin typeface="+mn-lt"/>
                          <a:ea typeface="+mn-ea"/>
                          <a:cs typeface="+mn-cs"/>
                        </a:rPr>
                        <a:t>BillGates</a:t>
                      </a:r>
                      <a:r>
                        <a:rPr lang="en-US" sz="1800" b="0" i="0" kern="1200" dirty="0" smtClean="0">
                          <a:solidFill>
                            <a:schemeClr val="dk1"/>
                          </a:solidFill>
                          <a:effectLst/>
                          <a:latin typeface="+mn-lt"/>
                          <a:ea typeface="+mn-ea"/>
                          <a:cs typeface="+mn-cs"/>
                        </a:rPr>
                        <a:t>]. (2013, February 26). #Polio is 99% eradicated. Join me &amp;</a:t>
                      </a:r>
                      <a:endParaRPr lang="tr-TR" sz="18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a:t>
                      </a:r>
                      <a:r>
                        <a:rPr lang="en-US" sz="1800" b="0" i="0" kern="1200" dirty="0" err="1" smtClean="0">
                          <a:solidFill>
                            <a:schemeClr val="dk1"/>
                          </a:solidFill>
                          <a:effectLst/>
                          <a:latin typeface="+mn-lt"/>
                          <a:ea typeface="+mn-ea"/>
                          <a:cs typeface="+mn-cs"/>
                        </a:rPr>
                        <a:t>FCBarcelona</a:t>
                      </a:r>
                      <a:r>
                        <a:rPr lang="en-US" sz="1800" b="0" i="0" kern="1200" dirty="0" smtClean="0">
                          <a:solidFill>
                            <a:schemeClr val="dk1"/>
                          </a:solidFill>
                          <a:effectLst/>
                          <a:latin typeface="+mn-lt"/>
                          <a:ea typeface="+mn-ea"/>
                          <a:cs typeface="+mn-cs"/>
                        </a:rPr>
                        <a:t> as we work to finish the job and #</a:t>
                      </a:r>
                      <a:r>
                        <a:rPr lang="en-US" sz="1800" b="0" i="0" kern="1200" dirty="0" err="1" smtClean="0">
                          <a:solidFill>
                            <a:schemeClr val="dk1"/>
                          </a:solidFill>
                          <a:effectLst/>
                          <a:latin typeface="+mn-lt"/>
                          <a:ea typeface="+mn-ea"/>
                          <a:cs typeface="+mn-cs"/>
                        </a:rPr>
                        <a:t>EndPolio</a:t>
                      </a:r>
                      <a:r>
                        <a:rPr lang="en-US" sz="1800" b="0" i="0" kern="1200" dirty="0" smtClean="0">
                          <a:solidFill>
                            <a:schemeClr val="dk1"/>
                          </a:solidFill>
                          <a:effectLst/>
                          <a:latin typeface="+mn-lt"/>
                          <a:ea typeface="+mn-ea"/>
                          <a:cs typeface="+mn-cs"/>
                        </a:rPr>
                        <a:t>. VIDEO: http://b-gat.es/X75Lvy</a:t>
                      </a:r>
                      <a:endParaRPr lang="tr-TR" sz="18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[Tweet]. https://twitter.com/BillGates/status/306195345845665792</a:t>
                      </a:r>
                      <a:endParaRPr lang="tr-TR"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0"/>
                  </a:ext>
                </a:extLst>
              </a:tr>
              <a:tr h="479811">
                <a:tc>
                  <a:txBody>
                    <a:bodyPr/>
                    <a:lstStyle/>
                    <a:p>
                      <a:r>
                        <a:rPr lang="tr-TR" sz="1800" b="1" i="0" u="none" strike="noStrike" kern="1200" baseline="0" dirty="0" smtClean="0">
                          <a:solidFill>
                            <a:schemeClr val="tx1"/>
                          </a:solidFill>
                          <a:latin typeface="+mn-lt"/>
                          <a:ea typeface="+mn-ea"/>
                          <a:cs typeface="+mn-cs"/>
                        </a:rPr>
                        <a:t>Metin içinde</a:t>
                      </a:r>
                      <a:endParaRPr lang="tr-TR" sz="1800" b="1"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tx1"/>
                          </a:solidFill>
                          <a:latin typeface="+mn-lt"/>
                          <a:ea typeface="+mn-ea"/>
                          <a:cs typeface="+mn-cs"/>
                        </a:rPr>
                        <a:t>(Gates, 2013)</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tx1"/>
                          </a:solidFill>
                          <a:latin typeface="+mn-lt"/>
                          <a:ea typeface="+mn-ea"/>
                          <a:cs typeface="+mn-cs"/>
                        </a:rPr>
                        <a:t>Gates (2013)…..</a:t>
                      </a: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6" name="Resim 5"/>
          <p:cNvPicPr>
            <a:picLocks noChangeAspect="1"/>
          </p:cNvPicPr>
          <p:nvPr/>
        </p:nvPicPr>
        <p:blipFill rotWithShape="1">
          <a:blip r:embed="rId2"/>
          <a:srcRect l="8554" t="31250" r="62032" b="61042"/>
          <a:stretch/>
        </p:blipFill>
        <p:spPr>
          <a:xfrm>
            <a:off x="373463" y="1136672"/>
            <a:ext cx="7154058" cy="1054585"/>
          </a:xfrm>
          <a:prstGeom prst="rect">
            <a:avLst/>
          </a:prstGeom>
          <a:ln>
            <a:solidFill>
              <a:schemeClr val="tx1"/>
            </a:solidFill>
          </a:ln>
        </p:spPr>
      </p:pic>
      <p:graphicFrame>
        <p:nvGraphicFramePr>
          <p:cNvPr id="10" name="Tablo 9"/>
          <p:cNvGraphicFramePr>
            <a:graphicFrameLocks noGrp="1"/>
          </p:cNvGraphicFramePr>
          <p:nvPr>
            <p:extLst>
              <p:ext uri="{D42A27DB-BD31-4B8C-83A1-F6EECF244321}">
                <p14:modId xmlns:p14="http://schemas.microsoft.com/office/powerpoint/2010/main" val="690417088"/>
              </p:ext>
            </p:extLst>
          </p:nvPr>
        </p:nvGraphicFramePr>
        <p:xfrm>
          <a:off x="435175" y="4489853"/>
          <a:ext cx="11188940" cy="1554480"/>
        </p:xfrm>
        <a:graphic>
          <a:graphicData uri="http://schemas.openxmlformats.org/drawingml/2006/table">
            <a:tbl>
              <a:tblPr firstRow="1" bandRow="1">
                <a:tableStyleId>{93296810-A885-4BE3-A3E7-6D5BEEA58F35}</a:tableStyleId>
              </a:tblPr>
              <a:tblGrid>
                <a:gridCol w="2314952">
                  <a:extLst>
                    <a:ext uri="{9D8B030D-6E8A-4147-A177-3AD203B41FA5}">
                      <a16:colId xmlns:a16="http://schemas.microsoft.com/office/drawing/2014/main" xmlns="" val="20000"/>
                    </a:ext>
                  </a:extLst>
                </a:gridCol>
                <a:gridCol w="8873988">
                  <a:extLst>
                    <a:ext uri="{9D8B030D-6E8A-4147-A177-3AD203B41FA5}">
                      <a16:colId xmlns:a16="http://schemas.microsoft.com/office/drawing/2014/main" xmlns="" val="20001"/>
                    </a:ext>
                  </a:extLst>
                </a:gridCol>
              </a:tblGrid>
              <a:tr h="900294">
                <a:tc>
                  <a:txBody>
                    <a:bodyPr/>
                    <a:lstStyle/>
                    <a:p>
                      <a:r>
                        <a:rPr lang="tr-TR" sz="1800" dirty="0" smtClean="0">
                          <a:solidFill>
                            <a:schemeClr val="tx1"/>
                          </a:solidFill>
                        </a:rPr>
                        <a:t>TÜRKÇE</a:t>
                      </a:r>
                      <a:r>
                        <a:rPr lang="tr-TR" sz="1800" baseline="0" dirty="0" smtClean="0">
                          <a:solidFill>
                            <a:schemeClr val="tx1"/>
                          </a:solidFill>
                        </a:rPr>
                        <a:t> </a:t>
                      </a:r>
                      <a:endParaRPr lang="tr-TR"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dirty="0" smtClean="0">
                          <a:solidFill>
                            <a:schemeClr val="tx1"/>
                          </a:solidFill>
                          <a:latin typeface="+mn-lt"/>
                        </a:rPr>
                        <a:t>Alper, S. [@</a:t>
                      </a:r>
                      <a:r>
                        <a:rPr lang="tr-TR" sz="1800" b="0" dirty="0" err="1" smtClean="0">
                          <a:solidFill>
                            <a:schemeClr val="tx1"/>
                          </a:solidFill>
                          <a:latin typeface="+mn-lt"/>
                        </a:rPr>
                        <a:t>SinanAlper</a:t>
                      </a:r>
                      <a:r>
                        <a:rPr lang="tr-TR" sz="1800" b="0" dirty="0" smtClean="0">
                          <a:solidFill>
                            <a:schemeClr val="tx1"/>
                          </a:solidFill>
                          <a:latin typeface="+mn-lt"/>
                        </a:rPr>
                        <a:t>_]. (2024, 21 Şubat).</a:t>
                      </a:r>
                      <a:r>
                        <a:rPr lang="tr-TR" sz="1800" b="0" i="0" dirty="0" smtClean="0">
                          <a:solidFill>
                            <a:srgbClr val="0F1419"/>
                          </a:solidFill>
                          <a:effectLst/>
                          <a:latin typeface="+mn-lt"/>
                        </a:rPr>
                        <a:t> Psikolojinin bir bilim alanı olarak önündeki en büyük engellerden biri, herkesin konuyu zaten bildiğini düşünmesi. Herkes "insan sarrafı".</a:t>
                      </a:r>
                      <a:r>
                        <a:rPr lang="tr-TR" sz="1800" b="0" dirty="0" smtClean="0">
                          <a:solidFill>
                            <a:schemeClr val="tx1"/>
                          </a:solidFill>
                          <a:latin typeface="+mn-lt"/>
                        </a:rPr>
                        <a:t> [</a:t>
                      </a:r>
                      <a:r>
                        <a:rPr lang="tr-TR" sz="1800" b="0" dirty="0" err="1" smtClean="0">
                          <a:solidFill>
                            <a:schemeClr val="tx1"/>
                          </a:solidFill>
                          <a:latin typeface="+mn-lt"/>
                        </a:rPr>
                        <a:t>Tweet</a:t>
                      </a:r>
                      <a:r>
                        <a:rPr lang="tr-TR" sz="1800" b="0" dirty="0" smtClean="0">
                          <a:solidFill>
                            <a:schemeClr val="tx1"/>
                          </a:solidFill>
                          <a:latin typeface="+mn-lt"/>
                        </a:rPr>
                        <a:t>]. </a:t>
                      </a:r>
                      <a:r>
                        <a:rPr lang="tr-TR" sz="1800" b="0" dirty="0" err="1" smtClean="0">
                          <a:solidFill>
                            <a:schemeClr val="tx1"/>
                          </a:solidFill>
                          <a:latin typeface="+mn-lt"/>
                        </a:rPr>
                        <a:t>Twitter</a:t>
                      </a:r>
                      <a:r>
                        <a:rPr lang="tr-TR" sz="1800" b="0" dirty="0" smtClean="0">
                          <a:solidFill>
                            <a:schemeClr val="tx1"/>
                          </a:solidFill>
                          <a:latin typeface="+mn-lt"/>
                        </a:rPr>
                        <a:t>. https://twitter.com/SinanAlper_/status/1760211375656186222</a:t>
                      </a: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0"/>
                  </a:ext>
                </a:extLst>
              </a:tr>
              <a:tr h="479811">
                <a:tc>
                  <a:txBody>
                    <a:bodyPr/>
                    <a:lstStyle/>
                    <a:p>
                      <a:r>
                        <a:rPr lang="tr-TR" sz="1800" b="1" i="0" u="none" strike="noStrike" kern="1200" baseline="0" dirty="0" smtClean="0">
                          <a:solidFill>
                            <a:schemeClr val="tx1"/>
                          </a:solidFill>
                          <a:latin typeface="+mn-lt"/>
                          <a:ea typeface="+mn-ea"/>
                          <a:cs typeface="+mn-cs"/>
                        </a:rPr>
                        <a:t>Metin içinde</a:t>
                      </a:r>
                      <a:endParaRPr lang="tr-TR" sz="1800" b="1"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r>
                        <a:rPr lang="tr-TR" sz="1800" b="0" i="0" kern="1200" dirty="0" smtClean="0">
                          <a:solidFill>
                            <a:schemeClr val="dk1"/>
                          </a:solidFill>
                          <a:effectLst/>
                          <a:latin typeface="+mn-lt"/>
                          <a:ea typeface="+mn-ea"/>
                          <a:cs typeface="+mn-cs"/>
                        </a:rPr>
                        <a:t>Alper,</a:t>
                      </a:r>
                      <a:r>
                        <a:rPr lang="tr-TR" sz="1800" b="0" i="0" kern="1200" baseline="0" dirty="0" smtClean="0">
                          <a:solidFill>
                            <a:schemeClr val="dk1"/>
                          </a:solidFill>
                          <a:effectLst/>
                          <a:latin typeface="+mn-lt"/>
                          <a:ea typeface="+mn-ea"/>
                          <a:cs typeface="+mn-cs"/>
                        </a:rPr>
                        <a:t> 2024</a:t>
                      </a:r>
                      <a:r>
                        <a:rPr lang="en-US" sz="1800" b="0" i="0" kern="1200" dirty="0" smtClean="0">
                          <a:solidFill>
                            <a:schemeClr val="dk1"/>
                          </a:solidFill>
                          <a:effectLst/>
                          <a:latin typeface="+mn-lt"/>
                          <a:ea typeface="+mn-ea"/>
                          <a:cs typeface="+mn-cs"/>
                        </a:rPr>
                        <a:t>)</a:t>
                      </a:r>
                      <a:r>
                        <a:rPr lang="tr-TR" sz="1800" b="0" i="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effectLst/>
                          <a:latin typeface="+mn-lt"/>
                          <a:ea typeface="+mn-ea"/>
                          <a:cs typeface="+mn-cs"/>
                        </a:rPr>
                        <a:t>Alper (2024)….</a:t>
                      </a:r>
                      <a:endParaRPr lang="en-US" sz="18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108</a:t>
            </a:fld>
            <a:endParaRPr lang="tr-TR"/>
          </a:p>
        </p:txBody>
      </p:sp>
    </p:spTree>
    <p:extLst>
      <p:ext uri="{BB962C8B-B14F-4D97-AF65-F5344CB8AC3E}">
        <p14:creationId xmlns:p14="http://schemas.microsoft.com/office/powerpoint/2010/main" val="37918741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2595748" y="708718"/>
            <a:ext cx="6488875" cy="75713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400" dirty="0" smtClean="0"/>
              <a:t>Sosyal Ağlardan Kaynak Gösterme </a:t>
            </a:r>
          </a:p>
          <a:p>
            <a:pPr algn="ctr"/>
            <a:r>
              <a:rPr lang="tr-TR" sz="2400" b="1" dirty="0" smtClean="0"/>
              <a:t>-</a:t>
            </a:r>
            <a:r>
              <a:rPr lang="tr-TR" sz="2400" b="1" dirty="0" err="1" smtClean="0"/>
              <a:t>Twitter</a:t>
            </a:r>
            <a:r>
              <a:rPr lang="tr-TR" sz="2400" b="1" dirty="0" smtClean="0"/>
              <a:t> </a:t>
            </a:r>
            <a:r>
              <a:rPr lang="tr-TR" sz="2400" b="1" i="1" dirty="0" smtClean="0"/>
              <a:t>-</a:t>
            </a:r>
            <a:endParaRPr lang="tr-TR" sz="2400" b="1" i="1" dirty="0"/>
          </a:p>
        </p:txBody>
      </p:sp>
      <p:graphicFrame>
        <p:nvGraphicFramePr>
          <p:cNvPr id="5" name="Tablo 4"/>
          <p:cNvGraphicFramePr>
            <a:graphicFrameLocks noGrp="1"/>
          </p:cNvGraphicFramePr>
          <p:nvPr>
            <p:extLst>
              <p:ext uri="{D42A27DB-BD31-4B8C-83A1-F6EECF244321}">
                <p14:modId xmlns:p14="http://schemas.microsoft.com/office/powerpoint/2010/main" val="3388130884"/>
              </p:ext>
            </p:extLst>
          </p:nvPr>
        </p:nvGraphicFramePr>
        <p:xfrm>
          <a:off x="843149" y="1852550"/>
          <a:ext cx="11055926" cy="4771537"/>
        </p:xfrm>
        <a:graphic>
          <a:graphicData uri="http://schemas.openxmlformats.org/drawingml/2006/table">
            <a:tbl>
              <a:tblPr firstRow="1" bandRow="1">
                <a:tableStyleId>{93296810-A885-4BE3-A3E7-6D5BEEA58F35}</a:tableStyleId>
              </a:tblPr>
              <a:tblGrid>
                <a:gridCol w="2287432">
                  <a:extLst>
                    <a:ext uri="{9D8B030D-6E8A-4147-A177-3AD203B41FA5}">
                      <a16:colId xmlns:a16="http://schemas.microsoft.com/office/drawing/2014/main" xmlns="" val="20000"/>
                    </a:ext>
                  </a:extLst>
                </a:gridCol>
                <a:gridCol w="8768494">
                  <a:extLst>
                    <a:ext uri="{9D8B030D-6E8A-4147-A177-3AD203B41FA5}">
                      <a16:colId xmlns:a16="http://schemas.microsoft.com/office/drawing/2014/main" xmlns="" val="20001"/>
                    </a:ext>
                  </a:extLst>
                </a:gridCol>
              </a:tblGrid>
              <a:tr h="520343">
                <a:tc>
                  <a:txBody>
                    <a:bodyPr/>
                    <a:lstStyle/>
                    <a:p>
                      <a:endParaRPr lang="tr-TR" sz="1600" dirty="0">
                        <a:solidFill>
                          <a:schemeClr val="tx1"/>
                        </a:solidFill>
                      </a:endParaRPr>
                    </a:p>
                  </a:txBody>
                  <a:tcPr/>
                </a:tc>
                <a:tc>
                  <a:txBody>
                    <a:bodyPr/>
                    <a:lstStyle/>
                    <a:p>
                      <a:pPr indent="-457200" algn="l"/>
                      <a:r>
                        <a:rPr lang="tr-TR" sz="1600" dirty="0" smtClean="0"/>
                        <a:t/>
                      </a:r>
                      <a:br>
                        <a:rPr lang="tr-TR" sz="1600" dirty="0" smtClean="0"/>
                      </a:br>
                      <a:r>
                        <a:rPr lang="tr-TR" sz="1600" dirty="0" err="1" smtClean="0"/>
                        <a:t>Apa</a:t>
                      </a:r>
                      <a:r>
                        <a:rPr lang="tr-TR" sz="1600" dirty="0" smtClean="0"/>
                        <a:t> Yayım Kılavuzu 7. Basım Örnekleri </a:t>
                      </a:r>
                      <a:r>
                        <a:rPr lang="tr-TR" sz="1600" b="0" dirty="0" smtClean="0">
                          <a:solidFill>
                            <a:schemeClr val="tx1"/>
                          </a:solidFill>
                        </a:rPr>
                        <a:t>     </a:t>
                      </a:r>
                      <a:endParaRPr lang="en-US" sz="1600" b="0" dirty="0" smtClean="0">
                        <a:solidFill>
                          <a:schemeClr val="tx1"/>
                        </a:solidFill>
                        <a:effectLst/>
                      </a:endParaRPr>
                    </a:p>
                  </a:txBody>
                  <a:tcPr marL="285750" marR="47625" marT="47625" marB="47625" anchor="ctr"/>
                </a:tc>
                <a:extLst>
                  <a:ext uri="{0D108BD9-81ED-4DB2-BD59-A6C34878D82A}">
                    <a16:rowId xmlns:a16="http://schemas.microsoft.com/office/drawing/2014/main" xmlns="" val="10000"/>
                  </a:ext>
                </a:extLst>
              </a:tr>
              <a:tr h="1233995">
                <a:tc>
                  <a:txBody>
                    <a:bodyPr/>
                    <a:lstStyle/>
                    <a:p>
                      <a:r>
                        <a:rPr lang="tr-TR" sz="1600" b="1" dirty="0" smtClean="0">
                          <a:solidFill>
                            <a:schemeClr val="tx1"/>
                          </a:solidFill>
                        </a:rPr>
                        <a:t>Örnek</a:t>
                      </a:r>
                      <a:r>
                        <a:rPr lang="tr-TR" sz="1600" b="1" baseline="0" dirty="0" smtClean="0">
                          <a:solidFill>
                            <a:schemeClr val="tx1"/>
                          </a:solidFill>
                        </a:rPr>
                        <a:t> 1:</a:t>
                      </a:r>
                      <a:endParaRPr lang="tr-TR" sz="1600" b="1" dirty="0">
                        <a:solidFill>
                          <a:schemeClr val="tx1"/>
                        </a:solidFill>
                      </a:endParaRPr>
                    </a:p>
                  </a:txBody>
                  <a:tcPr/>
                </a:tc>
                <a:tc>
                  <a:txBody>
                    <a:bodyPr/>
                    <a:lstStyle/>
                    <a:p>
                      <a:pPr marL="180000" marR="0" indent="-45720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APA Databases [@</a:t>
                      </a:r>
                      <a:r>
                        <a:rPr lang="en-US" sz="1800" b="0" i="0" kern="1200" dirty="0" err="1" smtClean="0">
                          <a:solidFill>
                            <a:schemeClr val="dk1"/>
                          </a:solidFill>
                          <a:effectLst/>
                          <a:latin typeface="+mn-lt"/>
                          <a:ea typeface="+mn-ea"/>
                          <a:cs typeface="+mn-cs"/>
                        </a:rPr>
                        <a:t>APA_Databases</a:t>
                      </a:r>
                      <a:r>
                        <a:rPr lang="en-US" sz="1800" b="0" i="0" kern="1200" dirty="0" smtClean="0">
                          <a:solidFill>
                            <a:schemeClr val="dk1"/>
                          </a:solidFill>
                          <a:effectLst/>
                          <a:latin typeface="+mn-lt"/>
                          <a:ea typeface="+mn-ea"/>
                          <a:cs typeface="+mn-cs"/>
                        </a:rPr>
                        <a:t>]. (2020, September 2). </a:t>
                      </a:r>
                      <a:r>
                        <a:rPr lang="en-US" sz="1800" b="0" i="1" kern="1200" dirty="0" smtClean="0">
                          <a:solidFill>
                            <a:schemeClr val="dk1"/>
                          </a:solidFill>
                          <a:effectLst/>
                          <a:latin typeface="+mn-lt"/>
                          <a:ea typeface="+mn-ea"/>
                          <a:cs typeface="+mn-cs"/>
                        </a:rPr>
                        <a:t>We have curated a collection of journal articles from APA </a:t>
                      </a:r>
                      <a:r>
                        <a:rPr lang="en-US" sz="1800" b="0" i="1" kern="1200" dirty="0" err="1" smtClean="0">
                          <a:solidFill>
                            <a:schemeClr val="dk1"/>
                          </a:solidFill>
                          <a:effectLst/>
                          <a:latin typeface="+mn-lt"/>
                          <a:ea typeface="+mn-ea"/>
                          <a:cs typeface="+mn-cs"/>
                        </a:rPr>
                        <a:t>PsycArticles</a:t>
                      </a:r>
                      <a:r>
                        <a:rPr lang="en-US" sz="1800" b="0" i="1" kern="1200" dirty="0" smtClean="0">
                          <a:solidFill>
                            <a:schemeClr val="dk1"/>
                          </a:solidFill>
                          <a:effectLst/>
                          <a:latin typeface="+mn-lt"/>
                          <a:ea typeface="+mn-ea"/>
                          <a:cs typeface="+mn-cs"/>
                        </a:rPr>
                        <a:t> on #COVID19. View: https://bit.ly/2QrWj76 for recent coverage</a:t>
                      </a:r>
                      <a:r>
                        <a:rPr lang="en-US" sz="1800" b="0" i="0" kern="1200" dirty="0" smtClean="0">
                          <a:solidFill>
                            <a:schemeClr val="dk1"/>
                          </a:solidFill>
                          <a:effectLst/>
                          <a:latin typeface="+mn-lt"/>
                          <a:ea typeface="+mn-ea"/>
                          <a:cs typeface="+mn-cs"/>
                        </a:rPr>
                        <a:t> [Image attached] [Tweet]. Twitter. </a:t>
                      </a:r>
                      <a:r>
                        <a:rPr lang="en-US" sz="1800" b="0" i="0" u="sng" kern="1200" dirty="0" smtClean="0">
                          <a:solidFill>
                            <a:schemeClr val="dk1"/>
                          </a:solidFill>
                          <a:effectLst/>
                          <a:latin typeface="+mn-lt"/>
                          <a:ea typeface="+mn-ea"/>
                          <a:cs typeface="+mn-cs"/>
                          <a:hlinkClick r:id="rId3"/>
                        </a:rPr>
                        <a:t>https://twitter.com/APA_Databases/status/1301175576703664128</a:t>
                      </a:r>
                      <a:endParaRPr lang="tr-TR" sz="1600" u="sng" dirty="0" smtClean="0"/>
                    </a:p>
                  </a:txBody>
                  <a:tcPr marL="285750" marR="47625" marT="47625" marB="47625" anchor="ctr"/>
                </a:tc>
                <a:extLst>
                  <a:ext uri="{0D108BD9-81ED-4DB2-BD59-A6C34878D82A}">
                    <a16:rowId xmlns:a16="http://schemas.microsoft.com/office/drawing/2014/main" xmlns="" val="10001"/>
                  </a:ext>
                </a:extLst>
              </a:tr>
              <a:tr h="843872">
                <a:tc>
                  <a:txBody>
                    <a:bodyPr/>
                    <a:lstStyle/>
                    <a:p>
                      <a:r>
                        <a:rPr lang="tr-TR" sz="1600" b="1" i="0" u="none" strike="noStrike" kern="1200" baseline="0" dirty="0" smtClean="0">
                          <a:solidFill>
                            <a:schemeClr val="tx1"/>
                          </a:solidFill>
                          <a:latin typeface="+mn-lt"/>
                          <a:ea typeface="+mn-ea"/>
                          <a:cs typeface="+mn-cs"/>
                        </a:rPr>
                        <a:t>Örnek 2: </a:t>
                      </a:r>
                      <a:endParaRPr lang="tr-TR" sz="1600" b="1" i="0" u="none" strike="noStrike" kern="1200" baseline="0" dirty="0">
                        <a:solidFill>
                          <a:schemeClr val="tx1"/>
                        </a:solidFill>
                        <a:latin typeface="+mn-lt"/>
                        <a:ea typeface="+mn-ea"/>
                        <a:cs typeface="+mn-cs"/>
                      </a:endParaRPr>
                    </a:p>
                  </a:txBody>
                  <a:tcPr/>
                </a:tc>
                <a:tc>
                  <a:txBody>
                    <a:bodyPr/>
                    <a:lstStyle/>
                    <a:p>
                      <a:pPr marL="180000" marR="0" indent="-45720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CDC [@</a:t>
                      </a:r>
                      <a:r>
                        <a:rPr lang="en-US" sz="1800" b="0" i="0" kern="1200" dirty="0" err="1" smtClean="0">
                          <a:solidFill>
                            <a:schemeClr val="dk1"/>
                          </a:solidFill>
                          <a:effectLst/>
                          <a:latin typeface="+mn-lt"/>
                          <a:ea typeface="+mn-ea"/>
                          <a:cs typeface="+mn-cs"/>
                        </a:rPr>
                        <a:t>CDCgov</a:t>
                      </a:r>
                      <a:r>
                        <a:rPr lang="en-US" sz="1800" b="0" i="0" kern="1200" dirty="0" smtClean="0">
                          <a:solidFill>
                            <a:schemeClr val="dk1"/>
                          </a:solidFill>
                          <a:effectLst/>
                          <a:latin typeface="+mn-lt"/>
                          <a:ea typeface="+mn-ea"/>
                          <a:cs typeface="+mn-cs"/>
                        </a:rPr>
                        <a:t>]. (2020, June 11). </a:t>
                      </a:r>
                      <a:r>
                        <a:rPr lang="en-US" sz="1800" b="0" i="1" kern="1200" dirty="0" smtClean="0">
                          <a:solidFill>
                            <a:schemeClr val="dk1"/>
                          </a:solidFill>
                          <a:effectLst/>
                          <a:latin typeface="+mn-lt"/>
                          <a:ea typeface="+mn-ea"/>
                          <a:cs typeface="+mn-cs"/>
                        </a:rPr>
                        <a:t>Scientists do not know if having antibodies to the virus that causes #COVID19 can protect someone from getting infected again</a:t>
                      </a:r>
                      <a:r>
                        <a:rPr lang="en-US" sz="1800" b="0" i="0" kern="1200" dirty="0" smtClean="0">
                          <a:solidFill>
                            <a:schemeClr val="dk1"/>
                          </a:solidFill>
                          <a:effectLst/>
                          <a:latin typeface="+mn-lt"/>
                          <a:ea typeface="+mn-ea"/>
                          <a:cs typeface="+mn-cs"/>
                        </a:rPr>
                        <a:t> [Image attached] [Tweet]. Twitter. </a:t>
                      </a:r>
                      <a:r>
                        <a:rPr lang="en-US" sz="1800" b="0" i="0" u="sng" kern="1200" dirty="0" smtClean="0">
                          <a:solidFill>
                            <a:schemeClr val="dk1"/>
                          </a:solidFill>
                          <a:effectLst/>
                          <a:latin typeface="+mn-lt"/>
                          <a:ea typeface="+mn-ea"/>
                          <a:cs typeface="+mn-cs"/>
                          <a:hlinkClick r:id="rId4"/>
                        </a:rPr>
                        <a:t>https://twitter.com/CDCgov/status/1271180413134876672</a:t>
                      </a:r>
                      <a:endParaRPr lang="tr-TR" sz="1600" u="sng" dirty="0" smtClean="0"/>
                    </a:p>
                  </a:txBody>
                  <a:tcPr marL="285750" marR="47625" marT="47625" marB="47625" anchor="ctr"/>
                </a:tc>
                <a:extLst>
                  <a:ext uri="{0D108BD9-81ED-4DB2-BD59-A6C34878D82A}">
                    <a16:rowId xmlns:a16="http://schemas.microsoft.com/office/drawing/2014/main" xmlns="" val="10002"/>
                  </a:ext>
                </a:extLst>
              </a:tr>
              <a:tr h="843872">
                <a:tc>
                  <a:txBody>
                    <a:bodyPr/>
                    <a:lstStyle/>
                    <a:p>
                      <a:r>
                        <a:rPr lang="tr-TR" sz="1600" b="1" i="0" u="none" strike="noStrike" kern="1200" baseline="0" dirty="0" smtClean="0">
                          <a:solidFill>
                            <a:schemeClr val="tx1"/>
                          </a:solidFill>
                          <a:latin typeface="+mn-lt"/>
                          <a:ea typeface="+mn-ea"/>
                          <a:cs typeface="+mn-cs"/>
                        </a:rPr>
                        <a:t>Örnek 3: </a:t>
                      </a:r>
                      <a:endParaRPr lang="tr-TR" sz="1600" b="1" i="0" u="none" strike="noStrike" kern="1200" baseline="0" dirty="0">
                        <a:solidFill>
                          <a:schemeClr val="tx1"/>
                        </a:solidFill>
                        <a:latin typeface="+mn-lt"/>
                        <a:ea typeface="+mn-ea"/>
                        <a:cs typeface="+mn-cs"/>
                      </a:endParaRPr>
                    </a:p>
                  </a:txBody>
                  <a:tcPr/>
                </a:tc>
                <a:tc>
                  <a:txBody>
                    <a:bodyPr/>
                    <a:lstStyle/>
                    <a:p>
                      <a:pPr marL="180000" marR="0" indent="-45720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Gates, B. [@</a:t>
                      </a:r>
                      <a:r>
                        <a:rPr lang="en-US" sz="1800" b="0" i="0" kern="1200" dirty="0" err="1" smtClean="0">
                          <a:solidFill>
                            <a:schemeClr val="dk1"/>
                          </a:solidFill>
                          <a:effectLst/>
                          <a:latin typeface="+mn-lt"/>
                          <a:ea typeface="+mn-ea"/>
                          <a:cs typeface="+mn-cs"/>
                        </a:rPr>
                        <a:t>BillGates</a:t>
                      </a:r>
                      <a:r>
                        <a:rPr lang="en-US" sz="1800" b="0" i="0" kern="1200" dirty="0" smtClean="0">
                          <a:solidFill>
                            <a:schemeClr val="dk1"/>
                          </a:solidFill>
                          <a:effectLst/>
                          <a:latin typeface="+mn-lt"/>
                          <a:ea typeface="+mn-ea"/>
                          <a:cs typeface="+mn-cs"/>
                        </a:rPr>
                        <a:t>]. (2019, September 7). </a:t>
                      </a:r>
                      <a:r>
                        <a:rPr lang="en-US" sz="1800" b="0" i="1" kern="1200" dirty="0" smtClean="0">
                          <a:solidFill>
                            <a:schemeClr val="dk1"/>
                          </a:solidFill>
                          <a:effectLst/>
                          <a:latin typeface="+mn-lt"/>
                          <a:ea typeface="+mn-ea"/>
                          <a:cs typeface="+mn-cs"/>
                        </a:rPr>
                        <a:t>Today, it’s difficult for researchers to diagnose #</a:t>
                      </a:r>
                      <a:r>
                        <a:rPr lang="en-US" sz="1800" b="0" i="1" kern="1200" dirty="0" err="1" smtClean="0">
                          <a:solidFill>
                            <a:schemeClr val="dk1"/>
                          </a:solidFill>
                          <a:effectLst/>
                          <a:latin typeface="+mn-lt"/>
                          <a:ea typeface="+mn-ea"/>
                          <a:cs typeface="+mn-cs"/>
                        </a:rPr>
                        <a:t>Alzheimers</a:t>
                      </a:r>
                      <a:r>
                        <a:rPr lang="en-US" sz="1800" b="0" i="1" kern="1200" dirty="0" smtClean="0">
                          <a:solidFill>
                            <a:schemeClr val="dk1"/>
                          </a:solidFill>
                          <a:effectLst/>
                          <a:latin typeface="+mn-lt"/>
                          <a:ea typeface="+mn-ea"/>
                          <a:cs typeface="+mn-cs"/>
                        </a:rPr>
                        <a:t> patients early enough to intervene. A reliable, easy and accurate diagnostic would</a:t>
                      </a:r>
                      <a:r>
                        <a:rPr lang="en-US" sz="1800" b="0" i="0" kern="1200" dirty="0" smtClean="0">
                          <a:solidFill>
                            <a:schemeClr val="dk1"/>
                          </a:solidFill>
                          <a:effectLst/>
                          <a:latin typeface="+mn-lt"/>
                          <a:ea typeface="+mn-ea"/>
                          <a:cs typeface="+mn-cs"/>
                        </a:rPr>
                        <a:t> [Thumbnail with link attached] [Tweet]. Twitter. </a:t>
                      </a:r>
                      <a:r>
                        <a:rPr lang="en-US" sz="1800" b="0" i="0" u="sng" kern="1200" dirty="0" smtClean="0">
                          <a:solidFill>
                            <a:schemeClr val="dk1"/>
                          </a:solidFill>
                          <a:effectLst/>
                          <a:latin typeface="+mn-lt"/>
                          <a:ea typeface="+mn-ea"/>
                          <a:cs typeface="+mn-cs"/>
                          <a:hlinkClick r:id="rId5"/>
                        </a:rPr>
                        <a:t>https://twitter.com/BillGates/status/1170305718425137152</a:t>
                      </a:r>
                      <a:endParaRPr lang="tr-TR" sz="1600" dirty="0" smtClean="0"/>
                    </a:p>
                  </a:txBody>
                  <a:tcPr marL="285750" marR="47625" marT="47625" marB="47625" anchor="ctr"/>
                </a:tc>
                <a:extLst>
                  <a:ext uri="{0D108BD9-81ED-4DB2-BD59-A6C34878D82A}">
                    <a16:rowId xmlns:a16="http://schemas.microsoft.com/office/drawing/2014/main" xmlns="" val="10003"/>
                  </a:ext>
                </a:extLst>
              </a:tr>
              <a:tr h="843872">
                <a:tc>
                  <a:txBody>
                    <a:bodyPr/>
                    <a:lstStyle/>
                    <a:p>
                      <a:r>
                        <a:rPr lang="tr-TR" sz="1600" b="1" i="0" u="none" strike="noStrike" kern="1200" baseline="0" dirty="0" smtClean="0">
                          <a:solidFill>
                            <a:schemeClr val="tx1"/>
                          </a:solidFill>
                          <a:latin typeface="+mn-lt"/>
                          <a:ea typeface="+mn-ea"/>
                          <a:cs typeface="+mn-cs"/>
                        </a:rPr>
                        <a:t>Metin içi referans:</a:t>
                      </a:r>
                      <a:endParaRPr lang="tr-TR" sz="1600" b="1" i="0" u="none" strike="noStrike" kern="1200" baseline="0" dirty="0">
                        <a:solidFill>
                          <a:schemeClr val="tx1"/>
                        </a:solidFill>
                        <a:latin typeface="+mn-lt"/>
                        <a:ea typeface="+mn-ea"/>
                        <a:cs typeface="+mn-cs"/>
                      </a:endParaRPr>
                    </a:p>
                  </a:txBody>
                  <a:tcPr/>
                </a:tc>
                <a:tc>
                  <a:txBody>
                    <a:bodyPr/>
                    <a:lstStyle/>
                    <a:p>
                      <a:pPr marL="0" marR="0" indent="-457200" algn="l" defTabSz="914400" rtl="0" eaLnBrk="1" fontAlgn="auto" latinLnBrk="0" hangingPunct="1">
                        <a:lnSpc>
                          <a:spcPct val="100000"/>
                        </a:lnSpc>
                        <a:spcBef>
                          <a:spcPts val="0"/>
                        </a:spcBef>
                        <a:spcAft>
                          <a:spcPts val="0"/>
                        </a:spcAft>
                        <a:buClrTx/>
                        <a:buSzTx/>
                        <a:buFontTx/>
                        <a:buNone/>
                        <a:tabLst/>
                        <a:defRPr/>
                      </a:pPr>
                      <a:r>
                        <a:rPr lang="tr-TR" sz="1600" dirty="0" smtClean="0"/>
                        <a:t> (APA Databases, 2020; CDC, 2020; Gates, 2019)</a:t>
                      </a:r>
                    </a:p>
                    <a:p>
                      <a:pPr marL="0" marR="0" indent="-457200" algn="l" defTabSz="914400" rtl="0" eaLnBrk="1" fontAlgn="auto" latinLnBrk="0" hangingPunct="1">
                        <a:lnSpc>
                          <a:spcPct val="100000"/>
                        </a:lnSpc>
                        <a:spcBef>
                          <a:spcPts val="0"/>
                        </a:spcBef>
                        <a:spcAft>
                          <a:spcPts val="0"/>
                        </a:spcAft>
                        <a:buClrTx/>
                        <a:buSzTx/>
                        <a:buFontTx/>
                        <a:buNone/>
                        <a:tabLst/>
                        <a:defRPr/>
                      </a:pPr>
                      <a:r>
                        <a:rPr lang="tr-TR" sz="1600" dirty="0" smtClean="0"/>
                        <a:t>APA Databases</a:t>
                      </a:r>
                      <a:r>
                        <a:rPr lang="tr-TR" sz="1600" baseline="0" dirty="0" smtClean="0"/>
                        <a:t> (2020),  CDC (2020),  Gates (2019)</a:t>
                      </a:r>
                      <a:endParaRPr lang="tr-TR" sz="1600" dirty="0" smtClean="0"/>
                    </a:p>
                  </a:txBody>
                  <a:tcPr marL="285750" marR="47625" marT="47625" marB="47625" anchor="ctr"/>
                </a:tc>
                <a:extLst>
                  <a:ext uri="{0D108BD9-81ED-4DB2-BD59-A6C34878D82A}">
                    <a16:rowId xmlns:a16="http://schemas.microsoft.com/office/drawing/2014/main" xmlns="" val="10004"/>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109</a:t>
            </a:fld>
            <a:endParaRPr lang="tr-TR"/>
          </a:p>
        </p:txBody>
      </p:sp>
    </p:spTree>
    <p:extLst>
      <p:ext uri="{BB962C8B-B14F-4D97-AF65-F5344CB8AC3E}">
        <p14:creationId xmlns:p14="http://schemas.microsoft.com/office/powerpoint/2010/main" val="3836436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04765" y="4050287"/>
            <a:ext cx="449511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u="sng" dirty="0" smtClean="0"/>
              <a:t>Anahtar Sözcükler (</a:t>
            </a:r>
            <a:r>
              <a:rPr lang="tr-TR" b="1" u="sng" dirty="0" err="1" smtClean="0"/>
              <a:t>Keywords</a:t>
            </a:r>
            <a:r>
              <a:rPr lang="tr-TR" b="1" u="sng" dirty="0" smtClean="0"/>
              <a:t>)</a:t>
            </a:r>
          </a:p>
          <a:p>
            <a:r>
              <a:rPr lang="tr-TR" dirty="0" smtClean="0"/>
              <a:t>-Raporda  sıklıkla kullanılan, raporun içeriğini en iyi yansıtan kelimelerden seçilmelidir.</a:t>
            </a:r>
          </a:p>
          <a:p>
            <a:r>
              <a:rPr lang="tr-TR" dirty="0" smtClean="0"/>
              <a:t>-‘</a:t>
            </a:r>
            <a:r>
              <a:rPr lang="tr-TR" i="1" u="sng" dirty="0" smtClean="0"/>
              <a:t>Anahtar Sözcükler/ </a:t>
            </a:r>
            <a:r>
              <a:rPr lang="tr-TR" i="1" u="sng" dirty="0" err="1" smtClean="0"/>
              <a:t>keywords</a:t>
            </a:r>
            <a:r>
              <a:rPr lang="tr-TR" dirty="0" smtClean="0"/>
              <a:t>’ satır başı yapılarak </a:t>
            </a:r>
            <a:r>
              <a:rPr lang="tr-TR" i="1" u="sng" dirty="0" smtClean="0"/>
              <a:t>italik yazılır.</a:t>
            </a:r>
          </a:p>
        </p:txBody>
      </p:sp>
      <p:sp>
        <p:nvSpPr>
          <p:cNvPr id="9" name="Metin kutusu 8"/>
          <p:cNvSpPr txBox="1"/>
          <p:nvPr/>
        </p:nvSpPr>
        <p:spPr>
          <a:xfrm>
            <a:off x="204765" y="1641199"/>
            <a:ext cx="381844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 -</a:t>
            </a:r>
            <a:r>
              <a:rPr lang="tr-TR" b="1" i="1" dirty="0" smtClean="0"/>
              <a:t>‘Öz’ dışındaki </a:t>
            </a:r>
            <a:r>
              <a:rPr lang="tr-TR" dirty="0" smtClean="0"/>
              <a:t>tüm bölümlerde </a:t>
            </a:r>
            <a:r>
              <a:rPr lang="tr-TR" b="1" i="1" dirty="0" smtClean="0"/>
              <a:t>satır başı yapılmalıdır.</a:t>
            </a:r>
          </a:p>
          <a:p>
            <a:endParaRPr lang="tr-TR" b="1" i="1" dirty="0" smtClean="0"/>
          </a:p>
          <a:p>
            <a:r>
              <a:rPr lang="tr-TR" b="1" i="1" dirty="0" smtClean="0"/>
              <a:t>-‘</a:t>
            </a:r>
            <a:r>
              <a:rPr lang="tr-TR" i="1" dirty="0" err="1" smtClean="0"/>
              <a:t>Abstract</a:t>
            </a:r>
            <a:r>
              <a:rPr lang="tr-TR" i="1" dirty="0" smtClean="0"/>
              <a:t>/ Öz’ başlığı </a:t>
            </a:r>
            <a:r>
              <a:rPr lang="tr-TR" b="1" dirty="0" smtClean="0"/>
              <a:t>koyu yazılmaz.</a:t>
            </a:r>
            <a:endParaRPr lang="tr-TR"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240" y="652645"/>
            <a:ext cx="6781204" cy="3699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Yuvarlatılmış Dikdörtgen 5"/>
          <p:cNvSpPr/>
          <p:nvPr/>
        </p:nvSpPr>
        <p:spPr>
          <a:xfrm>
            <a:off x="5079924" y="703423"/>
            <a:ext cx="6087747" cy="3125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5733143" y="3900771"/>
            <a:ext cx="5550644" cy="45143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4143004" y="1612403"/>
            <a:ext cx="1113746" cy="563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3632199" y="5627989"/>
            <a:ext cx="8372476" cy="92333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dirty="0" smtClean="0"/>
              <a:t>İlerleyen bölümlerde verilen örneklerin kafa karıştırıcı olmaması için:</a:t>
            </a:r>
          </a:p>
          <a:p>
            <a:pPr marL="342900" indent="-342900">
              <a:buFont typeface="Wingdings" panose="05000000000000000000" pitchFamily="2" charset="2"/>
              <a:buChar char="Ø"/>
            </a:pPr>
            <a:r>
              <a:rPr lang="tr-TR" dirty="0" smtClean="0"/>
              <a:t>APA kurallarına uygun bir araştırma raporu hazırlarken metin </a:t>
            </a:r>
            <a:r>
              <a:rPr lang="tr-TR" b="1" u="sng" dirty="0" smtClean="0">
                <a:solidFill>
                  <a:srgbClr val="0070C0"/>
                </a:solidFill>
              </a:rPr>
              <a:t>sola yaslı</a:t>
            </a:r>
            <a:r>
              <a:rPr lang="tr-TR" dirty="0" smtClean="0"/>
              <a:t> olmalıdır.</a:t>
            </a:r>
          </a:p>
          <a:p>
            <a:pPr marL="342900" indent="-342900">
              <a:buFont typeface="Wingdings" panose="05000000000000000000" pitchFamily="2" charset="2"/>
              <a:buChar char="Ø"/>
            </a:pPr>
            <a:r>
              <a:rPr lang="tr-TR" dirty="0" smtClean="0"/>
              <a:t>Dergide yayınlanan araştırma örnekleri ise </a:t>
            </a:r>
            <a:r>
              <a:rPr lang="tr-TR" b="1" u="sng" dirty="0" smtClean="0">
                <a:solidFill>
                  <a:srgbClr val="0070C0"/>
                </a:solidFill>
              </a:rPr>
              <a:t>iki yana yaslı </a:t>
            </a:r>
            <a:r>
              <a:rPr lang="tr-TR" dirty="0" smtClean="0"/>
              <a:t>olarak görülür. </a:t>
            </a:r>
            <a:endParaRPr lang="tr-TR"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11</a:t>
            </a:fld>
            <a:endParaRPr lang="tr-TR"/>
          </a:p>
        </p:txBody>
      </p:sp>
    </p:spTree>
    <p:extLst>
      <p:ext uri="{BB962C8B-B14F-4D97-AF65-F5344CB8AC3E}">
        <p14:creationId xmlns:p14="http://schemas.microsoft.com/office/powerpoint/2010/main" val="31094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2595748" y="708718"/>
            <a:ext cx="6488875" cy="75713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400" dirty="0" smtClean="0"/>
              <a:t>Sosyal Ağlardan Kaynak Gösterme </a:t>
            </a:r>
          </a:p>
          <a:p>
            <a:pPr algn="ctr"/>
            <a:r>
              <a:rPr lang="tr-TR" sz="2400" b="1" dirty="0" smtClean="0"/>
              <a:t>-</a:t>
            </a:r>
            <a:r>
              <a:rPr lang="tr-TR" sz="2400" b="1" dirty="0" err="1" smtClean="0"/>
              <a:t>Twitter</a:t>
            </a:r>
            <a:r>
              <a:rPr lang="tr-TR" sz="2400" b="1" dirty="0" smtClean="0"/>
              <a:t> Hikayesi</a:t>
            </a:r>
            <a:r>
              <a:rPr lang="tr-TR" sz="2400" b="1" i="1" dirty="0" smtClean="0"/>
              <a:t>-</a:t>
            </a:r>
            <a:endParaRPr lang="tr-TR" sz="2400" b="1" i="1" dirty="0"/>
          </a:p>
        </p:txBody>
      </p:sp>
      <p:graphicFrame>
        <p:nvGraphicFramePr>
          <p:cNvPr id="5" name="Tablo 4"/>
          <p:cNvGraphicFramePr>
            <a:graphicFrameLocks noGrp="1"/>
          </p:cNvGraphicFramePr>
          <p:nvPr>
            <p:extLst>
              <p:ext uri="{D42A27DB-BD31-4B8C-83A1-F6EECF244321}">
                <p14:modId xmlns:p14="http://schemas.microsoft.com/office/powerpoint/2010/main" val="3801033358"/>
              </p:ext>
            </p:extLst>
          </p:nvPr>
        </p:nvGraphicFramePr>
        <p:xfrm>
          <a:off x="843149" y="1852550"/>
          <a:ext cx="11055926" cy="3114546"/>
        </p:xfrm>
        <a:graphic>
          <a:graphicData uri="http://schemas.openxmlformats.org/drawingml/2006/table">
            <a:tbl>
              <a:tblPr firstRow="1" bandRow="1">
                <a:tableStyleId>{93296810-A885-4BE3-A3E7-6D5BEEA58F35}</a:tableStyleId>
              </a:tblPr>
              <a:tblGrid>
                <a:gridCol w="2287432">
                  <a:extLst>
                    <a:ext uri="{9D8B030D-6E8A-4147-A177-3AD203B41FA5}">
                      <a16:colId xmlns:a16="http://schemas.microsoft.com/office/drawing/2014/main" xmlns="" val="20000"/>
                    </a:ext>
                  </a:extLst>
                </a:gridCol>
                <a:gridCol w="8768494">
                  <a:extLst>
                    <a:ext uri="{9D8B030D-6E8A-4147-A177-3AD203B41FA5}">
                      <a16:colId xmlns:a16="http://schemas.microsoft.com/office/drawing/2014/main" xmlns="" val="20001"/>
                    </a:ext>
                  </a:extLst>
                </a:gridCol>
              </a:tblGrid>
              <a:tr h="520343">
                <a:tc>
                  <a:txBody>
                    <a:bodyPr/>
                    <a:lstStyle/>
                    <a:p>
                      <a:endParaRPr lang="tr-TR" sz="1600" dirty="0">
                        <a:solidFill>
                          <a:schemeClr val="tx1"/>
                        </a:solidFill>
                      </a:endParaRPr>
                    </a:p>
                  </a:txBody>
                  <a:tcPr/>
                </a:tc>
                <a:tc>
                  <a:txBody>
                    <a:bodyPr/>
                    <a:lstStyle/>
                    <a:p>
                      <a:pPr indent="-457200" algn="l"/>
                      <a:r>
                        <a:rPr lang="tr-TR" sz="1600" dirty="0" smtClean="0"/>
                        <a:t/>
                      </a:r>
                      <a:br>
                        <a:rPr lang="tr-TR" sz="1600" dirty="0" smtClean="0"/>
                      </a:br>
                      <a:r>
                        <a:rPr lang="tr-TR" sz="1600" dirty="0" err="1" smtClean="0"/>
                        <a:t>Apa</a:t>
                      </a:r>
                      <a:r>
                        <a:rPr lang="tr-TR" sz="1600" dirty="0" smtClean="0"/>
                        <a:t> Yayım Kılavuzu 7. Basım Örnekleri </a:t>
                      </a:r>
                      <a:r>
                        <a:rPr lang="tr-TR" sz="1600" b="0" dirty="0" smtClean="0">
                          <a:solidFill>
                            <a:schemeClr val="tx1"/>
                          </a:solidFill>
                        </a:rPr>
                        <a:t>     </a:t>
                      </a:r>
                      <a:endParaRPr lang="en-US" sz="1600" b="0" dirty="0" smtClean="0">
                        <a:solidFill>
                          <a:schemeClr val="tx1"/>
                        </a:solidFill>
                        <a:effectLst/>
                      </a:endParaRPr>
                    </a:p>
                  </a:txBody>
                  <a:tcPr marL="285750" marR="47625" marT="47625" marB="47625" anchor="ctr"/>
                </a:tc>
                <a:extLst>
                  <a:ext uri="{0D108BD9-81ED-4DB2-BD59-A6C34878D82A}">
                    <a16:rowId xmlns:a16="http://schemas.microsoft.com/office/drawing/2014/main" xmlns="" val="10000"/>
                  </a:ext>
                </a:extLst>
              </a:tr>
              <a:tr h="843872">
                <a:tc>
                  <a:txBody>
                    <a:bodyPr/>
                    <a:lstStyle/>
                    <a:p>
                      <a:r>
                        <a:rPr lang="tr-TR" sz="1600" b="1" dirty="0" smtClean="0">
                          <a:solidFill>
                            <a:schemeClr val="tx1"/>
                          </a:solidFill>
                        </a:rPr>
                        <a:t>Örnek</a:t>
                      </a:r>
                      <a:r>
                        <a:rPr lang="tr-TR" sz="1600" b="1" baseline="0" dirty="0" smtClean="0">
                          <a:solidFill>
                            <a:schemeClr val="tx1"/>
                          </a:solidFill>
                        </a:rPr>
                        <a:t> 1:</a:t>
                      </a:r>
                      <a:endParaRPr lang="tr-TR" sz="1600" b="1" dirty="0">
                        <a:solidFill>
                          <a:schemeClr val="tx1"/>
                        </a:solidFill>
                      </a:endParaRPr>
                    </a:p>
                  </a:txBody>
                  <a:tcPr/>
                </a:tc>
                <a:tc>
                  <a:txBody>
                    <a:bodyPr/>
                    <a:lstStyle/>
                    <a:p>
                      <a:pPr marL="0" marR="0" indent="-457200" algn="l" defTabSz="914400" rtl="0" eaLnBrk="1" fontAlgn="auto" latinLnBrk="0" hangingPunct="1">
                        <a:lnSpc>
                          <a:spcPct val="100000"/>
                        </a:lnSpc>
                        <a:spcBef>
                          <a:spcPts val="0"/>
                        </a:spcBef>
                        <a:spcAft>
                          <a:spcPts val="0"/>
                        </a:spcAft>
                        <a:buClrTx/>
                        <a:buSzTx/>
                        <a:buFontTx/>
                        <a:buNone/>
                        <a:tabLst/>
                        <a:defRPr/>
                      </a:pPr>
                      <a:r>
                        <a:rPr lang="en-US" sz="1600" dirty="0" smtClean="0"/>
                        <a:t>APA Style [@</a:t>
                      </a:r>
                      <a:r>
                        <a:rPr lang="en-US" sz="1600" dirty="0" err="1" smtClean="0"/>
                        <a:t>APA_Style</a:t>
                      </a:r>
                      <a:r>
                        <a:rPr lang="en-US" sz="1600" dirty="0" smtClean="0"/>
                        <a:t>]. (2019, December 17). </a:t>
                      </a:r>
                      <a:r>
                        <a:rPr lang="en-US" sz="1600" i="1" dirty="0" smtClean="0"/>
                        <a:t>What’s new in the #7thEdition of #</a:t>
                      </a:r>
                      <a:r>
                        <a:rPr lang="en-US" sz="1600" i="1" dirty="0" err="1" smtClean="0"/>
                        <a:t>APAStyle</a:t>
                      </a:r>
                      <a:r>
                        <a:rPr lang="en-US" sz="1600" dirty="0" smtClean="0"/>
                        <a:t> [Moment]. Twitter. Retrieved January 19, 2020, from </a:t>
                      </a:r>
                      <a:r>
                        <a:rPr lang="en-US" sz="1600" u="sng" dirty="0" smtClean="0">
                          <a:hlinkClick r:id="rId2"/>
                        </a:rPr>
                        <a:t>https://twitter.com/i/moments/1181218317408837633</a:t>
                      </a:r>
                      <a:endParaRPr lang="tr-TR" sz="1600" u="sng" dirty="0" smtClean="0"/>
                    </a:p>
                  </a:txBody>
                  <a:tcPr marL="285750" marR="47625" marT="47625" marB="47625" anchor="ctr"/>
                </a:tc>
                <a:extLst>
                  <a:ext uri="{0D108BD9-81ED-4DB2-BD59-A6C34878D82A}">
                    <a16:rowId xmlns:a16="http://schemas.microsoft.com/office/drawing/2014/main" xmlns="" val="10001"/>
                  </a:ext>
                </a:extLst>
              </a:tr>
              <a:tr h="843872">
                <a:tc>
                  <a:txBody>
                    <a:bodyPr/>
                    <a:lstStyle/>
                    <a:p>
                      <a:r>
                        <a:rPr lang="tr-TR" sz="1600" b="1" i="0" u="none" strike="noStrike" kern="1200" baseline="0" dirty="0" smtClean="0">
                          <a:solidFill>
                            <a:schemeClr val="tx1"/>
                          </a:solidFill>
                          <a:latin typeface="+mn-lt"/>
                          <a:ea typeface="+mn-ea"/>
                          <a:cs typeface="+mn-cs"/>
                        </a:rPr>
                        <a:t>Örnek 2: </a:t>
                      </a:r>
                      <a:endParaRPr lang="tr-TR" sz="1600" b="1" i="0" u="none" strike="noStrike" kern="1200" baseline="0" dirty="0">
                        <a:solidFill>
                          <a:schemeClr val="tx1"/>
                        </a:solidFill>
                        <a:latin typeface="+mn-lt"/>
                        <a:ea typeface="+mn-ea"/>
                        <a:cs typeface="+mn-cs"/>
                      </a:endParaRPr>
                    </a:p>
                  </a:txBody>
                  <a:tcPr/>
                </a:tc>
                <a:tc>
                  <a:txBody>
                    <a:bodyPr/>
                    <a:lstStyle/>
                    <a:p>
                      <a:pPr marL="0" marR="0" indent="-457200" algn="l" defTabSz="914400" rtl="0" eaLnBrk="1" fontAlgn="auto" latinLnBrk="0" hangingPunct="1">
                        <a:lnSpc>
                          <a:spcPct val="100000"/>
                        </a:lnSpc>
                        <a:spcBef>
                          <a:spcPts val="0"/>
                        </a:spcBef>
                        <a:spcAft>
                          <a:spcPts val="0"/>
                        </a:spcAft>
                        <a:buClrTx/>
                        <a:buSzTx/>
                        <a:buFontTx/>
                        <a:buNone/>
                        <a:tabLst/>
                        <a:defRPr/>
                      </a:pPr>
                      <a:r>
                        <a:rPr lang="en-US" sz="1600" dirty="0" smtClean="0"/>
                        <a:t>DeGeneres, E. [@</a:t>
                      </a:r>
                      <a:r>
                        <a:rPr lang="en-US" sz="1600" dirty="0" err="1" smtClean="0"/>
                        <a:t>TheEllenShow</a:t>
                      </a:r>
                      <a:r>
                        <a:rPr lang="en-US" sz="1600" dirty="0" smtClean="0"/>
                        <a:t>]. (2018, March 8). </a:t>
                      </a:r>
                      <a:r>
                        <a:rPr lang="en-US" sz="1600" i="1" dirty="0" smtClean="0"/>
                        <a:t>Incredible women on The Ellen Show</a:t>
                      </a:r>
                      <a:r>
                        <a:rPr lang="en-US" sz="1600" dirty="0" smtClean="0"/>
                        <a:t> [Moment]. Twitter. Retrieved January 17, 2020, from </a:t>
                      </a:r>
                      <a:r>
                        <a:rPr lang="en-US" sz="1600" u="sng" dirty="0" smtClean="0">
                          <a:hlinkClick r:id="rId3"/>
                        </a:rPr>
                        <a:t>https://twitter.com/i/moments/971819538411999232</a:t>
                      </a:r>
                      <a:endParaRPr lang="tr-TR" sz="1600" u="sng" dirty="0" smtClean="0"/>
                    </a:p>
                  </a:txBody>
                  <a:tcPr marL="285750" marR="47625" marT="47625" marB="47625" anchor="ctr"/>
                </a:tc>
                <a:extLst>
                  <a:ext uri="{0D108BD9-81ED-4DB2-BD59-A6C34878D82A}">
                    <a16:rowId xmlns:a16="http://schemas.microsoft.com/office/drawing/2014/main" xmlns="" val="10002"/>
                  </a:ext>
                </a:extLst>
              </a:tr>
              <a:tr h="843872">
                <a:tc>
                  <a:txBody>
                    <a:bodyPr/>
                    <a:lstStyle/>
                    <a:p>
                      <a:r>
                        <a:rPr lang="tr-TR" sz="1600" b="1" i="0" u="none" strike="noStrike" kern="1200" baseline="0" dirty="0" smtClean="0">
                          <a:solidFill>
                            <a:schemeClr val="tx1"/>
                          </a:solidFill>
                          <a:latin typeface="+mn-lt"/>
                          <a:ea typeface="+mn-ea"/>
                          <a:cs typeface="+mn-cs"/>
                        </a:rPr>
                        <a:t>Metin İçi</a:t>
                      </a:r>
                    </a:p>
                    <a:p>
                      <a:r>
                        <a:rPr lang="tr-TR" sz="1600" b="1" i="0" u="none" strike="noStrike" kern="1200" baseline="0" dirty="0" smtClean="0">
                          <a:solidFill>
                            <a:schemeClr val="tx1"/>
                          </a:solidFill>
                          <a:latin typeface="+mn-lt"/>
                          <a:ea typeface="+mn-ea"/>
                          <a:cs typeface="+mn-cs"/>
                        </a:rPr>
                        <a:t>Referans</a:t>
                      </a:r>
                      <a:endParaRPr lang="tr-TR" sz="1600" b="1" i="0" u="none" strike="noStrike" kern="1200" baseline="0" dirty="0">
                        <a:solidFill>
                          <a:schemeClr val="tx1"/>
                        </a:solidFill>
                        <a:latin typeface="+mn-lt"/>
                        <a:ea typeface="+mn-ea"/>
                        <a:cs typeface="+mn-cs"/>
                      </a:endParaRPr>
                    </a:p>
                  </a:txBody>
                  <a:tcPr/>
                </a:tc>
                <a:tc>
                  <a:txBody>
                    <a:bodyPr/>
                    <a:lstStyle/>
                    <a:p>
                      <a:pPr marL="0" marR="0" indent="-457200" algn="l" defTabSz="914400" rtl="0" eaLnBrk="1" fontAlgn="auto" latinLnBrk="0" hangingPunct="1">
                        <a:lnSpc>
                          <a:spcPct val="100000"/>
                        </a:lnSpc>
                        <a:spcBef>
                          <a:spcPts val="0"/>
                        </a:spcBef>
                        <a:spcAft>
                          <a:spcPts val="0"/>
                        </a:spcAft>
                        <a:buClrTx/>
                        <a:buSzTx/>
                        <a:buFontTx/>
                        <a:buNone/>
                        <a:tabLst/>
                        <a:defRPr/>
                      </a:pPr>
                      <a:r>
                        <a:rPr lang="tr-TR" sz="1600" dirty="0" smtClean="0"/>
                        <a:t>(APA Style, 2019; </a:t>
                      </a:r>
                      <a:r>
                        <a:rPr lang="tr-TR" sz="1600" dirty="0" err="1" smtClean="0"/>
                        <a:t>DeGeneres</a:t>
                      </a:r>
                      <a:r>
                        <a:rPr lang="tr-TR" sz="1600" dirty="0" smtClean="0"/>
                        <a:t>, 2018)</a:t>
                      </a:r>
                    </a:p>
                    <a:p>
                      <a:pPr marL="0" marR="0" indent="-457200" algn="l" defTabSz="914400" rtl="0" eaLnBrk="1" fontAlgn="auto" latinLnBrk="0" hangingPunct="1">
                        <a:lnSpc>
                          <a:spcPct val="100000"/>
                        </a:lnSpc>
                        <a:spcBef>
                          <a:spcPts val="0"/>
                        </a:spcBef>
                        <a:spcAft>
                          <a:spcPts val="0"/>
                        </a:spcAft>
                        <a:buClrTx/>
                        <a:buSzTx/>
                        <a:buFontTx/>
                        <a:buNone/>
                        <a:tabLst/>
                        <a:defRPr/>
                      </a:pPr>
                      <a:r>
                        <a:rPr lang="tr-TR" sz="1600" dirty="0" smtClean="0"/>
                        <a:t>APA Style (2019) </a:t>
                      </a:r>
                      <a:r>
                        <a:rPr lang="tr-TR" sz="1600" dirty="0" err="1" smtClean="0"/>
                        <a:t>and</a:t>
                      </a:r>
                      <a:r>
                        <a:rPr lang="tr-TR" sz="1600" dirty="0" smtClean="0"/>
                        <a:t> </a:t>
                      </a:r>
                      <a:r>
                        <a:rPr lang="tr-TR" sz="1600" dirty="0" err="1" smtClean="0"/>
                        <a:t>DeGeneres</a:t>
                      </a:r>
                      <a:r>
                        <a:rPr lang="tr-TR" sz="1600" dirty="0" smtClean="0"/>
                        <a:t> (2018)</a:t>
                      </a:r>
                    </a:p>
                  </a:txBody>
                  <a:tcPr marL="285750" marR="47625" marT="47625" marB="47625" anchor="ctr"/>
                </a:tc>
                <a:extLst>
                  <a:ext uri="{0D108BD9-81ED-4DB2-BD59-A6C34878D82A}">
                    <a16:rowId xmlns:a16="http://schemas.microsoft.com/office/drawing/2014/main" xmlns="" val="10003"/>
                  </a:ext>
                </a:extLst>
              </a:tr>
            </a:tbl>
          </a:graphicData>
        </a:graphic>
      </p:graphicFrame>
      <p:sp>
        <p:nvSpPr>
          <p:cNvPr id="6" name="Metin kutusu 5"/>
          <p:cNvSpPr txBox="1"/>
          <p:nvPr/>
        </p:nvSpPr>
        <p:spPr>
          <a:xfrm>
            <a:off x="2681354" y="5317745"/>
            <a:ext cx="71845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a:t>
            </a:r>
            <a:r>
              <a:rPr lang="tr-TR" dirty="0" err="1" smtClean="0"/>
              <a:t>Twitter</a:t>
            </a:r>
            <a:r>
              <a:rPr lang="tr-TR" dirty="0" smtClean="0"/>
              <a:t> hikayelerinde gönderim tarihi aynı kalsa da içerik değiştirilebilir, bu nedenle </a:t>
            </a:r>
            <a:r>
              <a:rPr lang="tr-TR" b="1" u="sng" dirty="0" smtClean="0"/>
              <a:t>erişim tarihi mutlaka belirtilmelidir. </a:t>
            </a:r>
            <a:endParaRPr lang="tr-TR" b="1" u="sng"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110</a:t>
            </a:fld>
            <a:endParaRPr lang="tr-TR"/>
          </a:p>
        </p:txBody>
      </p:sp>
    </p:spTree>
    <p:extLst>
      <p:ext uri="{BB962C8B-B14F-4D97-AF65-F5344CB8AC3E}">
        <p14:creationId xmlns:p14="http://schemas.microsoft.com/office/powerpoint/2010/main" val="11145317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2595748" y="708718"/>
            <a:ext cx="6488875" cy="75713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400" dirty="0" smtClean="0"/>
              <a:t>Sosyal Ağlardan Kaynak Gösterme </a:t>
            </a:r>
          </a:p>
          <a:p>
            <a:pPr algn="ctr"/>
            <a:r>
              <a:rPr lang="tr-TR" sz="2400" b="1" dirty="0" smtClean="0"/>
              <a:t>-</a:t>
            </a:r>
            <a:r>
              <a:rPr lang="tr-TR" sz="2400" b="1" dirty="0" err="1" smtClean="0"/>
              <a:t>Twitter</a:t>
            </a:r>
            <a:r>
              <a:rPr lang="tr-TR" sz="2400" b="1" dirty="0" smtClean="0"/>
              <a:t> Profili</a:t>
            </a:r>
            <a:r>
              <a:rPr lang="tr-TR" sz="2400" b="1" i="1" dirty="0" smtClean="0"/>
              <a:t>-</a:t>
            </a:r>
            <a:endParaRPr lang="tr-TR" sz="2400" b="1" i="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077470618"/>
              </p:ext>
            </p:extLst>
          </p:nvPr>
        </p:nvGraphicFramePr>
        <p:xfrm>
          <a:off x="838200" y="1825625"/>
          <a:ext cx="11055926" cy="3114546"/>
        </p:xfrm>
        <a:graphic>
          <a:graphicData uri="http://schemas.openxmlformats.org/drawingml/2006/table">
            <a:tbl>
              <a:tblPr firstRow="1" bandRow="1">
                <a:tableStyleId>{93296810-A885-4BE3-A3E7-6D5BEEA58F35}</a:tableStyleId>
              </a:tblPr>
              <a:tblGrid>
                <a:gridCol w="2287432">
                  <a:extLst>
                    <a:ext uri="{9D8B030D-6E8A-4147-A177-3AD203B41FA5}">
                      <a16:colId xmlns:a16="http://schemas.microsoft.com/office/drawing/2014/main" xmlns="" val="20000"/>
                    </a:ext>
                  </a:extLst>
                </a:gridCol>
                <a:gridCol w="8768494">
                  <a:extLst>
                    <a:ext uri="{9D8B030D-6E8A-4147-A177-3AD203B41FA5}">
                      <a16:colId xmlns:a16="http://schemas.microsoft.com/office/drawing/2014/main" xmlns="" val="20001"/>
                    </a:ext>
                  </a:extLst>
                </a:gridCol>
              </a:tblGrid>
              <a:tr h="520343">
                <a:tc>
                  <a:txBody>
                    <a:bodyPr/>
                    <a:lstStyle/>
                    <a:p>
                      <a:endParaRPr lang="tr-TR" sz="1600" dirty="0">
                        <a:solidFill>
                          <a:schemeClr val="tx1"/>
                        </a:solidFill>
                      </a:endParaRPr>
                    </a:p>
                  </a:txBody>
                  <a:tcPr/>
                </a:tc>
                <a:tc>
                  <a:txBody>
                    <a:bodyPr/>
                    <a:lstStyle/>
                    <a:p>
                      <a:pPr indent="-457200" algn="l"/>
                      <a:r>
                        <a:rPr lang="tr-TR" sz="1600" dirty="0" smtClean="0"/>
                        <a:t/>
                      </a:r>
                      <a:br>
                        <a:rPr lang="tr-TR" sz="1600" dirty="0" smtClean="0"/>
                      </a:br>
                      <a:r>
                        <a:rPr lang="tr-TR" sz="1600" dirty="0" err="1" smtClean="0"/>
                        <a:t>Apa</a:t>
                      </a:r>
                      <a:r>
                        <a:rPr lang="tr-TR" sz="1600" dirty="0" smtClean="0"/>
                        <a:t> Yayım Kılavuzu 7. Basım Örnekleri </a:t>
                      </a:r>
                      <a:r>
                        <a:rPr lang="tr-TR" sz="1600" b="0" dirty="0" smtClean="0">
                          <a:solidFill>
                            <a:schemeClr val="tx1"/>
                          </a:solidFill>
                        </a:rPr>
                        <a:t>     </a:t>
                      </a:r>
                      <a:endParaRPr lang="en-US" sz="1600" b="0" dirty="0" smtClean="0">
                        <a:solidFill>
                          <a:schemeClr val="tx1"/>
                        </a:solidFill>
                        <a:effectLst/>
                      </a:endParaRPr>
                    </a:p>
                  </a:txBody>
                  <a:tcPr marL="285750" marR="47625" marT="47625" marB="47625" anchor="ctr"/>
                </a:tc>
                <a:extLst>
                  <a:ext uri="{0D108BD9-81ED-4DB2-BD59-A6C34878D82A}">
                    <a16:rowId xmlns:a16="http://schemas.microsoft.com/office/drawing/2014/main" xmlns="" val="10000"/>
                  </a:ext>
                </a:extLst>
              </a:tr>
              <a:tr h="843872">
                <a:tc>
                  <a:txBody>
                    <a:bodyPr/>
                    <a:lstStyle/>
                    <a:p>
                      <a:r>
                        <a:rPr lang="tr-TR" sz="1600" b="1" dirty="0" smtClean="0">
                          <a:solidFill>
                            <a:schemeClr val="tx1"/>
                          </a:solidFill>
                        </a:rPr>
                        <a:t>Örnek</a:t>
                      </a:r>
                      <a:r>
                        <a:rPr lang="tr-TR" sz="1600" b="1" baseline="0" dirty="0" smtClean="0">
                          <a:solidFill>
                            <a:schemeClr val="tx1"/>
                          </a:solidFill>
                        </a:rPr>
                        <a:t> 1:</a:t>
                      </a:r>
                      <a:endParaRPr lang="tr-TR" sz="1600" b="1" dirty="0">
                        <a:solidFill>
                          <a:schemeClr val="tx1"/>
                        </a:solidFill>
                      </a:endParaRPr>
                    </a:p>
                  </a:txBody>
                  <a:tcPr/>
                </a:tc>
                <a:tc>
                  <a:txBody>
                    <a:bodyPr/>
                    <a:lstStyle/>
                    <a:p>
                      <a:pPr marL="180000" marR="0" indent="-45720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APA Style [@</a:t>
                      </a:r>
                      <a:r>
                        <a:rPr lang="en-US" sz="1800" b="0" i="0" kern="1200" dirty="0" err="1" smtClean="0">
                          <a:solidFill>
                            <a:schemeClr val="dk1"/>
                          </a:solidFill>
                          <a:effectLst/>
                          <a:latin typeface="+mn-lt"/>
                          <a:ea typeface="+mn-ea"/>
                          <a:cs typeface="+mn-cs"/>
                        </a:rPr>
                        <a:t>APA_Style</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n.d.</a:t>
                      </a:r>
                      <a:r>
                        <a:rPr lang="en-US" sz="1800" b="0" i="0" kern="1200" dirty="0" smtClean="0">
                          <a:solidFill>
                            <a:schemeClr val="dk1"/>
                          </a:solidFill>
                          <a:effectLst/>
                          <a:latin typeface="+mn-lt"/>
                          <a:ea typeface="+mn-ea"/>
                          <a:cs typeface="+mn-cs"/>
                        </a:rPr>
                        <a:t>). </a:t>
                      </a:r>
                      <a:r>
                        <a:rPr lang="en-US" sz="1800" b="0" i="1" kern="1200" dirty="0" smtClean="0">
                          <a:solidFill>
                            <a:schemeClr val="dk1"/>
                          </a:solidFill>
                          <a:effectLst/>
                          <a:latin typeface="+mn-lt"/>
                          <a:ea typeface="+mn-ea"/>
                          <a:cs typeface="+mn-cs"/>
                        </a:rPr>
                        <a:t>Tweets</a:t>
                      </a:r>
                      <a:r>
                        <a:rPr lang="en-US" sz="1800" b="0" i="0" kern="1200" dirty="0" smtClean="0">
                          <a:solidFill>
                            <a:schemeClr val="dk1"/>
                          </a:solidFill>
                          <a:effectLst/>
                          <a:latin typeface="+mn-lt"/>
                          <a:ea typeface="+mn-ea"/>
                          <a:cs typeface="+mn-cs"/>
                        </a:rPr>
                        <a:t> [Twitter profile]. Twitter. Retrieved January 15, 2020, from </a:t>
                      </a:r>
                      <a:r>
                        <a:rPr lang="en-US" sz="1800" b="0" i="0" u="sng" kern="1200" dirty="0" smtClean="0">
                          <a:solidFill>
                            <a:schemeClr val="dk1"/>
                          </a:solidFill>
                          <a:effectLst/>
                          <a:latin typeface="+mn-lt"/>
                          <a:ea typeface="+mn-ea"/>
                          <a:cs typeface="+mn-cs"/>
                          <a:hlinkClick r:id="rId2"/>
                        </a:rPr>
                        <a:t>https://twitter.com/APA_Style</a:t>
                      </a:r>
                      <a:endParaRPr lang="tr-TR" sz="1600" u="sng" dirty="0" smtClean="0"/>
                    </a:p>
                  </a:txBody>
                  <a:tcPr marL="285750" marR="47625" marT="47625" marB="47625" anchor="ctr"/>
                </a:tc>
                <a:extLst>
                  <a:ext uri="{0D108BD9-81ED-4DB2-BD59-A6C34878D82A}">
                    <a16:rowId xmlns:a16="http://schemas.microsoft.com/office/drawing/2014/main" xmlns="" val="10001"/>
                  </a:ext>
                </a:extLst>
              </a:tr>
              <a:tr h="843872">
                <a:tc>
                  <a:txBody>
                    <a:bodyPr/>
                    <a:lstStyle/>
                    <a:p>
                      <a:r>
                        <a:rPr lang="tr-TR" sz="1600" b="1" i="0" u="none" strike="noStrike" kern="1200" baseline="0" dirty="0" smtClean="0">
                          <a:solidFill>
                            <a:schemeClr val="tx1"/>
                          </a:solidFill>
                          <a:latin typeface="+mn-lt"/>
                          <a:ea typeface="+mn-ea"/>
                          <a:cs typeface="+mn-cs"/>
                        </a:rPr>
                        <a:t>Örnek 2: </a:t>
                      </a:r>
                      <a:endParaRPr lang="tr-TR" sz="1600" b="1" i="0" u="none" strike="noStrike" kern="1200" baseline="0" dirty="0">
                        <a:solidFill>
                          <a:schemeClr val="tx1"/>
                        </a:solidFill>
                        <a:latin typeface="+mn-lt"/>
                        <a:ea typeface="+mn-ea"/>
                        <a:cs typeface="+mn-cs"/>
                      </a:endParaRPr>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Jordan, M. B. [@michaelb4jordan]. (</a:t>
                      </a:r>
                      <a:r>
                        <a:rPr lang="en-US" sz="1800" b="0" i="0" kern="1200" dirty="0" err="1" smtClean="0">
                          <a:solidFill>
                            <a:schemeClr val="dk1"/>
                          </a:solidFill>
                          <a:effectLst/>
                          <a:latin typeface="+mn-lt"/>
                          <a:ea typeface="+mn-ea"/>
                          <a:cs typeface="+mn-cs"/>
                        </a:rPr>
                        <a:t>n.d.</a:t>
                      </a:r>
                      <a:r>
                        <a:rPr lang="en-US" sz="1800" b="0" i="0" kern="1200" dirty="0" smtClean="0">
                          <a:solidFill>
                            <a:schemeClr val="dk1"/>
                          </a:solidFill>
                          <a:effectLst/>
                          <a:latin typeface="+mn-lt"/>
                          <a:ea typeface="+mn-ea"/>
                          <a:cs typeface="+mn-cs"/>
                        </a:rPr>
                        <a:t>). </a:t>
                      </a:r>
                      <a:r>
                        <a:rPr lang="en-US" sz="1800" b="0" i="1" kern="1200" dirty="0" smtClean="0">
                          <a:solidFill>
                            <a:schemeClr val="dk1"/>
                          </a:solidFill>
                          <a:effectLst/>
                          <a:latin typeface="+mn-lt"/>
                          <a:ea typeface="+mn-ea"/>
                          <a:cs typeface="+mn-cs"/>
                        </a:rPr>
                        <a:t>Tweets &amp; replies</a:t>
                      </a:r>
                      <a:r>
                        <a:rPr lang="en-US" sz="1800" b="0" i="0" kern="1200" dirty="0" smtClean="0">
                          <a:solidFill>
                            <a:schemeClr val="dk1"/>
                          </a:solidFill>
                          <a:effectLst/>
                          <a:latin typeface="+mn-lt"/>
                          <a:ea typeface="+mn-ea"/>
                          <a:cs typeface="+mn-cs"/>
                        </a:rPr>
                        <a:t> [Twitter profile]. Twitter. Retrieved January 9, 2020, from </a:t>
                      </a:r>
                      <a:r>
                        <a:rPr lang="en-US" sz="1800" b="0" i="0" u="sng" kern="1200" dirty="0" smtClean="0">
                          <a:solidFill>
                            <a:schemeClr val="dk1"/>
                          </a:solidFill>
                          <a:effectLst/>
                          <a:latin typeface="+mn-lt"/>
                          <a:ea typeface="+mn-ea"/>
                          <a:cs typeface="+mn-cs"/>
                          <a:hlinkClick r:id="rId3"/>
                        </a:rPr>
                        <a:t>https://twitter.com/michaelb4jordan/with_replies</a:t>
                      </a:r>
                      <a:endParaRPr lang="tr-TR" sz="1600" u="sng" dirty="0" smtClean="0"/>
                    </a:p>
                  </a:txBody>
                  <a:tcPr marL="285750" marR="47625" marT="47625" marB="47625" anchor="ctr"/>
                </a:tc>
                <a:extLst>
                  <a:ext uri="{0D108BD9-81ED-4DB2-BD59-A6C34878D82A}">
                    <a16:rowId xmlns:a16="http://schemas.microsoft.com/office/drawing/2014/main" xmlns="" val="10002"/>
                  </a:ext>
                </a:extLst>
              </a:tr>
              <a:tr h="843872">
                <a:tc>
                  <a:txBody>
                    <a:bodyPr/>
                    <a:lstStyle/>
                    <a:p>
                      <a:r>
                        <a:rPr lang="tr-TR" sz="1600" b="1" i="0" u="none" strike="noStrike" kern="1200" baseline="0" dirty="0" smtClean="0">
                          <a:solidFill>
                            <a:schemeClr val="tx1"/>
                          </a:solidFill>
                          <a:latin typeface="+mn-lt"/>
                          <a:ea typeface="+mn-ea"/>
                          <a:cs typeface="+mn-cs"/>
                        </a:rPr>
                        <a:t>Metin İçi</a:t>
                      </a:r>
                    </a:p>
                    <a:p>
                      <a:r>
                        <a:rPr lang="tr-TR" sz="1600" b="1" i="0" u="none" strike="noStrike" kern="1200" baseline="0" dirty="0" smtClean="0">
                          <a:solidFill>
                            <a:schemeClr val="tx1"/>
                          </a:solidFill>
                          <a:latin typeface="+mn-lt"/>
                          <a:ea typeface="+mn-ea"/>
                          <a:cs typeface="+mn-cs"/>
                        </a:rPr>
                        <a:t>Referans</a:t>
                      </a:r>
                      <a:endParaRPr lang="tr-TR" sz="1600" b="1" i="0" u="none" strike="noStrike" kern="1200" baseline="0" dirty="0">
                        <a:solidFill>
                          <a:schemeClr val="tx1"/>
                        </a:solidFill>
                        <a:latin typeface="+mn-lt"/>
                        <a:ea typeface="+mn-ea"/>
                        <a:cs typeface="+mn-cs"/>
                      </a:endParaRPr>
                    </a:p>
                  </a:txBody>
                  <a:tcPr/>
                </a:tc>
                <a:tc>
                  <a:txBody>
                    <a:bodyPr/>
                    <a:lstStyle/>
                    <a:p>
                      <a:pPr fontAlgn="t"/>
                      <a:r>
                        <a:rPr lang="tr-TR" sz="1800" b="0" i="0" kern="1200" dirty="0" smtClean="0">
                          <a:solidFill>
                            <a:schemeClr val="dk1"/>
                          </a:solidFill>
                          <a:effectLst/>
                          <a:latin typeface="+mn-lt"/>
                          <a:ea typeface="+mn-ea"/>
                          <a:cs typeface="+mn-cs"/>
                        </a:rPr>
                        <a:t>(APA Style,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 Jordan,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a:t>
                      </a:r>
                    </a:p>
                    <a:p>
                      <a:pPr fontAlgn="t"/>
                      <a:r>
                        <a:rPr lang="tr-TR" sz="1800" b="0" i="0" kern="1200" dirty="0" smtClean="0">
                          <a:solidFill>
                            <a:schemeClr val="dk1"/>
                          </a:solidFill>
                          <a:effectLst/>
                          <a:latin typeface="+mn-lt"/>
                          <a:ea typeface="+mn-ea"/>
                          <a:cs typeface="+mn-cs"/>
                        </a:rPr>
                        <a:t>APA Style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and</a:t>
                      </a:r>
                      <a:r>
                        <a:rPr lang="tr-TR" sz="1800" b="0" i="0" kern="1200" dirty="0" smtClean="0">
                          <a:solidFill>
                            <a:schemeClr val="dk1"/>
                          </a:solidFill>
                          <a:effectLst/>
                          <a:latin typeface="+mn-lt"/>
                          <a:ea typeface="+mn-ea"/>
                          <a:cs typeface="+mn-cs"/>
                        </a:rPr>
                        <a:t> Jordan (</a:t>
                      </a:r>
                      <a:r>
                        <a:rPr lang="tr-TR" sz="1800" b="0" i="0" kern="1200" dirty="0" err="1" smtClean="0">
                          <a:solidFill>
                            <a:schemeClr val="dk1"/>
                          </a:solidFill>
                          <a:effectLst/>
                          <a:latin typeface="+mn-lt"/>
                          <a:ea typeface="+mn-ea"/>
                          <a:cs typeface="+mn-cs"/>
                        </a:rPr>
                        <a:t>n.d</a:t>
                      </a:r>
                      <a:r>
                        <a:rPr lang="tr-TR" sz="1800" b="0" i="0" kern="1200" dirty="0" smtClean="0">
                          <a:solidFill>
                            <a:schemeClr val="dk1"/>
                          </a:solidFill>
                          <a:effectLst/>
                          <a:latin typeface="+mn-lt"/>
                          <a:ea typeface="+mn-ea"/>
                          <a:cs typeface="+mn-cs"/>
                        </a:rPr>
                        <a:t>.)</a:t>
                      </a:r>
                      <a:endParaRPr lang="tr-TR" sz="1800" b="0" i="0" kern="1200" dirty="0">
                        <a:solidFill>
                          <a:schemeClr val="dk1"/>
                        </a:solidFill>
                        <a:effectLst/>
                        <a:latin typeface="+mn-lt"/>
                        <a:ea typeface="+mn-ea"/>
                        <a:cs typeface="+mn-cs"/>
                      </a:endParaRPr>
                    </a:p>
                  </a:txBody>
                  <a:tcPr marL="285750" marR="47625" marT="47625" marB="47625" anchor="ctr"/>
                </a:tc>
                <a:extLst>
                  <a:ext uri="{0D108BD9-81ED-4DB2-BD59-A6C34878D82A}">
                    <a16:rowId xmlns:a16="http://schemas.microsoft.com/office/drawing/2014/main" xmlns="" val="10003"/>
                  </a:ext>
                </a:extLst>
              </a:tr>
            </a:tbl>
          </a:graphicData>
        </a:graphic>
      </p:graphicFrame>
      <p:sp>
        <p:nvSpPr>
          <p:cNvPr id="6" name="Metin kutusu 5"/>
          <p:cNvSpPr txBox="1"/>
          <p:nvPr/>
        </p:nvSpPr>
        <p:spPr>
          <a:xfrm>
            <a:off x="2101932" y="5284519"/>
            <a:ext cx="71845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a:t>
            </a:r>
            <a:r>
              <a:rPr lang="tr-TR" dirty="0" err="1" smtClean="0"/>
              <a:t>Twitter</a:t>
            </a:r>
            <a:r>
              <a:rPr lang="tr-TR" dirty="0" smtClean="0"/>
              <a:t> profilinde içerik değiştirilebilir ve arşivlenmez bu nedenle </a:t>
            </a:r>
            <a:r>
              <a:rPr lang="tr-TR" b="1" u="sng" dirty="0" smtClean="0"/>
              <a:t>erişim tarihi mutlaka belirtilmelidir. </a:t>
            </a:r>
            <a:endParaRPr lang="tr-TR" b="1" u="sng"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111</a:t>
            </a:fld>
            <a:endParaRPr lang="tr-TR"/>
          </a:p>
        </p:txBody>
      </p:sp>
    </p:spTree>
    <p:extLst>
      <p:ext uri="{BB962C8B-B14F-4D97-AF65-F5344CB8AC3E}">
        <p14:creationId xmlns:p14="http://schemas.microsoft.com/office/powerpoint/2010/main" val="27970267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47711" y="1304557"/>
            <a:ext cx="3599498" cy="646331"/>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Sosyal Ağlardan Kaynak Gösterme </a:t>
            </a:r>
          </a:p>
          <a:p>
            <a:pPr algn="ctr"/>
            <a:r>
              <a:rPr lang="tr-TR" dirty="0" smtClean="0"/>
              <a:t>-</a:t>
            </a:r>
            <a:r>
              <a:rPr lang="tr-TR" b="1" i="1" dirty="0" smtClean="0"/>
              <a:t>Video-</a:t>
            </a:r>
            <a:endParaRPr lang="tr-TR" b="1" i="1" dirty="0"/>
          </a:p>
        </p:txBody>
      </p:sp>
      <p:pic>
        <p:nvPicPr>
          <p:cNvPr id="5" name="Resim 4"/>
          <p:cNvPicPr>
            <a:picLocks noChangeAspect="1"/>
          </p:cNvPicPr>
          <p:nvPr/>
        </p:nvPicPr>
        <p:blipFill rotWithShape="1">
          <a:blip r:embed="rId2"/>
          <a:srcRect l="10312" t="25625" r="61797" b="34167"/>
          <a:stretch/>
        </p:blipFill>
        <p:spPr>
          <a:xfrm>
            <a:off x="5534025" y="303430"/>
            <a:ext cx="5029200" cy="4078301"/>
          </a:xfrm>
          <a:prstGeom prst="rect">
            <a:avLst/>
          </a:prstGeom>
          <a:ln>
            <a:solidFill>
              <a:schemeClr val="tx1"/>
            </a:solidFill>
          </a:ln>
        </p:spPr>
      </p:pic>
      <p:graphicFrame>
        <p:nvGraphicFramePr>
          <p:cNvPr id="6" name="Tablo 5"/>
          <p:cNvGraphicFramePr>
            <a:graphicFrameLocks noGrp="1"/>
          </p:cNvGraphicFramePr>
          <p:nvPr>
            <p:extLst>
              <p:ext uri="{D42A27DB-BD31-4B8C-83A1-F6EECF244321}">
                <p14:modId xmlns:p14="http://schemas.microsoft.com/office/powerpoint/2010/main" val="2931381313"/>
              </p:ext>
            </p:extLst>
          </p:nvPr>
        </p:nvGraphicFramePr>
        <p:xfrm>
          <a:off x="904874" y="4714875"/>
          <a:ext cx="8896351" cy="1061084"/>
        </p:xfrm>
        <a:graphic>
          <a:graphicData uri="http://schemas.openxmlformats.org/drawingml/2006/table">
            <a:tbl>
              <a:tblPr/>
              <a:tblGrid>
                <a:gridCol w="1284976">
                  <a:extLst>
                    <a:ext uri="{9D8B030D-6E8A-4147-A177-3AD203B41FA5}">
                      <a16:colId xmlns:a16="http://schemas.microsoft.com/office/drawing/2014/main" xmlns="" val="20000"/>
                    </a:ext>
                  </a:extLst>
                </a:gridCol>
                <a:gridCol w="7611375">
                  <a:extLst>
                    <a:ext uri="{9D8B030D-6E8A-4147-A177-3AD203B41FA5}">
                      <a16:colId xmlns:a16="http://schemas.microsoft.com/office/drawing/2014/main" xmlns="" val="20001"/>
                    </a:ext>
                  </a:extLst>
                </a:gridCol>
              </a:tblGrid>
              <a:tr h="1061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effectLst/>
                        </a:rPr>
                        <a:t>İngilizce</a:t>
                      </a:r>
                      <a:endParaRPr lang="en-US" dirty="0" smtClean="0">
                        <a:effectLst/>
                      </a:endParaRPr>
                    </a:p>
                  </a:txBody>
                  <a:tcPr marL="285750" marR="47625" marT="47625" marB="47625" anchor="ctr">
                    <a:lnL>
                      <a:noFill/>
                    </a:lnL>
                    <a:lnR>
                      <a:noFill/>
                    </a:lnR>
                    <a:lnT>
                      <a:noFill/>
                    </a:lnT>
                    <a:lnB>
                      <a:noFill/>
                    </a:lnB>
                    <a:solidFill>
                      <a:srgbClr val="B5CC82"/>
                    </a:solidFill>
                  </a:tcPr>
                </a:tc>
                <a:tc>
                  <a:txBody>
                    <a:bodyPr/>
                    <a:lstStyle/>
                    <a:p>
                      <a:r>
                        <a:rPr lang="en-US" dirty="0">
                          <a:effectLst/>
                        </a:rPr>
                        <a:t>American Psychological Association. (2011, September 19). </a:t>
                      </a:r>
                      <a:r>
                        <a:rPr lang="en-US" i="1" dirty="0">
                          <a:effectLst/>
                        </a:rPr>
                        <a:t>This </a:t>
                      </a:r>
                      <a:r>
                        <a:rPr lang="en-US" i="1" dirty="0" smtClean="0">
                          <a:effectLst/>
                        </a:rPr>
                        <a:t>is</a:t>
                      </a:r>
                      <a:endParaRPr lang="tr-TR" i="1" dirty="0" smtClean="0">
                        <a:effectLst/>
                      </a:endParaRPr>
                    </a:p>
                    <a:p>
                      <a:r>
                        <a:rPr lang="tr-TR" i="1" dirty="0" smtClean="0">
                          <a:effectLst/>
                        </a:rPr>
                        <a:t>     </a:t>
                      </a:r>
                      <a:r>
                        <a:rPr lang="en-US" i="1" dirty="0" smtClean="0">
                          <a:effectLst/>
                        </a:rPr>
                        <a:t>psychology:</a:t>
                      </a:r>
                      <a:r>
                        <a:rPr lang="tr-TR" i="1" dirty="0" smtClean="0">
                          <a:effectLst/>
                        </a:rPr>
                        <a:t> </a:t>
                      </a:r>
                      <a:r>
                        <a:rPr lang="en-US" i="1" dirty="0" smtClean="0">
                          <a:effectLst/>
                        </a:rPr>
                        <a:t>Family caregivers</a:t>
                      </a:r>
                      <a:r>
                        <a:rPr lang="en-US" dirty="0" smtClean="0">
                          <a:effectLst/>
                        </a:rPr>
                        <a:t> [Video file].</a:t>
                      </a:r>
                      <a:r>
                        <a:rPr lang="tr-TR" baseline="0" dirty="0" smtClean="0">
                          <a:effectLst/>
                        </a:rPr>
                        <a:t>    </a:t>
                      </a:r>
                      <a:r>
                        <a:rPr lang="en-US" dirty="0" smtClean="0">
                          <a:effectLst/>
                        </a:rPr>
                        <a:t>https://www.facebook.com/photo.php?v=10150303396563992</a:t>
                      </a:r>
                    </a:p>
                  </a:txBody>
                  <a:tcPr marL="285750" marR="47625" marT="47625" marB="47625" anchor="ctr">
                    <a:lnL>
                      <a:noFill/>
                    </a:lnL>
                    <a:lnR>
                      <a:noFill/>
                    </a:lnR>
                    <a:lnT>
                      <a:noFill/>
                    </a:lnT>
                    <a:lnB>
                      <a:noFill/>
                    </a:lnB>
                    <a:solidFill>
                      <a:srgbClr val="B5CC82"/>
                    </a:solidFill>
                  </a:tcPr>
                </a:tc>
                <a:extLst>
                  <a:ext uri="{0D108BD9-81ED-4DB2-BD59-A6C34878D82A}">
                    <a16:rowId xmlns:a16="http://schemas.microsoft.com/office/drawing/2014/main" xmlns="" val="10000"/>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112</a:t>
            </a:fld>
            <a:endParaRPr lang="tr-TR"/>
          </a:p>
        </p:txBody>
      </p:sp>
    </p:spTree>
    <p:extLst>
      <p:ext uri="{BB962C8B-B14F-4D97-AF65-F5344CB8AC3E}">
        <p14:creationId xmlns:p14="http://schemas.microsoft.com/office/powerpoint/2010/main" val="3759677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2642" y="646386"/>
            <a:ext cx="2661976" cy="666156"/>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smtClean="0"/>
              <a:t>Fotoğraf, Şekil, Grafik vb. Kaynak Gösterme </a:t>
            </a:r>
            <a:endParaRPr lang="tr-TR" b="1" dirty="0"/>
          </a:p>
        </p:txBody>
      </p:sp>
      <p:pic>
        <p:nvPicPr>
          <p:cNvPr id="5" name="Resim 4"/>
          <p:cNvPicPr>
            <a:picLocks noChangeAspect="1"/>
          </p:cNvPicPr>
          <p:nvPr/>
        </p:nvPicPr>
        <p:blipFill rotWithShape="1">
          <a:blip r:embed="rId2"/>
          <a:srcRect l="11836" t="50833" r="79960" b="40625"/>
          <a:stretch/>
        </p:blipFill>
        <p:spPr>
          <a:xfrm>
            <a:off x="3396656" y="200165"/>
            <a:ext cx="2800350" cy="1640209"/>
          </a:xfrm>
          <a:prstGeom prst="rect">
            <a:avLst/>
          </a:prstGeom>
        </p:spPr>
      </p:pic>
      <p:sp>
        <p:nvSpPr>
          <p:cNvPr id="6" name="Metin kutusu 5"/>
          <p:cNvSpPr txBox="1"/>
          <p:nvPr/>
        </p:nvSpPr>
        <p:spPr>
          <a:xfrm>
            <a:off x="6291263" y="539332"/>
            <a:ext cx="498935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Fotoğraf, şekil, grafik vb. </a:t>
            </a:r>
            <a:r>
              <a:rPr lang="tr-TR" dirty="0"/>
              <a:t>m</a:t>
            </a:r>
            <a:r>
              <a:rPr lang="tr-TR" dirty="0" smtClean="0"/>
              <a:t>etin içine eklenir ve altına alınan kaynakla ilgili bilgiler verilir.</a:t>
            </a:r>
            <a:endParaRPr lang="en-US" dirty="0"/>
          </a:p>
        </p:txBody>
      </p:sp>
      <p:sp>
        <p:nvSpPr>
          <p:cNvPr id="7" name="Metin kutusu 6"/>
          <p:cNvSpPr txBox="1"/>
          <p:nvPr/>
        </p:nvSpPr>
        <p:spPr>
          <a:xfrm>
            <a:off x="3307304" y="1421417"/>
            <a:ext cx="4448176" cy="923330"/>
          </a:xfrm>
          <a:prstGeom prst="rect">
            <a:avLst/>
          </a:prstGeom>
          <a:noFill/>
        </p:spPr>
        <p:txBody>
          <a:bodyPr wrap="square" rtlCol="0">
            <a:spAutoFit/>
          </a:bodyPr>
          <a:lstStyle/>
          <a:p>
            <a:pPr>
              <a:lnSpc>
                <a:spcPct val="150000"/>
              </a:lnSpc>
            </a:pPr>
            <a:r>
              <a:rPr lang="tr-TR" i="1" dirty="0" err="1" smtClean="0"/>
              <a:t>Figure</a:t>
            </a:r>
            <a:r>
              <a:rPr lang="tr-TR" i="1" dirty="0" smtClean="0"/>
              <a:t> 1. </a:t>
            </a:r>
            <a:r>
              <a:rPr lang="tr-TR" dirty="0" smtClean="0"/>
              <a:t>A </a:t>
            </a:r>
            <a:r>
              <a:rPr lang="tr-TR" dirty="0" err="1" smtClean="0"/>
              <a:t>fine</a:t>
            </a:r>
            <a:r>
              <a:rPr lang="tr-TR" dirty="0" smtClean="0"/>
              <a:t> </a:t>
            </a:r>
            <a:r>
              <a:rPr lang="tr-TR" dirty="0" err="1" smtClean="0"/>
              <a:t>tauihu</a:t>
            </a:r>
            <a:r>
              <a:rPr lang="tr-TR" dirty="0" smtClean="0"/>
              <a:t> (</a:t>
            </a:r>
            <a:r>
              <a:rPr lang="tr-TR" dirty="0" err="1" smtClean="0"/>
              <a:t>Evans</a:t>
            </a:r>
            <a:r>
              <a:rPr lang="tr-TR" dirty="0" smtClean="0"/>
              <a:t>, 2000, p.45).</a:t>
            </a:r>
          </a:p>
          <a:p>
            <a:pPr>
              <a:lnSpc>
                <a:spcPct val="150000"/>
              </a:lnSpc>
            </a:pPr>
            <a:r>
              <a:rPr lang="tr-TR" i="1" dirty="0" smtClean="0"/>
              <a:t>Şekil 2. </a:t>
            </a:r>
            <a:r>
              <a:rPr lang="tr-TR" dirty="0" err="1" smtClean="0"/>
              <a:t>Tauihu</a:t>
            </a:r>
            <a:r>
              <a:rPr lang="tr-TR" dirty="0" smtClean="0"/>
              <a:t> (</a:t>
            </a:r>
            <a:r>
              <a:rPr lang="tr-TR" dirty="0" err="1" smtClean="0"/>
              <a:t>Evans</a:t>
            </a:r>
            <a:r>
              <a:rPr lang="tr-TR" dirty="0"/>
              <a:t>, 2000, </a:t>
            </a:r>
            <a:r>
              <a:rPr lang="tr-TR" dirty="0" smtClean="0"/>
              <a:t>s.45</a:t>
            </a:r>
            <a:r>
              <a:rPr lang="tr-TR" dirty="0"/>
              <a:t>).</a:t>
            </a:r>
          </a:p>
        </p:txBody>
      </p:sp>
      <p:graphicFrame>
        <p:nvGraphicFramePr>
          <p:cNvPr id="9" name="Tablo 8"/>
          <p:cNvGraphicFramePr>
            <a:graphicFrameLocks noGrp="1"/>
          </p:cNvGraphicFramePr>
          <p:nvPr>
            <p:extLst>
              <p:ext uri="{D42A27DB-BD31-4B8C-83A1-F6EECF244321}">
                <p14:modId xmlns:p14="http://schemas.microsoft.com/office/powerpoint/2010/main" val="190396317"/>
              </p:ext>
            </p:extLst>
          </p:nvPr>
        </p:nvGraphicFramePr>
        <p:xfrm>
          <a:off x="511042" y="2335182"/>
          <a:ext cx="11188940" cy="1418505"/>
        </p:xfrm>
        <a:graphic>
          <a:graphicData uri="http://schemas.openxmlformats.org/drawingml/2006/table">
            <a:tbl>
              <a:tblPr firstRow="1" bandRow="1">
                <a:tableStyleId>{93296810-A885-4BE3-A3E7-6D5BEEA58F35}</a:tableStyleId>
              </a:tblPr>
              <a:tblGrid>
                <a:gridCol w="2314952">
                  <a:extLst>
                    <a:ext uri="{9D8B030D-6E8A-4147-A177-3AD203B41FA5}">
                      <a16:colId xmlns:a16="http://schemas.microsoft.com/office/drawing/2014/main" xmlns="" val="20000"/>
                    </a:ext>
                  </a:extLst>
                </a:gridCol>
                <a:gridCol w="8873988">
                  <a:extLst>
                    <a:ext uri="{9D8B030D-6E8A-4147-A177-3AD203B41FA5}">
                      <a16:colId xmlns:a16="http://schemas.microsoft.com/office/drawing/2014/main" xmlns="" val="20001"/>
                    </a:ext>
                  </a:extLst>
                </a:gridCol>
              </a:tblGrid>
              <a:tr h="839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tx1"/>
                          </a:solidFill>
                        </a:rPr>
                        <a:t>Kitap</a:t>
                      </a:r>
                      <a:r>
                        <a:rPr lang="tr-TR" sz="1600" b="1" baseline="0" dirty="0" smtClean="0">
                          <a:solidFill>
                            <a:schemeClr val="tx1"/>
                          </a:solidFill>
                        </a:rPr>
                        <a:t> ya da dergiden alınan görsel</a:t>
                      </a:r>
                      <a:endParaRPr lang="tr-TR" sz="16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tx1"/>
                          </a:solidFill>
                        </a:rPr>
                        <a:t>-İNGİLİZCE-</a:t>
                      </a:r>
                      <a:endParaRPr lang="tr-TR" sz="1600" dirty="0">
                        <a:solidFill>
                          <a:schemeClr val="tx1"/>
                        </a:solidFill>
                      </a:endParaRPr>
                    </a:p>
                  </a:txBody>
                  <a:tcPr/>
                </a:tc>
                <a:tc>
                  <a:txBody>
                    <a:bodyPr/>
                    <a:lstStyle/>
                    <a:p>
                      <a:r>
                        <a:rPr lang="en-US" sz="1600" b="0" i="0" u="none" strike="noStrike" kern="1200" baseline="0" dirty="0" smtClean="0">
                          <a:solidFill>
                            <a:schemeClr val="tx1"/>
                          </a:solidFill>
                          <a:latin typeface="+mn-lt"/>
                          <a:ea typeface="+mn-ea"/>
                          <a:cs typeface="+mn-cs"/>
                        </a:rPr>
                        <a:t>Evans, J. (2000). </a:t>
                      </a:r>
                      <a:r>
                        <a:rPr lang="en-US" sz="1600" b="0" i="1" u="none" strike="noStrike" kern="1200" baseline="0" dirty="0" smtClean="0">
                          <a:solidFill>
                            <a:schemeClr val="tx1"/>
                          </a:solidFill>
                          <a:latin typeface="+mn-lt"/>
                          <a:ea typeface="+mn-ea"/>
                          <a:cs typeface="+mn-cs"/>
                        </a:rPr>
                        <a:t>Waka </a:t>
                      </a:r>
                      <a:r>
                        <a:rPr lang="en-US" sz="1600" b="0" i="1" u="none" strike="noStrike" kern="1200" baseline="0" dirty="0" err="1" smtClean="0">
                          <a:solidFill>
                            <a:schemeClr val="tx1"/>
                          </a:solidFill>
                          <a:latin typeface="+mn-lt"/>
                          <a:ea typeface="+mn-ea"/>
                          <a:cs typeface="+mn-cs"/>
                        </a:rPr>
                        <a:t>taua</a:t>
                      </a:r>
                      <a:r>
                        <a:rPr lang="en-US" sz="1600" b="0" i="1" u="none" strike="noStrike" kern="1200" baseline="0" dirty="0" smtClean="0">
                          <a:solidFill>
                            <a:schemeClr val="tx1"/>
                          </a:solidFill>
                          <a:latin typeface="+mn-lt"/>
                          <a:ea typeface="+mn-ea"/>
                          <a:cs typeface="+mn-cs"/>
                        </a:rPr>
                        <a:t>: The Maori war canoe</a:t>
                      </a:r>
                      <a:r>
                        <a:rPr lang="en-US" sz="1600" b="0" i="0" u="none" strike="noStrike" kern="1200" baseline="0" dirty="0" smtClean="0">
                          <a:solidFill>
                            <a:schemeClr val="tx1"/>
                          </a:solidFill>
                          <a:latin typeface="+mn-lt"/>
                          <a:ea typeface="+mn-ea"/>
                          <a:cs typeface="+mn-cs"/>
                        </a:rPr>
                        <a:t>. Auckland, New Zealand: Reed. 	</a:t>
                      </a:r>
                    </a:p>
                  </a:txBody>
                  <a:tcPr/>
                </a:tc>
                <a:extLst>
                  <a:ext uri="{0D108BD9-81ED-4DB2-BD59-A6C34878D82A}">
                    <a16:rowId xmlns:a16="http://schemas.microsoft.com/office/drawing/2014/main" xmlns="" val="10000"/>
                  </a:ext>
                </a:extLst>
              </a:tr>
              <a:tr h="47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tx1"/>
                          </a:solidFill>
                        </a:rPr>
                        <a:t>Örnek</a:t>
                      </a:r>
                      <a:r>
                        <a:rPr lang="tr-TR" sz="1600" b="0" baseline="0" dirty="0" smtClean="0">
                          <a:solidFill>
                            <a:schemeClr val="tx1"/>
                          </a:solidFill>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tx1"/>
                          </a:solidFill>
                        </a:rPr>
                        <a:t>-İNGİLİZCE-</a:t>
                      </a:r>
                      <a:endParaRPr lang="tr-TR" sz="1600" dirty="0">
                        <a:solidFill>
                          <a:schemeClr val="tx1"/>
                        </a:solidFill>
                      </a:endParaRPr>
                    </a:p>
                  </a:txBody>
                  <a:tcPr/>
                </a:tc>
                <a:tc>
                  <a:txBody>
                    <a:bodyPr/>
                    <a:lstStyle/>
                    <a:p>
                      <a:pPr marL="252000" indent="-457200"/>
                      <a:r>
                        <a:rPr lang="tr-TR" sz="1600" b="0" i="0" kern="1200" dirty="0" smtClean="0">
                          <a:solidFill>
                            <a:schemeClr val="dk1"/>
                          </a:solidFill>
                          <a:effectLst/>
                          <a:latin typeface="+mn-lt"/>
                          <a:ea typeface="+mn-ea"/>
                          <a:cs typeface="+mn-cs"/>
                        </a:rPr>
                        <a:t>Denali </a:t>
                      </a:r>
                      <a:r>
                        <a:rPr lang="tr-TR" sz="1600" b="0" i="0" kern="1200" dirty="0" err="1" smtClean="0">
                          <a:solidFill>
                            <a:schemeClr val="dk1"/>
                          </a:solidFill>
                          <a:effectLst/>
                          <a:latin typeface="+mn-lt"/>
                          <a:ea typeface="+mn-ea"/>
                          <a:cs typeface="+mn-cs"/>
                        </a:rPr>
                        <a:t>National</a:t>
                      </a:r>
                      <a:r>
                        <a:rPr lang="tr-TR" sz="1600" b="0" i="0" kern="1200" dirty="0" smtClean="0">
                          <a:solidFill>
                            <a:schemeClr val="dk1"/>
                          </a:solidFill>
                          <a:effectLst/>
                          <a:latin typeface="+mn-lt"/>
                          <a:ea typeface="+mn-ea"/>
                          <a:cs typeface="+mn-cs"/>
                        </a:rPr>
                        <a:t> Park </a:t>
                      </a:r>
                      <a:r>
                        <a:rPr lang="tr-TR" sz="1600" b="0" i="0" kern="1200" dirty="0" err="1" smtClean="0">
                          <a:solidFill>
                            <a:schemeClr val="dk1"/>
                          </a:solidFill>
                          <a:effectLst/>
                          <a:latin typeface="+mn-lt"/>
                          <a:ea typeface="+mn-ea"/>
                          <a:cs typeface="+mn-cs"/>
                        </a:rPr>
                        <a:t>and</a:t>
                      </a:r>
                      <a:r>
                        <a:rPr lang="tr-TR" sz="1600" b="0" i="0" kern="1200" dirty="0" smtClean="0">
                          <a:solidFill>
                            <a:schemeClr val="dk1"/>
                          </a:solidFill>
                          <a:effectLst/>
                          <a:latin typeface="+mn-lt"/>
                          <a:ea typeface="+mn-ea"/>
                          <a:cs typeface="+mn-cs"/>
                        </a:rPr>
                        <a:t> </a:t>
                      </a:r>
                      <a:r>
                        <a:rPr lang="tr-TR" sz="1600" b="0" i="0" kern="1200" dirty="0" err="1" smtClean="0">
                          <a:solidFill>
                            <a:schemeClr val="dk1"/>
                          </a:solidFill>
                          <a:effectLst/>
                          <a:latin typeface="+mn-lt"/>
                          <a:ea typeface="+mn-ea"/>
                          <a:cs typeface="+mn-cs"/>
                        </a:rPr>
                        <a:t>Preserve</a:t>
                      </a:r>
                      <a:r>
                        <a:rPr lang="tr-TR" sz="1600" b="0" i="0" kern="1200" dirty="0" smtClean="0">
                          <a:solidFill>
                            <a:schemeClr val="dk1"/>
                          </a:solidFill>
                          <a:effectLst/>
                          <a:latin typeface="+mn-lt"/>
                          <a:ea typeface="+mn-ea"/>
                          <a:cs typeface="+mn-cs"/>
                        </a:rPr>
                        <a:t>. (2013). </a:t>
                      </a:r>
                      <a:r>
                        <a:rPr lang="tr-TR" sz="1600" b="0" i="1" kern="1200" dirty="0" smtClean="0">
                          <a:solidFill>
                            <a:schemeClr val="dk1"/>
                          </a:solidFill>
                          <a:effectLst/>
                          <a:latin typeface="+mn-lt"/>
                          <a:ea typeface="+mn-ea"/>
                          <a:cs typeface="+mn-cs"/>
                        </a:rPr>
                        <a:t>Lava</a:t>
                      </a:r>
                      <a:r>
                        <a:rPr lang="tr-TR" sz="1600" b="0" i="0" kern="1200" dirty="0" smtClean="0">
                          <a:solidFill>
                            <a:schemeClr val="dk1"/>
                          </a:solidFill>
                          <a:effectLst/>
                          <a:latin typeface="+mn-lt"/>
                          <a:ea typeface="+mn-ea"/>
                          <a:cs typeface="+mn-cs"/>
                        </a:rPr>
                        <a:t> [</a:t>
                      </a:r>
                      <a:r>
                        <a:rPr lang="tr-TR" sz="1600" b="0" i="0" kern="1200" dirty="0" err="1" smtClean="0">
                          <a:solidFill>
                            <a:schemeClr val="dk1"/>
                          </a:solidFill>
                          <a:effectLst/>
                          <a:latin typeface="+mn-lt"/>
                          <a:ea typeface="+mn-ea"/>
                          <a:cs typeface="+mn-cs"/>
                        </a:rPr>
                        <a:t>Photograph</a:t>
                      </a:r>
                      <a:r>
                        <a:rPr lang="tr-TR" sz="1600" b="0" i="0" kern="1200" dirty="0" smtClean="0">
                          <a:solidFill>
                            <a:schemeClr val="dk1"/>
                          </a:solidFill>
                          <a:effectLst/>
                          <a:latin typeface="+mn-lt"/>
                          <a:ea typeface="+mn-ea"/>
                          <a:cs typeface="+mn-cs"/>
                        </a:rPr>
                        <a:t>]. </a:t>
                      </a:r>
                      <a:r>
                        <a:rPr lang="tr-TR" sz="1600" b="0" i="0" kern="1200" dirty="0" err="1" smtClean="0">
                          <a:solidFill>
                            <a:schemeClr val="dk1"/>
                          </a:solidFill>
                          <a:effectLst/>
                          <a:latin typeface="+mn-lt"/>
                          <a:ea typeface="+mn-ea"/>
                          <a:cs typeface="+mn-cs"/>
                        </a:rPr>
                        <a:t>Flickr</a:t>
                      </a:r>
                      <a:r>
                        <a:rPr lang="tr-TR" sz="1600" b="0" i="0" kern="1200" dirty="0" smtClean="0">
                          <a:solidFill>
                            <a:schemeClr val="dk1"/>
                          </a:solidFill>
                          <a:effectLst/>
                          <a:latin typeface="+mn-lt"/>
                          <a:ea typeface="+mn-ea"/>
                          <a:cs typeface="+mn-cs"/>
                        </a:rPr>
                        <a:t>. </a:t>
                      </a:r>
                      <a:r>
                        <a:rPr lang="tr-TR" sz="1600" b="0" i="0" u="sng" kern="1200" dirty="0" smtClean="0">
                          <a:solidFill>
                            <a:schemeClr val="dk1"/>
                          </a:solidFill>
                          <a:effectLst/>
                          <a:latin typeface="+mn-lt"/>
                          <a:ea typeface="+mn-ea"/>
                          <a:cs typeface="+mn-cs"/>
                          <a:hlinkClick r:id="rId3"/>
                        </a:rPr>
                        <a:t>https://www.flickr.com/photos/denalinps/8639280606/</a:t>
                      </a:r>
                      <a:endParaRPr lang="en-US" sz="1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2" name="Resim 1"/>
          <p:cNvPicPr>
            <a:picLocks noChangeAspect="1"/>
          </p:cNvPicPr>
          <p:nvPr/>
        </p:nvPicPr>
        <p:blipFill>
          <a:blip r:embed="rId4"/>
          <a:stretch>
            <a:fillRect/>
          </a:stretch>
        </p:blipFill>
        <p:spPr>
          <a:xfrm>
            <a:off x="6086488" y="3419484"/>
            <a:ext cx="19024" cy="19032"/>
          </a:xfrm>
          <a:prstGeom prst="rect">
            <a:avLst/>
          </a:prstGeom>
        </p:spPr>
      </p:pic>
      <p:pic>
        <p:nvPicPr>
          <p:cNvPr id="3" name="Resim 2"/>
          <p:cNvPicPr>
            <a:picLocks noChangeAspect="1"/>
          </p:cNvPicPr>
          <p:nvPr/>
        </p:nvPicPr>
        <p:blipFill>
          <a:blip r:embed="rId4"/>
          <a:stretch>
            <a:fillRect/>
          </a:stretch>
        </p:blipFill>
        <p:spPr>
          <a:xfrm>
            <a:off x="6238888" y="3571884"/>
            <a:ext cx="19024" cy="19032"/>
          </a:xfrm>
          <a:prstGeom prst="rect">
            <a:avLst/>
          </a:prstGeom>
        </p:spPr>
      </p:pic>
      <p:sp>
        <p:nvSpPr>
          <p:cNvPr id="12" name="Metin kutusu 11"/>
          <p:cNvSpPr txBox="1"/>
          <p:nvPr/>
        </p:nvSpPr>
        <p:spPr>
          <a:xfrm>
            <a:off x="2800087" y="2220379"/>
            <a:ext cx="2264288" cy="95623"/>
          </a:xfrm>
          <a:prstGeom prst="rect">
            <a:avLst/>
          </a:prstGeom>
          <a:solidFill>
            <a:schemeClr val="bg1"/>
          </a:solidFill>
        </p:spPr>
        <p:txBody>
          <a:bodyPr wrap="square" rtlCol="0">
            <a:spAutoFit/>
          </a:bodyPr>
          <a:lstStyle/>
          <a:p>
            <a:endParaRPr lang="en-US" sz="1000" dirty="0"/>
          </a:p>
        </p:txBody>
      </p:sp>
      <p:sp>
        <p:nvSpPr>
          <p:cNvPr id="17" name="Metin kutusu 16"/>
          <p:cNvSpPr txBox="1"/>
          <p:nvPr/>
        </p:nvSpPr>
        <p:spPr>
          <a:xfrm>
            <a:off x="6531866" y="4587856"/>
            <a:ext cx="316669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t>Şekil, grafik vb. Türkçe kaynak gösteriminin dikkatli kullanımı önerilir.</a:t>
            </a:r>
            <a:endParaRPr lang="en-US" dirty="0"/>
          </a:p>
        </p:txBody>
      </p:sp>
      <p:sp>
        <p:nvSpPr>
          <p:cNvPr id="19" name="Slayt Numarası Yer Tutucusu 18"/>
          <p:cNvSpPr>
            <a:spLocks noGrp="1"/>
          </p:cNvSpPr>
          <p:nvPr>
            <p:ph type="sldNum" sz="quarter" idx="12"/>
          </p:nvPr>
        </p:nvSpPr>
        <p:spPr/>
        <p:txBody>
          <a:bodyPr/>
          <a:lstStyle/>
          <a:p>
            <a:fld id="{900D4ED9-462A-4EB0-AD72-7478C23AB2D5}" type="slidenum">
              <a:rPr lang="tr-TR" smtClean="0"/>
              <a:t>113</a:t>
            </a:fld>
            <a:endParaRPr lang="tr-TR"/>
          </a:p>
        </p:txBody>
      </p:sp>
      <p:pic>
        <p:nvPicPr>
          <p:cNvPr id="1026" name="Picture 2" descr="https://apastyle.apa.org/images/reference-dog_tcm11-268959_w1024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698" y="4587856"/>
            <a:ext cx="2324712" cy="1548840"/>
          </a:xfrm>
          <a:prstGeom prst="rect">
            <a:avLst/>
          </a:prstGeom>
          <a:noFill/>
          <a:extLst>
            <a:ext uri="{909E8E84-426E-40DD-AFC4-6F175D3DCCD1}">
              <a14:hiddenFill xmlns:a14="http://schemas.microsoft.com/office/drawing/2010/main">
                <a:solidFill>
                  <a:srgbClr val="FFFFFF"/>
                </a:solidFill>
              </a14:hiddenFill>
            </a:ext>
          </a:extLst>
        </p:spPr>
      </p:pic>
      <p:sp>
        <p:nvSpPr>
          <p:cNvPr id="20" name="Dikdörtgen 19"/>
          <p:cNvSpPr/>
          <p:nvPr/>
        </p:nvSpPr>
        <p:spPr>
          <a:xfrm>
            <a:off x="435866" y="4017681"/>
            <a:ext cx="6096000" cy="646331"/>
          </a:xfrm>
          <a:prstGeom prst="rect">
            <a:avLst/>
          </a:prstGeom>
        </p:spPr>
        <p:txBody>
          <a:bodyPr>
            <a:spAutoFit/>
          </a:bodyPr>
          <a:lstStyle/>
          <a:p>
            <a:r>
              <a:rPr lang="en-US" b="1" dirty="0"/>
              <a:t>Figure 1</a:t>
            </a:r>
            <a:r>
              <a:rPr lang="en-US" dirty="0"/>
              <a:t/>
            </a:r>
            <a:br>
              <a:rPr lang="en-US" dirty="0"/>
            </a:br>
            <a:r>
              <a:rPr lang="en-US" i="1" dirty="0"/>
              <a:t>Lava the Sled Dog</a:t>
            </a:r>
            <a:endParaRPr lang="tr-TR" dirty="0"/>
          </a:p>
        </p:txBody>
      </p:sp>
      <p:sp>
        <p:nvSpPr>
          <p:cNvPr id="21" name="Dikdörtgen 20"/>
          <p:cNvSpPr/>
          <p:nvPr/>
        </p:nvSpPr>
        <p:spPr>
          <a:xfrm>
            <a:off x="492642" y="6211669"/>
            <a:ext cx="8772538" cy="646331"/>
          </a:xfrm>
          <a:prstGeom prst="rect">
            <a:avLst/>
          </a:prstGeom>
        </p:spPr>
        <p:txBody>
          <a:bodyPr wrap="square">
            <a:spAutoFit/>
          </a:bodyPr>
          <a:lstStyle/>
          <a:p>
            <a:pPr fontAlgn="base"/>
            <a:r>
              <a:rPr lang="en-US" i="1" dirty="0"/>
              <a:t>Note</a:t>
            </a:r>
            <a:r>
              <a:rPr lang="en-US" dirty="0"/>
              <a:t>. From </a:t>
            </a:r>
            <a:r>
              <a:rPr lang="en-US" i="1" dirty="0"/>
              <a:t>Lava</a:t>
            </a:r>
            <a:r>
              <a:rPr lang="en-US" dirty="0"/>
              <a:t> [Photograph], by Denali National Park and Preserve, 2013, Flickr</a:t>
            </a:r>
          </a:p>
          <a:p>
            <a:pPr fontAlgn="base"/>
            <a:r>
              <a:rPr lang="en-US" dirty="0"/>
              <a:t>(</a:t>
            </a:r>
            <a:r>
              <a:rPr lang="en-US" u="sng" dirty="0">
                <a:hlinkClick r:id="rId3"/>
              </a:rPr>
              <a:t>https://www.flickr.com/photos/denalinps/8639280606/</a:t>
            </a:r>
            <a:r>
              <a:rPr lang="en-US" dirty="0"/>
              <a:t>). CC BY 2.0.</a:t>
            </a:r>
          </a:p>
        </p:txBody>
      </p:sp>
    </p:spTree>
    <p:extLst>
      <p:ext uri="{BB962C8B-B14F-4D97-AF65-F5344CB8AC3E}">
        <p14:creationId xmlns:p14="http://schemas.microsoft.com/office/powerpoint/2010/main" val="21765702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8650" y="1241422"/>
            <a:ext cx="3314700" cy="663575"/>
          </a:xfrm>
        </p:spPr>
        <p:txBody>
          <a:bodyPr>
            <a:normAutofit fontScale="90000"/>
          </a:bodyPr>
          <a:lstStyle/>
          <a:p>
            <a:r>
              <a:rPr lang="tr-TR" dirty="0" smtClean="0"/>
              <a:t>Yararlı Bilgiler </a:t>
            </a:r>
            <a:endParaRPr lang="tr-TR" dirty="0"/>
          </a:p>
        </p:txBody>
      </p:sp>
      <p:sp>
        <p:nvSpPr>
          <p:cNvPr id="3" name="İçerik Yer Tutucusu 2"/>
          <p:cNvSpPr>
            <a:spLocks noGrp="1"/>
          </p:cNvSpPr>
          <p:nvPr>
            <p:ph idx="1"/>
          </p:nvPr>
        </p:nvSpPr>
        <p:spPr>
          <a:xfrm>
            <a:off x="1051808" y="2111210"/>
            <a:ext cx="10287000" cy="1089025"/>
          </a:xfrm>
        </p:spPr>
        <p:txBody>
          <a:bodyPr/>
          <a:lstStyle/>
          <a:p>
            <a:pPr marL="0" indent="0">
              <a:buNone/>
            </a:pPr>
            <a:r>
              <a:rPr lang="tr-TR" dirty="0" smtClean="0"/>
              <a:t>Microsoft Word Kullanarak Kaynaklar ve Metin İçi Referans Hazırlama</a:t>
            </a:r>
            <a:endParaRPr lang="tr-TR" dirty="0"/>
          </a:p>
        </p:txBody>
      </p:sp>
      <p:sp>
        <p:nvSpPr>
          <p:cNvPr id="4" name="Patlama 2 3"/>
          <p:cNvSpPr/>
          <p:nvPr/>
        </p:nvSpPr>
        <p:spPr>
          <a:xfrm rot="256970">
            <a:off x="9066690" y="673291"/>
            <a:ext cx="1654601" cy="127481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Patlama 2 4"/>
          <p:cNvSpPr/>
          <p:nvPr/>
        </p:nvSpPr>
        <p:spPr>
          <a:xfrm rot="256970">
            <a:off x="1470019" y="673290"/>
            <a:ext cx="1654601" cy="127481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9" name="Grup 8"/>
          <p:cNvGrpSpPr/>
          <p:nvPr/>
        </p:nvGrpSpPr>
        <p:grpSpPr>
          <a:xfrm>
            <a:off x="727610" y="2661058"/>
            <a:ext cx="10611198" cy="2610012"/>
            <a:chOff x="727610" y="2285838"/>
            <a:chExt cx="10611198" cy="2610012"/>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10" y="2285838"/>
              <a:ext cx="10611198" cy="2610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Yuvarlatılmış Dikdörtgen 6"/>
            <p:cNvSpPr/>
            <p:nvPr/>
          </p:nvSpPr>
          <p:spPr>
            <a:xfrm>
              <a:off x="4781550" y="2528887"/>
              <a:ext cx="2095500" cy="8223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8" name="Slayt Numarası Yer Tutucusu 7"/>
          <p:cNvSpPr>
            <a:spLocks noGrp="1"/>
          </p:cNvSpPr>
          <p:nvPr>
            <p:ph type="sldNum" sz="quarter" idx="12"/>
          </p:nvPr>
        </p:nvSpPr>
        <p:spPr/>
        <p:txBody>
          <a:bodyPr/>
          <a:lstStyle/>
          <a:p>
            <a:fld id="{900D4ED9-462A-4EB0-AD72-7478C23AB2D5}" type="slidenum">
              <a:rPr lang="tr-TR" smtClean="0"/>
              <a:t>114</a:t>
            </a:fld>
            <a:endParaRPr lang="tr-TR"/>
          </a:p>
        </p:txBody>
      </p:sp>
    </p:spTree>
    <p:extLst>
      <p:ext uri="{BB962C8B-B14F-4D97-AF65-F5344CB8AC3E}">
        <p14:creationId xmlns:p14="http://schemas.microsoft.com/office/powerpoint/2010/main" val="38418744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1" y="390673"/>
            <a:ext cx="9158213" cy="4381035"/>
            <a:chOff x="632173" y="462116"/>
            <a:chExt cx="9158213" cy="4381035"/>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325" b="33412"/>
            <a:stretch/>
          </p:blipFill>
          <p:spPr bwMode="auto">
            <a:xfrm>
              <a:off x="632173" y="462116"/>
              <a:ext cx="5833241" cy="399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Yuvarlatılmış Dikdörtgen 4"/>
            <p:cNvSpPr/>
            <p:nvPr/>
          </p:nvSpPr>
          <p:spPr>
            <a:xfrm>
              <a:off x="2822028" y="2904401"/>
              <a:ext cx="378372" cy="2055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flipV="1">
              <a:off x="2475962" y="3165646"/>
              <a:ext cx="535252" cy="1677505"/>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0" name="Metin kutusu 9"/>
            <p:cNvSpPr txBox="1"/>
            <p:nvPr/>
          </p:nvSpPr>
          <p:spPr>
            <a:xfrm>
              <a:off x="632173" y="1008993"/>
              <a:ext cx="9158213" cy="369332"/>
            </a:xfrm>
            <a:prstGeom prst="rect">
              <a:avLst/>
            </a:prstGeom>
            <a:solidFill>
              <a:schemeClr val="bg1"/>
            </a:solidFill>
          </p:spPr>
          <p:txBody>
            <a:bodyPr wrap="square" rtlCol="0">
              <a:spAutoFit/>
            </a:bodyPr>
            <a:lstStyle/>
            <a:p>
              <a:endParaRPr lang="en-US" dirty="0"/>
            </a:p>
          </p:txBody>
        </p:sp>
      </p:grpSp>
      <p:sp>
        <p:nvSpPr>
          <p:cNvPr id="13" name="İçerik Yer Tutucusu 2"/>
          <p:cNvSpPr>
            <a:spLocks noGrp="1"/>
          </p:cNvSpPr>
          <p:nvPr>
            <p:ph idx="1"/>
          </p:nvPr>
        </p:nvSpPr>
        <p:spPr>
          <a:xfrm>
            <a:off x="2379040" y="14330"/>
            <a:ext cx="7978904" cy="752685"/>
          </a:xfrm>
        </p:spPr>
        <p:txBody>
          <a:bodyPr/>
          <a:lstStyle/>
          <a:p>
            <a:pPr marL="0" indent="0">
              <a:buNone/>
            </a:pPr>
            <a:r>
              <a:rPr lang="tr-TR" b="1" dirty="0" smtClean="0">
                <a:solidFill>
                  <a:srgbClr val="002060"/>
                </a:solidFill>
              </a:rPr>
              <a:t>Google Akademik Kullanarak Kaynak Gösterme</a:t>
            </a:r>
            <a:endParaRPr lang="tr-TR" b="1" dirty="0">
              <a:solidFill>
                <a:srgbClr val="002060"/>
              </a:solidFill>
            </a:endParaRPr>
          </a:p>
        </p:txBody>
      </p:sp>
      <p:sp>
        <p:nvSpPr>
          <p:cNvPr id="14" name="Dikdörtgen 13"/>
          <p:cNvSpPr/>
          <p:nvPr/>
        </p:nvSpPr>
        <p:spPr>
          <a:xfrm>
            <a:off x="776950" y="4917540"/>
            <a:ext cx="3645617"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000" dirty="0" smtClean="0">
                <a:solidFill>
                  <a:srgbClr val="000000"/>
                </a:solidFill>
                <a:latin typeface="Calibri" panose="020F0502020204030204" pitchFamily="34" charset="0"/>
              </a:rPr>
              <a:t>‘Alıntı yap’ işaretini tıkladığınızda APA kurallarına uygun kaynak gösterme şekline ulaşabilirsiniz.</a:t>
            </a:r>
          </a:p>
          <a:p>
            <a:pPr algn="ctr"/>
            <a:r>
              <a:rPr lang="tr-TR" sz="2000" b="1" dirty="0" smtClean="0">
                <a:solidFill>
                  <a:srgbClr val="C00000"/>
                </a:solidFill>
                <a:latin typeface="Calibri" panose="020F0502020204030204" pitchFamily="34" charset="0"/>
              </a:rPr>
              <a:t>FAKAT</a:t>
            </a:r>
            <a:r>
              <a:rPr lang="tr-TR" sz="2000" dirty="0" smtClean="0">
                <a:solidFill>
                  <a:srgbClr val="000000"/>
                </a:solidFill>
                <a:latin typeface="Calibri" panose="020F0502020204030204" pitchFamily="34" charset="0"/>
              </a:rPr>
              <a:t> </a:t>
            </a:r>
            <a:endParaRPr lang="tr-TR" sz="2000" dirty="0">
              <a:solidFill>
                <a:srgbClr val="000000"/>
              </a:solidFill>
              <a:latin typeface="Calibri" panose="020F050202020403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97" t="27587" r="23299" b="18965"/>
          <a:stretch/>
        </p:blipFill>
        <p:spPr bwMode="auto">
          <a:xfrm>
            <a:off x="5927835" y="2965298"/>
            <a:ext cx="6264164" cy="361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Yuvarlatılmış Dikdörtgen 15"/>
          <p:cNvSpPr/>
          <p:nvPr/>
        </p:nvSpPr>
        <p:spPr>
          <a:xfrm>
            <a:off x="7002517" y="4435548"/>
            <a:ext cx="4114800" cy="67232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Düz Ok Bağlayıcısı 17"/>
          <p:cNvCxnSpPr/>
          <p:nvPr/>
        </p:nvCxnSpPr>
        <p:spPr>
          <a:xfrm flipV="1">
            <a:off x="4514194" y="4875442"/>
            <a:ext cx="2233447" cy="232428"/>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2" name="Dikdörtgen 21"/>
          <p:cNvSpPr/>
          <p:nvPr/>
        </p:nvSpPr>
        <p:spPr>
          <a:xfrm>
            <a:off x="6542690" y="645162"/>
            <a:ext cx="5517931"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000" b="1" dirty="0" smtClean="0">
                <a:solidFill>
                  <a:srgbClr val="000000"/>
                </a:solidFill>
                <a:latin typeface="Calibri" panose="020F0502020204030204" pitchFamily="34" charset="0"/>
              </a:rPr>
              <a:t>ÖNEMLİ UYARI</a:t>
            </a:r>
          </a:p>
          <a:p>
            <a:pPr marL="342900" indent="-342900">
              <a:buFont typeface="Wingdings" pitchFamily="2" charset="2"/>
              <a:buChar char="v"/>
            </a:pPr>
            <a:r>
              <a:rPr lang="tr-TR" sz="2000" dirty="0" smtClean="0">
                <a:solidFill>
                  <a:srgbClr val="000000"/>
                </a:solidFill>
                <a:latin typeface="Calibri" panose="020F0502020204030204" pitchFamily="34" charset="0"/>
              </a:rPr>
              <a:t>Bu yöntemde kaynaklar İngilizce APA (6. Basım) kurallarına göre düzenlenmiştir. </a:t>
            </a:r>
            <a:r>
              <a:rPr lang="tr-TR" sz="2000" b="1" i="1" dirty="0" smtClean="0">
                <a:solidFill>
                  <a:srgbClr val="000000"/>
                </a:solidFill>
                <a:latin typeface="Calibri" panose="020F0502020204030204" pitchFamily="34" charset="0"/>
              </a:rPr>
              <a:t>Üzerinde değişiklikler yapmanız ŞARTTIR.</a:t>
            </a:r>
          </a:p>
          <a:p>
            <a:pPr marL="342900" indent="-342900">
              <a:buFont typeface="Wingdings" pitchFamily="2" charset="2"/>
              <a:buChar char="v"/>
            </a:pPr>
            <a:r>
              <a:rPr lang="tr-TR" sz="2000" dirty="0" smtClean="0">
                <a:solidFill>
                  <a:srgbClr val="000000"/>
                </a:solidFill>
                <a:latin typeface="Calibri" panose="020F0502020204030204" pitchFamily="34" charset="0"/>
              </a:rPr>
              <a:t>Her zaman kaynak gösterimi </a:t>
            </a:r>
            <a:r>
              <a:rPr lang="tr-TR" sz="2000" dirty="0">
                <a:solidFill>
                  <a:srgbClr val="000000"/>
                </a:solidFill>
                <a:latin typeface="Calibri" panose="020F0502020204030204" pitchFamily="34" charset="0"/>
              </a:rPr>
              <a:t>doğru şekilde </a:t>
            </a:r>
            <a:r>
              <a:rPr lang="tr-TR" sz="2000" dirty="0" smtClean="0">
                <a:solidFill>
                  <a:srgbClr val="000000"/>
                </a:solidFill>
                <a:latin typeface="Calibri" panose="020F0502020204030204" pitchFamily="34" charset="0"/>
              </a:rPr>
              <a:t>olmayabilir. </a:t>
            </a:r>
            <a:r>
              <a:rPr lang="tr-TR" sz="2000" b="1" i="1" dirty="0" smtClean="0">
                <a:solidFill>
                  <a:srgbClr val="000000"/>
                </a:solidFill>
                <a:latin typeface="Calibri" panose="020F0502020204030204" pitchFamily="34" charset="0"/>
              </a:rPr>
              <a:t>Kaynak bilgilerini kontrol etmeyi unutmayınız.</a:t>
            </a:r>
            <a:endParaRPr lang="tr-TR" sz="2000" b="1" i="1" dirty="0">
              <a:solidFill>
                <a:srgbClr val="000000"/>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fld id="{900D4ED9-462A-4EB0-AD72-7478C23AB2D5}" type="slidenum">
              <a:rPr lang="tr-TR" smtClean="0"/>
              <a:t>115</a:t>
            </a:fld>
            <a:endParaRPr lang="tr-TR"/>
          </a:p>
        </p:txBody>
      </p:sp>
    </p:spTree>
    <p:extLst>
      <p:ext uri="{BB962C8B-B14F-4D97-AF65-F5344CB8AC3E}">
        <p14:creationId xmlns:p14="http://schemas.microsoft.com/office/powerpoint/2010/main" val="16222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00D4ED9-462A-4EB0-AD72-7478C23AB2D5}" type="slidenum">
              <a:rPr lang="tr-TR" smtClean="0"/>
              <a:t>116</a:t>
            </a:fld>
            <a:endParaRPr lang="tr-TR"/>
          </a:p>
        </p:txBody>
      </p:sp>
      <p:sp>
        <p:nvSpPr>
          <p:cNvPr id="3" name="Metin kutusu 2"/>
          <p:cNvSpPr txBox="1"/>
          <p:nvPr/>
        </p:nvSpPr>
        <p:spPr>
          <a:xfrm>
            <a:off x="1476103" y="2312125"/>
            <a:ext cx="9210257"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dirty="0" smtClean="0"/>
              <a:t>Ödevlerinizd</a:t>
            </a:r>
            <a:r>
              <a:rPr lang="tr-TR" dirty="0"/>
              <a:t>e</a:t>
            </a:r>
            <a:r>
              <a:rPr lang="tr-TR" dirty="0" smtClean="0"/>
              <a:t> kullanacağınız görseller,  sunumlarınızda kullanacağınız müzikler ve videolar için o görselleri ve müzikleri üretip paylaşanlardan (telif hakkı sahiplerinden) izin almak gerekir mi?</a:t>
            </a:r>
            <a:endParaRPr lang="tr-TR" dirty="0"/>
          </a:p>
        </p:txBody>
      </p:sp>
      <p:sp>
        <p:nvSpPr>
          <p:cNvPr id="4" name="Metin kutusu 3"/>
          <p:cNvSpPr txBox="1"/>
          <p:nvPr/>
        </p:nvSpPr>
        <p:spPr>
          <a:xfrm>
            <a:off x="1476103" y="3376040"/>
            <a:ext cx="9577022" cy="1354217"/>
          </a:xfrm>
          <a:prstGeom prst="rect">
            <a:avLst/>
          </a:prstGeom>
          <a:noFill/>
        </p:spPr>
        <p:txBody>
          <a:bodyPr wrap="square" rtlCol="0">
            <a:spAutoFit/>
          </a:bodyPr>
          <a:lstStyle/>
          <a:p>
            <a:r>
              <a:rPr lang="tr-TR" sz="2800" dirty="0" smtClean="0"/>
              <a:t>Evet. </a:t>
            </a:r>
          </a:p>
          <a:p>
            <a:r>
              <a:rPr lang="tr-TR" dirty="0" smtClean="0"/>
              <a:t>Web ortamında herkesin erişimin açık olarak paylaşılıyor olsalar bile, </a:t>
            </a:r>
            <a:r>
              <a:rPr lang="tr-TR" dirty="0" smtClean="0">
                <a:solidFill>
                  <a:srgbClr val="FF0000"/>
                </a:solidFill>
              </a:rPr>
              <a:t>eğer açık lisansla lisanslanmamış </a:t>
            </a:r>
            <a:r>
              <a:rPr lang="tr-TR" dirty="0" smtClean="0"/>
              <a:t>iseler, hak sahibinden izin almanız gerekir. Ancak eser açık lisanslı ise, lisans koşulları dahilinde bunları kullanabilirsiniz.</a:t>
            </a:r>
            <a:endParaRPr lang="tr-TR" dirty="0"/>
          </a:p>
        </p:txBody>
      </p:sp>
      <p:sp>
        <p:nvSpPr>
          <p:cNvPr id="6" name="Oval Belirtme Çizgisi 5"/>
          <p:cNvSpPr/>
          <p:nvPr/>
        </p:nvSpPr>
        <p:spPr>
          <a:xfrm rot="10398446" flipV="1">
            <a:off x="7784055" y="5129125"/>
            <a:ext cx="3036065" cy="1421176"/>
          </a:xfrm>
          <a:prstGeom prst="wedgeEllipseCallout">
            <a:avLst>
              <a:gd name="adj1" fmla="val 10970"/>
              <a:gd name="adj2" fmla="val -37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Açık lisans ne demek? </a:t>
            </a:r>
            <a:endParaRPr lang="tr-TR" dirty="0"/>
          </a:p>
        </p:txBody>
      </p:sp>
    </p:spTree>
    <p:extLst>
      <p:ext uri="{BB962C8B-B14F-4D97-AF65-F5344CB8AC3E}">
        <p14:creationId xmlns:p14="http://schemas.microsoft.com/office/powerpoint/2010/main" val="14149839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00D4ED9-462A-4EB0-AD72-7478C23AB2D5}" type="slidenum">
              <a:rPr lang="tr-TR" smtClean="0"/>
              <a:t>117</a:t>
            </a:fld>
            <a:endParaRPr lang="tr-TR"/>
          </a:p>
        </p:txBody>
      </p:sp>
      <p:sp>
        <p:nvSpPr>
          <p:cNvPr id="3" name="Dikdörtgen 2"/>
          <p:cNvSpPr/>
          <p:nvPr/>
        </p:nvSpPr>
        <p:spPr>
          <a:xfrm>
            <a:off x="3290369" y="3033437"/>
            <a:ext cx="7825649" cy="1200329"/>
          </a:xfrm>
          <a:prstGeom prst="rect">
            <a:avLst/>
          </a:prstGeom>
          <a:ln>
            <a:solidFill>
              <a:schemeClr val="accent1"/>
            </a:solidFill>
          </a:ln>
        </p:spPr>
        <p:txBody>
          <a:bodyPr wrap="square">
            <a:spAutoFit/>
          </a:bodyPr>
          <a:lstStyle/>
          <a:p>
            <a:pPr marL="285750" lvl="1" indent="-285750">
              <a:buFont typeface="Arial" panose="020B0604020202020204" pitchFamily="34" charset="0"/>
              <a:buChar char="•"/>
            </a:pPr>
            <a:r>
              <a:rPr lang="tr-TR" dirty="0" smtClean="0"/>
              <a:t>Eserlerin </a:t>
            </a:r>
            <a:r>
              <a:rPr lang="tr-TR" dirty="0"/>
              <a:t>paylaşımına, yeniden kullanımına ve adaptasyonuna </a:t>
            </a:r>
            <a:r>
              <a:rPr lang="tr-TR" u="sng" dirty="0"/>
              <a:t>telif sahibinin belirlediği haklar çerçevesinde </a:t>
            </a:r>
            <a:r>
              <a:rPr lang="tr-TR" dirty="0"/>
              <a:t>izin </a:t>
            </a:r>
            <a:r>
              <a:rPr lang="tr-TR" dirty="0" smtClean="0"/>
              <a:t>verilmesi</a:t>
            </a:r>
          </a:p>
          <a:p>
            <a:pPr marL="285750" lvl="1" indent="-285750">
              <a:buFont typeface="Arial" panose="020B0604020202020204" pitchFamily="34" charset="0"/>
              <a:buChar char="•"/>
            </a:pPr>
            <a:endParaRPr lang="tr-TR" dirty="0"/>
          </a:p>
          <a:p>
            <a:pPr marL="285750" lvl="1" indent="-285750">
              <a:buFont typeface="Arial" panose="020B0604020202020204" pitchFamily="34" charset="0"/>
              <a:buChar char="•"/>
            </a:pPr>
            <a:r>
              <a:rPr lang="tr-TR" dirty="0" smtClean="0"/>
              <a:t>Eserlerin «her</a:t>
            </a:r>
            <a:r>
              <a:rPr lang="tr-TR" dirty="0"/>
              <a:t> hakkı saklı” </a:t>
            </a:r>
            <a:r>
              <a:rPr lang="tr-TR" dirty="0" smtClean="0"/>
              <a:t> olmayıp “bazı </a:t>
            </a:r>
            <a:r>
              <a:rPr lang="tr-TR" dirty="0"/>
              <a:t>hakları saklı” </a:t>
            </a:r>
            <a:r>
              <a:rPr lang="tr-TR" dirty="0" smtClean="0"/>
              <a:t>olması. </a:t>
            </a:r>
            <a:endParaRPr lang="tr-TR" dirty="0"/>
          </a:p>
        </p:txBody>
      </p:sp>
      <p:sp>
        <p:nvSpPr>
          <p:cNvPr id="5" name="Dikdörtgen 4"/>
          <p:cNvSpPr/>
          <p:nvPr/>
        </p:nvSpPr>
        <p:spPr>
          <a:xfrm>
            <a:off x="1039258" y="3171937"/>
            <a:ext cx="2074843"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1"/>
            <a:r>
              <a:rPr lang="tr-TR" dirty="0" smtClean="0"/>
              <a:t>Açık lisans</a:t>
            </a:r>
            <a:endParaRPr lang="tr-TR" dirty="0"/>
          </a:p>
        </p:txBody>
      </p:sp>
    </p:spTree>
    <p:extLst>
      <p:ext uri="{BB962C8B-B14F-4D97-AF65-F5344CB8AC3E}">
        <p14:creationId xmlns:p14="http://schemas.microsoft.com/office/powerpoint/2010/main" val="24101996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00D4ED9-462A-4EB0-AD72-7478C23AB2D5}" type="slidenum">
              <a:rPr lang="tr-TR" smtClean="0"/>
              <a:t>118</a:t>
            </a:fld>
            <a:endParaRPr lang="tr-TR"/>
          </a:p>
        </p:txBody>
      </p:sp>
      <p:sp>
        <p:nvSpPr>
          <p:cNvPr id="3" name="Dikdörtgen 2"/>
          <p:cNvSpPr/>
          <p:nvPr/>
        </p:nvSpPr>
        <p:spPr>
          <a:xfrm>
            <a:off x="1039258" y="3171937"/>
            <a:ext cx="2074843"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1"/>
            <a:r>
              <a:rPr lang="tr-TR" dirty="0" smtClean="0"/>
              <a:t>Açık lisans</a:t>
            </a:r>
            <a:endParaRPr lang="tr-TR" dirty="0"/>
          </a:p>
        </p:txBody>
      </p:sp>
      <p:sp>
        <p:nvSpPr>
          <p:cNvPr id="4" name="Metin kutusu 3"/>
          <p:cNvSpPr txBox="1"/>
          <p:nvPr/>
        </p:nvSpPr>
        <p:spPr>
          <a:xfrm>
            <a:off x="3440784" y="1094445"/>
            <a:ext cx="8154185"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Açık lisans, aslında yeni bir kavram değildir. Tarihsel arka planı 1980’lerde ortaya çıkan Genel Kamu </a:t>
            </a:r>
            <a:r>
              <a:rPr lang="tr-TR" dirty="0" err="1" smtClean="0"/>
              <a:t>Lisansı’na</a:t>
            </a:r>
            <a:r>
              <a:rPr lang="tr-TR" dirty="0" smtClean="0"/>
              <a:t> kadar dayanır. </a:t>
            </a:r>
          </a:p>
          <a:p>
            <a:r>
              <a:rPr lang="tr-TR" dirty="0" smtClean="0"/>
              <a:t> </a:t>
            </a:r>
          </a:p>
          <a:p>
            <a:endParaRPr lang="tr-TR" dirty="0"/>
          </a:p>
          <a:p>
            <a:r>
              <a:rPr lang="tr-TR" dirty="0"/>
              <a:t>Bilim ve araştırma alanında sıklıkla kullanılan standartlaştırılmış lisanslama modelleri arasında </a:t>
            </a:r>
            <a:r>
              <a:rPr lang="tr-TR" i="1" dirty="0"/>
              <a:t>Creative </a:t>
            </a:r>
            <a:r>
              <a:rPr lang="tr-TR" i="1" dirty="0" err="1"/>
              <a:t>Commons</a:t>
            </a:r>
            <a:r>
              <a:rPr lang="tr-TR" i="1" dirty="0"/>
              <a:t> (CC) lisansları, Dijital </a:t>
            </a:r>
            <a:r>
              <a:rPr lang="tr-TR" i="1" dirty="0" smtClean="0"/>
              <a:t>Eş Yayıncılık </a:t>
            </a:r>
            <a:r>
              <a:rPr lang="tr-TR" i="1" dirty="0"/>
              <a:t>Lisansları </a:t>
            </a:r>
            <a:r>
              <a:rPr lang="tr-TR" i="1" dirty="0" smtClean="0"/>
              <a:t>(DPPL) ve </a:t>
            </a:r>
            <a:r>
              <a:rPr lang="tr-TR" i="1" dirty="0"/>
              <a:t>GNU Girişiminin Özgür Belgeleme Lisansı (GNU-FDL) </a:t>
            </a:r>
            <a:r>
              <a:rPr lang="tr-TR" dirty="0"/>
              <a:t>yer alır. </a:t>
            </a:r>
            <a:endParaRPr lang="tr-TR" dirty="0" smtClean="0"/>
          </a:p>
          <a:p>
            <a:endParaRPr lang="tr-TR" dirty="0"/>
          </a:p>
          <a:p>
            <a:r>
              <a:rPr lang="tr-TR" dirty="0" smtClean="0"/>
              <a:t>CC </a:t>
            </a:r>
            <a:r>
              <a:rPr lang="tr-TR" dirty="0"/>
              <a:t>ve DPPL lisansları uluslararası olarak uyumluyken GNU-FDL, </a:t>
            </a:r>
            <a:r>
              <a:rPr lang="tr-TR" dirty="0" err="1"/>
              <a:t>Anglo</a:t>
            </a:r>
            <a:r>
              <a:rPr lang="tr-TR" dirty="0"/>
              <a:t>-Amerikan hukuk alanına göre uyarlanmıştır</a:t>
            </a:r>
            <a:r>
              <a:rPr lang="tr-TR" dirty="0" smtClean="0"/>
              <a:t>.</a:t>
            </a:r>
          </a:p>
          <a:p>
            <a:endParaRPr lang="tr-TR" dirty="0" smtClean="0"/>
          </a:p>
          <a:p>
            <a:r>
              <a:rPr lang="tr-TR" dirty="0" smtClean="0"/>
              <a:t>Açık lisanslar </a:t>
            </a:r>
            <a:r>
              <a:rPr lang="tr-TR" dirty="0"/>
              <a:t>bilimsel bilgiye açık erişimin sağlanması amacıyla kullanılır. Eserlerin açık </a:t>
            </a:r>
            <a:r>
              <a:rPr lang="tr-TR" dirty="0" smtClean="0"/>
              <a:t>lisans </a:t>
            </a:r>
            <a:r>
              <a:rPr lang="tr-TR" dirty="0"/>
              <a:t>kapsamında kullanıma sunulmasıyla, hak sahibinin iznine gerek kalmadan yeniden kullanılabilir.</a:t>
            </a:r>
          </a:p>
          <a:p>
            <a:endParaRPr lang="tr-TR" dirty="0" smtClean="0"/>
          </a:p>
          <a:p>
            <a:r>
              <a:rPr lang="tr-TR" dirty="0" smtClean="0"/>
              <a:t>Sonraki slaytlarda yaygın olarak kullanılan Creative </a:t>
            </a:r>
            <a:r>
              <a:rPr lang="tr-TR" dirty="0" err="1" smtClean="0"/>
              <a:t>Commons</a:t>
            </a:r>
            <a:r>
              <a:rPr lang="tr-TR" dirty="0" smtClean="0"/>
              <a:t> lisansı ve bu lisansın kullanımı ile ilgili bilgiler yer almaktadır. </a:t>
            </a:r>
            <a:endParaRPr lang="tr-TR" dirty="0"/>
          </a:p>
        </p:txBody>
      </p:sp>
    </p:spTree>
    <p:extLst>
      <p:ext uri="{BB962C8B-B14F-4D97-AF65-F5344CB8AC3E}">
        <p14:creationId xmlns:p14="http://schemas.microsoft.com/office/powerpoint/2010/main" val="39542846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00D4ED9-462A-4EB0-AD72-7478C23AB2D5}" type="slidenum">
              <a:rPr lang="tr-TR" smtClean="0"/>
              <a:t>119</a:t>
            </a:fld>
            <a:endParaRPr lang="tr-TR"/>
          </a:p>
        </p:txBody>
      </p:sp>
      <p:sp>
        <p:nvSpPr>
          <p:cNvPr id="5" name="Metin kutusu 4"/>
          <p:cNvSpPr txBox="1"/>
          <p:nvPr/>
        </p:nvSpPr>
        <p:spPr>
          <a:xfrm>
            <a:off x="561859" y="1733796"/>
            <a:ext cx="1092873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dirty="0" smtClean="0"/>
              <a:t>Eserinden başkalarını serbestçe faydalandırmaya karar veren eser sahibi,  verdiği bu kullanım hakkına şu sınırlamaları getirebilir:</a:t>
            </a:r>
            <a:endParaRPr lang="tr-TR" dirty="0"/>
          </a:p>
        </p:txBody>
      </p:sp>
      <p:sp>
        <p:nvSpPr>
          <p:cNvPr id="9" name="Metin kutusu 8"/>
          <p:cNvSpPr txBox="1"/>
          <p:nvPr/>
        </p:nvSpPr>
        <p:spPr>
          <a:xfrm>
            <a:off x="595826" y="2549658"/>
            <a:ext cx="3580483" cy="646331"/>
          </a:xfrm>
          <a:prstGeom prst="rect">
            <a:avLst/>
          </a:prstGeom>
          <a:noFill/>
          <a:ln>
            <a:solidFill>
              <a:schemeClr val="accent1"/>
            </a:solidFill>
          </a:ln>
        </p:spPr>
        <p:txBody>
          <a:bodyPr wrap="square" rtlCol="0">
            <a:spAutoFit/>
          </a:bodyPr>
          <a:lstStyle/>
          <a:p>
            <a:r>
              <a:rPr lang="tr-TR" dirty="0" smtClean="0"/>
              <a:t>«Eserimden serbestçe faydalananlar,  eserime atıf versinler»</a:t>
            </a:r>
            <a:endParaRPr lang="tr-TR" dirty="0"/>
          </a:p>
        </p:txBody>
      </p:sp>
      <p:sp>
        <p:nvSpPr>
          <p:cNvPr id="11" name="Metin kutusu 10"/>
          <p:cNvSpPr txBox="1"/>
          <p:nvPr/>
        </p:nvSpPr>
        <p:spPr>
          <a:xfrm>
            <a:off x="626027" y="3442462"/>
            <a:ext cx="10864566" cy="646331"/>
          </a:xfrm>
          <a:prstGeom prst="rect">
            <a:avLst/>
          </a:prstGeom>
          <a:noFill/>
          <a:ln>
            <a:solidFill>
              <a:schemeClr val="accent1"/>
            </a:solidFill>
          </a:ln>
        </p:spPr>
        <p:txBody>
          <a:bodyPr wrap="square" rtlCol="0">
            <a:spAutoFit/>
          </a:bodyPr>
          <a:lstStyle/>
          <a:p>
            <a:r>
              <a:rPr lang="tr-TR" dirty="0" smtClean="0"/>
              <a:t>«Ben kendi eserimi hangi koşullarda başkalarıyla paylaştıysam, eserimden faydalanarak kendi </a:t>
            </a:r>
            <a:r>
              <a:rPr lang="tr-TR" dirty="0"/>
              <a:t>eserini üretenler </a:t>
            </a:r>
            <a:r>
              <a:rPr lang="tr-TR" dirty="0" smtClean="0"/>
              <a:t>de eserlerini aynı koşullarla başkalarıyla paylaşsın.»</a:t>
            </a:r>
            <a:endParaRPr lang="tr-TR" dirty="0"/>
          </a:p>
        </p:txBody>
      </p:sp>
      <p:sp>
        <p:nvSpPr>
          <p:cNvPr id="12" name="Metin kutusu 11"/>
          <p:cNvSpPr txBox="1"/>
          <p:nvPr/>
        </p:nvSpPr>
        <p:spPr>
          <a:xfrm>
            <a:off x="4347411" y="2540087"/>
            <a:ext cx="3288631" cy="646331"/>
          </a:xfrm>
          <a:prstGeom prst="rect">
            <a:avLst/>
          </a:prstGeom>
          <a:noFill/>
          <a:ln>
            <a:solidFill>
              <a:schemeClr val="accent1"/>
            </a:solidFill>
          </a:ln>
        </p:spPr>
        <p:txBody>
          <a:bodyPr wrap="square" rtlCol="0">
            <a:spAutoFit/>
          </a:bodyPr>
          <a:lstStyle/>
          <a:p>
            <a:r>
              <a:rPr lang="tr-TR" dirty="0" smtClean="0"/>
              <a:t>«Eserim, yalnızca ticari olmayan amaçlar için serbest kullanılsın.»</a:t>
            </a:r>
            <a:endParaRPr lang="tr-TR" dirty="0"/>
          </a:p>
        </p:txBody>
      </p:sp>
      <p:sp>
        <p:nvSpPr>
          <p:cNvPr id="13" name="Dikdörtgen 12"/>
          <p:cNvSpPr/>
          <p:nvPr/>
        </p:nvSpPr>
        <p:spPr>
          <a:xfrm>
            <a:off x="7988968" y="2540087"/>
            <a:ext cx="3501625" cy="646331"/>
          </a:xfrm>
          <a:prstGeom prst="rect">
            <a:avLst/>
          </a:prstGeom>
          <a:ln>
            <a:solidFill>
              <a:schemeClr val="accent1"/>
            </a:solidFill>
          </a:ln>
        </p:spPr>
        <p:txBody>
          <a:bodyPr wrap="square">
            <a:spAutoFit/>
          </a:bodyPr>
          <a:lstStyle/>
          <a:p>
            <a:r>
              <a:rPr lang="tr-TR" dirty="0" smtClean="0"/>
              <a:t>«Eserim, üzerinde hiçbir değişiklik yapmadan kullanılsın»</a:t>
            </a:r>
            <a:endParaRPr lang="tr-TR" dirty="0"/>
          </a:p>
        </p:txBody>
      </p:sp>
      <p:sp>
        <p:nvSpPr>
          <p:cNvPr id="20" name="Dikdörtgen 19"/>
          <p:cNvSpPr/>
          <p:nvPr/>
        </p:nvSpPr>
        <p:spPr>
          <a:xfrm>
            <a:off x="626027" y="4817215"/>
            <a:ext cx="10864566"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Eser sahibinin, eserin serbestçe kullanımına hangi koşullarda izin verdiğini öğrenmek için mutlaka kendisine ulaşıp </a:t>
            </a:r>
            <a:r>
              <a:rPr lang="tr-TR" dirty="0" smtClean="0"/>
              <a:t>sormak mı gerekir?</a:t>
            </a:r>
            <a:endParaRPr lang="tr-TR" dirty="0"/>
          </a:p>
        </p:txBody>
      </p:sp>
      <p:sp>
        <p:nvSpPr>
          <p:cNvPr id="21" name="Dikdörtgen 20"/>
          <p:cNvSpPr/>
          <p:nvPr/>
        </p:nvSpPr>
        <p:spPr>
          <a:xfrm>
            <a:off x="770021" y="5751305"/>
            <a:ext cx="6096000" cy="461665"/>
          </a:xfrm>
          <a:prstGeom prst="rect">
            <a:avLst/>
          </a:prstGeom>
        </p:spPr>
        <p:txBody>
          <a:bodyPr>
            <a:spAutoFit/>
          </a:bodyPr>
          <a:lstStyle/>
          <a:p>
            <a:r>
              <a:rPr lang="tr-TR" sz="2400" b="1" dirty="0" smtClean="0"/>
              <a:t>Hayır. </a:t>
            </a:r>
            <a:r>
              <a:rPr lang="tr-TR" dirty="0" smtClean="0"/>
              <a:t>Daha kolay bir yolu var.</a:t>
            </a:r>
            <a:endParaRPr lang="tr-TR" dirty="0"/>
          </a:p>
        </p:txBody>
      </p:sp>
    </p:spTree>
    <p:extLst>
      <p:ext uri="{BB962C8B-B14F-4D97-AF65-F5344CB8AC3E}">
        <p14:creationId xmlns:p14="http://schemas.microsoft.com/office/powerpoint/2010/main" val="1917142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9427" y="1362877"/>
            <a:ext cx="3028013" cy="804107"/>
          </a:xfrm>
        </p:spPr>
        <p:txBody>
          <a:bodyPr>
            <a:normAutofit fontScale="90000"/>
          </a:bodyPr>
          <a:lstStyle/>
          <a:p>
            <a:r>
              <a:rPr lang="tr-TR" dirty="0" smtClean="0"/>
              <a:t>Öz (</a:t>
            </a:r>
            <a:r>
              <a:rPr lang="tr-TR" dirty="0" err="1" smtClean="0"/>
              <a:t>Abstract</a:t>
            </a:r>
            <a:r>
              <a:rPr lang="tr-TR" dirty="0" smtClean="0"/>
              <a:t>)</a:t>
            </a:r>
            <a:endParaRPr lang="tr-TR" dirty="0"/>
          </a:p>
        </p:txBody>
      </p:sp>
      <p:sp>
        <p:nvSpPr>
          <p:cNvPr id="4" name="Metin kutusu 3"/>
          <p:cNvSpPr txBox="1"/>
          <p:nvPr/>
        </p:nvSpPr>
        <p:spPr>
          <a:xfrm>
            <a:off x="5096657" y="179882"/>
            <a:ext cx="6340840" cy="31700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tr-TR" sz="2000" dirty="0" smtClean="0"/>
              <a:t>Rapor içeriğinin kısa ama kapsamlı bir özetidir.</a:t>
            </a:r>
          </a:p>
          <a:p>
            <a:pPr marL="285750" indent="-285750">
              <a:buFont typeface="Arial" panose="020B0604020202020204" pitchFamily="34" charset="0"/>
              <a:buChar char="•"/>
            </a:pPr>
            <a:r>
              <a:rPr lang="tr-TR" sz="2000" dirty="0"/>
              <a:t>Doğru, nesnel, anlaşılır ve özet bilgiye yer </a:t>
            </a:r>
            <a:r>
              <a:rPr lang="tr-TR" sz="2000" dirty="0" smtClean="0"/>
              <a:t>verilmelidir.</a:t>
            </a:r>
          </a:p>
          <a:p>
            <a:pPr marL="285750" indent="-285750">
              <a:buFont typeface="Arial" panose="020B0604020202020204" pitchFamily="34" charset="0"/>
              <a:buChar char="•"/>
            </a:pPr>
            <a:r>
              <a:rPr lang="tr-TR" sz="2000" dirty="0" smtClean="0"/>
              <a:t>150-250 kelime sınırı gözetilmelidir.</a:t>
            </a:r>
          </a:p>
          <a:p>
            <a:endParaRPr lang="tr-TR" sz="2000" dirty="0"/>
          </a:p>
          <a:p>
            <a:pPr marL="288925"/>
            <a:r>
              <a:rPr lang="tr-TR" sz="2000" u="sng" dirty="0" smtClean="0">
                <a:solidFill>
                  <a:srgbClr val="C00000"/>
                </a:solidFill>
                <a:effectLst>
                  <a:outerShdw blurRad="38100" dist="38100" dir="2700000" algn="tl">
                    <a:srgbClr val="000000">
                      <a:alpha val="43137"/>
                    </a:srgbClr>
                  </a:outerShdw>
                </a:effectLst>
              </a:rPr>
              <a:t>Öz Neden Önemlidir?</a:t>
            </a:r>
          </a:p>
          <a:p>
            <a:pPr marL="285750" indent="-285750">
              <a:buFont typeface="Wingdings" panose="05000000000000000000" pitchFamily="2" charset="2"/>
              <a:buChar char="ü"/>
            </a:pPr>
            <a:r>
              <a:rPr lang="tr-TR" sz="2000" dirty="0" smtClean="0"/>
              <a:t>Okuyucunun raporla ilk temas ettiği bölümdür.</a:t>
            </a:r>
          </a:p>
          <a:p>
            <a:pPr marL="285750" indent="-285750">
              <a:buFont typeface="Wingdings" panose="05000000000000000000" pitchFamily="2" charset="2"/>
              <a:buChar char="ü"/>
            </a:pPr>
            <a:r>
              <a:rPr lang="tr-TR" sz="2000" dirty="0" smtClean="0"/>
              <a:t>Literatür taraması sırasında diğer raporlarla kıyaslama yapacağı, </a:t>
            </a:r>
          </a:p>
          <a:p>
            <a:pPr marL="285750" indent="-285750">
              <a:buFont typeface="Wingdings" panose="05000000000000000000" pitchFamily="2" charset="2"/>
              <a:buChar char="ü"/>
            </a:pPr>
            <a:r>
              <a:rPr lang="tr-TR" sz="2000" dirty="0" smtClean="0"/>
              <a:t>Raporun tamamını okuyup okumama kararını vereceği bölümdür.</a:t>
            </a:r>
          </a:p>
        </p:txBody>
      </p:sp>
      <p:sp>
        <p:nvSpPr>
          <p:cNvPr id="5" name="Metin kutusu 4"/>
          <p:cNvSpPr txBox="1"/>
          <p:nvPr/>
        </p:nvSpPr>
        <p:spPr>
          <a:xfrm>
            <a:off x="5096657" y="3899941"/>
            <a:ext cx="6340840" cy="2862322"/>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i="1" dirty="0" err="1" smtClean="0">
                <a:solidFill>
                  <a:schemeClr val="tx1"/>
                </a:solidFill>
              </a:rPr>
              <a:t>Görgül</a:t>
            </a:r>
            <a:r>
              <a:rPr lang="tr-TR" sz="2000" i="1" dirty="0" smtClean="0">
                <a:solidFill>
                  <a:schemeClr val="tx1"/>
                </a:solidFill>
              </a:rPr>
              <a:t> bir çalışmanın özünde her bölümde (giriş, yöntem, bulgular ve tartışma) yer alan bilgilerden biraz verilmesi beklenir.</a:t>
            </a:r>
            <a:endParaRPr lang="tr-TR" sz="2000" dirty="0" smtClean="0">
              <a:solidFill>
                <a:schemeClr val="tx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tr-TR" sz="2000" dirty="0" smtClean="0"/>
              <a:t>Araştırma sorusu ya da </a:t>
            </a:r>
            <a:r>
              <a:rPr lang="tr-TR" sz="2000" dirty="0" err="1" smtClean="0"/>
              <a:t>denencesi</a:t>
            </a:r>
            <a:endParaRPr lang="tr-TR" sz="2000" dirty="0" smtClean="0"/>
          </a:p>
          <a:p>
            <a:pPr marL="342900" indent="-342900">
              <a:buFont typeface="Arial" panose="020B0604020202020204" pitchFamily="34" charset="0"/>
              <a:buChar char="•"/>
            </a:pPr>
            <a:r>
              <a:rPr lang="tr-TR" sz="2000" dirty="0" smtClean="0"/>
              <a:t>Katılımcıların özellikleri</a:t>
            </a:r>
          </a:p>
          <a:p>
            <a:pPr marL="342900" indent="-342900">
              <a:buFont typeface="Arial" panose="020B0604020202020204" pitchFamily="34" charset="0"/>
              <a:buChar char="•"/>
            </a:pPr>
            <a:r>
              <a:rPr lang="tr-TR" sz="2000" dirty="0" smtClean="0"/>
              <a:t>Araştırmanın yöntemi</a:t>
            </a:r>
          </a:p>
          <a:p>
            <a:pPr marL="342900" indent="-342900">
              <a:buFont typeface="Arial" panose="020B0604020202020204" pitchFamily="34" charset="0"/>
              <a:buChar char="•"/>
            </a:pPr>
            <a:r>
              <a:rPr lang="tr-TR" sz="2000" dirty="0"/>
              <a:t>Araştırmanın </a:t>
            </a:r>
            <a:r>
              <a:rPr lang="tr-TR" sz="2000" dirty="0" smtClean="0"/>
              <a:t>bulgusu</a:t>
            </a:r>
          </a:p>
          <a:p>
            <a:pPr marL="342900" indent="-342900">
              <a:buFont typeface="Arial" panose="020B0604020202020204" pitchFamily="34" charset="0"/>
              <a:buChar char="•"/>
            </a:pPr>
            <a:r>
              <a:rPr lang="tr-TR" sz="2000" dirty="0" smtClean="0"/>
              <a:t>Araştırmanın sonucu ve doğurguları (</a:t>
            </a:r>
            <a:r>
              <a:rPr lang="tr-TR" sz="2000" dirty="0" err="1" smtClean="0"/>
              <a:t>implications</a:t>
            </a:r>
            <a:r>
              <a:rPr lang="tr-TR" sz="2000" dirty="0" smtClean="0"/>
              <a:t>)</a:t>
            </a:r>
          </a:p>
          <a:p>
            <a:pPr marL="285750" indent="-285750">
              <a:buFont typeface="Arial" panose="020B0604020202020204" pitchFamily="34" charset="0"/>
              <a:buChar char="•"/>
            </a:pPr>
            <a:endParaRPr lang="tr-TR" sz="2000" dirty="0" smtClean="0"/>
          </a:p>
        </p:txBody>
      </p:sp>
      <p:sp>
        <p:nvSpPr>
          <p:cNvPr id="6" name="Yuvarlatılmış Dikdörtgen 5"/>
          <p:cNvSpPr/>
          <p:nvPr/>
        </p:nvSpPr>
        <p:spPr>
          <a:xfrm>
            <a:off x="411481" y="3718561"/>
            <a:ext cx="4335490" cy="2776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000" dirty="0" smtClean="0"/>
              <a:t>Öz, kapak sayfasından sonra yeni bir sayfada yazılmalıdır. </a:t>
            </a:r>
          </a:p>
          <a:p>
            <a:endParaRPr lang="tr-TR" sz="2000" dirty="0"/>
          </a:p>
          <a:p>
            <a:endParaRPr lang="tr-TR" sz="2000" dirty="0" smtClean="0"/>
          </a:p>
          <a:p>
            <a:r>
              <a:rPr lang="tr-TR" sz="2000" dirty="0" smtClean="0"/>
              <a:t>‘Öz’ bölüm başlığı </a:t>
            </a:r>
            <a:r>
              <a:rPr lang="tr-TR" sz="2000" b="1" dirty="0" smtClean="0">
                <a:solidFill>
                  <a:srgbClr val="C00000"/>
                </a:solidFill>
              </a:rPr>
              <a:t>sadece ilk harfi büyük ve ortalanmış </a:t>
            </a:r>
            <a:r>
              <a:rPr lang="tr-TR" sz="2000" dirty="0" smtClean="0"/>
              <a:t>şekilde yazılmalıdır.</a:t>
            </a:r>
          </a:p>
          <a:p>
            <a:endParaRPr lang="tr-TR" sz="2000" dirty="0"/>
          </a:p>
          <a:p>
            <a:endParaRPr lang="tr-TR" sz="2000"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12</a:t>
            </a:fld>
            <a:endParaRPr lang="tr-TR"/>
          </a:p>
        </p:txBody>
      </p:sp>
    </p:spTree>
    <p:extLst>
      <p:ext uri="{BB962C8B-B14F-4D97-AF65-F5344CB8AC3E}">
        <p14:creationId xmlns:p14="http://schemas.microsoft.com/office/powerpoint/2010/main" val="31883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heel(1)">
                                      <p:cBhvr>
                                        <p:cTn id="18" dur="2000"/>
                                        <p:tgtEl>
                                          <p:spTgt spid="4">
                                            <p:txEl>
                                              <p:pRg st="4" end="4"/>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heel(1)">
                                      <p:cBhvr>
                                        <p:cTn id="21" dur="2000"/>
                                        <p:tgtEl>
                                          <p:spTgt spid="4">
                                            <p:txEl>
                                              <p:pRg st="5" end="5"/>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heel(1)">
                                      <p:cBhvr>
                                        <p:cTn id="24" dur="2000"/>
                                        <p:tgtEl>
                                          <p:spTgt spid="4">
                                            <p:txEl>
                                              <p:pRg st="6" end="6"/>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heel(1)">
                                      <p:cBhvr>
                                        <p:cTn id="27" dur="20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00D4ED9-462A-4EB0-AD72-7478C23AB2D5}" type="slidenum">
              <a:rPr lang="tr-TR" smtClean="0"/>
              <a:t>120</a:t>
            </a:fld>
            <a:endParaRPr lang="tr-TR"/>
          </a:p>
        </p:txBody>
      </p:sp>
      <p:sp>
        <p:nvSpPr>
          <p:cNvPr id="3" name="Dikdörtgen 2"/>
          <p:cNvSpPr/>
          <p:nvPr/>
        </p:nvSpPr>
        <p:spPr>
          <a:xfrm>
            <a:off x="1050563" y="1128091"/>
            <a:ext cx="9973530"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smtClean="0"/>
              <a:t> Eserin üzerinde şunlar gibi bazı işaretler gördüğünüzde, eserin hangi koşullarda kullanılabileceğine, dağıtılabileceğine, paylaşabileceğine dair bilmeniz gerekenleri bir bakışta öğrenmiş olursunuz:</a:t>
            </a:r>
            <a:endParaRPr lang="tr-TR" dirty="0"/>
          </a:p>
        </p:txBody>
      </p:sp>
      <p:grpSp>
        <p:nvGrpSpPr>
          <p:cNvPr id="16" name="Grup 15"/>
          <p:cNvGrpSpPr/>
          <p:nvPr/>
        </p:nvGrpSpPr>
        <p:grpSpPr>
          <a:xfrm>
            <a:off x="926144" y="2131250"/>
            <a:ext cx="10214051" cy="580640"/>
            <a:chOff x="810042" y="2557731"/>
            <a:chExt cx="10214051" cy="580640"/>
          </a:xfrm>
        </p:grpSpPr>
        <p:pic>
          <p:nvPicPr>
            <p:cNvPr id="5" name="Resim 4"/>
            <p:cNvPicPr>
              <a:picLocks noChangeAspect="1"/>
            </p:cNvPicPr>
            <p:nvPr/>
          </p:nvPicPr>
          <p:blipFill>
            <a:blip r:embed="rId2"/>
            <a:stretch>
              <a:fillRect/>
            </a:stretch>
          </p:blipFill>
          <p:spPr>
            <a:xfrm>
              <a:off x="2658543" y="2635000"/>
              <a:ext cx="923925" cy="503371"/>
            </a:xfrm>
            <a:prstGeom prst="rect">
              <a:avLst/>
            </a:prstGeom>
          </p:spPr>
        </p:pic>
        <p:pic>
          <p:nvPicPr>
            <p:cNvPr id="6" name="Resim 5"/>
            <p:cNvPicPr>
              <a:picLocks noChangeAspect="1"/>
            </p:cNvPicPr>
            <p:nvPr/>
          </p:nvPicPr>
          <p:blipFill>
            <a:blip r:embed="rId3"/>
            <a:stretch>
              <a:fillRect/>
            </a:stretch>
          </p:blipFill>
          <p:spPr>
            <a:xfrm>
              <a:off x="4516569" y="2671646"/>
              <a:ext cx="942975" cy="466725"/>
            </a:xfrm>
            <a:prstGeom prst="rect">
              <a:avLst/>
            </a:prstGeom>
          </p:spPr>
        </p:pic>
        <p:pic>
          <p:nvPicPr>
            <p:cNvPr id="7" name="Resim 6"/>
            <p:cNvPicPr>
              <a:picLocks noChangeAspect="1"/>
            </p:cNvPicPr>
            <p:nvPr/>
          </p:nvPicPr>
          <p:blipFill>
            <a:blip r:embed="rId4"/>
            <a:stretch>
              <a:fillRect/>
            </a:stretch>
          </p:blipFill>
          <p:spPr>
            <a:xfrm>
              <a:off x="6393645" y="2594374"/>
              <a:ext cx="971550" cy="523875"/>
            </a:xfrm>
            <a:prstGeom prst="rect">
              <a:avLst/>
            </a:prstGeom>
          </p:spPr>
        </p:pic>
        <p:pic>
          <p:nvPicPr>
            <p:cNvPr id="8" name="Resim 7"/>
            <p:cNvPicPr>
              <a:picLocks noChangeAspect="1"/>
            </p:cNvPicPr>
            <p:nvPr/>
          </p:nvPicPr>
          <p:blipFill>
            <a:blip r:embed="rId5"/>
            <a:stretch>
              <a:fillRect/>
            </a:stretch>
          </p:blipFill>
          <p:spPr>
            <a:xfrm>
              <a:off x="8299296" y="2581921"/>
              <a:ext cx="904875" cy="514350"/>
            </a:xfrm>
            <a:prstGeom prst="rect">
              <a:avLst/>
            </a:prstGeom>
          </p:spPr>
        </p:pic>
        <p:pic>
          <p:nvPicPr>
            <p:cNvPr id="9" name="Resim 8"/>
            <p:cNvPicPr>
              <a:picLocks noChangeAspect="1"/>
            </p:cNvPicPr>
            <p:nvPr/>
          </p:nvPicPr>
          <p:blipFill>
            <a:blip r:embed="rId6"/>
            <a:stretch>
              <a:fillRect/>
            </a:stretch>
          </p:blipFill>
          <p:spPr>
            <a:xfrm>
              <a:off x="10138268" y="2557731"/>
              <a:ext cx="885825" cy="552450"/>
            </a:xfrm>
            <a:prstGeom prst="rect">
              <a:avLst/>
            </a:prstGeom>
          </p:spPr>
        </p:pic>
        <p:sp>
          <p:nvSpPr>
            <p:cNvPr id="10" name="Dikdörtgen 9"/>
            <p:cNvSpPr/>
            <p:nvPr/>
          </p:nvSpPr>
          <p:spPr>
            <a:xfrm>
              <a:off x="1852190" y="2671646"/>
              <a:ext cx="678605" cy="369332"/>
            </a:xfrm>
            <a:prstGeom prst="rect">
              <a:avLst/>
            </a:prstGeom>
          </p:spPr>
          <p:txBody>
            <a:bodyPr wrap="square">
              <a:spAutoFit/>
            </a:bodyPr>
            <a:lstStyle/>
            <a:p>
              <a:r>
                <a:rPr lang="tr-TR" dirty="0" smtClean="0"/>
                <a:t>VEYA</a:t>
              </a:r>
              <a:endParaRPr lang="tr-TR" dirty="0"/>
            </a:p>
          </p:txBody>
        </p:sp>
        <p:sp>
          <p:nvSpPr>
            <p:cNvPr id="11" name="Dikdörtgen 10"/>
            <p:cNvSpPr/>
            <p:nvPr/>
          </p:nvSpPr>
          <p:spPr>
            <a:xfrm>
              <a:off x="3710216" y="2671646"/>
              <a:ext cx="678605" cy="369332"/>
            </a:xfrm>
            <a:prstGeom prst="rect">
              <a:avLst/>
            </a:prstGeom>
          </p:spPr>
          <p:txBody>
            <a:bodyPr wrap="square">
              <a:spAutoFit/>
            </a:bodyPr>
            <a:lstStyle/>
            <a:p>
              <a:r>
                <a:rPr lang="tr-TR" dirty="0" smtClean="0"/>
                <a:t>VEYA</a:t>
              </a:r>
              <a:endParaRPr lang="tr-TR" dirty="0"/>
            </a:p>
          </p:txBody>
        </p:sp>
        <p:sp>
          <p:nvSpPr>
            <p:cNvPr id="12" name="Dikdörtgen 11"/>
            <p:cNvSpPr/>
            <p:nvPr/>
          </p:nvSpPr>
          <p:spPr>
            <a:xfrm>
              <a:off x="5587292" y="2635323"/>
              <a:ext cx="678605" cy="369332"/>
            </a:xfrm>
            <a:prstGeom prst="rect">
              <a:avLst/>
            </a:prstGeom>
          </p:spPr>
          <p:txBody>
            <a:bodyPr wrap="square">
              <a:spAutoFit/>
            </a:bodyPr>
            <a:lstStyle/>
            <a:p>
              <a:r>
                <a:rPr lang="tr-TR" dirty="0" smtClean="0"/>
                <a:t>VEYA</a:t>
              </a:r>
              <a:endParaRPr lang="tr-TR" dirty="0"/>
            </a:p>
          </p:txBody>
        </p:sp>
        <p:sp>
          <p:nvSpPr>
            <p:cNvPr id="13" name="Dikdörtgen 12"/>
            <p:cNvSpPr/>
            <p:nvPr/>
          </p:nvSpPr>
          <p:spPr>
            <a:xfrm>
              <a:off x="7492943" y="2614496"/>
              <a:ext cx="678605" cy="369332"/>
            </a:xfrm>
            <a:prstGeom prst="rect">
              <a:avLst/>
            </a:prstGeom>
          </p:spPr>
          <p:txBody>
            <a:bodyPr wrap="square">
              <a:spAutoFit/>
            </a:bodyPr>
            <a:lstStyle/>
            <a:p>
              <a:r>
                <a:rPr lang="tr-TR" dirty="0" smtClean="0"/>
                <a:t>VEYA</a:t>
              </a:r>
              <a:endParaRPr lang="tr-TR" dirty="0"/>
            </a:p>
          </p:txBody>
        </p:sp>
        <p:sp>
          <p:nvSpPr>
            <p:cNvPr id="14" name="Dikdörtgen 13"/>
            <p:cNvSpPr/>
            <p:nvPr/>
          </p:nvSpPr>
          <p:spPr>
            <a:xfrm>
              <a:off x="9331919" y="2614496"/>
              <a:ext cx="678605" cy="369332"/>
            </a:xfrm>
            <a:prstGeom prst="rect">
              <a:avLst/>
            </a:prstGeom>
          </p:spPr>
          <p:txBody>
            <a:bodyPr wrap="square">
              <a:spAutoFit/>
            </a:bodyPr>
            <a:lstStyle/>
            <a:p>
              <a:r>
                <a:rPr lang="tr-TR" dirty="0" smtClean="0"/>
                <a:t>VEYA</a:t>
              </a:r>
              <a:endParaRPr lang="tr-TR" dirty="0"/>
            </a:p>
          </p:txBody>
        </p:sp>
        <p:pic>
          <p:nvPicPr>
            <p:cNvPr id="15" name="Resim 14"/>
            <p:cNvPicPr>
              <a:picLocks noChangeAspect="1"/>
            </p:cNvPicPr>
            <p:nvPr/>
          </p:nvPicPr>
          <p:blipFill>
            <a:blip r:embed="rId7"/>
            <a:stretch>
              <a:fillRect/>
            </a:stretch>
          </p:blipFill>
          <p:spPr>
            <a:xfrm>
              <a:off x="810042" y="2614496"/>
              <a:ext cx="914400" cy="523875"/>
            </a:xfrm>
            <a:prstGeom prst="rect">
              <a:avLst/>
            </a:prstGeom>
          </p:spPr>
        </p:pic>
      </p:grpSp>
      <p:sp>
        <p:nvSpPr>
          <p:cNvPr id="18" name="Dikdörtgen 17"/>
          <p:cNvSpPr/>
          <p:nvPr/>
        </p:nvSpPr>
        <p:spPr>
          <a:xfrm>
            <a:off x="1781637" y="3110050"/>
            <a:ext cx="7863187"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tr-TR" b="1" dirty="0" smtClean="0"/>
              <a:t>BU SEMBOLLER NE ANLAMA GELİYOR?</a:t>
            </a:r>
          </a:p>
        </p:txBody>
      </p:sp>
      <p:sp>
        <p:nvSpPr>
          <p:cNvPr id="19" name="Dikdörtgen 18"/>
          <p:cNvSpPr/>
          <p:nvPr/>
        </p:nvSpPr>
        <p:spPr>
          <a:xfrm>
            <a:off x="1689406" y="3642518"/>
            <a:ext cx="8047652" cy="369332"/>
          </a:xfrm>
          <a:prstGeom prst="rect">
            <a:avLst/>
          </a:prstGeom>
          <a:ln>
            <a:solidFill>
              <a:schemeClr val="accent1"/>
            </a:solidFill>
          </a:ln>
        </p:spPr>
        <p:txBody>
          <a:bodyPr wrap="none">
            <a:spAutoFit/>
          </a:bodyPr>
          <a:lstStyle/>
          <a:p>
            <a:pPr algn="ctr"/>
            <a:r>
              <a:rPr lang="tr-TR" dirty="0" smtClean="0"/>
              <a:t>Bu semboller birer açık lisanstır. Her </a:t>
            </a:r>
            <a:r>
              <a:rPr lang="tr-TR" dirty="0"/>
              <a:t>biri, şu dört elementten bir veya birkaçını </a:t>
            </a:r>
            <a:r>
              <a:rPr lang="tr-TR" dirty="0" smtClean="0"/>
              <a:t>içerir:</a:t>
            </a:r>
            <a:endParaRPr lang="tr-TR" dirty="0"/>
          </a:p>
        </p:txBody>
      </p:sp>
      <p:pic>
        <p:nvPicPr>
          <p:cNvPr id="20" name="Resim 19"/>
          <p:cNvPicPr>
            <a:picLocks noChangeAspect="1"/>
          </p:cNvPicPr>
          <p:nvPr/>
        </p:nvPicPr>
        <p:blipFill>
          <a:blip r:embed="rId8"/>
          <a:stretch>
            <a:fillRect/>
          </a:stretch>
        </p:blipFill>
        <p:spPr>
          <a:xfrm>
            <a:off x="2063128" y="4482868"/>
            <a:ext cx="466725" cy="600075"/>
          </a:xfrm>
          <a:prstGeom prst="rect">
            <a:avLst/>
          </a:prstGeom>
        </p:spPr>
      </p:pic>
      <p:pic>
        <p:nvPicPr>
          <p:cNvPr id="21" name="Resim 20"/>
          <p:cNvPicPr>
            <a:picLocks noChangeAspect="1"/>
          </p:cNvPicPr>
          <p:nvPr/>
        </p:nvPicPr>
        <p:blipFill>
          <a:blip r:embed="rId9"/>
          <a:stretch>
            <a:fillRect/>
          </a:stretch>
        </p:blipFill>
        <p:spPr>
          <a:xfrm>
            <a:off x="4290587" y="4618311"/>
            <a:ext cx="438150" cy="419100"/>
          </a:xfrm>
          <a:prstGeom prst="rect">
            <a:avLst/>
          </a:prstGeom>
        </p:spPr>
      </p:pic>
      <p:pic>
        <p:nvPicPr>
          <p:cNvPr id="22" name="Resim 21"/>
          <p:cNvPicPr>
            <a:picLocks noChangeAspect="1"/>
          </p:cNvPicPr>
          <p:nvPr/>
        </p:nvPicPr>
        <p:blipFill>
          <a:blip r:embed="rId10"/>
          <a:stretch>
            <a:fillRect/>
          </a:stretch>
        </p:blipFill>
        <p:spPr>
          <a:xfrm>
            <a:off x="6586187" y="4511442"/>
            <a:ext cx="438150" cy="542925"/>
          </a:xfrm>
          <a:prstGeom prst="rect">
            <a:avLst/>
          </a:prstGeom>
        </p:spPr>
      </p:pic>
      <p:pic>
        <p:nvPicPr>
          <p:cNvPr id="23" name="Resim 22"/>
          <p:cNvPicPr>
            <a:picLocks noChangeAspect="1"/>
          </p:cNvPicPr>
          <p:nvPr/>
        </p:nvPicPr>
        <p:blipFill>
          <a:blip r:embed="rId11"/>
          <a:stretch>
            <a:fillRect/>
          </a:stretch>
        </p:blipFill>
        <p:spPr>
          <a:xfrm>
            <a:off x="8785071" y="4570686"/>
            <a:ext cx="419100" cy="466725"/>
          </a:xfrm>
          <a:prstGeom prst="rect">
            <a:avLst/>
          </a:prstGeom>
        </p:spPr>
      </p:pic>
      <p:sp>
        <p:nvSpPr>
          <p:cNvPr id="24" name="Metin kutusu 23"/>
          <p:cNvSpPr txBox="1"/>
          <p:nvPr/>
        </p:nvSpPr>
        <p:spPr>
          <a:xfrm>
            <a:off x="1983239" y="5037411"/>
            <a:ext cx="556563" cy="646331"/>
          </a:xfrm>
          <a:prstGeom prst="rect">
            <a:avLst/>
          </a:prstGeom>
          <a:noFill/>
        </p:spPr>
        <p:txBody>
          <a:bodyPr wrap="none" rtlCol="0">
            <a:spAutoFit/>
          </a:bodyPr>
          <a:lstStyle/>
          <a:p>
            <a:r>
              <a:rPr lang="tr-TR" dirty="0" smtClean="0"/>
              <a:t>Atıf</a:t>
            </a:r>
          </a:p>
          <a:p>
            <a:r>
              <a:rPr lang="tr-TR" dirty="0" smtClean="0"/>
              <a:t>(BY)</a:t>
            </a:r>
            <a:endParaRPr lang="tr-TR" dirty="0"/>
          </a:p>
        </p:txBody>
      </p:sp>
      <p:sp>
        <p:nvSpPr>
          <p:cNvPr id="25" name="Metin kutusu 24"/>
          <p:cNvSpPr txBox="1"/>
          <p:nvPr/>
        </p:nvSpPr>
        <p:spPr>
          <a:xfrm>
            <a:off x="4058678" y="5038493"/>
            <a:ext cx="1466276" cy="646331"/>
          </a:xfrm>
          <a:prstGeom prst="rect">
            <a:avLst/>
          </a:prstGeom>
          <a:noFill/>
        </p:spPr>
        <p:txBody>
          <a:bodyPr wrap="square" rtlCol="0">
            <a:spAutoFit/>
          </a:bodyPr>
          <a:lstStyle/>
          <a:p>
            <a:r>
              <a:rPr lang="tr-TR" dirty="0" smtClean="0"/>
              <a:t>Benzer paylaşım (SA)</a:t>
            </a:r>
            <a:endParaRPr lang="tr-TR" dirty="0"/>
          </a:p>
        </p:txBody>
      </p:sp>
      <p:sp>
        <p:nvSpPr>
          <p:cNvPr id="26" name="Metin kutusu 25"/>
          <p:cNvSpPr txBox="1"/>
          <p:nvPr/>
        </p:nvSpPr>
        <p:spPr>
          <a:xfrm>
            <a:off x="6400080" y="5130600"/>
            <a:ext cx="1287500" cy="646331"/>
          </a:xfrm>
          <a:prstGeom prst="rect">
            <a:avLst/>
          </a:prstGeom>
          <a:noFill/>
        </p:spPr>
        <p:txBody>
          <a:bodyPr wrap="square" rtlCol="0">
            <a:spAutoFit/>
          </a:bodyPr>
          <a:lstStyle/>
          <a:p>
            <a:r>
              <a:rPr lang="tr-TR" dirty="0" smtClean="0"/>
              <a:t>Gayrı Ticari (NC)</a:t>
            </a:r>
            <a:endParaRPr lang="tr-TR" dirty="0"/>
          </a:p>
        </p:txBody>
      </p:sp>
      <p:sp>
        <p:nvSpPr>
          <p:cNvPr id="27" name="Metin kutusu 26"/>
          <p:cNvSpPr txBox="1"/>
          <p:nvPr/>
        </p:nvSpPr>
        <p:spPr>
          <a:xfrm>
            <a:off x="8383721" y="5061568"/>
            <a:ext cx="1287500" cy="646331"/>
          </a:xfrm>
          <a:prstGeom prst="rect">
            <a:avLst/>
          </a:prstGeom>
          <a:noFill/>
        </p:spPr>
        <p:txBody>
          <a:bodyPr wrap="square" rtlCol="0">
            <a:spAutoFit/>
          </a:bodyPr>
          <a:lstStyle/>
          <a:p>
            <a:r>
              <a:rPr lang="tr-TR" dirty="0" smtClean="0"/>
              <a:t>Türetilemez(ND)</a:t>
            </a:r>
            <a:endParaRPr lang="tr-TR" dirty="0"/>
          </a:p>
        </p:txBody>
      </p:sp>
    </p:spTree>
    <p:extLst>
      <p:ext uri="{BB962C8B-B14F-4D97-AF65-F5344CB8AC3E}">
        <p14:creationId xmlns:p14="http://schemas.microsoft.com/office/powerpoint/2010/main" val="23699160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8973527" y="6188457"/>
            <a:ext cx="2743200" cy="365125"/>
          </a:xfrm>
        </p:spPr>
        <p:txBody>
          <a:bodyPr/>
          <a:lstStyle/>
          <a:p>
            <a:fld id="{900D4ED9-462A-4EB0-AD72-7478C23AB2D5}" type="slidenum">
              <a:rPr lang="tr-TR" smtClean="0"/>
              <a:t>121</a:t>
            </a:fld>
            <a:endParaRPr lang="tr-TR"/>
          </a:p>
        </p:txBody>
      </p:sp>
      <p:pic>
        <p:nvPicPr>
          <p:cNvPr id="5" name="Resim 4"/>
          <p:cNvPicPr>
            <a:picLocks noChangeAspect="1"/>
          </p:cNvPicPr>
          <p:nvPr/>
        </p:nvPicPr>
        <p:blipFill>
          <a:blip r:embed="rId2"/>
          <a:stretch>
            <a:fillRect/>
          </a:stretch>
        </p:blipFill>
        <p:spPr>
          <a:xfrm>
            <a:off x="777909" y="1107076"/>
            <a:ext cx="466725" cy="600075"/>
          </a:xfrm>
          <a:prstGeom prst="rect">
            <a:avLst/>
          </a:prstGeom>
        </p:spPr>
      </p:pic>
      <p:sp>
        <p:nvSpPr>
          <p:cNvPr id="6" name="Metin kutusu 5"/>
          <p:cNvSpPr txBox="1"/>
          <p:nvPr/>
        </p:nvSpPr>
        <p:spPr>
          <a:xfrm>
            <a:off x="1613527" y="1222447"/>
            <a:ext cx="512256" cy="369332"/>
          </a:xfrm>
          <a:prstGeom prst="rect">
            <a:avLst/>
          </a:prstGeom>
          <a:noFill/>
        </p:spPr>
        <p:txBody>
          <a:bodyPr wrap="none" rtlCol="0">
            <a:spAutoFit/>
          </a:bodyPr>
          <a:lstStyle/>
          <a:p>
            <a:r>
              <a:rPr lang="tr-TR" dirty="0" smtClean="0"/>
              <a:t>Atıf</a:t>
            </a:r>
            <a:endParaRPr lang="tr-TR" dirty="0"/>
          </a:p>
        </p:txBody>
      </p:sp>
      <p:sp>
        <p:nvSpPr>
          <p:cNvPr id="7" name="Sağ Ok 6"/>
          <p:cNvSpPr/>
          <p:nvPr/>
        </p:nvSpPr>
        <p:spPr>
          <a:xfrm>
            <a:off x="2790326" y="1233967"/>
            <a:ext cx="484742" cy="300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891079" y="1060820"/>
            <a:ext cx="7825649" cy="646331"/>
          </a:xfrm>
          <a:prstGeom prst="rect">
            <a:avLst/>
          </a:prstGeom>
          <a:ln>
            <a:solidFill>
              <a:schemeClr val="accent1"/>
            </a:solidFill>
          </a:ln>
        </p:spPr>
        <p:txBody>
          <a:bodyPr wrap="square">
            <a:spAutoFit/>
          </a:bodyPr>
          <a:lstStyle/>
          <a:p>
            <a:pPr marL="0" lvl="1"/>
            <a:r>
              <a:rPr lang="tr-TR" dirty="0" smtClean="0"/>
              <a:t>Eserde bu işareti gördüyseniz, eser sahibi kendisine atıf vermenizi şartıyla onu kullanmanıza (kopyalamanıza, dağıtmanıza….) izin veriyor demektir.</a:t>
            </a:r>
          </a:p>
        </p:txBody>
      </p:sp>
      <p:pic>
        <p:nvPicPr>
          <p:cNvPr id="9" name="Resim 8"/>
          <p:cNvPicPr>
            <a:picLocks noChangeAspect="1"/>
          </p:cNvPicPr>
          <p:nvPr/>
        </p:nvPicPr>
        <p:blipFill>
          <a:blip r:embed="rId3"/>
          <a:stretch>
            <a:fillRect/>
          </a:stretch>
        </p:blipFill>
        <p:spPr>
          <a:xfrm>
            <a:off x="690507" y="2530624"/>
            <a:ext cx="438150" cy="419100"/>
          </a:xfrm>
          <a:prstGeom prst="rect">
            <a:avLst/>
          </a:prstGeom>
        </p:spPr>
      </p:pic>
      <p:sp>
        <p:nvSpPr>
          <p:cNvPr id="10" name="Metin kutusu 9"/>
          <p:cNvSpPr txBox="1"/>
          <p:nvPr/>
        </p:nvSpPr>
        <p:spPr>
          <a:xfrm>
            <a:off x="1463265" y="2375943"/>
            <a:ext cx="1046602" cy="646331"/>
          </a:xfrm>
          <a:prstGeom prst="rect">
            <a:avLst/>
          </a:prstGeom>
          <a:noFill/>
        </p:spPr>
        <p:txBody>
          <a:bodyPr wrap="square" rtlCol="0">
            <a:spAutoFit/>
          </a:bodyPr>
          <a:lstStyle/>
          <a:p>
            <a:r>
              <a:rPr lang="tr-TR" dirty="0" smtClean="0"/>
              <a:t>Benzer paylaşım</a:t>
            </a:r>
            <a:endParaRPr lang="tr-TR" dirty="0"/>
          </a:p>
        </p:txBody>
      </p:sp>
      <p:sp>
        <p:nvSpPr>
          <p:cNvPr id="12" name="Dikdörtgen 11"/>
          <p:cNvSpPr/>
          <p:nvPr/>
        </p:nvSpPr>
        <p:spPr>
          <a:xfrm>
            <a:off x="3891079" y="2003049"/>
            <a:ext cx="7825649" cy="1661993"/>
          </a:xfrm>
          <a:prstGeom prst="rect">
            <a:avLst/>
          </a:prstGeom>
          <a:ln>
            <a:solidFill>
              <a:schemeClr val="accent1"/>
            </a:solidFill>
          </a:ln>
        </p:spPr>
        <p:txBody>
          <a:bodyPr wrap="square">
            <a:spAutoFit/>
          </a:bodyPr>
          <a:lstStyle/>
          <a:p>
            <a:pPr marL="0" lvl="1"/>
            <a:r>
              <a:rPr lang="tr-TR" dirty="0" smtClean="0"/>
              <a:t>Eserde bu işareti gördüyseniz, eser sahibi, bu eserden faydalanarak kendi eserinizi oluşturduğunuzda, o eserini hangi şartlarla paylaştıysa siz de benzer şartlarla paylaşmalısınız demektir. Örneğin,  onun eseri …</a:t>
            </a:r>
          </a:p>
          <a:p>
            <a:pPr marL="285750" lvl="1" indent="-285750">
              <a:buFont typeface="Arial" panose="020B0604020202020204" pitchFamily="34" charset="0"/>
              <a:buChar char="•"/>
            </a:pPr>
            <a:r>
              <a:rPr lang="tr-TR" sz="1600" dirty="0"/>
              <a:t>A</a:t>
            </a:r>
            <a:r>
              <a:rPr lang="tr-TR" sz="1600" dirty="0" smtClean="0"/>
              <a:t>tıf vermek şartıyla herkes kullanılabiliyorsa, sizinki de öyle olmalı;</a:t>
            </a:r>
          </a:p>
          <a:p>
            <a:pPr marL="285750" lvl="1" indent="-285750">
              <a:buFont typeface="Arial" panose="020B0604020202020204" pitchFamily="34" charset="0"/>
              <a:buChar char="•"/>
            </a:pPr>
            <a:r>
              <a:rPr lang="tr-TR" sz="1600" dirty="0" smtClean="0"/>
              <a:t>Atıf vermek şartıyla ticari olmayan eserlerde kullanılabiliyorsa, </a:t>
            </a:r>
            <a:r>
              <a:rPr lang="tr-TR" sz="1600" dirty="0"/>
              <a:t>sizinki de </a:t>
            </a:r>
            <a:r>
              <a:rPr lang="tr-TR" sz="1600" dirty="0" smtClean="0"/>
              <a:t> ya ticari olmayan eserlerde veya  her tür eserde kullanılabilir olmalı</a:t>
            </a:r>
          </a:p>
        </p:txBody>
      </p:sp>
      <p:sp>
        <p:nvSpPr>
          <p:cNvPr id="13" name="Sağ Ok 12"/>
          <p:cNvSpPr/>
          <p:nvPr/>
        </p:nvSpPr>
        <p:spPr>
          <a:xfrm>
            <a:off x="2790326" y="2530624"/>
            <a:ext cx="484742" cy="300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4"/>
          <a:stretch>
            <a:fillRect/>
          </a:stretch>
        </p:blipFill>
        <p:spPr>
          <a:xfrm>
            <a:off x="690507" y="4022070"/>
            <a:ext cx="438150" cy="542925"/>
          </a:xfrm>
          <a:prstGeom prst="rect">
            <a:avLst/>
          </a:prstGeom>
        </p:spPr>
      </p:pic>
      <p:sp>
        <p:nvSpPr>
          <p:cNvPr id="15" name="Metin kutusu 14"/>
          <p:cNvSpPr txBox="1"/>
          <p:nvPr/>
        </p:nvSpPr>
        <p:spPr>
          <a:xfrm>
            <a:off x="1463265" y="3966558"/>
            <a:ext cx="1046602" cy="646331"/>
          </a:xfrm>
          <a:prstGeom prst="rect">
            <a:avLst/>
          </a:prstGeom>
          <a:noFill/>
        </p:spPr>
        <p:txBody>
          <a:bodyPr wrap="square" rtlCol="0">
            <a:spAutoFit/>
          </a:bodyPr>
          <a:lstStyle/>
          <a:p>
            <a:r>
              <a:rPr lang="tr-TR" dirty="0" smtClean="0"/>
              <a:t>Gayri ticari</a:t>
            </a:r>
            <a:endParaRPr lang="tr-TR" dirty="0"/>
          </a:p>
        </p:txBody>
      </p:sp>
      <p:sp>
        <p:nvSpPr>
          <p:cNvPr id="16" name="Sağ Ok 15"/>
          <p:cNvSpPr/>
          <p:nvPr/>
        </p:nvSpPr>
        <p:spPr>
          <a:xfrm>
            <a:off x="2790326" y="4195217"/>
            <a:ext cx="484742" cy="300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3891079" y="4022070"/>
            <a:ext cx="7825649" cy="646331"/>
          </a:xfrm>
          <a:prstGeom prst="rect">
            <a:avLst/>
          </a:prstGeom>
          <a:ln>
            <a:solidFill>
              <a:schemeClr val="accent1"/>
            </a:solidFill>
          </a:ln>
        </p:spPr>
        <p:txBody>
          <a:bodyPr wrap="square">
            <a:spAutoFit/>
          </a:bodyPr>
          <a:lstStyle/>
          <a:p>
            <a:pPr marL="0" lvl="1"/>
            <a:r>
              <a:rPr lang="tr-TR" dirty="0" smtClean="0"/>
              <a:t>Eserde bu işareti gördüyseniz, eser sahibi, eserinin yalnızca</a:t>
            </a:r>
            <a:r>
              <a:rPr lang="tr-TR" dirty="0"/>
              <a:t> </a:t>
            </a:r>
            <a:r>
              <a:rPr lang="tr-TR" dirty="0">
                <a:hlinkClick r:id="rId5" tooltip="Ticari olmayan (sayfa mevcut değil)"/>
              </a:rPr>
              <a:t>ticari olmayan</a:t>
            </a:r>
            <a:r>
              <a:rPr lang="tr-TR" dirty="0"/>
              <a:t> </a:t>
            </a:r>
            <a:r>
              <a:rPr lang="tr-TR" dirty="0" smtClean="0"/>
              <a:t>çalışmalarda kullanmanıza izin veriyor demektir.</a:t>
            </a:r>
          </a:p>
        </p:txBody>
      </p:sp>
      <p:pic>
        <p:nvPicPr>
          <p:cNvPr id="20" name="Resim 19"/>
          <p:cNvPicPr>
            <a:picLocks noChangeAspect="1"/>
          </p:cNvPicPr>
          <p:nvPr/>
        </p:nvPicPr>
        <p:blipFill>
          <a:blip r:embed="rId6"/>
          <a:stretch>
            <a:fillRect/>
          </a:stretch>
        </p:blipFill>
        <p:spPr>
          <a:xfrm>
            <a:off x="709558" y="5208892"/>
            <a:ext cx="419100" cy="466725"/>
          </a:xfrm>
          <a:prstGeom prst="rect">
            <a:avLst/>
          </a:prstGeom>
        </p:spPr>
      </p:pic>
      <p:sp>
        <p:nvSpPr>
          <p:cNvPr id="22" name="Metin kutusu 21"/>
          <p:cNvSpPr txBox="1"/>
          <p:nvPr/>
        </p:nvSpPr>
        <p:spPr>
          <a:xfrm>
            <a:off x="1244634" y="5208892"/>
            <a:ext cx="1327061" cy="369332"/>
          </a:xfrm>
          <a:prstGeom prst="rect">
            <a:avLst/>
          </a:prstGeom>
          <a:noFill/>
        </p:spPr>
        <p:txBody>
          <a:bodyPr wrap="square" rtlCol="0">
            <a:spAutoFit/>
          </a:bodyPr>
          <a:lstStyle/>
          <a:p>
            <a:r>
              <a:rPr lang="tr-TR" dirty="0" smtClean="0"/>
              <a:t>Türetilemez</a:t>
            </a:r>
            <a:endParaRPr lang="tr-TR" dirty="0"/>
          </a:p>
        </p:txBody>
      </p:sp>
      <p:sp>
        <p:nvSpPr>
          <p:cNvPr id="23" name="Sağ Ok 22"/>
          <p:cNvSpPr/>
          <p:nvPr/>
        </p:nvSpPr>
        <p:spPr>
          <a:xfrm>
            <a:off x="2790327" y="5208892"/>
            <a:ext cx="484742" cy="300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3891079" y="5035745"/>
            <a:ext cx="7825649" cy="923330"/>
          </a:xfrm>
          <a:prstGeom prst="rect">
            <a:avLst/>
          </a:prstGeom>
          <a:ln>
            <a:solidFill>
              <a:schemeClr val="accent1"/>
            </a:solidFill>
          </a:ln>
        </p:spPr>
        <p:txBody>
          <a:bodyPr wrap="square">
            <a:spAutoFit/>
          </a:bodyPr>
          <a:lstStyle/>
          <a:p>
            <a:pPr marL="0" lvl="1"/>
            <a:r>
              <a:rPr lang="tr-TR" dirty="0"/>
              <a:t>Eserde bu işareti </a:t>
            </a:r>
            <a:r>
              <a:rPr lang="tr-TR" dirty="0" smtClean="0"/>
              <a:t>gördüyseniz, eser sahibin, eser </a:t>
            </a:r>
            <a:r>
              <a:rPr lang="tr-TR" dirty="0"/>
              <a:t>üzerinde kopyalama, dağıtma ve görüntüleme </a:t>
            </a:r>
            <a:r>
              <a:rPr lang="tr-TR" dirty="0" smtClean="0"/>
              <a:t>işlemlerini  </a:t>
            </a:r>
            <a:r>
              <a:rPr lang="tr-TR" dirty="0"/>
              <a:t>yalnızca birebir </a:t>
            </a:r>
            <a:r>
              <a:rPr lang="tr-TR" dirty="0" smtClean="0"/>
              <a:t>gerçekleştirmenize izin veriyor demektir (üzerinde değişiklik yapmadan kullanabilirsiniz).</a:t>
            </a:r>
          </a:p>
        </p:txBody>
      </p:sp>
    </p:spTree>
    <p:extLst>
      <p:ext uri="{BB962C8B-B14F-4D97-AF65-F5344CB8AC3E}">
        <p14:creationId xmlns:p14="http://schemas.microsoft.com/office/powerpoint/2010/main" val="14361151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00D4ED9-462A-4EB0-AD72-7478C23AB2D5}" type="slidenum">
              <a:rPr lang="tr-TR" smtClean="0"/>
              <a:t>122</a:t>
            </a:fld>
            <a:endParaRPr lang="tr-TR"/>
          </a:p>
        </p:txBody>
      </p:sp>
      <p:sp>
        <p:nvSpPr>
          <p:cNvPr id="7" name="Dikdörtgen 6"/>
          <p:cNvSpPr/>
          <p:nvPr/>
        </p:nvSpPr>
        <p:spPr>
          <a:xfrm>
            <a:off x="5819274" y="1912816"/>
            <a:ext cx="5923547" cy="923330"/>
          </a:xfrm>
          <a:prstGeom prst="rect">
            <a:avLst/>
          </a:prstGeom>
        </p:spPr>
        <p:txBody>
          <a:bodyPr wrap="square">
            <a:spAutoFit/>
          </a:bodyPr>
          <a:lstStyle/>
          <a:p>
            <a:r>
              <a:rPr lang="tr-TR" dirty="0" smtClean="0"/>
              <a:t>Bir </a:t>
            </a:r>
            <a:r>
              <a:rPr lang="tr-TR" dirty="0"/>
              <a:t>çalışma bu işaret ile lisanslanmışsa, çalışmayı yaratıcısına atıf vererek istediğiniz şekilde kullanabilirsiniz. BU CC lisanları içerisinde en geniş kapsamlı olan lisanstır. </a:t>
            </a:r>
          </a:p>
        </p:txBody>
      </p:sp>
      <p:pic>
        <p:nvPicPr>
          <p:cNvPr id="8" name="Resim 7"/>
          <p:cNvPicPr>
            <a:picLocks noChangeAspect="1"/>
          </p:cNvPicPr>
          <p:nvPr/>
        </p:nvPicPr>
        <p:blipFill>
          <a:blip r:embed="rId2"/>
          <a:stretch>
            <a:fillRect/>
          </a:stretch>
        </p:blipFill>
        <p:spPr>
          <a:xfrm>
            <a:off x="529845" y="1644053"/>
            <a:ext cx="2136770" cy="1192093"/>
          </a:xfrm>
          <a:prstGeom prst="rect">
            <a:avLst/>
          </a:prstGeom>
        </p:spPr>
      </p:pic>
      <p:pic>
        <p:nvPicPr>
          <p:cNvPr id="9" name="Resim 8"/>
          <p:cNvPicPr>
            <a:picLocks noChangeAspect="1"/>
          </p:cNvPicPr>
          <p:nvPr/>
        </p:nvPicPr>
        <p:blipFill>
          <a:blip r:embed="rId3"/>
          <a:stretch>
            <a:fillRect/>
          </a:stretch>
        </p:blipFill>
        <p:spPr>
          <a:xfrm>
            <a:off x="529845" y="3516687"/>
            <a:ext cx="2114278" cy="1259570"/>
          </a:xfrm>
          <a:prstGeom prst="rect">
            <a:avLst/>
          </a:prstGeom>
        </p:spPr>
      </p:pic>
      <p:pic>
        <p:nvPicPr>
          <p:cNvPr id="10" name="Resim 9"/>
          <p:cNvPicPr>
            <a:picLocks noChangeAspect="1"/>
          </p:cNvPicPr>
          <p:nvPr/>
        </p:nvPicPr>
        <p:blipFill>
          <a:blip r:embed="rId4"/>
          <a:stretch>
            <a:fillRect/>
          </a:stretch>
        </p:blipFill>
        <p:spPr>
          <a:xfrm>
            <a:off x="484980" y="5209242"/>
            <a:ext cx="2069293" cy="1147108"/>
          </a:xfrm>
          <a:prstGeom prst="rect">
            <a:avLst/>
          </a:prstGeom>
        </p:spPr>
      </p:pic>
      <p:sp>
        <p:nvSpPr>
          <p:cNvPr id="16" name="Metin kutusu 15"/>
          <p:cNvSpPr txBox="1"/>
          <p:nvPr/>
        </p:nvSpPr>
        <p:spPr>
          <a:xfrm>
            <a:off x="4492102" y="686944"/>
            <a:ext cx="411849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Bu dört sembolün kombinasyonu ile oluşan pek çok farklı açık lisans vardır:</a:t>
            </a:r>
            <a:endParaRPr lang="tr-TR" dirty="0"/>
          </a:p>
        </p:txBody>
      </p:sp>
      <p:grpSp>
        <p:nvGrpSpPr>
          <p:cNvPr id="20" name="Grup 19"/>
          <p:cNvGrpSpPr/>
          <p:nvPr/>
        </p:nvGrpSpPr>
        <p:grpSpPr>
          <a:xfrm>
            <a:off x="2554273" y="720118"/>
            <a:ext cx="1699923" cy="600075"/>
            <a:chOff x="2554273" y="445359"/>
            <a:chExt cx="1699923" cy="600075"/>
          </a:xfrm>
        </p:grpSpPr>
        <p:pic>
          <p:nvPicPr>
            <p:cNvPr id="14" name="Resim 13"/>
            <p:cNvPicPr>
              <a:picLocks noChangeAspect="1"/>
            </p:cNvPicPr>
            <p:nvPr/>
          </p:nvPicPr>
          <p:blipFill>
            <a:blip r:embed="rId5"/>
            <a:stretch>
              <a:fillRect/>
            </a:stretch>
          </p:blipFill>
          <p:spPr>
            <a:xfrm>
              <a:off x="3365643" y="445359"/>
              <a:ext cx="438150" cy="54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pic>
          <p:nvPicPr>
            <p:cNvPr id="15" name="Resim 14"/>
            <p:cNvPicPr>
              <a:picLocks noChangeAspect="1"/>
            </p:cNvPicPr>
            <p:nvPr/>
          </p:nvPicPr>
          <p:blipFill>
            <a:blip r:embed="rId6"/>
            <a:stretch>
              <a:fillRect/>
            </a:stretch>
          </p:blipFill>
          <p:spPr>
            <a:xfrm>
              <a:off x="3835096" y="476026"/>
              <a:ext cx="419100"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pic>
          <p:nvPicPr>
            <p:cNvPr id="17" name="Resim 16"/>
            <p:cNvPicPr>
              <a:picLocks noChangeAspect="1"/>
            </p:cNvPicPr>
            <p:nvPr/>
          </p:nvPicPr>
          <p:blipFill>
            <a:blip r:embed="rId7"/>
            <a:stretch>
              <a:fillRect/>
            </a:stretch>
          </p:blipFill>
          <p:spPr>
            <a:xfrm>
              <a:off x="2554273" y="445359"/>
              <a:ext cx="44836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pic>
          <p:nvPicPr>
            <p:cNvPr id="18" name="Resim 17"/>
            <p:cNvPicPr>
              <a:picLocks noChangeAspect="1"/>
            </p:cNvPicPr>
            <p:nvPr/>
          </p:nvPicPr>
          <p:blipFill>
            <a:blip r:embed="rId8"/>
            <a:stretch>
              <a:fillRect/>
            </a:stretch>
          </p:blipFill>
          <p:spPr>
            <a:xfrm>
              <a:off x="2959571" y="499838"/>
              <a:ext cx="43815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grpSp>
      <p:sp>
        <p:nvSpPr>
          <p:cNvPr id="21" name="Dikdörtgen 20"/>
          <p:cNvSpPr/>
          <p:nvPr/>
        </p:nvSpPr>
        <p:spPr>
          <a:xfrm>
            <a:off x="2780267" y="1916933"/>
            <a:ext cx="1834861" cy="646331"/>
          </a:xfrm>
          <a:prstGeom prst="rect">
            <a:avLst/>
          </a:prstGeom>
        </p:spPr>
        <p:txBody>
          <a:bodyPr wrap="none">
            <a:spAutoFit/>
          </a:bodyPr>
          <a:lstStyle/>
          <a:p>
            <a:r>
              <a:rPr lang="tr-TR" b="1" dirty="0"/>
              <a:t>CC </a:t>
            </a:r>
            <a:r>
              <a:rPr lang="tr-TR" b="1" dirty="0" smtClean="0"/>
              <a:t>BY</a:t>
            </a:r>
          </a:p>
          <a:p>
            <a:r>
              <a:rPr lang="tr-TR" b="1" dirty="0"/>
              <a:t>Atıf (</a:t>
            </a:r>
            <a:r>
              <a:rPr lang="tr-TR" b="1" dirty="0" err="1"/>
              <a:t>Attribution</a:t>
            </a:r>
            <a:r>
              <a:rPr lang="tr-TR" b="1" dirty="0"/>
              <a:t>)</a:t>
            </a:r>
            <a:r>
              <a:rPr lang="tr-TR" b="1" dirty="0" smtClean="0"/>
              <a:t> </a:t>
            </a:r>
            <a:endParaRPr lang="tr-TR" dirty="0"/>
          </a:p>
        </p:txBody>
      </p:sp>
      <p:sp>
        <p:nvSpPr>
          <p:cNvPr id="22" name="Dikdörtgen 21"/>
          <p:cNvSpPr/>
          <p:nvPr/>
        </p:nvSpPr>
        <p:spPr>
          <a:xfrm>
            <a:off x="2679458" y="3575928"/>
            <a:ext cx="2470288" cy="1200329"/>
          </a:xfrm>
          <a:prstGeom prst="rect">
            <a:avLst/>
          </a:prstGeom>
        </p:spPr>
        <p:txBody>
          <a:bodyPr wrap="square">
            <a:spAutoFit/>
          </a:bodyPr>
          <a:lstStyle/>
          <a:p>
            <a:r>
              <a:rPr lang="tr-TR" b="1" dirty="0"/>
              <a:t>CC </a:t>
            </a:r>
            <a:r>
              <a:rPr lang="tr-TR" b="1" dirty="0" smtClean="0"/>
              <a:t>BY-SA</a:t>
            </a:r>
          </a:p>
          <a:p>
            <a:r>
              <a:rPr lang="tr-TR" b="1" dirty="0" smtClean="0"/>
              <a:t>Atıf-Aynı Lisansla Paylaş </a:t>
            </a:r>
            <a:r>
              <a:rPr lang="tr-TR" b="1" dirty="0"/>
              <a:t>(</a:t>
            </a:r>
            <a:r>
              <a:rPr lang="tr-TR" b="1" dirty="0" err="1" smtClean="0"/>
              <a:t>Attribution-ShareAlike</a:t>
            </a:r>
            <a:r>
              <a:rPr lang="tr-TR" b="1" dirty="0"/>
              <a:t>)</a:t>
            </a:r>
            <a:endParaRPr lang="tr-TR" dirty="0"/>
          </a:p>
          <a:p>
            <a:endParaRPr lang="tr-TR" dirty="0"/>
          </a:p>
        </p:txBody>
      </p:sp>
      <p:sp>
        <p:nvSpPr>
          <p:cNvPr id="24" name="Dikdörtgen 23"/>
          <p:cNvSpPr/>
          <p:nvPr/>
        </p:nvSpPr>
        <p:spPr>
          <a:xfrm>
            <a:off x="2644123" y="5296189"/>
            <a:ext cx="3175151" cy="923330"/>
          </a:xfrm>
          <a:prstGeom prst="rect">
            <a:avLst/>
          </a:prstGeom>
        </p:spPr>
        <p:txBody>
          <a:bodyPr wrap="square">
            <a:spAutoFit/>
          </a:bodyPr>
          <a:lstStyle/>
          <a:p>
            <a:r>
              <a:rPr lang="tr-TR" b="1" dirty="0"/>
              <a:t>CC BY-NC </a:t>
            </a:r>
            <a:endParaRPr lang="tr-TR" b="1" dirty="0" smtClean="0"/>
          </a:p>
          <a:p>
            <a:r>
              <a:rPr lang="tr-TR" b="1" dirty="0" smtClean="0"/>
              <a:t>Atıf-Gayri Ticari </a:t>
            </a:r>
          </a:p>
          <a:p>
            <a:r>
              <a:rPr lang="tr-TR" b="1" dirty="0" smtClean="0"/>
              <a:t>(</a:t>
            </a:r>
            <a:r>
              <a:rPr lang="tr-TR" b="1" dirty="0" err="1"/>
              <a:t>Attribution-NonCommercial</a:t>
            </a:r>
            <a:r>
              <a:rPr lang="tr-TR" b="1" dirty="0" smtClean="0"/>
              <a:t>) </a:t>
            </a:r>
            <a:endParaRPr lang="tr-TR" dirty="0"/>
          </a:p>
        </p:txBody>
      </p:sp>
      <p:sp>
        <p:nvSpPr>
          <p:cNvPr id="25" name="Dikdörtgen 24"/>
          <p:cNvSpPr/>
          <p:nvPr/>
        </p:nvSpPr>
        <p:spPr>
          <a:xfrm>
            <a:off x="5819274" y="3235190"/>
            <a:ext cx="5120682" cy="1477328"/>
          </a:xfrm>
          <a:prstGeom prst="rect">
            <a:avLst/>
          </a:prstGeom>
        </p:spPr>
        <p:txBody>
          <a:bodyPr wrap="square">
            <a:spAutoFit/>
          </a:bodyPr>
          <a:lstStyle/>
          <a:p>
            <a:r>
              <a:rPr lang="tr-TR" dirty="0"/>
              <a:t>Bu lisans, ticari amaç da dahil olmak üzere ve aynı lisansı kullanılmak şartıyla, çalışmanın başka çalışmalarla birleştirilmesi, çalışmanın üzerine yeni bir çalışma yapılması, ya da farklı düzenlemeler yapılmasına izin vermektedir. </a:t>
            </a:r>
          </a:p>
        </p:txBody>
      </p:sp>
      <p:sp>
        <p:nvSpPr>
          <p:cNvPr id="26" name="Dikdörtgen 25"/>
          <p:cNvSpPr/>
          <p:nvPr/>
        </p:nvSpPr>
        <p:spPr>
          <a:xfrm>
            <a:off x="5819274" y="4896087"/>
            <a:ext cx="6096000" cy="1477328"/>
          </a:xfrm>
          <a:prstGeom prst="rect">
            <a:avLst/>
          </a:prstGeom>
        </p:spPr>
        <p:txBody>
          <a:bodyPr>
            <a:spAutoFit/>
          </a:bodyPr>
          <a:lstStyle/>
          <a:p>
            <a:r>
              <a:rPr lang="tr-TR" dirty="0"/>
              <a:t>Bu lisans çalışmanın sahibine atıf vermek ve gayri ticari yapısını korumak koşuluyla, aynı lisansı kullanılma şartı olmaksızın çalışmanın başka çalışmalarla birleştirilmesi, çalışmanın üzerine yeni bir çalışma yapılması, ya da farklı düzenlemeler yapılmasına </a:t>
            </a:r>
            <a:r>
              <a:rPr lang="tr-TR" dirty="0" smtClean="0"/>
              <a:t>izin vermektedir.</a:t>
            </a:r>
            <a:endParaRPr lang="tr-TR" dirty="0"/>
          </a:p>
        </p:txBody>
      </p:sp>
    </p:spTree>
    <p:extLst>
      <p:ext uri="{BB962C8B-B14F-4D97-AF65-F5344CB8AC3E}">
        <p14:creationId xmlns:p14="http://schemas.microsoft.com/office/powerpoint/2010/main" val="41324363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00D4ED9-462A-4EB0-AD72-7478C23AB2D5}" type="slidenum">
              <a:rPr lang="tr-TR" smtClean="0"/>
              <a:t>123</a:t>
            </a:fld>
            <a:endParaRPr lang="tr-TR"/>
          </a:p>
        </p:txBody>
      </p:sp>
      <p:sp>
        <p:nvSpPr>
          <p:cNvPr id="10" name="Dikdörtgen 9"/>
          <p:cNvSpPr/>
          <p:nvPr/>
        </p:nvSpPr>
        <p:spPr>
          <a:xfrm>
            <a:off x="7919206" y="-3802381"/>
            <a:ext cx="5499909" cy="246221"/>
          </a:xfrm>
          <a:prstGeom prst="rect">
            <a:avLst/>
          </a:prstGeom>
        </p:spPr>
        <p:txBody>
          <a:bodyPr wrap="square">
            <a:spAutoFit/>
          </a:bodyPr>
          <a:lstStyle/>
          <a:p>
            <a:r>
              <a:rPr lang="tr-TR" sz="1000" dirty="0" smtClean="0"/>
              <a:t>.</a:t>
            </a:r>
            <a:endParaRPr lang="tr-TR" sz="1000" dirty="0"/>
          </a:p>
        </p:txBody>
      </p:sp>
      <p:sp>
        <p:nvSpPr>
          <p:cNvPr id="11" name="Dikdörtgen 10"/>
          <p:cNvSpPr/>
          <p:nvPr/>
        </p:nvSpPr>
        <p:spPr>
          <a:xfrm>
            <a:off x="2554273" y="1835071"/>
            <a:ext cx="2118815" cy="120032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tr-TR" b="1" dirty="0"/>
              <a:t>CC BY-ND </a:t>
            </a:r>
            <a:endParaRPr lang="tr-TR" b="1" dirty="0" smtClean="0"/>
          </a:p>
          <a:p>
            <a:r>
              <a:rPr lang="tr-TR" b="1" dirty="0" smtClean="0"/>
              <a:t>Atıf-Türetilemez </a:t>
            </a:r>
          </a:p>
          <a:p>
            <a:r>
              <a:rPr lang="tr-TR" b="1" dirty="0" smtClean="0"/>
              <a:t>(</a:t>
            </a:r>
            <a:r>
              <a:rPr lang="tr-TR" b="1" dirty="0" err="1" smtClean="0"/>
              <a:t>Attribution-NonDerivative</a:t>
            </a:r>
            <a:r>
              <a:rPr lang="tr-TR" b="1" dirty="0" smtClean="0"/>
              <a:t>)</a:t>
            </a:r>
          </a:p>
        </p:txBody>
      </p:sp>
      <p:pic>
        <p:nvPicPr>
          <p:cNvPr id="2" name="Resim 1"/>
          <p:cNvPicPr>
            <a:picLocks noChangeAspect="1"/>
          </p:cNvPicPr>
          <p:nvPr/>
        </p:nvPicPr>
        <p:blipFill>
          <a:blip r:embed="rId2"/>
          <a:stretch>
            <a:fillRect/>
          </a:stretch>
        </p:blipFill>
        <p:spPr>
          <a:xfrm>
            <a:off x="320431" y="1838751"/>
            <a:ext cx="2186020" cy="1151774"/>
          </a:xfrm>
          <a:prstGeom prst="rect">
            <a:avLst/>
          </a:prstGeom>
        </p:spPr>
      </p:pic>
      <p:pic>
        <p:nvPicPr>
          <p:cNvPr id="7" name="Resim 6"/>
          <p:cNvPicPr>
            <a:picLocks noChangeAspect="1"/>
          </p:cNvPicPr>
          <p:nvPr/>
        </p:nvPicPr>
        <p:blipFill>
          <a:blip r:embed="rId3"/>
          <a:stretch>
            <a:fillRect/>
          </a:stretch>
        </p:blipFill>
        <p:spPr>
          <a:xfrm>
            <a:off x="165405" y="5241360"/>
            <a:ext cx="2280041" cy="1010740"/>
          </a:xfrm>
          <a:prstGeom prst="rect">
            <a:avLst/>
          </a:prstGeom>
        </p:spPr>
      </p:pic>
      <p:pic>
        <p:nvPicPr>
          <p:cNvPr id="8" name="Resim 7"/>
          <p:cNvPicPr>
            <a:picLocks noChangeAspect="1"/>
          </p:cNvPicPr>
          <p:nvPr/>
        </p:nvPicPr>
        <p:blipFill>
          <a:blip r:embed="rId4"/>
          <a:stretch>
            <a:fillRect/>
          </a:stretch>
        </p:blipFill>
        <p:spPr>
          <a:xfrm>
            <a:off x="320431" y="3349554"/>
            <a:ext cx="2057400" cy="1162050"/>
          </a:xfrm>
          <a:prstGeom prst="rect">
            <a:avLst/>
          </a:prstGeom>
        </p:spPr>
      </p:pic>
      <p:sp>
        <p:nvSpPr>
          <p:cNvPr id="12" name="Metin kutusu 11"/>
          <p:cNvSpPr txBox="1"/>
          <p:nvPr/>
        </p:nvSpPr>
        <p:spPr>
          <a:xfrm>
            <a:off x="4492101" y="658617"/>
            <a:ext cx="450751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Bu dört sembolün kombinasyonu ile oluşan pek çok farklı açık lisans vardır (DEVAM)</a:t>
            </a:r>
            <a:endParaRPr lang="tr-TR" dirty="0"/>
          </a:p>
        </p:txBody>
      </p:sp>
      <p:grpSp>
        <p:nvGrpSpPr>
          <p:cNvPr id="13" name="Grup 12"/>
          <p:cNvGrpSpPr/>
          <p:nvPr/>
        </p:nvGrpSpPr>
        <p:grpSpPr>
          <a:xfrm>
            <a:off x="2554273" y="691791"/>
            <a:ext cx="1699923" cy="600075"/>
            <a:chOff x="2554273" y="445359"/>
            <a:chExt cx="1699923" cy="600075"/>
          </a:xfrm>
        </p:grpSpPr>
        <p:pic>
          <p:nvPicPr>
            <p:cNvPr id="14" name="Resim 13"/>
            <p:cNvPicPr>
              <a:picLocks noChangeAspect="1"/>
            </p:cNvPicPr>
            <p:nvPr/>
          </p:nvPicPr>
          <p:blipFill>
            <a:blip r:embed="rId5"/>
            <a:stretch>
              <a:fillRect/>
            </a:stretch>
          </p:blipFill>
          <p:spPr>
            <a:xfrm>
              <a:off x="3365643" y="445359"/>
              <a:ext cx="438150" cy="54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pic>
          <p:nvPicPr>
            <p:cNvPr id="15" name="Resim 14"/>
            <p:cNvPicPr>
              <a:picLocks noChangeAspect="1"/>
            </p:cNvPicPr>
            <p:nvPr/>
          </p:nvPicPr>
          <p:blipFill>
            <a:blip r:embed="rId6"/>
            <a:stretch>
              <a:fillRect/>
            </a:stretch>
          </p:blipFill>
          <p:spPr>
            <a:xfrm>
              <a:off x="3835096" y="476026"/>
              <a:ext cx="419100"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pic>
          <p:nvPicPr>
            <p:cNvPr id="16" name="Resim 15"/>
            <p:cNvPicPr>
              <a:picLocks noChangeAspect="1"/>
            </p:cNvPicPr>
            <p:nvPr/>
          </p:nvPicPr>
          <p:blipFill>
            <a:blip r:embed="rId7"/>
            <a:stretch>
              <a:fillRect/>
            </a:stretch>
          </p:blipFill>
          <p:spPr>
            <a:xfrm>
              <a:off x="2554273" y="445359"/>
              <a:ext cx="44836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pic>
          <p:nvPicPr>
            <p:cNvPr id="17" name="Resim 16"/>
            <p:cNvPicPr>
              <a:picLocks noChangeAspect="1"/>
            </p:cNvPicPr>
            <p:nvPr/>
          </p:nvPicPr>
          <p:blipFill>
            <a:blip r:embed="rId8"/>
            <a:stretch>
              <a:fillRect/>
            </a:stretch>
          </p:blipFill>
          <p:spPr>
            <a:xfrm>
              <a:off x="2959571" y="499838"/>
              <a:ext cx="43815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grpSp>
      <p:sp>
        <p:nvSpPr>
          <p:cNvPr id="18" name="Dikdörtgen 17"/>
          <p:cNvSpPr/>
          <p:nvPr/>
        </p:nvSpPr>
        <p:spPr>
          <a:xfrm>
            <a:off x="5454511" y="1993562"/>
            <a:ext cx="6577263" cy="646331"/>
          </a:xfrm>
          <a:prstGeom prst="rect">
            <a:avLst/>
          </a:prstGeom>
        </p:spPr>
        <p:txBody>
          <a:bodyPr wrap="square">
            <a:spAutoFit/>
          </a:bodyPr>
          <a:lstStyle/>
          <a:p>
            <a:r>
              <a:rPr lang="tr-TR" dirty="0"/>
              <a:t>Bu lisans çalışmanın bütünlüğü bozulmadığı sürece ve yaratıcısına atıf verilmesi koşuluyla ticari ya da </a:t>
            </a:r>
            <a:r>
              <a:rPr lang="tr-TR" dirty="0" err="1"/>
              <a:t>gayriticari</a:t>
            </a:r>
            <a:r>
              <a:rPr lang="tr-TR" dirty="0"/>
              <a:t> dağıtımına izin verir. </a:t>
            </a:r>
          </a:p>
        </p:txBody>
      </p:sp>
      <p:sp>
        <p:nvSpPr>
          <p:cNvPr id="19" name="Dikdörtgen 18"/>
          <p:cNvSpPr/>
          <p:nvPr/>
        </p:nvSpPr>
        <p:spPr>
          <a:xfrm>
            <a:off x="2445446" y="3349658"/>
            <a:ext cx="3321580" cy="1477328"/>
          </a:xfrm>
          <a:prstGeom prst="rect">
            <a:avLst/>
          </a:prstGeom>
        </p:spPr>
        <p:txBody>
          <a:bodyPr wrap="square">
            <a:spAutoFit/>
          </a:bodyPr>
          <a:lstStyle/>
          <a:p>
            <a:r>
              <a:rPr lang="tr-TR" b="1" dirty="0"/>
              <a:t>CC </a:t>
            </a:r>
            <a:r>
              <a:rPr lang="tr-TR" b="1" dirty="0" smtClean="0"/>
              <a:t>BY-NC-SA</a:t>
            </a:r>
          </a:p>
          <a:p>
            <a:r>
              <a:rPr lang="tr-TR" b="1" dirty="0" smtClean="0"/>
              <a:t>Atıf-</a:t>
            </a:r>
            <a:r>
              <a:rPr lang="tr-TR" b="1" dirty="0" err="1" smtClean="0"/>
              <a:t>GayriTicari</a:t>
            </a:r>
            <a:r>
              <a:rPr lang="tr-TR" b="1" dirty="0" smtClean="0"/>
              <a:t>-</a:t>
            </a:r>
            <a:r>
              <a:rPr lang="tr-TR" b="1" dirty="0" err="1" smtClean="0"/>
              <a:t>AynıLisanslaPaylaş</a:t>
            </a:r>
            <a:endParaRPr lang="tr-TR" b="1" dirty="0" smtClean="0"/>
          </a:p>
          <a:p>
            <a:r>
              <a:rPr lang="tr-TR" b="1" dirty="0" smtClean="0"/>
              <a:t>(</a:t>
            </a:r>
            <a:r>
              <a:rPr lang="tr-TR" b="1" dirty="0" err="1"/>
              <a:t>Attribution-NonCommercial-ShareAlike</a:t>
            </a:r>
            <a:r>
              <a:rPr lang="tr-TR" b="1" dirty="0" smtClean="0"/>
              <a:t>)</a:t>
            </a:r>
            <a:endParaRPr lang="tr-TR" dirty="0"/>
          </a:p>
        </p:txBody>
      </p:sp>
      <p:sp>
        <p:nvSpPr>
          <p:cNvPr id="20" name="Dikdörtgen 19"/>
          <p:cNvSpPr/>
          <p:nvPr/>
        </p:nvSpPr>
        <p:spPr>
          <a:xfrm>
            <a:off x="2540540" y="5279254"/>
            <a:ext cx="3321581" cy="1200329"/>
          </a:xfrm>
          <a:prstGeom prst="rect">
            <a:avLst/>
          </a:prstGeom>
        </p:spPr>
        <p:txBody>
          <a:bodyPr wrap="square">
            <a:spAutoFit/>
          </a:bodyPr>
          <a:lstStyle/>
          <a:p>
            <a:r>
              <a:rPr lang="tr-TR" b="1" dirty="0"/>
              <a:t>CC BY-NC-ND </a:t>
            </a:r>
            <a:endParaRPr lang="tr-TR" b="1" dirty="0" smtClean="0"/>
          </a:p>
          <a:p>
            <a:r>
              <a:rPr lang="tr-TR" b="1" dirty="0" smtClean="0"/>
              <a:t>Atıf-</a:t>
            </a:r>
            <a:r>
              <a:rPr lang="tr-TR" b="1" dirty="0" err="1" smtClean="0"/>
              <a:t>GayriTicari</a:t>
            </a:r>
            <a:r>
              <a:rPr lang="tr-TR" b="1" dirty="0" smtClean="0"/>
              <a:t>-Türetilemez </a:t>
            </a:r>
          </a:p>
          <a:p>
            <a:r>
              <a:rPr lang="tr-TR" b="1" dirty="0" smtClean="0"/>
              <a:t>(</a:t>
            </a:r>
            <a:r>
              <a:rPr lang="tr-TR" b="1" dirty="0" err="1"/>
              <a:t>Attribution-NonCommercial-NonDerivative</a:t>
            </a:r>
            <a:r>
              <a:rPr lang="tr-TR" b="1" dirty="0" smtClean="0"/>
              <a:t>):</a:t>
            </a:r>
            <a:endParaRPr lang="tr-TR" dirty="0"/>
          </a:p>
        </p:txBody>
      </p:sp>
      <p:sp>
        <p:nvSpPr>
          <p:cNvPr id="21" name="Dikdörtgen 20"/>
          <p:cNvSpPr/>
          <p:nvPr/>
        </p:nvSpPr>
        <p:spPr>
          <a:xfrm>
            <a:off x="5454511" y="3328507"/>
            <a:ext cx="6096000" cy="1477328"/>
          </a:xfrm>
          <a:prstGeom prst="rect">
            <a:avLst/>
          </a:prstGeom>
        </p:spPr>
        <p:txBody>
          <a:bodyPr>
            <a:spAutoFit/>
          </a:bodyPr>
          <a:lstStyle/>
          <a:p>
            <a:r>
              <a:rPr lang="tr-TR" dirty="0"/>
              <a:t>Bu lisans çalışmanın sahibine atıf vermek, gayri ticari yapısını korumak ve yeni yaratımları tıpatıp şartlarla lisanslamak koşuluyla başka çalışmalarla birleştirilmesi, çalışmanın üzerine yeni bir çalışma yapılması, ya da farklı düzenlemeler yapılmasına izin vermektedir</a:t>
            </a:r>
            <a:r>
              <a:rPr lang="tr-TR" dirty="0" smtClean="0"/>
              <a:t>.</a:t>
            </a:r>
            <a:endParaRPr lang="tr-TR" dirty="0"/>
          </a:p>
        </p:txBody>
      </p:sp>
      <p:sp>
        <p:nvSpPr>
          <p:cNvPr id="22" name="Dikdörtgen 21"/>
          <p:cNvSpPr/>
          <p:nvPr/>
        </p:nvSpPr>
        <p:spPr>
          <a:xfrm>
            <a:off x="5454511" y="5226745"/>
            <a:ext cx="6096000" cy="1200329"/>
          </a:xfrm>
          <a:prstGeom prst="rect">
            <a:avLst/>
          </a:prstGeom>
        </p:spPr>
        <p:txBody>
          <a:bodyPr>
            <a:spAutoFit/>
          </a:bodyPr>
          <a:lstStyle/>
          <a:p>
            <a:r>
              <a:rPr lang="tr-TR" dirty="0"/>
              <a:t>Bu lisans var olan 6 CC lisansı içinde en çok sınırlama getiren lisanstır. Yaratıcısına atıfta bulunmak kaydıyla indirilebilir ya da paylaşılabilir ancak hiçbir şekilde üzerinde değişiklik yapılamaz ve ticari amaçla kullanılamaz.</a:t>
            </a:r>
          </a:p>
        </p:txBody>
      </p:sp>
    </p:spTree>
    <p:extLst>
      <p:ext uri="{BB962C8B-B14F-4D97-AF65-F5344CB8AC3E}">
        <p14:creationId xmlns:p14="http://schemas.microsoft.com/office/powerpoint/2010/main" val="5045249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00D4ED9-462A-4EB0-AD72-7478C23AB2D5}" type="slidenum">
              <a:rPr lang="tr-TR" smtClean="0"/>
              <a:t>124</a:t>
            </a:fld>
            <a:endParaRPr lang="tr-TR"/>
          </a:p>
        </p:txBody>
      </p:sp>
      <p:sp>
        <p:nvSpPr>
          <p:cNvPr id="4" name="Dikdörtgen 3"/>
          <p:cNvSpPr/>
          <p:nvPr/>
        </p:nvSpPr>
        <p:spPr>
          <a:xfrm>
            <a:off x="1391652" y="1637038"/>
            <a:ext cx="9962148" cy="923330"/>
          </a:xfrm>
          <a:prstGeom prst="rect">
            <a:avLst/>
          </a:prstGeom>
          <a:ln>
            <a:solidFill>
              <a:schemeClr val="accent1"/>
            </a:solidFill>
          </a:ln>
        </p:spPr>
        <p:txBody>
          <a:bodyPr wrap="square">
            <a:spAutoFit/>
          </a:bodyPr>
          <a:lstStyle/>
          <a:p>
            <a:pPr marL="0" lvl="1"/>
            <a:r>
              <a:rPr lang="tr-TR" dirty="0" smtClean="0"/>
              <a:t>Tüm bu anlatılan lisanslar, Creative </a:t>
            </a:r>
            <a:r>
              <a:rPr lang="tr-TR" dirty="0" err="1" smtClean="0"/>
              <a:t>Commons</a:t>
            </a:r>
            <a:r>
              <a:rPr lang="tr-TR" dirty="0" smtClean="0"/>
              <a:t> tarafından üretilmiştir.</a:t>
            </a:r>
          </a:p>
          <a:p>
            <a:pPr marL="0" lvl="1"/>
            <a:r>
              <a:rPr lang="tr-TR" dirty="0" smtClean="0"/>
              <a:t>Creative </a:t>
            </a:r>
            <a:r>
              <a:rPr lang="tr-TR" dirty="0" err="1" smtClean="0"/>
              <a:t>Commons</a:t>
            </a:r>
            <a:r>
              <a:rPr lang="tr-TR" dirty="0" smtClean="0"/>
              <a:t> bilginin paylaşımına, tekrar kullanımına ve adaptasyonuna olanak veren lisanslama araçlarına sahip, kâr amacı gütmeyen bir kuruluştur. </a:t>
            </a:r>
            <a:endParaRPr lang="tr-TR" dirty="0"/>
          </a:p>
        </p:txBody>
      </p:sp>
    </p:spTree>
    <p:extLst>
      <p:ext uri="{BB962C8B-B14F-4D97-AF65-F5344CB8AC3E}">
        <p14:creationId xmlns:p14="http://schemas.microsoft.com/office/powerpoint/2010/main" val="17928549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821" y="150941"/>
            <a:ext cx="10515600" cy="771697"/>
          </a:xfrm>
        </p:spPr>
        <p:txBody>
          <a:bodyPr/>
          <a:lstStyle/>
          <a:p>
            <a:pPr algn="ctr"/>
            <a:r>
              <a:rPr lang="tr-TR" dirty="0" smtClean="0"/>
              <a:t>Yararlı Bilgiler</a:t>
            </a:r>
            <a:endParaRPr lang="tr-TR"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125</a:t>
            </a:fld>
            <a:endParaRPr lang="tr-TR"/>
          </a:p>
        </p:txBody>
      </p:sp>
      <p:sp>
        <p:nvSpPr>
          <p:cNvPr id="5" name="İçerik Yer Tutucusu 2"/>
          <p:cNvSpPr>
            <a:spLocks noGrp="1"/>
          </p:cNvSpPr>
          <p:nvPr>
            <p:ph idx="1"/>
          </p:nvPr>
        </p:nvSpPr>
        <p:spPr>
          <a:xfrm>
            <a:off x="656225" y="922638"/>
            <a:ext cx="10714792" cy="935423"/>
          </a:xfrm>
        </p:spPr>
        <p:txBody>
          <a:bodyPr>
            <a:normAutofit/>
          </a:bodyPr>
          <a:lstStyle/>
          <a:p>
            <a:pPr marL="0" indent="0" algn="ctr">
              <a:buNone/>
            </a:pPr>
            <a:r>
              <a:rPr lang="tr-TR" sz="2000" dirty="0" smtClean="0"/>
              <a:t>Google arama motoru kullanarak Creative </a:t>
            </a:r>
            <a:r>
              <a:rPr lang="tr-TR" sz="2000" dirty="0" err="1" smtClean="0"/>
              <a:t>Commons</a:t>
            </a:r>
            <a:r>
              <a:rPr lang="tr-TR" sz="2000" dirty="0" smtClean="0"/>
              <a:t> lisanslı bir görsele ulaşma </a:t>
            </a:r>
            <a:endParaRPr lang="tr-TR" sz="2000" dirty="0"/>
          </a:p>
        </p:txBody>
      </p:sp>
      <p:pic>
        <p:nvPicPr>
          <p:cNvPr id="6" name="Resim 5"/>
          <p:cNvPicPr>
            <a:picLocks noChangeAspect="1"/>
          </p:cNvPicPr>
          <p:nvPr/>
        </p:nvPicPr>
        <p:blipFill>
          <a:blip r:embed="rId2"/>
          <a:stretch>
            <a:fillRect/>
          </a:stretch>
        </p:blipFill>
        <p:spPr>
          <a:xfrm>
            <a:off x="0" y="-26557"/>
            <a:ext cx="1707028" cy="1237595"/>
          </a:xfrm>
          <a:prstGeom prst="rect">
            <a:avLst/>
          </a:prstGeom>
        </p:spPr>
      </p:pic>
      <p:pic>
        <p:nvPicPr>
          <p:cNvPr id="7" name="Resim 6"/>
          <p:cNvPicPr>
            <a:picLocks noChangeAspect="1"/>
          </p:cNvPicPr>
          <p:nvPr/>
        </p:nvPicPr>
        <p:blipFill>
          <a:blip r:embed="rId3"/>
          <a:stretch>
            <a:fillRect/>
          </a:stretch>
        </p:blipFill>
        <p:spPr>
          <a:xfrm>
            <a:off x="10320214" y="-136449"/>
            <a:ext cx="1707028" cy="1237595"/>
          </a:xfrm>
          <a:prstGeom prst="rect">
            <a:avLst/>
          </a:prstGeom>
        </p:spPr>
      </p:pic>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l="92" t="8464" r="3519" b="4880"/>
          <a:stretch/>
        </p:blipFill>
        <p:spPr>
          <a:xfrm>
            <a:off x="1919416" y="1564472"/>
            <a:ext cx="8798011" cy="4449150"/>
          </a:xfrm>
          <a:prstGeom prst="rect">
            <a:avLst/>
          </a:prstGeom>
        </p:spPr>
      </p:pic>
      <p:sp>
        <p:nvSpPr>
          <p:cNvPr id="10" name="Aşağı Ok 9"/>
          <p:cNvSpPr/>
          <p:nvPr/>
        </p:nvSpPr>
        <p:spPr>
          <a:xfrm>
            <a:off x="4110681" y="1531743"/>
            <a:ext cx="247135" cy="6526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2814793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821" y="150941"/>
            <a:ext cx="10515600" cy="771697"/>
          </a:xfrm>
        </p:spPr>
        <p:txBody>
          <a:bodyPr/>
          <a:lstStyle/>
          <a:p>
            <a:pPr algn="ctr"/>
            <a:r>
              <a:rPr lang="tr-TR" dirty="0" smtClean="0"/>
              <a:t>Yararlı Bilgiler</a:t>
            </a:r>
            <a:endParaRPr lang="tr-TR"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126</a:t>
            </a:fld>
            <a:endParaRPr lang="tr-TR"/>
          </a:p>
        </p:txBody>
      </p:sp>
      <p:sp>
        <p:nvSpPr>
          <p:cNvPr id="5" name="İçerik Yer Tutucusu 2"/>
          <p:cNvSpPr>
            <a:spLocks noGrp="1"/>
          </p:cNvSpPr>
          <p:nvPr>
            <p:ph idx="1"/>
          </p:nvPr>
        </p:nvSpPr>
        <p:spPr>
          <a:xfrm>
            <a:off x="656225" y="922638"/>
            <a:ext cx="10714792" cy="935423"/>
          </a:xfrm>
        </p:spPr>
        <p:txBody>
          <a:bodyPr>
            <a:normAutofit/>
          </a:bodyPr>
          <a:lstStyle/>
          <a:p>
            <a:pPr marL="0" indent="0" algn="ctr">
              <a:buNone/>
            </a:pPr>
            <a:r>
              <a:rPr lang="tr-TR" sz="2000" dirty="0" smtClean="0"/>
              <a:t>Youtube üzerinden Creative </a:t>
            </a:r>
            <a:r>
              <a:rPr lang="tr-TR" sz="2000" dirty="0" err="1" smtClean="0"/>
              <a:t>Commons</a:t>
            </a:r>
            <a:r>
              <a:rPr lang="tr-TR" sz="2000" dirty="0" smtClean="0"/>
              <a:t> lisanslı bir videoya ulaşma </a:t>
            </a:r>
            <a:endParaRPr lang="tr-TR" sz="2000" dirty="0"/>
          </a:p>
        </p:txBody>
      </p:sp>
      <p:pic>
        <p:nvPicPr>
          <p:cNvPr id="6" name="Resim 5"/>
          <p:cNvPicPr>
            <a:picLocks noChangeAspect="1"/>
          </p:cNvPicPr>
          <p:nvPr/>
        </p:nvPicPr>
        <p:blipFill>
          <a:blip r:embed="rId2"/>
          <a:stretch>
            <a:fillRect/>
          </a:stretch>
        </p:blipFill>
        <p:spPr>
          <a:xfrm>
            <a:off x="0" y="-26557"/>
            <a:ext cx="1707028" cy="1237595"/>
          </a:xfrm>
          <a:prstGeom prst="rect">
            <a:avLst/>
          </a:prstGeom>
        </p:spPr>
      </p:pic>
      <p:pic>
        <p:nvPicPr>
          <p:cNvPr id="7" name="Resim 6"/>
          <p:cNvPicPr>
            <a:picLocks noChangeAspect="1"/>
          </p:cNvPicPr>
          <p:nvPr/>
        </p:nvPicPr>
        <p:blipFill>
          <a:blip r:embed="rId3"/>
          <a:stretch>
            <a:fillRect/>
          </a:stretch>
        </p:blipFill>
        <p:spPr>
          <a:xfrm>
            <a:off x="10320214" y="-136449"/>
            <a:ext cx="1707028" cy="1237595"/>
          </a:xfrm>
          <a:prstGeom prst="rect">
            <a:avLst/>
          </a:prstGeom>
        </p:spPr>
      </p:pic>
      <p:pic>
        <p:nvPicPr>
          <p:cNvPr id="13" name="Resim 12"/>
          <p:cNvPicPr>
            <a:picLocks noChangeAspect="1"/>
          </p:cNvPicPr>
          <p:nvPr/>
        </p:nvPicPr>
        <p:blipFill rotWithShape="1">
          <a:blip r:embed="rId4"/>
          <a:srcRect l="-3581" t="4336" r="6554" b="3182"/>
          <a:stretch/>
        </p:blipFill>
        <p:spPr>
          <a:xfrm>
            <a:off x="559167" y="1388536"/>
            <a:ext cx="9557903" cy="5124366"/>
          </a:xfrm>
          <a:prstGeom prst="rect">
            <a:avLst/>
          </a:prstGeom>
        </p:spPr>
      </p:pic>
      <p:sp>
        <p:nvSpPr>
          <p:cNvPr id="10" name="Aşağı Ok 9"/>
          <p:cNvSpPr/>
          <p:nvPr/>
        </p:nvSpPr>
        <p:spPr>
          <a:xfrm>
            <a:off x="7101017" y="2519147"/>
            <a:ext cx="247135" cy="6526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86221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Yararlı Bilgiler</a:t>
            </a:r>
            <a:endParaRPr lang="tr-TR"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127</a:t>
            </a:fld>
            <a:endParaRPr lang="tr-TR"/>
          </a:p>
        </p:txBody>
      </p:sp>
      <p:sp>
        <p:nvSpPr>
          <p:cNvPr id="5" name="İçerik Yer Tutucusu 4"/>
          <p:cNvSpPr txBox="1">
            <a:spLocks noGrp="1"/>
          </p:cNvSpPr>
          <p:nvPr>
            <p:ph idx="1"/>
          </p:nvPr>
        </p:nvSpPr>
        <p:spPr>
          <a:xfrm>
            <a:off x="1366886" y="1825626"/>
            <a:ext cx="9986913" cy="3319883"/>
          </a:xfrm>
          <a:prstGeom prst="rect">
            <a:avLst/>
          </a:prstGeom>
          <a:noFill/>
        </p:spPr>
        <p:txBody>
          <a:bodyPr wrap="square" rtlCol="0">
            <a:spAutoFit/>
          </a:bodyPr>
          <a:lstStyle/>
          <a:p>
            <a:r>
              <a:rPr lang="tr-TR" dirty="0" smtClean="0"/>
              <a:t>Açık lisanslar ve bu lisanların üreticisi olan Creative </a:t>
            </a:r>
            <a:r>
              <a:rPr lang="tr-TR" dirty="0" err="1" smtClean="0"/>
              <a:t>Commons</a:t>
            </a:r>
            <a:r>
              <a:rPr lang="tr-TR" dirty="0" smtClean="0"/>
              <a:t> hakkında ayrıntılı bilgi için: </a:t>
            </a:r>
          </a:p>
          <a:p>
            <a:pPr marL="0" indent="0">
              <a:buNone/>
            </a:pPr>
            <a:endParaRPr lang="tr-TR" dirty="0" smtClean="0"/>
          </a:p>
          <a:p>
            <a:r>
              <a:rPr lang="tr-TR" dirty="0" smtClean="0">
                <a:hlinkClick r:id="rId2"/>
              </a:rPr>
              <a:t>https</a:t>
            </a:r>
            <a:r>
              <a:rPr lang="tr-TR" dirty="0">
                <a:hlinkClick r:id="rId2"/>
              </a:rPr>
              <a:t>://creativecommons.org.tr/kaynaklar</a:t>
            </a:r>
            <a:r>
              <a:rPr lang="tr-TR" dirty="0" smtClean="0">
                <a:hlinkClick r:id="rId2"/>
              </a:rPr>
              <a:t>/</a:t>
            </a:r>
            <a:endParaRPr lang="tr-TR" dirty="0" smtClean="0"/>
          </a:p>
          <a:p>
            <a:r>
              <a:rPr lang="tr-TR" dirty="0">
                <a:hlinkClick r:id="rId3"/>
              </a:rPr>
              <a:t>https://sarkac.org/2019/07/yaraticiliginizi-paylasin-acik-lisanslar-ve-creative-commons</a:t>
            </a:r>
            <a:r>
              <a:rPr lang="tr-TR" dirty="0" smtClean="0">
                <a:hlinkClick r:id="rId3"/>
              </a:rPr>
              <a:t>/</a:t>
            </a:r>
            <a:endParaRPr lang="tr-TR" dirty="0" smtClean="0"/>
          </a:p>
          <a:p>
            <a:endParaRPr lang="tr-TR" dirty="0"/>
          </a:p>
        </p:txBody>
      </p:sp>
    </p:spTree>
    <p:extLst>
      <p:ext uri="{BB962C8B-B14F-4D97-AF65-F5344CB8AC3E}">
        <p14:creationId xmlns:p14="http://schemas.microsoft.com/office/powerpoint/2010/main" val="37546260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Yararlı Bilgiler</a:t>
            </a:r>
            <a:endParaRPr lang="tr-TR"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128</a:t>
            </a:fld>
            <a:endParaRPr lang="tr-TR"/>
          </a:p>
        </p:txBody>
      </p:sp>
      <p:sp>
        <p:nvSpPr>
          <p:cNvPr id="5" name="İçerik Yer Tutucusu 4"/>
          <p:cNvSpPr txBox="1">
            <a:spLocks noGrp="1"/>
          </p:cNvSpPr>
          <p:nvPr>
            <p:ph idx="1"/>
          </p:nvPr>
        </p:nvSpPr>
        <p:spPr>
          <a:xfrm>
            <a:off x="1366886" y="1825626"/>
            <a:ext cx="9986913" cy="3707682"/>
          </a:xfrm>
          <a:prstGeom prst="rect">
            <a:avLst/>
          </a:prstGeom>
          <a:noFill/>
        </p:spPr>
        <p:txBody>
          <a:bodyPr wrap="square" rtlCol="0">
            <a:spAutoFit/>
          </a:bodyPr>
          <a:lstStyle/>
          <a:p>
            <a:r>
              <a:rPr lang="tr-TR" dirty="0" smtClean="0"/>
              <a:t>Diğer açık lisans türleri ve Dijital Eş Yayıncılık Lisansı hakkında ayrıntılı bilgiye ulaşmak için: </a:t>
            </a:r>
            <a:endParaRPr lang="tr-TR" dirty="0"/>
          </a:p>
          <a:p>
            <a:endParaRPr lang="tr-TR" dirty="0" smtClean="0"/>
          </a:p>
          <a:p>
            <a:r>
              <a:rPr lang="tr-TR" dirty="0">
                <a:hlinkClick r:id="rId2"/>
              </a:rPr>
              <a:t>https://open-access.network/en/information/legal-issues/licences#c13391 </a:t>
            </a:r>
            <a:endParaRPr lang="tr-TR" dirty="0" smtClean="0">
              <a:hlinkClick r:id="rId2"/>
            </a:endParaRPr>
          </a:p>
          <a:p>
            <a:r>
              <a:rPr lang="tr-TR" dirty="0" smtClean="0">
                <a:hlinkClick r:id="rId2"/>
              </a:rPr>
              <a:t>https</a:t>
            </a:r>
            <a:r>
              <a:rPr lang="tr-TR" dirty="0">
                <a:hlinkClick r:id="rId2"/>
              </a:rPr>
              <a:t>://</a:t>
            </a:r>
            <a:r>
              <a:rPr lang="tr-TR" dirty="0" smtClean="0">
                <a:hlinkClick r:id="rId2"/>
              </a:rPr>
              <a:t>www.hbz-nrw.de/produkte/open-access/dipp/lizenzen/dppl</a:t>
            </a:r>
            <a:endParaRPr lang="tr-TR" dirty="0" smtClean="0"/>
          </a:p>
          <a:p>
            <a:endParaRPr lang="tr-TR" dirty="0"/>
          </a:p>
        </p:txBody>
      </p:sp>
    </p:spTree>
    <p:extLst>
      <p:ext uri="{BB962C8B-B14F-4D97-AF65-F5344CB8AC3E}">
        <p14:creationId xmlns:p14="http://schemas.microsoft.com/office/powerpoint/2010/main" val="12499950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29200" y="0"/>
            <a:ext cx="2533650" cy="511175"/>
          </a:xfrm>
        </p:spPr>
        <p:txBody>
          <a:bodyPr>
            <a:normAutofit fontScale="90000"/>
          </a:bodyPr>
          <a:lstStyle/>
          <a:p>
            <a:r>
              <a:rPr lang="tr-TR" sz="3200" b="1" dirty="0" smtClean="0"/>
              <a:t>Kaynaklar </a:t>
            </a:r>
            <a:endParaRPr lang="tr-TR" sz="3200" b="1" dirty="0"/>
          </a:p>
        </p:txBody>
      </p:sp>
      <p:sp>
        <p:nvSpPr>
          <p:cNvPr id="4" name="Metin kutusu 3"/>
          <p:cNvSpPr txBox="1"/>
          <p:nvPr/>
        </p:nvSpPr>
        <p:spPr>
          <a:xfrm>
            <a:off x="653142" y="534390"/>
            <a:ext cx="11065165" cy="6986528"/>
          </a:xfrm>
          <a:prstGeom prst="rect">
            <a:avLst/>
          </a:prstGeom>
          <a:noFill/>
        </p:spPr>
        <p:txBody>
          <a:bodyPr wrap="square" rtlCol="0">
            <a:spAutoFit/>
          </a:bodyPr>
          <a:lstStyle/>
          <a:p>
            <a:pPr indent="-457200">
              <a:lnSpc>
                <a:spcPct val="200000"/>
              </a:lnSpc>
            </a:pPr>
            <a:r>
              <a:rPr lang="tr-TR" sz="1600" dirty="0" smtClean="0">
                <a:latin typeface="Times New Roman" panose="02020603050405020304" pitchFamily="18" charset="0"/>
                <a:cs typeface="Times New Roman" panose="02020603050405020304" pitchFamily="18" charset="0"/>
              </a:rPr>
              <a:t>American </a:t>
            </a:r>
            <a:r>
              <a:rPr lang="tr-TR" sz="1600" dirty="0" err="1" smtClean="0">
                <a:latin typeface="Times New Roman" panose="02020603050405020304" pitchFamily="18" charset="0"/>
                <a:cs typeface="Times New Roman" panose="02020603050405020304" pitchFamily="18" charset="0"/>
              </a:rPr>
              <a:t>Psychological</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Association</a:t>
            </a:r>
            <a:r>
              <a:rPr lang="tr-TR" sz="1600" dirty="0" smtClean="0">
                <a:latin typeface="Times New Roman" panose="02020603050405020304" pitchFamily="18" charset="0"/>
                <a:cs typeface="Times New Roman" panose="02020603050405020304" pitchFamily="18" charset="0"/>
              </a:rPr>
              <a:t> (2011). </a:t>
            </a:r>
            <a:r>
              <a:rPr lang="tr-TR" sz="1600" i="1" dirty="0" err="1" smtClean="0">
                <a:latin typeface="Times New Roman" panose="02020603050405020304" pitchFamily="18" charset="0"/>
                <a:cs typeface="Times New Roman" panose="02020603050405020304" pitchFamily="18" charset="0"/>
              </a:rPr>
              <a:t>Publication</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manual</a:t>
            </a:r>
            <a:r>
              <a:rPr lang="tr-TR" sz="1600" i="1" dirty="0" smtClean="0">
                <a:latin typeface="Times New Roman" panose="02020603050405020304" pitchFamily="18" charset="0"/>
                <a:cs typeface="Times New Roman" panose="02020603050405020304" pitchFamily="18" charset="0"/>
              </a:rPr>
              <a:t> of American </a:t>
            </a:r>
            <a:r>
              <a:rPr lang="tr-TR" sz="1600" i="1" dirty="0" err="1" smtClean="0">
                <a:latin typeface="Times New Roman" panose="02020603050405020304" pitchFamily="18" charset="0"/>
                <a:cs typeface="Times New Roman" panose="02020603050405020304" pitchFamily="18" charset="0"/>
              </a:rPr>
              <a:t>Psychological</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Association</a:t>
            </a:r>
            <a:endParaRPr lang="tr-TR" sz="1600" i="1" dirty="0" smtClean="0">
              <a:latin typeface="Times New Roman" panose="02020603050405020304" pitchFamily="18" charset="0"/>
              <a:cs typeface="Times New Roman" panose="02020603050405020304" pitchFamily="18" charset="0"/>
            </a:endParaRPr>
          </a:p>
          <a:p>
            <a:pPr indent="-457200">
              <a:lnSpc>
                <a:spcPct val="200000"/>
              </a:lnSpc>
            </a:pPr>
            <a:r>
              <a:rPr lang="tr-TR" sz="1600" i="1" dirty="0">
                <a:latin typeface="Times New Roman" panose="02020603050405020304" pitchFamily="18" charset="0"/>
                <a:cs typeface="Times New Roman" panose="02020603050405020304" pitchFamily="18" charset="0"/>
              </a:rPr>
              <a:t> </a:t>
            </a:r>
            <a:r>
              <a:rPr lang="tr-TR" sz="1600" i="1"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(6th ed.). Washington, DC: American </a:t>
            </a:r>
            <a:r>
              <a:rPr lang="tr-TR" sz="1600" dirty="0" err="1">
                <a:latin typeface="Times New Roman" panose="02020603050405020304" pitchFamily="18" charset="0"/>
                <a:cs typeface="Times New Roman" panose="02020603050405020304" pitchFamily="18" charset="0"/>
              </a:rPr>
              <a:t>Psychological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Association</a:t>
            </a:r>
            <a:r>
              <a:rPr lang="tr-TR" sz="1600" dirty="0" smtClean="0">
                <a:latin typeface="Times New Roman" panose="02020603050405020304" pitchFamily="18" charset="0"/>
                <a:cs typeface="Times New Roman" panose="02020603050405020304" pitchFamily="18" charset="0"/>
              </a:rPr>
              <a:t>.</a:t>
            </a:r>
          </a:p>
          <a:p>
            <a:pPr marL="252000" indent="-457200">
              <a:lnSpc>
                <a:spcPct val="200000"/>
              </a:lnSpc>
            </a:pPr>
            <a:r>
              <a:rPr lang="tr-TR" sz="1600" dirty="0" smtClean="0">
                <a:latin typeface="Times New Roman" panose="02020603050405020304" pitchFamily="18" charset="0"/>
                <a:cs typeface="Times New Roman" panose="02020603050405020304" pitchFamily="18" charset="0"/>
              </a:rPr>
              <a:t>Amerikan Psikoloji Derneği (2015). </a:t>
            </a:r>
            <a:r>
              <a:rPr lang="tr-TR" sz="1600" i="1" dirty="0" smtClean="0">
                <a:latin typeface="Times New Roman" panose="02020603050405020304" pitchFamily="18" charset="0"/>
                <a:cs typeface="Times New Roman" panose="02020603050405020304" pitchFamily="18" charset="0"/>
              </a:rPr>
              <a:t>APA </a:t>
            </a:r>
            <a:r>
              <a:rPr lang="tr-TR" sz="1600" i="1" dirty="0" err="1" smtClean="0">
                <a:latin typeface="Times New Roman" panose="02020603050405020304" pitchFamily="18" charset="0"/>
                <a:cs typeface="Times New Roman" panose="02020603050405020304" pitchFamily="18" charset="0"/>
              </a:rPr>
              <a:t>Publication</a:t>
            </a:r>
            <a:r>
              <a:rPr lang="tr-TR" sz="1600" i="1" dirty="0" smtClean="0">
                <a:latin typeface="Times New Roman" panose="02020603050405020304" pitchFamily="18" charset="0"/>
                <a:cs typeface="Times New Roman" panose="02020603050405020304" pitchFamily="18" charset="0"/>
              </a:rPr>
              <a:t> Manual Yayım Kılavuzu </a:t>
            </a:r>
            <a:r>
              <a:rPr lang="tr-TR" sz="1600" dirty="0" smtClean="0">
                <a:latin typeface="Times New Roman" panose="02020603050405020304" pitchFamily="18" charset="0"/>
                <a:cs typeface="Times New Roman" panose="02020603050405020304" pitchFamily="18" charset="0"/>
              </a:rPr>
              <a:t>(6. baskı). (E. Karadağ, Çev.). </a:t>
            </a:r>
            <a:r>
              <a:rPr lang="tr-TR" sz="1600" dirty="0" err="1" smtClean="0">
                <a:latin typeface="Times New Roman" panose="02020603050405020304" pitchFamily="18" charset="0"/>
                <a:cs typeface="Times New Roman" panose="02020603050405020304" pitchFamily="18" charset="0"/>
              </a:rPr>
              <a:t>Kaknüs</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Yayınları. </a:t>
            </a:r>
            <a:r>
              <a:rPr lang="tr-TR" sz="1600" dirty="0" smtClean="0">
                <a:latin typeface="Times New Roman" panose="02020603050405020304" pitchFamily="18" charset="0"/>
                <a:cs typeface="Times New Roman" panose="02020603050405020304" pitchFamily="18" charset="0"/>
              </a:rPr>
              <a:t>                                                          (Orijinal </a:t>
            </a:r>
            <a:r>
              <a:rPr lang="tr-TR" sz="1600" dirty="0">
                <a:latin typeface="Times New Roman" panose="02020603050405020304" pitchFamily="18" charset="0"/>
                <a:cs typeface="Times New Roman" panose="02020603050405020304" pitchFamily="18" charset="0"/>
              </a:rPr>
              <a:t>çalışma basım tarihi 2011</a:t>
            </a:r>
            <a:r>
              <a:rPr lang="tr-TR" sz="1600" dirty="0" smtClean="0">
                <a:latin typeface="Times New Roman" panose="02020603050405020304" pitchFamily="18" charset="0"/>
                <a:cs typeface="Times New Roman" panose="02020603050405020304" pitchFamily="18" charset="0"/>
              </a:rPr>
              <a:t>).</a:t>
            </a:r>
          </a:p>
          <a:p>
            <a:pPr indent="-457200">
              <a:lnSpc>
                <a:spcPct val="200000"/>
              </a:lnSpc>
            </a:pPr>
            <a:r>
              <a:rPr lang="tr-TR" sz="1600" dirty="0" err="1">
                <a:latin typeface="Times New Roman" panose="02020603050405020304" pitchFamily="18" charset="0"/>
                <a:cs typeface="Times New Roman" panose="02020603050405020304" pitchFamily="18" charset="0"/>
              </a:rPr>
              <a:t>American</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Psychological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Association</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n.d</a:t>
            </a:r>
            <a:r>
              <a:rPr lang="tr-TR" sz="1600"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References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American</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Psychological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Association</a:t>
            </a:r>
            <a:r>
              <a:rPr lang="tr-TR" sz="1600" dirty="0">
                <a:latin typeface="Times New Roman" panose="02020603050405020304" pitchFamily="18" charset="0"/>
                <a:cs typeface="Times New Roman" panose="02020603050405020304" pitchFamily="18" charset="0"/>
              </a:rPr>
              <a:t>. </a:t>
            </a:r>
            <a:endParaRPr lang="tr-TR" sz="1600" dirty="0" smtClean="0">
              <a:latin typeface="Times New Roman" panose="02020603050405020304" pitchFamily="18" charset="0"/>
              <a:cs typeface="Times New Roman" panose="02020603050405020304" pitchFamily="18" charset="0"/>
            </a:endParaRPr>
          </a:p>
          <a:p>
            <a:pPr indent="-457200">
              <a:lnSpc>
                <a:spcPct val="200000"/>
              </a:lnSpc>
            </a:pP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             https</a:t>
            </a:r>
            <a:r>
              <a:rPr lang="tr-TR" sz="1600" dirty="0">
                <a:latin typeface="Times New Roman" panose="02020603050405020304" pitchFamily="18" charset="0"/>
                <a:cs typeface="Times New Roman" panose="02020603050405020304" pitchFamily="18" charset="0"/>
              </a:rPr>
              <a:t>://apastyle.apa.org/style-grammar-guidelines/references. </a:t>
            </a:r>
            <a:endParaRPr lang="tr-TR" sz="1600" dirty="0" smtClean="0">
              <a:latin typeface="Times New Roman" panose="02020603050405020304" pitchFamily="18" charset="0"/>
              <a:cs typeface="Times New Roman" panose="02020603050405020304" pitchFamily="18" charset="0"/>
            </a:endParaRPr>
          </a:p>
          <a:p>
            <a:pPr indent="-457200">
              <a:lnSpc>
                <a:spcPct val="200000"/>
              </a:lnSpc>
            </a:pPr>
            <a:r>
              <a:rPr lang="tr-TR" sz="1600" dirty="0" smtClean="0">
                <a:latin typeface="Times New Roman" panose="02020603050405020304" pitchFamily="18" charset="0"/>
                <a:cs typeface="Times New Roman" panose="02020603050405020304" pitchFamily="18" charset="0"/>
              </a:rPr>
              <a:t>Creative </a:t>
            </a:r>
            <a:r>
              <a:rPr lang="tr-TR" sz="1600" dirty="0" err="1" smtClean="0">
                <a:latin typeface="Times New Roman" panose="02020603050405020304" pitchFamily="18" charset="0"/>
                <a:cs typeface="Times New Roman" panose="02020603050405020304" pitchFamily="18" charset="0"/>
              </a:rPr>
              <a:t>Commons</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n.d</a:t>
            </a:r>
            <a:r>
              <a:rPr lang="tr-TR" sz="1600" dirty="0" smtClean="0">
                <a:latin typeface="Times New Roman" panose="02020603050405020304" pitchFamily="18" charset="0"/>
                <a:cs typeface="Times New Roman" panose="02020603050405020304" pitchFamily="18" charset="0"/>
              </a:rPr>
              <a:t>.). </a:t>
            </a:r>
            <a:r>
              <a:rPr lang="tr-TR" sz="1600" i="1" dirty="0" smtClean="0">
                <a:latin typeface="Times New Roman" panose="02020603050405020304" pitchFamily="18" charset="0"/>
                <a:cs typeface="Times New Roman" panose="02020603050405020304" pitchFamily="18" charset="0"/>
              </a:rPr>
              <a:t>Creative </a:t>
            </a:r>
            <a:r>
              <a:rPr lang="tr-TR" sz="1600" i="1" dirty="0" err="1" smtClean="0">
                <a:latin typeface="Times New Roman" panose="02020603050405020304" pitchFamily="18" charset="0"/>
                <a:cs typeface="Times New Roman" panose="02020603050405020304" pitchFamily="18" charset="0"/>
              </a:rPr>
              <a:t>Commons</a:t>
            </a:r>
            <a:r>
              <a:rPr lang="tr-TR" sz="1600" i="1" dirty="0" smtClean="0">
                <a:latin typeface="Times New Roman" panose="02020603050405020304" pitchFamily="18" charset="0"/>
                <a:cs typeface="Times New Roman" panose="02020603050405020304" pitchFamily="18" charset="0"/>
              </a:rPr>
              <a:t> Açık Lisansları: Nedir</a:t>
            </a:r>
            <a:r>
              <a:rPr lang="tr-TR" sz="1600" i="1" dirty="0">
                <a:latin typeface="Times New Roman" panose="02020603050405020304" pitchFamily="18" charset="0"/>
                <a:cs typeface="Times New Roman" panose="02020603050405020304" pitchFamily="18" charset="0"/>
              </a:rPr>
              <a:t>, Nasıl Çalışır, Nasıl Kullanılır?</a:t>
            </a:r>
            <a:r>
              <a:rPr lang="tr-TR" sz="1600" i="1" dirty="0" smtClean="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hlinkClick r:id="rId3"/>
              </a:rPr>
              <a:t>https</a:t>
            </a:r>
            <a:r>
              <a:rPr lang="tr-TR" sz="1600" dirty="0">
                <a:latin typeface="Times New Roman" panose="02020603050405020304" pitchFamily="18" charset="0"/>
                <a:cs typeface="Times New Roman" panose="02020603050405020304" pitchFamily="18" charset="0"/>
                <a:hlinkClick r:id="rId3"/>
              </a:rPr>
              <a:t>://creativecommons.org.tr/kaynaklar</a:t>
            </a:r>
            <a:r>
              <a:rPr lang="tr-TR" sz="1600" dirty="0" smtClean="0">
                <a:latin typeface="Times New Roman" panose="02020603050405020304" pitchFamily="18" charset="0"/>
                <a:cs typeface="Times New Roman" panose="02020603050405020304" pitchFamily="18" charset="0"/>
                <a:hlinkClick r:id="rId3"/>
              </a:rPr>
              <a:t>/</a:t>
            </a:r>
            <a:endParaRPr lang="tr-TR" sz="1600" dirty="0" smtClean="0">
              <a:latin typeface="Times New Roman" panose="02020603050405020304" pitchFamily="18" charset="0"/>
              <a:cs typeface="Times New Roman" panose="02020603050405020304" pitchFamily="18" charset="0"/>
            </a:endParaRPr>
          </a:p>
          <a:p>
            <a:pPr indent="-457200" algn="just">
              <a:lnSpc>
                <a:spcPct val="200000"/>
              </a:lnSpc>
            </a:pPr>
            <a:r>
              <a:rPr lang="tr-TR" sz="1600" dirty="0" err="1" smtClean="0">
                <a:latin typeface="Times New Roman" panose="02020603050405020304" pitchFamily="18" charset="0"/>
                <a:cs typeface="Times New Roman" panose="02020603050405020304" pitchFamily="18" charset="0"/>
              </a:rPr>
              <a:t>Eldoğan</a:t>
            </a:r>
            <a:r>
              <a:rPr lang="tr-TR" sz="1600" dirty="0" smtClean="0">
                <a:latin typeface="Times New Roman" panose="02020603050405020304" pitchFamily="18" charset="0"/>
                <a:cs typeface="Times New Roman" panose="02020603050405020304" pitchFamily="18" charset="0"/>
              </a:rPr>
              <a:t>, D., Korkmaz, L., Helvacı, E., Yeniçeri, Z. ve Kökdemir, D. (2015). </a:t>
            </a:r>
            <a:r>
              <a:rPr lang="tr-TR" sz="1600" i="1" dirty="0" smtClean="0">
                <a:latin typeface="Times New Roman" panose="02020603050405020304" pitchFamily="18" charset="0"/>
                <a:cs typeface="Times New Roman" panose="02020603050405020304" pitchFamily="18" charset="0"/>
              </a:rPr>
              <a:t>Akademik yayım kuralları</a:t>
            </a:r>
          </a:p>
          <a:p>
            <a:pPr indent="-457200">
              <a:lnSpc>
                <a:spcPct val="200000"/>
              </a:lnSpc>
            </a:pPr>
            <a:r>
              <a:rPr lang="tr-TR" sz="1600" i="1" dirty="0">
                <a:latin typeface="Times New Roman" panose="02020603050405020304" pitchFamily="18" charset="0"/>
                <a:cs typeface="Times New Roman" panose="02020603050405020304" pitchFamily="18" charset="0"/>
              </a:rPr>
              <a:t> </a:t>
            </a:r>
            <a:r>
              <a:rPr lang="tr-TR" sz="1600" i="1" dirty="0" smtClean="0">
                <a:latin typeface="Times New Roman" panose="02020603050405020304" pitchFamily="18" charset="0"/>
                <a:cs typeface="Times New Roman" panose="02020603050405020304" pitchFamily="18" charset="0"/>
              </a:rPr>
              <a:t>    </a:t>
            </a:r>
            <a:r>
              <a:rPr lang="tr-TR" sz="1600" i="1" dirty="0">
                <a:latin typeface="Times New Roman" panose="02020603050405020304" pitchFamily="18" charset="0"/>
                <a:cs typeface="Times New Roman" panose="02020603050405020304" pitchFamily="18" charset="0"/>
              </a:rPr>
              <a:t>kitapçığı. </a:t>
            </a:r>
            <a:r>
              <a:rPr lang="tr-TR" sz="1600" dirty="0" smtClean="0">
                <a:latin typeface="Times New Roman" panose="02020603050405020304" pitchFamily="18" charset="0"/>
                <a:cs typeface="Times New Roman" panose="02020603050405020304" pitchFamily="18" charset="0"/>
              </a:rPr>
              <a:t>8 Mart </a:t>
            </a:r>
            <a:r>
              <a:rPr lang="tr-TR" sz="1600" dirty="0">
                <a:latin typeface="Times New Roman" panose="02020603050405020304" pitchFamily="18" charset="0"/>
                <a:cs typeface="Times New Roman" panose="02020603050405020304" pitchFamily="18" charset="0"/>
              </a:rPr>
              <a:t>2017, </a:t>
            </a:r>
            <a:r>
              <a:rPr lang="tr-TR" sz="1600" dirty="0">
                <a:latin typeface="Times New Roman" panose="02020603050405020304" pitchFamily="18" charset="0"/>
                <a:cs typeface="Times New Roman" panose="02020603050405020304" pitchFamily="18" charset="0"/>
                <a:hlinkClick r:id="rId4"/>
              </a:rPr>
              <a:t>http://</a:t>
            </a:r>
            <a:r>
              <a:rPr lang="tr-TR" sz="1600" dirty="0" smtClean="0">
                <a:latin typeface="Times New Roman" panose="02020603050405020304" pitchFamily="18" charset="0"/>
                <a:cs typeface="Times New Roman" panose="02020603050405020304" pitchFamily="18" charset="0"/>
                <a:hlinkClick r:id="rId4"/>
              </a:rPr>
              <a:t>psk.baskent.edu.tr/docs/AYKK_04.pdf</a:t>
            </a:r>
            <a:endParaRPr lang="tr-TR" sz="1600" dirty="0" smtClean="0">
              <a:latin typeface="Times New Roman" panose="02020603050405020304" pitchFamily="18" charset="0"/>
              <a:cs typeface="Times New Roman" panose="02020603050405020304" pitchFamily="18" charset="0"/>
            </a:endParaRPr>
          </a:p>
          <a:p>
            <a:pPr indent="-457200">
              <a:lnSpc>
                <a:spcPct val="200000"/>
              </a:lnSpc>
            </a:pPr>
            <a:r>
              <a:rPr lang="en-US" sz="1600" dirty="0" smtClean="0">
                <a:latin typeface="Times New Roman" panose="02020603050405020304" pitchFamily="18" charset="0"/>
                <a:cs typeface="Times New Roman" panose="02020603050405020304" pitchFamily="18" charset="0"/>
              </a:rPr>
              <a:t>Forbes, C. (</a:t>
            </a:r>
            <a:r>
              <a:rPr lang="en-US" sz="1600" dirty="0" err="1" smtClean="0">
                <a:latin typeface="Times New Roman" panose="02020603050405020304" pitchFamily="18" charset="0"/>
                <a:cs typeface="Times New Roman" panose="02020603050405020304" pitchFamily="18" charset="0"/>
              </a:rPr>
              <a:t>n.d.</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APA Citation Style, 7th Edition: New &amp; Notable Changes</a:t>
            </a:r>
            <a:r>
              <a:rPr lang="en-US" sz="1600" dirty="0" smtClean="0">
                <a:latin typeface="Times New Roman" panose="02020603050405020304" pitchFamily="18" charset="0"/>
                <a:cs typeface="Times New Roman" panose="02020603050405020304" pitchFamily="18" charset="0"/>
              </a:rPr>
              <a:t>. Research Guides. </a:t>
            </a:r>
            <a:endParaRPr lang="tr-TR" sz="1600" dirty="0" smtClean="0">
              <a:latin typeface="Times New Roman" panose="02020603050405020304" pitchFamily="18" charset="0"/>
              <a:cs typeface="Times New Roman" panose="02020603050405020304" pitchFamily="18" charset="0"/>
            </a:endParaRPr>
          </a:p>
          <a:p>
            <a:pPr indent="-457200">
              <a:lnSpc>
                <a:spcPct val="200000"/>
              </a:lnSpc>
            </a:pP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https</a:t>
            </a:r>
            <a:r>
              <a:rPr lang="en-US" sz="1600" dirty="0">
                <a:latin typeface="Times New Roman" panose="02020603050405020304" pitchFamily="18" charset="0"/>
                <a:cs typeface="Times New Roman" panose="02020603050405020304" pitchFamily="18" charset="0"/>
              </a:rPr>
              <a:t>://libguides.ecu.edu/c.php?g=982594&amp;p=7316507. </a:t>
            </a:r>
            <a:r>
              <a:rPr lang="tr-TR" sz="1600" dirty="0">
                <a:latin typeface="Times New Roman" panose="02020603050405020304" pitchFamily="18" charset="0"/>
                <a:cs typeface="Times New Roman" panose="02020603050405020304" pitchFamily="18" charset="0"/>
              </a:rPr>
              <a:t> </a:t>
            </a:r>
            <a:r>
              <a:rPr lang="tr-TR" sz="1600" dirty="0" smtClean="0"/>
              <a:t>25  Mart </a:t>
            </a:r>
            <a:r>
              <a:rPr lang="tr-TR" sz="1600" dirty="0"/>
              <a:t>2019, </a:t>
            </a:r>
            <a:r>
              <a:rPr lang="en-US" sz="1600" dirty="0">
                <a:hlinkClick r:id="rId5"/>
              </a:rPr>
              <a:t>https://www.tk.org.tr/APA/apa_2.pdf</a:t>
            </a:r>
            <a:endParaRPr lang="tr-TR" sz="1600" dirty="0"/>
          </a:p>
          <a:p>
            <a:pPr indent="-457200">
              <a:lnSpc>
                <a:spcPct val="200000"/>
              </a:lnSpc>
            </a:pPr>
            <a:endParaRPr lang="en-US" sz="1600" dirty="0" smtClean="0">
              <a:latin typeface="Times New Roman" panose="02020603050405020304" pitchFamily="18" charset="0"/>
              <a:cs typeface="Times New Roman" panose="02020603050405020304" pitchFamily="18" charset="0"/>
            </a:endParaRPr>
          </a:p>
          <a:p>
            <a:pPr>
              <a:lnSpc>
                <a:spcPct val="200000"/>
              </a:lnSpc>
            </a:pPr>
            <a:endParaRPr lang="tr-TR" sz="1600"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900D4ED9-462A-4EB0-AD72-7478C23AB2D5}" type="slidenum">
              <a:rPr lang="tr-TR" smtClean="0"/>
              <a:t>129</a:t>
            </a:fld>
            <a:endParaRPr lang="tr-TR"/>
          </a:p>
        </p:txBody>
      </p:sp>
    </p:spTree>
    <p:extLst>
      <p:ext uri="{BB962C8B-B14F-4D97-AF65-F5344CB8AC3E}">
        <p14:creationId xmlns:p14="http://schemas.microsoft.com/office/powerpoint/2010/main" val="414794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4610" t="19583" r="29375" b="30694"/>
          <a:stretch/>
        </p:blipFill>
        <p:spPr>
          <a:xfrm>
            <a:off x="2847975" y="428624"/>
            <a:ext cx="6724651" cy="5222180"/>
          </a:xfrm>
          <a:prstGeom prst="rect">
            <a:avLst/>
          </a:prstGeom>
        </p:spPr>
      </p:pic>
      <p:sp>
        <p:nvSpPr>
          <p:cNvPr id="7" name="Metin kutusu 6"/>
          <p:cNvSpPr txBox="1"/>
          <p:nvPr/>
        </p:nvSpPr>
        <p:spPr>
          <a:xfrm>
            <a:off x="3110011" y="534096"/>
            <a:ext cx="6510597"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smtClean="0">
                <a:latin typeface="Times New Roman" panose="02020603050405020304" pitchFamily="18" charset="0"/>
                <a:cs typeface="Times New Roman" panose="02020603050405020304" pitchFamily="18" charset="0"/>
              </a:rPr>
              <a:t>UYUMSUZ ŞEMA ALANLARI VE SOSYAL FOBİ                                    2</a:t>
            </a:r>
            <a:endParaRPr lang="tr-TR" sz="1400"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608235" y="1775272"/>
            <a:ext cx="239896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Çalışmanın </a:t>
            </a:r>
            <a:r>
              <a:rPr lang="tr-TR" sz="1600" dirty="0"/>
              <a:t>a</a:t>
            </a:r>
            <a:r>
              <a:rPr lang="tr-TR" sz="1600" dirty="0" smtClean="0"/>
              <a:t>macı verilmiş.</a:t>
            </a:r>
            <a:endParaRPr lang="tr-TR" sz="1600" dirty="0"/>
          </a:p>
        </p:txBody>
      </p:sp>
      <p:sp>
        <p:nvSpPr>
          <p:cNvPr id="10" name="Yuvarlatılmış Dikdörtgen 9"/>
          <p:cNvSpPr/>
          <p:nvPr/>
        </p:nvSpPr>
        <p:spPr>
          <a:xfrm>
            <a:off x="3166426" y="1698349"/>
            <a:ext cx="6044250" cy="4924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9274652" y="2353497"/>
            <a:ext cx="595948" cy="161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etin kutusu 14"/>
          <p:cNvSpPr txBox="1"/>
          <p:nvPr/>
        </p:nvSpPr>
        <p:spPr>
          <a:xfrm>
            <a:off x="9891077" y="2190750"/>
            <a:ext cx="218671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Katılımcıların özellikleri (</a:t>
            </a:r>
            <a:r>
              <a:rPr lang="tr-TR" sz="1600" i="1" dirty="0" smtClean="0"/>
              <a:t>kişi sayısı, kadın/erkek dağılımı vb</a:t>
            </a:r>
            <a:r>
              <a:rPr lang="tr-TR" sz="1600" dirty="0" smtClean="0"/>
              <a:t>.) açıklanmış.</a:t>
            </a:r>
            <a:endParaRPr lang="tr-TR" sz="1600" dirty="0"/>
          </a:p>
        </p:txBody>
      </p:sp>
      <p:sp>
        <p:nvSpPr>
          <p:cNvPr id="16" name="Yuvarlatılmış Dikdörtgen 15"/>
          <p:cNvSpPr/>
          <p:nvPr/>
        </p:nvSpPr>
        <p:spPr>
          <a:xfrm>
            <a:off x="3267074" y="2676525"/>
            <a:ext cx="5857875" cy="6667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p:cNvSpPr txBox="1"/>
          <p:nvPr/>
        </p:nvSpPr>
        <p:spPr>
          <a:xfrm>
            <a:off x="303436" y="2709911"/>
            <a:ext cx="2876642"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Kullanılan ölçek isimleri yazılmış.</a:t>
            </a:r>
          </a:p>
          <a:p>
            <a:pPr marL="285750" indent="-285750">
              <a:buFont typeface="Arial" panose="020B0604020202020204" pitchFamily="34" charset="0"/>
              <a:buChar char="•"/>
            </a:pPr>
            <a:r>
              <a:rPr lang="tr-TR" sz="1600" dirty="0" smtClean="0"/>
              <a:t>Deneysel çalışma yapıldıysa, deney desenine ilişkin bir açıklama da verilebilir.</a:t>
            </a:r>
          </a:p>
        </p:txBody>
      </p:sp>
      <p:sp>
        <p:nvSpPr>
          <p:cNvPr id="18" name="Sağ Ok 17"/>
          <p:cNvSpPr/>
          <p:nvPr/>
        </p:nvSpPr>
        <p:spPr>
          <a:xfrm rot="10800000">
            <a:off x="9210676" y="3597748"/>
            <a:ext cx="595948" cy="1611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Metin kutusu 18"/>
          <p:cNvSpPr txBox="1"/>
          <p:nvPr/>
        </p:nvSpPr>
        <p:spPr>
          <a:xfrm>
            <a:off x="9870600" y="3420850"/>
            <a:ext cx="218671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Kullanılan analiz yöntemi ve elde edilen temel bulgular yazılmış.</a:t>
            </a:r>
            <a:endParaRPr lang="tr-TR" sz="1600" dirty="0"/>
          </a:p>
        </p:txBody>
      </p:sp>
      <p:sp>
        <p:nvSpPr>
          <p:cNvPr id="20" name="Yuvarlatılmış Dikdörtgen 19"/>
          <p:cNvSpPr/>
          <p:nvPr/>
        </p:nvSpPr>
        <p:spPr>
          <a:xfrm>
            <a:off x="3267074" y="4273358"/>
            <a:ext cx="6044250" cy="4924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p:cNvSpPr txBox="1"/>
          <p:nvPr/>
        </p:nvSpPr>
        <p:spPr>
          <a:xfrm>
            <a:off x="9124949" y="5577237"/>
            <a:ext cx="290648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Araştırmanın güçlü yönlerinin, kısıtlılıklarının ve katkılarının metin içinde açıklanacağı bir cümleyle belirtilmiş.</a:t>
            </a:r>
            <a:endParaRPr lang="tr-TR" sz="1600" dirty="0"/>
          </a:p>
        </p:txBody>
      </p:sp>
      <p:sp>
        <p:nvSpPr>
          <p:cNvPr id="22" name="Sağ Ok 21"/>
          <p:cNvSpPr/>
          <p:nvPr/>
        </p:nvSpPr>
        <p:spPr>
          <a:xfrm rot="13655674">
            <a:off x="9307512" y="5025984"/>
            <a:ext cx="791531" cy="21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etin kutusu 22"/>
          <p:cNvSpPr txBox="1"/>
          <p:nvPr/>
        </p:nvSpPr>
        <p:spPr>
          <a:xfrm>
            <a:off x="3161908" y="5004501"/>
            <a:ext cx="6254582" cy="523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a:t>
            </a:r>
            <a:r>
              <a:rPr lang="tr-TR" sz="1400" i="1" dirty="0" smtClean="0">
                <a:latin typeface="Times New Roman" panose="02020603050405020304" pitchFamily="18" charset="0"/>
                <a:cs typeface="Times New Roman" panose="02020603050405020304" pitchFamily="18" charset="0"/>
              </a:rPr>
              <a:t>Anahtar Sözcükler: </a:t>
            </a:r>
            <a:r>
              <a:rPr lang="tr-TR" sz="1400" dirty="0" smtClean="0">
                <a:latin typeface="Times New Roman" panose="02020603050405020304" pitchFamily="18" charset="0"/>
                <a:cs typeface="Times New Roman" panose="02020603050405020304" pitchFamily="18" charset="0"/>
              </a:rPr>
              <a:t>erken dönem uyumsuz şema alanları, sosyal fobi belirtileri, duygu düzenleme güçlüğü</a:t>
            </a:r>
            <a:endParaRPr lang="tr-TR" sz="1400"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900D4ED9-462A-4EB0-AD72-7478C23AB2D5}" type="slidenum">
              <a:rPr lang="tr-TR" smtClean="0"/>
              <a:t>13</a:t>
            </a:fld>
            <a:endParaRPr lang="tr-TR"/>
          </a:p>
        </p:txBody>
      </p:sp>
    </p:spTree>
    <p:extLst>
      <p:ext uri="{BB962C8B-B14F-4D97-AF65-F5344CB8AC3E}">
        <p14:creationId xmlns:p14="http://schemas.microsoft.com/office/powerpoint/2010/main" val="495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9758" y="1098735"/>
            <a:ext cx="11258550" cy="4524315"/>
          </a:xfrm>
          <a:prstGeom prst="rect">
            <a:avLst/>
          </a:prstGeom>
          <a:noFill/>
        </p:spPr>
        <p:txBody>
          <a:bodyPr wrap="square" rtlCol="0">
            <a:spAutoFit/>
          </a:bodyPr>
          <a:lstStyle/>
          <a:p>
            <a:pPr indent="-457200">
              <a:lnSpc>
                <a:spcPct val="200000"/>
              </a:lnSpc>
            </a:pPr>
            <a:r>
              <a:rPr lang="tr-TR" sz="1600" dirty="0" smtClean="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Holt</a:t>
            </a:r>
            <a:r>
              <a:rPr lang="tr-TR" sz="1600" dirty="0">
                <a:latin typeface="Times New Roman" panose="02020603050405020304" pitchFamily="18" charset="0"/>
                <a:cs typeface="Times New Roman" panose="02020603050405020304" pitchFamily="18" charset="0"/>
              </a:rPr>
              <a:t> ve Madran (</a:t>
            </a:r>
            <a:r>
              <a:rPr lang="tr-TR" sz="1600" dirty="0" smtClean="0">
                <a:latin typeface="Times New Roman" panose="02020603050405020304" pitchFamily="18" charset="0"/>
                <a:cs typeface="Times New Roman" panose="02020603050405020304" pitchFamily="18" charset="0"/>
              </a:rPr>
              <a:t>2019). </a:t>
            </a:r>
            <a:r>
              <a:rPr lang="tr-TR" sz="1600" i="1" dirty="0">
                <a:latin typeface="Times New Roman" panose="02020603050405020304" pitchFamily="18" charset="0"/>
                <a:cs typeface="Times New Roman" panose="02020603050405020304" pitchFamily="18" charset="0"/>
              </a:rPr>
              <a:t>Yaratıcılığınızı paylaşın: Açık lisanslar ve Creative </a:t>
            </a:r>
            <a:r>
              <a:rPr lang="tr-TR" sz="1600" i="1" dirty="0" err="1">
                <a:latin typeface="Times New Roman" panose="02020603050405020304" pitchFamily="18" charset="0"/>
                <a:cs typeface="Times New Roman" panose="02020603050405020304" pitchFamily="18" charset="0"/>
              </a:rPr>
              <a:t>Commons</a:t>
            </a:r>
            <a:r>
              <a:rPr lang="tr-TR" sz="1600" i="1" dirty="0">
                <a:latin typeface="Times New Roman" panose="02020603050405020304" pitchFamily="18" charset="0"/>
                <a:cs typeface="Times New Roman" panose="02020603050405020304" pitchFamily="18" charset="0"/>
              </a:rPr>
              <a:t>.</a:t>
            </a:r>
          </a:p>
          <a:p>
            <a:pPr indent="-457200">
              <a:lnSpc>
                <a:spcPct val="200000"/>
              </a:lnSpc>
            </a:pPr>
            <a:r>
              <a:rPr lang="tr-TR" sz="1600" i="1" dirty="0">
                <a:latin typeface="Times New Roman" panose="02020603050405020304" pitchFamily="18" charset="0"/>
                <a:cs typeface="Times New Roman" panose="02020603050405020304" pitchFamily="18" charset="0"/>
              </a:rPr>
              <a:t>	</a:t>
            </a:r>
            <a:r>
              <a:rPr lang="tr-TR" sz="1600" u="sng" dirty="0">
                <a:solidFill>
                  <a:schemeClr val="accent1">
                    <a:lumMod val="75000"/>
                  </a:schemeClr>
                </a:solidFill>
                <a:latin typeface="Times New Roman" panose="02020603050405020304" pitchFamily="18" charset="0"/>
                <a:cs typeface="Times New Roman" panose="02020603050405020304" pitchFamily="18" charset="0"/>
              </a:rPr>
              <a:t> </a:t>
            </a:r>
            <a:r>
              <a:rPr lang="tr-TR" sz="1600" u="sng" dirty="0">
                <a:solidFill>
                  <a:schemeClr val="accent1">
                    <a:lumMod val="75000"/>
                  </a:schemeClr>
                </a:solidFill>
                <a:latin typeface="Times New Roman" panose="02020603050405020304" pitchFamily="18" charset="0"/>
                <a:cs typeface="Times New Roman" panose="02020603050405020304" pitchFamily="18" charset="0"/>
                <a:hlinkClick r:id="rId2"/>
              </a:rPr>
              <a:t>https://sarkac.org/2019/07/yaraticiliginizi-paylasin-acik-lisanslar-ve-creative-commons</a:t>
            </a:r>
            <a:r>
              <a:rPr lang="tr-TR" sz="1600" u="sng" dirty="0" smtClean="0">
                <a:solidFill>
                  <a:schemeClr val="accent1">
                    <a:lumMod val="75000"/>
                  </a:schemeClr>
                </a:solidFill>
                <a:latin typeface="Times New Roman" panose="02020603050405020304" pitchFamily="18" charset="0"/>
                <a:cs typeface="Times New Roman" panose="02020603050405020304" pitchFamily="18" charset="0"/>
                <a:hlinkClick r:id="rId2"/>
              </a:rPr>
              <a:t>/</a:t>
            </a:r>
            <a:endParaRPr lang="tr-TR" sz="1600" u="sng"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200000"/>
              </a:lnSpc>
            </a:pPr>
            <a:r>
              <a:rPr lang="tr-TR" sz="1600" dirty="0" smtClean="0">
                <a:latin typeface="Times New Roman" panose="02020603050405020304" pitchFamily="18" charset="0"/>
                <a:cs typeface="Times New Roman" panose="02020603050405020304" pitchFamily="18" charset="0"/>
              </a:rPr>
              <a:t>Open Access Network (</a:t>
            </a:r>
            <a:r>
              <a:rPr lang="tr-TR" sz="1600" dirty="0" err="1" smtClean="0">
                <a:latin typeface="Times New Roman" panose="02020603050405020304" pitchFamily="18" charset="0"/>
                <a:cs typeface="Times New Roman" panose="02020603050405020304" pitchFamily="18" charset="0"/>
              </a:rPr>
              <a:t>n.d</a:t>
            </a:r>
            <a:r>
              <a:rPr lang="tr-TR" sz="1600"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Licences</a:t>
            </a:r>
            <a:r>
              <a:rPr lang="tr-TR" sz="1600" i="1" dirty="0">
                <a:latin typeface="Times New Roman" panose="02020603050405020304" pitchFamily="18" charset="0"/>
                <a:cs typeface="Times New Roman" panose="02020603050405020304" pitchFamily="18" charset="0"/>
              </a:rPr>
              <a:t>. https://</a:t>
            </a:r>
            <a:r>
              <a:rPr lang="tr-TR" sz="1600" i="1" dirty="0" smtClean="0">
                <a:latin typeface="Times New Roman" panose="02020603050405020304" pitchFamily="18" charset="0"/>
                <a:cs typeface="Times New Roman" panose="02020603050405020304" pitchFamily="18" charset="0"/>
              </a:rPr>
              <a:t>open-access.network/en/information/legal-issues/licences</a:t>
            </a:r>
          </a:p>
          <a:p>
            <a:pPr>
              <a:lnSpc>
                <a:spcPct val="200000"/>
              </a:lnSpc>
            </a:pPr>
            <a:r>
              <a:rPr lang="en-US" sz="1600" dirty="0" smtClean="0">
                <a:latin typeface="Times New Roman" panose="02020603050405020304" pitchFamily="18" charset="0"/>
                <a:cs typeface="Times New Roman" panose="02020603050405020304" pitchFamily="18" charset="0"/>
              </a:rPr>
              <a:t>Purdue </a:t>
            </a:r>
            <a:r>
              <a:rPr lang="en-US" sz="1600" dirty="0">
                <a:latin typeface="Times New Roman" panose="02020603050405020304" pitchFamily="18" charset="0"/>
                <a:cs typeface="Times New Roman" panose="02020603050405020304" pitchFamily="18" charset="0"/>
              </a:rPr>
              <a:t>Writing Lab. (</a:t>
            </a:r>
            <a:r>
              <a:rPr lang="en-US" sz="1600" dirty="0" err="1">
                <a:latin typeface="Times New Roman" panose="02020603050405020304" pitchFamily="18" charset="0"/>
                <a:cs typeface="Times New Roman" panose="02020603050405020304" pitchFamily="18" charset="0"/>
              </a:rPr>
              <a:t>n.d.</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Changes in the 7th Edition // Purdue Writing Lab</a:t>
            </a:r>
            <a:r>
              <a:rPr lang="en-US" sz="1600" dirty="0">
                <a:latin typeface="Times New Roman" panose="02020603050405020304" pitchFamily="18" charset="0"/>
                <a:cs typeface="Times New Roman" panose="02020603050405020304" pitchFamily="18" charset="0"/>
              </a:rPr>
              <a:t>. Purdue Writing Lab. </a:t>
            </a:r>
            <a:endParaRPr lang="tr-TR" sz="1600" dirty="0" smtClean="0">
              <a:latin typeface="Times New Roman" panose="02020603050405020304" pitchFamily="18" charset="0"/>
              <a:cs typeface="Times New Roman" panose="02020603050405020304" pitchFamily="18" charset="0"/>
            </a:endParaRPr>
          </a:p>
          <a:p>
            <a:pPr>
              <a:lnSpc>
                <a:spcPct val="200000"/>
              </a:lnSpc>
            </a:pPr>
            <a:r>
              <a:rPr lang="tr-T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3"/>
              </a:rPr>
              <a:t>https://</a:t>
            </a:r>
            <a:r>
              <a:rPr lang="en-US" sz="1600" dirty="0" smtClean="0">
                <a:latin typeface="Times New Roman" panose="02020603050405020304" pitchFamily="18" charset="0"/>
                <a:cs typeface="Times New Roman" panose="02020603050405020304" pitchFamily="18" charset="0"/>
                <a:hlinkClick r:id="rId3"/>
              </a:rPr>
              <a:t>owl.purdue.edu/owl/research_and_citation/apa_style/apa_formatting_and_style_guide/a</a:t>
            </a:r>
            <a:r>
              <a:rPr lang="tr-TR"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pa_changes_7th_edition.html</a:t>
            </a:r>
            <a:r>
              <a:rPr lang="en-US" sz="1600" dirty="0">
                <a:latin typeface="Times New Roman" panose="02020603050405020304" pitchFamily="18" charset="0"/>
                <a:cs typeface="Times New Roman" panose="02020603050405020304" pitchFamily="18" charset="0"/>
              </a:rPr>
              <a:t>. </a:t>
            </a:r>
            <a:endParaRPr lang="tr-TR" sz="1600" dirty="0">
              <a:latin typeface="Times New Roman" panose="02020603050405020304" pitchFamily="18" charset="0"/>
              <a:cs typeface="Times New Roman" panose="02020603050405020304" pitchFamily="18" charset="0"/>
            </a:endParaRPr>
          </a:p>
          <a:p>
            <a:pPr indent="-457200">
              <a:lnSpc>
                <a:spcPct val="200000"/>
              </a:lnSpc>
            </a:pPr>
            <a:r>
              <a:rPr lang="tr-TR" sz="1600" dirty="0" smtClean="0">
                <a:latin typeface="Times New Roman" panose="02020603050405020304" pitchFamily="18" charset="0"/>
                <a:cs typeface="Times New Roman" panose="02020603050405020304" pitchFamily="18" charset="0"/>
              </a:rPr>
              <a:t>Şencan</a:t>
            </a:r>
            <a:r>
              <a:rPr lang="tr-TR" sz="1600" dirty="0">
                <a:latin typeface="Times New Roman" panose="02020603050405020304" pitchFamily="18" charset="0"/>
                <a:cs typeface="Times New Roman" panose="02020603050405020304" pitchFamily="18" charset="0"/>
              </a:rPr>
              <a:t>, İ. ve Doğan, G. (2017). </a:t>
            </a:r>
            <a:r>
              <a:rPr lang="en-US" sz="1600" i="1" dirty="0" err="1">
                <a:latin typeface="Times New Roman" panose="02020603050405020304" pitchFamily="18" charset="0"/>
                <a:cs typeface="Times New Roman" panose="02020603050405020304" pitchFamily="18" charset="0"/>
              </a:rPr>
              <a:t>Bilimsel</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yayınlarda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kaynak</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gösterme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tablo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şekil</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oluşturma</a:t>
            </a:r>
            <a:r>
              <a:rPr lang="en-US" sz="1600" i="1" dirty="0">
                <a:latin typeface="Times New Roman" panose="02020603050405020304" pitchFamily="18" charset="0"/>
                <a:cs typeface="Times New Roman" panose="02020603050405020304" pitchFamily="18" charset="0"/>
              </a:rPr>
              <a:t> </a:t>
            </a:r>
            <a:r>
              <a:rPr lang="en-US" sz="1600" i="1" dirty="0" err="1" smtClean="0">
                <a:latin typeface="Times New Roman" panose="02020603050405020304" pitchFamily="18" charset="0"/>
                <a:cs typeface="Times New Roman" panose="02020603050405020304" pitchFamily="18" charset="0"/>
              </a:rPr>
              <a:t>rehberi</a:t>
            </a:r>
            <a:r>
              <a:rPr lang="tr-TR" sz="1600" i="1" dirty="0" smtClean="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 </a:t>
            </a:r>
            <a:r>
              <a:rPr lang="tr-TR" sz="1600" i="1" dirty="0">
                <a:latin typeface="Times New Roman" panose="02020603050405020304" pitchFamily="18" charset="0"/>
                <a:cs typeface="Times New Roman" panose="02020603050405020304" pitchFamily="18" charset="0"/>
              </a:rPr>
              <a:t>APA</a:t>
            </a:r>
            <a:r>
              <a:rPr lang="en-US" sz="1600" i="1" dirty="0">
                <a:latin typeface="Times New Roman" panose="02020603050405020304" pitchFamily="18" charset="0"/>
                <a:cs typeface="Times New Roman" panose="02020603050405020304" pitchFamily="18" charset="0"/>
              </a:rPr>
              <a:t> 6</a:t>
            </a:r>
            <a:r>
              <a:rPr lang="tr-TR" sz="1600" i="1" dirty="0">
                <a:latin typeface="Times New Roman" panose="02020603050405020304" pitchFamily="18" charset="0"/>
                <a:cs typeface="Times New Roman" panose="02020603050405020304" pitchFamily="18" charset="0"/>
              </a:rPr>
              <a:t> </a:t>
            </a:r>
            <a:r>
              <a:rPr lang="tr-TR" sz="1600" i="1" dirty="0" smtClean="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kuralları</a:t>
            </a:r>
            <a:r>
              <a:rPr lang="tr-TR" sz="1600" dirty="0">
                <a:latin typeface="Times New Roman" panose="02020603050405020304" pitchFamily="18" charset="0"/>
                <a:cs typeface="Times New Roman" panose="02020603050405020304" pitchFamily="18" charset="0"/>
              </a:rPr>
              <a:t> (2. Basım</a:t>
            </a:r>
            <a:r>
              <a:rPr lang="tr-TR" sz="1600" dirty="0"/>
              <a:t>)</a:t>
            </a:r>
            <a:endParaRPr lang="tr-TR" sz="1600" dirty="0">
              <a:latin typeface="Times New Roman" panose="02020603050405020304" pitchFamily="18" charset="0"/>
              <a:cs typeface="Times New Roman" panose="02020603050405020304" pitchFamily="18" charset="0"/>
            </a:endParaRPr>
          </a:p>
          <a:p>
            <a:pPr>
              <a:lnSpc>
                <a:spcPct val="200000"/>
              </a:lnSpc>
            </a:pPr>
            <a:r>
              <a:rPr lang="en-US" sz="1600" dirty="0" smtClean="0">
                <a:latin typeface="Times New Roman" panose="02020603050405020304" pitchFamily="18" charset="0"/>
                <a:cs typeface="Times New Roman" panose="02020603050405020304" pitchFamily="18" charset="0"/>
              </a:rPr>
              <a:t>UCOL </a:t>
            </a:r>
            <a:r>
              <a:rPr lang="en-US" sz="1600" dirty="0">
                <a:latin typeface="Times New Roman" panose="02020603050405020304" pitchFamily="18" charset="0"/>
                <a:cs typeface="Times New Roman" panose="02020603050405020304" pitchFamily="18" charset="0"/>
              </a:rPr>
              <a:t>Student Success Team </a:t>
            </a:r>
            <a:r>
              <a:rPr lang="tr-TR" sz="1600" dirty="0" smtClean="0">
                <a:latin typeface="Times New Roman" panose="02020603050405020304" pitchFamily="18" charset="0"/>
                <a:cs typeface="Times New Roman" panose="02020603050405020304" pitchFamily="18" charset="0"/>
              </a:rPr>
              <a:t>(2017). </a:t>
            </a:r>
            <a:r>
              <a:rPr lang="tr-TR" sz="1600" i="1" dirty="0" smtClean="0">
                <a:latin typeface="Times New Roman" panose="02020603050405020304" pitchFamily="18" charset="0"/>
                <a:cs typeface="Times New Roman" panose="02020603050405020304" pitchFamily="18" charset="0"/>
              </a:rPr>
              <a:t>A </a:t>
            </a:r>
            <a:r>
              <a:rPr lang="tr-TR" sz="1600" i="1" dirty="0" err="1">
                <a:latin typeface="Times New Roman" panose="02020603050405020304" pitchFamily="18" charset="0"/>
                <a:cs typeface="Times New Roman" panose="02020603050405020304" pitchFamily="18" charset="0"/>
              </a:rPr>
              <a:t>guide</a:t>
            </a:r>
            <a:r>
              <a:rPr lang="tr-TR" sz="1600" i="1"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to</a:t>
            </a:r>
            <a:r>
              <a:rPr lang="tr-TR" sz="1600" i="1" dirty="0">
                <a:latin typeface="Times New Roman" panose="02020603050405020304" pitchFamily="18" charset="0"/>
                <a:cs typeface="Times New Roman" panose="02020603050405020304" pitchFamily="18" charset="0"/>
              </a:rPr>
              <a:t> APA </a:t>
            </a:r>
            <a:r>
              <a:rPr lang="tr-TR" sz="1600" i="1" dirty="0" err="1">
                <a:latin typeface="Times New Roman" panose="02020603050405020304" pitchFamily="18" charset="0"/>
                <a:cs typeface="Times New Roman" panose="02020603050405020304" pitchFamily="18" charset="0"/>
              </a:rPr>
              <a:t>r</a:t>
            </a:r>
            <a:r>
              <a:rPr lang="tr-TR" sz="1600" i="1" dirty="0" err="1" smtClean="0">
                <a:latin typeface="Times New Roman" panose="02020603050405020304" pitchFamily="18" charset="0"/>
                <a:cs typeface="Times New Roman" panose="02020603050405020304" pitchFamily="18" charset="0"/>
              </a:rPr>
              <a:t>eferencing</a:t>
            </a:r>
            <a:r>
              <a:rPr lang="tr-TR" sz="1600" i="1" dirty="0" smtClean="0">
                <a:latin typeface="Times New Roman" panose="02020603050405020304" pitchFamily="18" charset="0"/>
                <a:cs typeface="Times New Roman" panose="02020603050405020304" pitchFamily="18" charset="0"/>
              </a:rPr>
              <a:t> Style: 6th </a:t>
            </a:r>
            <a:r>
              <a:rPr lang="tr-TR" sz="1600" i="1" dirty="0" err="1" smtClean="0">
                <a:latin typeface="Times New Roman" panose="02020603050405020304" pitchFamily="18" charset="0"/>
                <a:cs typeface="Times New Roman" panose="02020603050405020304" pitchFamily="18" charset="0"/>
              </a:rPr>
              <a:t>edition</a:t>
            </a:r>
            <a:r>
              <a:rPr lang="tr-TR" sz="1600" i="1" dirty="0">
                <a:latin typeface="Times New Roman" panose="02020603050405020304" pitchFamily="18" charset="0"/>
                <a:cs typeface="Times New Roman" panose="02020603050405020304" pitchFamily="18" charset="0"/>
              </a:rPr>
              <a:t>. </a:t>
            </a:r>
            <a:endParaRPr lang="tr-TR" sz="1600" i="1" dirty="0" smtClean="0">
              <a:latin typeface="Times New Roman" panose="02020603050405020304" pitchFamily="18" charset="0"/>
              <a:cs typeface="Times New Roman" panose="02020603050405020304" pitchFamily="18" charset="0"/>
            </a:endParaRPr>
          </a:p>
          <a:p>
            <a:pPr>
              <a:lnSpc>
                <a:spcPct val="200000"/>
              </a:lnSpc>
            </a:pPr>
            <a:r>
              <a:rPr lang="tr-TR" sz="1600" i="1" dirty="0">
                <a:latin typeface="Times New Roman" panose="02020603050405020304" pitchFamily="18" charset="0"/>
                <a:cs typeface="Times New Roman" panose="02020603050405020304" pitchFamily="18" charset="0"/>
              </a:rPr>
              <a:t> </a:t>
            </a:r>
            <a:r>
              <a:rPr lang="tr-TR" sz="1600" i="1" dirty="0" smtClean="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http</a:t>
            </a:r>
            <a:r>
              <a:rPr lang="tr-TR" sz="1600" dirty="0">
                <a:latin typeface="Times New Roman" panose="02020603050405020304" pitchFamily="18" charset="0"/>
                <a:cs typeface="Times New Roman" panose="02020603050405020304" pitchFamily="18" charset="0"/>
              </a:rPr>
              <a:t>://</a:t>
            </a:r>
            <a:r>
              <a:rPr lang="tr-TR" sz="1600" dirty="0" smtClean="0">
                <a:latin typeface="Times New Roman" panose="02020603050405020304" pitchFamily="18" charset="0"/>
                <a:cs typeface="Times New Roman" panose="02020603050405020304" pitchFamily="18" charset="0"/>
              </a:rPr>
              <a:t>student.ucol.ac.nz/library/onlineresources/Documents/APA_Guide_2017.pdf</a:t>
            </a:r>
          </a:p>
        </p:txBody>
      </p:sp>
      <p:sp>
        <p:nvSpPr>
          <p:cNvPr id="6" name="Unvan 1"/>
          <p:cNvSpPr>
            <a:spLocks noGrp="1"/>
          </p:cNvSpPr>
          <p:nvPr>
            <p:ph type="title"/>
          </p:nvPr>
        </p:nvSpPr>
        <p:spPr>
          <a:xfrm>
            <a:off x="4376057" y="380010"/>
            <a:ext cx="2533650" cy="511175"/>
          </a:xfrm>
        </p:spPr>
        <p:txBody>
          <a:bodyPr>
            <a:normAutofit fontScale="90000"/>
          </a:bodyPr>
          <a:lstStyle/>
          <a:p>
            <a:r>
              <a:rPr lang="tr-TR" sz="3200" b="1" dirty="0" smtClean="0"/>
              <a:t>Kaynaklar </a:t>
            </a:r>
            <a:endParaRPr lang="tr-TR" sz="3200" b="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130</a:t>
            </a:fld>
            <a:endParaRPr lang="tr-TR"/>
          </a:p>
        </p:txBody>
      </p:sp>
    </p:spTree>
    <p:extLst>
      <p:ext uri="{BB962C8B-B14F-4D97-AF65-F5344CB8AC3E}">
        <p14:creationId xmlns:p14="http://schemas.microsoft.com/office/powerpoint/2010/main" val="131241394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00D4ED9-462A-4EB0-AD72-7478C23AB2D5}" type="slidenum">
              <a:rPr lang="tr-TR" smtClean="0"/>
              <a:t>131</a:t>
            </a:fld>
            <a:endParaRPr lang="tr-TR"/>
          </a:p>
        </p:txBody>
      </p:sp>
      <p:sp>
        <p:nvSpPr>
          <p:cNvPr id="5" name="Metin kutusu 4"/>
          <p:cNvSpPr txBox="1"/>
          <p:nvPr/>
        </p:nvSpPr>
        <p:spPr>
          <a:xfrm>
            <a:off x="2571750" y="1847850"/>
            <a:ext cx="7246535" cy="3108543"/>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tr-TR" sz="2800" b="1" dirty="0" smtClean="0"/>
              <a:t>Bu materyalin hazırlanmasında emeği geçenler:</a:t>
            </a:r>
          </a:p>
          <a:p>
            <a:pPr algn="ctr"/>
            <a:endParaRPr lang="tr-TR" sz="2800" dirty="0" smtClean="0"/>
          </a:p>
          <a:p>
            <a:pPr algn="ctr"/>
            <a:r>
              <a:rPr lang="tr-TR" sz="2800" dirty="0" smtClean="0"/>
              <a:t>Leman Pınar Tosun </a:t>
            </a:r>
          </a:p>
          <a:p>
            <a:pPr algn="ctr"/>
            <a:r>
              <a:rPr lang="tr-TR" sz="2800" dirty="0" smtClean="0"/>
              <a:t>Ceyda Taşçıoğlu</a:t>
            </a:r>
          </a:p>
          <a:p>
            <a:pPr algn="ctr"/>
            <a:r>
              <a:rPr lang="tr-TR" sz="2800" dirty="0"/>
              <a:t>Funda Turhan </a:t>
            </a:r>
            <a:endParaRPr lang="tr-TR" sz="2800" dirty="0" smtClean="0"/>
          </a:p>
          <a:p>
            <a:pPr algn="ctr"/>
            <a:r>
              <a:rPr lang="tr-TR" sz="2800" dirty="0" smtClean="0"/>
              <a:t>Hatice Kübra </a:t>
            </a:r>
            <a:r>
              <a:rPr lang="tr-TR" sz="2800" dirty="0" err="1" smtClean="0"/>
              <a:t>Tekşam</a:t>
            </a:r>
            <a:endParaRPr lang="tr-TR" sz="2800" dirty="0"/>
          </a:p>
          <a:p>
            <a:pPr algn="ctr"/>
            <a:endParaRPr lang="tr-TR" sz="2800" dirty="0"/>
          </a:p>
        </p:txBody>
      </p:sp>
    </p:spTree>
    <p:extLst>
      <p:ext uri="{BB962C8B-B14F-4D97-AF65-F5344CB8AC3E}">
        <p14:creationId xmlns:p14="http://schemas.microsoft.com/office/powerpoint/2010/main" val="2144804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69627" y="1151213"/>
            <a:ext cx="3717560" cy="804107"/>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smtClean="0"/>
              <a:t>Giriş (</a:t>
            </a:r>
            <a:r>
              <a:rPr lang="tr-TR" dirty="0" err="1" smtClean="0"/>
              <a:t>Introduction</a:t>
            </a:r>
            <a:r>
              <a:rPr lang="tr-TR" dirty="0" smtClean="0"/>
              <a:t>)</a:t>
            </a:r>
            <a:endParaRPr lang="tr-TR" dirty="0"/>
          </a:p>
        </p:txBody>
      </p:sp>
      <p:sp>
        <p:nvSpPr>
          <p:cNvPr id="2" name="Metin kutusu 1"/>
          <p:cNvSpPr txBox="1"/>
          <p:nvPr/>
        </p:nvSpPr>
        <p:spPr>
          <a:xfrm>
            <a:off x="5306518" y="689548"/>
            <a:ext cx="6325849"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tr-TR" sz="2000" dirty="0" smtClean="0"/>
              <a:t>Araştırmada çalışılan </a:t>
            </a:r>
            <a:r>
              <a:rPr lang="tr-TR" sz="2000" u="sng" dirty="0" smtClean="0"/>
              <a:t>problemin açıklandığı</a:t>
            </a:r>
            <a:r>
              <a:rPr lang="tr-TR" sz="2000" dirty="0" smtClean="0"/>
              <a:t>,</a:t>
            </a:r>
          </a:p>
          <a:p>
            <a:pPr marL="285750" indent="-285750">
              <a:buFont typeface="Arial" panose="020B0604020202020204" pitchFamily="34" charset="0"/>
              <a:buChar char="•"/>
            </a:pPr>
            <a:r>
              <a:rPr lang="tr-TR" sz="2000" dirty="0" smtClean="0"/>
              <a:t>Problemle ilgili </a:t>
            </a:r>
            <a:r>
              <a:rPr lang="tr-TR" sz="2000" u="sng" dirty="0" smtClean="0"/>
              <a:t>önceki çalışmaların özetlendiği</a:t>
            </a:r>
            <a:r>
              <a:rPr lang="tr-TR" sz="2000" dirty="0" smtClean="0"/>
              <a:t>, </a:t>
            </a:r>
          </a:p>
          <a:p>
            <a:pPr marL="285750" indent="-285750">
              <a:buFont typeface="Arial" panose="020B0604020202020204" pitchFamily="34" charset="0"/>
              <a:buChar char="•"/>
            </a:pPr>
            <a:r>
              <a:rPr lang="tr-TR" sz="2000" dirty="0" smtClean="0"/>
              <a:t>Araştırmanın </a:t>
            </a:r>
            <a:r>
              <a:rPr lang="tr-TR" sz="2000" u="sng" dirty="0" smtClean="0"/>
              <a:t>hangi amaçla </a:t>
            </a:r>
            <a:r>
              <a:rPr lang="tr-TR" sz="2000" dirty="0" smtClean="0"/>
              <a:t>yapıldığının anlatıldığı bölümdür.</a:t>
            </a:r>
            <a:endParaRPr lang="tr-TR" sz="2000" dirty="0"/>
          </a:p>
        </p:txBody>
      </p:sp>
      <p:sp>
        <p:nvSpPr>
          <p:cNvPr id="5" name="Metin kutusu 4"/>
          <p:cNvSpPr txBox="1"/>
          <p:nvPr/>
        </p:nvSpPr>
        <p:spPr>
          <a:xfrm>
            <a:off x="5306517" y="4332978"/>
            <a:ext cx="6325849"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tr-TR" sz="2000" dirty="0" smtClean="0"/>
              <a:t>Araştırmada ele alınan problem neden önemlidir?</a:t>
            </a:r>
          </a:p>
          <a:p>
            <a:pPr marL="285750" indent="-285750">
              <a:buFont typeface="Arial" panose="020B0604020202020204" pitchFamily="34" charset="0"/>
              <a:buChar char="•"/>
            </a:pPr>
            <a:r>
              <a:rPr lang="tr-TR" sz="2000" dirty="0" smtClean="0"/>
              <a:t>Araştırmanın önceki çalışmalarla ilişkisi nedir ve </a:t>
            </a:r>
            <a:r>
              <a:rPr lang="tr-TR" sz="2000" dirty="0"/>
              <a:t>b</a:t>
            </a:r>
            <a:r>
              <a:rPr lang="tr-TR" sz="2000" dirty="0" smtClean="0"/>
              <a:t>u araştırmalardan ne açıdan farklılaşmaktadır?</a:t>
            </a:r>
          </a:p>
          <a:p>
            <a:pPr marL="285750" indent="-285750">
              <a:buFont typeface="Arial" panose="020B0604020202020204" pitchFamily="34" charset="0"/>
              <a:buChar char="•"/>
            </a:pPr>
            <a:r>
              <a:rPr lang="tr-TR" sz="2000" dirty="0" smtClean="0"/>
              <a:t>Araştırmanın </a:t>
            </a:r>
            <a:r>
              <a:rPr lang="tr-TR" sz="2000" dirty="0" err="1" smtClean="0"/>
              <a:t>denenceleri</a:t>
            </a:r>
            <a:r>
              <a:rPr lang="tr-TR" sz="2000" dirty="0" smtClean="0"/>
              <a:t> nelerdir? </a:t>
            </a:r>
            <a:r>
              <a:rPr lang="tr-TR" sz="2000" dirty="0" err="1" smtClean="0"/>
              <a:t>Denencelerin</a:t>
            </a:r>
            <a:r>
              <a:rPr lang="tr-TR" sz="2000" dirty="0" smtClean="0"/>
              <a:t> kuramsal bağlantıları nelerdir?</a:t>
            </a:r>
          </a:p>
          <a:p>
            <a:pPr marL="285750" indent="-285750">
              <a:buFont typeface="Arial" panose="020B0604020202020204" pitchFamily="34" charset="0"/>
              <a:buChar char="•"/>
            </a:pPr>
            <a:r>
              <a:rPr lang="tr-TR" sz="2000" dirty="0" smtClean="0"/>
              <a:t>Araştırmanın kuramsal ve pratik doğurguları (</a:t>
            </a:r>
            <a:r>
              <a:rPr lang="tr-TR" sz="2000" dirty="0" err="1" smtClean="0"/>
              <a:t>implications</a:t>
            </a:r>
            <a:r>
              <a:rPr lang="tr-TR" sz="2000" dirty="0" smtClean="0"/>
              <a:t>) nelerdir? </a:t>
            </a:r>
            <a:endParaRPr lang="tr-TR" sz="2000" dirty="0"/>
          </a:p>
        </p:txBody>
      </p:sp>
      <p:sp>
        <p:nvSpPr>
          <p:cNvPr id="6" name="Patlama 2 5"/>
          <p:cNvSpPr/>
          <p:nvPr/>
        </p:nvSpPr>
        <p:spPr>
          <a:xfrm rot="256970">
            <a:off x="5080485" y="1887906"/>
            <a:ext cx="6322749" cy="2212069"/>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7" name="Metin kutusu 6"/>
          <p:cNvSpPr txBox="1"/>
          <p:nvPr/>
        </p:nvSpPr>
        <p:spPr>
          <a:xfrm>
            <a:off x="6445770" y="2649552"/>
            <a:ext cx="3072984" cy="923330"/>
          </a:xfrm>
          <a:prstGeom prst="rect">
            <a:avLst/>
          </a:prstGeom>
          <a:noFill/>
        </p:spPr>
        <p:txBody>
          <a:bodyPr wrap="square" rtlCol="0">
            <a:spAutoFit/>
          </a:bodyPr>
          <a:lstStyle/>
          <a:p>
            <a:pPr algn="ctr"/>
            <a:r>
              <a:rPr lang="tr-TR" i="1" dirty="0" smtClean="0"/>
              <a:t>İYİ BİR GİRİŞ BÖLÜMÜNDE HANGİ BİLGİLER BULUNMALIDIR?</a:t>
            </a:r>
            <a:endParaRPr lang="tr-TR" i="1" dirty="0"/>
          </a:p>
        </p:txBody>
      </p:sp>
      <p:sp>
        <p:nvSpPr>
          <p:cNvPr id="10" name="Metin kutusu 9"/>
          <p:cNvSpPr txBox="1"/>
          <p:nvPr/>
        </p:nvSpPr>
        <p:spPr>
          <a:xfrm>
            <a:off x="635048" y="2849607"/>
            <a:ext cx="3852471" cy="523220"/>
          </a:xfrm>
          <a:prstGeom prst="rect">
            <a:avLst/>
          </a:prstGeom>
          <a:noFill/>
        </p:spPr>
        <p:txBody>
          <a:bodyPr wrap="square" rtlCol="0">
            <a:spAutoFit/>
          </a:bodyPr>
          <a:lstStyle/>
          <a:p>
            <a:r>
              <a:rPr lang="tr-TR" sz="2800" b="1" dirty="0" smtClean="0"/>
              <a:t>Kapsamlı Yazın </a:t>
            </a:r>
            <a:r>
              <a:rPr lang="tr-TR" sz="2800" b="1" dirty="0"/>
              <a:t>T</a:t>
            </a:r>
            <a:r>
              <a:rPr lang="tr-TR" sz="2800" b="1" dirty="0" smtClean="0"/>
              <a:t>araması</a:t>
            </a:r>
            <a:endParaRPr lang="tr-TR" sz="2800" b="1"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14</a:t>
            </a:fld>
            <a:endParaRPr lang="tr-TR"/>
          </a:p>
        </p:txBody>
      </p:sp>
    </p:spTree>
    <p:extLst>
      <p:ext uri="{BB962C8B-B14F-4D97-AF65-F5344CB8AC3E}">
        <p14:creationId xmlns:p14="http://schemas.microsoft.com/office/powerpoint/2010/main" val="94758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4812" y="101589"/>
            <a:ext cx="6677188" cy="6756411"/>
          </a:xfrm>
        </p:spPr>
        <p:style>
          <a:lnRef idx="2">
            <a:schemeClr val="accent1"/>
          </a:lnRef>
          <a:fillRef idx="1">
            <a:schemeClr val="lt1"/>
          </a:fillRef>
          <a:effectRef idx="0">
            <a:schemeClr val="accent1"/>
          </a:effectRef>
          <a:fontRef idx="minor">
            <a:schemeClr val="dk1"/>
          </a:fontRef>
        </p:style>
      </p:pic>
      <p:sp>
        <p:nvSpPr>
          <p:cNvPr id="8" name="Metin kutusu 7"/>
          <p:cNvSpPr txBox="1"/>
          <p:nvPr/>
        </p:nvSpPr>
        <p:spPr>
          <a:xfrm>
            <a:off x="145144" y="864794"/>
            <a:ext cx="5528630"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u="sng" dirty="0" smtClean="0">
                <a:solidFill>
                  <a:srgbClr val="C00000"/>
                </a:solidFill>
              </a:rPr>
              <a:t>Başlık</a:t>
            </a:r>
          </a:p>
          <a:p>
            <a:pPr marL="285750" indent="-285750">
              <a:buFont typeface="Arial" panose="020B0604020202020204" pitchFamily="34" charset="0"/>
              <a:buChar char="•"/>
            </a:pPr>
            <a:r>
              <a:rPr lang="tr-TR" dirty="0" smtClean="0"/>
              <a:t>Kelimelerin ilk harfleri büyük ve ortalanmış olmalıdır.</a:t>
            </a:r>
          </a:p>
          <a:p>
            <a:pPr marL="285750" indent="-285750">
              <a:buFont typeface="Arial" panose="020B0604020202020204" pitchFamily="34" charset="0"/>
              <a:buChar char="•"/>
            </a:pPr>
            <a:r>
              <a:rPr lang="tr-TR" dirty="0" smtClean="0"/>
              <a:t>Başlık</a:t>
            </a:r>
            <a:r>
              <a:rPr lang="tr-TR" b="1" dirty="0" smtClean="0"/>
              <a:t> </a:t>
            </a:r>
            <a:r>
              <a:rPr lang="tr-TR" u="sng" dirty="0" smtClean="0">
                <a:solidFill>
                  <a:srgbClr val="C00000"/>
                </a:solidFill>
              </a:rPr>
              <a:t>koyu yazılmaz.</a:t>
            </a:r>
          </a:p>
          <a:p>
            <a:pPr marL="285750" indent="-285750">
              <a:buFont typeface="Arial" panose="020B0604020202020204" pitchFamily="34" charset="0"/>
              <a:buChar char="•"/>
            </a:pPr>
            <a:r>
              <a:rPr lang="tr-TR" dirty="0" smtClean="0"/>
              <a:t>Raporun başlığı yazılır, </a:t>
            </a:r>
            <a:r>
              <a:rPr lang="tr-TR" u="sng" dirty="0">
                <a:solidFill>
                  <a:srgbClr val="C00000"/>
                </a:solidFill>
              </a:rPr>
              <a:t>‘Giriş’ yazılmaz.</a:t>
            </a:r>
          </a:p>
        </p:txBody>
      </p:sp>
      <p:sp>
        <p:nvSpPr>
          <p:cNvPr id="9" name="Metin kutusu 8"/>
          <p:cNvSpPr txBox="1"/>
          <p:nvPr/>
        </p:nvSpPr>
        <p:spPr>
          <a:xfrm>
            <a:off x="3805037" y="366767"/>
            <a:ext cx="111188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600" dirty="0" smtClean="0"/>
              <a:t>Kısa Başlık</a:t>
            </a:r>
            <a:endParaRPr lang="tr-TR" sz="1600" dirty="0"/>
          </a:p>
        </p:txBody>
      </p:sp>
      <p:sp>
        <p:nvSpPr>
          <p:cNvPr id="12" name="Metin kutusu 11"/>
          <p:cNvSpPr txBox="1"/>
          <p:nvPr/>
        </p:nvSpPr>
        <p:spPr>
          <a:xfrm>
            <a:off x="388823" y="2414847"/>
            <a:ext cx="5042084" cy="4124206"/>
          </a:xfrm>
          <a:prstGeom prst="rect">
            <a:avLst/>
          </a:prstGeom>
          <a:noFill/>
          <a:ln>
            <a:noFill/>
          </a:ln>
        </p:spPr>
        <p:style>
          <a:lnRef idx="0">
            <a:scrgbClr r="0" g="0" b="0"/>
          </a:lnRef>
          <a:fillRef idx="1001">
            <a:schemeClr val="lt2"/>
          </a:fillRef>
          <a:effectRef idx="0">
            <a:scrgbClr r="0" g="0" b="0"/>
          </a:effectRef>
          <a:fontRef idx="major"/>
        </p:style>
        <p:txBody>
          <a:bodyPr wrap="square" rtlCol="0">
            <a:spAutoFit/>
          </a:bodyPr>
          <a:lstStyle/>
          <a:p>
            <a:pPr algn="ctr"/>
            <a:r>
              <a:rPr lang="tr-TR" b="1" dirty="0" smtClean="0">
                <a:solidFill>
                  <a:srgbClr val="C00000"/>
                </a:solidFill>
                <a:effectLst>
                  <a:outerShdw blurRad="38100" dist="38100" dir="2700000" algn="tl">
                    <a:srgbClr val="000000">
                      <a:alpha val="43137"/>
                    </a:srgbClr>
                  </a:outerShdw>
                </a:effectLst>
              </a:rPr>
              <a:t>ÖNEMLİ !</a:t>
            </a:r>
          </a:p>
          <a:p>
            <a:pPr marL="285750" indent="-285750">
              <a:buFont typeface="Arial" panose="020B0604020202020204" pitchFamily="34" charset="0"/>
              <a:buChar char="•"/>
            </a:pPr>
            <a:r>
              <a:rPr lang="tr-TR" dirty="0" smtClean="0"/>
              <a:t>Çok geniş, konuyla ilgili her bilgiyi anlatan bir tarama yapılmamalıdır.</a:t>
            </a:r>
          </a:p>
          <a:p>
            <a:pPr marL="285750" indent="-285750">
              <a:buFont typeface="Arial" panose="020B0604020202020204" pitchFamily="34" charset="0"/>
              <a:buChar char="•"/>
            </a:pPr>
            <a:r>
              <a:rPr lang="tr-TR" dirty="0"/>
              <a:t>Genelden özele doğru bir anlatım biçimi tercih edilir.</a:t>
            </a:r>
            <a:endParaRPr lang="tr-TR" dirty="0" smtClean="0"/>
          </a:p>
          <a:p>
            <a:pPr marL="285750" indent="-285750">
              <a:buFont typeface="Arial" panose="020B0604020202020204" pitchFamily="34" charset="0"/>
              <a:buChar char="•"/>
            </a:pPr>
            <a:r>
              <a:rPr lang="tr-TR" dirty="0" smtClean="0"/>
              <a:t>Önceki çalışmaların bulgularına </a:t>
            </a:r>
            <a:r>
              <a:rPr lang="tr-TR" b="1" u="sng" dirty="0" smtClean="0"/>
              <a:t>DENGELİ </a:t>
            </a:r>
            <a:r>
              <a:rPr lang="tr-TR" dirty="0" smtClean="0"/>
              <a:t>bir şekilde yer verilmelidir. </a:t>
            </a:r>
          </a:p>
          <a:p>
            <a:r>
              <a:rPr lang="tr-TR" sz="1600" i="1" dirty="0"/>
              <a:t> </a:t>
            </a:r>
            <a:r>
              <a:rPr lang="tr-TR" sz="1600" i="1" dirty="0" smtClean="0"/>
              <a:t>    Örneğin iki değişken arasında </a:t>
            </a:r>
            <a:r>
              <a:rPr lang="tr-TR" sz="1600" b="1" i="1" dirty="0" smtClean="0"/>
              <a:t>hem olumlu hem olumsuz ilişki</a:t>
            </a:r>
            <a:r>
              <a:rPr lang="tr-TR" sz="1600" i="1" dirty="0" smtClean="0"/>
              <a:t> olduğuna dair farklı çalışmalar mevcutsa, her iki türdeki bulgulara dengeli şekilde yer verilmelidir.</a:t>
            </a:r>
          </a:p>
          <a:p>
            <a:endParaRPr lang="tr-TR" sz="1600" i="1" dirty="0" smtClean="0"/>
          </a:p>
          <a:p>
            <a:pPr marL="285750" indent="-285750">
              <a:buFont typeface="Arial" panose="020B0604020202020204" pitchFamily="34" charset="0"/>
              <a:buChar char="•"/>
            </a:pPr>
            <a:r>
              <a:rPr lang="tr-TR" dirty="0"/>
              <a:t>Araştırma bulguları kronolojik ve mantıksal bir sırayla </a:t>
            </a:r>
            <a:r>
              <a:rPr lang="tr-TR" dirty="0" smtClean="0"/>
              <a:t>anlatılmalıdır.</a:t>
            </a:r>
          </a:p>
          <a:p>
            <a:pPr marL="285750" indent="-285750">
              <a:buFont typeface="Arial" panose="020B0604020202020204" pitchFamily="34" charset="0"/>
              <a:buChar char="•"/>
            </a:pPr>
            <a:r>
              <a:rPr lang="tr-TR" dirty="0" smtClean="0"/>
              <a:t>Bulgular anlatılırken kaynak gösterilmelidir.</a:t>
            </a:r>
          </a:p>
          <a:p>
            <a:pPr marL="285750" indent="-285750">
              <a:buFont typeface="Arial" panose="020B0604020202020204" pitchFamily="34" charset="0"/>
              <a:buChar char="•"/>
            </a:pPr>
            <a:endParaRPr lang="tr-TR" dirty="0"/>
          </a:p>
        </p:txBody>
      </p:sp>
      <p:sp>
        <p:nvSpPr>
          <p:cNvPr id="13" name="Yuvarlatılmış Dikdörtgen 12"/>
          <p:cNvSpPr/>
          <p:nvPr/>
        </p:nvSpPr>
        <p:spPr>
          <a:xfrm>
            <a:off x="5753869" y="388135"/>
            <a:ext cx="6199071" cy="3077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5753869" y="388135"/>
            <a:ext cx="6199071"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smtClean="0">
                <a:latin typeface="Times New Roman" panose="02020603050405020304" pitchFamily="18" charset="0"/>
                <a:cs typeface="Times New Roman" panose="02020603050405020304" pitchFamily="18" charset="0"/>
              </a:rPr>
              <a:t>UYUMSUZ ŞEMA ALANLARI VE SOSYAL FOBİ                                        3</a:t>
            </a:r>
            <a:endParaRPr lang="tr-TR" sz="1400" dirty="0">
              <a:latin typeface="Times New Roman" panose="02020603050405020304" pitchFamily="18" charset="0"/>
              <a:cs typeface="Times New Roman" panose="02020603050405020304" pitchFamily="18" charset="0"/>
            </a:endParaRPr>
          </a:p>
        </p:txBody>
      </p:sp>
      <p:sp>
        <p:nvSpPr>
          <p:cNvPr id="15" name="Sağ Ok 14"/>
          <p:cNvSpPr/>
          <p:nvPr/>
        </p:nvSpPr>
        <p:spPr>
          <a:xfrm>
            <a:off x="5514812" y="1261547"/>
            <a:ext cx="595948" cy="1611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Sağ Ok 15"/>
          <p:cNvSpPr/>
          <p:nvPr/>
        </p:nvSpPr>
        <p:spPr>
          <a:xfrm>
            <a:off x="5017827" y="467638"/>
            <a:ext cx="595948" cy="1611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Slayt Numarası Yer Tutucusu 1"/>
          <p:cNvSpPr>
            <a:spLocks noGrp="1"/>
          </p:cNvSpPr>
          <p:nvPr>
            <p:ph type="sldNum" sz="quarter" idx="12"/>
          </p:nvPr>
        </p:nvSpPr>
        <p:spPr/>
        <p:txBody>
          <a:bodyPr/>
          <a:lstStyle/>
          <a:p>
            <a:fld id="{900D4ED9-462A-4EB0-AD72-7478C23AB2D5}" type="slidenum">
              <a:rPr lang="tr-TR" smtClean="0"/>
              <a:t>15</a:t>
            </a:fld>
            <a:endParaRPr lang="tr-TR"/>
          </a:p>
        </p:txBody>
      </p:sp>
    </p:spTree>
    <p:extLst>
      <p:ext uri="{BB962C8B-B14F-4D97-AF65-F5344CB8AC3E}">
        <p14:creationId xmlns:p14="http://schemas.microsoft.com/office/powerpoint/2010/main" val="69047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fade">
                                      <p:cBhvr>
                                        <p:cTn id="33" dur="500"/>
                                        <p:tgtEl>
                                          <p:spTgt spid="1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Effect transition="in" filter="fade">
                                      <p:cBhvr>
                                        <p:cTn id="36"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287" y="-146061"/>
            <a:ext cx="6677188" cy="6756411"/>
          </a:xfrm>
        </p:spPr>
      </p:pic>
      <p:sp>
        <p:nvSpPr>
          <p:cNvPr id="5" name="Yuvarlatılmış Dikdörtgen 4"/>
          <p:cNvSpPr/>
          <p:nvPr/>
        </p:nvSpPr>
        <p:spPr>
          <a:xfrm>
            <a:off x="4200525" y="2057400"/>
            <a:ext cx="1128713" cy="3238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3378249" y="4024547"/>
            <a:ext cx="3622626" cy="28310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3935384" y="5182537"/>
            <a:ext cx="4442088" cy="2660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3458344" y="140485"/>
            <a:ext cx="6199071" cy="3077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3458344" y="140485"/>
            <a:ext cx="6199071" cy="307777"/>
          </a:xfrm>
          <a:prstGeom prst="rect">
            <a:avLst/>
          </a:prstGeom>
          <a:solidFill>
            <a:schemeClr val="bg1"/>
          </a:solidFill>
          <a:ln>
            <a:solidFill>
              <a:srgbClr val="C00000"/>
            </a:solidFill>
          </a:ln>
        </p:spPr>
        <p:txBody>
          <a:bodyPr wrap="square" rtlCol="0">
            <a:spAutoFit/>
          </a:bodyPr>
          <a:lstStyle/>
          <a:p>
            <a:r>
              <a:rPr lang="tr-TR" sz="1400" dirty="0" smtClean="0">
                <a:latin typeface="Times New Roman" panose="02020603050405020304" pitchFamily="18" charset="0"/>
                <a:cs typeface="Times New Roman" panose="02020603050405020304" pitchFamily="18" charset="0"/>
              </a:rPr>
              <a:t>UYUMSUZ ŞEMA ALANLARI VE SOSYAL FOBİ                                        3</a:t>
            </a:r>
            <a:endParaRPr lang="tr-TR" sz="1400" dirty="0">
              <a:latin typeface="Times New Roman" panose="02020603050405020304" pitchFamily="18" charset="0"/>
              <a:cs typeface="Times New Roman" panose="02020603050405020304" pitchFamily="18" charset="0"/>
            </a:endParaRPr>
          </a:p>
        </p:txBody>
      </p:sp>
      <p:sp>
        <p:nvSpPr>
          <p:cNvPr id="13" name="Sağ Ok 12"/>
          <p:cNvSpPr/>
          <p:nvPr/>
        </p:nvSpPr>
        <p:spPr>
          <a:xfrm rot="10800000">
            <a:off x="9598501" y="2381250"/>
            <a:ext cx="595948" cy="161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etin kutusu 13"/>
          <p:cNvSpPr txBox="1"/>
          <p:nvPr/>
        </p:nvSpPr>
        <p:spPr>
          <a:xfrm>
            <a:off x="10020300" y="2219325"/>
            <a:ext cx="208597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Çalışmanın amacına yönelik bir açıklama yapılmış.</a:t>
            </a:r>
            <a:endParaRPr lang="tr-TR" sz="1600" dirty="0"/>
          </a:p>
        </p:txBody>
      </p:sp>
      <p:sp>
        <p:nvSpPr>
          <p:cNvPr id="15" name="Metin kutusu 14"/>
          <p:cNvSpPr txBox="1"/>
          <p:nvPr/>
        </p:nvSpPr>
        <p:spPr>
          <a:xfrm>
            <a:off x="69676" y="4090134"/>
            <a:ext cx="307013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smtClean="0"/>
              <a:t>Önceki bulgular, araştırmanın amacı doğrultusunda birbiriyle ilişkilendirilerek belirtilmiş.</a:t>
            </a:r>
            <a:endParaRPr lang="tr-TR" sz="2000" dirty="0"/>
          </a:p>
        </p:txBody>
      </p:sp>
      <p:sp>
        <p:nvSpPr>
          <p:cNvPr id="12" name="Sağ Ok 11"/>
          <p:cNvSpPr/>
          <p:nvPr/>
        </p:nvSpPr>
        <p:spPr>
          <a:xfrm>
            <a:off x="2735762" y="4146546"/>
            <a:ext cx="595948" cy="1611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Sağ Ok 15"/>
          <p:cNvSpPr/>
          <p:nvPr/>
        </p:nvSpPr>
        <p:spPr>
          <a:xfrm rot="1416638">
            <a:off x="2855503" y="4864456"/>
            <a:ext cx="595948" cy="1611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 name="Dirsek Bağlayıcısı 6"/>
          <p:cNvCxnSpPr>
            <a:stCxn id="8" idx="3"/>
          </p:cNvCxnSpPr>
          <p:nvPr/>
        </p:nvCxnSpPr>
        <p:spPr>
          <a:xfrm>
            <a:off x="8377472" y="5315575"/>
            <a:ext cx="1816977" cy="43883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10194449" y="4358676"/>
            <a:ext cx="191182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u="sng" dirty="0" smtClean="0">
                <a:solidFill>
                  <a:srgbClr val="FF0000"/>
                </a:solidFill>
              </a:rPr>
              <a:t>UYARI: </a:t>
            </a:r>
            <a:r>
              <a:rPr lang="tr-TR" dirty="0" smtClean="0">
                <a:solidFill>
                  <a:schemeClr val="tx1"/>
                </a:solidFill>
              </a:rPr>
              <a:t>APA Yayım Kuralları 7. basıma göre artık bu kaynak, (</a:t>
            </a:r>
            <a:r>
              <a:rPr lang="tr-TR" dirty="0" err="1" smtClean="0">
                <a:solidFill>
                  <a:schemeClr val="tx1"/>
                </a:solidFill>
              </a:rPr>
              <a:t>Pinto-Gouveia</a:t>
            </a:r>
            <a:r>
              <a:rPr lang="tr-TR" dirty="0" smtClean="0">
                <a:solidFill>
                  <a:schemeClr val="tx1"/>
                </a:solidFill>
              </a:rPr>
              <a:t> ve diğerleri, 2006) olarak verilmelidir. </a:t>
            </a:r>
            <a:endParaRPr lang="tr-TR" dirty="0">
              <a:solidFill>
                <a:schemeClr val="tx1"/>
              </a:solidFill>
            </a:endParaRPr>
          </a:p>
        </p:txBody>
      </p:sp>
      <p:sp>
        <p:nvSpPr>
          <p:cNvPr id="2" name="5-Nokta Yıldız 1"/>
          <p:cNvSpPr/>
          <p:nvPr/>
        </p:nvSpPr>
        <p:spPr>
          <a:xfrm>
            <a:off x="10723418" y="3740727"/>
            <a:ext cx="795647" cy="566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p:cNvSpPr>
            <a:spLocks noGrp="1"/>
          </p:cNvSpPr>
          <p:nvPr>
            <p:ph type="sldNum" sz="quarter" idx="12"/>
          </p:nvPr>
        </p:nvSpPr>
        <p:spPr/>
        <p:txBody>
          <a:bodyPr/>
          <a:lstStyle/>
          <a:p>
            <a:fld id="{900D4ED9-462A-4EB0-AD72-7478C23AB2D5}" type="slidenum">
              <a:rPr lang="tr-TR" smtClean="0"/>
              <a:t>16</a:t>
            </a:fld>
            <a:endParaRPr lang="tr-TR"/>
          </a:p>
        </p:txBody>
      </p:sp>
    </p:spTree>
    <p:extLst>
      <p:ext uri="{BB962C8B-B14F-4D97-AF65-F5344CB8AC3E}">
        <p14:creationId xmlns:p14="http://schemas.microsoft.com/office/powerpoint/2010/main" val="34186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3" grpId="0" animBg="1"/>
      <p:bldP spid="14" grpId="0" animBg="1"/>
      <p:bldP spid="15" grpId="0" animBg="1"/>
      <p:bldP spid="12"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noGrp="1"/>
          </p:cNvSpPr>
          <p:nvPr>
            <p:ph type="title"/>
          </p:nvPr>
        </p:nvSpPr>
        <p:spPr>
          <a:xfrm>
            <a:off x="573851" y="303713"/>
            <a:ext cx="4648200" cy="38438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smtClean="0">
                <a:solidFill>
                  <a:srgbClr val="C00000"/>
                </a:solidFill>
              </a:rPr>
              <a:t>Giriş (</a:t>
            </a:r>
            <a:r>
              <a:rPr lang="tr-TR" sz="2800" dirty="0" err="1" smtClean="0">
                <a:solidFill>
                  <a:srgbClr val="C00000"/>
                </a:solidFill>
              </a:rPr>
              <a:t>Introduction</a:t>
            </a:r>
            <a:r>
              <a:rPr lang="tr-TR" sz="2800" dirty="0" smtClean="0">
                <a:solidFill>
                  <a:srgbClr val="C00000"/>
                </a:solidFill>
              </a:rPr>
              <a:t>) Örneği -2</a:t>
            </a:r>
            <a:endParaRPr lang="tr-TR" sz="2800" dirty="0">
              <a:solidFill>
                <a:srgbClr val="C00000"/>
              </a:solidFill>
            </a:endParaRPr>
          </a:p>
        </p:txBody>
      </p:sp>
      <p:sp>
        <p:nvSpPr>
          <p:cNvPr id="9" name="Yuvarlatılmış Dikdörtgen 8"/>
          <p:cNvSpPr/>
          <p:nvPr/>
        </p:nvSpPr>
        <p:spPr>
          <a:xfrm>
            <a:off x="5326670" y="3096809"/>
            <a:ext cx="2368446" cy="4938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6472238" y="4486275"/>
            <a:ext cx="2714625" cy="5715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p:cNvGrpSpPr/>
          <p:nvPr/>
        </p:nvGrpSpPr>
        <p:grpSpPr>
          <a:xfrm>
            <a:off x="5117432" y="0"/>
            <a:ext cx="6894974" cy="6882135"/>
            <a:chOff x="5117432" y="0"/>
            <a:chExt cx="6894974" cy="6882135"/>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432" y="0"/>
              <a:ext cx="6894974" cy="6882135"/>
            </a:xfrm>
            <a:prstGeom prst="rect">
              <a:avLst/>
            </a:prstGeom>
          </p:spPr>
        </p:pic>
        <p:sp>
          <p:nvSpPr>
            <p:cNvPr id="11" name="Yuvarlatılmış Dikdörtgen 10"/>
            <p:cNvSpPr/>
            <p:nvPr/>
          </p:nvSpPr>
          <p:spPr>
            <a:xfrm>
              <a:off x="5326669" y="136761"/>
              <a:ext cx="6612619" cy="32084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2" name="Metin kutusu 11"/>
          <p:cNvSpPr txBox="1"/>
          <p:nvPr/>
        </p:nvSpPr>
        <p:spPr>
          <a:xfrm>
            <a:off x="5326669" y="149825"/>
            <a:ext cx="6612619" cy="307777"/>
          </a:xfrm>
          <a:prstGeom prst="rect">
            <a:avLst/>
          </a:prstGeom>
          <a:solidFill>
            <a:schemeClr val="bg1"/>
          </a:solidFill>
          <a:ln>
            <a:solidFill>
              <a:srgbClr val="C00000"/>
            </a:solidFill>
          </a:ln>
        </p:spPr>
        <p:txBody>
          <a:bodyPr wrap="square" rtlCol="0">
            <a:spAutoFit/>
          </a:bodyPr>
          <a:lstStyle/>
          <a:p>
            <a:r>
              <a:rPr lang="tr-TR" sz="1400" dirty="0" smtClean="0">
                <a:latin typeface="Times New Roman" panose="02020603050405020304" pitchFamily="18" charset="0"/>
                <a:cs typeface="Times New Roman" panose="02020603050405020304" pitchFamily="18" charset="0"/>
              </a:rPr>
              <a:t>MOTİVASYON VE KÜLTÜR                                                                                       </a:t>
            </a:r>
            <a:r>
              <a:rPr lang="tr-TR" sz="1400" dirty="0">
                <a:latin typeface="Times New Roman" panose="02020603050405020304" pitchFamily="18" charset="0"/>
                <a:cs typeface="Times New Roman" panose="02020603050405020304" pitchFamily="18" charset="0"/>
              </a:rPr>
              <a:t>5</a:t>
            </a:r>
          </a:p>
        </p:txBody>
      </p:sp>
      <p:sp>
        <p:nvSpPr>
          <p:cNvPr id="8" name="Metin kutusu 7"/>
          <p:cNvSpPr txBox="1"/>
          <p:nvPr/>
        </p:nvSpPr>
        <p:spPr>
          <a:xfrm>
            <a:off x="362374" y="3343734"/>
            <a:ext cx="4277506"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smtClean="0"/>
              <a:t>Metin içi kaynak gösterimi cümlenin sonunda verildiğinde,</a:t>
            </a:r>
            <a:endParaRPr lang="tr-TR" sz="2000" dirty="0"/>
          </a:p>
          <a:p>
            <a:r>
              <a:rPr lang="tr-TR" sz="2000" dirty="0"/>
              <a:t>p</a:t>
            </a:r>
            <a:r>
              <a:rPr lang="tr-TR" sz="2000" dirty="0" smtClean="0"/>
              <a:t>arantezden sonra nokta konur.</a:t>
            </a:r>
          </a:p>
          <a:p>
            <a:endParaRPr lang="tr-TR" sz="2000" dirty="0"/>
          </a:p>
          <a:p>
            <a:r>
              <a:rPr lang="tr-TR" dirty="0" smtClean="0"/>
              <a:t>… bulunmuştur. (</a:t>
            </a:r>
            <a:r>
              <a:rPr lang="tr-TR" dirty="0" err="1" smtClean="0"/>
              <a:t>Triandis</a:t>
            </a:r>
            <a:r>
              <a:rPr lang="tr-TR" dirty="0" smtClean="0"/>
              <a:t>, 1998) </a:t>
            </a:r>
            <a:r>
              <a:rPr lang="tr-TR" b="1" dirty="0" smtClean="0">
                <a:solidFill>
                  <a:srgbClr val="FF0000"/>
                </a:solidFill>
                <a:sym typeface="Wingdings" panose="05000000000000000000" pitchFamily="2" charset="2"/>
              </a:rPr>
              <a:t> Yanlış</a:t>
            </a:r>
          </a:p>
          <a:p>
            <a:r>
              <a:rPr lang="tr-TR" dirty="0"/>
              <a:t>… </a:t>
            </a:r>
            <a:r>
              <a:rPr lang="tr-TR" dirty="0" smtClean="0"/>
              <a:t>bulunmuştur </a:t>
            </a:r>
            <a:r>
              <a:rPr lang="tr-TR" dirty="0"/>
              <a:t>(</a:t>
            </a:r>
            <a:r>
              <a:rPr lang="tr-TR" dirty="0" err="1"/>
              <a:t>Triandis</a:t>
            </a:r>
            <a:r>
              <a:rPr lang="tr-TR" dirty="0"/>
              <a:t>, 1998</a:t>
            </a:r>
            <a:r>
              <a:rPr lang="tr-TR" dirty="0" smtClean="0"/>
              <a:t>). </a:t>
            </a:r>
            <a:r>
              <a:rPr lang="tr-TR" b="1" dirty="0" smtClean="0">
                <a:solidFill>
                  <a:srgbClr val="FF0000"/>
                </a:solidFill>
                <a:sym typeface="Wingdings" panose="05000000000000000000" pitchFamily="2" charset="2"/>
              </a:rPr>
              <a:t> Doğru</a:t>
            </a:r>
            <a:endParaRPr lang="tr-TR" b="1" dirty="0" smtClean="0">
              <a:solidFill>
                <a:srgbClr val="FF0000"/>
              </a:solidFill>
            </a:endParaRPr>
          </a:p>
        </p:txBody>
      </p:sp>
      <p:sp>
        <p:nvSpPr>
          <p:cNvPr id="13" name="Sağ Ok 12"/>
          <p:cNvSpPr/>
          <p:nvPr/>
        </p:nvSpPr>
        <p:spPr>
          <a:xfrm rot="18218340">
            <a:off x="8316613" y="5191117"/>
            <a:ext cx="939935" cy="3361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Slayt Numarası Yer Tutucusu 2"/>
          <p:cNvSpPr>
            <a:spLocks noGrp="1"/>
          </p:cNvSpPr>
          <p:nvPr>
            <p:ph type="sldNum" sz="quarter" idx="12"/>
          </p:nvPr>
        </p:nvSpPr>
        <p:spPr/>
        <p:txBody>
          <a:bodyPr/>
          <a:lstStyle/>
          <a:p>
            <a:fld id="{900D4ED9-462A-4EB0-AD72-7478C23AB2D5}" type="slidenum">
              <a:rPr lang="tr-TR" smtClean="0"/>
              <a:t>17</a:t>
            </a:fld>
            <a:endParaRPr lang="tr-TR"/>
          </a:p>
        </p:txBody>
      </p:sp>
    </p:spTree>
    <p:extLst>
      <p:ext uri="{BB962C8B-B14F-4D97-AF65-F5344CB8AC3E}">
        <p14:creationId xmlns:p14="http://schemas.microsoft.com/office/powerpoint/2010/main" val="10028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9607" y="2578310"/>
            <a:ext cx="2158584" cy="959370"/>
          </a:xfrm>
        </p:spPr>
        <p:txBody>
          <a:bodyPr>
            <a:normAutofit fontScale="90000"/>
          </a:bodyPr>
          <a:lstStyle/>
          <a:p>
            <a:r>
              <a:rPr lang="tr-TR" dirty="0" smtClean="0"/>
              <a:t>Yöntem</a:t>
            </a:r>
            <a:br>
              <a:rPr lang="tr-TR" dirty="0" smtClean="0"/>
            </a:br>
            <a:endParaRPr lang="tr-TR" dirty="0"/>
          </a:p>
        </p:txBody>
      </p:sp>
      <p:graphicFrame>
        <p:nvGraphicFramePr>
          <p:cNvPr id="5" name="Diyagram 4"/>
          <p:cNvGraphicFramePr/>
          <p:nvPr>
            <p:extLst>
              <p:ext uri="{D42A27DB-BD31-4B8C-83A1-F6EECF244321}">
                <p14:modId xmlns:p14="http://schemas.microsoft.com/office/powerpoint/2010/main" val="3708824327"/>
              </p:ext>
            </p:extLst>
          </p:nvPr>
        </p:nvGraphicFramePr>
        <p:xfrm>
          <a:off x="3777521" y="2166876"/>
          <a:ext cx="7581693" cy="4039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3627620" y="639318"/>
            <a:ext cx="7540052" cy="1631216"/>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marL="285750" indent="-285750">
              <a:buFont typeface="Wingdings" panose="05000000000000000000" pitchFamily="2" charset="2"/>
              <a:buChar char="ü"/>
            </a:pPr>
            <a:r>
              <a:rPr lang="tr-TR" sz="2000" dirty="0" smtClean="0"/>
              <a:t>Araştırmada kullanılan yöntem,</a:t>
            </a:r>
          </a:p>
          <a:p>
            <a:pPr marL="285750" indent="-285750">
              <a:buFont typeface="Wingdings" panose="05000000000000000000" pitchFamily="2" charset="2"/>
              <a:buChar char="ü"/>
            </a:pPr>
            <a:r>
              <a:rPr lang="tr-TR" sz="2000" dirty="0" smtClean="0"/>
              <a:t>Değişkenlerin </a:t>
            </a:r>
            <a:r>
              <a:rPr lang="tr-TR" sz="2000" dirty="0" err="1" smtClean="0"/>
              <a:t>operasyonel</a:t>
            </a:r>
            <a:r>
              <a:rPr lang="tr-TR" sz="2000" dirty="0" smtClean="0"/>
              <a:t> tanımları,</a:t>
            </a:r>
          </a:p>
          <a:p>
            <a:pPr marL="285750" indent="-285750">
              <a:buFont typeface="Wingdings" panose="05000000000000000000" pitchFamily="2" charset="2"/>
              <a:buChar char="ü"/>
            </a:pPr>
            <a:r>
              <a:rPr lang="tr-TR" sz="2000" dirty="0" smtClean="0"/>
              <a:t>Katılımcıların özellikleri,</a:t>
            </a:r>
          </a:p>
          <a:p>
            <a:pPr marL="285750" indent="-285750">
              <a:buFont typeface="Wingdings" panose="05000000000000000000" pitchFamily="2" charset="2"/>
              <a:buChar char="ü"/>
            </a:pPr>
            <a:r>
              <a:rPr lang="tr-TR" sz="2000" dirty="0" smtClean="0"/>
              <a:t>Verilerin nasıl toplandığı, </a:t>
            </a:r>
          </a:p>
          <a:p>
            <a:pPr marL="285750" indent="-285750">
              <a:buFont typeface="Wingdings" panose="05000000000000000000" pitchFamily="2" charset="2"/>
              <a:buChar char="ü"/>
            </a:pPr>
            <a:r>
              <a:rPr lang="tr-TR" sz="2000" dirty="0" smtClean="0"/>
              <a:t>Araştırma bulgularının geçerliği ve güvenirliği ile ilgili bilgiler yer alır.</a:t>
            </a:r>
            <a:endParaRPr lang="tr-TR" sz="2000"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18</a:t>
            </a:fld>
            <a:endParaRPr lang="tr-TR"/>
          </a:p>
        </p:txBody>
      </p:sp>
    </p:spTree>
    <p:extLst>
      <p:ext uri="{BB962C8B-B14F-4D97-AF65-F5344CB8AC3E}">
        <p14:creationId xmlns:p14="http://schemas.microsoft.com/office/powerpoint/2010/main" val="251534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331504" y="0"/>
            <a:ext cx="2158584" cy="9593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smtClean="0"/>
              <a:t>Yöntem</a:t>
            </a:r>
            <a:endParaRPr lang="tr-TR" dirty="0"/>
          </a:p>
        </p:txBody>
      </p:sp>
      <p:sp>
        <p:nvSpPr>
          <p:cNvPr id="7" name="Yuvarlatılmış Dikdörtgen 6"/>
          <p:cNvSpPr/>
          <p:nvPr/>
        </p:nvSpPr>
        <p:spPr>
          <a:xfrm>
            <a:off x="813226" y="862643"/>
            <a:ext cx="2998034" cy="51484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955634" y="891139"/>
            <a:ext cx="2713219" cy="400110"/>
          </a:xfrm>
          <a:prstGeom prst="rect">
            <a:avLst/>
          </a:prstGeom>
        </p:spPr>
        <p:txBody>
          <a:bodyPr wrap="square">
            <a:spAutoFit/>
          </a:bodyPr>
          <a:lstStyle/>
          <a:p>
            <a:pPr lvl="0"/>
            <a:r>
              <a:rPr lang="tr-TR" sz="2000" dirty="0"/>
              <a:t>Örneklem/ Katılımcılar</a:t>
            </a:r>
          </a:p>
        </p:txBody>
      </p:sp>
      <p:sp>
        <p:nvSpPr>
          <p:cNvPr id="12" name="Dikdörtgen 11"/>
          <p:cNvSpPr/>
          <p:nvPr/>
        </p:nvSpPr>
        <p:spPr>
          <a:xfrm>
            <a:off x="942345" y="2590882"/>
            <a:ext cx="2788172" cy="707886"/>
          </a:xfrm>
          <a:prstGeom prst="rect">
            <a:avLst/>
          </a:prstGeom>
        </p:spPr>
        <p:txBody>
          <a:bodyPr wrap="square">
            <a:spAutoFit/>
          </a:bodyPr>
          <a:lstStyle/>
          <a:p>
            <a:pPr lvl="0"/>
            <a:r>
              <a:rPr lang="tr-TR" sz="2000" dirty="0"/>
              <a:t>Ölçüm Araçları (Instruments/ </a:t>
            </a:r>
            <a:r>
              <a:rPr lang="tr-TR" sz="2000" dirty="0" err="1"/>
              <a:t>Materials</a:t>
            </a:r>
            <a:r>
              <a:rPr lang="tr-TR" sz="2000" dirty="0"/>
              <a:t>)</a:t>
            </a:r>
          </a:p>
        </p:txBody>
      </p:sp>
      <p:sp>
        <p:nvSpPr>
          <p:cNvPr id="13" name="Dikdörtgen 12"/>
          <p:cNvSpPr/>
          <p:nvPr/>
        </p:nvSpPr>
        <p:spPr>
          <a:xfrm>
            <a:off x="1320512" y="4842069"/>
            <a:ext cx="2031838" cy="400110"/>
          </a:xfrm>
          <a:prstGeom prst="rect">
            <a:avLst/>
          </a:prstGeom>
        </p:spPr>
        <p:txBody>
          <a:bodyPr wrap="none">
            <a:spAutoFit/>
          </a:bodyPr>
          <a:lstStyle/>
          <a:p>
            <a:pPr lvl="0"/>
            <a:r>
              <a:rPr lang="tr-TR" sz="2000" dirty="0"/>
              <a:t>İşlem (</a:t>
            </a:r>
            <a:r>
              <a:rPr lang="tr-TR" sz="2000" dirty="0" err="1"/>
              <a:t>Procedure</a:t>
            </a:r>
            <a:r>
              <a:rPr lang="tr-TR" sz="2000" dirty="0"/>
              <a:t>)</a:t>
            </a:r>
          </a:p>
        </p:txBody>
      </p:sp>
      <p:sp>
        <p:nvSpPr>
          <p:cNvPr id="14" name="Yuvarlatılmış Dikdörtgen 13"/>
          <p:cNvSpPr/>
          <p:nvPr/>
        </p:nvSpPr>
        <p:spPr>
          <a:xfrm>
            <a:off x="837414" y="4784701"/>
            <a:ext cx="2998034" cy="51484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4192524" y="150570"/>
            <a:ext cx="7622248"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Katılımcıların araştırma bulgularıyla ilişkili görülen özellikleri açıklanır.</a:t>
            </a:r>
          </a:p>
          <a:p>
            <a:pPr marL="285750" indent="-285750">
              <a:buFont typeface="Arial" panose="020B0604020202020204" pitchFamily="34" charset="0"/>
              <a:buChar char="•"/>
            </a:pPr>
            <a:r>
              <a:rPr lang="tr-TR" sz="2000" dirty="0" smtClean="0"/>
              <a:t>Katılımcıların nasıl seçildiği</a:t>
            </a:r>
          </a:p>
          <a:p>
            <a:pPr marL="285750" indent="-285750">
              <a:buFont typeface="Arial" panose="020B0604020202020204" pitchFamily="34" charset="0"/>
              <a:buChar char="•"/>
            </a:pPr>
            <a:r>
              <a:rPr lang="tr-TR" sz="2000" dirty="0" smtClean="0">
                <a:solidFill>
                  <a:schemeClr val="tx1"/>
                </a:solidFill>
              </a:rPr>
              <a:t>Deneysel çalışmalarda, katılımcıların farklı </a:t>
            </a:r>
            <a:r>
              <a:rPr lang="tr-TR" sz="2000" dirty="0" smtClean="0"/>
              <a:t>gruplara nasıl atandığı (seçkisiz-rastlantısal)</a:t>
            </a:r>
          </a:p>
          <a:p>
            <a:pPr marL="285750" indent="-285750">
              <a:buFont typeface="Arial" panose="020B0604020202020204" pitchFamily="34" charset="0"/>
              <a:buChar char="•"/>
            </a:pPr>
            <a:r>
              <a:rPr lang="tr-TR" sz="2000" dirty="0" smtClean="0"/>
              <a:t>Katılım esasları (gönüllü, ödeme yapılarak)</a:t>
            </a:r>
          </a:p>
          <a:p>
            <a:pPr marL="285750" indent="-285750">
              <a:buFont typeface="Arial" panose="020B0604020202020204" pitchFamily="34" charset="0"/>
              <a:buChar char="•"/>
            </a:pPr>
            <a:r>
              <a:rPr lang="tr-TR" sz="2000" dirty="0" smtClean="0"/>
              <a:t>Demografik bilgileri (yaş, cinsiyet, eğitim vb.)</a:t>
            </a:r>
            <a:endParaRPr lang="tr-TR" sz="2000" dirty="0"/>
          </a:p>
        </p:txBody>
      </p:sp>
      <p:sp>
        <p:nvSpPr>
          <p:cNvPr id="17" name="Metin kutusu 16"/>
          <p:cNvSpPr txBox="1"/>
          <p:nvPr/>
        </p:nvSpPr>
        <p:spPr>
          <a:xfrm>
            <a:off x="4192524" y="2255004"/>
            <a:ext cx="7472590" cy="13735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Araştırmada kullanılan laboratuvar aygıtları, testler, ölçekler vb. tanıtılır.</a:t>
            </a:r>
          </a:p>
          <a:p>
            <a:pPr marL="285750" indent="-285750">
              <a:buFont typeface="Arial" panose="020B0604020202020204" pitchFamily="34" charset="0"/>
              <a:buChar char="•"/>
            </a:pPr>
            <a:r>
              <a:rPr lang="tr-TR" sz="2000" dirty="0" smtClean="0">
                <a:solidFill>
                  <a:schemeClr val="tx1"/>
                </a:solidFill>
              </a:rPr>
              <a:t>Ölçüm araçlarının </a:t>
            </a:r>
            <a:r>
              <a:rPr lang="tr-TR" sz="2000" dirty="0" err="1" smtClean="0">
                <a:solidFill>
                  <a:schemeClr val="tx1"/>
                </a:solidFill>
              </a:rPr>
              <a:t>psikometrik</a:t>
            </a:r>
            <a:r>
              <a:rPr lang="tr-TR" sz="2000" dirty="0" smtClean="0">
                <a:solidFill>
                  <a:schemeClr val="tx1"/>
                </a:solidFill>
              </a:rPr>
              <a:t> ve </a:t>
            </a:r>
            <a:r>
              <a:rPr lang="tr-TR" sz="2000" dirty="0" err="1" smtClean="0">
                <a:solidFill>
                  <a:schemeClr val="tx1"/>
                </a:solidFill>
              </a:rPr>
              <a:t>biyometrik</a:t>
            </a:r>
            <a:r>
              <a:rPr lang="tr-TR" sz="2000" dirty="0" smtClean="0">
                <a:solidFill>
                  <a:schemeClr val="tx1"/>
                </a:solidFill>
              </a:rPr>
              <a:t> özellikleri</a:t>
            </a:r>
          </a:p>
          <a:p>
            <a:pPr marL="285750" indent="-285750">
              <a:buFont typeface="Arial" panose="020B0604020202020204" pitchFamily="34" charset="0"/>
              <a:buChar char="•"/>
            </a:pPr>
            <a:r>
              <a:rPr lang="tr-TR" sz="2000" dirty="0">
                <a:solidFill>
                  <a:schemeClr val="tx1"/>
                </a:solidFill>
              </a:rPr>
              <a:t>Ölçüm araçlarının </a:t>
            </a:r>
            <a:r>
              <a:rPr lang="tr-TR" sz="2000" dirty="0" smtClean="0">
                <a:solidFill>
                  <a:schemeClr val="tx1"/>
                </a:solidFill>
              </a:rPr>
              <a:t>kültürel </a:t>
            </a:r>
            <a:r>
              <a:rPr lang="tr-TR" sz="2000" dirty="0" smtClean="0"/>
              <a:t>geçerliliğine ilişkin bilgiler</a:t>
            </a:r>
            <a:endParaRPr lang="tr-TR" sz="2000" dirty="0"/>
          </a:p>
        </p:txBody>
      </p:sp>
      <p:sp>
        <p:nvSpPr>
          <p:cNvPr id="18" name="Metin kutusu 17"/>
          <p:cNvSpPr txBox="1"/>
          <p:nvPr/>
        </p:nvSpPr>
        <p:spPr>
          <a:xfrm>
            <a:off x="4192523" y="3814175"/>
            <a:ext cx="7837551"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Veri toplama aşamasının özetlendiği bölümdür.</a:t>
            </a:r>
          </a:p>
          <a:p>
            <a:pPr marL="285750" indent="-285750">
              <a:buFont typeface="Arial" panose="020B0604020202020204" pitchFamily="34" charset="0"/>
              <a:buChar char="•"/>
            </a:pPr>
            <a:r>
              <a:rPr lang="tr-TR" sz="2000" dirty="0" smtClean="0"/>
              <a:t>Katılımcılara verilen yönergeler,</a:t>
            </a:r>
          </a:p>
          <a:p>
            <a:pPr marL="285750" indent="-285750">
              <a:buFont typeface="Arial" panose="020B0604020202020204" pitchFamily="34" charset="0"/>
              <a:buChar char="•"/>
            </a:pPr>
            <a:r>
              <a:rPr lang="tr-TR" sz="2000" dirty="0" smtClean="0"/>
              <a:t>Deneysel manipülasyonlar ya da müdahaleler,</a:t>
            </a:r>
          </a:p>
          <a:p>
            <a:pPr marL="285750" indent="-285750">
              <a:buFont typeface="Arial" panose="020B0604020202020204" pitchFamily="34" charset="0"/>
              <a:buChar char="•"/>
            </a:pPr>
            <a:r>
              <a:rPr lang="tr-TR" sz="2000" dirty="0" smtClean="0"/>
              <a:t>Araştırma deseni,</a:t>
            </a:r>
          </a:p>
          <a:p>
            <a:pPr marL="285750" indent="-285750">
              <a:buFont typeface="Arial" panose="020B0604020202020204" pitchFamily="34" charset="0"/>
              <a:buChar char="•"/>
            </a:pPr>
            <a:r>
              <a:rPr lang="tr-TR" sz="2000" dirty="0">
                <a:solidFill>
                  <a:schemeClr val="tx1"/>
                </a:solidFill>
              </a:rPr>
              <a:t>Deneysel çalışmalarda, </a:t>
            </a:r>
            <a:r>
              <a:rPr lang="tr-TR" sz="2000" dirty="0" smtClean="0">
                <a:solidFill>
                  <a:schemeClr val="tx1"/>
                </a:solidFill>
              </a:rPr>
              <a:t>deney </a:t>
            </a:r>
            <a:r>
              <a:rPr lang="tr-TR" sz="2000" dirty="0" smtClean="0"/>
              <a:t>ve kontrol gruplarının nasıl oluşturulduğu, manipülasyonların kimler tarafından yapıldığı ve nasıl uygulandığı,</a:t>
            </a:r>
          </a:p>
          <a:p>
            <a:pPr marL="285750" indent="-285750">
              <a:buFont typeface="Arial" panose="020B0604020202020204" pitchFamily="34" charset="0"/>
              <a:buChar char="•"/>
            </a:pPr>
            <a:r>
              <a:rPr lang="tr-TR" sz="2000" dirty="0" smtClean="0"/>
              <a:t>Manipülasyon ya da müdahalelerin uygulandığı fiziksel koşullar, sıklık, süre vb. hakkında bilgi verilir.</a:t>
            </a:r>
            <a:endParaRPr lang="tr-TR" sz="2000" dirty="0"/>
          </a:p>
        </p:txBody>
      </p:sp>
      <p:sp>
        <p:nvSpPr>
          <p:cNvPr id="20" name="Yuvarlatılmış Dikdörtgen 19"/>
          <p:cNvSpPr/>
          <p:nvPr/>
        </p:nvSpPr>
        <p:spPr>
          <a:xfrm>
            <a:off x="813227" y="2607271"/>
            <a:ext cx="2788173" cy="73058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900D4ED9-462A-4EB0-AD72-7478C23AB2D5}" type="slidenum">
              <a:rPr lang="tr-TR" smtClean="0"/>
              <a:t>19</a:t>
            </a:fld>
            <a:endParaRPr lang="tr-TR"/>
          </a:p>
        </p:txBody>
      </p:sp>
    </p:spTree>
    <p:extLst>
      <p:ext uri="{BB962C8B-B14F-4D97-AF65-F5344CB8AC3E}">
        <p14:creationId xmlns:p14="http://schemas.microsoft.com/office/powerpoint/2010/main" val="41496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P spid="13" grpId="0"/>
      <p:bldP spid="14" grpId="0" animBg="1"/>
      <p:bldP spid="16" grpId="0" animBg="1"/>
      <p:bldP spid="17" grpId="0" animBg="1"/>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900D4ED9-462A-4EB0-AD72-7478C23AB2D5}" type="slidenum">
              <a:rPr lang="tr-TR" smtClean="0"/>
              <a:t>2</a:t>
            </a:fld>
            <a:endParaRPr lang="tr-TR"/>
          </a:p>
        </p:txBody>
      </p:sp>
      <p:pic>
        <p:nvPicPr>
          <p:cNvPr id="4" name="Resim 3"/>
          <p:cNvPicPr>
            <a:picLocks noChangeAspect="1"/>
          </p:cNvPicPr>
          <p:nvPr/>
        </p:nvPicPr>
        <p:blipFill>
          <a:blip r:embed="rId3"/>
          <a:stretch>
            <a:fillRect/>
          </a:stretch>
        </p:blipFill>
        <p:spPr>
          <a:xfrm>
            <a:off x="1080902" y="1552863"/>
            <a:ext cx="2857500" cy="1000125"/>
          </a:xfrm>
          <a:prstGeom prst="rect">
            <a:avLst/>
          </a:prstGeom>
        </p:spPr>
      </p:pic>
      <p:sp>
        <p:nvSpPr>
          <p:cNvPr id="5" name="Metin kutusu 4"/>
          <p:cNvSpPr txBox="1"/>
          <p:nvPr/>
        </p:nvSpPr>
        <p:spPr>
          <a:xfrm>
            <a:off x="4822618" y="1352659"/>
            <a:ext cx="4815197"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dirty="0" smtClean="0"/>
              <a:t>Bu </a:t>
            </a:r>
            <a:r>
              <a:rPr lang="tr-TR" dirty="0"/>
              <a:t>k</a:t>
            </a:r>
            <a:r>
              <a:rPr lang="tr-TR" dirty="0" smtClean="0"/>
              <a:t>aynak</a:t>
            </a:r>
            <a:r>
              <a:rPr lang="tr-TR" dirty="0"/>
              <a:t>, atıf vermek ve aynı lisansı devam ettirmek kaydıyla ticari amaç haricinde kopyalanabilir, düzenlenebilir, dağıtılabilir ve yeniden kullanılabilir.</a:t>
            </a:r>
          </a:p>
        </p:txBody>
      </p:sp>
      <p:sp>
        <p:nvSpPr>
          <p:cNvPr id="7" name="Dikdörtgen 6"/>
          <p:cNvSpPr/>
          <p:nvPr/>
        </p:nvSpPr>
        <p:spPr>
          <a:xfrm>
            <a:off x="884665" y="4069409"/>
            <a:ext cx="1071154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r>
              <a:rPr lang="tr-TR" dirty="0" smtClean="0"/>
              <a:t>Tosun</a:t>
            </a:r>
            <a:r>
              <a:rPr lang="tr-TR" dirty="0"/>
              <a:t>, L. P., Taşçıoğlu, C. ,</a:t>
            </a:r>
            <a:r>
              <a:rPr lang="tr-TR" dirty="0" smtClean="0"/>
              <a:t> </a:t>
            </a:r>
            <a:r>
              <a:rPr lang="tr-TR" dirty="0"/>
              <a:t>Turhan, </a:t>
            </a:r>
            <a:r>
              <a:rPr lang="tr-TR" dirty="0" smtClean="0"/>
              <a:t>F ve </a:t>
            </a:r>
            <a:r>
              <a:rPr lang="tr-TR" dirty="0" err="1" smtClean="0"/>
              <a:t>Tekşam</a:t>
            </a:r>
            <a:r>
              <a:rPr lang="tr-TR" dirty="0" smtClean="0"/>
              <a:t>, H. K.  </a:t>
            </a:r>
            <a:r>
              <a:rPr lang="tr-TR" dirty="0"/>
              <a:t>(</a:t>
            </a:r>
            <a:r>
              <a:rPr lang="tr-TR" dirty="0" smtClean="0"/>
              <a:t>2024).</a:t>
            </a:r>
            <a:r>
              <a:rPr lang="tr-TR" dirty="0"/>
              <a:t> </a:t>
            </a:r>
            <a:r>
              <a:rPr lang="tr-TR" i="1" dirty="0"/>
              <a:t>APA </a:t>
            </a:r>
            <a:r>
              <a:rPr lang="tr-TR" i="1" dirty="0" smtClean="0"/>
              <a:t>kurallarına göre rapor hazırlama ve kaynak gösterme</a:t>
            </a:r>
            <a:r>
              <a:rPr lang="tr-TR" dirty="0" smtClean="0"/>
              <a:t>. Bursa </a:t>
            </a:r>
            <a:r>
              <a:rPr lang="tr-TR" dirty="0"/>
              <a:t>Uludağ Üniversitesi Psikoloji Bölümü. 	</a:t>
            </a:r>
            <a:r>
              <a:rPr lang="tr-TR" dirty="0" smtClean="0"/>
              <a:t>https://uludag.edu.tr/psikoloji/duyuru/view?id=2539&amp;title=akademik-yazim-ilkeleri-</a:t>
            </a:r>
            <a:endParaRPr lang="tr-TR" dirty="0"/>
          </a:p>
          <a:p>
            <a:r>
              <a:rPr lang="tr-TR" dirty="0"/>
              <a:t> </a:t>
            </a:r>
          </a:p>
        </p:txBody>
      </p:sp>
      <p:sp>
        <p:nvSpPr>
          <p:cNvPr id="6" name="Dikdörtgen 5"/>
          <p:cNvSpPr/>
          <p:nvPr/>
        </p:nvSpPr>
        <p:spPr>
          <a:xfrm>
            <a:off x="884665" y="3454934"/>
            <a:ext cx="10711543"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r>
              <a:rPr lang="tr-TR" dirty="0" smtClean="0"/>
              <a:t>Referans verirken: </a:t>
            </a:r>
            <a:endParaRPr lang="tr-TR" dirty="0"/>
          </a:p>
        </p:txBody>
      </p:sp>
    </p:spTree>
    <p:extLst>
      <p:ext uri="{BB962C8B-B14F-4D97-AF65-F5344CB8AC3E}">
        <p14:creationId xmlns:p14="http://schemas.microsoft.com/office/powerpoint/2010/main" val="2638717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88741" y="302730"/>
            <a:ext cx="11122233" cy="1938992"/>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algn="ctr"/>
            <a:r>
              <a:rPr lang="tr-TR" sz="2000" b="1" dirty="0" smtClean="0">
                <a:latin typeface="Times New Roman" panose="02020603050405020304" pitchFamily="18" charset="0"/>
                <a:cs typeface="Times New Roman" panose="02020603050405020304" pitchFamily="18" charset="0"/>
              </a:rPr>
              <a:t>Yöntem</a:t>
            </a:r>
          </a:p>
          <a:p>
            <a:r>
              <a:rPr lang="tr-TR" sz="2000" b="1" dirty="0" smtClean="0">
                <a:latin typeface="Times New Roman" panose="02020603050405020304" pitchFamily="18" charset="0"/>
                <a:cs typeface="Times New Roman" panose="02020603050405020304" pitchFamily="18" charset="0"/>
              </a:rPr>
              <a:t>Örneklem</a:t>
            </a:r>
          </a:p>
          <a:p>
            <a:r>
              <a:rPr lang="tr-TR" sz="2000" dirty="0" smtClean="0">
                <a:latin typeface="Times New Roman" panose="02020603050405020304" pitchFamily="18" charset="0"/>
                <a:cs typeface="Times New Roman" panose="02020603050405020304" pitchFamily="18" charset="0"/>
              </a:rPr>
              <a:t>Araştırmanın örneklemini 2011-2012 öğretim yılında Hacettepe Üniversitesi’nde eğitimine devam eden 240 üniversite öğrencisi oluşturmaktadır. Katılımcıların 120’si (%50) kadın, 118’i (%49) erkek öğrencidir, 2 katılımcıdan ise cinsiyet bilgileri alınmamıştır. Örneklemi oluşturan katılımcıların yaş aralığı 17-29, yaş ortalaması ise 19.84 (SS= 1.2) olarak hesaplanmıştır.</a:t>
            </a:r>
            <a:endParaRPr lang="tr-TR" sz="2000" dirty="0">
              <a:latin typeface="Times New Roman" panose="02020603050405020304" pitchFamily="18" charset="0"/>
              <a:cs typeface="Times New Roman" panose="02020603050405020304" pitchFamily="18" charset="0"/>
            </a:endParaRPr>
          </a:p>
        </p:txBody>
      </p:sp>
      <p:sp>
        <p:nvSpPr>
          <p:cNvPr id="7" name="Yuvarlatılmış Dikdörtgen 6"/>
          <p:cNvSpPr/>
          <p:nvPr/>
        </p:nvSpPr>
        <p:spPr>
          <a:xfrm>
            <a:off x="6200775" y="1230402"/>
            <a:ext cx="5200650" cy="39837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88741" y="1858415"/>
            <a:ext cx="3168859" cy="3833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488740" y="3479904"/>
            <a:ext cx="11122233" cy="1938992"/>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algn="ctr"/>
            <a:r>
              <a:rPr lang="tr-TR" sz="2000" b="1" dirty="0" smtClean="0">
                <a:latin typeface="Times New Roman" panose="02020603050405020304" pitchFamily="18" charset="0"/>
                <a:cs typeface="Times New Roman" panose="02020603050405020304" pitchFamily="18" charset="0"/>
              </a:rPr>
              <a:t>Yöntem</a:t>
            </a:r>
          </a:p>
          <a:p>
            <a:r>
              <a:rPr lang="tr-TR" sz="2000" b="1" dirty="0" smtClean="0">
                <a:latin typeface="Times New Roman" panose="02020603050405020304" pitchFamily="18" charset="0"/>
                <a:cs typeface="Times New Roman" panose="02020603050405020304" pitchFamily="18" charset="0"/>
              </a:rPr>
              <a:t>Katılımcılar </a:t>
            </a:r>
          </a:p>
          <a:p>
            <a:r>
              <a:rPr lang="tr-TR" sz="2000" dirty="0" smtClean="0">
                <a:latin typeface="Times New Roman" panose="02020603050405020304" pitchFamily="18" charset="0"/>
                <a:cs typeface="Times New Roman" panose="02020603050405020304" pitchFamily="18" charset="0"/>
              </a:rPr>
              <a:t>…………..</a:t>
            </a:r>
          </a:p>
          <a:p>
            <a:r>
              <a:rPr lang="tr-TR" sz="2000" dirty="0" smtClean="0">
                <a:latin typeface="Times New Roman" panose="02020603050405020304" pitchFamily="18" charset="0"/>
                <a:cs typeface="Times New Roman" panose="02020603050405020304" pitchFamily="18" charset="0"/>
              </a:rPr>
              <a:t>İkinci grupta hepsi El Salvador’dan gelmiş, en az 12 yıl eğitim görmüş, en az 10 yıldır Amerika’da ikamet eden ve Washington </a:t>
            </a:r>
            <a:r>
              <a:rPr lang="tr-TR" sz="2000" dirty="0" err="1" smtClean="0">
                <a:latin typeface="Times New Roman" panose="02020603050405020304" pitchFamily="18" charset="0"/>
                <a:cs typeface="Times New Roman" panose="02020603050405020304" pitchFamily="18" charset="0"/>
              </a:rPr>
              <a:t>DC’de</a:t>
            </a:r>
            <a:r>
              <a:rPr lang="tr-TR" sz="2000" dirty="0" smtClean="0">
                <a:latin typeface="Times New Roman" panose="02020603050405020304" pitchFamily="18" charset="0"/>
                <a:cs typeface="Times New Roman" panose="02020603050405020304" pitchFamily="18" charset="0"/>
              </a:rPr>
              <a:t> yaşayan, yaşları 20 ve 30 arasında (X= 24.2, SS= 2.1) olan 40 tane kadın bulunmaktaydı.</a:t>
            </a:r>
          </a:p>
        </p:txBody>
      </p:sp>
      <p:sp>
        <p:nvSpPr>
          <p:cNvPr id="9" name="Yuvarlatılmış Dikdörtgen 8"/>
          <p:cNvSpPr/>
          <p:nvPr/>
        </p:nvSpPr>
        <p:spPr>
          <a:xfrm>
            <a:off x="9045784" y="1628775"/>
            <a:ext cx="2355641" cy="3707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1384404" y="4763724"/>
            <a:ext cx="9499705" cy="4512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1914526" y="4421653"/>
            <a:ext cx="9486900" cy="34207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3359832">
            <a:off x="7873747" y="2238045"/>
            <a:ext cx="992036" cy="3002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Metin kutusu 12"/>
          <p:cNvSpPr txBox="1"/>
          <p:nvPr/>
        </p:nvSpPr>
        <p:spPr>
          <a:xfrm>
            <a:off x="8943709" y="2533247"/>
            <a:ext cx="19404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Katılımcıların sayısı </a:t>
            </a:r>
            <a:r>
              <a:rPr lang="tr-TR" sz="1600" b="1" dirty="0" smtClean="0"/>
              <a:t>kadın ve erkek </a:t>
            </a:r>
            <a:r>
              <a:rPr lang="tr-TR" sz="1600" dirty="0" smtClean="0"/>
              <a:t>olarak belirtilmiştir. </a:t>
            </a:r>
            <a:endParaRPr lang="tr-TR" sz="1600" dirty="0"/>
          </a:p>
        </p:txBody>
      </p:sp>
      <p:sp>
        <p:nvSpPr>
          <p:cNvPr id="15" name="Metin kutusu 14"/>
          <p:cNvSpPr txBox="1"/>
          <p:nvPr/>
        </p:nvSpPr>
        <p:spPr>
          <a:xfrm>
            <a:off x="7247165" y="5629273"/>
            <a:ext cx="40018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Katılımcıların eğitim durumu, yaş ortalaması, yaşanılan şehir vb. demografik bilgilerine yer verilmiş.</a:t>
            </a:r>
            <a:endParaRPr lang="tr-TR" sz="1600" dirty="0"/>
          </a:p>
        </p:txBody>
      </p:sp>
      <p:sp>
        <p:nvSpPr>
          <p:cNvPr id="16" name="Sağ Ok 15"/>
          <p:cNvSpPr/>
          <p:nvPr/>
        </p:nvSpPr>
        <p:spPr>
          <a:xfrm rot="13359832">
            <a:off x="6284677" y="5325022"/>
            <a:ext cx="992036" cy="3002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Yuvarlatılmış Dikdörtgen 16"/>
          <p:cNvSpPr/>
          <p:nvPr/>
        </p:nvSpPr>
        <p:spPr>
          <a:xfrm>
            <a:off x="534749" y="1258053"/>
            <a:ext cx="2532301" cy="30883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p:cNvSpPr txBox="1"/>
          <p:nvPr/>
        </p:nvSpPr>
        <p:spPr>
          <a:xfrm>
            <a:off x="2681797" y="1838971"/>
            <a:ext cx="942976" cy="373139"/>
          </a:xfrm>
          <a:prstGeom prst="rect">
            <a:avLst/>
          </a:prstGeom>
          <a:ln>
            <a:noFill/>
          </a:ln>
        </p:spPr>
        <p:style>
          <a:lnRef idx="2">
            <a:schemeClr val="dk1"/>
          </a:lnRef>
          <a:fillRef idx="1001">
            <a:schemeClr val="lt2"/>
          </a:fillRef>
          <a:effectRef idx="0">
            <a:schemeClr val="dk1"/>
          </a:effectRef>
          <a:fontRef idx="minor">
            <a:schemeClr val="dk1"/>
          </a:fontRef>
        </p:style>
        <p:txBody>
          <a:bodyPr wrap="square" rtlCol="0">
            <a:spAutoFit/>
          </a:bodyPr>
          <a:lstStyle/>
          <a:p>
            <a:pPr algn="ctr"/>
            <a:r>
              <a:rPr lang="tr-TR" dirty="0" smtClean="0">
                <a:latin typeface="Times New Roman" panose="02020603050405020304" pitchFamily="18" charset="0"/>
                <a:cs typeface="Times New Roman" panose="02020603050405020304" pitchFamily="18" charset="0"/>
              </a:rPr>
              <a:t>(S= 1.2) </a:t>
            </a:r>
            <a:endParaRPr lang="tr-TR"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6889482" y="4767241"/>
            <a:ext cx="2027623" cy="353943"/>
          </a:xfrm>
          <a:prstGeom prst="rect">
            <a:avLst/>
          </a:prstGeom>
          <a:ln>
            <a:noFill/>
          </a:ln>
        </p:spPr>
        <p:style>
          <a:lnRef idx="2">
            <a:schemeClr val="dk1"/>
          </a:lnRef>
          <a:fillRef idx="1001">
            <a:schemeClr val="lt2"/>
          </a:fillRef>
          <a:effectRef idx="0">
            <a:schemeClr val="dk1"/>
          </a:effectRef>
          <a:fontRef idx="minor">
            <a:schemeClr val="dk1"/>
          </a:fontRef>
        </p:style>
        <p:txBody>
          <a:bodyPr wrap="square" rtlCol="0">
            <a:spAutoFit/>
          </a:bodyPr>
          <a:lstStyle/>
          <a:p>
            <a:pPr algn="ctr"/>
            <a:r>
              <a:rPr lang="tr-TR" sz="1700" dirty="0" smtClean="0">
                <a:latin typeface="Times New Roman" panose="02020603050405020304" pitchFamily="18" charset="0"/>
                <a:cs typeface="Times New Roman" panose="02020603050405020304" pitchFamily="18" charset="0"/>
              </a:rPr>
              <a:t>(Ort.= 24.2, S= 2.1)</a:t>
            </a:r>
            <a:endParaRPr lang="tr-TR" sz="1700"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900D4ED9-462A-4EB0-AD72-7478C23AB2D5}" type="slidenum">
              <a:rPr lang="tr-TR" smtClean="0"/>
              <a:t>20</a:t>
            </a:fld>
            <a:endParaRPr lang="tr-TR"/>
          </a:p>
        </p:txBody>
      </p:sp>
    </p:spTree>
    <p:extLst>
      <p:ext uri="{BB962C8B-B14F-4D97-AF65-F5344CB8AC3E}">
        <p14:creationId xmlns:p14="http://schemas.microsoft.com/office/powerpoint/2010/main" val="289101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154" t="11344"/>
          <a:stretch/>
        </p:blipFill>
        <p:spPr>
          <a:xfrm>
            <a:off x="4251897" y="67001"/>
            <a:ext cx="7231505" cy="6705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Yuvarlatılmış Dikdörtgen 4"/>
          <p:cNvSpPr/>
          <p:nvPr/>
        </p:nvSpPr>
        <p:spPr>
          <a:xfrm>
            <a:off x="4519846" y="1764585"/>
            <a:ext cx="3997377" cy="35324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4519846" y="5262212"/>
            <a:ext cx="2708224" cy="2733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4519847" y="616382"/>
            <a:ext cx="1898754" cy="392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158068" y="1985761"/>
            <a:ext cx="3476625"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tr-TR" sz="1600" dirty="0" smtClean="0"/>
              <a:t>Her ölçek yeni bir paragrafta tanıtılmıştır.</a:t>
            </a:r>
          </a:p>
          <a:p>
            <a:pPr marL="285750" indent="-285750">
              <a:buFont typeface="Arial" panose="020B0604020202020204" pitchFamily="34" charset="0"/>
              <a:buChar char="•"/>
            </a:pPr>
            <a:endParaRPr lang="tr-TR" sz="1600" dirty="0" smtClean="0"/>
          </a:p>
          <a:p>
            <a:pPr marL="285750" indent="-285750">
              <a:buFont typeface="Arial" panose="020B0604020202020204" pitchFamily="34" charset="0"/>
              <a:buChar char="•"/>
            </a:pPr>
            <a:r>
              <a:rPr lang="tr-TR" sz="1600" dirty="0" smtClean="0"/>
              <a:t>Ölçeğin kim tarafından geliştirildiği, madde sayısı, varsa alt boyutları, </a:t>
            </a:r>
            <a:r>
              <a:rPr lang="tr-TR" sz="1600" dirty="0" err="1" smtClean="0"/>
              <a:t>Türkçe’ye</a:t>
            </a:r>
            <a:r>
              <a:rPr lang="tr-TR" sz="1600" dirty="0" smtClean="0"/>
              <a:t> uyarlamasının kimler tarafından yapıldığı vb. bilgiler verilmiştir.</a:t>
            </a:r>
            <a:endParaRPr lang="tr-TR" sz="1600" dirty="0"/>
          </a:p>
        </p:txBody>
      </p:sp>
      <p:sp>
        <p:nvSpPr>
          <p:cNvPr id="9" name="Sağ Ok 8"/>
          <p:cNvSpPr/>
          <p:nvPr/>
        </p:nvSpPr>
        <p:spPr>
          <a:xfrm rot="19713008">
            <a:off x="3118880" y="1154499"/>
            <a:ext cx="1426497" cy="3002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Sağ Ok 9"/>
          <p:cNvSpPr/>
          <p:nvPr/>
        </p:nvSpPr>
        <p:spPr>
          <a:xfrm rot="20028157">
            <a:off x="3223034" y="2098880"/>
            <a:ext cx="1260757" cy="3172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ağ Ok 10"/>
          <p:cNvSpPr/>
          <p:nvPr/>
        </p:nvSpPr>
        <p:spPr>
          <a:xfrm rot="2746164">
            <a:off x="2937165" y="4625701"/>
            <a:ext cx="1751557" cy="3285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Yuvarlatılmış Dikdörtgen 11"/>
          <p:cNvSpPr/>
          <p:nvPr/>
        </p:nvSpPr>
        <p:spPr>
          <a:xfrm>
            <a:off x="5029355" y="3426920"/>
            <a:ext cx="5838669" cy="242285"/>
          </a:xfrm>
          <a:prstGeom prst="roundRect">
            <a:avLst/>
          </a:prstGeom>
          <a:noFill/>
          <a:ln w="28575">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3" name="Yuvarlatılmış Dikdörtgen 12"/>
          <p:cNvSpPr/>
          <p:nvPr/>
        </p:nvSpPr>
        <p:spPr>
          <a:xfrm>
            <a:off x="4474740" y="4481977"/>
            <a:ext cx="6888586" cy="496320"/>
          </a:xfrm>
          <a:prstGeom prst="roundRect">
            <a:avLst/>
          </a:prstGeom>
          <a:noFill/>
          <a:ln w="28575">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4" name="Yuvarlatılmış Dikdörtgen 13"/>
          <p:cNvSpPr/>
          <p:nvPr/>
        </p:nvSpPr>
        <p:spPr>
          <a:xfrm>
            <a:off x="7919033" y="4213639"/>
            <a:ext cx="3444293" cy="268338"/>
          </a:xfrm>
          <a:prstGeom prst="roundRect">
            <a:avLst/>
          </a:prstGeom>
          <a:noFill/>
          <a:ln w="28575">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5" name="Yuvarlatılmış Dikdörtgen 14"/>
          <p:cNvSpPr/>
          <p:nvPr/>
        </p:nvSpPr>
        <p:spPr>
          <a:xfrm>
            <a:off x="6858000" y="5791069"/>
            <a:ext cx="3104827" cy="314456"/>
          </a:xfrm>
          <a:prstGeom prst="roundRect">
            <a:avLst/>
          </a:prstGeom>
          <a:noFill/>
          <a:ln w="28575">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6" name="Yuvarlatılmış Dikdörtgen 15"/>
          <p:cNvSpPr/>
          <p:nvPr/>
        </p:nvSpPr>
        <p:spPr>
          <a:xfrm>
            <a:off x="4448587" y="6348072"/>
            <a:ext cx="6914739" cy="309903"/>
          </a:xfrm>
          <a:prstGeom prst="roundRect">
            <a:avLst/>
          </a:prstGeom>
          <a:noFill/>
          <a:ln w="28575">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900D4ED9-462A-4EB0-AD72-7478C23AB2D5}" type="slidenum">
              <a:rPr lang="tr-TR" smtClean="0"/>
              <a:t>21</a:t>
            </a:fld>
            <a:endParaRPr lang="tr-TR"/>
          </a:p>
        </p:txBody>
      </p:sp>
    </p:spTree>
    <p:extLst>
      <p:ext uri="{BB962C8B-B14F-4D97-AF65-F5344CB8AC3E}">
        <p14:creationId xmlns:p14="http://schemas.microsoft.com/office/powerpoint/2010/main" val="36164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33451" y="2096408"/>
            <a:ext cx="10493426" cy="2246769"/>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tr-TR" sz="2000" b="1" dirty="0" smtClean="0">
                <a:latin typeface="Times New Roman" panose="02020603050405020304" pitchFamily="18" charset="0"/>
                <a:cs typeface="Times New Roman" panose="02020603050405020304" pitchFamily="18" charset="0"/>
              </a:rPr>
              <a:t>İşlem</a:t>
            </a:r>
          </a:p>
          <a:p>
            <a:r>
              <a:rPr lang="tr-TR" sz="2000" dirty="0" smtClean="0">
                <a:latin typeface="Times New Roman" panose="02020603050405020304" pitchFamily="18" charset="0"/>
                <a:cs typeface="Times New Roman" panose="02020603050405020304" pitchFamily="18" charset="0"/>
              </a:rPr>
              <a:t>Araştırmada veri toplama amaçlı kullanılan ölçekler, Hacettepe Üniversitesi Etik Komitesinden alınan izin sonrası Hacettepe Üniversitesi’nde eğitimine devam eden hazırlık, lisans ve lisansüstü öğrencilerine, 2011- 2012 eğitim döneminde uygulanmıştır. Katılımcılara araştırmanın amacı açıklandıktan ve bilgilendirilmiş onam formu aracılığıyla gönüllü katılımları sağlandıktan sonra veriler toplanmıştır. Kontrol amaçlı olarak, araştırma ölçekleri katılımcılara farklı sırayla uygulanmıştır.</a:t>
            </a:r>
            <a:endParaRPr lang="tr-TR" sz="2000"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348338" y="4616396"/>
            <a:ext cx="4225244"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tr-TR" sz="1600" dirty="0" smtClean="0"/>
              <a:t>Araştırmanın yürütülmesi için gerekli etik kurul izninin nereden alındığı belirtilmiştir.</a:t>
            </a:r>
          </a:p>
          <a:p>
            <a:pPr marL="285750" indent="-285750">
              <a:buFont typeface="Arial" panose="020B0604020202020204" pitchFamily="34" charset="0"/>
              <a:buChar char="•"/>
            </a:pPr>
            <a:r>
              <a:rPr lang="tr-TR" sz="1600" dirty="0" smtClean="0"/>
              <a:t>Veri toplama sürecine ilişkin bilgiler verilmiştir.</a:t>
            </a:r>
            <a:endParaRPr lang="tr-TR" sz="1600" dirty="0"/>
          </a:p>
        </p:txBody>
      </p:sp>
      <p:sp>
        <p:nvSpPr>
          <p:cNvPr id="5" name="Sağ Ok 4"/>
          <p:cNvSpPr/>
          <p:nvPr/>
        </p:nvSpPr>
        <p:spPr>
          <a:xfrm rot="20028157">
            <a:off x="5578848" y="4431451"/>
            <a:ext cx="1260757" cy="3172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uvarlatılmış Dikdörtgen 5"/>
          <p:cNvSpPr/>
          <p:nvPr/>
        </p:nvSpPr>
        <p:spPr>
          <a:xfrm>
            <a:off x="6347993" y="2421900"/>
            <a:ext cx="4415257" cy="3498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2699918" y="3392319"/>
            <a:ext cx="8139532" cy="32243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2993632" y="3715261"/>
            <a:ext cx="7188593" cy="38152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900D4ED9-462A-4EB0-AD72-7478C23AB2D5}" type="slidenum">
              <a:rPr lang="tr-TR" smtClean="0"/>
              <a:t>22</a:t>
            </a:fld>
            <a:endParaRPr lang="tr-TR"/>
          </a:p>
        </p:txBody>
      </p:sp>
    </p:spTree>
    <p:extLst>
      <p:ext uri="{BB962C8B-B14F-4D97-AF65-F5344CB8AC3E}">
        <p14:creationId xmlns:p14="http://schemas.microsoft.com/office/powerpoint/2010/main" val="5437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1006841" y="2374507"/>
            <a:ext cx="2158584" cy="9593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smtClean="0"/>
              <a:t>Bulgular (</a:t>
            </a:r>
            <a:r>
              <a:rPr lang="tr-TR" b="1" dirty="0" err="1" smtClean="0"/>
              <a:t>Results</a:t>
            </a:r>
            <a:r>
              <a:rPr lang="tr-TR" b="1" dirty="0" smtClean="0"/>
              <a:t>)</a:t>
            </a:r>
            <a:endParaRPr lang="tr-TR" b="1" dirty="0"/>
          </a:p>
        </p:txBody>
      </p:sp>
      <p:sp>
        <p:nvSpPr>
          <p:cNvPr id="2" name="Metin kutusu 1"/>
          <p:cNvSpPr txBox="1"/>
          <p:nvPr/>
        </p:nvSpPr>
        <p:spPr>
          <a:xfrm>
            <a:off x="4676932" y="1109272"/>
            <a:ext cx="570531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
            </a:pPr>
            <a:r>
              <a:rPr lang="tr-TR" sz="2000" dirty="0" smtClean="0"/>
              <a:t>Araştırma kapsamında toplanan </a:t>
            </a:r>
            <a:r>
              <a:rPr lang="tr-TR" sz="2000" dirty="0" smtClean="0">
                <a:solidFill>
                  <a:schemeClr val="tx1"/>
                </a:solidFill>
              </a:rPr>
              <a:t>verinin özellikleri,</a:t>
            </a:r>
          </a:p>
          <a:p>
            <a:pPr marL="285750" indent="-285750">
              <a:buFont typeface="Wingdings" panose="05000000000000000000" pitchFamily="2" charset="2"/>
              <a:buChar char="§"/>
            </a:pPr>
            <a:r>
              <a:rPr lang="tr-TR" sz="2000" dirty="0" smtClean="0"/>
              <a:t>Bu verinin nasıl analiz edildiği,</a:t>
            </a:r>
          </a:p>
          <a:p>
            <a:pPr marL="285750" indent="-285750">
              <a:buFont typeface="Wingdings" panose="05000000000000000000" pitchFamily="2" charset="2"/>
              <a:buChar char="§"/>
            </a:pPr>
            <a:r>
              <a:rPr lang="tr-TR" sz="2000" dirty="0" smtClean="0"/>
              <a:t>İstatistiksel analiz sonuçları rapor edilir.</a:t>
            </a:r>
          </a:p>
        </p:txBody>
      </p:sp>
      <p:sp>
        <p:nvSpPr>
          <p:cNvPr id="4" name="Metin kutusu 3"/>
          <p:cNvSpPr txBox="1"/>
          <p:nvPr/>
        </p:nvSpPr>
        <p:spPr>
          <a:xfrm>
            <a:off x="4676932" y="2854192"/>
            <a:ext cx="5705318"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
            </a:pPr>
            <a:r>
              <a:rPr lang="tr-TR" sz="2000" dirty="0" smtClean="0"/>
              <a:t>Araştırmacının beklentileriyle </a:t>
            </a:r>
            <a:r>
              <a:rPr lang="tr-TR" sz="2000" u="sng" dirty="0" smtClean="0"/>
              <a:t>tutarlı olan ya da olmayan tüm bulgulara</a:t>
            </a:r>
            <a:r>
              <a:rPr lang="tr-TR" sz="2000" dirty="0" smtClean="0"/>
              <a:t> değinilmelidir.</a:t>
            </a:r>
          </a:p>
          <a:p>
            <a:pPr marL="285750" indent="-285750">
              <a:buFont typeface="Wingdings" panose="05000000000000000000" pitchFamily="2" charset="2"/>
              <a:buChar char="§"/>
            </a:pPr>
            <a:r>
              <a:rPr lang="tr-TR" sz="2000" dirty="0" smtClean="0"/>
              <a:t>Gerekli görülen analizler tablo ya da grafik olarak da sunulabilir.</a:t>
            </a:r>
          </a:p>
          <a:p>
            <a:pPr marL="285750" indent="-285750">
              <a:buFont typeface="Wingdings" panose="05000000000000000000" pitchFamily="2" charset="2"/>
              <a:buChar char="§"/>
            </a:pPr>
            <a:r>
              <a:rPr lang="tr-TR" sz="2000" dirty="0" smtClean="0"/>
              <a:t>Bulguları anlaşılır kılmak adına etki büyüklüğü, güven aralığı gibi değerlere yer verilebilir.</a:t>
            </a:r>
          </a:p>
          <a:p>
            <a:pPr marL="285750" indent="-285750">
              <a:buFont typeface="Wingdings" panose="05000000000000000000" pitchFamily="2" charset="2"/>
              <a:buChar char="§"/>
            </a:pPr>
            <a:r>
              <a:rPr lang="tr-TR" sz="2000" dirty="0" smtClean="0"/>
              <a:t>Kullanılan istatistiksel yöntemlerin </a:t>
            </a:r>
            <a:r>
              <a:rPr lang="tr-TR" sz="2000" u="sng" dirty="0" smtClean="0"/>
              <a:t>kaynakları</a:t>
            </a:r>
            <a:r>
              <a:rPr lang="tr-TR" sz="2000" dirty="0" smtClean="0"/>
              <a:t> yazılmalıdır.</a:t>
            </a:r>
            <a:endParaRPr lang="tr-TR" sz="2000"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23</a:t>
            </a:fld>
            <a:endParaRPr lang="tr-TR"/>
          </a:p>
        </p:txBody>
      </p:sp>
    </p:spTree>
    <p:extLst>
      <p:ext uri="{BB962C8B-B14F-4D97-AF65-F5344CB8AC3E}">
        <p14:creationId xmlns:p14="http://schemas.microsoft.com/office/powerpoint/2010/main" val="10451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425" y="177801"/>
            <a:ext cx="7895656" cy="6034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Yuvarlatılmış Dikdörtgen 4"/>
          <p:cNvSpPr/>
          <p:nvPr/>
        </p:nvSpPr>
        <p:spPr>
          <a:xfrm>
            <a:off x="7756318" y="3415258"/>
            <a:ext cx="2225882" cy="26456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4610100" y="1615165"/>
            <a:ext cx="3146218" cy="2549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9555301" y="2059024"/>
            <a:ext cx="1607999" cy="3444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92920" y="3527215"/>
            <a:ext cx="394964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rgbClr val="C00000"/>
                </a:solidFill>
              </a:rPr>
              <a:t>NOT:</a:t>
            </a:r>
          </a:p>
          <a:p>
            <a:pPr marL="285750" indent="-285750">
              <a:buFont typeface="Arial" panose="020B0604020202020204" pitchFamily="34" charset="0"/>
              <a:buChar char="•"/>
            </a:pPr>
            <a:r>
              <a:rPr lang="tr-TR" dirty="0" smtClean="0"/>
              <a:t>Araştırma metninin dergiye gönderilme aşamasındaki taslak halinde </a:t>
            </a:r>
            <a:r>
              <a:rPr lang="tr-TR" b="1" i="1" dirty="0" smtClean="0"/>
              <a:t>tablonun yeri </a:t>
            </a:r>
            <a:r>
              <a:rPr lang="tr-TR" dirty="0" smtClean="0"/>
              <a:t>bu şekilde belirtilir. Tablonun kendisi ise </a:t>
            </a:r>
            <a:r>
              <a:rPr lang="tr-TR" b="1" i="1" dirty="0" smtClean="0"/>
              <a:t>kaynaklardan sonra</a:t>
            </a:r>
            <a:r>
              <a:rPr lang="tr-TR" b="1" dirty="0" smtClean="0"/>
              <a:t>, </a:t>
            </a:r>
            <a:r>
              <a:rPr lang="tr-TR" b="1" i="1" dirty="0" smtClean="0"/>
              <a:t>eklerden önce </a:t>
            </a:r>
            <a:r>
              <a:rPr lang="tr-TR" i="1" dirty="0" smtClean="0"/>
              <a:t>verilir.</a:t>
            </a:r>
          </a:p>
          <a:p>
            <a:pPr marL="285750" indent="-285750">
              <a:buFont typeface="Arial" panose="020B0604020202020204" pitchFamily="34" charset="0"/>
              <a:buChar char="•"/>
            </a:pPr>
            <a:r>
              <a:rPr lang="tr-TR" dirty="0" smtClean="0"/>
              <a:t>Metnin yayınlanmış halinde ise hazırlanan tablolar metin içinde görülür.</a:t>
            </a:r>
            <a:endParaRPr lang="tr-TR" dirty="0"/>
          </a:p>
        </p:txBody>
      </p:sp>
      <p:sp>
        <p:nvSpPr>
          <p:cNvPr id="9" name="Sağ Ok 8"/>
          <p:cNvSpPr/>
          <p:nvPr/>
        </p:nvSpPr>
        <p:spPr>
          <a:xfrm>
            <a:off x="4042561" y="4161664"/>
            <a:ext cx="1426497" cy="3002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Slayt Numarası Yer Tutucusu 1"/>
          <p:cNvSpPr>
            <a:spLocks noGrp="1"/>
          </p:cNvSpPr>
          <p:nvPr>
            <p:ph type="sldNum" sz="quarter" idx="12"/>
          </p:nvPr>
        </p:nvSpPr>
        <p:spPr/>
        <p:txBody>
          <a:bodyPr/>
          <a:lstStyle/>
          <a:p>
            <a:fld id="{900D4ED9-462A-4EB0-AD72-7478C23AB2D5}" type="slidenum">
              <a:rPr lang="tr-TR" smtClean="0"/>
              <a:t>24</a:t>
            </a:fld>
            <a:endParaRPr lang="tr-TR"/>
          </a:p>
        </p:txBody>
      </p:sp>
    </p:spTree>
    <p:extLst>
      <p:ext uri="{BB962C8B-B14F-4D97-AF65-F5344CB8AC3E}">
        <p14:creationId xmlns:p14="http://schemas.microsoft.com/office/powerpoint/2010/main" val="341998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306489" y="102341"/>
            <a:ext cx="5605281" cy="461665"/>
          </a:xfrm>
          <a:prstGeom prst="rect">
            <a:avLst/>
          </a:prstGeom>
          <a:noFill/>
        </p:spPr>
        <p:txBody>
          <a:bodyPr wrap="square" rtlCol="0">
            <a:spAutoFit/>
          </a:bodyPr>
          <a:lstStyle/>
          <a:p>
            <a:r>
              <a:rPr lang="tr-TR" sz="2400" b="1" dirty="0">
                <a:solidFill>
                  <a:srgbClr val="C00000"/>
                </a:solidFill>
              </a:rPr>
              <a:t>Bulguların </a:t>
            </a:r>
            <a:r>
              <a:rPr lang="tr-TR" sz="2400" b="1" dirty="0" smtClean="0">
                <a:solidFill>
                  <a:srgbClr val="C00000"/>
                </a:solidFill>
              </a:rPr>
              <a:t>Tablo ve Şekillerle Gösterilmesi</a:t>
            </a:r>
            <a:endParaRPr lang="tr-TR" sz="2400" b="1" dirty="0">
              <a:solidFill>
                <a:srgbClr val="C00000"/>
              </a:solidFill>
            </a:endParaRPr>
          </a:p>
        </p:txBody>
      </p:sp>
      <p:sp>
        <p:nvSpPr>
          <p:cNvPr id="6" name="Metin kutusu 5"/>
          <p:cNvSpPr txBox="1"/>
          <p:nvPr/>
        </p:nvSpPr>
        <p:spPr>
          <a:xfrm>
            <a:off x="624114" y="618480"/>
            <a:ext cx="8476343" cy="16312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Wingdings" panose="05000000000000000000" pitchFamily="2" charset="2"/>
              <a:buChar char="ü"/>
            </a:pPr>
            <a:r>
              <a:rPr lang="tr-TR" sz="2000" dirty="0"/>
              <a:t>O</a:t>
            </a:r>
            <a:r>
              <a:rPr lang="tr-TR" sz="2000" dirty="0" smtClean="0"/>
              <a:t>kuyucunun </a:t>
            </a:r>
            <a:r>
              <a:rPr lang="tr-TR" sz="2000" dirty="0"/>
              <a:t>kolaylıkla kavrayabileceği şekilde düzenlenmelidir. </a:t>
            </a:r>
            <a:endParaRPr lang="tr-TR" sz="2000" dirty="0" smtClean="0"/>
          </a:p>
          <a:p>
            <a:pPr marL="342900" indent="-342900">
              <a:buFont typeface="Wingdings" panose="05000000000000000000" pitchFamily="2" charset="2"/>
              <a:buChar char="ü"/>
            </a:pPr>
            <a:r>
              <a:rPr lang="tr-TR" sz="2000" dirty="0" smtClean="0"/>
              <a:t>Tabloda </a:t>
            </a:r>
            <a:r>
              <a:rPr lang="tr-TR" sz="2000" dirty="0"/>
              <a:t>birbiriyle karşılaştırılacak veriler (</a:t>
            </a:r>
            <a:r>
              <a:rPr lang="tr-TR" sz="2000" dirty="0" err="1"/>
              <a:t>örn</a:t>
            </a:r>
            <a:r>
              <a:rPr lang="tr-TR" sz="2000" dirty="0"/>
              <a:t>., ortalama, standart sapma, örneklem sayısı) yan yana verilmelidir. </a:t>
            </a:r>
            <a:endParaRPr lang="tr-TR" sz="2000" dirty="0" smtClean="0"/>
          </a:p>
          <a:p>
            <a:pPr marL="342900" indent="-342900">
              <a:buFont typeface="Wingdings" panose="05000000000000000000" pitchFamily="2" charset="2"/>
              <a:buChar char="ü"/>
            </a:pPr>
            <a:r>
              <a:rPr lang="tr-TR" sz="2000" dirty="0"/>
              <a:t>Bazı tabloların standart kalıpları vardır. </a:t>
            </a:r>
            <a:r>
              <a:rPr lang="tr-TR" sz="2000" dirty="0" smtClean="0">
                <a:sym typeface="Wingdings" panose="05000000000000000000" pitchFamily="2" charset="2"/>
              </a:rPr>
              <a:t></a:t>
            </a:r>
            <a:r>
              <a:rPr lang="tr-TR" sz="2000" dirty="0" smtClean="0"/>
              <a:t>Okuyucu </a:t>
            </a:r>
            <a:r>
              <a:rPr lang="tr-TR" sz="2000" dirty="0"/>
              <a:t>belirli bilgiler için nereye bakacağını genel olarak </a:t>
            </a:r>
            <a:r>
              <a:rPr lang="tr-TR" sz="2000" dirty="0" smtClean="0"/>
              <a:t>bilir. </a:t>
            </a:r>
          </a:p>
        </p:txBody>
      </p:sp>
      <p:sp>
        <p:nvSpPr>
          <p:cNvPr id="8" name="Metin kutusu 7"/>
          <p:cNvSpPr txBox="1"/>
          <p:nvPr/>
        </p:nvSpPr>
        <p:spPr>
          <a:xfrm>
            <a:off x="130630" y="3818767"/>
            <a:ext cx="2365828"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t>Tablo Başlığı</a:t>
            </a:r>
          </a:p>
          <a:p>
            <a:r>
              <a:rPr lang="tr-TR" sz="2000" dirty="0" smtClean="0"/>
              <a:t>Kısa </a:t>
            </a:r>
            <a:r>
              <a:rPr lang="tr-TR" sz="2000" dirty="0"/>
              <a:t>fakat açık ve </a:t>
            </a:r>
            <a:r>
              <a:rPr lang="tr-TR" sz="2000" dirty="0" smtClean="0"/>
              <a:t>açıklayıcı olmalıdır.</a:t>
            </a:r>
            <a:endParaRPr lang="tr-TR" sz="2000" dirty="0"/>
          </a:p>
        </p:txBody>
      </p:sp>
      <p:sp>
        <p:nvSpPr>
          <p:cNvPr id="9" name="Metin kutusu 8"/>
          <p:cNvSpPr txBox="1"/>
          <p:nvPr/>
        </p:nvSpPr>
        <p:spPr>
          <a:xfrm>
            <a:off x="3300614" y="5649580"/>
            <a:ext cx="8804300"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a:solidFill>
                  <a:schemeClr val="tx1"/>
                </a:solidFill>
              </a:rPr>
              <a:t>İyi başlık</a:t>
            </a:r>
            <a:r>
              <a:rPr lang="tr-TR" sz="2000" b="1" dirty="0">
                <a:solidFill>
                  <a:srgbClr val="002060"/>
                </a:solidFill>
              </a:rPr>
              <a:t>:</a:t>
            </a:r>
          </a:p>
          <a:p>
            <a:r>
              <a:rPr lang="tr-TR" sz="2000" b="1" dirty="0"/>
              <a:t>Tablo 1</a:t>
            </a:r>
          </a:p>
          <a:p>
            <a:r>
              <a:rPr lang="tr-TR" sz="2000" i="1" dirty="0"/>
              <a:t>Farklı Yaş Gruplarındaki Katılımcıların İyilik Hali Ölçeklerindeki Ortalama Değerleri </a:t>
            </a:r>
            <a:endParaRPr lang="tr-TR" sz="2000" dirty="0"/>
          </a:p>
        </p:txBody>
      </p:sp>
      <p:sp>
        <p:nvSpPr>
          <p:cNvPr id="10" name="Metin kutusu 9"/>
          <p:cNvSpPr txBox="1"/>
          <p:nvPr/>
        </p:nvSpPr>
        <p:spPr>
          <a:xfrm>
            <a:off x="3300614" y="3763291"/>
            <a:ext cx="8804300" cy="163121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a:solidFill>
                  <a:schemeClr val="tx1"/>
                </a:solidFill>
              </a:rPr>
              <a:t>Çok detaylı başlık</a:t>
            </a:r>
            <a:r>
              <a:rPr lang="tr-TR" sz="2000" b="1" dirty="0">
                <a:solidFill>
                  <a:srgbClr val="C00000"/>
                </a:solidFill>
              </a:rPr>
              <a:t>:</a:t>
            </a:r>
          </a:p>
          <a:p>
            <a:r>
              <a:rPr lang="tr-TR" sz="2000" b="1" dirty="0"/>
              <a:t>Tablo 1</a:t>
            </a:r>
          </a:p>
          <a:p>
            <a:r>
              <a:rPr lang="tr-TR" sz="2000" i="1" dirty="0"/>
              <a:t>20 Yaş Altı, 20 ve 40 Yaş Aralığındaki ve 40 Yaş Üstü Katılımcıların Yaşam Doyumu, Olumlu Duygu ve Olumsuz Duygu Ölçeklerindeki Ortalama Değerleri </a:t>
            </a:r>
            <a:r>
              <a:rPr lang="tr-TR" sz="2000" dirty="0"/>
              <a:t>(Satır ve sütun alt-başlıkları tekrar ediliyor.)</a:t>
            </a:r>
          </a:p>
        </p:txBody>
      </p:sp>
      <p:sp>
        <p:nvSpPr>
          <p:cNvPr id="11" name="Metin kutusu 10"/>
          <p:cNvSpPr txBox="1"/>
          <p:nvPr/>
        </p:nvSpPr>
        <p:spPr>
          <a:xfrm>
            <a:off x="3300614" y="2542763"/>
            <a:ext cx="5509558"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solidFill>
                  <a:schemeClr val="tx1"/>
                </a:solidFill>
              </a:rPr>
              <a:t>Çok genel başlık:</a:t>
            </a:r>
          </a:p>
          <a:p>
            <a:r>
              <a:rPr lang="tr-TR" sz="2000" b="1" dirty="0" smtClean="0"/>
              <a:t>Tablo </a:t>
            </a:r>
            <a:r>
              <a:rPr lang="tr-TR" sz="2000" b="1" dirty="0"/>
              <a:t>1</a:t>
            </a:r>
          </a:p>
          <a:p>
            <a:r>
              <a:rPr lang="tr-TR" sz="2000" i="1" dirty="0"/>
              <a:t>İyilik Hali ve Yaş </a:t>
            </a:r>
            <a:r>
              <a:rPr lang="tr-TR" sz="2000" dirty="0"/>
              <a:t>(Tabloda ne verildiği açık değil.)</a:t>
            </a:r>
          </a:p>
        </p:txBody>
      </p:sp>
      <p:sp>
        <p:nvSpPr>
          <p:cNvPr id="12" name="5-Nokta Yıldız 11"/>
          <p:cNvSpPr/>
          <p:nvPr/>
        </p:nvSpPr>
        <p:spPr>
          <a:xfrm>
            <a:off x="2351315" y="5815050"/>
            <a:ext cx="754741" cy="684721"/>
          </a:xfrm>
          <a:prstGeom prst="star5">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Çarpma 12"/>
          <p:cNvSpPr/>
          <p:nvPr/>
        </p:nvSpPr>
        <p:spPr>
          <a:xfrm>
            <a:off x="2728686" y="2801257"/>
            <a:ext cx="319314" cy="406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Çarpma 13"/>
          <p:cNvSpPr/>
          <p:nvPr/>
        </p:nvSpPr>
        <p:spPr>
          <a:xfrm>
            <a:off x="2743199" y="4227143"/>
            <a:ext cx="319314" cy="406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900D4ED9-462A-4EB0-AD72-7478C23AB2D5}" type="slidenum">
              <a:rPr lang="tr-TR" smtClean="0"/>
              <a:t>25</a:t>
            </a:fld>
            <a:endParaRPr lang="tr-TR"/>
          </a:p>
        </p:txBody>
      </p:sp>
    </p:spTree>
    <p:extLst>
      <p:ext uri="{BB962C8B-B14F-4D97-AF65-F5344CB8AC3E}">
        <p14:creationId xmlns:p14="http://schemas.microsoft.com/office/powerpoint/2010/main" val="163140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8008" y="4465"/>
            <a:ext cx="5605281" cy="461665"/>
          </a:xfrm>
          <a:prstGeom prst="rect">
            <a:avLst/>
          </a:prstGeom>
          <a:noFill/>
        </p:spPr>
        <p:txBody>
          <a:bodyPr wrap="square" rtlCol="0">
            <a:spAutoFit/>
          </a:bodyPr>
          <a:lstStyle/>
          <a:p>
            <a:r>
              <a:rPr lang="tr-TR" sz="2400" b="1" dirty="0">
                <a:solidFill>
                  <a:srgbClr val="C00000"/>
                </a:solidFill>
              </a:rPr>
              <a:t>Bulguların </a:t>
            </a:r>
            <a:r>
              <a:rPr lang="tr-TR" sz="2400" b="1" dirty="0" smtClean="0">
                <a:solidFill>
                  <a:srgbClr val="C00000"/>
                </a:solidFill>
              </a:rPr>
              <a:t>Tablo ve Şekillerle Gösterilmesi</a:t>
            </a:r>
            <a:endParaRPr lang="tr-TR" sz="2400" b="1" dirty="0">
              <a:solidFill>
                <a:srgbClr val="C00000"/>
              </a:solidFill>
            </a:endParaRPr>
          </a:p>
        </p:txBody>
      </p:sp>
      <p:pic>
        <p:nvPicPr>
          <p:cNvPr id="5" name="Resim 4"/>
          <p:cNvPicPr>
            <a:picLocks noChangeAspect="1"/>
          </p:cNvPicPr>
          <p:nvPr/>
        </p:nvPicPr>
        <p:blipFill rotWithShape="1">
          <a:blip r:embed="rId3"/>
          <a:srcRect l="19583" t="30175" r="44688" b="38143"/>
          <a:stretch/>
        </p:blipFill>
        <p:spPr>
          <a:xfrm>
            <a:off x="2065608" y="461665"/>
            <a:ext cx="7369629" cy="3674072"/>
          </a:xfrm>
          <a:prstGeom prst="rect">
            <a:avLst/>
          </a:prstGeom>
        </p:spPr>
      </p:pic>
      <p:sp>
        <p:nvSpPr>
          <p:cNvPr id="6" name="Metin kutusu 5"/>
          <p:cNvSpPr txBox="1"/>
          <p:nvPr/>
        </p:nvSpPr>
        <p:spPr>
          <a:xfrm>
            <a:off x="300021" y="1000055"/>
            <a:ext cx="1919382" cy="70788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Tablo Numarası (Tablo 2)</a:t>
            </a:r>
            <a:endParaRPr lang="tr-TR" sz="2000" dirty="0"/>
          </a:p>
        </p:txBody>
      </p:sp>
      <p:cxnSp>
        <p:nvCxnSpPr>
          <p:cNvPr id="9" name="Düz Ok Bağlayıcısı 8"/>
          <p:cNvCxnSpPr/>
          <p:nvPr/>
        </p:nvCxnSpPr>
        <p:spPr>
          <a:xfrm flipH="1">
            <a:off x="2065608" y="1204127"/>
            <a:ext cx="654228" cy="0"/>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1" name="Metin kutusu 10"/>
          <p:cNvSpPr txBox="1"/>
          <p:nvPr/>
        </p:nvSpPr>
        <p:spPr>
          <a:xfrm>
            <a:off x="9549391" y="711151"/>
            <a:ext cx="2629632" cy="163121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u="sng" dirty="0" smtClean="0"/>
              <a:t>Tablo İsmi</a:t>
            </a:r>
          </a:p>
          <a:p>
            <a:r>
              <a:rPr lang="tr-TR" sz="2000" i="1" dirty="0" smtClean="0"/>
              <a:t>Kısa, anlaşılır, açıklayıcı</a:t>
            </a:r>
          </a:p>
          <a:p>
            <a:r>
              <a:rPr lang="tr-TR" sz="2000" i="1" dirty="0" smtClean="0"/>
              <a:t>Baş harfleri büyük ve italik olarak yazılmalıdır. </a:t>
            </a:r>
            <a:endParaRPr lang="tr-TR" sz="2000" i="1" dirty="0"/>
          </a:p>
        </p:txBody>
      </p:sp>
      <p:cxnSp>
        <p:nvCxnSpPr>
          <p:cNvPr id="12" name="Düz Ok Bağlayıcısı 11"/>
          <p:cNvCxnSpPr/>
          <p:nvPr/>
        </p:nvCxnSpPr>
        <p:spPr>
          <a:xfrm flipH="1">
            <a:off x="8908140" y="1493381"/>
            <a:ext cx="654228" cy="0"/>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3" name="Metin kutusu 12"/>
          <p:cNvSpPr txBox="1"/>
          <p:nvPr/>
        </p:nvSpPr>
        <p:spPr>
          <a:xfrm>
            <a:off x="822069" y="4381598"/>
            <a:ext cx="5661685" cy="132343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solidFill>
                  <a:srgbClr val="002060"/>
                </a:solidFill>
              </a:rPr>
              <a:t>Genel notlar: </a:t>
            </a:r>
            <a:r>
              <a:rPr lang="tr-TR" sz="2000" dirty="0" smtClean="0"/>
              <a:t>Tablonun tamamıyla ilgilidir.</a:t>
            </a:r>
          </a:p>
          <a:p>
            <a:r>
              <a:rPr lang="tr-TR" sz="2000" dirty="0"/>
              <a:t>H</a:t>
            </a:r>
            <a:r>
              <a:rPr lang="tr-TR" sz="2000" dirty="0" smtClean="0"/>
              <a:t>er bir kısaltmanın ya da sembolün açıklaması verilir.</a:t>
            </a:r>
          </a:p>
          <a:p>
            <a:r>
              <a:rPr lang="tr-TR" sz="2000" dirty="0" smtClean="0"/>
              <a:t>Genel notlar noktayla biten </a:t>
            </a:r>
            <a:r>
              <a:rPr lang="tr-TR" sz="2000" i="1" dirty="0" smtClean="0"/>
              <a:t>Not</a:t>
            </a:r>
            <a:r>
              <a:rPr lang="tr-TR" sz="2000" dirty="0" smtClean="0"/>
              <a:t> (İtalik) şeklinde yazılır.</a:t>
            </a:r>
          </a:p>
        </p:txBody>
      </p:sp>
      <p:cxnSp>
        <p:nvCxnSpPr>
          <p:cNvPr id="14" name="Düz Ok Bağlayıcısı 13"/>
          <p:cNvCxnSpPr/>
          <p:nvPr/>
        </p:nvCxnSpPr>
        <p:spPr>
          <a:xfrm>
            <a:off x="2860895" y="4010685"/>
            <a:ext cx="86888" cy="357551"/>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2" name="Metin kutusu 21"/>
          <p:cNvSpPr txBox="1"/>
          <p:nvPr/>
        </p:nvSpPr>
        <p:spPr>
          <a:xfrm>
            <a:off x="9209125" y="2586719"/>
            <a:ext cx="2891840" cy="70788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dirty="0" smtClean="0"/>
              <a:t>Noktadan sonra sadece iki ondalık basamak yazılır.</a:t>
            </a:r>
            <a:endParaRPr lang="tr-TR" sz="2000" i="1" dirty="0"/>
          </a:p>
        </p:txBody>
      </p:sp>
      <p:sp>
        <p:nvSpPr>
          <p:cNvPr id="23" name="Oval 22"/>
          <p:cNvSpPr/>
          <p:nvPr/>
        </p:nvSpPr>
        <p:spPr>
          <a:xfrm>
            <a:off x="6734910" y="2786743"/>
            <a:ext cx="1177946" cy="29859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4" name="Düz Ok Bağlayıcısı 23"/>
          <p:cNvCxnSpPr/>
          <p:nvPr/>
        </p:nvCxnSpPr>
        <p:spPr>
          <a:xfrm flipH="1">
            <a:off x="8737594" y="2936042"/>
            <a:ext cx="654228" cy="0"/>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 name="Metin kutusu 1"/>
          <p:cNvSpPr txBox="1"/>
          <p:nvPr/>
        </p:nvSpPr>
        <p:spPr>
          <a:xfrm>
            <a:off x="2595566" y="1019461"/>
            <a:ext cx="930166" cy="369332"/>
          </a:xfrm>
          <a:prstGeom prst="rect">
            <a:avLst/>
          </a:prstGeom>
          <a:solidFill>
            <a:schemeClr val="bg1"/>
          </a:solidFill>
        </p:spPr>
        <p:txBody>
          <a:bodyPr wrap="square" rtlCol="0">
            <a:spAutoFit/>
          </a:bodyPr>
          <a:lstStyle/>
          <a:p>
            <a:r>
              <a:rPr lang="tr-TR" b="1" dirty="0" smtClean="0"/>
              <a:t>Tablo 2</a:t>
            </a:r>
            <a:endParaRPr lang="en-US" b="1"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26</a:t>
            </a:fld>
            <a:endParaRPr lang="tr-TR"/>
          </a:p>
        </p:txBody>
      </p:sp>
      <p:sp>
        <p:nvSpPr>
          <p:cNvPr id="7" name="Metin kutusu 6"/>
          <p:cNvSpPr txBox="1"/>
          <p:nvPr/>
        </p:nvSpPr>
        <p:spPr>
          <a:xfrm>
            <a:off x="7025268" y="4650059"/>
            <a:ext cx="461660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Tablolarda metinde kullanılan karakter puntosunun aynısı kullanılır. </a:t>
            </a:r>
            <a:endParaRPr lang="tr-TR" dirty="0"/>
          </a:p>
        </p:txBody>
      </p:sp>
    </p:spTree>
    <p:extLst>
      <p:ext uri="{BB962C8B-B14F-4D97-AF65-F5344CB8AC3E}">
        <p14:creationId xmlns:p14="http://schemas.microsoft.com/office/powerpoint/2010/main" val="12831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03260" y="4476765"/>
            <a:ext cx="7234830" cy="163121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solidFill>
                  <a:srgbClr val="002060"/>
                </a:solidFill>
              </a:rPr>
              <a:t>Olasılık Notları</a:t>
            </a:r>
            <a:r>
              <a:rPr lang="tr-TR" sz="2000" dirty="0" smtClean="0"/>
              <a:t>: </a:t>
            </a:r>
            <a:r>
              <a:rPr lang="tr-TR" sz="2000" dirty="0"/>
              <a:t>yıldız iminin kullanımıyla </a:t>
            </a:r>
            <a:r>
              <a:rPr lang="tr-TR" sz="2000" i="1" dirty="0"/>
              <a:t>p </a:t>
            </a:r>
            <a:r>
              <a:rPr lang="tr-TR" sz="2000" dirty="0"/>
              <a:t>değerini yani denence testinin anlamlılık düzeyini gösterir. </a:t>
            </a:r>
            <a:endParaRPr lang="tr-TR" sz="2000" dirty="0" smtClean="0"/>
          </a:p>
          <a:p>
            <a:pPr marL="342900" indent="-342900">
              <a:buFont typeface="Wingdings" panose="05000000000000000000" pitchFamily="2" charset="2"/>
              <a:buChar char="Ø"/>
            </a:pPr>
            <a:r>
              <a:rPr lang="tr-TR" sz="2000" i="1" dirty="0" smtClean="0"/>
              <a:t>p </a:t>
            </a:r>
            <a:r>
              <a:rPr lang="tr-TR" sz="2000" dirty="0" smtClean="0"/>
              <a:t>değerinin tam olarak verilmesi karmaşık olacağından,</a:t>
            </a:r>
          </a:p>
          <a:p>
            <a:r>
              <a:rPr lang="tr-TR" sz="2000" dirty="0"/>
              <a:t> </a:t>
            </a:r>
            <a:r>
              <a:rPr lang="tr-TR" sz="2000" i="1" dirty="0"/>
              <a:t>p </a:t>
            </a:r>
            <a:r>
              <a:rPr lang="tr-TR" sz="2000" dirty="0" smtClean="0"/>
              <a:t>&lt; </a:t>
            </a:r>
            <a:r>
              <a:rPr lang="tr-TR" sz="2000" dirty="0"/>
              <a:t>.05 tek yıldız imi (*), </a:t>
            </a:r>
            <a:r>
              <a:rPr lang="tr-TR" sz="2000" i="1" dirty="0"/>
              <a:t>p </a:t>
            </a:r>
            <a:r>
              <a:rPr lang="tr-TR" sz="2000" dirty="0"/>
              <a:t>&lt; .01 iki yıldız imi (**) ve </a:t>
            </a:r>
            <a:r>
              <a:rPr lang="tr-TR" sz="2000" i="1" dirty="0"/>
              <a:t>p </a:t>
            </a:r>
            <a:r>
              <a:rPr lang="tr-TR" sz="2000" dirty="0"/>
              <a:t>&lt; .001 üç yıldız imi (***) ile gösterilebilir.</a:t>
            </a:r>
          </a:p>
        </p:txBody>
      </p:sp>
      <p:grpSp>
        <p:nvGrpSpPr>
          <p:cNvPr id="2" name="Grup 1"/>
          <p:cNvGrpSpPr/>
          <p:nvPr/>
        </p:nvGrpSpPr>
        <p:grpSpPr>
          <a:xfrm>
            <a:off x="136146" y="145143"/>
            <a:ext cx="6983437" cy="4299411"/>
            <a:chOff x="136146" y="145143"/>
            <a:chExt cx="6983437" cy="4299411"/>
          </a:xfrm>
        </p:grpSpPr>
        <p:pic>
          <p:nvPicPr>
            <p:cNvPr id="5" name="Resim 4"/>
            <p:cNvPicPr>
              <a:picLocks noChangeAspect="1"/>
            </p:cNvPicPr>
            <p:nvPr/>
          </p:nvPicPr>
          <p:blipFill rotWithShape="1">
            <a:blip r:embed="rId2"/>
            <a:srcRect l="11429" t="20091" r="55119" b="43277"/>
            <a:stretch/>
          </p:blipFill>
          <p:spPr>
            <a:xfrm>
              <a:off x="136146" y="145143"/>
              <a:ext cx="6983437" cy="4299411"/>
            </a:xfrm>
            <a:prstGeom prst="rect">
              <a:avLst/>
            </a:prstGeom>
          </p:spPr>
        </p:pic>
        <p:sp>
          <p:nvSpPr>
            <p:cNvPr id="8" name="Metin kutusu 7"/>
            <p:cNvSpPr txBox="1"/>
            <p:nvPr/>
          </p:nvSpPr>
          <p:spPr>
            <a:xfrm>
              <a:off x="350459" y="804691"/>
              <a:ext cx="930166" cy="369332"/>
            </a:xfrm>
            <a:prstGeom prst="rect">
              <a:avLst/>
            </a:prstGeom>
            <a:solidFill>
              <a:schemeClr val="bg1"/>
            </a:solidFill>
          </p:spPr>
          <p:txBody>
            <a:bodyPr wrap="square" rtlCol="0">
              <a:spAutoFit/>
            </a:bodyPr>
            <a:lstStyle/>
            <a:p>
              <a:r>
                <a:rPr lang="tr-TR" b="1" dirty="0" smtClean="0"/>
                <a:t>Tablo 2</a:t>
              </a:r>
              <a:endParaRPr lang="en-US" b="1" dirty="0"/>
            </a:p>
          </p:txBody>
        </p:sp>
      </p:grpSp>
      <p:sp>
        <p:nvSpPr>
          <p:cNvPr id="9" name="Metin kutusu 8"/>
          <p:cNvSpPr txBox="1"/>
          <p:nvPr/>
        </p:nvSpPr>
        <p:spPr>
          <a:xfrm>
            <a:off x="-146740" y="3922363"/>
            <a:ext cx="565772" cy="338554"/>
          </a:xfrm>
          <a:prstGeom prst="rect">
            <a:avLst/>
          </a:prstGeom>
          <a:solidFill>
            <a:schemeClr val="bg1"/>
          </a:solidFill>
        </p:spPr>
        <p:txBody>
          <a:bodyPr wrap="square" rtlCol="0">
            <a:spAutoFit/>
          </a:bodyPr>
          <a:lstStyle/>
          <a:p>
            <a:r>
              <a:rPr lang="tr-TR" sz="1600" dirty="0" smtClean="0"/>
              <a:t>Not.</a:t>
            </a:r>
            <a:endParaRPr lang="en-US" sz="1600" dirty="0"/>
          </a:p>
        </p:txBody>
      </p:sp>
      <p:cxnSp>
        <p:nvCxnSpPr>
          <p:cNvPr id="6" name="Düz Ok Bağlayıcısı 5"/>
          <p:cNvCxnSpPr/>
          <p:nvPr/>
        </p:nvCxnSpPr>
        <p:spPr>
          <a:xfrm>
            <a:off x="1705941" y="4265917"/>
            <a:ext cx="1147685" cy="178637"/>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7" name="Metin kutusu 6"/>
          <p:cNvSpPr txBox="1"/>
          <p:nvPr/>
        </p:nvSpPr>
        <p:spPr>
          <a:xfrm>
            <a:off x="6879771" y="449488"/>
            <a:ext cx="5312229" cy="34778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
            </a:pPr>
            <a:r>
              <a:rPr lang="tr-TR" sz="2000" dirty="0"/>
              <a:t>Metin </a:t>
            </a:r>
            <a:r>
              <a:rPr lang="tr-TR" sz="2000" dirty="0" smtClean="0"/>
              <a:t>içinde </a:t>
            </a:r>
            <a:r>
              <a:rPr lang="tr-TR" sz="2000" dirty="0"/>
              <a:t>her bir tabloya atıf yapılarak okuyucunun tablolarda ne göreceği açıklanmalıdır</a:t>
            </a:r>
            <a:r>
              <a:rPr lang="tr-TR" sz="2000" dirty="0" smtClean="0"/>
              <a:t>.</a:t>
            </a:r>
          </a:p>
          <a:p>
            <a:pPr marL="342900" indent="-342900">
              <a:buFont typeface="Wingdings" panose="05000000000000000000" pitchFamily="2" charset="2"/>
              <a:buChar char="§"/>
            </a:pPr>
            <a:r>
              <a:rPr lang="tr-TR" sz="2000" dirty="0" smtClean="0"/>
              <a:t>Tablodaki önemli yerlere değinilir, tablodaki bilgilerin aynısı metne yazılmaz.</a:t>
            </a:r>
          </a:p>
          <a:p>
            <a:endParaRPr lang="tr-TR" sz="2000" dirty="0"/>
          </a:p>
          <a:p>
            <a:pPr marL="342900" indent="-342900">
              <a:buFont typeface="Wingdings" panose="05000000000000000000" pitchFamily="2" charset="2"/>
              <a:buChar char="§"/>
            </a:pPr>
            <a:r>
              <a:rPr lang="es-ES" sz="2000" dirty="0"/>
              <a:t>Yukarıda verilen tablo ya da sayfa </a:t>
            </a:r>
            <a:r>
              <a:rPr lang="es-ES" sz="2000" dirty="0" smtClean="0"/>
              <a:t>32’de</a:t>
            </a:r>
            <a:r>
              <a:rPr lang="tr-TR" sz="2000" dirty="0" smtClean="0"/>
              <a:t>ki tablo ifadeleri </a:t>
            </a:r>
            <a:r>
              <a:rPr lang="tr-TR" sz="2000" b="1" i="1" dirty="0" smtClean="0"/>
              <a:t>kullanılmamalı, tablo numarası belirtilmelidir.</a:t>
            </a:r>
            <a:r>
              <a:rPr lang="es-ES" sz="2000" dirty="0" smtClean="0"/>
              <a:t> </a:t>
            </a:r>
            <a:endParaRPr lang="tr-TR" sz="2000" dirty="0" smtClean="0"/>
          </a:p>
          <a:p>
            <a:pPr marL="342900" indent="-342900">
              <a:buFont typeface="Wingdings" panose="05000000000000000000" pitchFamily="2" charset="2"/>
              <a:buChar char="§"/>
            </a:pPr>
            <a:r>
              <a:rPr lang="tr-TR" sz="2000" b="1" dirty="0">
                <a:solidFill>
                  <a:srgbClr val="C00000"/>
                </a:solidFill>
              </a:rPr>
              <a:t>Örnek: </a:t>
            </a:r>
            <a:r>
              <a:rPr lang="es-ES" sz="2000" dirty="0"/>
              <a:t>…görüldüğü gibi Tablo 5’te hasta ve kontrol grupları…</a:t>
            </a:r>
            <a:r>
              <a:rPr lang="tr-TR" sz="2000" dirty="0"/>
              <a:t> </a:t>
            </a:r>
          </a:p>
        </p:txBody>
      </p:sp>
      <p:sp>
        <p:nvSpPr>
          <p:cNvPr id="3" name="Slayt Numarası Yer Tutucusu 2"/>
          <p:cNvSpPr>
            <a:spLocks noGrp="1"/>
          </p:cNvSpPr>
          <p:nvPr>
            <p:ph type="sldNum" sz="quarter" idx="12"/>
          </p:nvPr>
        </p:nvSpPr>
        <p:spPr/>
        <p:txBody>
          <a:bodyPr/>
          <a:lstStyle/>
          <a:p>
            <a:fld id="{900D4ED9-462A-4EB0-AD72-7478C23AB2D5}" type="slidenum">
              <a:rPr lang="tr-TR" smtClean="0"/>
              <a:t>27</a:t>
            </a:fld>
            <a:endParaRPr lang="tr-TR"/>
          </a:p>
        </p:txBody>
      </p:sp>
    </p:spTree>
    <p:extLst>
      <p:ext uri="{BB962C8B-B14F-4D97-AF65-F5344CB8AC3E}">
        <p14:creationId xmlns:p14="http://schemas.microsoft.com/office/powerpoint/2010/main" val="235023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190376" y="160397"/>
            <a:ext cx="1410654" cy="461665"/>
          </a:xfrm>
          <a:prstGeom prst="rect">
            <a:avLst/>
          </a:prstGeom>
          <a:noFill/>
        </p:spPr>
        <p:txBody>
          <a:bodyPr wrap="square" rtlCol="0">
            <a:spAutoFit/>
          </a:bodyPr>
          <a:lstStyle/>
          <a:p>
            <a:r>
              <a:rPr lang="tr-TR" sz="2400" b="1" dirty="0" smtClean="0">
                <a:solidFill>
                  <a:srgbClr val="C00000"/>
                </a:solidFill>
              </a:rPr>
              <a:t>Şekiller</a:t>
            </a:r>
            <a:endParaRPr lang="tr-TR" sz="2400" b="1" dirty="0">
              <a:solidFill>
                <a:srgbClr val="C00000"/>
              </a:solidFill>
            </a:endParaRPr>
          </a:p>
        </p:txBody>
      </p:sp>
      <p:sp>
        <p:nvSpPr>
          <p:cNvPr id="5" name="Metin kutusu 4"/>
          <p:cNvSpPr txBox="1"/>
          <p:nvPr/>
        </p:nvSpPr>
        <p:spPr>
          <a:xfrm>
            <a:off x="472255" y="622062"/>
            <a:ext cx="7234830" cy="1938992"/>
          </a:xfrm>
          <a:prstGeom prst="rect">
            <a:avLst/>
          </a:prstGeom>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solidFill>
                  <a:srgbClr val="002060"/>
                </a:solidFill>
              </a:rPr>
              <a:t>Grafikler: </a:t>
            </a:r>
            <a:r>
              <a:rPr lang="tr-TR" sz="2000" dirty="0"/>
              <a:t>İ</a:t>
            </a:r>
            <a:r>
              <a:rPr lang="tr-TR" sz="2000" dirty="0" smtClean="0"/>
              <a:t>ki </a:t>
            </a:r>
            <a:r>
              <a:rPr lang="tr-TR" sz="2000" dirty="0"/>
              <a:t>niceliksel </a:t>
            </a:r>
            <a:r>
              <a:rPr lang="tr-TR" sz="2000" dirty="0" smtClean="0"/>
              <a:t>değişken ya da katılımcı grupları arasındaki ilişkiyi gösterir.</a:t>
            </a:r>
            <a:endParaRPr lang="tr-TR" sz="2000" b="1" dirty="0" smtClean="0">
              <a:solidFill>
                <a:srgbClr val="002060"/>
              </a:solidFill>
            </a:endParaRPr>
          </a:p>
          <a:p>
            <a:r>
              <a:rPr lang="tr-TR" sz="2000" b="1" dirty="0" smtClean="0">
                <a:solidFill>
                  <a:srgbClr val="002060"/>
                </a:solidFill>
              </a:rPr>
              <a:t>Şemalar: </a:t>
            </a:r>
            <a:r>
              <a:rPr lang="tr-TR" sz="2000" dirty="0"/>
              <a:t>Nicel olmayan bilgiyi </a:t>
            </a:r>
            <a:r>
              <a:rPr lang="tr-TR" sz="2000" dirty="0" smtClean="0"/>
              <a:t>gösterir.</a:t>
            </a:r>
            <a:endParaRPr lang="tr-TR" sz="2000" dirty="0"/>
          </a:p>
          <a:p>
            <a:r>
              <a:rPr lang="tr-TR" sz="2000" b="1" dirty="0" smtClean="0">
                <a:solidFill>
                  <a:srgbClr val="002060"/>
                </a:solidFill>
              </a:rPr>
              <a:t>Haritalar: </a:t>
            </a:r>
            <a:r>
              <a:rPr lang="tr-TR" sz="2000" dirty="0"/>
              <a:t>G</a:t>
            </a:r>
            <a:r>
              <a:rPr lang="tr-TR" sz="2000" dirty="0" smtClean="0"/>
              <a:t>örsel </a:t>
            </a:r>
            <a:r>
              <a:rPr lang="tr-TR" sz="2000" dirty="0"/>
              <a:t>bilginin sunumu </a:t>
            </a:r>
            <a:endParaRPr lang="tr-TR" sz="2000" b="1" dirty="0" smtClean="0">
              <a:solidFill>
                <a:srgbClr val="002060"/>
              </a:solidFill>
            </a:endParaRPr>
          </a:p>
          <a:p>
            <a:r>
              <a:rPr lang="tr-TR" sz="2000" b="1" dirty="0" smtClean="0">
                <a:solidFill>
                  <a:srgbClr val="002060"/>
                </a:solidFill>
              </a:rPr>
              <a:t>Çizimler: </a:t>
            </a:r>
            <a:r>
              <a:rPr lang="tr-TR" sz="2000" dirty="0"/>
              <a:t>B</a:t>
            </a:r>
            <a:r>
              <a:rPr lang="tr-TR" sz="2000" dirty="0" smtClean="0"/>
              <a:t>ilgilerin </a:t>
            </a:r>
            <a:r>
              <a:rPr lang="tr-TR" sz="2000" dirty="0"/>
              <a:t>resim halinde sunulması </a:t>
            </a:r>
            <a:r>
              <a:rPr lang="tr-TR" sz="2000" b="1" dirty="0" smtClean="0">
                <a:solidFill>
                  <a:srgbClr val="002060"/>
                </a:solidFill>
              </a:rPr>
              <a:t> </a:t>
            </a:r>
          </a:p>
          <a:p>
            <a:r>
              <a:rPr lang="tr-TR" sz="2000" b="1" dirty="0" smtClean="0">
                <a:solidFill>
                  <a:srgbClr val="002060"/>
                </a:solidFill>
              </a:rPr>
              <a:t>Fotoğraflar: </a:t>
            </a:r>
            <a:r>
              <a:rPr lang="tr-TR" sz="2000" dirty="0"/>
              <a:t>B</a:t>
            </a:r>
            <a:r>
              <a:rPr lang="tr-TR" sz="2000" dirty="0" smtClean="0"/>
              <a:t>ilginin </a:t>
            </a:r>
            <a:r>
              <a:rPr lang="tr-TR" sz="2000" dirty="0"/>
              <a:t>doğrudan görsel temsili </a:t>
            </a:r>
          </a:p>
        </p:txBody>
      </p:sp>
      <p:sp>
        <p:nvSpPr>
          <p:cNvPr id="7" name="Dikdörtgen 6"/>
          <p:cNvSpPr/>
          <p:nvPr/>
        </p:nvSpPr>
        <p:spPr>
          <a:xfrm>
            <a:off x="472255" y="3569500"/>
            <a:ext cx="5115745"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tr-TR" sz="2000" dirty="0"/>
              <a:t>Açık ve net, yalın ve bilgi verici olmalıdır. </a:t>
            </a:r>
          </a:p>
          <a:p>
            <a:pPr marL="342900" indent="-342900">
              <a:buFont typeface="Arial" panose="020B0604020202020204" pitchFamily="34" charset="0"/>
              <a:buChar char="•"/>
            </a:pPr>
            <a:r>
              <a:rPr lang="tr-TR" sz="2000" dirty="0"/>
              <a:t>Metni tekrar etmemeli metne ek bilgi sağlamalıdır.</a:t>
            </a:r>
          </a:p>
          <a:p>
            <a:pPr marL="342900" indent="-342900">
              <a:buFont typeface="Arial" panose="020B0604020202020204" pitchFamily="34" charset="0"/>
              <a:buChar char="•"/>
            </a:pPr>
            <a:r>
              <a:rPr lang="tr-TR" sz="2000" dirty="0"/>
              <a:t>Karakterlerin boyutu 8 puntodan küçük ve 14 puntodan büyük olmamalıdır</a:t>
            </a:r>
            <a:r>
              <a:rPr lang="tr-TR" sz="2000" dirty="0" smtClean="0"/>
              <a:t>.</a:t>
            </a:r>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smtClean="0"/>
              <a:t>Tüm tablo ya da şekillerde kullanılan karakter puntosu metin boyunca aynı olmalıdır.  </a:t>
            </a:r>
            <a:r>
              <a:rPr lang="tr-TR" sz="2000" dirty="0" smtClean="0">
                <a:solidFill>
                  <a:srgbClr val="000000"/>
                </a:solidFill>
                <a:latin typeface="Calibri" panose="020F0502020204030204" pitchFamily="34" charset="0"/>
              </a:rPr>
              <a:t> </a:t>
            </a:r>
            <a:endParaRPr lang="tr-TR" sz="2000" dirty="0"/>
          </a:p>
        </p:txBody>
      </p:sp>
      <p:grpSp>
        <p:nvGrpSpPr>
          <p:cNvPr id="2" name="Grup 1"/>
          <p:cNvGrpSpPr/>
          <p:nvPr/>
        </p:nvGrpSpPr>
        <p:grpSpPr>
          <a:xfrm>
            <a:off x="6167752" y="1425254"/>
            <a:ext cx="5820228" cy="5296221"/>
            <a:chOff x="6167752" y="1425254"/>
            <a:chExt cx="5820228" cy="5296221"/>
          </a:xfrm>
        </p:grpSpPr>
        <p:pic>
          <p:nvPicPr>
            <p:cNvPr id="6" name="Resim 5"/>
            <p:cNvPicPr>
              <a:picLocks noChangeAspect="1"/>
            </p:cNvPicPr>
            <p:nvPr/>
          </p:nvPicPr>
          <p:blipFill rotWithShape="1">
            <a:blip r:embed="rId2"/>
            <a:srcRect l="27500" t="20727" r="35476" b="19350"/>
            <a:stretch/>
          </p:blipFill>
          <p:spPr>
            <a:xfrm>
              <a:off x="6167752" y="1425254"/>
              <a:ext cx="5820228" cy="5296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etin kutusu 7"/>
            <p:cNvSpPr txBox="1"/>
            <p:nvPr/>
          </p:nvSpPr>
          <p:spPr>
            <a:xfrm>
              <a:off x="7473632" y="5655424"/>
              <a:ext cx="742951" cy="338554"/>
            </a:xfrm>
            <a:prstGeom prst="rect">
              <a:avLst/>
            </a:prstGeom>
            <a:solidFill>
              <a:schemeClr val="bg1"/>
            </a:solidFill>
          </p:spPr>
          <p:txBody>
            <a:bodyPr wrap="square" rtlCol="0">
              <a:spAutoFit/>
            </a:bodyPr>
            <a:lstStyle/>
            <a:p>
              <a:r>
                <a:rPr lang="tr-TR" sz="1600" b="1" dirty="0" smtClean="0"/>
                <a:t>Şekil 3</a:t>
              </a:r>
              <a:endParaRPr lang="en-US" sz="1600" b="1" dirty="0"/>
            </a:p>
          </p:txBody>
        </p:sp>
      </p:grpSp>
      <p:sp>
        <p:nvSpPr>
          <p:cNvPr id="3" name="Slayt Numarası Yer Tutucusu 2"/>
          <p:cNvSpPr>
            <a:spLocks noGrp="1"/>
          </p:cNvSpPr>
          <p:nvPr>
            <p:ph type="sldNum" sz="quarter" idx="12"/>
          </p:nvPr>
        </p:nvSpPr>
        <p:spPr/>
        <p:txBody>
          <a:bodyPr/>
          <a:lstStyle/>
          <a:p>
            <a:fld id="{900D4ED9-462A-4EB0-AD72-7478C23AB2D5}" type="slidenum">
              <a:rPr lang="tr-TR" smtClean="0"/>
              <a:t>28</a:t>
            </a:fld>
            <a:endParaRPr lang="tr-TR"/>
          </a:p>
        </p:txBody>
      </p:sp>
    </p:spTree>
    <p:extLst>
      <p:ext uri="{BB962C8B-B14F-4D97-AF65-F5344CB8AC3E}">
        <p14:creationId xmlns:p14="http://schemas.microsoft.com/office/powerpoint/2010/main" val="3561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02719" y="131369"/>
            <a:ext cx="2136368" cy="461665"/>
          </a:xfrm>
          <a:prstGeom prst="rect">
            <a:avLst/>
          </a:prstGeom>
          <a:noFill/>
        </p:spPr>
        <p:txBody>
          <a:bodyPr wrap="square" rtlCol="0">
            <a:spAutoFit/>
          </a:bodyPr>
          <a:lstStyle/>
          <a:p>
            <a:r>
              <a:rPr lang="tr-TR" sz="2400" b="1" dirty="0" smtClean="0">
                <a:solidFill>
                  <a:srgbClr val="C00000"/>
                </a:solidFill>
              </a:rPr>
              <a:t>Şekil Örnekleri</a:t>
            </a:r>
            <a:endParaRPr lang="tr-TR" sz="2400" b="1" dirty="0">
              <a:solidFill>
                <a:srgbClr val="C00000"/>
              </a:solidFill>
            </a:endParaRPr>
          </a:p>
        </p:txBody>
      </p:sp>
      <p:grpSp>
        <p:nvGrpSpPr>
          <p:cNvPr id="3" name="Grup 2"/>
          <p:cNvGrpSpPr/>
          <p:nvPr/>
        </p:nvGrpSpPr>
        <p:grpSpPr>
          <a:xfrm>
            <a:off x="113348" y="274021"/>
            <a:ext cx="6404386" cy="4775200"/>
            <a:chOff x="113348" y="131369"/>
            <a:chExt cx="6404386" cy="4775200"/>
          </a:xfrm>
        </p:grpSpPr>
        <p:pic>
          <p:nvPicPr>
            <p:cNvPr id="4" name="Resim 3"/>
            <p:cNvPicPr>
              <a:picLocks noChangeAspect="1"/>
            </p:cNvPicPr>
            <p:nvPr/>
          </p:nvPicPr>
          <p:blipFill rotWithShape="1">
            <a:blip r:embed="rId2"/>
            <a:srcRect l="26904" t="28984" r="32381" b="17021"/>
            <a:stretch/>
          </p:blipFill>
          <p:spPr>
            <a:xfrm>
              <a:off x="113348" y="131369"/>
              <a:ext cx="6404386" cy="477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etin kutusu 7"/>
            <p:cNvSpPr txBox="1"/>
            <p:nvPr/>
          </p:nvSpPr>
          <p:spPr>
            <a:xfrm>
              <a:off x="1191984" y="4100513"/>
              <a:ext cx="742951" cy="307777"/>
            </a:xfrm>
            <a:prstGeom prst="rect">
              <a:avLst/>
            </a:prstGeom>
            <a:solidFill>
              <a:schemeClr val="bg1"/>
            </a:solidFill>
          </p:spPr>
          <p:txBody>
            <a:bodyPr wrap="square" rtlCol="0">
              <a:spAutoFit/>
            </a:bodyPr>
            <a:lstStyle/>
            <a:p>
              <a:r>
                <a:rPr lang="tr-TR" sz="1400" b="1" dirty="0" smtClean="0"/>
                <a:t>Şekil 4</a:t>
              </a:r>
              <a:endParaRPr lang="en-US" sz="1400" b="1" dirty="0"/>
            </a:p>
          </p:txBody>
        </p:sp>
      </p:grpSp>
      <p:grpSp>
        <p:nvGrpSpPr>
          <p:cNvPr id="10" name="Grup 9"/>
          <p:cNvGrpSpPr/>
          <p:nvPr/>
        </p:nvGrpSpPr>
        <p:grpSpPr>
          <a:xfrm>
            <a:off x="6517734" y="1016001"/>
            <a:ext cx="5427522" cy="5841999"/>
            <a:chOff x="6328228" y="1016001"/>
            <a:chExt cx="5617029" cy="5841999"/>
          </a:xfrm>
        </p:grpSpPr>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4187" t="14814" r="2988"/>
            <a:stretch/>
          </p:blipFill>
          <p:spPr>
            <a:xfrm>
              <a:off x="6328228" y="1016001"/>
              <a:ext cx="5617029" cy="5841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Metin kutusu 1"/>
            <p:cNvSpPr txBox="1"/>
            <p:nvPr/>
          </p:nvSpPr>
          <p:spPr>
            <a:xfrm>
              <a:off x="6328228" y="5937043"/>
              <a:ext cx="559482" cy="246221"/>
            </a:xfrm>
            <a:prstGeom prst="rect">
              <a:avLst/>
            </a:prstGeom>
            <a:solidFill>
              <a:schemeClr val="bg1"/>
            </a:solidFill>
          </p:spPr>
          <p:txBody>
            <a:bodyPr wrap="square" rtlCol="0">
              <a:spAutoFit/>
            </a:bodyPr>
            <a:lstStyle/>
            <a:p>
              <a:r>
                <a:rPr lang="tr-TR" sz="1000" b="1" dirty="0" smtClean="0"/>
                <a:t>Şekil 5</a:t>
              </a:r>
              <a:endParaRPr lang="tr-TR" sz="1000" b="1" dirty="0"/>
            </a:p>
          </p:txBody>
        </p:sp>
      </p:grpSp>
      <p:sp>
        <p:nvSpPr>
          <p:cNvPr id="7" name="Slayt Numarası Yer Tutucusu 6"/>
          <p:cNvSpPr>
            <a:spLocks noGrp="1"/>
          </p:cNvSpPr>
          <p:nvPr>
            <p:ph type="sldNum" sz="quarter" idx="12"/>
          </p:nvPr>
        </p:nvSpPr>
        <p:spPr/>
        <p:txBody>
          <a:bodyPr/>
          <a:lstStyle/>
          <a:p>
            <a:fld id="{900D4ED9-462A-4EB0-AD72-7478C23AB2D5}" type="slidenum">
              <a:rPr lang="tr-TR" smtClean="0"/>
              <a:t>29</a:t>
            </a:fld>
            <a:endParaRPr lang="tr-TR"/>
          </a:p>
        </p:txBody>
      </p:sp>
    </p:spTree>
    <p:extLst>
      <p:ext uri="{BB962C8B-B14F-4D97-AF65-F5344CB8AC3E}">
        <p14:creationId xmlns:p14="http://schemas.microsoft.com/office/powerpoint/2010/main" val="31003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17410"/>
          </a:xfrm>
        </p:spPr>
        <p:style>
          <a:lnRef idx="2">
            <a:schemeClr val="accent1"/>
          </a:lnRef>
          <a:fillRef idx="1">
            <a:schemeClr val="lt1"/>
          </a:fillRef>
          <a:effectRef idx="0">
            <a:schemeClr val="accent1"/>
          </a:effectRef>
          <a:fontRef idx="minor">
            <a:schemeClr val="dk1"/>
          </a:fontRef>
        </p:style>
        <p:txBody>
          <a:bodyPr/>
          <a:lstStyle/>
          <a:p>
            <a:r>
              <a:rPr lang="tr-TR" dirty="0" smtClean="0"/>
              <a:t>SUNUM İÇERİĞİ </a:t>
            </a:r>
            <a:endParaRPr lang="tr-TR"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3</a:t>
            </a:fld>
            <a:endParaRPr lang="tr-TR"/>
          </a:p>
        </p:txBody>
      </p:sp>
      <p:sp>
        <p:nvSpPr>
          <p:cNvPr id="6" name="İçerik Yer Tutucusu 5"/>
          <p:cNvSpPr>
            <a:spLocks noGrp="1"/>
          </p:cNvSpPr>
          <p:nvPr>
            <p:ph idx="1"/>
          </p:nvPr>
        </p:nvSpPr>
        <p:spPr>
          <a:xfrm>
            <a:off x="633566" y="1432482"/>
            <a:ext cx="10598426" cy="4773921"/>
          </a:xfrm>
        </p:spPr>
        <p:style>
          <a:lnRef idx="2">
            <a:schemeClr val="accent1"/>
          </a:lnRef>
          <a:fillRef idx="1">
            <a:schemeClr val="lt1"/>
          </a:fillRef>
          <a:effectRef idx="0">
            <a:schemeClr val="accent1"/>
          </a:effectRef>
          <a:fontRef idx="minor">
            <a:schemeClr val="dk1"/>
          </a:fontRef>
        </p:style>
        <p:txBody>
          <a:bodyPr>
            <a:noAutofit/>
          </a:bodyPr>
          <a:lstStyle/>
          <a:p>
            <a:pPr lvl="0" rtl="0"/>
            <a:r>
              <a:rPr lang="tr-TR" sz="1800" dirty="0" smtClean="0">
                <a:solidFill>
                  <a:schemeClr val="accent1">
                    <a:lumMod val="75000"/>
                  </a:schemeClr>
                </a:solidFill>
              </a:rPr>
              <a:t>Araştırma Raporunun Yapısı ve İçeriği</a:t>
            </a:r>
          </a:p>
          <a:p>
            <a:pPr lvl="1"/>
            <a:r>
              <a:rPr lang="tr-TR" sz="1800" dirty="0" smtClean="0"/>
              <a:t>Kapak sayfası</a:t>
            </a:r>
          </a:p>
          <a:p>
            <a:pPr lvl="1"/>
            <a:r>
              <a:rPr lang="tr-TR" sz="1800" dirty="0" smtClean="0"/>
              <a:t>Giriş</a:t>
            </a:r>
          </a:p>
          <a:p>
            <a:pPr lvl="1"/>
            <a:r>
              <a:rPr lang="tr-TR" sz="1800" dirty="0" smtClean="0"/>
              <a:t>Yöntem</a:t>
            </a:r>
          </a:p>
          <a:p>
            <a:pPr lvl="1"/>
            <a:r>
              <a:rPr lang="tr-TR" sz="1800" dirty="0" smtClean="0"/>
              <a:t>Bulgular</a:t>
            </a:r>
          </a:p>
          <a:p>
            <a:pPr lvl="1"/>
            <a:r>
              <a:rPr lang="tr-TR" sz="1800" dirty="0" smtClean="0"/>
              <a:t>Tartışma</a:t>
            </a:r>
          </a:p>
          <a:p>
            <a:pPr lvl="1"/>
            <a:r>
              <a:rPr lang="tr-TR" sz="1800" dirty="0" smtClean="0"/>
              <a:t>Şekiller</a:t>
            </a:r>
            <a:endParaRPr lang="tr-TR" sz="1800" dirty="0"/>
          </a:p>
          <a:p>
            <a:pPr lvl="0" rtl="0"/>
            <a:r>
              <a:rPr lang="tr-TR" sz="1800" dirty="0" smtClean="0">
                <a:solidFill>
                  <a:schemeClr val="accent1">
                    <a:lumMod val="75000"/>
                  </a:schemeClr>
                </a:solidFill>
              </a:rPr>
              <a:t>Kaynak Gösterme</a:t>
            </a:r>
          </a:p>
          <a:p>
            <a:pPr lvl="1"/>
            <a:r>
              <a:rPr lang="tr-TR" sz="1800" dirty="0">
                <a:solidFill>
                  <a:prstClr val="black"/>
                </a:solidFill>
              </a:rPr>
              <a:t>Başka bir metinden yararlanma yöntemleri </a:t>
            </a:r>
          </a:p>
          <a:p>
            <a:pPr lvl="1"/>
            <a:r>
              <a:rPr lang="tr-TR" sz="1800" dirty="0">
                <a:solidFill>
                  <a:prstClr val="black"/>
                </a:solidFill>
              </a:rPr>
              <a:t>Metin içinde kaynak gösterimi</a:t>
            </a:r>
          </a:p>
          <a:p>
            <a:pPr lvl="1"/>
            <a:r>
              <a:rPr lang="tr-TR" sz="1800" dirty="0">
                <a:solidFill>
                  <a:prstClr val="black"/>
                </a:solidFill>
              </a:rPr>
              <a:t>Kaynaklar bölümünün yazımı </a:t>
            </a:r>
            <a:endParaRPr lang="tr-TR" sz="1400" dirty="0" smtClean="0">
              <a:solidFill>
                <a:schemeClr val="accent1">
                  <a:lumMod val="75000"/>
                </a:schemeClr>
              </a:solidFill>
            </a:endParaRPr>
          </a:p>
          <a:p>
            <a:pPr lvl="0" rtl="0"/>
            <a:r>
              <a:rPr lang="tr-TR" sz="1800" dirty="0" smtClean="0">
                <a:solidFill>
                  <a:schemeClr val="accent1">
                    <a:lumMod val="75000"/>
                  </a:schemeClr>
                </a:solidFill>
              </a:rPr>
              <a:t>Açık Lisans Hakkında Bilgilendirme </a:t>
            </a:r>
          </a:p>
          <a:p>
            <a:pPr lvl="1"/>
            <a:r>
              <a:rPr lang="tr-TR" sz="1800" dirty="0" smtClean="0"/>
              <a:t>Açık Lisans nedir?</a:t>
            </a:r>
          </a:p>
          <a:p>
            <a:pPr lvl="1"/>
            <a:r>
              <a:rPr lang="tr-TR" sz="1800" dirty="0" smtClean="0"/>
              <a:t>Creative </a:t>
            </a:r>
            <a:r>
              <a:rPr lang="tr-TR" sz="1800" dirty="0" err="1"/>
              <a:t>Commons</a:t>
            </a:r>
            <a:r>
              <a:rPr lang="tr-TR" sz="1800" dirty="0"/>
              <a:t> Lisans </a:t>
            </a:r>
            <a:r>
              <a:rPr lang="tr-TR" sz="1800" dirty="0" smtClean="0"/>
              <a:t>Ailesi bilgilendirme </a:t>
            </a:r>
          </a:p>
          <a:p>
            <a:pPr lvl="1"/>
            <a:r>
              <a:rPr lang="tr-TR" sz="1800" dirty="0" smtClean="0"/>
              <a:t>Creative </a:t>
            </a:r>
            <a:r>
              <a:rPr lang="tr-TR" sz="1800" dirty="0" err="1" smtClean="0"/>
              <a:t>Commons</a:t>
            </a:r>
            <a:r>
              <a:rPr lang="tr-TR" sz="1800" dirty="0" smtClean="0"/>
              <a:t> Lisanslı materyallere ulaşma</a:t>
            </a:r>
            <a:endParaRPr lang="tr-TR" sz="1800" dirty="0"/>
          </a:p>
          <a:p>
            <a:pPr marL="457200" lvl="1" indent="0">
              <a:buNone/>
            </a:pPr>
            <a:endParaRPr lang="tr-TR" sz="1800" dirty="0" smtClean="0"/>
          </a:p>
          <a:p>
            <a:pPr lvl="1" rtl="0"/>
            <a:endParaRPr lang="tr-TR" sz="1800" dirty="0"/>
          </a:p>
        </p:txBody>
      </p:sp>
    </p:spTree>
    <p:extLst>
      <p:ext uri="{BB962C8B-B14F-4D97-AF65-F5344CB8AC3E}">
        <p14:creationId xmlns:p14="http://schemas.microsoft.com/office/powerpoint/2010/main" val="1688318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989352" y="1753851"/>
            <a:ext cx="2158584" cy="9593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smtClean="0"/>
              <a:t>Tartışma (</a:t>
            </a:r>
            <a:r>
              <a:rPr lang="tr-TR" b="1" dirty="0" err="1" smtClean="0"/>
              <a:t>Discussion</a:t>
            </a:r>
            <a:r>
              <a:rPr lang="tr-TR" b="1" dirty="0" smtClean="0"/>
              <a:t>)</a:t>
            </a:r>
            <a:endParaRPr lang="tr-TR" b="1" dirty="0"/>
          </a:p>
        </p:txBody>
      </p:sp>
      <p:sp>
        <p:nvSpPr>
          <p:cNvPr id="5" name="Metin kutusu 4"/>
          <p:cNvSpPr txBox="1"/>
          <p:nvPr/>
        </p:nvSpPr>
        <p:spPr>
          <a:xfrm>
            <a:off x="4631962" y="415337"/>
            <a:ext cx="6910464" cy="34778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sz="2000" dirty="0" smtClean="0"/>
              <a:t>Elde edilen bulguların değerlendirildiği bölümdür.</a:t>
            </a:r>
          </a:p>
          <a:p>
            <a:pPr marL="285750" indent="-285750">
              <a:buFont typeface="Wingdings" panose="05000000000000000000" pitchFamily="2" charset="2"/>
              <a:buChar char="§"/>
            </a:pPr>
            <a:r>
              <a:rPr lang="tr-TR" sz="2000" dirty="0" smtClean="0"/>
              <a:t>İlk olarak hipotezlerin desteklenip desteklenmediğine ilişkin bilgi verilir.</a:t>
            </a:r>
          </a:p>
          <a:p>
            <a:pPr marL="285750" indent="-285750">
              <a:buFont typeface="Wingdings" panose="05000000000000000000" pitchFamily="2" charset="2"/>
              <a:buChar char="§"/>
            </a:pPr>
            <a:r>
              <a:rPr lang="tr-TR" sz="2000" dirty="0" smtClean="0"/>
              <a:t>Desteklenmeyen hipotezler için gerekli değerlendirmeler literatürdeki bilgiler kullanılarak yapılır.</a:t>
            </a:r>
          </a:p>
          <a:p>
            <a:pPr marL="285750" indent="-285750">
              <a:buFont typeface="Wingdings" panose="05000000000000000000" pitchFamily="2" charset="2"/>
              <a:buChar char="§"/>
            </a:pPr>
            <a:r>
              <a:rPr lang="tr-TR" sz="2000" dirty="0" smtClean="0"/>
              <a:t>Elde edilen bulguların yazın ile ortak ve farklılaşan yönleri vurgulanır. </a:t>
            </a:r>
          </a:p>
          <a:p>
            <a:pPr marL="285750" indent="-285750">
              <a:buFont typeface="Wingdings" panose="05000000000000000000" pitchFamily="2" charset="2"/>
              <a:buChar char="§"/>
            </a:pPr>
            <a:r>
              <a:rPr lang="tr-TR" sz="2000" dirty="0" smtClean="0"/>
              <a:t>Bulguların kuramsal ve pratik katkıları belirtilir.</a:t>
            </a:r>
          </a:p>
          <a:p>
            <a:pPr marL="285750" indent="-285750">
              <a:buFont typeface="Wingdings" panose="05000000000000000000" pitchFamily="2" charset="2"/>
              <a:buChar char="§"/>
            </a:pPr>
            <a:r>
              <a:rPr lang="tr-TR" sz="2000" dirty="0" smtClean="0"/>
              <a:t>Araştırmanın güçlü yönleri, yazına katkısı ve iyileştirilecek yönleri değerlendirilir.</a:t>
            </a:r>
          </a:p>
          <a:p>
            <a:endParaRPr lang="tr-TR" sz="2000" dirty="0"/>
          </a:p>
        </p:txBody>
      </p:sp>
      <p:sp>
        <p:nvSpPr>
          <p:cNvPr id="6" name="Metin kutusu 5"/>
          <p:cNvSpPr txBox="1"/>
          <p:nvPr/>
        </p:nvSpPr>
        <p:spPr>
          <a:xfrm>
            <a:off x="4631962" y="4077325"/>
            <a:ext cx="6910464" cy="255454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tr-TR" sz="2000" dirty="0" smtClean="0"/>
              <a:t>Yaptığım araştırma, ele aldığım problemi çözümlememe nasıl yardımcı oldu?</a:t>
            </a:r>
          </a:p>
          <a:p>
            <a:pPr marL="342900" indent="-342900">
              <a:buFont typeface="Wingdings" panose="05000000000000000000" pitchFamily="2" charset="2"/>
              <a:buChar char="ü"/>
            </a:pPr>
            <a:r>
              <a:rPr lang="tr-TR" sz="2000" dirty="0" smtClean="0"/>
              <a:t>Araştırma bulgularım ne tür kuramsal ve pratik doğurgular oluşturdu?</a:t>
            </a:r>
          </a:p>
          <a:p>
            <a:pPr marL="342900" indent="-342900">
              <a:buFont typeface="Wingdings" panose="05000000000000000000" pitchFamily="2" charset="2"/>
              <a:buChar char="ü"/>
            </a:pPr>
            <a:r>
              <a:rPr lang="tr-TR" sz="2000" dirty="0" smtClean="0"/>
              <a:t>Araştırma sonunda çözümlenemeyen sorular oluştu mu? Yeni sorular üretildi mi?</a:t>
            </a:r>
          </a:p>
          <a:p>
            <a:pPr marL="342900" indent="-342900">
              <a:buFont typeface="Wingdings" panose="05000000000000000000" pitchFamily="2" charset="2"/>
              <a:buChar char="ü"/>
            </a:pPr>
            <a:r>
              <a:rPr lang="tr-TR" sz="2000" dirty="0" smtClean="0"/>
              <a:t>Bulgularım bilime nasıl bir katkı sağladı?</a:t>
            </a:r>
          </a:p>
          <a:p>
            <a:endParaRPr lang="tr-TR" sz="2000" dirty="0"/>
          </a:p>
        </p:txBody>
      </p:sp>
      <p:sp>
        <p:nvSpPr>
          <p:cNvPr id="8" name="Patlama 2 7"/>
          <p:cNvSpPr/>
          <p:nvPr/>
        </p:nvSpPr>
        <p:spPr>
          <a:xfrm rot="256970">
            <a:off x="209389" y="3507981"/>
            <a:ext cx="4423046" cy="2962868"/>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9" name="Metin kutusu 8"/>
          <p:cNvSpPr txBox="1"/>
          <p:nvPr/>
        </p:nvSpPr>
        <p:spPr>
          <a:xfrm>
            <a:off x="831955" y="4643957"/>
            <a:ext cx="3079142" cy="923330"/>
          </a:xfrm>
          <a:prstGeom prst="rect">
            <a:avLst/>
          </a:prstGeom>
          <a:noFill/>
        </p:spPr>
        <p:txBody>
          <a:bodyPr wrap="square" rtlCol="0">
            <a:spAutoFit/>
          </a:bodyPr>
          <a:lstStyle/>
          <a:p>
            <a:pPr algn="ctr"/>
            <a:r>
              <a:rPr lang="tr-TR" i="1" dirty="0" smtClean="0"/>
              <a:t>İYİ BİR TARTIŞMA BÖLÜMÜNDE HANGİ BİLGİLER BULUNMALIDIR?</a:t>
            </a:r>
            <a:endParaRPr lang="tr-TR"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30</a:t>
            </a:fld>
            <a:endParaRPr lang="tr-TR"/>
          </a:p>
        </p:txBody>
      </p:sp>
    </p:spTree>
    <p:extLst>
      <p:ext uri="{BB962C8B-B14F-4D97-AF65-F5344CB8AC3E}">
        <p14:creationId xmlns:p14="http://schemas.microsoft.com/office/powerpoint/2010/main" val="86062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689547" y="568097"/>
            <a:ext cx="2158584" cy="9593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smtClean="0"/>
              <a:t>Kaynaklar (</a:t>
            </a:r>
            <a:r>
              <a:rPr lang="tr-TR" b="1" dirty="0" err="1" smtClean="0"/>
              <a:t>References</a:t>
            </a:r>
            <a:r>
              <a:rPr lang="tr-TR" b="1" dirty="0" smtClean="0"/>
              <a:t>)</a:t>
            </a:r>
            <a:endParaRPr lang="tr-TR" b="1" dirty="0"/>
          </a:p>
        </p:txBody>
      </p:sp>
      <p:sp>
        <p:nvSpPr>
          <p:cNvPr id="5" name="Metin kutusu 4"/>
          <p:cNvSpPr txBox="1"/>
          <p:nvPr/>
        </p:nvSpPr>
        <p:spPr>
          <a:xfrm>
            <a:off x="4762167" y="539951"/>
            <a:ext cx="6910464" cy="1015663"/>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tr-TR" sz="2000" dirty="0" smtClean="0"/>
              <a:t>Raporda kaynak gösterilen makale, kitap ve diğer yayınların </a:t>
            </a:r>
            <a:r>
              <a:rPr lang="tr-TR" sz="2000" i="1" u="sng" dirty="0" smtClean="0">
                <a:solidFill>
                  <a:srgbClr val="C00000"/>
                </a:solidFill>
              </a:rPr>
              <a:t>alfabetik sırada </a:t>
            </a:r>
            <a:r>
              <a:rPr lang="tr-TR" sz="2000" dirty="0" smtClean="0"/>
              <a:t>verildiği bölümdür.</a:t>
            </a:r>
          </a:p>
          <a:p>
            <a:pPr marL="342900" indent="-342900">
              <a:buFont typeface="Arial" panose="020B0604020202020204" pitchFamily="34" charset="0"/>
              <a:buChar char="•"/>
            </a:pPr>
            <a:r>
              <a:rPr lang="tr-TR" sz="2000" dirty="0" smtClean="0"/>
              <a:t>Araştırma konusuna ilişkin makalelere ulaşım kolaylığı sağlar. </a:t>
            </a:r>
            <a:endParaRPr lang="tr-TR" sz="2000" dirty="0"/>
          </a:p>
        </p:txBody>
      </p:sp>
      <p:sp>
        <p:nvSpPr>
          <p:cNvPr id="7" name="Metin kutusu 6"/>
          <p:cNvSpPr txBox="1"/>
          <p:nvPr/>
        </p:nvSpPr>
        <p:spPr>
          <a:xfrm>
            <a:off x="164892" y="3177914"/>
            <a:ext cx="4287187" cy="193899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Ø"/>
            </a:pPr>
            <a:r>
              <a:rPr lang="tr-TR" sz="2000" dirty="0" smtClean="0"/>
              <a:t>Ayrı bir sayfada, </a:t>
            </a:r>
          </a:p>
          <a:p>
            <a:pPr marL="342900" indent="-342900">
              <a:buFont typeface="Wingdings" panose="05000000000000000000" pitchFamily="2" charset="2"/>
              <a:buChar char="Ø"/>
            </a:pPr>
            <a:r>
              <a:rPr lang="tr-TR" sz="2000" dirty="0" smtClean="0"/>
              <a:t>çift aralıklı,</a:t>
            </a:r>
          </a:p>
          <a:p>
            <a:pPr marL="342900" indent="-342900">
              <a:buFont typeface="Wingdings" panose="05000000000000000000" pitchFamily="2" charset="2"/>
              <a:buChar char="Ø"/>
            </a:pPr>
            <a:r>
              <a:rPr lang="tr-TR" sz="2000" dirty="0"/>
              <a:t>h</a:t>
            </a:r>
            <a:r>
              <a:rPr lang="tr-TR" sz="2000" dirty="0" smtClean="0"/>
              <a:t>er kaynağın ilk satırı sola dayalı ve diğer satırları girintili (5-7 boşluk) olarak yazılır.</a:t>
            </a:r>
          </a:p>
          <a:p>
            <a:pPr marL="342900" indent="-342900">
              <a:buFont typeface="Wingdings" panose="05000000000000000000" pitchFamily="2" charset="2"/>
              <a:buChar char="Ø"/>
            </a:pPr>
            <a:r>
              <a:rPr lang="tr-TR" sz="2000" dirty="0" smtClean="0"/>
              <a:t>«Kaynaklar» başlığı </a:t>
            </a:r>
            <a:r>
              <a:rPr lang="tr-TR" sz="2000" b="1" dirty="0" smtClean="0"/>
              <a:t>koyu yazılmaz</a:t>
            </a:r>
            <a:r>
              <a:rPr lang="tr-TR" sz="2000" dirty="0" smtClean="0"/>
              <a:t>.</a:t>
            </a:r>
            <a:endParaRPr lang="tr-TR" sz="2000" dirty="0"/>
          </a:p>
        </p:txBody>
      </p:sp>
      <p:sp>
        <p:nvSpPr>
          <p:cNvPr id="10" name="Metin kutusu 9"/>
          <p:cNvSpPr txBox="1"/>
          <p:nvPr/>
        </p:nvSpPr>
        <p:spPr>
          <a:xfrm>
            <a:off x="7603072" y="2728799"/>
            <a:ext cx="1228653" cy="338554"/>
          </a:xfrm>
          <a:prstGeom prst="rect">
            <a:avLst/>
          </a:prstGeom>
          <a:solidFill>
            <a:schemeClr val="bg1"/>
          </a:solidFill>
          <a:ln>
            <a:solidFill>
              <a:schemeClr val="bg1"/>
            </a:solidFill>
          </a:ln>
        </p:spPr>
        <p:txBody>
          <a:bodyPr wrap="square" rtlCol="0">
            <a:spAutoFit/>
          </a:bodyPr>
          <a:lstStyle/>
          <a:p>
            <a:r>
              <a:rPr lang="tr-TR" sz="1600" dirty="0" smtClean="0">
                <a:latin typeface="Times New Roman" panose="02020603050405020304" pitchFamily="18" charset="0"/>
                <a:cs typeface="Times New Roman" panose="02020603050405020304" pitchFamily="18" charset="0"/>
              </a:rPr>
              <a:t>Kaynaklar</a:t>
            </a:r>
            <a:endParaRPr lang="tr-TR" sz="1600" dirty="0">
              <a:latin typeface="Times New Roman" panose="02020603050405020304" pitchFamily="18" charset="0"/>
              <a:cs typeface="Times New Roman" panose="02020603050405020304" pitchFamily="18" charset="0"/>
            </a:endParaRPr>
          </a:p>
        </p:txBody>
      </p:sp>
      <p:grpSp>
        <p:nvGrpSpPr>
          <p:cNvPr id="3" name="Grup 2"/>
          <p:cNvGrpSpPr/>
          <p:nvPr/>
        </p:nvGrpSpPr>
        <p:grpSpPr>
          <a:xfrm>
            <a:off x="4762167" y="1780466"/>
            <a:ext cx="6992326" cy="5077534"/>
            <a:chOff x="4762167" y="1780466"/>
            <a:chExt cx="6992326" cy="5077534"/>
          </a:xfrm>
        </p:grpSpPr>
        <p:grpSp>
          <p:nvGrpSpPr>
            <p:cNvPr id="2" name="Grup 1"/>
            <p:cNvGrpSpPr/>
            <p:nvPr/>
          </p:nvGrpSpPr>
          <p:grpSpPr>
            <a:xfrm>
              <a:off x="4762167" y="1780466"/>
              <a:ext cx="6992326" cy="5077534"/>
              <a:chOff x="4762167" y="1780466"/>
              <a:chExt cx="6992326" cy="5077534"/>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167" y="1780466"/>
                <a:ext cx="6992326" cy="5077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Metin kutusu 11"/>
              <p:cNvSpPr txBox="1"/>
              <p:nvPr/>
            </p:nvSpPr>
            <p:spPr>
              <a:xfrm>
                <a:off x="5071637" y="2076269"/>
                <a:ext cx="5986862" cy="307777"/>
              </a:xfrm>
              <a:prstGeom prst="rect">
                <a:avLst/>
              </a:prstGeom>
              <a:solidFill>
                <a:schemeClr val="bg1"/>
              </a:solidFill>
              <a:ln>
                <a:noFill/>
              </a:ln>
            </p:spPr>
            <p:txBody>
              <a:bodyPr wrap="square" rtlCol="0">
                <a:spAutoFit/>
              </a:bodyPr>
              <a:lstStyle/>
              <a:p>
                <a:r>
                  <a:rPr lang="tr-TR" sz="1400" dirty="0" smtClean="0">
                    <a:latin typeface="Times New Roman" panose="02020603050405020304" pitchFamily="18" charset="0"/>
                    <a:cs typeface="Times New Roman" panose="02020603050405020304" pitchFamily="18" charset="0"/>
                  </a:rPr>
                  <a:t>UYUMSUZ ŞEMA ALANLARI VE SOSYAL FOBİ                                         7</a:t>
                </a:r>
                <a:endParaRPr lang="tr-TR" sz="1400" dirty="0">
                  <a:latin typeface="Times New Roman" panose="02020603050405020304" pitchFamily="18" charset="0"/>
                  <a:cs typeface="Times New Roman" panose="02020603050405020304" pitchFamily="18" charset="0"/>
                </a:endParaRPr>
              </a:p>
            </p:txBody>
          </p:sp>
        </p:grpSp>
        <p:sp>
          <p:nvSpPr>
            <p:cNvPr id="11" name="Metin kutusu 10"/>
            <p:cNvSpPr txBox="1"/>
            <p:nvPr/>
          </p:nvSpPr>
          <p:spPr>
            <a:xfrm>
              <a:off x="7603071" y="2728799"/>
              <a:ext cx="1228653" cy="338554"/>
            </a:xfrm>
            <a:prstGeom prst="rect">
              <a:avLst/>
            </a:prstGeom>
            <a:solidFill>
              <a:schemeClr val="bg1"/>
            </a:solidFill>
          </p:spPr>
          <p:txBody>
            <a:bodyPr wrap="square" rtlCol="0">
              <a:spAutoFit/>
            </a:bodyPr>
            <a:lstStyle/>
            <a:p>
              <a:r>
                <a:rPr lang="tr-TR" sz="1600" dirty="0" smtClean="0"/>
                <a:t>Kaynaklar </a:t>
              </a:r>
              <a:endParaRPr lang="en-US" sz="1600" dirty="0"/>
            </a:p>
          </p:txBody>
        </p:sp>
      </p:grpSp>
      <p:sp>
        <p:nvSpPr>
          <p:cNvPr id="8" name="Sağ Ok 7"/>
          <p:cNvSpPr/>
          <p:nvPr/>
        </p:nvSpPr>
        <p:spPr>
          <a:xfrm flipV="1">
            <a:off x="4061128" y="4437978"/>
            <a:ext cx="929027" cy="23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layt Numarası Yer Tutucusu 8"/>
          <p:cNvSpPr>
            <a:spLocks noGrp="1"/>
          </p:cNvSpPr>
          <p:nvPr>
            <p:ph type="sldNum" sz="quarter" idx="12"/>
          </p:nvPr>
        </p:nvSpPr>
        <p:spPr/>
        <p:txBody>
          <a:bodyPr/>
          <a:lstStyle/>
          <a:p>
            <a:fld id="{900D4ED9-462A-4EB0-AD72-7478C23AB2D5}" type="slidenum">
              <a:rPr lang="tr-TR" smtClean="0"/>
              <a:t>31</a:t>
            </a:fld>
            <a:endParaRPr lang="tr-TR"/>
          </a:p>
        </p:txBody>
      </p:sp>
    </p:spTree>
    <p:extLst>
      <p:ext uri="{BB962C8B-B14F-4D97-AF65-F5344CB8AC3E}">
        <p14:creationId xmlns:p14="http://schemas.microsoft.com/office/powerpoint/2010/main" val="22572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35385" y="218663"/>
            <a:ext cx="3066143" cy="694418"/>
          </a:xfrm>
        </p:spPr>
        <p:txBody>
          <a:bodyPr>
            <a:normAutofit fontScale="90000"/>
          </a:bodyPr>
          <a:lstStyle/>
          <a:p>
            <a:r>
              <a:rPr lang="tr-TR" dirty="0" smtClean="0">
                <a:solidFill>
                  <a:srgbClr val="C00000"/>
                </a:solidFill>
              </a:rPr>
              <a:t>!!! UYARI !!!</a:t>
            </a:r>
            <a:endParaRPr lang="tr-TR" dirty="0">
              <a:solidFill>
                <a:srgbClr val="C00000"/>
              </a:solidFill>
            </a:endParaRPr>
          </a:p>
        </p:txBody>
      </p:sp>
      <p:sp>
        <p:nvSpPr>
          <p:cNvPr id="4" name="Metin kutusu 3"/>
          <p:cNvSpPr txBox="1"/>
          <p:nvPr/>
        </p:nvSpPr>
        <p:spPr>
          <a:xfrm>
            <a:off x="1453302" y="1358169"/>
            <a:ext cx="8764756" cy="320087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200" b="1" u="sng" dirty="0" smtClean="0">
                <a:solidFill>
                  <a:srgbClr val="C00000"/>
                </a:solidFill>
              </a:rPr>
              <a:t>Kaynaklar (</a:t>
            </a:r>
            <a:r>
              <a:rPr lang="tr-TR" sz="2200" b="1" u="sng" dirty="0" err="1" smtClean="0">
                <a:solidFill>
                  <a:srgbClr val="C00000"/>
                </a:solidFill>
              </a:rPr>
              <a:t>References</a:t>
            </a:r>
            <a:r>
              <a:rPr lang="tr-TR" sz="2200" b="1" u="sng" dirty="0" smtClean="0">
                <a:solidFill>
                  <a:srgbClr val="C00000"/>
                </a:solidFill>
              </a:rPr>
              <a:t>) mı? Kaynakça (</a:t>
            </a:r>
            <a:r>
              <a:rPr lang="tr-TR" sz="2200" b="1" u="sng" dirty="0" err="1" smtClean="0">
                <a:solidFill>
                  <a:srgbClr val="C00000"/>
                </a:solidFill>
              </a:rPr>
              <a:t>Bibliography</a:t>
            </a:r>
            <a:r>
              <a:rPr lang="tr-TR" sz="2200" b="1" u="sng" dirty="0" smtClean="0">
                <a:solidFill>
                  <a:srgbClr val="C00000"/>
                </a:solidFill>
              </a:rPr>
              <a:t>) mı?</a:t>
            </a:r>
          </a:p>
          <a:p>
            <a:pPr algn="ctr"/>
            <a:endParaRPr lang="tr-TR" sz="2000" dirty="0"/>
          </a:p>
          <a:p>
            <a:r>
              <a:rPr lang="tr-TR" sz="2000" b="1" dirty="0" smtClean="0"/>
              <a:t>- «Kaynaklar»</a:t>
            </a:r>
            <a:r>
              <a:rPr lang="tr-TR" sz="2000" dirty="0" smtClean="0"/>
              <a:t> ve «</a:t>
            </a:r>
            <a:r>
              <a:rPr lang="tr-TR" sz="2000" b="1" dirty="0"/>
              <a:t>K</a:t>
            </a:r>
            <a:r>
              <a:rPr lang="tr-TR" sz="2000" b="1" dirty="0" smtClean="0"/>
              <a:t>aynakça</a:t>
            </a:r>
            <a:r>
              <a:rPr lang="tr-TR" sz="2000" dirty="0" smtClean="0"/>
              <a:t>»  farklı anlamlara gelir. Bir rapordaki «Kaynaklar», rapor metninin  içinde atıfta bulunulan makalelerin listelendiği bölümün adıdır.</a:t>
            </a:r>
          </a:p>
          <a:p>
            <a:r>
              <a:rPr lang="tr-TR" sz="2000" dirty="0" smtClean="0"/>
              <a:t>Bir rapor bölümündeki «Kaynakça», </a:t>
            </a:r>
            <a:r>
              <a:rPr lang="tr-TR" sz="2000" dirty="0"/>
              <a:t>rapor metninin  içinde atıfta bulunulan </a:t>
            </a:r>
            <a:r>
              <a:rPr lang="tr-TR" sz="2000" dirty="0" smtClean="0"/>
              <a:t>makalelerin dışında, raporu hazırlarken yazarlar tarafından faydalanılmış tüm eserlerin listelendiği rapor bölümüdür. </a:t>
            </a:r>
          </a:p>
          <a:p>
            <a:endParaRPr lang="tr-TR" sz="2000" dirty="0" smtClean="0"/>
          </a:p>
          <a:p>
            <a:r>
              <a:rPr lang="tr-TR" sz="2000" dirty="0" smtClean="0"/>
              <a:t>- APA </a:t>
            </a:r>
            <a:r>
              <a:rPr lang="tr-TR" sz="2000" dirty="0"/>
              <a:t>Kurallarına </a:t>
            </a:r>
            <a:r>
              <a:rPr lang="tr-TR" sz="2000" dirty="0" smtClean="0"/>
              <a:t>göre bir raporda « </a:t>
            </a:r>
            <a:r>
              <a:rPr lang="tr-TR" sz="2000" b="1" dirty="0">
                <a:solidFill>
                  <a:schemeClr val="tx1"/>
                </a:solidFill>
              </a:rPr>
              <a:t>K</a:t>
            </a:r>
            <a:r>
              <a:rPr lang="tr-TR" sz="2000" b="1" dirty="0" smtClean="0">
                <a:solidFill>
                  <a:schemeClr val="tx1"/>
                </a:solidFill>
              </a:rPr>
              <a:t>aynaklar» </a:t>
            </a:r>
            <a:r>
              <a:rPr lang="tr-TR" sz="2000" dirty="0" smtClean="0"/>
              <a:t>bölümü olmalıdır. Kaynakça</a:t>
            </a:r>
            <a:r>
              <a:rPr lang="tr-TR" sz="2000" dirty="0"/>
              <a:t> </a:t>
            </a:r>
            <a:r>
              <a:rPr lang="tr-TR" sz="2000" dirty="0" smtClean="0"/>
              <a:t>bölümü hazırlamaya ise gerek </a:t>
            </a:r>
            <a:r>
              <a:rPr lang="tr-TR" sz="2000" u="sng" dirty="0" smtClean="0"/>
              <a:t>yoktur.</a:t>
            </a:r>
            <a:endParaRPr lang="tr-TR" sz="2000" u="sng"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32</a:t>
            </a:fld>
            <a:endParaRPr lang="tr-TR"/>
          </a:p>
        </p:txBody>
      </p:sp>
    </p:spTree>
    <p:extLst>
      <p:ext uri="{BB962C8B-B14F-4D97-AF65-F5344CB8AC3E}">
        <p14:creationId xmlns:p14="http://schemas.microsoft.com/office/powerpoint/2010/main" val="17517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769972" y="294690"/>
            <a:ext cx="3560201" cy="9593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t>Ek/ Ekler </a:t>
            </a:r>
          </a:p>
          <a:p>
            <a:r>
              <a:rPr lang="tr-TR" sz="2800" b="1" dirty="0" smtClean="0"/>
              <a:t>(</a:t>
            </a:r>
            <a:r>
              <a:rPr lang="tr-TR" sz="2800" b="1" dirty="0" err="1" smtClean="0"/>
              <a:t>Appendix</a:t>
            </a:r>
            <a:r>
              <a:rPr lang="tr-TR" sz="2800" b="1" dirty="0" smtClean="0"/>
              <a:t>/</a:t>
            </a:r>
            <a:r>
              <a:rPr lang="tr-TR" sz="2800" b="1" dirty="0" err="1" smtClean="0"/>
              <a:t>Appendices</a:t>
            </a:r>
            <a:r>
              <a:rPr lang="tr-TR" sz="2800" b="1" dirty="0" smtClean="0"/>
              <a:t>)</a:t>
            </a:r>
            <a:endParaRPr lang="tr-TR" sz="2800" b="1" dirty="0"/>
          </a:p>
        </p:txBody>
      </p:sp>
      <p:sp>
        <p:nvSpPr>
          <p:cNvPr id="5" name="Metin kutusu 4"/>
          <p:cNvSpPr txBox="1"/>
          <p:nvPr/>
        </p:nvSpPr>
        <p:spPr>
          <a:xfrm>
            <a:off x="5028294" y="492460"/>
            <a:ext cx="6910464" cy="1631216"/>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tr-TR" sz="2000" dirty="0" smtClean="0"/>
              <a:t>Metnin içinde yer verilmeyen fakat belirtilmesi önemli görülen ayrıntılı bilgiler ek/ekler kısmında sunulur. Örneğin,</a:t>
            </a:r>
          </a:p>
          <a:p>
            <a:pPr marL="800100" lvl="1" indent="-342900">
              <a:buFont typeface="Arial" panose="020B0604020202020204" pitchFamily="34" charset="0"/>
              <a:buChar char="•"/>
            </a:pPr>
            <a:r>
              <a:rPr lang="tr-TR" sz="2000" dirty="0" smtClean="0"/>
              <a:t>Kullanılan ölçeklerin maddeleri</a:t>
            </a:r>
          </a:p>
          <a:p>
            <a:pPr marL="800100" lvl="1" indent="-342900">
              <a:buFont typeface="Arial" panose="020B0604020202020204" pitchFamily="34" charset="0"/>
              <a:buChar char="•"/>
            </a:pPr>
            <a:r>
              <a:rPr lang="tr-TR" sz="2000" dirty="0" smtClean="0"/>
              <a:t>Araştırmada katılımcılara verilen yönergeler</a:t>
            </a:r>
          </a:p>
          <a:p>
            <a:pPr marL="800100" lvl="1" indent="-342900">
              <a:buFont typeface="Arial" panose="020B0604020202020204" pitchFamily="34" charset="0"/>
              <a:buChar char="•"/>
            </a:pPr>
            <a:r>
              <a:rPr lang="tr-TR" sz="2000" dirty="0"/>
              <a:t>Kullanılan materyalin detaylı tanıtımı </a:t>
            </a:r>
            <a:r>
              <a:rPr lang="tr-TR" sz="2000" dirty="0" smtClean="0"/>
              <a:t>vb.</a:t>
            </a:r>
          </a:p>
        </p:txBody>
      </p:sp>
      <p:sp>
        <p:nvSpPr>
          <p:cNvPr id="6" name="Metin kutusu 5"/>
          <p:cNvSpPr txBox="1"/>
          <p:nvPr/>
        </p:nvSpPr>
        <p:spPr>
          <a:xfrm>
            <a:off x="528033" y="1404101"/>
            <a:ext cx="4337299" cy="163121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tr-TR" sz="2000" dirty="0" smtClean="0"/>
              <a:t>Sadece bir ek varsa, ‘Ek’ başlığı ile ayrı bir sayfada yazılır.</a:t>
            </a:r>
          </a:p>
          <a:p>
            <a:pPr marL="342900" indent="-342900">
              <a:buFont typeface="Wingdings" panose="05000000000000000000" pitchFamily="2" charset="2"/>
              <a:buChar char="ü"/>
            </a:pPr>
            <a:r>
              <a:rPr lang="tr-TR" sz="2000" dirty="0" smtClean="0"/>
              <a:t>Birden fazla ek varsa, her biri yeni sayfada Ek A, Ek B şeklinde belirtilir.</a:t>
            </a:r>
          </a:p>
          <a:p>
            <a:pPr marL="342900" indent="-342900">
              <a:buFont typeface="Wingdings" panose="05000000000000000000" pitchFamily="2" charset="2"/>
              <a:buChar char="ü"/>
            </a:pPr>
            <a:r>
              <a:rPr lang="tr-TR" sz="2000" dirty="0" smtClean="0"/>
              <a:t>İngilizce: </a:t>
            </a:r>
            <a:r>
              <a:rPr lang="tr-TR" sz="2000" dirty="0" err="1" smtClean="0"/>
              <a:t>Appendix</a:t>
            </a:r>
            <a:r>
              <a:rPr lang="tr-TR" sz="2000" dirty="0" smtClean="0"/>
              <a:t> A, </a:t>
            </a:r>
            <a:r>
              <a:rPr lang="tr-TR" sz="2000" dirty="0" err="1" smtClean="0"/>
              <a:t>Appendix</a:t>
            </a:r>
            <a:r>
              <a:rPr lang="tr-TR" sz="2000" dirty="0" smtClean="0"/>
              <a:t> B</a:t>
            </a:r>
            <a:endParaRPr lang="tr-TR" sz="2000" dirty="0"/>
          </a:p>
        </p:txBody>
      </p:sp>
      <p:grpSp>
        <p:nvGrpSpPr>
          <p:cNvPr id="3" name="Grup 2"/>
          <p:cNvGrpSpPr/>
          <p:nvPr/>
        </p:nvGrpSpPr>
        <p:grpSpPr>
          <a:xfrm>
            <a:off x="2765465" y="2344200"/>
            <a:ext cx="9490538" cy="4185414"/>
            <a:chOff x="2765465" y="2344200"/>
            <a:chExt cx="9490538" cy="4185414"/>
          </a:xfrm>
        </p:grpSpPr>
        <p:pic>
          <p:nvPicPr>
            <p:cNvPr id="2" name="Resim 1"/>
            <p:cNvPicPr>
              <a:picLocks noChangeAspect="1"/>
            </p:cNvPicPr>
            <p:nvPr/>
          </p:nvPicPr>
          <p:blipFill rotWithShape="1">
            <a:blip r:embed="rId2"/>
            <a:srcRect l="42889" t="40418" r="15615" b="16388"/>
            <a:stretch/>
          </p:blipFill>
          <p:spPr>
            <a:xfrm>
              <a:off x="4497760" y="2344200"/>
              <a:ext cx="7148127" cy="4185414"/>
            </a:xfrm>
            <a:prstGeom prst="rect">
              <a:avLst/>
            </a:prstGeom>
          </p:spPr>
        </p:pic>
        <p:sp>
          <p:nvSpPr>
            <p:cNvPr id="10" name="Metin kutusu 9"/>
            <p:cNvSpPr txBox="1"/>
            <p:nvPr/>
          </p:nvSpPr>
          <p:spPr>
            <a:xfrm>
              <a:off x="10798108" y="2785248"/>
              <a:ext cx="1457895"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err="1" smtClean="0"/>
                <a:t>Ek’in</a:t>
              </a:r>
              <a:r>
                <a:rPr lang="tr-TR" sz="2000" dirty="0" smtClean="0"/>
                <a:t> Başlığı</a:t>
              </a:r>
              <a:endParaRPr lang="tr-TR" sz="2000" dirty="0"/>
            </a:p>
          </p:txBody>
        </p:sp>
        <p:sp>
          <p:nvSpPr>
            <p:cNvPr id="12" name="Metin kutusu 11"/>
            <p:cNvSpPr txBox="1"/>
            <p:nvPr/>
          </p:nvSpPr>
          <p:spPr>
            <a:xfrm>
              <a:off x="3247799" y="3185358"/>
              <a:ext cx="2164749"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a:t>İlk paragrafta satır başı yapılmaz, </a:t>
              </a:r>
            </a:p>
            <a:p>
              <a:r>
                <a:rPr lang="tr-TR" sz="2000" dirty="0"/>
                <a:t>sola yaslı</a:t>
              </a:r>
            </a:p>
          </p:txBody>
        </p:sp>
        <p:sp>
          <p:nvSpPr>
            <p:cNvPr id="13" name="Metin kutusu 12"/>
            <p:cNvSpPr txBox="1"/>
            <p:nvPr/>
          </p:nvSpPr>
          <p:spPr>
            <a:xfrm>
              <a:off x="2765465" y="4857486"/>
              <a:ext cx="2647083"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Diğer paragraflarda satır </a:t>
              </a:r>
              <a:r>
                <a:rPr lang="tr-TR" sz="2000" dirty="0"/>
                <a:t>başı </a:t>
              </a:r>
              <a:r>
                <a:rPr lang="tr-TR" sz="2000" dirty="0" smtClean="0"/>
                <a:t>yapılır ve normal formatta yazılır. </a:t>
              </a:r>
              <a:endParaRPr lang="tr-TR" sz="2000" dirty="0"/>
            </a:p>
          </p:txBody>
        </p:sp>
        <p:sp>
          <p:nvSpPr>
            <p:cNvPr id="19" name="Metin kutusu 18"/>
            <p:cNvSpPr txBox="1"/>
            <p:nvPr/>
          </p:nvSpPr>
          <p:spPr>
            <a:xfrm>
              <a:off x="9522541" y="2344200"/>
              <a:ext cx="1275567"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Ek A, Ek B</a:t>
              </a:r>
              <a:endParaRPr lang="tr-TR" sz="2000" dirty="0"/>
            </a:p>
          </p:txBody>
        </p:sp>
      </p:grpSp>
      <p:sp>
        <p:nvSpPr>
          <p:cNvPr id="7" name="Slayt Numarası Yer Tutucusu 6"/>
          <p:cNvSpPr>
            <a:spLocks noGrp="1"/>
          </p:cNvSpPr>
          <p:nvPr>
            <p:ph type="sldNum" sz="quarter" idx="12"/>
          </p:nvPr>
        </p:nvSpPr>
        <p:spPr/>
        <p:txBody>
          <a:bodyPr/>
          <a:lstStyle/>
          <a:p>
            <a:fld id="{900D4ED9-462A-4EB0-AD72-7478C23AB2D5}" type="slidenum">
              <a:rPr lang="tr-TR" smtClean="0"/>
              <a:t>33</a:t>
            </a:fld>
            <a:endParaRPr lang="tr-TR"/>
          </a:p>
        </p:txBody>
      </p:sp>
    </p:spTree>
    <p:extLst>
      <p:ext uri="{BB962C8B-B14F-4D97-AF65-F5344CB8AC3E}">
        <p14:creationId xmlns:p14="http://schemas.microsoft.com/office/powerpoint/2010/main" val="420241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3"/>
          <a:srcRect l="25834" t="25198" r="21771" b="13476"/>
          <a:stretch/>
        </p:blipFill>
        <p:spPr>
          <a:xfrm>
            <a:off x="2345111" y="897087"/>
            <a:ext cx="8038237" cy="5289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Metin kutusu 3"/>
          <p:cNvSpPr txBox="1"/>
          <p:nvPr/>
        </p:nvSpPr>
        <p:spPr>
          <a:xfrm>
            <a:off x="94054" y="1678607"/>
            <a:ext cx="2164749"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a:t>İlk paragrafta satır başı yapılmaz, </a:t>
            </a:r>
          </a:p>
          <a:p>
            <a:r>
              <a:rPr lang="tr-TR" sz="2000" dirty="0"/>
              <a:t>sola yaslı</a:t>
            </a:r>
          </a:p>
        </p:txBody>
      </p:sp>
      <p:sp>
        <p:nvSpPr>
          <p:cNvPr id="5" name="Sağ Ok 4"/>
          <p:cNvSpPr/>
          <p:nvPr/>
        </p:nvSpPr>
        <p:spPr>
          <a:xfrm flipV="1">
            <a:off x="8456206" y="1553398"/>
            <a:ext cx="929027" cy="23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0555963" y="1471014"/>
            <a:ext cx="1457895"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err="1" smtClean="0"/>
              <a:t>Ek’in</a:t>
            </a:r>
            <a:r>
              <a:rPr lang="tr-TR" sz="2000" dirty="0" smtClean="0"/>
              <a:t> Başlığı</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34</a:t>
            </a:fld>
            <a:endParaRPr lang="tr-TR"/>
          </a:p>
        </p:txBody>
      </p:sp>
    </p:spTree>
    <p:extLst>
      <p:ext uri="{BB962C8B-B14F-4D97-AF65-F5344CB8AC3E}">
        <p14:creationId xmlns:p14="http://schemas.microsoft.com/office/powerpoint/2010/main" val="3774303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841738" y="290412"/>
            <a:ext cx="1804292" cy="50322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smtClean="0">
                <a:solidFill>
                  <a:srgbClr val="C00000"/>
                </a:solidFill>
                <a:effectLst>
                  <a:outerShdw blurRad="38100" dist="38100" dir="2700000" algn="tl">
                    <a:srgbClr val="000000">
                      <a:alpha val="43137"/>
                    </a:srgbClr>
                  </a:outerShdw>
                </a:effectLst>
              </a:rPr>
              <a:t>! Uyarılar !</a:t>
            </a:r>
            <a:endParaRPr lang="tr-TR" sz="2800" dirty="0">
              <a:solidFill>
                <a:srgbClr val="C00000"/>
              </a:solidFill>
              <a:effectLst>
                <a:outerShdw blurRad="38100" dist="38100" dir="2700000" algn="tl">
                  <a:srgbClr val="000000">
                    <a:alpha val="43137"/>
                  </a:srgbClr>
                </a:outerShdw>
              </a:effectLst>
            </a:endParaRPr>
          </a:p>
        </p:txBody>
      </p:sp>
      <p:sp>
        <p:nvSpPr>
          <p:cNvPr id="7" name="Metin kutusu 6"/>
          <p:cNvSpPr txBox="1"/>
          <p:nvPr/>
        </p:nvSpPr>
        <p:spPr>
          <a:xfrm>
            <a:off x="1580444" y="1083521"/>
            <a:ext cx="8071555" cy="501675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v"/>
            </a:pPr>
            <a:r>
              <a:rPr lang="tr-TR" sz="2000" dirty="0" smtClean="0"/>
              <a:t>Ayraç kullanıldıktan sonra </a:t>
            </a:r>
            <a:r>
              <a:rPr lang="tr-TR" sz="2000" b="1" i="1" dirty="0" smtClean="0"/>
              <a:t>boşluk bırakılmaz.</a:t>
            </a:r>
          </a:p>
          <a:p>
            <a:r>
              <a:rPr lang="tr-TR" sz="2000" dirty="0" smtClean="0"/>
              <a:t>Örnek: </a:t>
            </a:r>
            <a:r>
              <a:rPr lang="tr-TR" sz="2000" b="1" dirty="0" smtClean="0">
                <a:solidFill>
                  <a:srgbClr val="C00000"/>
                </a:solidFill>
              </a:rPr>
              <a:t>(1</a:t>
            </a:r>
            <a:r>
              <a:rPr lang="tr-TR" sz="2000" dirty="0" smtClean="0"/>
              <a:t>5 kadın, 30 erkek), </a:t>
            </a:r>
            <a:r>
              <a:rPr lang="tr-TR" sz="2000" b="1" dirty="0" smtClean="0">
                <a:solidFill>
                  <a:srgbClr val="C00000"/>
                </a:solidFill>
              </a:rPr>
              <a:t>(</a:t>
            </a:r>
            <a:r>
              <a:rPr lang="tr-TR" sz="2000" b="1" dirty="0" err="1" smtClean="0">
                <a:solidFill>
                  <a:srgbClr val="C00000"/>
                </a:solidFill>
              </a:rPr>
              <a:t>F</a:t>
            </a:r>
            <a:r>
              <a:rPr lang="tr-TR" sz="2000" dirty="0" err="1" smtClean="0"/>
              <a:t>estinger</a:t>
            </a:r>
            <a:r>
              <a:rPr lang="tr-TR" sz="2000" dirty="0" smtClean="0"/>
              <a:t>, 1954)</a:t>
            </a:r>
          </a:p>
          <a:p>
            <a:endParaRPr lang="tr-TR" sz="2000" dirty="0"/>
          </a:p>
          <a:p>
            <a:pPr marL="342900" indent="-342900">
              <a:buFont typeface="Wingdings" panose="05000000000000000000" pitchFamily="2" charset="2"/>
              <a:buChar char="v"/>
            </a:pPr>
            <a:r>
              <a:rPr lang="tr-TR" sz="2000" dirty="0" smtClean="0"/>
              <a:t>Cümleye sayıyla başlanacaksa, </a:t>
            </a:r>
            <a:r>
              <a:rPr lang="tr-TR" sz="2000" b="1" i="1" dirty="0" smtClean="0"/>
              <a:t>rakam değil yazı formatında </a:t>
            </a:r>
            <a:r>
              <a:rPr lang="tr-TR" sz="2000" dirty="0" smtClean="0"/>
              <a:t>yazılır.</a:t>
            </a:r>
          </a:p>
          <a:p>
            <a:pPr marL="342900" indent="-342900">
              <a:buFont typeface="Wingdings" panose="05000000000000000000" pitchFamily="2" charset="2"/>
              <a:buChar char="v"/>
            </a:pPr>
            <a:endParaRPr lang="tr-TR" sz="2000" dirty="0" smtClean="0"/>
          </a:p>
          <a:p>
            <a:r>
              <a:rPr lang="tr-TR" sz="2000" dirty="0" smtClean="0"/>
              <a:t>Örnek: </a:t>
            </a:r>
            <a:r>
              <a:rPr lang="tr-TR" sz="2000" b="1" dirty="0" smtClean="0">
                <a:solidFill>
                  <a:srgbClr val="C00000"/>
                </a:solidFill>
              </a:rPr>
              <a:t>Ten</a:t>
            </a:r>
            <a:r>
              <a:rPr lang="tr-TR" sz="2000" dirty="0" smtClean="0"/>
              <a:t> pilot </a:t>
            </a:r>
            <a:r>
              <a:rPr lang="tr-TR" sz="2000" dirty="0" err="1" smtClean="0"/>
              <a:t>participants</a:t>
            </a:r>
            <a:r>
              <a:rPr lang="tr-TR" sz="2000" dirty="0" smtClean="0"/>
              <a:t> </a:t>
            </a:r>
            <a:r>
              <a:rPr lang="tr-TR" sz="2000" dirty="0" err="1" smtClean="0"/>
              <a:t>were</a:t>
            </a:r>
            <a:r>
              <a:rPr lang="tr-TR" sz="2000" dirty="0" smtClean="0"/>
              <a:t> </a:t>
            </a:r>
            <a:r>
              <a:rPr lang="tr-TR" sz="2000" dirty="0" err="1" smtClean="0"/>
              <a:t>asked</a:t>
            </a:r>
            <a:r>
              <a:rPr lang="tr-TR" sz="2000" dirty="0" smtClean="0"/>
              <a:t> …..</a:t>
            </a:r>
          </a:p>
          <a:p>
            <a:r>
              <a:rPr lang="tr-TR" sz="2000" b="1" dirty="0" smtClean="0">
                <a:solidFill>
                  <a:srgbClr val="C00000"/>
                </a:solidFill>
              </a:rPr>
              <a:t>             Yirminci</a:t>
            </a:r>
            <a:r>
              <a:rPr lang="tr-TR" sz="2000" dirty="0" smtClean="0"/>
              <a:t> yüzyılın …..</a:t>
            </a:r>
          </a:p>
          <a:p>
            <a:endParaRPr lang="tr-TR" sz="2000" dirty="0"/>
          </a:p>
          <a:p>
            <a:endParaRPr lang="tr-TR" sz="2000" dirty="0" smtClean="0"/>
          </a:p>
          <a:p>
            <a:pPr marL="342900" indent="-342900">
              <a:buFont typeface="Wingdings" panose="05000000000000000000" pitchFamily="2" charset="2"/>
              <a:buChar char="v"/>
            </a:pPr>
            <a:r>
              <a:rPr lang="tr-TR" sz="2000" dirty="0" smtClean="0"/>
              <a:t>Latince kökenli kısaltmalar sadece ayraç içinde kullanılır.</a:t>
            </a:r>
          </a:p>
          <a:p>
            <a:endParaRPr lang="tr-TR" sz="2000" dirty="0"/>
          </a:p>
          <a:p>
            <a:r>
              <a:rPr lang="tr-TR" sz="2000" dirty="0" err="1" smtClean="0"/>
              <a:t>e.g</a:t>
            </a:r>
            <a:r>
              <a:rPr lang="tr-TR" sz="2000" dirty="0" smtClean="0"/>
              <a:t>.,  </a:t>
            </a:r>
            <a:r>
              <a:rPr lang="tr-TR" sz="2000" dirty="0" smtClean="0">
                <a:sym typeface="Wingdings" panose="05000000000000000000" pitchFamily="2" charset="2"/>
              </a:rPr>
              <a:t> örnek olarak		M Ortalama (Ort.)</a:t>
            </a:r>
          </a:p>
          <a:p>
            <a:r>
              <a:rPr lang="tr-TR" sz="2000" dirty="0" err="1">
                <a:sym typeface="Wingdings" panose="05000000000000000000" pitchFamily="2" charset="2"/>
              </a:rPr>
              <a:t>e</a:t>
            </a:r>
            <a:r>
              <a:rPr lang="tr-TR" sz="2000" dirty="0" err="1" smtClean="0">
                <a:sym typeface="Wingdings" panose="05000000000000000000" pitchFamily="2" charset="2"/>
              </a:rPr>
              <a:t>tc</a:t>
            </a:r>
            <a:r>
              <a:rPr lang="tr-TR" sz="2000" dirty="0" smtClean="0">
                <a:sym typeface="Wingdings" panose="05000000000000000000" pitchFamily="2" charset="2"/>
              </a:rPr>
              <a:t>.,  vesaire			SD  Standart Sapma (S)</a:t>
            </a:r>
          </a:p>
          <a:p>
            <a:r>
              <a:rPr lang="tr-TR" sz="2000" dirty="0" err="1" smtClean="0">
                <a:sym typeface="Wingdings" panose="05000000000000000000" pitchFamily="2" charset="2"/>
              </a:rPr>
              <a:t>i.e</a:t>
            </a:r>
            <a:r>
              <a:rPr lang="tr-TR" sz="2000" dirty="0" smtClean="0">
                <a:sym typeface="Wingdings" panose="05000000000000000000" pitchFamily="2" charset="2"/>
              </a:rPr>
              <a:t>.,    başka bir deyişle</a:t>
            </a:r>
          </a:p>
          <a:p>
            <a:r>
              <a:rPr lang="tr-TR" sz="2000" dirty="0">
                <a:sym typeface="Wingdings" panose="05000000000000000000" pitchFamily="2" charset="2"/>
              </a:rPr>
              <a:t>v</a:t>
            </a:r>
            <a:r>
              <a:rPr lang="tr-TR" sz="2000" dirty="0" smtClean="0">
                <a:sym typeface="Wingdings" panose="05000000000000000000" pitchFamily="2" charset="2"/>
              </a:rPr>
              <a:t>s.      karşı, karşı karşıya</a:t>
            </a:r>
          </a:p>
          <a:p>
            <a:r>
              <a:rPr lang="tr-TR" sz="2000" dirty="0" err="1" smtClean="0">
                <a:sym typeface="Wingdings" panose="05000000000000000000" pitchFamily="2" charset="2"/>
              </a:rPr>
              <a:t>c.f</a:t>
            </a:r>
            <a:r>
              <a:rPr lang="tr-TR" sz="2000" dirty="0" smtClean="0">
                <a:sym typeface="Wingdings" panose="05000000000000000000" pitchFamily="2" charset="2"/>
              </a:rPr>
              <a:t>.      karşılaştır </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35</a:t>
            </a:fld>
            <a:endParaRPr lang="tr-TR"/>
          </a:p>
        </p:txBody>
      </p:sp>
    </p:spTree>
    <p:extLst>
      <p:ext uri="{BB962C8B-B14F-4D97-AF65-F5344CB8AC3E}">
        <p14:creationId xmlns:p14="http://schemas.microsoft.com/office/powerpoint/2010/main" val="4040322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997678" y="557830"/>
            <a:ext cx="1804292" cy="50322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smtClean="0">
                <a:solidFill>
                  <a:srgbClr val="C00000"/>
                </a:solidFill>
                <a:effectLst>
                  <a:outerShdw blurRad="38100" dist="38100" dir="2700000" algn="tl">
                    <a:srgbClr val="000000">
                      <a:alpha val="43137"/>
                    </a:srgbClr>
                  </a:outerShdw>
                </a:effectLst>
              </a:rPr>
              <a:t>! Uyarılar !</a:t>
            </a:r>
            <a:endParaRPr lang="tr-TR" sz="2800" dirty="0">
              <a:solidFill>
                <a:srgbClr val="C00000"/>
              </a:solidFill>
              <a:effectLst>
                <a:outerShdw blurRad="38100" dist="38100" dir="2700000" algn="tl">
                  <a:srgbClr val="000000">
                    <a:alpha val="43137"/>
                  </a:srgbClr>
                </a:outerShdw>
              </a:effectLst>
            </a:endParaRPr>
          </a:p>
        </p:txBody>
      </p:sp>
      <p:sp>
        <p:nvSpPr>
          <p:cNvPr id="7" name="Metin kutusu 6"/>
          <p:cNvSpPr txBox="1"/>
          <p:nvPr/>
        </p:nvSpPr>
        <p:spPr>
          <a:xfrm>
            <a:off x="940279" y="1339592"/>
            <a:ext cx="11516264" cy="501675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v"/>
            </a:pPr>
            <a:r>
              <a:rPr lang="tr-TR" sz="2000" dirty="0" smtClean="0"/>
              <a:t>Her kısaltma metindeki ilk kullanımında açıklanmalıdır. </a:t>
            </a:r>
          </a:p>
          <a:p>
            <a:pPr marL="800100" lvl="1" indent="-342900">
              <a:buFont typeface="Wingdings" panose="05000000000000000000" pitchFamily="2" charset="2"/>
              <a:buChar char="v"/>
            </a:pPr>
            <a:r>
              <a:rPr lang="tr-TR" sz="2000" dirty="0" smtClean="0"/>
              <a:t>Kısaltılacak kavram metinde ilk kullanıldığında sonrasında parantezle kısaltma kullanılmalıdır.</a:t>
            </a:r>
          </a:p>
          <a:p>
            <a:pPr marL="800100" lvl="1" indent="-342900">
              <a:buFont typeface="Wingdings" panose="05000000000000000000" pitchFamily="2" charset="2"/>
              <a:buChar char="v"/>
            </a:pPr>
            <a:r>
              <a:rPr lang="tr-TR" sz="2000" dirty="0" smtClean="0"/>
              <a:t>Örnekler: </a:t>
            </a:r>
          </a:p>
          <a:p>
            <a:pPr marL="1257300" lvl="2" indent="-342900">
              <a:buFont typeface="Wingdings" panose="05000000000000000000" pitchFamily="2" charset="2"/>
              <a:buChar char="v"/>
            </a:pPr>
            <a:r>
              <a:rPr lang="tr-TR" sz="2000" dirty="0" err="1"/>
              <a:t>P</a:t>
            </a:r>
            <a:r>
              <a:rPr lang="tr-TR" sz="2000" dirty="0" err="1" smtClean="0"/>
              <a:t>osttraumatic</a:t>
            </a:r>
            <a:r>
              <a:rPr lang="tr-TR" sz="2000" dirty="0" smtClean="0"/>
              <a:t> </a:t>
            </a:r>
            <a:r>
              <a:rPr lang="tr-TR" sz="2000" dirty="0" err="1"/>
              <a:t>stress</a:t>
            </a:r>
            <a:r>
              <a:rPr lang="tr-TR" sz="2000" dirty="0"/>
              <a:t> </a:t>
            </a:r>
            <a:r>
              <a:rPr lang="tr-TR" sz="2000" dirty="0" err="1"/>
              <a:t>disorder</a:t>
            </a:r>
            <a:r>
              <a:rPr lang="tr-TR" sz="2000" dirty="0"/>
              <a:t> (</a:t>
            </a:r>
            <a:r>
              <a:rPr lang="tr-TR" sz="2000" dirty="0" smtClean="0"/>
              <a:t>PTSD)  veya </a:t>
            </a:r>
            <a:r>
              <a:rPr lang="tr-TR" sz="2000" dirty="0"/>
              <a:t>(</a:t>
            </a:r>
            <a:r>
              <a:rPr lang="tr-TR" sz="2000" dirty="0" err="1"/>
              <a:t>i.e</a:t>
            </a:r>
            <a:r>
              <a:rPr lang="tr-TR" sz="2000" dirty="0"/>
              <a:t>., </a:t>
            </a:r>
            <a:r>
              <a:rPr lang="tr-TR" sz="2000" dirty="0" err="1"/>
              <a:t>posttraumatic</a:t>
            </a:r>
            <a:r>
              <a:rPr lang="tr-TR" sz="2000" dirty="0"/>
              <a:t> </a:t>
            </a:r>
            <a:r>
              <a:rPr lang="tr-TR" sz="2000" dirty="0" err="1"/>
              <a:t>stress</a:t>
            </a:r>
            <a:r>
              <a:rPr lang="tr-TR" sz="2000" dirty="0"/>
              <a:t> </a:t>
            </a:r>
            <a:r>
              <a:rPr lang="tr-TR" sz="2000" dirty="0" err="1"/>
              <a:t>disorder</a:t>
            </a:r>
            <a:r>
              <a:rPr lang="tr-TR" sz="2000" dirty="0"/>
              <a:t> [PTSD</a:t>
            </a:r>
            <a:r>
              <a:rPr lang="tr-TR" sz="2000" dirty="0" smtClean="0"/>
              <a:t>])</a:t>
            </a:r>
          </a:p>
          <a:p>
            <a:pPr marL="1257300" lvl="2" indent="-342900">
              <a:buFont typeface="Wingdings" panose="05000000000000000000" pitchFamily="2" charset="2"/>
              <a:buChar char="v"/>
            </a:pPr>
            <a:r>
              <a:rPr lang="tr-TR" sz="2000" dirty="0" smtClean="0"/>
              <a:t>Travma sonrası stres bozukluğu (TSSB) veya (</a:t>
            </a:r>
            <a:r>
              <a:rPr lang="tr-TR" sz="2000" dirty="0" err="1" smtClean="0"/>
              <a:t>örn</a:t>
            </a:r>
            <a:r>
              <a:rPr lang="tr-TR" sz="2000" dirty="0" smtClean="0"/>
              <a:t>., travma sonrası stres bozukluğu [TSSB])</a:t>
            </a:r>
            <a:endParaRPr lang="tr-TR" sz="2000" dirty="0"/>
          </a:p>
          <a:p>
            <a:pPr marL="342900" indent="-342900">
              <a:buFont typeface="Wingdings" panose="05000000000000000000" pitchFamily="2" charset="2"/>
              <a:buChar char="v"/>
            </a:pPr>
            <a:endParaRPr lang="tr-TR" sz="2000" dirty="0" smtClean="0"/>
          </a:p>
          <a:p>
            <a:pPr marL="342900" indent="-342900">
              <a:buFont typeface="Wingdings" panose="05000000000000000000" pitchFamily="2" charset="2"/>
              <a:buChar char="v"/>
            </a:pPr>
            <a:endParaRPr lang="tr-TR" sz="2000" dirty="0"/>
          </a:p>
          <a:p>
            <a:pPr marL="342900" indent="-342900">
              <a:buFont typeface="Wingdings" panose="05000000000000000000" pitchFamily="2" charset="2"/>
              <a:buChar char="v"/>
            </a:pPr>
            <a:r>
              <a:rPr lang="tr-TR" sz="2000" dirty="0" smtClean="0"/>
              <a:t>Metin içinde çok fazla ya da çok az kısaltma kullanılmamalıdır. </a:t>
            </a:r>
          </a:p>
          <a:p>
            <a:pPr marL="342900" indent="-342900">
              <a:buFont typeface="Wingdings" panose="05000000000000000000" pitchFamily="2" charset="2"/>
              <a:buChar char="v"/>
            </a:pPr>
            <a:endParaRPr lang="tr-TR" sz="2000" dirty="0"/>
          </a:p>
          <a:p>
            <a:pPr marL="342900" indent="-342900">
              <a:buFont typeface="Wingdings" panose="05000000000000000000" pitchFamily="2" charset="2"/>
              <a:buChar char="v"/>
            </a:pPr>
            <a:r>
              <a:rPr lang="tr-TR" sz="2000" dirty="0" smtClean="0"/>
              <a:t>Eğer bir kısaltma kullanılacaksa, bu kısaltma metin içinde en az üç kere kullanılmalıdır. </a:t>
            </a:r>
          </a:p>
          <a:p>
            <a:pPr marL="342900" indent="-342900">
              <a:buFont typeface="Wingdings" panose="05000000000000000000" pitchFamily="2" charset="2"/>
              <a:buChar char="v"/>
            </a:pPr>
            <a:endParaRPr lang="tr-TR" sz="2000" dirty="0"/>
          </a:p>
          <a:p>
            <a:pPr marL="342900" indent="-342900">
              <a:buFont typeface="Wingdings" panose="05000000000000000000" pitchFamily="2" charset="2"/>
              <a:buChar char="v"/>
            </a:pPr>
            <a:r>
              <a:rPr lang="tr-TR" sz="2000" dirty="0" smtClean="0"/>
              <a:t>Kısaltma bir kez kullanıldıktan sonra ilgili kavram metin içinde sürekli olarak </a:t>
            </a:r>
            <a:r>
              <a:rPr lang="tr-TR" sz="2000" dirty="0" err="1" smtClean="0"/>
              <a:t>kısaltımış</a:t>
            </a:r>
            <a:r>
              <a:rPr lang="tr-TR" sz="2000" dirty="0" smtClean="0"/>
              <a:t> haliyle verilmelidir. Kavramın uzun hali </a:t>
            </a:r>
            <a:r>
              <a:rPr lang="tr-TR" sz="2000" b="1" dirty="0" smtClean="0"/>
              <a:t>tekrar kullanılmamalıdır. </a:t>
            </a:r>
          </a:p>
          <a:p>
            <a:pPr marL="342900" indent="-342900">
              <a:buFont typeface="Wingdings" panose="05000000000000000000" pitchFamily="2" charset="2"/>
              <a:buChar char="v"/>
            </a:pPr>
            <a:endParaRPr lang="tr-TR" sz="2000" dirty="0" smtClean="0"/>
          </a:p>
          <a:p>
            <a:endParaRPr lang="tr-TR" sz="2000" dirty="0" smtClean="0"/>
          </a:p>
          <a:p>
            <a:pPr marL="342900" indent="-342900">
              <a:buFont typeface="Wingdings" panose="05000000000000000000" pitchFamily="2" charset="2"/>
              <a:buChar char="v"/>
            </a:pPr>
            <a:endParaRPr lang="tr-TR" sz="2000" dirty="0" smtClean="0"/>
          </a:p>
        </p:txBody>
      </p:sp>
      <p:sp>
        <p:nvSpPr>
          <p:cNvPr id="2" name="Slayt Numarası Yer Tutucusu 1"/>
          <p:cNvSpPr>
            <a:spLocks noGrp="1"/>
          </p:cNvSpPr>
          <p:nvPr>
            <p:ph type="sldNum" sz="quarter" idx="12"/>
          </p:nvPr>
        </p:nvSpPr>
        <p:spPr/>
        <p:txBody>
          <a:bodyPr/>
          <a:lstStyle/>
          <a:p>
            <a:fld id="{900D4ED9-462A-4EB0-AD72-7478C23AB2D5}" type="slidenum">
              <a:rPr lang="tr-TR" smtClean="0"/>
              <a:t>36</a:t>
            </a:fld>
            <a:endParaRPr lang="tr-TR"/>
          </a:p>
        </p:txBody>
      </p:sp>
    </p:spTree>
    <p:extLst>
      <p:ext uri="{BB962C8B-B14F-4D97-AF65-F5344CB8AC3E}">
        <p14:creationId xmlns:p14="http://schemas.microsoft.com/office/powerpoint/2010/main" val="3666533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746847" y="471566"/>
            <a:ext cx="1804292" cy="50322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smtClean="0">
                <a:solidFill>
                  <a:srgbClr val="C00000"/>
                </a:solidFill>
                <a:effectLst>
                  <a:outerShdw blurRad="38100" dist="38100" dir="2700000" algn="tl">
                    <a:srgbClr val="000000">
                      <a:alpha val="43137"/>
                    </a:srgbClr>
                  </a:outerShdw>
                </a:effectLst>
              </a:rPr>
              <a:t>! Uyarılar !</a:t>
            </a:r>
            <a:endParaRPr lang="tr-TR" sz="2800" dirty="0">
              <a:solidFill>
                <a:srgbClr val="C00000"/>
              </a:solidFill>
              <a:effectLst>
                <a:outerShdw blurRad="38100" dist="38100" dir="2700000" algn="tl">
                  <a:srgbClr val="000000">
                    <a:alpha val="43137"/>
                  </a:srgbClr>
                </a:outerShdw>
              </a:effectLst>
            </a:endParaRPr>
          </a:p>
        </p:txBody>
      </p:sp>
      <p:sp>
        <p:nvSpPr>
          <p:cNvPr id="7" name="Metin kutusu 6"/>
          <p:cNvSpPr txBox="1"/>
          <p:nvPr/>
        </p:nvSpPr>
        <p:spPr>
          <a:xfrm>
            <a:off x="940279" y="1339592"/>
            <a:ext cx="9023230" cy="286232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v"/>
            </a:pPr>
            <a:r>
              <a:rPr lang="tr-TR" sz="2000" dirty="0"/>
              <a:t>Aşağıda yer alan türden kısaltmalar tanımlanmaz.</a:t>
            </a:r>
          </a:p>
          <a:p>
            <a:pPr fontAlgn="t"/>
            <a:r>
              <a:rPr lang="tr-TR" sz="2000" dirty="0"/>
              <a:t>	Sözlükte kavramsal olarak yer alan kısaltmalar (</a:t>
            </a:r>
            <a:r>
              <a:rPr lang="tr-TR" sz="2000" dirty="0" err="1"/>
              <a:t>örn</a:t>
            </a:r>
            <a:r>
              <a:rPr lang="tr-TR" sz="2000" dirty="0"/>
              <a:t>., AIDS, IQ)</a:t>
            </a:r>
          </a:p>
          <a:p>
            <a:pPr fontAlgn="t"/>
            <a:r>
              <a:rPr lang="tr-TR" sz="2000" dirty="0"/>
              <a:t>	Ölçüm kısaltmaları (</a:t>
            </a:r>
            <a:r>
              <a:rPr lang="tr-TR" sz="2000" dirty="0" err="1"/>
              <a:t>örn</a:t>
            </a:r>
            <a:r>
              <a:rPr lang="tr-TR" sz="2000" dirty="0"/>
              <a:t>., kg, cm)</a:t>
            </a:r>
          </a:p>
          <a:p>
            <a:pPr fontAlgn="t"/>
            <a:r>
              <a:rPr lang="tr-TR" sz="2000" dirty="0"/>
              <a:t>	Sayısal değerlerle belirtilmiş zaman süre kısaltmaları (</a:t>
            </a:r>
            <a:r>
              <a:rPr lang="tr-TR" sz="2000" dirty="0" err="1"/>
              <a:t>örn</a:t>
            </a:r>
            <a:r>
              <a:rPr lang="tr-TR" sz="2000" dirty="0"/>
              <a:t>., 5 </a:t>
            </a:r>
            <a:r>
              <a:rPr lang="tr-TR" sz="2000" dirty="0" err="1"/>
              <a:t>hr</a:t>
            </a:r>
            <a:r>
              <a:rPr lang="tr-TR" sz="2000" dirty="0"/>
              <a:t>, 30 </a:t>
            </a:r>
            <a:r>
              <a:rPr lang="tr-TR" sz="2000" dirty="0" err="1"/>
              <a:t>min</a:t>
            </a:r>
            <a:r>
              <a:rPr lang="tr-TR" sz="2000" dirty="0"/>
              <a:t>)</a:t>
            </a:r>
          </a:p>
          <a:p>
            <a:pPr fontAlgn="t"/>
            <a:r>
              <a:rPr lang="tr-TR" sz="2000" dirty="0"/>
              <a:t>	Latince kökenli kısaltmalar (</a:t>
            </a:r>
            <a:r>
              <a:rPr lang="tr-TR" sz="2000" dirty="0" err="1"/>
              <a:t>örn</a:t>
            </a:r>
            <a:r>
              <a:rPr lang="tr-TR" sz="2000" dirty="0"/>
              <a:t>., et al., </a:t>
            </a:r>
            <a:r>
              <a:rPr lang="tr-TR" sz="2000" dirty="0" err="1"/>
              <a:t>i.e</a:t>
            </a:r>
            <a:r>
              <a:rPr lang="tr-TR" sz="2000" dirty="0"/>
              <a:t>., </a:t>
            </a:r>
            <a:r>
              <a:rPr lang="tr-TR" sz="2000" dirty="0" err="1"/>
              <a:t>e.g</a:t>
            </a:r>
            <a:r>
              <a:rPr lang="tr-TR" sz="2000" dirty="0"/>
              <a:t>., </a:t>
            </a:r>
            <a:r>
              <a:rPr lang="tr-TR" sz="2000" dirty="0" err="1"/>
              <a:t>etc</a:t>
            </a:r>
            <a:r>
              <a:rPr lang="tr-TR" sz="2000" dirty="0"/>
              <a:t>.)</a:t>
            </a:r>
          </a:p>
          <a:p>
            <a:pPr fontAlgn="t"/>
            <a:r>
              <a:rPr lang="tr-TR" sz="2000" dirty="0"/>
              <a:t>	Birçok istatistiksel kısaltma (</a:t>
            </a:r>
            <a:r>
              <a:rPr lang="tr-TR" sz="2000" dirty="0" err="1"/>
              <a:t>örn</a:t>
            </a:r>
            <a:r>
              <a:rPr lang="tr-TR" sz="2000" dirty="0"/>
              <a:t>., </a:t>
            </a:r>
            <a:r>
              <a:rPr lang="tr-TR" sz="2000" i="1" dirty="0" smtClean="0"/>
              <a:t>M</a:t>
            </a:r>
            <a:r>
              <a:rPr lang="tr-TR" sz="2000" dirty="0"/>
              <a:t>, </a:t>
            </a:r>
            <a:r>
              <a:rPr lang="tr-TR" sz="2000" i="1" dirty="0"/>
              <a:t>SD</a:t>
            </a:r>
            <a:r>
              <a:rPr lang="tr-TR" sz="2000" dirty="0"/>
              <a:t>, </a:t>
            </a:r>
            <a:r>
              <a:rPr lang="tr-TR" sz="2000" i="1" dirty="0"/>
              <a:t>SE</a:t>
            </a:r>
            <a:r>
              <a:rPr lang="tr-TR" sz="2000" dirty="0"/>
              <a:t>, </a:t>
            </a:r>
            <a:r>
              <a:rPr lang="tr-TR" sz="2000" i="1" dirty="0"/>
              <a:t>t</a:t>
            </a:r>
            <a:r>
              <a:rPr lang="tr-TR" sz="2000" dirty="0"/>
              <a:t>, vs.)</a:t>
            </a:r>
          </a:p>
          <a:p>
            <a:pPr marL="342900" indent="-342900">
              <a:buFont typeface="Wingdings" panose="05000000000000000000" pitchFamily="2" charset="2"/>
              <a:buChar char="v"/>
            </a:pPr>
            <a:endParaRPr lang="tr-TR" sz="2000" dirty="0" smtClean="0"/>
          </a:p>
          <a:p>
            <a:endParaRPr lang="tr-TR" sz="2000" dirty="0" smtClean="0"/>
          </a:p>
          <a:p>
            <a:pPr marL="342900" indent="-342900">
              <a:buFont typeface="Wingdings" panose="05000000000000000000" pitchFamily="2" charset="2"/>
              <a:buChar char="v"/>
            </a:pPr>
            <a:endParaRPr lang="tr-TR" sz="2000" dirty="0" smtClean="0"/>
          </a:p>
        </p:txBody>
      </p:sp>
      <p:sp>
        <p:nvSpPr>
          <p:cNvPr id="2" name="Slayt Numarası Yer Tutucusu 1"/>
          <p:cNvSpPr>
            <a:spLocks noGrp="1"/>
          </p:cNvSpPr>
          <p:nvPr>
            <p:ph type="sldNum" sz="quarter" idx="12"/>
          </p:nvPr>
        </p:nvSpPr>
        <p:spPr/>
        <p:txBody>
          <a:bodyPr/>
          <a:lstStyle/>
          <a:p>
            <a:fld id="{900D4ED9-462A-4EB0-AD72-7478C23AB2D5}" type="slidenum">
              <a:rPr lang="tr-TR" smtClean="0"/>
              <a:t>37</a:t>
            </a:fld>
            <a:endParaRPr lang="tr-TR"/>
          </a:p>
        </p:txBody>
      </p:sp>
    </p:spTree>
    <p:extLst>
      <p:ext uri="{BB962C8B-B14F-4D97-AF65-F5344CB8AC3E}">
        <p14:creationId xmlns:p14="http://schemas.microsoft.com/office/powerpoint/2010/main" val="243344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305" y="246869"/>
            <a:ext cx="4563254" cy="6407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Unvan 1"/>
          <p:cNvSpPr txBox="1">
            <a:spLocks/>
          </p:cNvSpPr>
          <p:nvPr/>
        </p:nvSpPr>
        <p:spPr>
          <a:xfrm>
            <a:off x="314794" y="246869"/>
            <a:ext cx="3417756" cy="50322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smtClean="0">
                <a:solidFill>
                  <a:srgbClr val="C00000"/>
                </a:solidFill>
                <a:effectLst>
                  <a:outerShdw blurRad="38100" dist="38100" dir="2700000" algn="tl">
                    <a:srgbClr val="000000">
                      <a:alpha val="43137"/>
                    </a:srgbClr>
                  </a:outerShdw>
                </a:effectLst>
              </a:rPr>
              <a:t>İngilizce </a:t>
            </a:r>
            <a:r>
              <a:rPr lang="tr-TR" sz="2800" dirty="0">
                <a:solidFill>
                  <a:srgbClr val="C00000"/>
                </a:solidFill>
                <a:effectLst>
                  <a:outerShdw blurRad="38100" dist="38100" dir="2700000" algn="tl">
                    <a:srgbClr val="000000">
                      <a:alpha val="43137"/>
                    </a:srgbClr>
                  </a:outerShdw>
                </a:effectLst>
              </a:rPr>
              <a:t>M</a:t>
            </a:r>
            <a:r>
              <a:rPr lang="tr-TR" sz="2800" dirty="0" smtClean="0">
                <a:solidFill>
                  <a:srgbClr val="C00000"/>
                </a:solidFill>
                <a:effectLst>
                  <a:outerShdw blurRad="38100" dist="38100" dir="2700000" algn="tl">
                    <a:srgbClr val="000000">
                      <a:alpha val="43137"/>
                    </a:srgbClr>
                  </a:outerShdw>
                </a:effectLst>
              </a:rPr>
              <a:t>akale Örneği </a:t>
            </a:r>
            <a:endParaRPr lang="tr-TR" sz="2800" dirty="0">
              <a:solidFill>
                <a:srgbClr val="C00000"/>
              </a:solidFill>
              <a:effectLst>
                <a:outerShdw blurRad="38100" dist="38100" dir="2700000" algn="tl">
                  <a:srgbClr val="000000">
                    <a:alpha val="43137"/>
                  </a:srgbClr>
                </a:outerShdw>
              </a:effectLst>
            </a:endParaRPr>
          </a:p>
        </p:txBody>
      </p:sp>
      <p:sp>
        <p:nvSpPr>
          <p:cNvPr id="8" name="Metin kutusu 7"/>
          <p:cNvSpPr txBox="1"/>
          <p:nvPr/>
        </p:nvSpPr>
        <p:spPr>
          <a:xfrm>
            <a:off x="101600" y="2250413"/>
            <a:ext cx="3846286"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t>*Makalelerin sayfa düzeni dergilere göre farklılık gösterebilmektedir.</a:t>
            </a:r>
          </a:p>
          <a:p>
            <a:pPr marL="285750" indent="-285750">
              <a:buFont typeface="Arial" panose="020B0604020202020204" pitchFamily="34" charset="0"/>
              <a:buChar char="•"/>
            </a:pPr>
            <a:endParaRPr lang="tr-TR" dirty="0"/>
          </a:p>
          <a:p>
            <a:r>
              <a:rPr lang="tr-TR" dirty="0" smtClean="0"/>
              <a:t>*Bu örnekte ‘Öz’ dışındaki tüm bölümlerde satır başı yapılmalıdır.</a:t>
            </a:r>
          </a:p>
        </p:txBody>
      </p:sp>
      <p:sp>
        <p:nvSpPr>
          <p:cNvPr id="2" name="Slayt Numarası Yer Tutucusu 1"/>
          <p:cNvSpPr>
            <a:spLocks noGrp="1"/>
          </p:cNvSpPr>
          <p:nvPr>
            <p:ph type="sldNum" sz="quarter" idx="12"/>
          </p:nvPr>
        </p:nvSpPr>
        <p:spPr/>
        <p:txBody>
          <a:bodyPr/>
          <a:lstStyle/>
          <a:p>
            <a:fld id="{900D4ED9-462A-4EB0-AD72-7478C23AB2D5}" type="slidenum">
              <a:rPr lang="tr-TR" smtClean="0"/>
              <a:t>38</a:t>
            </a:fld>
            <a:endParaRPr lang="tr-TR"/>
          </a:p>
        </p:txBody>
      </p:sp>
    </p:spTree>
    <p:extLst>
      <p:ext uri="{BB962C8B-B14F-4D97-AF65-F5344CB8AC3E}">
        <p14:creationId xmlns:p14="http://schemas.microsoft.com/office/powerpoint/2010/main" val="165794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21675" y="174207"/>
            <a:ext cx="5519408" cy="7305884"/>
            <a:chOff x="121675" y="174207"/>
            <a:chExt cx="5519408" cy="7305884"/>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75" y="174207"/>
              <a:ext cx="5519408" cy="730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Metin kutusu 1"/>
            <p:cNvSpPr txBox="1"/>
            <p:nvPr/>
          </p:nvSpPr>
          <p:spPr>
            <a:xfrm>
              <a:off x="348343" y="348343"/>
              <a:ext cx="5094514" cy="276999"/>
            </a:xfrm>
            <a:prstGeom prst="rect">
              <a:avLst/>
            </a:prstGeom>
            <a:solidFill>
              <a:schemeClr val="bg1"/>
            </a:solidFill>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TERROR MANAGEMENT IN TURKEY                                                          2</a:t>
              </a:r>
              <a:endParaRPr lang="tr-TR" sz="1200" dirty="0">
                <a:latin typeface="Times New Roman" panose="02020603050405020304" pitchFamily="18" charset="0"/>
                <a:cs typeface="Times New Roman" panose="02020603050405020304" pitchFamily="18" charset="0"/>
              </a:endParaRPr>
            </a:p>
          </p:txBody>
        </p:sp>
      </p:grpSp>
      <p:grpSp>
        <p:nvGrpSpPr>
          <p:cNvPr id="10" name="Grup 9"/>
          <p:cNvGrpSpPr/>
          <p:nvPr/>
        </p:nvGrpSpPr>
        <p:grpSpPr>
          <a:xfrm>
            <a:off x="6820525" y="174207"/>
            <a:ext cx="4794071" cy="7209221"/>
            <a:chOff x="6820525" y="174207"/>
            <a:chExt cx="4794071" cy="7209221"/>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525" y="174207"/>
              <a:ext cx="4794071" cy="7209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etin kutusu 7"/>
            <p:cNvSpPr txBox="1"/>
            <p:nvPr/>
          </p:nvSpPr>
          <p:spPr>
            <a:xfrm>
              <a:off x="6977668" y="209843"/>
              <a:ext cx="4445075" cy="276999"/>
            </a:xfrm>
            <a:prstGeom prst="rect">
              <a:avLst/>
            </a:prstGeom>
            <a:solidFill>
              <a:schemeClr val="bg1"/>
            </a:solidFill>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TERROR MANAGEMENT IN TURKEY                                          3</a:t>
              </a:r>
              <a:endParaRPr lang="tr-TR" sz="1200" dirty="0">
                <a:latin typeface="Times New Roman" panose="02020603050405020304" pitchFamily="18" charset="0"/>
                <a:cs typeface="Times New Roman" panose="02020603050405020304" pitchFamily="18" charset="0"/>
              </a:endParaRPr>
            </a:p>
          </p:txBody>
        </p:sp>
      </p:grpSp>
      <p:sp>
        <p:nvSpPr>
          <p:cNvPr id="9" name="Metin kutusu 8"/>
          <p:cNvSpPr txBox="1"/>
          <p:nvPr/>
        </p:nvSpPr>
        <p:spPr>
          <a:xfrm>
            <a:off x="2456616" y="885916"/>
            <a:ext cx="877968" cy="307777"/>
          </a:xfrm>
          <a:prstGeom prst="rect">
            <a:avLst/>
          </a:prstGeom>
          <a:solidFill>
            <a:schemeClr val="bg1"/>
          </a:solidFill>
        </p:spPr>
        <p:txBody>
          <a:bodyPr wrap="square" rtlCol="0">
            <a:spAutoFit/>
          </a:bodyPr>
          <a:lstStyle/>
          <a:p>
            <a:r>
              <a:rPr lang="tr-TR" sz="1400" dirty="0" err="1" smtClean="0">
                <a:latin typeface="Times New Roman" panose="02020603050405020304" pitchFamily="18" charset="0"/>
                <a:cs typeface="Times New Roman" panose="02020603050405020304" pitchFamily="18" charset="0"/>
              </a:rPr>
              <a:t>Abstract</a:t>
            </a:r>
            <a:endParaRPr lang="tr-TR" sz="1400"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3145493" y="6004835"/>
            <a:ext cx="2967690"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Yeni sayfaya geçilmeden devam edilir.</a:t>
            </a:r>
            <a:endParaRPr lang="tr-TR" dirty="0"/>
          </a:p>
        </p:txBody>
      </p:sp>
      <p:sp>
        <p:nvSpPr>
          <p:cNvPr id="6" name="Sağ Ok 5"/>
          <p:cNvSpPr/>
          <p:nvPr/>
        </p:nvSpPr>
        <p:spPr>
          <a:xfrm flipV="1">
            <a:off x="6348425" y="6165260"/>
            <a:ext cx="944199" cy="325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layt Numarası Yer Tutucusu 10"/>
          <p:cNvSpPr>
            <a:spLocks noGrp="1"/>
          </p:cNvSpPr>
          <p:nvPr>
            <p:ph type="sldNum" sz="quarter" idx="12"/>
          </p:nvPr>
        </p:nvSpPr>
        <p:spPr/>
        <p:txBody>
          <a:bodyPr/>
          <a:lstStyle/>
          <a:p>
            <a:fld id="{900D4ED9-462A-4EB0-AD72-7478C23AB2D5}" type="slidenum">
              <a:rPr lang="tr-TR" smtClean="0"/>
              <a:t>39</a:t>
            </a:fld>
            <a:endParaRPr lang="tr-TR"/>
          </a:p>
        </p:txBody>
      </p:sp>
    </p:spTree>
    <p:extLst>
      <p:ext uri="{BB962C8B-B14F-4D97-AF65-F5344CB8AC3E}">
        <p14:creationId xmlns:p14="http://schemas.microsoft.com/office/powerpoint/2010/main" val="10148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595673" y="1480072"/>
            <a:ext cx="4197246"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000" b="1" dirty="0" smtClean="0"/>
              <a:t>Raporlama yaparken uygulanan standartlar neden önemlidir?</a:t>
            </a:r>
            <a:endParaRPr lang="tr-TR" sz="2000" b="1" dirty="0"/>
          </a:p>
        </p:txBody>
      </p:sp>
      <p:sp>
        <p:nvSpPr>
          <p:cNvPr id="6" name="Metin kutusu 5"/>
          <p:cNvSpPr txBox="1"/>
          <p:nvPr/>
        </p:nvSpPr>
        <p:spPr>
          <a:xfrm>
            <a:off x="472565" y="1480072"/>
            <a:ext cx="3447736"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t>Araştırma Raporu Nedir</a:t>
            </a:r>
            <a:r>
              <a:rPr lang="tr-TR" sz="2000" dirty="0" smtClean="0"/>
              <a:t>?</a:t>
            </a:r>
            <a:endParaRPr lang="tr-TR" sz="2000" dirty="0"/>
          </a:p>
        </p:txBody>
      </p:sp>
      <p:sp>
        <p:nvSpPr>
          <p:cNvPr id="7" name="Metin kutusu 6"/>
          <p:cNvSpPr txBox="1"/>
          <p:nvPr/>
        </p:nvSpPr>
        <p:spPr>
          <a:xfrm>
            <a:off x="472565" y="2330630"/>
            <a:ext cx="5476973"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a:t>Araştırma </a:t>
            </a:r>
            <a:r>
              <a:rPr lang="tr-TR" sz="2000" dirty="0" smtClean="0"/>
              <a:t>raporu, </a:t>
            </a:r>
            <a:r>
              <a:rPr lang="tr-TR" sz="2000" dirty="0"/>
              <a:t>bilimsel bilginin paylaşımı için kullanılan bir yazılı iletişim biçimidir</a:t>
            </a:r>
            <a:r>
              <a:rPr lang="tr-TR" sz="2000" dirty="0" smtClean="0"/>
              <a:t>.</a:t>
            </a:r>
            <a:endParaRPr lang="tr-TR" sz="2000" dirty="0"/>
          </a:p>
        </p:txBody>
      </p:sp>
      <p:sp>
        <p:nvSpPr>
          <p:cNvPr id="8" name="Metin kutusu 7"/>
          <p:cNvSpPr txBox="1"/>
          <p:nvPr/>
        </p:nvSpPr>
        <p:spPr>
          <a:xfrm>
            <a:off x="6595673" y="2269003"/>
            <a:ext cx="4197246" cy="101566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a:t>Bilimsel bilginin </a:t>
            </a:r>
            <a:r>
              <a:rPr lang="tr-TR" sz="2000" b="1" i="1" dirty="0"/>
              <a:t>en anlaşılır şekliyle hedef kitleye ulaştırılması </a:t>
            </a:r>
            <a:r>
              <a:rPr lang="tr-TR" sz="2000" dirty="0"/>
              <a:t>için </a:t>
            </a:r>
            <a:r>
              <a:rPr lang="tr-TR" sz="2000" dirty="0" smtClean="0"/>
              <a:t>birtakım standartlar kullanılır.</a:t>
            </a:r>
            <a:endParaRPr lang="tr-TR" sz="2000" dirty="0"/>
          </a:p>
        </p:txBody>
      </p:sp>
      <p:sp>
        <p:nvSpPr>
          <p:cNvPr id="2" name="Metin kutusu 1"/>
          <p:cNvSpPr txBox="1"/>
          <p:nvPr/>
        </p:nvSpPr>
        <p:spPr>
          <a:xfrm>
            <a:off x="254131" y="3922747"/>
            <a:ext cx="8711739"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Bu sunumda, </a:t>
            </a:r>
            <a:r>
              <a:rPr lang="tr-TR" sz="2400" b="1" dirty="0" err="1" smtClean="0"/>
              <a:t>American</a:t>
            </a:r>
            <a:r>
              <a:rPr lang="tr-TR" sz="2400" b="1" dirty="0" smtClean="0"/>
              <a:t> </a:t>
            </a:r>
            <a:r>
              <a:rPr lang="tr-TR" sz="2400" b="1" dirty="0" err="1" smtClean="0"/>
              <a:t>Psychological</a:t>
            </a:r>
            <a:r>
              <a:rPr lang="tr-TR" sz="2400" b="1" dirty="0" smtClean="0"/>
              <a:t> </a:t>
            </a:r>
            <a:r>
              <a:rPr lang="tr-TR" sz="2400" b="1" dirty="0" err="1" smtClean="0"/>
              <a:t>Association</a:t>
            </a:r>
            <a:r>
              <a:rPr lang="tr-TR" sz="2400" b="1" dirty="0" smtClean="0"/>
              <a:t> APA </a:t>
            </a:r>
            <a:r>
              <a:rPr lang="tr-TR" sz="2400" b="1" dirty="0" err="1" smtClean="0"/>
              <a:t>Publication</a:t>
            </a:r>
            <a:r>
              <a:rPr lang="tr-TR" sz="2400" b="1" dirty="0" smtClean="0"/>
              <a:t> Manual  Amerikan Psikoloji Derneği Yayım Kılavuzu’nda </a:t>
            </a:r>
            <a:r>
              <a:rPr lang="tr-TR" sz="2400" b="1" dirty="0" smtClean="0">
                <a:solidFill>
                  <a:schemeClr val="accent1">
                    <a:lumMod val="75000"/>
                  </a:schemeClr>
                </a:solidFill>
              </a:rPr>
              <a:t>(7. basım) </a:t>
            </a:r>
            <a:r>
              <a:rPr lang="tr-TR" sz="2400" dirty="0" smtClean="0"/>
              <a:t>belirtilen standartlar anlatılmıştır.</a:t>
            </a:r>
          </a:p>
          <a:p>
            <a:endParaRPr lang="tr-TR" sz="2400" dirty="0" smtClean="0"/>
          </a:p>
          <a:p>
            <a:r>
              <a:rPr lang="tr-TR" sz="2400" dirty="0" smtClean="0"/>
              <a:t>(Slaytların kimisinde kılavuzun 7. basımının hangi noktalarda 6. basımdan farklılaştığına dair bilgi aktarılmıştır.)</a:t>
            </a:r>
            <a:endParaRPr lang="tr-TR" sz="2400" dirty="0"/>
          </a:p>
        </p:txBody>
      </p:sp>
      <p:pic>
        <p:nvPicPr>
          <p:cNvPr id="4" name="Resim 3"/>
          <p:cNvPicPr>
            <a:picLocks noChangeAspect="1"/>
          </p:cNvPicPr>
          <p:nvPr/>
        </p:nvPicPr>
        <p:blipFill>
          <a:blip r:embed="rId3"/>
          <a:stretch>
            <a:fillRect/>
          </a:stretch>
        </p:blipFill>
        <p:spPr>
          <a:xfrm>
            <a:off x="9098722" y="3815939"/>
            <a:ext cx="1694197" cy="2415132"/>
          </a:xfrm>
          <a:prstGeom prst="rect">
            <a:avLst/>
          </a:prstGeom>
        </p:spPr>
      </p:pic>
      <p:sp>
        <p:nvSpPr>
          <p:cNvPr id="10" name="Slayt Numarası Yer Tutucusu 9"/>
          <p:cNvSpPr>
            <a:spLocks noGrp="1"/>
          </p:cNvSpPr>
          <p:nvPr>
            <p:ph type="sldNum" sz="quarter" idx="12"/>
          </p:nvPr>
        </p:nvSpPr>
        <p:spPr/>
        <p:txBody>
          <a:bodyPr/>
          <a:lstStyle/>
          <a:p>
            <a:fld id="{900D4ED9-462A-4EB0-AD72-7478C23AB2D5}" type="slidenum">
              <a:rPr lang="tr-TR" smtClean="0"/>
              <a:t>4</a:t>
            </a:fld>
            <a:endParaRPr lang="tr-TR"/>
          </a:p>
        </p:txBody>
      </p:sp>
    </p:spTree>
    <p:extLst>
      <p:ext uri="{BB962C8B-B14F-4D97-AF65-F5344CB8AC3E}">
        <p14:creationId xmlns:p14="http://schemas.microsoft.com/office/powerpoint/2010/main" val="22181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24685" y="189748"/>
            <a:ext cx="5039403" cy="6525846"/>
            <a:chOff x="224685" y="189748"/>
            <a:chExt cx="5039403" cy="6525846"/>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85" y="189748"/>
              <a:ext cx="5039403" cy="6525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etin kutusu 5"/>
            <p:cNvSpPr txBox="1"/>
            <p:nvPr/>
          </p:nvSpPr>
          <p:spPr>
            <a:xfrm>
              <a:off x="406400" y="333829"/>
              <a:ext cx="4542971" cy="276999"/>
            </a:xfrm>
            <a:prstGeom prst="rect">
              <a:avLst/>
            </a:prstGeom>
            <a:solidFill>
              <a:schemeClr val="bg1"/>
            </a:solidFill>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TERROR MANAGEMENT IN TURKEY                                            4</a:t>
              </a:r>
              <a:endParaRPr lang="tr-TR" sz="1200" dirty="0">
                <a:latin typeface="Times New Roman" panose="02020603050405020304" pitchFamily="18" charset="0"/>
                <a:cs typeface="Times New Roman" panose="02020603050405020304" pitchFamily="18" charset="0"/>
              </a:endParaRPr>
            </a:p>
          </p:txBody>
        </p:sp>
      </p:grpSp>
      <p:grpSp>
        <p:nvGrpSpPr>
          <p:cNvPr id="3" name="Grup 2"/>
          <p:cNvGrpSpPr/>
          <p:nvPr/>
        </p:nvGrpSpPr>
        <p:grpSpPr>
          <a:xfrm>
            <a:off x="6791208" y="189748"/>
            <a:ext cx="4480575" cy="6513226"/>
            <a:chOff x="6791208" y="189748"/>
            <a:chExt cx="4480575" cy="6513226"/>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208" y="189748"/>
              <a:ext cx="4480575" cy="6513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etin kutusu 7"/>
            <p:cNvSpPr txBox="1"/>
            <p:nvPr/>
          </p:nvSpPr>
          <p:spPr>
            <a:xfrm>
              <a:off x="6930572" y="195329"/>
              <a:ext cx="4027714" cy="276999"/>
            </a:xfrm>
            <a:prstGeom prst="rect">
              <a:avLst/>
            </a:prstGeom>
            <a:solidFill>
              <a:schemeClr val="bg1"/>
            </a:solidFill>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TERROR MANAGEMENT IN TURKEY                             5</a:t>
              </a:r>
              <a:endParaRPr lang="tr-TR" sz="1200" dirty="0">
                <a:latin typeface="Times New Roman" panose="02020603050405020304" pitchFamily="18" charset="0"/>
                <a:cs typeface="Times New Roman" panose="02020603050405020304" pitchFamily="18" charset="0"/>
              </a:endParaRPr>
            </a:p>
          </p:txBody>
        </p:sp>
      </p:grpSp>
      <p:sp>
        <p:nvSpPr>
          <p:cNvPr id="7" name="Slayt Numarası Yer Tutucusu 6"/>
          <p:cNvSpPr>
            <a:spLocks noGrp="1"/>
          </p:cNvSpPr>
          <p:nvPr>
            <p:ph type="sldNum" sz="quarter" idx="12"/>
          </p:nvPr>
        </p:nvSpPr>
        <p:spPr/>
        <p:txBody>
          <a:bodyPr/>
          <a:lstStyle/>
          <a:p>
            <a:fld id="{900D4ED9-462A-4EB0-AD72-7478C23AB2D5}" type="slidenum">
              <a:rPr lang="tr-TR" smtClean="0"/>
              <a:t>40</a:t>
            </a:fld>
            <a:endParaRPr lang="tr-TR"/>
          </a:p>
        </p:txBody>
      </p:sp>
    </p:spTree>
    <p:extLst>
      <p:ext uri="{BB962C8B-B14F-4D97-AF65-F5344CB8AC3E}">
        <p14:creationId xmlns:p14="http://schemas.microsoft.com/office/powerpoint/2010/main" val="270968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6175947" y="176870"/>
            <a:ext cx="5502247" cy="4936705"/>
            <a:chOff x="6175947" y="176870"/>
            <a:chExt cx="5502247" cy="4936705"/>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947" y="176870"/>
              <a:ext cx="5502247" cy="4936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Metin kutusu 6"/>
            <p:cNvSpPr txBox="1"/>
            <p:nvPr/>
          </p:nvSpPr>
          <p:spPr>
            <a:xfrm>
              <a:off x="6371772" y="501357"/>
              <a:ext cx="4891314" cy="276999"/>
            </a:xfrm>
            <a:prstGeom prst="rect">
              <a:avLst/>
            </a:prstGeom>
            <a:solidFill>
              <a:schemeClr val="bg1"/>
            </a:solidFill>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TERROR MANAGEMENT IN TURKEY                                                     7</a:t>
              </a:r>
              <a:endParaRPr lang="tr-TR" sz="1200" dirty="0">
                <a:latin typeface="Times New Roman" panose="02020603050405020304" pitchFamily="18" charset="0"/>
                <a:cs typeface="Times New Roman" panose="02020603050405020304" pitchFamily="18" charset="0"/>
              </a:endParaRPr>
            </a:p>
          </p:txBody>
        </p:sp>
      </p:grpSp>
      <p:grpSp>
        <p:nvGrpSpPr>
          <p:cNvPr id="3" name="Grup 2"/>
          <p:cNvGrpSpPr/>
          <p:nvPr/>
        </p:nvGrpSpPr>
        <p:grpSpPr>
          <a:xfrm>
            <a:off x="267515" y="176870"/>
            <a:ext cx="5113954" cy="6582074"/>
            <a:chOff x="267515" y="176870"/>
            <a:chExt cx="5113954" cy="6582074"/>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15" y="176870"/>
              <a:ext cx="5113954" cy="6582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etin kutusu 5"/>
            <p:cNvSpPr txBox="1"/>
            <p:nvPr/>
          </p:nvSpPr>
          <p:spPr>
            <a:xfrm>
              <a:off x="449943" y="362858"/>
              <a:ext cx="4542971" cy="276999"/>
            </a:xfrm>
            <a:prstGeom prst="rect">
              <a:avLst/>
            </a:prstGeom>
            <a:solidFill>
              <a:schemeClr val="bg1"/>
            </a:solidFill>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TERROR MANAGEMENT IN TURKEY                                            6</a:t>
              </a:r>
              <a:endParaRPr lang="tr-TR" sz="1200"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2322287" y="825845"/>
              <a:ext cx="1364341" cy="276999"/>
            </a:xfrm>
            <a:prstGeom prst="rect">
              <a:avLst/>
            </a:prstGeom>
            <a:solidFill>
              <a:schemeClr val="bg1"/>
            </a:solidFill>
          </p:spPr>
          <p:txBody>
            <a:bodyPr wrap="square" rtlCol="0">
              <a:spAutoFit/>
            </a:bodyPr>
            <a:lstStyle/>
            <a:p>
              <a:r>
                <a:rPr lang="tr-TR" sz="1200" dirty="0" err="1" smtClean="0">
                  <a:latin typeface="Times New Roman" panose="02020603050405020304" pitchFamily="18" charset="0"/>
                  <a:cs typeface="Times New Roman" panose="02020603050405020304" pitchFamily="18" charset="0"/>
                </a:rPr>
                <a:t>References</a:t>
              </a:r>
              <a:endParaRPr lang="tr-TR" sz="1200" dirty="0">
                <a:latin typeface="Times New Roman" panose="02020603050405020304" pitchFamily="18" charset="0"/>
                <a:cs typeface="Times New Roman" panose="02020603050405020304" pitchFamily="18" charset="0"/>
              </a:endParaRPr>
            </a:p>
          </p:txBody>
        </p:sp>
      </p:grpSp>
      <p:sp>
        <p:nvSpPr>
          <p:cNvPr id="2" name="Slayt Numarası Yer Tutucusu 1"/>
          <p:cNvSpPr>
            <a:spLocks noGrp="1"/>
          </p:cNvSpPr>
          <p:nvPr>
            <p:ph type="sldNum" sz="quarter" idx="12"/>
          </p:nvPr>
        </p:nvSpPr>
        <p:spPr/>
        <p:txBody>
          <a:bodyPr/>
          <a:lstStyle/>
          <a:p>
            <a:fld id="{900D4ED9-462A-4EB0-AD72-7478C23AB2D5}" type="slidenum">
              <a:rPr lang="tr-TR" smtClean="0"/>
              <a:t>41</a:t>
            </a:fld>
            <a:endParaRPr lang="tr-TR"/>
          </a:p>
        </p:txBody>
      </p:sp>
    </p:spTree>
    <p:extLst>
      <p:ext uri="{BB962C8B-B14F-4D97-AF65-F5344CB8AC3E}">
        <p14:creationId xmlns:p14="http://schemas.microsoft.com/office/powerpoint/2010/main" val="2711846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5773" y="448770"/>
            <a:ext cx="10515600" cy="459334"/>
          </a:xfrm>
        </p:spPr>
        <p:style>
          <a:lnRef idx="2">
            <a:schemeClr val="dk1"/>
          </a:lnRef>
          <a:fillRef idx="1">
            <a:schemeClr val="lt1"/>
          </a:fillRef>
          <a:effectRef idx="0">
            <a:schemeClr val="dk1"/>
          </a:effectRef>
          <a:fontRef idx="minor">
            <a:schemeClr val="dk1"/>
          </a:fontRef>
        </p:style>
        <p:txBody>
          <a:bodyPr>
            <a:noAutofit/>
          </a:bodyPr>
          <a:lstStyle/>
          <a:p>
            <a:r>
              <a:rPr lang="tr-TR" sz="3600" dirty="0" smtClean="0">
                <a:solidFill>
                  <a:srgbClr val="C00000"/>
                </a:solidFill>
              </a:rPr>
              <a:t>APA Dergilerindeki Beş Ayrı Başlık Düzeyinin Formatı</a:t>
            </a:r>
            <a:endParaRPr lang="tr-TR" sz="3600" dirty="0">
              <a:solidFill>
                <a:srgbClr val="C00000"/>
              </a:solidFill>
            </a:endParaRPr>
          </a:p>
        </p:txBody>
      </p:sp>
      <p:sp>
        <p:nvSpPr>
          <p:cNvPr id="5" name="Metin kutusu 4"/>
          <p:cNvSpPr txBox="1"/>
          <p:nvPr/>
        </p:nvSpPr>
        <p:spPr>
          <a:xfrm>
            <a:off x="8403020" y="2017644"/>
            <a:ext cx="3666871" cy="224676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tr-TR" sz="2000" dirty="0" smtClean="0"/>
              <a:t>Her bölüm en üst düzeydeki başlık biçimiyle başlar ve alt başlık sayısı arttıkça yukarıdan aşağıya doğru sırayı takip eder.</a:t>
            </a:r>
          </a:p>
          <a:p>
            <a:pPr marL="342900" indent="-342900">
              <a:buFont typeface="Arial" panose="020B0604020202020204" pitchFamily="34" charset="0"/>
              <a:buChar char="•"/>
            </a:pPr>
            <a:r>
              <a:rPr lang="tr-TR" sz="2000" dirty="0" smtClean="0"/>
              <a:t>Her bölüm farklı sayıda alt başlık içerebilir.</a:t>
            </a:r>
            <a:endParaRPr lang="tr-TR" sz="2000" dirty="0"/>
          </a:p>
        </p:txBody>
      </p:sp>
      <p:sp>
        <p:nvSpPr>
          <p:cNvPr id="6" name="Sağ Ok 5"/>
          <p:cNvSpPr/>
          <p:nvPr/>
        </p:nvSpPr>
        <p:spPr>
          <a:xfrm rot="10800000" flipV="1">
            <a:off x="7164040" y="2724582"/>
            <a:ext cx="1238980" cy="832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7" name="İçerik Yer Tutucusu 3"/>
          <p:cNvGraphicFramePr>
            <a:graphicFrameLocks noGrp="1"/>
          </p:cNvGraphicFramePr>
          <p:nvPr>
            <p:ph idx="1"/>
            <p:extLst>
              <p:ext uri="{D42A27DB-BD31-4B8C-83A1-F6EECF244321}">
                <p14:modId xmlns:p14="http://schemas.microsoft.com/office/powerpoint/2010/main" val="3320514717"/>
              </p:ext>
            </p:extLst>
          </p:nvPr>
        </p:nvGraphicFramePr>
        <p:xfrm>
          <a:off x="1141613" y="1437765"/>
          <a:ext cx="6022427" cy="4080928"/>
        </p:xfrm>
        <a:graphic>
          <a:graphicData uri="http://schemas.openxmlformats.org/drawingml/2006/table">
            <a:tbl>
              <a:tblPr/>
              <a:tblGrid>
                <a:gridCol w="2047651">
                  <a:extLst>
                    <a:ext uri="{9D8B030D-6E8A-4147-A177-3AD203B41FA5}">
                      <a16:colId xmlns:a16="http://schemas.microsoft.com/office/drawing/2014/main" xmlns="" val="20000"/>
                    </a:ext>
                  </a:extLst>
                </a:gridCol>
                <a:gridCol w="3974776">
                  <a:extLst>
                    <a:ext uri="{9D8B030D-6E8A-4147-A177-3AD203B41FA5}">
                      <a16:colId xmlns:a16="http://schemas.microsoft.com/office/drawing/2014/main" xmlns="" val="20001"/>
                    </a:ext>
                  </a:extLst>
                </a:gridCol>
              </a:tblGrid>
              <a:tr h="772456">
                <a:tc>
                  <a:txBody>
                    <a:bodyPr/>
                    <a:lstStyle/>
                    <a:p>
                      <a:pPr algn="ctr"/>
                      <a:r>
                        <a:rPr lang="tr-TR" sz="1600" dirty="0" smtClean="0">
                          <a:effectLst/>
                          <a:latin typeface="+mn-lt"/>
                        </a:rPr>
                        <a:t>Düzey 1</a:t>
                      </a:r>
                      <a:endParaRPr lang="en-US"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tc>
                  <a:txBody>
                    <a:bodyPr/>
                    <a:lstStyle/>
                    <a:p>
                      <a:pPr algn="ctr"/>
                      <a:r>
                        <a:rPr lang="tr-TR" sz="1600" b="1" i="0" dirty="0" smtClean="0">
                          <a:solidFill>
                            <a:srgbClr val="000000"/>
                          </a:solidFill>
                          <a:effectLst/>
                          <a:latin typeface="+mn-lt"/>
                        </a:rPr>
                        <a:t>Ortalanmış, Kalın,</a:t>
                      </a:r>
                      <a:r>
                        <a:rPr lang="tr-TR" sz="1600" b="1" baseline="0" dirty="0" smtClean="0">
                          <a:effectLst/>
                          <a:latin typeface="+mn-lt"/>
                        </a:rPr>
                        <a:t> Tümce Kullanımı</a:t>
                      </a:r>
                    </a:p>
                    <a:p>
                      <a:pPr algn="ctr"/>
                      <a:r>
                        <a:rPr lang="tr-TR" sz="1600" b="0" i="0" dirty="0" smtClean="0">
                          <a:solidFill>
                            <a:srgbClr val="000000"/>
                          </a:solidFill>
                          <a:effectLst/>
                          <a:latin typeface="+mn-lt"/>
                        </a:rPr>
                        <a:t> Metin yeni bir paragraf olarak başlar. </a:t>
                      </a:r>
                      <a:endParaRPr lang="en-US"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extLst>
                  <a:ext uri="{0D108BD9-81ED-4DB2-BD59-A6C34878D82A}">
                    <a16:rowId xmlns:a16="http://schemas.microsoft.com/office/drawing/2014/main" xmlns="" val="10000"/>
                  </a:ext>
                </a:extLst>
              </a:tr>
              <a:tr h="949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mn-lt"/>
                        </a:rPr>
                        <a:t>Düzey 2</a:t>
                      </a:r>
                      <a:endParaRPr lang="en-US" sz="1600" dirty="0" smtClean="0">
                        <a:effectLst/>
                        <a:latin typeface="+mn-lt"/>
                      </a:endParaRPr>
                    </a:p>
                    <a:p>
                      <a:pPr algn="ctr"/>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tc>
                  <a:txBody>
                    <a:bodyPr/>
                    <a:lstStyle/>
                    <a:p>
                      <a:pPr algn="l"/>
                      <a:r>
                        <a:rPr lang="tr-TR" sz="1600" b="1" dirty="0" smtClean="0">
                          <a:effectLst/>
                          <a:latin typeface="+mn-lt"/>
                        </a:rPr>
                        <a:t>Sola</a:t>
                      </a:r>
                      <a:r>
                        <a:rPr lang="tr-TR" sz="1600" b="1" baseline="0" dirty="0" smtClean="0">
                          <a:effectLst/>
                          <a:latin typeface="+mn-lt"/>
                        </a:rPr>
                        <a:t> Yaslı, Kalın, Tümce Kullanımı</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0" i="0" dirty="0" smtClean="0">
                          <a:solidFill>
                            <a:srgbClr val="000000"/>
                          </a:solidFill>
                          <a:effectLst/>
                          <a:latin typeface="+mn-lt"/>
                        </a:rPr>
                        <a:t>Metin yeni bir paragraf olarak başlar. </a:t>
                      </a:r>
                      <a:endParaRPr lang="en-US"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94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mn-lt"/>
                        </a:rPr>
                        <a:t>Düzey 3</a:t>
                      </a:r>
                      <a:endParaRPr lang="en-US"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1" dirty="0" smtClean="0">
                          <a:effectLst/>
                          <a:latin typeface="+mn-lt"/>
                        </a:rPr>
                        <a:t>Sola</a:t>
                      </a:r>
                      <a:r>
                        <a:rPr lang="tr-TR" sz="1600" b="1" i="1" baseline="0" dirty="0" smtClean="0">
                          <a:effectLst/>
                          <a:latin typeface="+mn-lt"/>
                        </a:rPr>
                        <a:t> Yaslı, Kalın İtalik, Tümce Kullanımı</a:t>
                      </a: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extLst>
                  <a:ext uri="{0D108BD9-81ED-4DB2-BD59-A6C34878D82A}">
                    <a16:rowId xmlns:a16="http://schemas.microsoft.com/office/drawing/2014/main" xmlns="" val="10002"/>
                  </a:ext>
                </a:extLst>
              </a:tr>
              <a:tr h="813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ea typeface="+mn-ea"/>
                          <a:cs typeface="+mn-cs"/>
                        </a:rPr>
                        <a:t>Düzey 4</a:t>
                      </a:r>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tc>
                  <a:txBody>
                    <a:bodyPr/>
                    <a:lstStyle/>
                    <a:p>
                      <a:pPr algn="l"/>
                      <a:r>
                        <a:rPr lang="tr-TR" sz="1600" b="1" dirty="0" smtClean="0">
                          <a:effectLst/>
                          <a:latin typeface="+mn-lt"/>
                        </a:rPr>
                        <a:t>       Girintili, Kalın, Tümce Kullanımı. </a:t>
                      </a:r>
                    </a:p>
                    <a:p>
                      <a:pPr algn="l"/>
                      <a:r>
                        <a:rPr lang="tr-TR" sz="1600" dirty="0" smtClean="0">
                          <a:effectLst/>
                          <a:latin typeface="+mn-lt"/>
                        </a:rPr>
                        <a:t>Paragraf metni aynı çizgiden devam eder.</a:t>
                      </a:r>
                      <a:r>
                        <a:rPr lang="tr-TR" sz="1600" baseline="0" dirty="0" smtClean="0">
                          <a:effectLst/>
                          <a:latin typeface="+mn-lt"/>
                        </a:rPr>
                        <a:t> </a:t>
                      </a:r>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949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mn-lt"/>
                        </a:rPr>
                        <a:t>Düzey 5</a:t>
                      </a:r>
                      <a:endParaRPr lang="en-US"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tc>
                  <a:txBody>
                    <a:bodyPr/>
                    <a:lstStyle/>
                    <a:p>
                      <a:pPr algn="l"/>
                      <a:r>
                        <a:rPr lang="tr-TR" sz="1600" b="1" i="1" baseline="0" dirty="0" smtClean="0">
                          <a:effectLst/>
                          <a:latin typeface="+mn-lt"/>
                        </a:rPr>
                        <a:t> </a:t>
                      </a:r>
                      <a:r>
                        <a:rPr lang="tr-TR" sz="1600" b="1" i="1" dirty="0" smtClean="0">
                          <a:effectLst/>
                          <a:latin typeface="+mn-lt"/>
                        </a:rPr>
                        <a:t>  Girintili, Kalın İtalik , Tümce Kullanımı. </a:t>
                      </a:r>
                    </a:p>
                    <a:p>
                      <a:pPr algn="l"/>
                      <a:r>
                        <a:rPr lang="tr-TR" sz="1600" dirty="0" smtClean="0">
                          <a:effectLst/>
                          <a:latin typeface="+mn-lt"/>
                        </a:rPr>
                        <a:t>Paragraf metni aynı çizgiden devam eder.</a:t>
                      </a:r>
                      <a:r>
                        <a:rPr lang="tr-TR" sz="1600" baseline="0" dirty="0" smtClean="0">
                          <a:effectLst/>
                          <a:latin typeface="+mn-lt"/>
                        </a:rPr>
                        <a:t> </a:t>
                      </a:r>
                      <a:endParaRPr lang="tr-TR"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extLst>
                  <a:ext uri="{0D108BD9-81ED-4DB2-BD59-A6C34878D82A}">
                    <a16:rowId xmlns:a16="http://schemas.microsoft.com/office/drawing/2014/main" xmlns="" val="10004"/>
                  </a:ext>
                </a:extLst>
              </a:tr>
            </a:tbl>
          </a:graphicData>
        </a:graphic>
      </p:graphicFrame>
      <p:sp>
        <p:nvSpPr>
          <p:cNvPr id="3" name="Slayt Numarası Yer Tutucusu 2"/>
          <p:cNvSpPr>
            <a:spLocks noGrp="1"/>
          </p:cNvSpPr>
          <p:nvPr>
            <p:ph type="sldNum" sz="quarter" idx="12"/>
          </p:nvPr>
        </p:nvSpPr>
        <p:spPr/>
        <p:txBody>
          <a:bodyPr/>
          <a:lstStyle/>
          <a:p>
            <a:fld id="{900D4ED9-462A-4EB0-AD72-7478C23AB2D5}" type="slidenum">
              <a:rPr lang="tr-TR" smtClean="0"/>
              <a:t>42</a:t>
            </a:fld>
            <a:endParaRPr lang="tr-TR"/>
          </a:p>
        </p:txBody>
      </p:sp>
    </p:spTree>
    <p:extLst>
      <p:ext uri="{BB962C8B-B14F-4D97-AF65-F5344CB8AC3E}">
        <p14:creationId xmlns:p14="http://schemas.microsoft.com/office/powerpoint/2010/main" val="10628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701272015"/>
              </p:ext>
            </p:extLst>
          </p:nvPr>
        </p:nvGraphicFramePr>
        <p:xfrm>
          <a:off x="825061" y="1919206"/>
          <a:ext cx="6022427" cy="4080928"/>
        </p:xfrm>
        <a:graphic>
          <a:graphicData uri="http://schemas.openxmlformats.org/drawingml/2006/table">
            <a:tbl>
              <a:tblPr/>
              <a:tblGrid>
                <a:gridCol w="2047651">
                  <a:extLst>
                    <a:ext uri="{9D8B030D-6E8A-4147-A177-3AD203B41FA5}">
                      <a16:colId xmlns:a16="http://schemas.microsoft.com/office/drawing/2014/main" xmlns="" val="20000"/>
                    </a:ext>
                  </a:extLst>
                </a:gridCol>
                <a:gridCol w="3974776">
                  <a:extLst>
                    <a:ext uri="{9D8B030D-6E8A-4147-A177-3AD203B41FA5}">
                      <a16:colId xmlns:a16="http://schemas.microsoft.com/office/drawing/2014/main" xmlns="" val="20001"/>
                    </a:ext>
                  </a:extLst>
                </a:gridCol>
              </a:tblGrid>
              <a:tr h="772456">
                <a:tc>
                  <a:txBody>
                    <a:bodyPr/>
                    <a:lstStyle/>
                    <a:p>
                      <a:pPr algn="ctr"/>
                      <a:r>
                        <a:rPr lang="tr-TR" sz="1600" dirty="0" smtClean="0">
                          <a:effectLst/>
                          <a:latin typeface="+mn-lt"/>
                        </a:rPr>
                        <a:t>Düzey 1</a:t>
                      </a:r>
                      <a:endParaRPr lang="en-US"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tc>
                  <a:txBody>
                    <a:bodyPr/>
                    <a:lstStyle/>
                    <a:p>
                      <a:pPr algn="ctr"/>
                      <a:r>
                        <a:rPr lang="tr-TR" sz="1600" b="1" i="0" dirty="0" smtClean="0">
                          <a:solidFill>
                            <a:srgbClr val="000000"/>
                          </a:solidFill>
                          <a:effectLst/>
                          <a:latin typeface="+mn-lt"/>
                        </a:rPr>
                        <a:t>Ortalanmış, Kalın,</a:t>
                      </a:r>
                      <a:r>
                        <a:rPr lang="tr-TR" sz="1600" b="1" baseline="0" dirty="0" smtClean="0">
                          <a:effectLst/>
                          <a:latin typeface="+mn-lt"/>
                        </a:rPr>
                        <a:t> Tümce Kullanımı</a:t>
                      </a:r>
                    </a:p>
                    <a:p>
                      <a:pPr algn="ctr"/>
                      <a:r>
                        <a:rPr lang="tr-TR" sz="1600" b="0" i="0" dirty="0" smtClean="0">
                          <a:solidFill>
                            <a:srgbClr val="000000"/>
                          </a:solidFill>
                          <a:effectLst/>
                          <a:latin typeface="+mn-lt"/>
                        </a:rPr>
                        <a:t> Metin yeni bir paragraf olarak başlar. </a:t>
                      </a:r>
                      <a:endParaRPr lang="en-US"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extLst>
                  <a:ext uri="{0D108BD9-81ED-4DB2-BD59-A6C34878D82A}">
                    <a16:rowId xmlns:a16="http://schemas.microsoft.com/office/drawing/2014/main" xmlns="" val="10000"/>
                  </a:ext>
                </a:extLst>
              </a:tr>
              <a:tr h="949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mn-lt"/>
                        </a:rPr>
                        <a:t>Düzey 2</a:t>
                      </a:r>
                      <a:endParaRPr lang="en-US" sz="1600" dirty="0" smtClean="0">
                        <a:effectLst/>
                        <a:latin typeface="+mn-lt"/>
                      </a:endParaRPr>
                    </a:p>
                    <a:p>
                      <a:pPr algn="ctr"/>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tc>
                  <a:txBody>
                    <a:bodyPr/>
                    <a:lstStyle/>
                    <a:p>
                      <a:pPr algn="l"/>
                      <a:r>
                        <a:rPr lang="tr-TR" sz="1600" b="1" dirty="0" smtClean="0">
                          <a:effectLst/>
                          <a:latin typeface="+mn-lt"/>
                        </a:rPr>
                        <a:t>Sola</a:t>
                      </a:r>
                      <a:r>
                        <a:rPr lang="tr-TR" sz="1600" b="1" baseline="0" dirty="0" smtClean="0">
                          <a:effectLst/>
                          <a:latin typeface="+mn-lt"/>
                        </a:rPr>
                        <a:t> Yaslı, Kalın, Tümce Kullanımı</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0" i="0" dirty="0" smtClean="0">
                          <a:solidFill>
                            <a:srgbClr val="000000"/>
                          </a:solidFill>
                          <a:effectLst/>
                          <a:latin typeface="+mn-lt"/>
                        </a:rPr>
                        <a:t>Metin yeni bir paragraf olarak başlar. </a:t>
                      </a:r>
                      <a:endParaRPr lang="en-US"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94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mn-lt"/>
                        </a:rPr>
                        <a:t>Düzey 3</a:t>
                      </a:r>
                      <a:endParaRPr lang="en-US"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1" dirty="0" smtClean="0">
                          <a:effectLst/>
                          <a:latin typeface="+mn-lt"/>
                        </a:rPr>
                        <a:t>Sola</a:t>
                      </a:r>
                      <a:r>
                        <a:rPr lang="tr-TR" sz="1600" b="1" i="1" baseline="0" dirty="0" smtClean="0">
                          <a:effectLst/>
                          <a:latin typeface="+mn-lt"/>
                        </a:rPr>
                        <a:t> Yaslı, Kalın İtalik, Tümce Kullanımı</a:t>
                      </a: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extLst>
                  <a:ext uri="{0D108BD9-81ED-4DB2-BD59-A6C34878D82A}">
                    <a16:rowId xmlns:a16="http://schemas.microsoft.com/office/drawing/2014/main" xmlns="" val="10002"/>
                  </a:ext>
                </a:extLst>
              </a:tr>
              <a:tr h="813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ea typeface="+mn-ea"/>
                          <a:cs typeface="+mn-cs"/>
                        </a:rPr>
                        <a:t>Düzey 4</a:t>
                      </a:r>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tc>
                  <a:txBody>
                    <a:bodyPr/>
                    <a:lstStyle/>
                    <a:p>
                      <a:pPr algn="l"/>
                      <a:r>
                        <a:rPr lang="tr-TR" sz="1600" b="1" dirty="0" smtClean="0">
                          <a:effectLst/>
                          <a:latin typeface="+mn-lt"/>
                        </a:rPr>
                        <a:t>       Girintili, Kalın, Tümce Kullanımı. </a:t>
                      </a:r>
                    </a:p>
                    <a:p>
                      <a:pPr algn="l"/>
                      <a:r>
                        <a:rPr lang="tr-TR" sz="1600" dirty="0" smtClean="0">
                          <a:effectLst/>
                          <a:latin typeface="+mn-lt"/>
                        </a:rPr>
                        <a:t>Paragraf metni aynı çizgiden devam eder.</a:t>
                      </a:r>
                      <a:r>
                        <a:rPr lang="tr-TR" sz="1600" baseline="0" dirty="0" smtClean="0">
                          <a:effectLst/>
                          <a:latin typeface="+mn-lt"/>
                        </a:rPr>
                        <a:t> </a:t>
                      </a:r>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949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mn-lt"/>
                        </a:rPr>
                        <a:t>Düzey 5</a:t>
                      </a:r>
                      <a:endParaRPr lang="en-US"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tc>
                  <a:txBody>
                    <a:bodyPr/>
                    <a:lstStyle/>
                    <a:p>
                      <a:pPr algn="l"/>
                      <a:r>
                        <a:rPr lang="tr-TR" sz="1600" b="1" i="1" baseline="0" dirty="0" smtClean="0">
                          <a:effectLst/>
                          <a:latin typeface="+mn-lt"/>
                        </a:rPr>
                        <a:t> </a:t>
                      </a:r>
                      <a:r>
                        <a:rPr lang="tr-TR" sz="1600" b="1" i="1" dirty="0" smtClean="0">
                          <a:effectLst/>
                          <a:latin typeface="+mn-lt"/>
                        </a:rPr>
                        <a:t>  Girintili, Kalın İtalik , Tümce Kullanımı. </a:t>
                      </a:r>
                    </a:p>
                    <a:p>
                      <a:pPr algn="l"/>
                      <a:r>
                        <a:rPr lang="tr-TR" sz="1600" dirty="0" smtClean="0">
                          <a:effectLst/>
                          <a:latin typeface="+mn-lt"/>
                        </a:rPr>
                        <a:t>Paragraf metni aynı çizgiden devam eder.</a:t>
                      </a:r>
                      <a:r>
                        <a:rPr lang="tr-TR" sz="1600" baseline="0" dirty="0" smtClean="0">
                          <a:effectLst/>
                          <a:latin typeface="+mn-lt"/>
                        </a:rPr>
                        <a:t> </a:t>
                      </a:r>
                      <a:endParaRPr lang="tr-TR" sz="1600" dirty="0" smtClean="0">
                        <a:effectLst/>
                        <a:latin typeface="+mn-lt"/>
                      </a:endParaRPr>
                    </a:p>
                    <a:p>
                      <a:pPr algn="l"/>
                      <a:endParaRPr lang="tr-TR" sz="1600" dirty="0">
                        <a:effectLst/>
                        <a:latin typeface="+mn-lt"/>
                      </a:endParaRPr>
                    </a:p>
                  </a:txBody>
                  <a:tcPr marL="42997" marR="42997" marT="42997" marB="42997" anchor="ctr">
                    <a:lnL w="9525" cap="flat" cmpd="sng" algn="ctr">
                      <a:solidFill>
                        <a:srgbClr val="C4BFC0"/>
                      </a:solidFill>
                      <a:prstDash val="solid"/>
                      <a:round/>
                      <a:headEnd type="none" w="med" len="med"/>
                      <a:tailEnd type="none" w="med" len="med"/>
                    </a:lnL>
                    <a:lnR w="9525" cap="flat" cmpd="sng" algn="ctr">
                      <a:solidFill>
                        <a:srgbClr val="C4BFC0"/>
                      </a:solidFill>
                      <a:prstDash val="solid"/>
                      <a:round/>
                      <a:headEnd type="none" w="med" len="med"/>
                      <a:tailEnd type="none" w="med" len="med"/>
                    </a:lnR>
                    <a:lnT w="9525" cap="flat" cmpd="sng" algn="ctr">
                      <a:solidFill>
                        <a:srgbClr val="C4BFC0"/>
                      </a:solidFill>
                      <a:prstDash val="solid"/>
                      <a:round/>
                      <a:headEnd type="none" w="med" len="med"/>
                      <a:tailEnd type="none" w="med" len="med"/>
                    </a:lnT>
                    <a:lnB w="9525" cap="flat" cmpd="sng" algn="ctr">
                      <a:solidFill>
                        <a:srgbClr val="C4BFC0"/>
                      </a:solidFill>
                      <a:prstDash val="solid"/>
                      <a:round/>
                      <a:headEnd type="none" w="med" len="med"/>
                      <a:tailEnd type="none" w="med" len="med"/>
                    </a:lnB>
                    <a:solidFill>
                      <a:srgbClr val="F0F0F0"/>
                    </a:solidFill>
                  </a:tcPr>
                </a:tc>
                <a:extLst>
                  <a:ext uri="{0D108BD9-81ED-4DB2-BD59-A6C34878D82A}">
                    <a16:rowId xmlns:a16="http://schemas.microsoft.com/office/drawing/2014/main" xmlns="" val="10004"/>
                  </a:ext>
                </a:extLst>
              </a:tr>
            </a:tbl>
          </a:graphicData>
        </a:graphic>
      </p:graphicFrame>
      <p:sp>
        <p:nvSpPr>
          <p:cNvPr id="5" name="Dikdörtgen 4"/>
          <p:cNvSpPr/>
          <p:nvPr/>
        </p:nvSpPr>
        <p:spPr>
          <a:xfrm>
            <a:off x="7551683" y="1881886"/>
            <a:ext cx="4256689"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t>Method</a:t>
            </a:r>
            <a:r>
              <a:rPr lang="en-US" dirty="0"/>
              <a:t> (Level 1)</a:t>
            </a:r>
          </a:p>
          <a:p>
            <a:r>
              <a:rPr lang="en-US" b="1" dirty="0"/>
              <a:t>Site of Study</a:t>
            </a:r>
            <a:r>
              <a:rPr lang="en-US" dirty="0"/>
              <a:t> (Level 2)</a:t>
            </a:r>
          </a:p>
          <a:p>
            <a:r>
              <a:rPr lang="en-US" b="1" dirty="0"/>
              <a:t>Participant Population</a:t>
            </a:r>
            <a:r>
              <a:rPr lang="en-US" dirty="0"/>
              <a:t> (Level 2)</a:t>
            </a:r>
          </a:p>
          <a:p>
            <a:r>
              <a:rPr lang="en-US" b="1" i="1" dirty="0"/>
              <a:t>Teachers</a:t>
            </a:r>
            <a:r>
              <a:rPr lang="en-US" dirty="0"/>
              <a:t> (Level 3)</a:t>
            </a:r>
          </a:p>
          <a:p>
            <a:r>
              <a:rPr lang="en-US" b="1" i="1" dirty="0"/>
              <a:t>Students</a:t>
            </a:r>
            <a:r>
              <a:rPr lang="en-US" dirty="0"/>
              <a:t> (Level 3)</a:t>
            </a:r>
          </a:p>
          <a:p>
            <a:pPr algn="ctr"/>
            <a:r>
              <a:rPr lang="en-US" b="1" dirty="0"/>
              <a:t>Results</a:t>
            </a:r>
            <a:r>
              <a:rPr lang="en-US" dirty="0"/>
              <a:t> (Level 1)</a:t>
            </a:r>
          </a:p>
          <a:p>
            <a:r>
              <a:rPr lang="en-US" b="1" dirty="0"/>
              <a:t>Spatial Ability</a:t>
            </a:r>
            <a:r>
              <a:rPr lang="en-US" dirty="0"/>
              <a:t> (Level 2)</a:t>
            </a:r>
          </a:p>
          <a:p>
            <a:r>
              <a:rPr lang="en-US" b="1" i="1" dirty="0"/>
              <a:t>Test One</a:t>
            </a:r>
            <a:r>
              <a:rPr lang="en-US" dirty="0"/>
              <a:t> (Level 3)</a:t>
            </a:r>
          </a:p>
          <a:p>
            <a:r>
              <a:rPr lang="en-US" dirty="0"/>
              <a:t>     </a:t>
            </a:r>
            <a:r>
              <a:rPr lang="en-US" b="1" dirty="0"/>
              <a:t>Teachers with Experience. </a:t>
            </a:r>
            <a:r>
              <a:rPr lang="en-US" dirty="0"/>
              <a:t>(Level 4)</a:t>
            </a:r>
          </a:p>
          <a:p>
            <a:r>
              <a:rPr lang="en-US" dirty="0"/>
              <a:t>     </a:t>
            </a:r>
            <a:r>
              <a:rPr lang="en-US" b="1" dirty="0"/>
              <a:t>Teachers in Training. </a:t>
            </a:r>
            <a:r>
              <a:rPr lang="en-US" dirty="0"/>
              <a:t>(Level 4)</a:t>
            </a:r>
          </a:p>
          <a:p>
            <a:r>
              <a:rPr lang="en-US" dirty="0"/>
              <a:t>     </a:t>
            </a:r>
            <a:r>
              <a:rPr lang="en-US" b="1" i="1" dirty="0"/>
              <a:t>Graduate </a:t>
            </a:r>
            <a:r>
              <a:rPr lang="en-US" b="1" i="1" dirty="0" smtClean="0"/>
              <a:t>Teaching</a:t>
            </a:r>
            <a:r>
              <a:rPr lang="tr-TR" b="1" i="1" dirty="0" smtClean="0"/>
              <a:t> </a:t>
            </a:r>
            <a:r>
              <a:rPr lang="en-US" b="1" i="1" dirty="0" smtClean="0"/>
              <a:t>Assistants</a:t>
            </a:r>
            <a:r>
              <a:rPr lang="en-US" b="1" dirty="0"/>
              <a:t>.</a:t>
            </a:r>
            <a:r>
              <a:rPr lang="en-US" dirty="0"/>
              <a:t> (Level 5)</a:t>
            </a:r>
          </a:p>
          <a:p>
            <a:r>
              <a:rPr lang="en-US" b="1" i="1" dirty="0"/>
              <a:t>Test Two</a:t>
            </a:r>
            <a:r>
              <a:rPr lang="en-US" dirty="0"/>
              <a:t> (Level 3)</a:t>
            </a:r>
          </a:p>
          <a:p>
            <a:r>
              <a:rPr lang="en-US" b="1" dirty="0"/>
              <a:t>Kinesthetic Ability</a:t>
            </a:r>
            <a:r>
              <a:rPr lang="en-US" dirty="0"/>
              <a:t> (Level 2)</a:t>
            </a:r>
          </a:p>
        </p:txBody>
      </p:sp>
      <p:sp>
        <p:nvSpPr>
          <p:cNvPr id="6" name="Unvan 1"/>
          <p:cNvSpPr>
            <a:spLocks noGrp="1"/>
          </p:cNvSpPr>
          <p:nvPr>
            <p:ph type="title"/>
          </p:nvPr>
        </p:nvSpPr>
        <p:spPr>
          <a:xfrm>
            <a:off x="1025773" y="590660"/>
            <a:ext cx="10515600" cy="459334"/>
          </a:xfrm>
        </p:spPr>
        <p:style>
          <a:lnRef idx="2">
            <a:schemeClr val="dk1"/>
          </a:lnRef>
          <a:fillRef idx="1">
            <a:schemeClr val="lt1"/>
          </a:fillRef>
          <a:effectRef idx="0">
            <a:schemeClr val="dk1"/>
          </a:effectRef>
          <a:fontRef idx="minor">
            <a:schemeClr val="dk1"/>
          </a:fontRef>
        </p:style>
        <p:txBody>
          <a:bodyPr>
            <a:noAutofit/>
          </a:bodyPr>
          <a:lstStyle/>
          <a:p>
            <a:r>
              <a:rPr lang="tr-TR" sz="3600" dirty="0" smtClean="0">
                <a:solidFill>
                  <a:srgbClr val="C00000"/>
                </a:solidFill>
              </a:rPr>
              <a:t>APA Dergilerindeki Beş Ayrı Başlık Düzeyinin Formatı</a:t>
            </a:r>
            <a:endParaRPr lang="tr-TR" sz="3600" dirty="0">
              <a:solidFill>
                <a:srgbClr val="C00000"/>
              </a:solidFill>
            </a:endParaRPr>
          </a:p>
        </p:txBody>
      </p:sp>
      <p:sp>
        <p:nvSpPr>
          <p:cNvPr id="2" name="Slayt Numarası Yer Tutucusu 1"/>
          <p:cNvSpPr>
            <a:spLocks noGrp="1"/>
          </p:cNvSpPr>
          <p:nvPr>
            <p:ph type="sldNum" sz="quarter" idx="12"/>
          </p:nvPr>
        </p:nvSpPr>
        <p:spPr/>
        <p:txBody>
          <a:bodyPr/>
          <a:lstStyle/>
          <a:p>
            <a:fld id="{900D4ED9-462A-4EB0-AD72-7478C23AB2D5}" type="slidenum">
              <a:rPr lang="tr-TR" smtClean="0"/>
              <a:t>43</a:t>
            </a:fld>
            <a:endParaRPr lang="tr-TR"/>
          </a:p>
        </p:txBody>
      </p:sp>
    </p:spTree>
    <p:extLst>
      <p:ext uri="{BB962C8B-B14F-4D97-AF65-F5344CB8AC3E}">
        <p14:creationId xmlns:p14="http://schemas.microsoft.com/office/powerpoint/2010/main" val="3712211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00614" y="1011193"/>
            <a:ext cx="10442745"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400" dirty="0" smtClean="0"/>
              <a:t>APA kurallarına göre metinler </a:t>
            </a:r>
          </a:p>
          <a:p>
            <a:pPr algn="ctr"/>
            <a:r>
              <a:rPr lang="tr-TR" sz="2400" i="1" u="sng" dirty="0" smtClean="0">
                <a:solidFill>
                  <a:srgbClr val="C00000"/>
                </a:solidFill>
              </a:rPr>
              <a:t>12 punto, </a:t>
            </a:r>
          </a:p>
          <a:p>
            <a:pPr algn="ctr"/>
            <a:r>
              <a:rPr lang="tr-TR" sz="2400" i="1" u="sng" dirty="0" smtClean="0">
                <a:solidFill>
                  <a:srgbClr val="C00000"/>
                </a:solidFill>
              </a:rPr>
              <a:t>Times New Roman,</a:t>
            </a:r>
          </a:p>
          <a:p>
            <a:pPr algn="ctr"/>
            <a:r>
              <a:rPr lang="tr-TR" sz="2400" i="1" u="sng" dirty="0">
                <a:solidFill>
                  <a:srgbClr val="C00000"/>
                </a:solidFill>
              </a:rPr>
              <a:t>ç</a:t>
            </a:r>
            <a:r>
              <a:rPr lang="tr-TR" sz="2400" i="1" u="sng" dirty="0" smtClean="0">
                <a:solidFill>
                  <a:srgbClr val="C00000"/>
                </a:solidFill>
              </a:rPr>
              <a:t>ift satır aralığı,</a:t>
            </a:r>
            <a:br>
              <a:rPr lang="tr-TR" sz="2400" i="1" u="sng" dirty="0" smtClean="0">
                <a:solidFill>
                  <a:srgbClr val="C00000"/>
                </a:solidFill>
              </a:rPr>
            </a:br>
            <a:r>
              <a:rPr lang="tr-TR" sz="2400" i="1" u="sng" dirty="0" smtClean="0">
                <a:solidFill>
                  <a:srgbClr val="C00000"/>
                </a:solidFill>
              </a:rPr>
              <a:t> sola dayalı </a:t>
            </a:r>
            <a:r>
              <a:rPr lang="tr-TR" sz="2400" dirty="0" smtClean="0"/>
              <a:t>şekilde yazılır.</a:t>
            </a:r>
          </a:p>
          <a:p>
            <a:pPr algn="ctr"/>
            <a:r>
              <a:rPr lang="tr-TR" sz="2400" dirty="0" smtClean="0"/>
              <a:t>Ayrıca, yazım stili olarak Calibri </a:t>
            </a:r>
            <a:r>
              <a:rPr lang="tr-TR" sz="2400" dirty="0"/>
              <a:t>11 punto,  </a:t>
            </a:r>
            <a:r>
              <a:rPr lang="tr-TR" sz="2400" dirty="0" err="1"/>
              <a:t>Arial</a:t>
            </a:r>
            <a:r>
              <a:rPr lang="tr-TR" sz="2400" dirty="0"/>
              <a:t> 11 punto </a:t>
            </a:r>
            <a:r>
              <a:rPr lang="tr-TR" sz="2400" dirty="0" err="1"/>
              <a:t>Lucida</a:t>
            </a:r>
            <a:r>
              <a:rPr lang="tr-TR" sz="2400" dirty="0"/>
              <a:t> </a:t>
            </a:r>
            <a:r>
              <a:rPr lang="tr-TR" sz="2400" dirty="0" err="1"/>
              <a:t>Sans</a:t>
            </a:r>
            <a:r>
              <a:rPr lang="tr-TR" sz="2400" dirty="0"/>
              <a:t> Unicode 10 punto ve Georgia 11 punto </a:t>
            </a:r>
            <a:r>
              <a:rPr lang="tr-TR" sz="2400" dirty="0" smtClean="0"/>
              <a:t>da kullanılabilir. </a:t>
            </a:r>
            <a:endParaRPr lang="tr-TR" sz="2400" dirty="0"/>
          </a:p>
        </p:txBody>
      </p:sp>
      <p:sp>
        <p:nvSpPr>
          <p:cNvPr id="16" name="Metin kutusu 15"/>
          <p:cNvSpPr txBox="1"/>
          <p:nvPr/>
        </p:nvSpPr>
        <p:spPr>
          <a:xfrm>
            <a:off x="4134469" y="4236248"/>
            <a:ext cx="3401208"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400" i="1" u="sng" dirty="0" smtClean="0">
                <a:solidFill>
                  <a:srgbClr val="C00000"/>
                </a:solidFill>
              </a:rPr>
              <a:t>Sayfa Düzeni:</a:t>
            </a:r>
          </a:p>
          <a:p>
            <a:r>
              <a:rPr lang="tr-TR" sz="2400" dirty="0"/>
              <a:t>Ü</a:t>
            </a:r>
            <a:r>
              <a:rPr lang="tr-TR" sz="2400" dirty="0" smtClean="0"/>
              <a:t>stten, alttan, sağdan ve soldan 2.5 cm (1 inç) boşluk bırakılmalıdır.</a:t>
            </a:r>
            <a:endParaRPr lang="tr-TR" sz="2400" dirty="0"/>
          </a:p>
        </p:txBody>
      </p:sp>
      <p:sp>
        <p:nvSpPr>
          <p:cNvPr id="6" name="Slayt Numarası Yer Tutucusu 5"/>
          <p:cNvSpPr>
            <a:spLocks noGrp="1"/>
          </p:cNvSpPr>
          <p:nvPr>
            <p:ph type="sldNum" sz="quarter" idx="12"/>
          </p:nvPr>
        </p:nvSpPr>
        <p:spPr/>
        <p:txBody>
          <a:bodyPr/>
          <a:lstStyle/>
          <a:p>
            <a:fld id="{900D4ED9-462A-4EB0-AD72-7478C23AB2D5}" type="slidenum">
              <a:rPr lang="tr-TR" smtClean="0"/>
              <a:t>44</a:t>
            </a:fld>
            <a:endParaRPr lang="tr-TR"/>
          </a:p>
        </p:txBody>
      </p:sp>
    </p:spTree>
    <p:extLst>
      <p:ext uri="{BB962C8B-B14F-4D97-AF65-F5344CB8AC3E}">
        <p14:creationId xmlns:p14="http://schemas.microsoft.com/office/powerpoint/2010/main" val="22067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93916" y="1449303"/>
            <a:ext cx="10996551" cy="196977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200" b="1" u="sng" dirty="0" smtClean="0">
                <a:solidFill>
                  <a:srgbClr val="C00000"/>
                </a:solidFill>
              </a:rPr>
              <a:t>Yazım Diline Yönelik Açıklamalar </a:t>
            </a:r>
          </a:p>
          <a:p>
            <a:pPr algn="ctr"/>
            <a:endParaRPr lang="tr-TR" sz="2000" dirty="0"/>
          </a:p>
          <a:p>
            <a:r>
              <a:rPr lang="tr-TR" sz="2000" b="1" dirty="0" smtClean="0"/>
              <a:t>*APA Yayım Kılavuzu 7. basımda, makale yazımlarında yanlılıktan kaçınan bir dil kullanılması önemli görülmektedir. Bu nedenle yazarlara bir takım önerilerde bulunulmaktadır. Bu  önerilerden bazıları aşağıda yer almaktadır. Ayrıntılı </a:t>
            </a:r>
            <a:r>
              <a:rPr lang="tr-TR" sz="2000" b="1" dirty="0"/>
              <a:t>bilgi </a:t>
            </a:r>
            <a:r>
              <a:rPr lang="tr-TR" sz="2000" b="1" dirty="0" smtClean="0"/>
              <a:t>için  </a:t>
            </a:r>
            <a:r>
              <a:rPr lang="tr-TR" sz="2000" b="1" dirty="0">
                <a:hlinkClick r:id="rId2"/>
              </a:rPr>
              <a:t>https://</a:t>
            </a:r>
            <a:r>
              <a:rPr lang="tr-TR" sz="2000" b="1" dirty="0" smtClean="0">
                <a:hlinkClick r:id="rId2"/>
              </a:rPr>
              <a:t>apastyle.apa.org/style-grammar-guidelines/bias-free-language</a:t>
            </a:r>
            <a:r>
              <a:rPr lang="tr-TR" sz="2000" b="1" dirty="0" smtClean="0"/>
              <a:t> adresi ziyaret edilebilir. </a:t>
            </a:r>
            <a:endParaRPr lang="tr-TR" sz="2000" b="1" dirty="0"/>
          </a:p>
        </p:txBody>
      </p:sp>
      <p:sp>
        <p:nvSpPr>
          <p:cNvPr id="3" name="Dikdörtgen 2"/>
          <p:cNvSpPr/>
          <p:nvPr/>
        </p:nvSpPr>
        <p:spPr>
          <a:xfrm>
            <a:off x="2492631" y="3709558"/>
            <a:ext cx="802297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tr-TR" b="1" dirty="0" smtClean="0"/>
              <a:t>Cinsiyet </a:t>
            </a:r>
            <a:r>
              <a:rPr lang="tr-TR" b="1" dirty="0"/>
              <a:t>belirten zamirlerden </a:t>
            </a:r>
            <a:r>
              <a:rPr lang="tr-TR" b="1" dirty="0" smtClean="0"/>
              <a:t>kaçınmak</a:t>
            </a:r>
          </a:p>
          <a:p>
            <a:pPr marL="285750" indent="-285750">
              <a:buFont typeface="Arial" panose="020B0604020202020204" pitchFamily="34" charset="0"/>
              <a:buChar char="•"/>
            </a:pPr>
            <a:r>
              <a:rPr lang="tr-TR" b="1" dirty="0" smtClean="0"/>
              <a:t>Irk </a:t>
            </a:r>
            <a:r>
              <a:rPr lang="tr-TR" b="1" dirty="0"/>
              <a:t>ve etnik grupların uygun isimlerle yer </a:t>
            </a:r>
            <a:r>
              <a:rPr lang="tr-TR" b="1" dirty="0" smtClean="0"/>
              <a:t>alması </a:t>
            </a:r>
          </a:p>
          <a:p>
            <a:pPr marL="285750" indent="-285750">
              <a:buFont typeface="Arial" panose="020B0604020202020204" pitchFamily="34" charset="0"/>
              <a:buChar char="•"/>
            </a:pPr>
            <a:r>
              <a:rPr lang="tr-TR" b="1" dirty="0" smtClean="0"/>
              <a:t>Etiket </a:t>
            </a:r>
            <a:r>
              <a:rPr lang="tr-TR" b="1" dirty="0"/>
              <a:t>ya da sıfat kullanmaktansa tanımlayıcı ifadelerin </a:t>
            </a:r>
            <a:r>
              <a:rPr lang="tr-TR" b="1" dirty="0" smtClean="0"/>
              <a:t>kullanılması</a:t>
            </a:r>
          </a:p>
          <a:p>
            <a:pPr marL="285750" indent="-285750">
              <a:buFont typeface="Arial" panose="020B0604020202020204" pitchFamily="34" charset="0"/>
              <a:buChar char="•"/>
            </a:pPr>
            <a:r>
              <a:rPr lang="tr-TR" b="1" dirty="0" smtClean="0"/>
              <a:t>Yaş için uygun ifadelerin kullanılması ve geniş </a:t>
            </a:r>
            <a:r>
              <a:rPr lang="tr-TR" b="1" dirty="0"/>
              <a:t>yaş aralıkları yerine sınırlı ve belirli yaş </a:t>
            </a:r>
            <a:r>
              <a:rPr lang="tr-TR" b="1" dirty="0" smtClean="0"/>
              <a:t>aralıklarının tercih edilmesi</a:t>
            </a:r>
          </a:p>
          <a:p>
            <a:pPr marL="285750" indent="-285750">
              <a:buFont typeface="Arial" panose="020B0604020202020204" pitchFamily="34" charset="0"/>
              <a:buChar char="•"/>
            </a:pPr>
            <a:r>
              <a:rPr lang="tr-TR" b="1" dirty="0" smtClean="0"/>
              <a:t>Cinsiyet ve cinsel </a:t>
            </a:r>
            <a:r>
              <a:rPr lang="tr-TR" b="1" dirty="0"/>
              <a:t>yönelim </a:t>
            </a:r>
            <a:r>
              <a:rPr lang="tr-TR" b="1" dirty="0" smtClean="0"/>
              <a:t>arasındaki ayrıma dikkat edilmesi  ve cinsel yönelim için </a:t>
            </a:r>
            <a:r>
              <a:rPr lang="tr-TR" b="1" dirty="0"/>
              <a:t>uygun ifadelerin kullanılması </a:t>
            </a:r>
          </a:p>
        </p:txBody>
      </p:sp>
      <p:sp>
        <p:nvSpPr>
          <p:cNvPr id="2" name="Slayt Numarası Yer Tutucusu 1"/>
          <p:cNvSpPr>
            <a:spLocks noGrp="1"/>
          </p:cNvSpPr>
          <p:nvPr>
            <p:ph type="sldNum" sz="quarter" idx="12"/>
          </p:nvPr>
        </p:nvSpPr>
        <p:spPr/>
        <p:txBody>
          <a:bodyPr/>
          <a:lstStyle/>
          <a:p>
            <a:fld id="{900D4ED9-462A-4EB0-AD72-7478C23AB2D5}" type="slidenum">
              <a:rPr lang="tr-TR" smtClean="0"/>
              <a:t>45</a:t>
            </a:fld>
            <a:endParaRPr lang="tr-TR"/>
          </a:p>
        </p:txBody>
      </p:sp>
    </p:spTree>
    <p:extLst>
      <p:ext uri="{BB962C8B-B14F-4D97-AF65-F5344CB8AC3E}">
        <p14:creationId xmlns:p14="http://schemas.microsoft.com/office/powerpoint/2010/main" val="178240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29100" y="441325"/>
            <a:ext cx="4038600" cy="473075"/>
          </a:xfrm>
        </p:spPr>
        <p:txBody>
          <a:bodyPr>
            <a:normAutofit fontScale="90000"/>
          </a:bodyPr>
          <a:lstStyle/>
          <a:p>
            <a:r>
              <a:rPr lang="tr-TR" b="1" dirty="0" smtClean="0"/>
              <a:t>Yardımcı Sayfalar</a:t>
            </a:r>
            <a:endParaRPr lang="tr-TR" b="1" dirty="0"/>
          </a:p>
        </p:txBody>
      </p:sp>
      <p:sp>
        <p:nvSpPr>
          <p:cNvPr id="4" name="Metin kutusu 3"/>
          <p:cNvSpPr txBox="1"/>
          <p:nvPr/>
        </p:nvSpPr>
        <p:spPr>
          <a:xfrm>
            <a:off x="2472795" y="1887348"/>
            <a:ext cx="6991350" cy="4524315"/>
          </a:xfrm>
          <a:prstGeom prst="rect">
            <a:avLst/>
          </a:prstGeom>
          <a:noFill/>
        </p:spPr>
        <p:txBody>
          <a:bodyPr wrap="square" rtlCol="0">
            <a:spAutoFit/>
          </a:bodyPr>
          <a:lstStyle/>
          <a:p>
            <a:r>
              <a:rPr lang="tr-TR" sz="2400" dirty="0" smtClean="0">
                <a:hlinkClick r:id="rId3"/>
              </a:rPr>
              <a:t>www.apastyle.org</a:t>
            </a:r>
          </a:p>
          <a:p>
            <a:endParaRPr lang="tr-TR" sz="2400" dirty="0" smtClean="0">
              <a:hlinkClick r:id="rId3"/>
            </a:endParaRPr>
          </a:p>
          <a:p>
            <a:r>
              <a:rPr lang="tr-TR" sz="2400" dirty="0"/>
              <a:t>Learning APA Style </a:t>
            </a:r>
            <a:r>
              <a:rPr lang="tr-TR" sz="2400" dirty="0">
                <a:sym typeface="Wingdings" panose="05000000000000000000" pitchFamily="2" charset="2"/>
              </a:rPr>
              <a:t> Courses &amp; </a:t>
            </a:r>
            <a:r>
              <a:rPr lang="tr-TR" sz="2400" dirty="0" err="1">
                <a:sym typeface="Wingdings" panose="05000000000000000000" pitchFamily="2" charset="2"/>
              </a:rPr>
              <a:t>Tutorials</a:t>
            </a:r>
            <a:endParaRPr lang="tr-TR" sz="2400" dirty="0">
              <a:sym typeface="Wingdings" panose="05000000000000000000" pitchFamily="2" charset="2"/>
            </a:endParaRPr>
          </a:p>
          <a:p>
            <a:r>
              <a:rPr lang="tr-TR" sz="2400" dirty="0" smtClean="0">
                <a:hlinkClick r:id="rId3"/>
              </a:rPr>
              <a:t>  </a:t>
            </a:r>
          </a:p>
          <a:p>
            <a:r>
              <a:rPr lang="tr-TR" sz="2400" dirty="0">
                <a:hlinkClick r:id="rId3"/>
              </a:rPr>
              <a:t>https://</a:t>
            </a:r>
            <a:r>
              <a:rPr lang="tr-TR" sz="2400" dirty="0" smtClean="0">
                <a:hlinkClick r:id="rId3"/>
              </a:rPr>
              <a:t>apastyle.apa.org/style-grammar-guidelines/references </a:t>
            </a:r>
          </a:p>
          <a:p>
            <a:endParaRPr lang="tr-TR" sz="2400" dirty="0" smtClean="0">
              <a:hlinkClick r:id="rId3"/>
            </a:endParaRPr>
          </a:p>
          <a:p>
            <a:r>
              <a:rPr lang="tr-TR" sz="2400" dirty="0">
                <a:hlinkClick r:id="rId3"/>
              </a:rPr>
              <a:t>http://flash1r.apa.org/apastyle/basics/index.htm?_ga=1.154959928.1888754514.1451912489</a:t>
            </a:r>
            <a:r>
              <a:rPr lang="tr-TR" sz="2400" dirty="0"/>
              <a:t> </a:t>
            </a:r>
          </a:p>
          <a:p>
            <a:endParaRPr lang="tr-TR" sz="2400" dirty="0">
              <a:hlinkClick r:id="rId3"/>
            </a:endParaRPr>
          </a:p>
          <a:p>
            <a:endParaRPr lang="tr-TR" sz="2400" dirty="0">
              <a:hlinkClick r:id="rId3"/>
            </a:endParaRPr>
          </a:p>
          <a:p>
            <a:endParaRPr lang="tr-TR" sz="2400" dirty="0" smtClean="0">
              <a:hlinkClick r:id="rId3"/>
            </a:endParaRPr>
          </a:p>
        </p:txBody>
      </p:sp>
      <p:sp>
        <p:nvSpPr>
          <p:cNvPr id="5" name="Patlama 2 4"/>
          <p:cNvSpPr/>
          <p:nvPr/>
        </p:nvSpPr>
        <p:spPr>
          <a:xfrm rot="256970">
            <a:off x="9836993" y="60003"/>
            <a:ext cx="1654601" cy="127481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7" name="Patlama 2 6"/>
          <p:cNvSpPr/>
          <p:nvPr/>
        </p:nvSpPr>
        <p:spPr>
          <a:xfrm rot="256970">
            <a:off x="772902" y="60002"/>
            <a:ext cx="1654601" cy="127481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 name="Slayt Numarası Yer Tutucusu 2"/>
          <p:cNvSpPr>
            <a:spLocks noGrp="1"/>
          </p:cNvSpPr>
          <p:nvPr>
            <p:ph type="sldNum" sz="quarter" idx="12"/>
          </p:nvPr>
        </p:nvSpPr>
        <p:spPr/>
        <p:txBody>
          <a:bodyPr/>
          <a:lstStyle/>
          <a:p>
            <a:fld id="{900D4ED9-462A-4EB0-AD72-7478C23AB2D5}" type="slidenum">
              <a:rPr lang="tr-TR" smtClean="0"/>
              <a:t>46</a:t>
            </a:fld>
            <a:endParaRPr lang="tr-TR"/>
          </a:p>
        </p:txBody>
      </p:sp>
    </p:spTree>
    <p:extLst>
      <p:ext uri="{BB962C8B-B14F-4D97-AF65-F5344CB8AC3E}">
        <p14:creationId xmlns:p14="http://schemas.microsoft.com/office/powerpoint/2010/main" val="253506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5775" y="0"/>
            <a:ext cx="10532268" cy="1078280"/>
          </a:xfrm>
        </p:spPr>
        <p:txBody>
          <a:bodyPr/>
          <a:lstStyle/>
          <a:p>
            <a:pPr algn="ctr"/>
            <a:r>
              <a:rPr lang="tr-TR" b="1" dirty="0" smtClean="0"/>
              <a:t>Başka Bir Kaynaktan Yararlanma Yöntemleri </a:t>
            </a:r>
            <a:endParaRPr lang="tr-TR" b="1" dirty="0"/>
          </a:p>
        </p:txBody>
      </p:sp>
      <p:sp>
        <p:nvSpPr>
          <p:cNvPr id="5" name="Metin kutusu 4"/>
          <p:cNvSpPr txBox="1"/>
          <p:nvPr/>
        </p:nvSpPr>
        <p:spPr>
          <a:xfrm>
            <a:off x="769487" y="1046695"/>
            <a:ext cx="10584313" cy="1015663"/>
          </a:xfrm>
          <a:prstGeom prst="rect">
            <a:avLst/>
          </a:prstGeom>
          <a:solidFill>
            <a:schemeClr val="accent1">
              <a:lumMod val="20000"/>
              <a:lumOff val="80000"/>
            </a:schemeClr>
          </a:solidFill>
        </p:spPr>
        <p:txBody>
          <a:bodyPr wrap="square" rtlCol="0">
            <a:spAutoFit/>
          </a:bodyPr>
          <a:lstStyle/>
          <a:p>
            <a:r>
              <a:rPr lang="tr-TR" sz="2000" dirty="0" smtClean="0"/>
              <a:t>Bir araştırma raporu, makale yazarken, başka yazarların çalışmalarından, fikirlerinden  ve bulgularından sıklıkla faydalanırız. Metin içinde başka bir yazarın fikrinden iki farklı yolla yararlanabiliriz. </a:t>
            </a:r>
            <a:r>
              <a:rPr lang="tr-TR" sz="2000" b="1" dirty="0" smtClean="0"/>
              <a:t>Her iki durumda da kaynak göstermemiz gereklidir</a:t>
            </a:r>
            <a:r>
              <a:rPr lang="tr-TR" sz="2000" dirty="0" smtClean="0"/>
              <a:t>.</a:t>
            </a:r>
            <a:endParaRPr lang="tr-TR" sz="2000"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47</a:t>
            </a:fld>
            <a:endParaRPr lang="tr-TR"/>
          </a:p>
        </p:txBody>
      </p:sp>
      <p:graphicFrame>
        <p:nvGraphicFramePr>
          <p:cNvPr id="6" name="Diyagram 5"/>
          <p:cNvGraphicFramePr/>
          <p:nvPr>
            <p:extLst>
              <p:ext uri="{D42A27DB-BD31-4B8C-83A1-F6EECF244321}">
                <p14:modId xmlns:p14="http://schemas.microsoft.com/office/powerpoint/2010/main" val="933881155"/>
              </p:ext>
            </p:extLst>
          </p:nvPr>
        </p:nvGraphicFramePr>
        <p:xfrm>
          <a:off x="650929" y="2557220"/>
          <a:ext cx="10554346" cy="332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Düz Ok Bağlayıcısı 8"/>
          <p:cNvCxnSpPr/>
          <p:nvPr/>
        </p:nvCxnSpPr>
        <p:spPr>
          <a:xfrm flipH="1">
            <a:off x="3332136" y="2062359"/>
            <a:ext cx="1239864" cy="742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6726264" y="2062359"/>
            <a:ext cx="1301858" cy="694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345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7374" y="365126"/>
            <a:ext cx="9496425" cy="863600"/>
          </a:xfrm>
        </p:spPr>
        <p:txBody>
          <a:bodyPr>
            <a:normAutofit/>
          </a:bodyPr>
          <a:lstStyle/>
          <a:p>
            <a:r>
              <a:rPr lang="tr-TR" sz="3200" b="1" dirty="0" smtClean="0"/>
              <a:t>Kaynak Göstermek Neden Önemlidir?</a:t>
            </a:r>
            <a:endParaRPr lang="tr-TR" sz="3200" b="1" dirty="0"/>
          </a:p>
        </p:txBody>
      </p:sp>
      <p:sp>
        <p:nvSpPr>
          <p:cNvPr id="5" name="Metin kutusu 4"/>
          <p:cNvSpPr txBox="1"/>
          <p:nvPr/>
        </p:nvSpPr>
        <p:spPr>
          <a:xfrm>
            <a:off x="1285874" y="1717655"/>
            <a:ext cx="9486899" cy="707886"/>
          </a:xfrm>
          <a:prstGeom prst="rect">
            <a:avLst/>
          </a:prstGeom>
        </p:spPr>
        <p:style>
          <a:lnRef idx="1">
            <a:schemeClr val="accent6"/>
          </a:lnRef>
          <a:fillRef idx="1001">
            <a:schemeClr val="lt2"/>
          </a:fillRef>
          <a:effectRef idx="1">
            <a:schemeClr val="accent6"/>
          </a:effectRef>
          <a:fontRef idx="minor">
            <a:schemeClr val="dk1"/>
          </a:fontRef>
        </p:style>
        <p:txBody>
          <a:bodyPr wrap="square" rtlCol="0">
            <a:spAutoFit/>
          </a:bodyPr>
          <a:lstStyle/>
          <a:p>
            <a:pPr marL="457200" indent="-457200">
              <a:buFont typeface="Wingdings" panose="05000000000000000000" pitchFamily="2" charset="2"/>
              <a:buChar char="ü"/>
            </a:pPr>
            <a:r>
              <a:rPr lang="tr-TR" sz="2000" dirty="0"/>
              <a:t>O</a:t>
            </a:r>
            <a:r>
              <a:rPr lang="tr-TR" sz="2000" baseline="0" dirty="0" smtClean="0"/>
              <a:t>kuyucunun ilgili materyale kolaylıkla ulaşması sağlanır.</a:t>
            </a:r>
          </a:p>
          <a:p>
            <a:pPr marL="457200" indent="-457200">
              <a:buFont typeface="Wingdings" panose="05000000000000000000" pitchFamily="2" charset="2"/>
              <a:buChar char="ü"/>
            </a:pPr>
            <a:r>
              <a:rPr lang="tr-TR" sz="2000" dirty="0" smtClean="0"/>
              <a:t>O</a:t>
            </a:r>
            <a:r>
              <a:rPr lang="tr-TR" sz="2000" baseline="0" dirty="0" smtClean="0"/>
              <a:t>rijinal metnin yazarlarının hakları korunmuş olur.</a:t>
            </a:r>
          </a:p>
        </p:txBody>
      </p:sp>
      <p:sp>
        <p:nvSpPr>
          <p:cNvPr id="7" name="Metin kutusu 6"/>
          <p:cNvSpPr txBox="1"/>
          <p:nvPr/>
        </p:nvSpPr>
        <p:spPr>
          <a:xfrm>
            <a:off x="1285874" y="4686300"/>
            <a:ext cx="9486899" cy="707886"/>
          </a:xfrm>
          <a:prstGeom prst="rect">
            <a:avLst/>
          </a:prstGeom>
          <a:noFill/>
          <a:ln>
            <a:solidFill>
              <a:srgbClr val="00B0F0"/>
            </a:solidFill>
          </a:ln>
        </p:spPr>
        <p:txBody>
          <a:bodyPr wrap="square" rtlCol="0">
            <a:spAutoFit/>
          </a:bodyPr>
          <a:lstStyle/>
          <a:p>
            <a:r>
              <a:rPr lang="tr-TR" sz="2000" b="1" dirty="0" smtClean="0"/>
              <a:t>Daha çok kaynak daha iyi rapor demek değildir.</a:t>
            </a:r>
          </a:p>
          <a:p>
            <a:r>
              <a:rPr lang="tr-TR" sz="2000" dirty="0" smtClean="0"/>
              <a:t>Bir metni yazarken kendi fikrinizi destekleyecek kadar kaynak göstermeniz yeterlidir.</a:t>
            </a:r>
            <a:endParaRPr lang="tr-TR" sz="2000" dirty="0"/>
          </a:p>
        </p:txBody>
      </p:sp>
      <p:sp>
        <p:nvSpPr>
          <p:cNvPr id="8" name="Şeritli Sağ Ok 7"/>
          <p:cNvSpPr/>
          <p:nvPr/>
        </p:nvSpPr>
        <p:spPr>
          <a:xfrm rot="5400000">
            <a:off x="5456240" y="3125251"/>
            <a:ext cx="1146164" cy="72460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p:cNvSpPr>
            <a:spLocks noGrp="1"/>
          </p:cNvSpPr>
          <p:nvPr>
            <p:ph type="sldNum" sz="quarter" idx="12"/>
          </p:nvPr>
        </p:nvSpPr>
        <p:spPr/>
        <p:txBody>
          <a:bodyPr/>
          <a:lstStyle/>
          <a:p>
            <a:fld id="{900D4ED9-462A-4EB0-AD72-7478C23AB2D5}" type="slidenum">
              <a:rPr lang="tr-TR" smtClean="0"/>
              <a:t>48</a:t>
            </a:fld>
            <a:endParaRPr lang="tr-TR"/>
          </a:p>
        </p:txBody>
      </p:sp>
    </p:spTree>
    <p:extLst>
      <p:ext uri="{BB962C8B-B14F-4D97-AF65-F5344CB8AC3E}">
        <p14:creationId xmlns:p14="http://schemas.microsoft.com/office/powerpoint/2010/main" val="753436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Başka Bir Kaynaktan Yararlanma Yöntemleri </a:t>
            </a:r>
            <a:endParaRPr lang="tr-TR" dirty="0"/>
          </a:p>
        </p:txBody>
      </p:sp>
      <p:sp>
        <p:nvSpPr>
          <p:cNvPr id="3" name="İçerik Yer Tutucus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tr-TR" b="1" dirty="0" smtClean="0"/>
              <a:t>Alıntılama (</a:t>
            </a:r>
            <a:r>
              <a:rPr lang="tr-TR" b="1" dirty="0" err="1" smtClean="0"/>
              <a:t>Quotations</a:t>
            </a:r>
            <a:r>
              <a:rPr lang="tr-TR" b="1" dirty="0" smtClean="0"/>
              <a:t>)</a:t>
            </a:r>
          </a:p>
          <a:p>
            <a:pPr lvl="1"/>
            <a:r>
              <a:rPr lang="tr-TR" b="1" dirty="0" smtClean="0"/>
              <a:t>Kısa alıntılama</a:t>
            </a:r>
          </a:p>
          <a:p>
            <a:pPr lvl="2"/>
            <a:r>
              <a:rPr lang="tr-TR" dirty="0"/>
              <a:t>40 kelimeden daha az </a:t>
            </a:r>
            <a:r>
              <a:rPr lang="tr-TR" dirty="0" smtClean="0"/>
              <a:t>alıntılarda kelimelerin </a:t>
            </a:r>
            <a:r>
              <a:rPr lang="tr-TR" dirty="0"/>
              <a:t>etrafına tırnak işaretleri </a:t>
            </a:r>
            <a:r>
              <a:rPr lang="tr-TR" dirty="0" smtClean="0"/>
              <a:t>eklenir ve </a:t>
            </a:r>
            <a:r>
              <a:rPr lang="tr-TR" dirty="0"/>
              <a:t>alıntıyı </a:t>
            </a:r>
            <a:r>
              <a:rPr lang="tr-TR" dirty="0" smtClean="0"/>
              <a:t>metin içine dahil edilir,  </a:t>
            </a:r>
            <a:r>
              <a:rPr lang="tr-TR" dirty="0"/>
              <a:t>ek biçimlendirmeye gerek yoktur. Orijinal kaynak bir üç nokta içermedikçe, alıntıların başına ve / veya sonuna üç nokta </a:t>
            </a:r>
            <a:r>
              <a:rPr lang="tr-TR" dirty="0" smtClean="0"/>
              <a:t>eklenmez. </a:t>
            </a:r>
          </a:p>
          <a:p>
            <a:pPr lvl="1"/>
            <a:r>
              <a:rPr lang="tr-TR" b="1" dirty="0" smtClean="0"/>
              <a:t>Blok alıntılama </a:t>
            </a:r>
          </a:p>
          <a:p>
            <a:pPr lvl="2"/>
            <a:r>
              <a:rPr lang="tr-TR" dirty="0" smtClean="0"/>
              <a:t>Alıntılanan metin yeni bir satırda, 1.25 cm (0.5 inç) ek bir girinti ile başlatılır. Alıntılanan metnin son noktalama işaretinden sonra parantez içinde kaynak gösterilir. Kaynak gösteriminde yazarın soyadı, yayının yılı ve alıntılanan metnin yer aldığı sayfa numarası yer almalıdır. Parantez sonunda ekstra bir noktalama işareti kullanılmaz. </a:t>
            </a:r>
          </a:p>
          <a:p>
            <a:pPr lvl="2"/>
            <a:r>
              <a:rPr lang="tr-TR" dirty="0" smtClean="0"/>
              <a:t>Blok alıntılamalarda, metin içinde kaynak cümle içinde de verilebilir. Bu durumda yine alıntılanan </a:t>
            </a:r>
            <a:r>
              <a:rPr lang="tr-TR" dirty="0"/>
              <a:t>metin yeni bir satırda, 1.25 cm (0.5 inç) ek bir girinti ile başlatılır. Alıntılanan metnin son noktalama işaretinden sonra parantez içinde </a:t>
            </a:r>
            <a:r>
              <a:rPr lang="tr-TR" dirty="0" smtClean="0"/>
              <a:t>alıntılanan </a:t>
            </a:r>
            <a:r>
              <a:rPr lang="tr-TR" dirty="0"/>
              <a:t>metnin yer aldığı sayfa </a:t>
            </a:r>
            <a:r>
              <a:rPr lang="tr-TR" dirty="0" smtClean="0"/>
              <a:t>numarasına yer verilir. Parantez </a:t>
            </a:r>
            <a:r>
              <a:rPr lang="tr-TR" dirty="0"/>
              <a:t>sonunda ekstra bir noktalama işareti kullanılmaz</a:t>
            </a:r>
            <a:r>
              <a:rPr lang="tr-TR" dirty="0" smtClean="0"/>
              <a:t>.</a:t>
            </a:r>
            <a:endParaRPr lang="tr-TR" dirty="0"/>
          </a:p>
          <a:p>
            <a:pPr lvl="2"/>
            <a:endParaRPr lang="tr-TR" dirty="0" smtClean="0"/>
          </a:p>
          <a:p>
            <a:pPr marL="914400" lvl="2" indent="0">
              <a:buNone/>
            </a:pPr>
            <a:endParaRPr lang="tr-TR" dirty="0" smtClean="0"/>
          </a:p>
        </p:txBody>
      </p:sp>
      <p:sp>
        <p:nvSpPr>
          <p:cNvPr id="4" name="Slayt Numarası Yer Tutucusu 3"/>
          <p:cNvSpPr>
            <a:spLocks noGrp="1"/>
          </p:cNvSpPr>
          <p:nvPr>
            <p:ph type="sldNum" sz="quarter" idx="12"/>
          </p:nvPr>
        </p:nvSpPr>
        <p:spPr/>
        <p:txBody>
          <a:bodyPr/>
          <a:lstStyle/>
          <a:p>
            <a:fld id="{900D4ED9-462A-4EB0-AD72-7478C23AB2D5}" type="slidenum">
              <a:rPr lang="tr-TR" smtClean="0"/>
              <a:t>49</a:t>
            </a:fld>
            <a:endParaRPr lang="tr-TR"/>
          </a:p>
        </p:txBody>
      </p:sp>
    </p:spTree>
    <p:extLst>
      <p:ext uri="{BB962C8B-B14F-4D97-AF65-F5344CB8AC3E}">
        <p14:creationId xmlns:p14="http://schemas.microsoft.com/office/powerpoint/2010/main" val="111260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2502" y="-129551"/>
            <a:ext cx="10515600" cy="1325563"/>
          </a:xfrm>
        </p:spPr>
        <p:txBody>
          <a:bodyPr>
            <a:normAutofit/>
          </a:bodyPr>
          <a:lstStyle/>
          <a:p>
            <a:r>
              <a:rPr lang="tr-TR" sz="4000" dirty="0" smtClean="0">
                <a:solidFill>
                  <a:srgbClr val="C00000"/>
                </a:solidFill>
              </a:rPr>
              <a:t>Araştırma Raporunun Yapısı ve İçeriği</a:t>
            </a:r>
            <a:endParaRPr lang="tr-TR" sz="4000" dirty="0">
              <a:solidFill>
                <a:srgbClr val="C00000"/>
              </a:solidFill>
            </a:endParaRPr>
          </a:p>
        </p:txBody>
      </p:sp>
      <p:sp>
        <p:nvSpPr>
          <p:cNvPr id="3" name="İçerik Yer Tutucusu 2"/>
          <p:cNvSpPr>
            <a:spLocks noGrp="1"/>
          </p:cNvSpPr>
          <p:nvPr>
            <p:ph idx="1"/>
          </p:nvPr>
        </p:nvSpPr>
        <p:spPr>
          <a:xfrm>
            <a:off x="1484028" y="907998"/>
            <a:ext cx="8705001" cy="5647182"/>
          </a:xfrm>
          <a:ln>
            <a:solidFill>
              <a:schemeClr val="accent2">
                <a:lumMod val="75000"/>
              </a:schemeClr>
            </a:solidFill>
          </a:ln>
        </p:spPr>
        <p:txBody>
          <a:bodyPr>
            <a:normAutofit fontScale="92500" lnSpcReduction="20000"/>
          </a:bodyPr>
          <a:lstStyle/>
          <a:p>
            <a:r>
              <a:rPr lang="tr-TR" dirty="0" smtClean="0"/>
              <a:t>Kapak Sayfası</a:t>
            </a:r>
          </a:p>
          <a:p>
            <a:pPr lvl="1">
              <a:buFont typeface="Wingdings" panose="05000000000000000000" pitchFamily="2" charset="2"/>
              <a:buChar char="ü"/>
            </a:pPr>
            <a:r>
              <a:rPr lang="tr-TR" dirty="0" smtClean="0"/>
              <a:t>Kısa Başlık (</a:t>
            </a:r>
            <a:r>
              <a:rPr lang="tr-TR" dirty="0" err="1" smtClean="0"/>
              <a:t>Running</a:t>
            </a:r>
            <a:r>
              <a:rPr lang="tr-TR" dirty="0" smtClean="0"/>
              <a:t> </a:t>
            </a:r>
            <a:r>
              <a:rPr lang="tr-TR" dirty="0" err="1" smtClean="0"/>
              <a:t>Head</a:t>
            </a:r>
            <a:r>
              <a:rPr lang="tr-TR" dirty="0" smtClean="0"/>
              <a:t>)</a:t>
            </a:r>
          </a:p>
          <a:p>
            <a:pPr lvl="1">
              <a:buFont typeface="Wingdings" panose="05000000000000000000" pitchFamily="2" charset="2"/>
              <a:buChar char="ü"/>
            </a:pPr>
            <a:r>
              <a:rPr lang="tr-TR" dirty="0" smtClean="0"/>
              <a:t>Başlık (</a:t>
            </a:r>
            <a:r>
              <a:rPr lang="tr-TR" dirty="0" err="1" smtClean="0"/>
              <a:t>Title</a:t>
            </a:r>
            <a:r>
              <a:rPr lang="tr-TR" dirty="0" smtClean="0"/>
              <a:t>)</a:t>
            </a:r>
          </a:p>
          <a:p>
            <a:pPr lvl="1">
              <a:buFont typeface="Wingdings" panose="05000000000000000000" pitchFamily="2" charset="2"/>
              <a:buChar char="ü"/>
            </a:pPr>
            <a:r>
              <a:rPr lang="tr-TR" dirty="0" smtClean="0"/>
              <a:t>Araştırma Raporunun Yazarı ve Kurumu</a:t>
            </a:r>
          </a:p>
          <a:p>
            <a:pPr lvl="1">
              <a:buFont typeface="Wingdings" panose="05000000000000000000" pitchFamily="2" charset="2"/>
              <a:buChar char="ü"/>
            </a:pPr>
            <a:r>
              <a:rPr lang="tr-TR" dirty="0" smtClean="0"/>
              <a:t>Yazarın Notu</a:t>
            </a:r>
          </a:p>
          <a:p>
            <a:r>
              <a:rPr lang="tr-TR" dirty="0" smtClean="0"/>
              <a:t>Öz (</a:t>
            </a:r>
            <a:r>
              <a:rPr lang="tr-TR" dirty="0" err="1" smtClean="0"/>
              <a:t>Abstract</a:t>
            </a:r>
            <a:r>
              <a:rPr lang="tr-TR" dirty="0" smtClean="0"/>
              <a:t>)</a:t>
            </a:r>
          </a:p>
          <a:p>
            <a:r>
              <a:rPr lang="tr-TR" dirty="0" smtClean="0"/>
              <a:t>Giriş (</a:t>
            </a:r>
            <a:r>
              <a:rPr lang="tr-TR" dirty="0" err="1" smtClean="0"/>
              <a:t>Introduction</a:t>
            </a:r>
            <a:r>
              <a:rPr lang="tr-TR" dirty="0" smtClean="0"/>
              <a:t>)</a:t>
            </a:r>
          </a:p>
          <a:p>
            <a:r>
              <a:rPr lang="tr-TR" dirty="0" smtClean="0"/>
              <a:t>Yöntem (</a:t>
            </a:r>
            <a:r>
              <a:rPr lang="tr-TR" dirty="0" err="1" smtClean="0"/>
              <a:t>Methods</a:t>
            </a:r>
            <a:r>
              <a:rPr lang="tr-TR" dirty="0" smtClean="0"/>
              <a:t>)</a:t>
            </a:r>
          </a:p>
          <a:p>
            <a:pPr lvl="1">
              <a:buFont typeface="Wingdings" panose="05000000000000000000" pitchFamily="2" charset="2"/>
              <a:buChar char="ü"/>
            </a:pPr>
            <a:r>
              <a:rPr lang="tr-TR" dirty="0" smtClean="0"/>
              <a:t>Örneklem/ Katılımcılar (</a:t>
            </a:r>
            <a:r>
              <a:rPr lang="tr-TR" dirty="0" err="1" smtClean="0"/>
              <a:t>Participants</a:t>
            </a:r>
            <a:r>
              <a:rPr lang="tr-TR" dirty="0" smtClean="0"/>
              <a:t>)</a:t>
            </a:r>
          </a:p>
          <a:p>
            <a:pPr lvl="1">
              <a:buFont typeface="Wingdings" panose="05000000000000000000" pitchFamily="2" charset="2"/>
              <a:buChar char="ü"/>
            </a:pPr>
            <a:r>
              <a:rPr lang="tr-TR" dirty="0" smtClean="0"/>
              <a:t>Ölçüm Araçları (Instruments/ </a:t>
            </a:r>
            <a:r>
              <a:rPr lang="tr-TR" dirty="0" err="1" smtClean="0"/>
              <a:t>Materials</a:t>
            </a:r>
            <a:r>
              <a:rPr lang="tr-TR" dirty="0" smtClean="0"/>
              <a:t>)</a:t>
            </a:r>
          </a:p>
          <a:p>
            <a:pPr lvl="1">
              <a:buFont typeface="Wingdings" panose="05000000000000000000" pitchFamily="2" charset="2"/>
              <a:buChar char="ü"/>
            </a:pPr>
            <a:r>
              <a:rPr lang="tr-TR" dirty="0" smtClean="0"/>
              <a:t>İşlem (</a:t>
            </a:r>
            <a:r>
              <a:rPr lang="tr-TR" dirty="0" err="1" smtClean="0"/>
              <a:t>Procedure</a:t>
            </a:r>
            <a:r>
              <a:rPr lang="tr-TR" dirty="0" smtClean="0"/>
              <a:t>)</a:t>
            </a:r>
          </a:p>
          <a:p>
            <a:pPr marL="228600" lvl="1">
              <a:spcBef>
                <a:spcPts val="1000"/>
              </a:spcBef>
            </a:pPr>
            <a:r>
              <a:rPr lang="tr-TR" sz="2800" dirty="0" smtClean="0"/>
              <a:t>Bulgular </a:t>
            </a:r>
            <a:r>
              <a:rPr lang="tr-TR" sz="2800" dirty="0"/>
              <a:t>(</a:t>
            </a:r>
            <a:r>
              <a:rPr lang="tr-TR" sz="2800" dirty="0" err="1"/>
              <a:t>Results</a:t>
            </a:r>
            <a:r>
              <a:rPr lang="tr-TR" sz="2800" dirty="0" smtClean="0"/>
              <a:t>)</a:t>
            </a:r>
          </a:p>
          <a:p>
            <a:pPr marL="228600" lvl="1">
              <a:spcBef>
                <a:spcPts val="1000"/>
              </a:spcBef>
            </a:pPr>
            <a:r>
              <a:rPr lang="tr-TR" sz="2800" dirty="0" smtClean="0"/>
              <a:t>Tartışma (</a:t>
            </a:r>
            <a:r>
              <a:rPr lang="tr-TR" sz="2800" dirty="0" err="1" smtClean="0"/>
              <a:t>Discussion</a:t>
            </a:r>
            <a:r>
              <a:rPr lang="tr-TR" sz="2800" dirty="0" smtClean="0"/>
              <a:t>)</a:t>
            </a:r>
          </a:p>
          <a:p>
            <a:pPr marL="228600" lvl="1">
              <a:spcBef>
                <a:spcPts val="1000"/>
              </a:spcBef>
            </a:pPr>
            <a:r>
              <a:rPr lang="tr-TR" sz="2800" dirty="0" smtClean="0"/>
              <a:t>Kaynaklar (</a:t>
            </a:r>
            <a:r>
              <a:rPr lang="tr-TR" sz="2800" dirty="0" err="1" smtClean="0"/>
              <a:t>References</a:t>
            </a:r>
            <a:r>
              <a:rPr lang="tr-TR" sz="2800" dirty="0" smtClean="0"/>
              <a:t>)</a:t>
            </a:r>
          </a:p>
          <a:p>
            <a:pPr marL="228600" lvl="1">
              <a:spcBef>
                <a:spcPts val="1000"/>
              </a:spcBef>
            </a:pPr>
            <a:r>
              <a:rPr lang="tr-TR" sz="2800" dirty="0" smtClean="0"/>
              <a:t>Ek/Ekler (</a:t>
            </a:r>
            <a:r>
              <a:rPr lang="tr-TR" sz="2800" dirty="0" err="1" smtClean="0"/>
              <a:t>Appendix</a:t>
            </a:r>
            <a:r>
              <a:rPr lang="tr-TR" sz="2800" dirty="0" smtClean="0"/>
              <a:t>/ </a:t>
            </a:r>
            <a:r>
              <a:rPr lang="tr-TR" sz="2800" dirty="0" err="1" smtClean="0"/>
              <a:t>Appendices</a:t>
            </a:r>
            <a:r>
              <a:rPr lang="tr-TR" sz="2800" dirty="0" smtClean="0"/>
              <a:t>)</a:t>
            </a:r>
            <a:endParaRPr lang="tr-TR" sz="2800"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5</a:t>
            </a:fld>
            <a:endParaRPr lang="tr-TR"/>
          </a:p>
        </p:txBody>
      </p:sp>
    </p:spTree>
    <p:extLst>
      <p:ext uri="{BB962C8B-B14F-4D97-AF65-F5344CB8AC3E}">
        <p14:creationId xmlns:p14="http://schemas.microsoft.com/office/powerpoint/2010/main" val="169989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00D4ED9-462A-4EB0-AD72-7478C23AB2D5}" type="slidenum">
              <a:rPr lang="tr-TR" smtClean="0"/>
              <a:t>50</a:t>
            </a:fld>
            <a:endParaRPr lang="tr-TR"/>
          </a:p>
        </p:txBody>
      </p:sp>
      <p:sp>
        <p:nvSpPr>
          <p:cNvPr id="5" name="İçerik Yer Tutucusu 2"/>
          <p:cNvSpPr>
            <a:spLocks noGrp="1"/>
          </p:cNvSpPr>
          <p:nvPr>
            <p:ph idx="1"/>
          </p:nvPr>
        </p:nvSpPr>
        <p:spPr>
          <a:xfrm>
            <a:off x="838200" y="1825624"/>
            <a:ext cx="10847522" cy="4530725"/>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tr-TR" b="1" dirty="0" smtClean="0">
                <a:solidFill>
                  <a:schemeClr val="accent1">
                    <a:lumMod val="50000"/>
                  </a:schemeClr>
                </a:solidFill>
              </a:rPr>
              <a:t>Alıntılama Örnekleri </a:t>
            </a:r>
          </a:p>
          <a:p>
            <a:pPr lvl="1"/>
            <a:r>
              <a:rPr lang="tr-TR" sz="2600" dirty="0" smtClean="0">
                <a:solidFill>
                  <a:schemeClr val="accent1">
                    <a:lumMod val="75000"/>
                  </a:schemeClr>
                </a:solidFill>
              </a:rPr>
              <a:t>Kısa alıntılama</a:t>
            </a:r>
          </a:p>
          <a:p>
            <a:pPr marL="457200" lvl="1" indent="0">
              <a:buNone/>
            </a:pPr>
            <a:r>
              <a:rPr lang="en-US" sz="1900" dirty="0" smtClean="0"/>
              <a:t>Effective </a:t>
            </a:r>
            <a:r>
              <a:rPr lang="en-US" sz="1900" dirty="0"/>
              <a:t>teams can be difficult to describe because “high performance along one domain does not translate to high performance along another” (Ervin et al., 2018, p. 470).</a:t>
            </a:r>
            <a:endParaRPr lang="tr-TR" sz="1900" dirty="0" smtClean="0"/>
          </a:p>
          <a:p>
            <a:pPr lvl="1"/>
            <a:r>
              <a:rPr lang="tr-TR" sz="2600" dirty="0" smtClean="0">
                <a:solidFill>
                  <a:schemeClr val="accent1">
                    <a:lumMod val="75000"/>
                  </a:schemeClr>
                </a:solidFill>
              </a:rPr>
              <a:t>Blok alıntılama </a:t>
            </a:r>
          </a:p>
          <a:p>
            <a:pPr marL="457200" lvl="1" indent="0">
              <a:buNone/>
            </a:pPr>
            <a:r>
              <a:rPr lang="tr-TR" sz="1900" b="1" dirty="0" smtClean="0"/>
              <a:t>1. Yöntem</a:t>
            </a:r>
          </a:p>
          <a:p>
            <a:pPr marL="457200" lvl="1" indent="0">
              <a:buNone/>
            </a:pPr>
            <a:r>
              <a:rPr lang="en-US" sz="1900" dirty="0"/>
              <a:t>Researchers have studied how people talk to </a:t>
            </a:r>
            <a:r>
              <a:rPr lang="en-US" sz="1900" dirty="0" smtClean="0"/>
              <a:t>themselves:</a:t>
            </a:r>
            <a:endParaRPr lang="tr-TR" sz="1900" dirty="0"/>
          </a:p>
          <a:p>
            <a:pPr marL="914400" lvl="2" indent="0">
              <a:buNone/>
            </a:pPr>
            <a:r>
              <a:rPr lang="en-US" sz="1900" dirty="0" smtClean="0"/>
              <a:t>Inner </a:t>
            </a:r>
            <a:r>
              <a:rPr lang="en-US" sz="1900" dirty="0"/>
              <a:t>speech is a paradoxical phenomenon. It is an experience that is central to many people’s everyday lives, and yet it presents considerable challenges to any effort to study it scientifically. Nevertheless, a wide range of methodologies and approaches have combined to shed light on the subjective experience of inner speech and its cognitive and neural underpinnings. (Alderson-Day &amp; </a:t>
            </a:r>
            <a:r>
              <a:rPr lang="en-US" sz="1900" dirty="0" err="1"/>
              <a:t>Fernyhough</a:t>
            </a:r>
            <a:r>
              <a:rPr lang="en-US" sz="1900" dirty="0"/>
              <a:t>, 2015, p. 957</a:t>
            </a:r>
            <a:r>
              <a:rPr lang="tr-TR" sz="1900" dirty="0" smtClean="0"/>
              <a:t>)</a:t>
            </a:r>
            <a:endParaRPr lang="tr-TR" sz="1900" b="1" dirty="0" smtClean="0"/>
          </a:p>
          <a:p>
            <a:pPr marL="457200" lvl="1" indent="0">
              <a:buNone/>
            </a:pPr>
            <a:r>
              <a:rPr lang="tr-TR" sz="1900" b="1" dirty="0" smtClean="0"/>
              <a:t>2. Yöntem </a:t>
            </a:r>
            <a:endParaRPr lang="tr-TR" sz="1900" dirty="0" smtClean="0"/>
          </a:p>
          <a:p>
            <a:pPr marL="457200" lvl="1" indent="0">
              <a:buNone/>
            </a:pPr>
            <a:r>
              <a:rPr lang="en-US" sz="1900" dirty="0" smtClean="0"/>
              <a:t>Flores </a:t>
            </a:r>
            <a:r>
              <a:rPr lang="en-US" sz="1900" dirty="0"/>
              <a:t>et al. (2018) described how they addressed potential researcher bias when working with an intersectional community of transgender people of </a:t>
            </a:r>
            <a:r>
              <a:rPr lang="en-US" sz="1900" dirty="0" smtClean="0"/>
              <a:t>color:</a:t>
            </a:r>
            <a:endParaRPr lang="tr-TR" sz="1900" dirty="0" smtClean="0"/>
          </a:p>
          <a:p>
            <a:pPr marL="914400" lvl="2" indent="0">
              <a:buNone/>
            </a:pPr>
            <a:r>
              <a:rPr lang="en-US" sz="1900" dirty="0" smtClean="0"/>
              <a:t>Everyone </a:t>
            </a:r>
            <a:r>
              <a:rPr lang="en-US" sz="1900" dirty="0"/>
              <a:t>on the research team belonged to a stigmatized group but also held privileged </a:t>
            </a:r>
            <a:r>
              <a:rPr lang="tr-TR" sz="1900" dirty="0" smtClean="0"/>
              <a:t>	</a:t>
            </a:r>
            <a:r>
              <a:rPr lang="en-US" sz="1900" dirty="0" smtClean="0"/>
              <a:t>identities</a:t>
            </a:r>
            <a:r>
              <a:rPr lang="en-US" sz="1900" dirty="0"/>
              <a:t>. Throughout the research process, we attended to the ways in which our privileged </a:t>
            </a:r>
            <a:r>
              <a:rPr lang="en-US" sz="1900" dirty="0" smtClean="0"/>
              <a:t>and </a:t>
            </a:r>
            <a:r>
              <a:rPr lang="en-US" sz="1900" dirty="0"/>
              <a:t>oppressed identities may have influenced the research process, findings, and presentation </a:t>
            </a:r>
            <a:r>
              <a:rPr lang="en-US" sz="1900" dirty="0" smtClean="0"/>
              <a:t>of </a:t>
            </a:r>
            <a:r>
              <a:rPr lang="en-US" sz="1900" dirty="0"/>
              <a:t>results. (p. 311</a:t>
            </a:r>
            <a:r>
              <a:rPr lang="en-US" dirty="0"/>
              <a:t>)</a:t>
            </a:r>
            <a:endParaRPr lang="tr-TR" dirty="0" smtClean="0"/>
          </a:p>
          <a:p>
            <a:pPr marL="914400" lvl="2" indent="0">
              <a:buNone/>
            </a:pPr>
            <a:endParaRPr lang="tr-TR" dirty="0" smtClean="0"/>
          </a:p>
        </p:txBody>
      </p:sp>
      <p:sp>
        <p:nvSpPr>
          <p:cNvPr id="7" name="Unvan 1"/>
          <p:cNvSpPr>
            <a:spLocks noGrp="1"/>
          </p:cNvSpPr>
          <p:nvPr>
            <p:ph type="title"/>
          </p:nvPr>
        </p:nvSpPr>
        <p:spPr/>
        <p:txBody>
          <a:bodyPr>
            <a:normAutofit/>
          </a:bodyPr>
          <a:lstStyle/>
          <a:p>
            <a:pPr algn="ctr"/>
            <a:r>
              <a:rPr lang="tr-TR" b="1" dirty="0"/>
              <a:t>Başka Bir Kaynaktan Yararlanma Yöntemleri </a:t>
            </a:r>
          </a:p>
        </p:txBody>
      </p:sp>
    </p:spTree>
    <p:extLst>
      <p:ext uri="{BB962C8B-B14F-4D97-AF65-F5344CB8AC3E}">
        <p14:creationId xmlns:p14="http://schemas.microsoft.com/office/powerpoint/2010/main" val="2299524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2650"/>
            <a:ext cx="10515600" cy="1325563"/>
          </a:xfrm>
        </p:spPr>
        <p:txBody>
          <a:bodyPr/>
          <a:lstStyle/>
          <a:p>
            <a:pPr algn="ctr"/>
            <a:r>
              <a:rPr lang="tr-TR" b="1" dirty="0"/>
              <a:t>Metin İçinde Kaynak Gösterme</a:t>
            </a:r>
            <a:endParaRPr lang="tr-TR" dirty="0"/>
          </a:p>
        </p:txBody>
      </p:sp>
      <p:sp>
        <p:nvSpPr>
          <p:cNvPr id="3" name="İçerik Yer Tutucusu 2"/>
          <p:cNvSpPr>
            <a:spLocks noGrp="1"/>
          </p:cNvSpPr>
          <p:nvPr>
            <p:ph idx="1"/>
          </p:nvPr>
        </p:nvSpPr>
        <p:spPr>
          <a:xfrm>
            <a:off x="838200" y="1340980"/>
            <a:ext cx="10847522" cy="3262017"/>
          </a:xfrm>
        </p:spPr>
        <p:style>
          <a:lnRef idx="2">
            <a:schemeClr val="dk1"/>
          </a:lnRef>
          <a:fillRef idx="1">
            <a:schemeClr val="lt1"/>
          </a:fillRef>
          <a:effectRef idx="0">
            <a:schemeClr val="dk1"/>
          </a:effectRef>
          <a:fontRef idx="minor">
            <a:schemeClr val="dk1"/>
          </a:fontRef>
        </p:style>
        <p:txBody>
          <a:bodyPr>
            <a:normAutofit/>
          </a:bodyPr>
          <a:lstStyle/>
          <a:p>
            <a:r>
              <a:rPr lang="tr-TR" b="1" dirty="0"/>
              <a:t>Yeniden </a:t>
            </a:r>
            <a:r>
              <a:rPr lang="tr-TR" b="1" dirty="0" smtClean="0"/>
              <a:t>Açıklama </a:t>
            </a:r>
            <a:r>
              <a:rPr lang="tr-TR" b="1" i="1" dirty="0" smtClean="0"/>
              <a:t>(</a:t>
            </a:r>
            <a:r>
              <a:rPr lang="tr-TR" b="1" i="1" dirty="0" err="1" smtClean="0"/>
              <a:t>Paraphrasing</a:t>
            </a:r>
            <a:r>
              <a:rPr lang="tr-TR" b="1" i="1" dirty="0" smtClean="0"/>
              <a:t>)</a:t>
            </a:r>
            <a:endParaRPr lang="tr-TR" dirty="0"/>
          </a:p>
          <a:p>
            <a:pPr marL="457200" lvl="1" indent="0">
              <a:buNone/>
            </a:pPr>
            <a:r>
              <a:rPr lang="tr-TR" sz="1800" dirty="0" smtClean="0"/>
              <a:t>Yeniden açıklama, başka bir fikrin (veya daha önce yayınlanmış kendi fikrinizin) kendi kelimelerinizle yeniden ifade edilmesi anlamına gelmektedir. </a:t>
            </a:r>
          </a:p>
          <a:p>
            <a:pPr marL="457200" lvl="1" indent="0">
              <a:buNone/>
            </a:pPr>
            <a:r>
              <a:rPr lang="tr-TR" sz="1800" dirty="0" smtClean="0"/>
              <a:t>Bu yöntem bir veya daha fazla kaynaktan gelen bilgileri özetlemenize ve sentezlemenize, önemli noktalara odaklanmanıza fırsat sağlar. </a:t>
            </a:r>
            <a:endParaRPr lang="tr-TR" sz="1800" dirty="0"/>
          </a:p>
          <a:p>
            <a:pPr marL="457200" lvl="1" indent="0">
              <a:buNone/>
            </a:pPr>
            <a:endParaRPr lang="tr-TR" sz="1800" dirty="0" smtClean="0"/>
          </a:p>
          <a:p>
            <a:pPr marL="457200" lvl="1" indent="0">
              <a:buNone/>
            </a:pPr>
            <a:r>
              <a:rPr lang="tr-TR" sz="1800" dirty="0" smtClean="0"/>
              <a:t>Bir fikri kendi metninizde yeniden yazdığınızda bu fikrin kaynağını </a:t>
            </a:r>
          </a:p>
          <a:p>
            <a:pPr marL="457200" lvl="1" indent="0">
              <a:buNone/>
            </a:pPr>
            <a:r>
              <a:rPr lang="tr-TR" sz="1800" dirty="0" smtClean="0"/>
              <a:t>- cümle sonunda  parantez içinde yazar(</a:t>
            </a:r>
            <a:r>
              <a:rPr lang="tr-TR" sz="1800" dirty="0" err="1" smtClean="0"/>
              <a:t>lar</a:t>
            </a:r>
            <a:r>
              <a:rPr lang="tr-TR" sz="1800" dirty="0" smtClean="0"/>
              <a:t>)</a:t>
            </a:r>
            <a:r>
              <a:rPr lang="tr-TR" sz="1800" dirty="0" err="1" smtClean="0"/>
              <a:t>ın</a:t>
            </a:r>
            <a:r>
              <a:rPr lang="tr-TR" sz="1800" dirty="0" smtClean="0"/>
              <a:t> soyadı ve yıl  belirterek  </a:t>
            </a:r>
            <a:r>
              <a:rPr lang="tr-TR" sz="1800" b="1" i="1" dirty="0" smtClean="0"/>
              <a:t>veya</a:t>
            </a:r>
          </a:p>
          <a:p>
            <a:pPr marL="457200" lvl="1" indent="0">
              <a:buNone/>
            </a:pPr>
            <a:r>
              <a:rPr lang="tr-TR" sz="1800" dirty="0" smtClean="0"/>
              <a:t>- ya da yazar(</a:t>
            </a:r>
            <a:r>
              <a:rPr lang="tr-TR" sz="1800" dirty="0" err="1" smtClean="0"/>
              <a:t>lar</a:t>
            </a:r>
            <a:r>
              <a:rPr lang="tr-TR" sz="1800" dirty="0" smtClean="0"/>
              <a:t>)</a:t>
            </a:r>
            <a:r>
              <a:rPr lang="tr-TR" sz="1800" dirty="0" err="1" smtClean="0"/>
              <a:t>ın</a:t>
            </a:r>
            <a:r>
              <a:rPr lang="tr-TR" sz="1800" dirty="0" smtClean="0"/>
              <a:t> soyadını metin içinde kullanıp yanında parantez içinde kaynağın yılını belirterek </a:t>
            </a:r>
          </a:p>
          <a:p>
            <a:pPr marL="457200" lvl="1" indent="0">
              <a:buNone/>
            </a:pPr>
            <a:r>
              <a:rPr lang="tr-TR" sz="1800" dirty="0" smtClean="0"/>
              <a:t>kaynak göstermeniz gerekmektedir</a:t>
            </a:r>
            <a:r>
              <a:rPr lang="tr-TR" dirty="0" smtClean="0"/>
              <a:t>. </a:t>
            </a:r>
            <a:endParaRPr lang="tr-TR" dirty="0"/>
          </a:p>
        </p:txBody>
      </p:sp>
      <p:sp>
        <p:nvSpPr>
          <p:cNvPr id="4" name="Slayt Numarası Yer Tutucusu 3"/>
          <p:cNvSpPr>
            <a:spLocks noGrp="1"/>
          </p:cNvSpPr>
          <p:nvPr>
            <p:ph type="sldNum" sz="quarter" idx="12"/>
          </p:nvPr>
        </p:nvSpPr>
        <p:spPr/>
        <p:txBody>
          <a:bodyPr/>
          <a:lstStyle/>
          <a:p>
            <a:fld id="{900D4ED9-462A-4EB0-AD72-7478C23AB2D5}" type="slidenum">
              <a:rPr lang="tr-TR" smtClean="0"/>
              <a:t>51</a:t>
            </a:fld>
            <a:endParaRPr lang="tr-TR"/>
          </a:p>
        </p:txBody>
      </p:sp>
      <p:sp>
        <p:nvSpPr>
          <p:cNvPr id="5" name="Metin kutusu 4"/>
          <p:cNvSpPr txBox="1"/>
          <p:nvPr/>
        </p:nvSpPr>
        <p:spPr>
          <a:xfrm>
            <a:off x="1146875" y="5110341"/>
            <a:ext cx="929446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Bir sonraki bölümde metin içinde kaynak gösterme yöntemi ayrıntılı olarak açıklanacaktır. </a:t>
            </a:r>
            <a:endParaRPr lang="tr-TR" dirty="0"/>
          </a:p>
        </p:txBody>
      </p:sp>
      <p:sp>
        <p:nvSpPr>
          <p:cNvPr id="6" name="Sağ Ok 5"/>
          <p:cNvSpPr/>
          <p:nvPr/>
        </p:nvSpPr>
        <p:spPr>
          <a:xfrm>
            <a:off x="278296" y="5110341"/>
            <a:ext cx="702365" cy="482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95948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93515" y="0"/>
            <a:ext cx="9931400" cy="1112837"/>
          </a:xfrm>
        </p:spPr>
        <p:txBody>
          <a:bodyPr/>
          <a:lstStyle/>
          <a:p>
            <a:r>
              <a:rPr lang="tr-TR" dirty="0" smtClean="0"/>
              <a:t>Kaynak Gösterme</a:t>
            </a:r>
            <a:endParaRPr lang="tr-TR" dirty="0"/>
          </a:p>
        </p:txBody>
      </p:sp>
      <p:sp>
        <p:nvSpPr>
          <p:cNvPr id="4" name="Metin kutusu 3"/>
          <p:cNvSpPr txBox="1"/>
          <p:nvPr/>
        </p:nvSpPr>
        <p:spPr>
          <a:xfrm>
            <a:off x="861929" y="2007645"/>
            <a:ext cx="484906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800" dirty="0" smtClean="0"/>
              <a:t>Metin İçinde Kaynak Gösterme</a:t>
            </a:r>
            <a:endParaRPr lang="tr-TR" sz="2800" dirty="0"/>
          </a:p>
        </p:txBody>
      </p:sp>
      <p:sp>
        <p:nvSpPr>
          <p:cNvPr id="5" name="Metin kutusu 4"/>
          <p:cNvSpPr txBox="1"/>
          <p:nvPr/>
        </p:nvSpPr>
        <p:spPr>
          <a:xfrm>
            <a:off x="7143750" y="2013995"/>
            <a:ext cx="438116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800" dirty="0" smtClean="0"/>
              <a:t>Kaynaklar Bölümünün Yazımı</a:t>
            </a:r>
            <a:endParaRPr lang="tr-TR" sz="2800" dirty="0"/>
          </a:p>
        </p:txBody>
      </p:sp>
      <p:cxnSp>
        <p:nvCxnSpPr>
          <p:cNvPr id="8" name="Düz Ok Bağlayıcısı 7"/>
          <p:cNvCxnSpPr/>
          <p:nvPr/>
        </p:nvCxnSpPr>
        <p:spPr>
          <a:xfrm flipH="1">
            <a:off x="4048125" y="1099718"/>
            <a:ext cx="1047750" cy="64368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Düz Ok Bağlayıcısı 8"/>
          <p:cNvCxnSpPr/>
          <p:nvPr/>
        </p:nvCxnSpPr>
        <p:spPr>
          <a:xfrm>
            <a:off x="7550485" y="1099718"/>
            <a:ext cx="824833" cy="5871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Metin kutusu 11"/>
          <p:cNvSpPr txBox="1"/>
          <p:nvPr/>
        </p:nvSpPr>
        <p:spPr>
          <a:xfrm>
            <a:off x="861929" y="3172264"/>
            <a:ext cx="5880950" cy="2862322"/>
          </a:xfrm>
          <a:prstGeom prst="rect">
            <a:avLst/>
          </a:prstGeom>
          <a:noFill/>
        </p:spPr>
        <p:txBody>
          <a:bodyPr wrap="square" rtlCol="0">
            <a:spAutoFit/>
          </a:bodyPr>
          <a:lstStyle/>
          <a:p>
            <a:r>
              <a:rPr lang="tr-TR" sz="2000" dirty="0" smtClean="0"/>
              <a:t>Metni oluştururken daha önce yapılmış yayınlarda yer alan bilgilere atıfta bulunarak kendi görüşümüzü destekleriz.</a:t>
            </a:r>
          </a:p>
          <a:p>
            <a:endParaRPr lang="tr-TR" sz="2000" dirty="0" smtClean="0"/>
          </a:p>
          <a:p>
            <a:pPr marL="342900" indent="-342900">
              <a:buFont typeface="Arial" panose="020B0604020202020204" pitchFamily="34" charset="0"/>
              <a:buChar char="•"/>
            </a:pPr>
            <a:r>
              <a:rPr lang="tr-TR" sz="2000" dirty="0" err="1" smtClean="0"/>
              <a:t>Steele</a:t>
            </a:r>
            <a:r>
              <a:rPr lang="tr-TR" sz="2000" dirty="0" smtClean="0"/>
              <a:t> (1988) tarafından geliştirilen Öz Olumlama Teorisi …..</a:t>
            </a:r>
          </a:p>
          <a:p>
            <a:pPr marL="342900" indent="-342900">
              <a:buFont typeface="Arial" panose="020B0604020202020204" pitchFamily="34" charset="0"/>
              <a:buChar char="•"/>
            </a:pPr>
            <a:r>
              <a:rPr lang="tr-TR" sz="2000" dirty="0" smtClean="0"/>
              <a:t>Davranışçı ekolün bazı öğrenme kuramları (</a:t>
            </a:r>
            <a:r>
              <a:rPr lang="tr-TR" sz="2000" dirty="0" err="1" smtClean="0"/>
              <a:t>örn</a:t>
            </a:r>
            <a:r>
              <a:rPr lang="tr-TR" sz="2000" dirty="0" smtClean="0"/>
              <a:t>., </a:t>
            </a:r>
            <a:r>
              <a:rPr lang="tr-TR" sz="2000" dirty="0" err="1" smtClean="0"/>
              <a:t>Hull</a:t>
            </a:r>
            <a:r>
              <a:rPr lang="tr-TR" sz="2000" dirty="0" smtClean="0"/>
              <a:t>, 1952) ……</a:t>
            </a:r>
          </a:p>
          <a:p>
            <a:pPr marL="342900" indent="-342900">
              <a:buFont typeface="Arial" panose="020B0604020202020204" pitchFamily="34" charset="0"/>
              <a:buChar char="•"/>
            </a:pPr>
            <a:endParaRPr lang="tr-TR" sz="2000" dirty="0"/>
          </a:p>
        </p:txBody>
      </p:sp>
      <p:sp>
        <p:nvSpPr>
          <p:cNvPr id="13" name="Metin kutusu 12"/>
          <p:cNvSpPr txBox="1"/>
          <p:nvPr/>
        </p:nvSpPr>
        <p:spPr>
          <a:xfrm>
            <a:off x="7143750" y="3172264"/>
            <a:ext cx="4734397" cy="1323439"/>
          </a:xfrm>
          <a:prstGeom prst="rect">
            <a:avLst/>
          </a:prstGeom>
          <a:noFill/>
        </p:spPr>
        <p:txBody>
          <a:bodyPr wrap="square" rtlCol="0">
            <a:spAutoFit/>
          </a:bodyPr>
          <a:lstStyle/>
          <a:p>
            <a:r>
              <a:rPr lang="tr-TR" sz="2000" dirty="0" smtClean="0"/>
              <a:t>Metin içinde atıfta bulunulan tüm kaynaklara metnin sonunda yer alan «Kaynaklar» kısmında yer verilmelidir.</a:t>
            </a:r>
          </a:p>
          <a:p>
            <a:endParaRPr lang="tr-TR" sz="2000" dirty="0"/>
          </a:p>
        </p:txBody>
      </p:sp>
    </p:spTree>
    <p:extLst>
      <p:ext uri="{BB962C8B-B14F-4D97-AF65-F5344CB8AC3E}">
        <p14:creationId xmlns:p14="http://schemas.microsoft.com/office/powerpoint/2010/main" val="31118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5775" y="0"/>
            <a:ext cx="10532268" cy="1078280"/>
          </a:xfrm>
        </p:spPr>
        <p:txBody>
          <a:bodyPr/>
          <a:lstStyle/>
          <a:p>
            <a:pPr algn="ctr"/>
            <a:r>
              <a:rPr lang="tr-TR" b="1" dirty="0" smtClean="0"/>
              <a:t>Metin İçinde Kaynak Gösterme</a:t>
            </a:r>
            <a:endParaRPr lang="tr-TR" b="1" dirty="0"/>
          </a:p>
        </p:txBody>
      </p:sp>
      <p:sp>
        <p:nvSpPr>
          <p:cNvPr id="5" name="Metin kutusu 4"/>
          <p:cNvSpPr txBox="1"/>
          <p:nvPr/>
        </p:nvSpPr>
        <p:spPr>
          <a:xfrm>
            <a:off x="2800350" y="1078280"/>
            <a:ext cx="5029200" cy="1323439"/>
          </a:xfrm>
          <a:prstGeom prst="rect">
            <a:avLst/>
          </a:prstGeom>
          <a:solidFill>
            <a:schemeClr val="accent1">
              <a:lumMod val="20000"/>
              <a:lumOff val="80000"/>
            </a:schemeClr>
          </a:solidFill>
        </p:spPr>
        <p:txBody>
          <a:bodyPr wrap="square" rtlCol="0">
            <a:spAutoFit/>
          </a:bodyPr>
          <a:lstStyle/>
          <a:p>
            <a:r>
              <a:rPr lang="tr-TR" sz="2000" dirty="0" smtClean="0"/>
              <a:t>Hem alıntılarda hem de yeniden yazımlarda metin içinde kaynak gösterilirken atıf yapılan yayın sahibinin </a:t>
            </a:r>
            <a:r>
              <a:rPr lang="tr-TR" sz="2000" b="1" dirty="0" smtClean="0">
                <a:solidFill>
                  <a:srgbClr val="C00000"/>
                </a:solidFill>
              </a:rPr>
              <a:t>SOYADI</a:t>
            </a:r>
            <a:r>
              <a:rPr lang="tr-TR" sz="2000" dirty="0" smtClean="0"/>
              <a:t> ve </a:t>
            </a:r>
            <a:r>
              <a:rPr lang="tr-TR" sz="2000" b="1" dirty="0" smtClean="0">
                <a:solidFill>
                  <a:srgbClr val="C00000"/>
                </a:solidFill>
              </a:rPr>
              <a:t>YAYIN TARİHİ </a:t>
            </a:r>
            <a:r>
              <a:rPr lang="tr-TR" sz="2000" dirty="0"/>
              <a:t> </a:t>
            </a:r>
            <a:r>
              <a:rPr lang="tr-TR" sz="2000" dirty="0" smtClean="0"/>
              <a:t>iki türlü belirtilebilir.</a:t>
            </a:r>
            <a:endParaRPr lang="tr-TR" sz="2000" dirty="0"/>
          </a:p>
        </p:txBody>
      </p:sp>
      <p:sp>
        <p:nvSpPr>
          <p:cNvPr id="7" name="Metin kutusu 6"/>
          <p:cNvSpPr txBox="1"/>
          <p:nvPr/>
        </p:nvSpPr>
        <p:spPr>
          <a:xfrm>
            <a:off x="978195" y="2642018"/>
            <a:ext cx="9482635" cy="31700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sz="2000" b="1" dirty="0" smtClean="0"/>
              <a:t>1. Yazarın soyadı ve araştırmanın yayın tarihine metnin içinde yer verilir. Yazar soyadı cümlenin bir parçasıysa kaynağın yılı parantez içinde verilir.</a:t>
            </a:r>
          </a:p>
          <a:p>
            <a:pPr marL="342900" indent="-342900">
              <a:buFont typeface="Wingdings" panose="05000000000000000000" pitchFamily="2" charset="2"/>
              <a:buChar char="§"/>
            </a:pPr>
            <a:r>
              <a:rPr lang="tr-TR" sz="2000" dirty="0" err="1" smtClean="0">
                <a:solidFill>
                  <a:srgbClr val="C00000"/>
                </a:solidFill>
              </a:rPr>
              <a:t>Kessler</a:t>
            </a:r>
            <a:r>
              <a:rPr lang="tr-TR" sz="2000" dirty="0" smtClean="0">
                <a:solidFill>
                  <a:srgbClr val="C00000"/>
                </a:solidFill>
              </a:rPr>
              <a:t> (2003) </a:t>
            </a:r>
            <a:r>
              <a:rPr lang="tr-TR" sz="2000" dirty="0" smtClean="0"/>
              <a:t>erken başlangıçlı sosyal </a:t>
            </a:r>
            <a:r>
              <a:rPr lang="tr-TR" sz="2000" dirty="0" err="1" smtClean="0"/>
              <a:t>anksiyete</a:t>
            </a:r>
            <a:r>
              <a:rPr lang="tr-TR" sz="2000" dirty="0" smtClean="0"/>
              <a:t> bozukluğunun tedaviye dirençli olduğu bulgusuna ulaşmıştır.</a:t>
            </a:r>
          </a:p>
          <a:p>
            <a:pPr marL="342900" indent="-342900">
              <a:buFont typeface="Wingdings" panose="05000000000000000000" pitchFamily="2" charset="2"/>
              <a:buChar char="§"/>
            </a:pPr>
            <a:endParaRPr lang="tr-TR" sz="2000" dirty="0" smtClean="0"/>
          </a:p>
          <a:p>
            <a:r>
              <a:rPr lang="tr-TR" sz="2000" b="1" dirty="0" smtClean="0"/>
              <a:t>2. Cümle tamamlandıktan sonra yazar soyadı ve yıl parantez içinde virgülle ayrılarak gösterilir.</a:t>
            </a:r>
            <a:endParaRPr lang="tr-TR" sz="2000" b="1" dirty="0"/>
          </a:p>
          <a:p>
            <a:pPr marL="342900" indent="-342900">
              <a:buFont typeface="Wingdings" panose="05000000000000000000" pitchFamily="2" charset="2"/>
              <a:buChar char="§"/>
            </a:pPr>
            <a:r>
              <a:rPr lang="tr-TR" sz="2000" dirty="0" smtClean="0"/>
              <a:t>Bir araştırmada, majör depresif bozukluğun madde kötüye kullanımı ve madde bağımlılığı ile yüksek eş tanı oranına sahip olduğu gösterilmiştir </a:t>
            </a:r>
            <a:r>
              <a:rPr lang="tr-TR" sz="2000" dirty="0" smtClean="0">
                <a:solidFill>
                  <a:srgbClr val="C00000"/>
                </a:solidFill>
              </a:rPr>
              <a:t>(</a:t>
            </a:r>
            <a:r>
              <a:rPr lang="tr-TR" sz="2000" dirty="0" err="1" smtClean="0">
                <a:solidFill>
                  <a:srgbClr val="C00000"/>
                </a:solidFill>
              </a:rPr>
              <a:t>Kessler</a:t>
            </a:r>
            <a:r>
              <a:rPr lang="tr-TR" sz="2000" dirty="0" smtClean="0">
                <a:solidFill>
                  <a:srgbClr val="C00000"/>
                </a:solidFill>
              </a:rPr>
              <a:t>, 2003).</a:t>
            </a:r>
          </a:p>
          <a:p>
            <a:pPr marL="342900" indent="-342900">
              <a:buFont typeface="Wingdings" panose="05000000000000000000" pitchFamily="2" charset="2"/>
              <a:buChar char="§"/>
            </a:pPr>
            <a:endParaRPr lang="tr-TR" sz="2000" b="1"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53</a:t>
            </a:fld>
            <a:endParaRPr lang="tr-TR"/>
          </a:p>
        </p:txBody>
      </p:sp>
    </p:spTree>
    <p:extLst>
      <p:ext uri="{BB962C8B-B14F-4D97-AF65-F5344CB8AC3E}">
        <p14:creationId xmlns:p14="http://schemas.microsoft.com/office/powerpoint/2010/main" val="5526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anim calcmode="lin" valueType="num">
                                      <p:cBhvr>
                                        <p:cTn id="2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000"/>
                                        <p:tgtEl>
                                          <p:spTgt spid="7">
                                            <p:txEl>
                                              <p:pRg st="4" end="4"/>
                                            </p:txEl>
                                          </p:spTgt>
                                        </p:tgtEl>
                                      </p:cBhvr>
                                    </p:animEffect>
                                    <p:anim calcmode="lin" valueType="num">
                                      <p:cBhvr>
                                        <p:cTn id="2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7499" y="0"/>
            <a:ext cx="9553575" cy="806450"/>
          </a:xfrm>
        </p:spPr>
        <p:txBody>
          <a:bodyPr>
            <a:normAutofit/>
          </a:bodyPr>
          <a:lstStyle/>
          <a:p>
            <a:r>
              <a:rPr lang="tr-TR" b="1" dirty="0" smtClean="0"/>
              <a:t>Metin İçinde Kaynak gösterme</a:t>
            </a:r>
            <a:endParaRPr lang="tr-TR" b="1" dirty="0"/>
          </a:p>
        </p:txBody>
      </p:sp>
      <p:sp>
        <p:nvSpPr>
          <p:cNvPr id="5" name="Metin kutusu 4"/>
          <p:cNvSpPr txBox="1"/>
          <p:nvPr/>
        </p:nvSpPr>
        <p:spPr>
          <a:xfrm>
            <a:off x="4936057" y="952633"/>
            <a:ext cx="2228849" cy="830997"/>
          </a:xfrm>
          <a:prstGeom prst="rect">
            <a:avLst/>
          </a:prstGeom>
          <a:solidFill>
            <a:schemeClr val="accent2">
              <a:lumMod val="60000"/>
              <a:lumOff val="40000"/>
            </a:schemeClr>
          </a:solidFill>
        </p:spPr>
        <p:txBody>
          <a:bodyPr wrap="square" rtlCol="0">
            <a:spAutoFit/>
          </a:bodyPr>
          <a:lstStyle/>
          <a:p>
            <a:r>
              <a:rPr lang="tr-TR" sz="2400" dirty="0" smtClean="0"/>
              <a:t>Tek yazar,</a:t>
            </a:r>
          </a:p>
          <a:p>
            <a:r>
              <a:rPr lang="tr-TR" sz="2400" dirty="0" smtClean="0"/>
              <a:t>Tek çalışma</a:t>
            </a:r>
            <a:endParaRPr lang="tr-TR" sz="2400" dirty="0"/>
          </a:p>
        </p:txBody>
      </p:sp>
      <p:sp>
        <p:nvSpPr>
          <p:cNvPr id="8" name="Metin kutusu 7"/>
          <p:cNvSpPr txBox="1"/>
          <p:nvPr/>
        </p:nvSpPr>
        <p:spPr>
          <a:xfrm>
            <a:off x="220714" y="2257246"/>
            <a:ext cx="4980873"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smtClean="0"/>
              <a:t>Sosyal fobi, insanların hayatında pek çok alanda olumsuz sonuçlar … en yaygın </a:t>
            </a:r>
            <a:r>
              <a:rPr lang="tr-TR" sz="2000" dirty="0" err="1" smtClean="0"/>
              <a:t>anksiyete</a:t>
            </a:r>
            <a:r>
              <a:rPr lang="tr-TR" sz="2000" dirty="0" smtClean="0"/>
              <a:t> bozukluğudur (</a:t>
            </a:r>
            <a:r>
              <a:rPr lang="tr-TR" sz="2000" dirty="0" err="1" smtClean="0"/>
              <a:t>Judd</a:t>
            </a:r>
            <a:r>
              <a:rPr lang="tr-TR" sz="2000" dirty="0" smtClean="0"/>
              <a:t>, 1994).</a:t>
            </a:r>
            <a:endParaRPr lang="tr-TR" sz="2000" dirty="0"/>
          </a:p>
        </p:txBody>
      </p:sp>
      <p:sp>
        <p:nvSpPr>
          <p:cNvPr id="9" name="Metin kutusu 8"/>
          <p:cNvSpPr txBox="1"/>
          <p:nvPr/>
        </p:nvSpPr>
        <p:spPr>
          <a:xfrm>
            <a:off x="6181724" y="2541782"/>
            <a:ext cx="4875239"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smtClean="0"/>
              <a:t>Kessler</a:t>
            </a:r>
            <a:r>
              <a:rPr lang="tr-TR" sz="2000" dirty="0" smtClean="0"/>
              <a:t> (2003) </a:t>
            </a:r>
            <a:r>
              <a:rPr lang="tr-TR" sz="2000" dirty="0" err="1" smtClean="0"/>
              <a:t>found</a:t>
            </a:r>
            <a:r>
              <a:rPr lang="tr-TR" sz="2000" dirty="0" smtClean="0"/>
              <a:t> </a:t>
            </a:r>
            <a:r>
              <a:rPr lang="tr-TR" sz="2000" dirty="0" err="1" smtClean="0"/>
              <a:t>that</a:t>
            </a:r>
            <a:r>
              <a:rPr lang="tr-TR" sz="2000" dirty="0" smtClean="0"/>
              <a:t> </a:t>
            </a:r>
            <a:r>
              <a:rPr lang="tr-TR" sz="2000" dirty="0" err="1" smtClean="0"/>
              <a:t>among</a:t>
            </a:r>
            <a:r>
              <a:rPr lang="tr-TR" sz="2000" dirty="0" smtClean="0"/>
              <a:t> ……..</a:t>
            </a:r>
            <a:endParaRPr lang="tr-TR" sz="2000" dirty="0"/>
          </a:p>
        </p:txBody>
      </p:sp>
      <p:sp>
        <p:nvSpPr>
          <p:cNvPr id="10" name="Metin kutusu 9"/>
          <p:cNvSpPr txBox="1"/>
          <p:nvPr/>
        </p:nvSpPr>
        <p:spPr>
          <a:xfrm>
            <a:off x="6181724" y="3867065"/>
            <a:ext cx="487523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smtClean="0"/>
              <a:t>Early</a:t>
            </a:r>
            <a:r>
              <a:rPr lang="tr-TR" sz="2000" dirty="0" smtClean="0"/>
              <a:t> </a:t>
            </a:r>
            <a:r>
              <a:rPr lang="tr-TR" sz="2000" dirty="0" err="1" smtClean="0"/>
              <a:t>onset</a:t>
            </a:r>
            <a:r>
              <a:rPr lang="tr-TR" sz="2000" dirty="0" smtClean="0"/>
              <a:t> </a:t>
            </a:r>
            <a:r>
              <a:rPr lang="tr-TR" sz="2000" dirty="0" err="1" smtClean="0"/>
              <a:t>results</a:t>
            </a:r>
            <a:r>
              <a:rPr lang="tr-TR" sz="2000" dirty="0" smtClean="0"/>
              <a:t> in a </a:t>
            </a:r>
            <a:r>
              <a:rPr lang="tr-TR" sz="2000" dirty="0" err="1" smtClean="0"/>
              <a:t>more</a:t>
            </a:r>
            <a:r>
              <a:rPr lang="tr-TR" sz="2000" dirty="0" smtClean="0"/>
              <a:t> </a:t>
            </a:r>
            <a:r>
              <a:rPr lang="tr-TR" sz="2000" dirty="0" err="1" smtClean="0"/>
              <a:t>persistent</a:t>
            </a:r>
            <a:r>
              <a:rPr lang="tr-TR" sz="2000" dirty="0" smtClean="0"/>
              <a:t> </a:t>
            </a:r>
            <a:r>
              <a:rPr lang="tr-TR" sz="2000" dirty="0" err="1" smtClean="0"/>
              <a:t>and</a:t>
            </a:r>
            <a:r>
              <a:rPr lang="tr-TR" sz="2000" dirty="0" smtClean="0"/>
              <a:t> severe </a:t>
            </a:r>
            <a:r>
              <a:rPr lang="tr-TR" sz="2000" dirty="0" err="1" smtClean="0"/>
              <a:t>course</a:t>
            </a:r>
            <a:r>
              <a:rPr lang="tr-TR" sz="2000" dirty="0"/>
              <a:t> </a:t>
            </a:r>
            <a:r>
              <a:rPr lang="tr-TR" sz="2000" dirty="0" smtClean="0"/>
              <a:t>(</a:t>
            </a:r>
            <a:r>
              <a:rPr lang="tr-TR" sz="2000" dirty="0" err="1" smtClean="0"/>
              <a:t>Kessler</a:t>
            </a:r>
            <a:r>
              <a:rPr lang="tr-TR" sz="2000" dirty="0" smtClean="0"/>
              <a:t>, 2003) …</a:t>
            </a:r>
            <a:endParaRPr lang="tr-TR" sz="2000" dirty="0"/>
          </a:p>
        </p:txBody>
      </p:sp>
      <p:sp>
        <p:nvSpPr>
          <p:cNvPr id="11" name="Metin kutusu 10"/>
          <p:cNvSpPr txBox="1"/>
          <p:nvPr/>
        </p:nvSpPr>
        <p:spPr>
          <a:xfrm>
            <a:off x="6181724" y="5146181"/>
            <a:ext cx="487523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smtClean="0"/>
              <a:t>In</a:t>
            </a:r>
            <a:r>
              <a:rPr lang="tr-TR" sz="2000" dirty="0"/>
              <a:t> </a:t>
            </a:r>
            <a:r>
              <a:rPr lang="tr-TR" sz="2000" dirty="0" smtClean="0"/>
              <a:t>2003, </a:t>
            </a:r>
            <a:r>
              <a:rPr lang="tr-TR" sz="2000" dirty="0" err="1" smtClean="0"/>
              <a:t>Kessler’s</a:t>
            </a:r>
            <a:r>
              <a:rPr lang="tr-TR" sz="2000" dirty="0" smtClean="0"/>
              <a:t> </a:t>
            </a:r>
            <a:r>
              <a:rPr lang="tr-TR" sz="2000" dirty="0" err="1" smtClean="0"/>
              <a:t>study</a:t>
            </a:r>
            <a:r>
              <a:rPr lang="tr-TR" sz="2000" dirty="0" smtClean="0"/>
              <a:t> of </a:t>
            </a:r>
            <a:r>
              <a:rPr lang="tr-TR" sz="2000" dirty="0" err="1" smtClean="0"/>
              <a:t>epidemological</a:t>
            </a:r>
            <a:r>
              <a:rPr lang="tr-TR" sz="2000" dirty="0" smtClean="0"/>
              <a:t> </a:t>
            </a:r>
            <a:r>
              <a:rPr lang="tr-TR" sz="2000" dirty="0" err="1" smtClean="0"/>
              <a:t>samples</a:t>
            </a:r>
            <a:r>
              <a:rPr lang="tr-TR" sz="2000" dirty="0" smtClean="0"/>
              <a:t> </a:t>
            </a:r>
            <a:r>
              <a:rPr lang="tr-TR" sz="2000" dirty="0" err="1" smtClean="0"/>
              <a:t>showed</a:t>
            </a:r>
            <a:r>
              <a:rPr lang="tr-TR" sz="2000" dirty="0" smtClean="0"/>
              <a:t> </a:t>
            </a:r>
            <a:r>
              <a:rPr lang="tr-TR" sz="2000" dirty="0" err="1" smtClean="0"/>
              <a:t>that</a:t>
            </a:r>
            <a:r>
              <a:rPr lang="tr-TR" sz="2000" dirty="0" smtClean="0"/>
              <a:t>…</a:t>
            </a:r>
            <a:endParaRPr lang="tr-TR" sz="2000" dirty="0"/>
          </a:p>
        </p:txBody>
      </p:sp>
      <p:sp>
        <p:nvSpPr>
          <p:cNvPr id="12" name="Metin kutusu 11"/>
          <p:cNvSpPr txBox="1"/>
          <p:nvPr/>
        </p:nvSpPr>
        <p:spPr>
          <a:xfrm>
            <a:off x="220713" y="3800857"/>
            <a:ext cx="4980873"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err="1" smtClean="0"/>
              <a:t>Liebowitz</a:t>
            </a:r>
            <a:r>
              <a:rPr lang="tr-TR" sz="2000" dirty="0" smtClean="0"/>
              <a:t> (1987) tarafından geliştirilen ölçeğin ...</a:t>
            </a:r>
            <a:endParaRPr lang="tr-TR" sz="2000" dirty="0"/>
          </a:p>
        </p:txBody>
      </p:sp>
      <p:sp>
        <p:nvSpPr>
          <p:cNvPr id="13" name="Metin kutusu 12"/>
          <p:cNvSpPr txBox="1"/>
          <p:nvPr/>
        </p:nvSpPr>
        <p:spPr>
          <a:xfrm>
            <a:off x="220713" y="5146181"/>
            <a:ext cx="5066871"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err="1" smtClean="0"/>
              <a:t>Beck</a:t>
            </a:r>
            <a:r>
              <a:rPr lang="tr-TR" sz="2000" dirty="0" smtClean="0"/>
              <a:t> tarafından 1961 yılında depresyon riskini belirlemek …</a:t>
            </a:r>
            <a:endParaRPr lang="tr-TR" sz="2000" dirty="0"/>
          </a:p>
        </p:txBody>
      </p:sp>
      <p:sp>
        <p:nvSpPr>
          <p:cNvPr id="16" name="Metin kutusu 15"/>
          <p:cNvSpPr txBox="1"/>
          <p:nvPr/>
        </p:nvSpPr>
        <p:spPr>
          <a:xfrm>
            <a:off x="1531088" y="1597776"/>
            <a:ext cx="2402959" cy="400110"/>
          </a:xfrm>
          <a:prstGeom prst="rect">
            <a:avLst/>
          </a:prstGeom>
          <a:noFill/>
        </p:spPr>
        <p:txBody>
          <a:bodyPr wrap="square" rtlCol="0">
            <a:spAutoFit/>
          </a:bodyPr>
          <a:lstStyle/>
          <a:p>
            <a:r>
              <a:rPr lang="tr-TR" sz="2000" b="1" dirty="0" smtClean="0">
                <a:solidFill>
                  <a:srgbClr val="C00000"/>
                </a:solidFill>
              </a:rPr>
              <a:t>Türkçe Metinlerde</a:t>
            </a:r>
            <a:endParaRPr lang="tr-TR" sz="2000" b="1" dirty="0">
              <a:solidFill>
                <a:srgbClr val="C00000"/>
              </a:solidFill>
            </a:endParaRPr>
          </a:p>
        </p:txBody>
      </p:sp>
      <p:sp>
        <p:nvSpPr>
          <p:cNvPr id="17" name="Metin kutusu 16"/>
          <p:cNvSpPr txBox="1"/>
          <p:nvPr/>
        </p:nvSpPr>
        <p:spPr>
          <a:xfrm>
            <a:off x="7634286" y="1564602"/>
            <a:ext cx="2402959" cy="400110"/>
          </a:xfrm>
          <a:prstGeom prst="rect">
            <a:avLst/>
          </a:prstGeom>
          <a:noFill/>
        </p:spPr>
        <p:txBody>
          <a:bodyPr wrap="square" rtlCol="0">
            <a:spAutoFit/>
          </a:bodyPr>
          <a:lstStyle/>
          <a:p>
            <a:r>
              <a:rPr lang="tr-TR" sz="2000" b="1" dirty="0" smtClean="0">
                <a:solidFill>
                  <a:srgbClr val="C00000"/>
                </a:solidFill>
              </a:rPr>
              <a:t>İngilizce Metinlerde</a:t>
            </a:r>
            <a:endParaRPr lang="tr-TR" sz="2000" b="1" dirty="0">
              <a:solidFill>
                <a:srgbClr val="C00000"/>
              </a:solidFill>
            </a:endParaRPr>
          </a:p>
        </p:txBody>
      </p:sp>
      <p:sp>
        <p:nvSpPr>
          <p:cNvPr id="3" name="Slayt Numarası Yer Tutucusu 2"/>
          <p:cNvSpPr>
            <a:spLocks noGrp="1"/>
          </p:cNvSpPr>
          <p:nvPr>
            <p:ph type="sldNum" sz="quarter" idx="12"/>
          </p:nvPr>
        </p:nvSpPr>
        <p:spPr/>
        <p:txBody>
          <a:bodyPr/>
          <a:lstStyle/>
          <a:p>
            <a:fld id="{900D4ED9-462A-4EB0-AD72-7478C23AB2D5}" type="slidenum">
              <a:rPr lang="tr-TR" smtClean="0"/>
              <a:t>54</a:t>
            </a:fld>
            <a:endParaRPr lang="tr-TR"/>
          </a:p>
        </p:txBody>
      </p:sp>
    </p:spTree>
    <p:extLst>
      <p:ext uri="{BB962C8B-B14F-4D97-AF65-F5344CB8AC3E}">
        <p14:creationId xmlns:p14="http://schemas.microsoft.com/office/powerpoint/2010/main" val="5857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857499" y="0"/>
            <a:ext cx="6860659" cy="701749"/>
          </a:xfrm>
        </p:spPr>
        <p:txBody>
          <a:bodyPr>
            <a:normAutofit/>
          </a:bodyPr>
          <a:lstStyle/>
          <a:p>
            <a:r>
              <a:rPr lang="tr-TR" b="1" dirty="0" smtClean="0"/>
              <a:t>Metin İçinde Kaynak gösterme</a:t>
            </a:r>
            <a:endParaRPr lang="tr-TR" b="1" dirty="0"/>
          </a:p>
        </p:txBody>
      </p:sp>
      <p:sp>
        <p:nvSpPr>
          <p:cNvPr id="5" name="Metin kutusu 4"/>
          <p:cNvSpPr txBox="1"/>
          <p:nvPr/>
        </p:nvSpPr>
        <p:spPr>
          <a:xfrm>
            <a:off x="4936057" y="952633"/>
            <a:ext cx="2228849" cy="830997"/>
          </a:xfrm>
          <a:prstGeom prst="rect">
            <a:avLst/>
          </a:prstGeom>
          <a:solidFill>
            <a:schemeClr val="accent2">
              <a:lumMod val="60000"/>
              <a:lumOff val="40000"/>
            </a:schemeClr>
          </a:solidFill>
        </p:spPr>
        <p:txBody>
          <a:bodyPr wrap="square" rtlCol="0">
            <a:spAutoFit/>
          </a:bodyPr>
          <a:lstStyle/>
          <a:p>
            <a:r>
              <a:rPr lang="tr-TR" sz="2400" dirty="0" smtClean="0"/>
              <a:t>İki yazar,</a:t>
            </a:r>
          </a:p>
          <a:p>
            <a:r>
              <a:rPr lang="tr-TR" sz="2400" dirty="0" smtClean="0"/>
              <a:t>Tek çalışma</a:t>
            </a:r>
            <a:endParaRPr lang="tr-TR" sz="2400" dirty="0"/>
          </a:p>
        </p:txBody>
      </p:sp>
      <p:sp>
        <p:nvSpPr>
          <p:cNvPr id="6" name="Metin kutusu 5"/>
          <p:cNvSpPr txBox="1"/>
          <p:nvPr/>
        </p:nvSpPr>
        <p:spPr>
          <a:xfrm>
            <a:off x="164891" y="2349642"/>
            <a:ext cx="5864434"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err="1" smtClean="0"/>
              <a:t>Eldoğan</a:t>
            </a:r>
            <a:r>
              <a:rPr lang="tr-TR" sz="2000" dirty="0" smtClean="0"/>
              <a:t> ve </a:t>
            </a:r>
            <a:r>
              <a:rPr lang="tr-TR" sz="2000" dirty="0" err="1" smtClean="0"/>
              <a:t>Barışkın’ın</a:t>
            </a:r>
            <a:r>
              <a:rPr lang="tr-TR" sz="2000" dirty="0" smtClean="0"/>
              <a:t> (2014) çalışmasında …</a:t>
            </a:r>
            <a:endParaRPr lang="tr-TR" sz="2000" dirty="0"/>
          </a:p>
        </p:txBody>
      </p:sp>
      <p:sp>
        <p:nvSpPr>
          <p:cNvPr id="7" name="Metin kutusu 6"/>
          <p:cNvSpPr txBox="1"/>
          <p:nvPr/>
        </p:nvSpPr>
        <p:spPr>
          <a:xfrm>
            <a:off x="164891" y="3284990"/>
            <a:ext cx="5864434"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smtClean="0"/>
              <a:t>Bir araştırmada …… (</a:t>
            </a:r>
            <a:r>
              <a:rPr lang="tr-TR" sz="2000" dirty="0" err="1" smtClean="0"/>
              <a:t>Eldoğan</a:t>
            </a:r>
            <a:r>
              <a:rPr lang="tr-TR" sz="2000" dirty="0" smtClean="0"/>
              <a:t> ve </a:t>
            </a:r>
            <a:r>
              <a:rPr lang="tr-TR" sz="2000" dirty="0" err="1" smtClean="0"/>
              <a:t>Barışkın</a:t>
            </a:r>
            <a:r>
              <a:rPr lang="tr-TR" sz="2000" dirty="0" smtClean="0"/>
              <a:t>, 2014).</a:t>
            </a:r>
            <a:endParaRPr lang="tr-TR" sz="2000" dirty="0"/>
          </a:p>
        </p:txBody>
      </p:sp>
      <p:sp>
        <p:nvSpPr>
          <p:cNvPr id="9" name="Metin kutusu 8"/>
          <p:cNvSpPr txBox="1"/>
          <p:nvPr/>
        </p:nvSpPr>
        <p:spPr>
          <a:xfrm>
            <a:off x="6587866" y="3284990"/>
            <a:ext cx="546125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a:t>Water is a necessary part of every person’s </a:t>
            </a:r>
            <a:r>
              <a:rPr lang="en-US" sz="2000" dirty="0" smtClean="0"/>
              <a:t>diet</a:t>
            </a:r>
            <a:r>
              <a:rPr lang="tr-TR" sz="2000" dirty="0" smtClean="0"/>
              <a:t> </a:t>
            </a:r>
            <a:r>
              <a:rPr lang="en-US" sz="2000" dirty="0"/>
              <a:t>and of all the nutrient </a:t>
            </a:r>
            <a:r>
              <a:rPr lang="tr-TR" sz="2000" dirty="0" smtClean="0"/>
              <a:t>… </a:t>
            </a:r>
            <a:r>
              <a:rPr lang="en-US" sz="2000" dirty="0"/>
              <a:t>(Whitney &amp; </a:t>
            </a:r>
            <a:r>
              <a:rPr lang="en-US" sz="2000" dirty="0" err="1"/>
              <a:t>Rolfes</a:t>
            </a:r>
            <a:r>
              <a:rPr lang="en-US" sz="2000" dirty="0"/>
              <a:t>, 2011</a:t>
            </a:r>
            <a:r>
              <a:rPr lang="en-US" sz="2000" dirty="0" smtClean="0"/>
              <a:t>).</a:t>
            </a:r>
            <a:endParaRPr lang="en-US" sz="2000" dirty="0"/>
          </a:p>
        </p:txBody>
      </p:sp>
      <p:sp>
        <p:nvSpPr>
          <p:cNvPr id="10" name="Metin kutusu 9"/>
          <p:cNvSpPr txBox="1"/>
          <p:nvPr/>
        </p:nvSpPr>
        <p:spPr>
          <a:xfrm>
            <a:off x="6587866" y="2304846"/>
            <a:ext cx="535648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a:t>Whitney and </a:t>
            </a:r>
            <a:r>
              <a:rPr lang="en-US" sz="2000" dirty="0" err="1"/>
              <a:t>Rolfes</a:t>
            </a:r>
            <a:r>
              <a:rPr lang="en-US" sz="2000" dirty="0"/>
              <a:t> (2011) </a:t>
            </a:r>
            <a:r>
              <a:rPr lang="en-US" sz="2000" dirty="0" err="1"/>
              <a:t>emphasise</a:t>
            </a:r>
            <a:r>
              <a:rPr lang="en-US" sz="2000" dirty="0"/>
              <a:t> it is more important than any other nutrient. 	</a:t>
            </a:r>
          </a:p>
        </p:txBody>
      </p:sp>
      <p:sp>
        <p:nvSpPr>
          <p:cNvPr id="12" name="Patlama 2 11"/>
          <p:cNvSpPr/>
          <p:nvPr/>
        </p:nvSpPr>
        <p:spPr>
          <a:xfrm>
            <a:off x="5018465" y="4118038"/>
            <a:ext cx="2324306" cy="7043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3095129" y="5003879"/>
            <a:ext cx="617097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tr-TR" sz="2000" dirty="0" smtClean="0"/>
              <a:t>İngilizce metinlerde yazar soyadları cümlenin parçası değilse, ‘ve’ bağlacı yerine ‘&amp;’ işareti kullanılmaktadır.</a:t>
            </a:r>
          </a:p>
          <a:p>
            <a:pPr marL="285750" indent="-285750">
              <a:buFont typeface="Wingdings" panose="05000000000000000000" pitchFamily="2" charset="2"/>
              <a:buChar char="Ø"/>
            </a:pPr>
            <a:endParaRPr lang="tr-TR" sz="2000" dirty="0" smtClean="0"/>
          </a:p>
          <a:p>
            <a:pPr marL="285750" indent="-285750">
              <a:buFont typeface="Wingdings" panose="05000000000000000000" pitchFamily="2" charset="2"/>
              <a:buChar char="Ø"/>
            </a:pPr>
            <a:r>
              <a:rPr lang="tr-TR" sz="2000" dirty="0" smtClean="0"/>
              <a:t>Türkçe metinlerde ise ‘&amp;’ işareti </a:t>
            </a:r>
            <a:r>
              <a:rPr lang="tr-TR" sz="2000" b="1" dirty="0" smtClean="0"/>
              <a:t>KULLANILMAZ.</a:t>
            </a:r>
            <a:endParaRPr lang="tr-TR" sz="2000" b="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55</a:t>
            </a:fld>
            <a:endParaRPr lang="tr-TR"/>
          </a:p>
        </p:txBody>
      </p:sp>
    </p:spTree>
    <p:extLst>
      <p:ext uri="{BB962C8B-B14F-4D97-AF65-F5344CB8AC3E}">
        <p14:creationId xmlns:p14="http://schemas.microsoft.com/office/powerpoint/2010/main" val="191441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408882" y="1004381"/>
            <a:ext cx="2910771" cy="461665"/>
          </a:xfrm>
          <a:prstGeom prst="rect">
            <a:avLst/>
          </a:prstGeom>
          <a:solidFill>
            <a:schemeClr val="accent2">
              <a:lumMod val="60000"/>
              <a:lumOff val="40000"/>
            </a:schemeClr>
          </a:solidFill>
        </p:spPr>
        <p:txBody>
          <a:bodyPr wrap="square" rtlCol="0">
            <a:spAutoFit/>
          </a:bodyPr>
          <a:lstStyle/>
          <a:p>
            <a:r>
              <a:rPr lang="tr-TR" sz="2400" dirty="0" smtClean="0"/>
              <a:t>Üç</a:t>
            </a:r>
            <a:r>
              <a:rPr lang="tr-TR" sz="2400" dirty="0"/>
              <a:t> </a:t>
            </a:r>
            <a:r>
              <a:rPr lang="tr-TR" sz="2400" dirty="0" smtClean="0"/>
              <a:t>ve daha fazla yazar</a:t>
            </a:r>
            <a:endParaRPr lang="tr-TR" sz="2400" dirty="0"/>
          </a:p>
        </p:txBody>
      </p:sp>
      <p:sp>
        <p:nvSpPr>
          <p:cNvPr id="5" name="Unvan 1"/>
          <p:cNvSpPr>
            <a:spLocks noGrp="1"/>
          </p:cNvSpPr>
          <p:nvPr>
            <p:ph type="title"/>
          </p:nvPr>
        </p:nvSpPr>
        <p:spPr>
          <a:xfrm>
            <a:off x="941315" y="168705"/>
            <a:ext cx="10163530" cy="835676"/>
          </a:xfrm>
        </p:spPr>
        <p:txBody>
          <a:bodyPr>
            <a:normAutofit/>
          </a:bodyPr>
          <a:lstStyle/>
          <a:p>
            <a:r>
              <a:rPr lang="tr-TR" sz="3200" b="1" dirty="0" smtClean="0"/>
              <a:t>Metin İçinde Kaynak gösterme (APA Yayım Kılavuzu 7. Basım) </a:t>
            </a:r>
            <a:endParaRPr lang="tr-TR" sz="3200" b="1" dirty="0"/>
          </a:p>
        </p:txBody>
      </p:sp>
      <p:sp>
        <p:nvSpPr>
          <p:cNvPr id="7" name="Metin kutusu 6"/>
          <p:cNvSpPr txBox="1"/>
          <p:nvPr/>
        </p:nvSpPr>
        <p:spPr>
          <a:xfrm>
            <a:off x="159097" y="1758692"/>
            <a:ext cx="5012978"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tr-TR" dirty="0" smtClean="0"/>
              <a:t>Üç ve daha fazla yazarlı bir araştırmayı metnin içinde referans gösteriyorsanız ilk yazarın soyadı yazıldıktan sonra ‘ve ark.’ (ve arkadaşları) ya da </a:t>
            </a:r>
            <a:r>
              <a:rPr lang="tr-TR" b="1" dirty="0" smtClean="0"/>
              <a:t>‘</a:t>
            </a:r>
            <a:r>
              <a:rPr lang="tr-TR" dirty="0" smtClean="0"/>
              <a:t>ve </a:t>
            </a:r>
            <a:r>
              <a:rPr lang="tr-TR" dirty="0" err="1" smtClean="0"/>
              <a:t>diğ</a:t>
            </a:r>
            <a:r>
              <a:rPr lang="tr-TR" dirty="0" smtClean="0"/>
              <a:t>.’ (ve diğerleri) kısaltmaları kullanılır.</a:t>
            </a:r>
          </a:p>
        </p:txBody>
      </p:sp>
      <p:sp>
        <p:nvSpPr>
          <p:cNvPr id="16" name="Metin kutusu 15"/>
          <p:cNvSpPr txBox="1"/>
          <p:nvPr/>
        </p:nvSpPr>
        <p:spPr>
          <a:xfrm>
            <a:off x="159097" y="5433776"/>
            <a:ext cx="5149165"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Ø"/>
            </a:pPr>
            <a:r>
              <a:rPr lang="tr-TR" dirty="0" smtClean="0"/>
              <a:t>İngilizce metinlerde</a:t>
            </a:r>
            <a:r>
              <a:rPr lang="tr-TR" dirty="0"/>
              <a:t> </a:t>
            </a:r>
            <a:r>
              <a:rPr lang="tr-TR" dirty="0" smtClean="0"/>
              <a:t>ilk yazarın soyadından sonra ‘et al.’ yazılır.</a:t>
            </a:r>
            <a:endParaRPr lang="tr-TR" dirty="0"/>
          </a:p>
        </p:txBody>
      </p:sp>
      <p:grpSp>
        <p:nvGrpSpPr>
          <p:cNvPr id="21" name="Grup 20"/>
          <p:cNvGrpSpPr/>
          <p:nvPr/>
        </p:nvGrpSpPr>
        <p:grpSpPr>
          <a:xfrm>
            <a:off x="6287824" y="2959021"/>
            <a:ext cx="5614523" cy="937239"/>
            <a:chOff x="6287824" y="2959021"/>
            <a:chExt cx="5614523" cy="937239"/>
          </a:xfrm>
        </p:grpSpPr>
        <p:sp>
          <p:nvSpPr>
            <p:cNvPr id="9" name="Metin kutusu 8"/>
            <p:cNvSpPr txBox="1"/>
            <p:nvPr/>
          </p:nvSpPr>
          <p:spPr>
            <a:xfrm>
              <a:off x="6287824" y="3148536"/>
              <a:ext cx="451352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err="1" smtClean="0"/>
                <a:t>Kisangau</a:t>
              </a:r>
              <a:r>
                <a:rPr lang="tr-TR" dirty="0" smtClean="0"/>
                <a:t> ve </a:t>
              </a:r>
              <a:r>
                <a:rPr lang="tr-TR" dirty="0" err="1" smtClean="0"/>
                <a:t>diğ</a:t>
              </a:r>
              <a:r>
                <a:rPr lang="tr-TR" dirty="0" smtClean="0"/>
                <a:t>. (2008)   ….</a:t>
              </a:r>
            </a:p>
            <a:p>
              <a:r>
                <a:rPr lang="tr-TR" dirty="0" err="1" smtClean="0"/>
                <a:t>Kisangau</a:t>
              </a:r>
              <a:r>
                <a:rPr lang="tr-TR" dirty="0" smtClean="0"/>
                <a:t> ve ark. (2008)  ….</a:t>
              </a:r>
            </a:p>
          </p:txBody>
        </p:sp>
        <p:pic>
          <p:nvPicPr>
            <p:cNvPr id="3" name="Resim 2"/>
            <p:cNvPicPr>
              <a:picLocks noChangeAspect="1"/>
            </p:cNvPicPr>
            <p:nvPr/>
          </p:nvPicPr>
          <p:blipFill>
            <a:blip r:embed="rId2"/>
            <a:stretch>
              <a:fillRect/>
            </a:stretch>
          </p:blipFill>
          <p:spPr>
            <a:xfrm>
              <a:off x="10965108" y="2959021"/>
              <a:ext cx="937239" cy="937239"/>
            </a:xfrm>
            <a:prstGeom prst="rect">
              <a:avLst/>
            </a:prstGeom>
          </p:spPr>
        </p:pic>
      </p:grpSp>
      <p:grpSp>
        <p:nvGrpSpPr>
          <p:cNvPr id="22" name="Grup 21"/>
          <p:cNvGrpSpPr/>
          <p:nvPr/>
        </p:nvGrpSpPr>
        <p:grpSpPr>
          <a:xfrm>
            <a:off x="6224391" y="3896260"/>
            <a:ext cx="5657373" cy="938865"/>
            <a:chOff x="6224391" y="3896260"/>
            <a:chExt cx="5657373" cy="938865"/>
          </a:xfrm>
        </p:grpSpPr>
        <p:sp>
          <p:nvSpPr>
            <p:cNvPr id="15" name="Metin kutusu 14"/>
            <p:cNvSpPr txBox="1"/>
            <p:nvPr/>
          </p:nvSpPr>
          <p:spPr>
            <a:xfrm>
              <a:off x="6224391" y="4155309"/>
              <a:ext cx="457696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 </a:t>
              </a:r>
              <a:r>
                <a:rPr lang="tr-TR" dirty="0"/>
                <a:t>(</a:t>
              </a:r>
              <a:r>
                <a:rPr lang="tr-TR" dirty="0" err="1"/>
                <a:t>Kisangau</a:t>
              </a:r>
              <a:r>
                <a:rPr lang="tr-TR" dirty="0"/>
                <a:t> </a:t>
              </a:r>
              <a:r>
                <a:rPr lang="tr-TR" dirty="0" smtClean="0"/>
                <a:t>ve </a:t>
              </a:r>
              <a:r>
                <a:rPr lang="tr-TR" dirty="0" err="1" smtClean="0"/>
                <a:t>diğ</a:t>
              </a:r>
              <a:r>
                <a:rPr lang="tr-TR" dirty="0" smtClean="0"/>
                <a:t>., 2007).</a:t>
              </a:r>
            </a:p>
            <a:p>
              <a:r>
                <a:rPr lang="tr-TR" dirty="0" smtClean="0"/>
                <a:t>…………………………. </a:t>
              </a:r>
              <a:r>
                <a:rPr lang="tr-TR" dirty="0"/>
                <a:t>(</a:t>
              </a:r>
              <a:r>
                <a:rPr lang="tr-TR" dirty="0" err="1"/>
                <a:t>Kisangau</a:t>
              </a:r>
              <a:r>
                <a:rPr lang="tr-TR" dirty="0"/>
                <a:t> </a:t>
              </a:r>
              <a:r>
                <a:rPr lang="tr-TR" dirty="0" smtClean="0"/>
                <a:t>ve ark., 2007). </a:t>
              </a:r>
            </a:p>
          </p:txBody>
        </p:sp>
        <p:pic>
          <p:nvPicPr>
            <p:cNvPr id="6" name="Resim 5"/>
            <p:cNvPicPr>
              <a:picLocks noChangeAspect="1"/>
            </p:cNvPicPr>
            <p:nvPr/>
          </p:nvPicPr>
          <p:blipFill>
            <a:blip r:embed="rId3"/>
            <a:stretch>
              <a:fillRect/>
            </a:stretch>
          </p:blipFill>
          <p:spPr>
            <a:xfrm>
              <a:off x="10942899" y="3896260"/>
              <a:ext cx="938865" cy="938865"/>
            </a:xfrm>
            <a:prstGeom prst="rect">
              <a:avLst/>
            </a:prstGeom>
          </p:spPr>
        </p:pic>
      </p:grpSp>
      <p:grpSp>
        <p:nvGrpSpPr>
          <p:cNvPr id="25" name="Grup 24"/>
          <p:cNvGrpSpPr/>
          <p:nvPr/>
        </p:nvGrpSpPr>
        <p:grpSpPr>
          <a:xfrm>
            <a:off x="5305295" y="1538775"/>
            <a:ext cx="6597052" cy="805980"/>
            <a:chOff x="5305295" y="1538775"/>
            <a:chExt cx="6597052" cy="805980"/>
          </a:xfrm>
        </p:grpSpPr>
        <p:sp>
          <p:nvSpPr>
            <p:cNvPr id="13" name="Sağ Ok 12"/>
            <p:cNvSpPr/>
            <p:nvPr/>
          </p:nvSpPr>
          <p:spPr>
            <a:xfrm rot="20550890">
              <a:off x="5305295" y="1859121"/>
              <a:ext cx="717784" cy="32041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grpSp>
          <p:nvGrpSpPr>
            <p:cNvPr id="14" name="Grup 13"/>
            <p:cNvGrpSpPr/>
            <p:nvPr/>
          </p:nvGrpSpPr>
          <p:grpSpPr>
            <a:xfrm>
              <a:off x="6287826" y="1538775"/>
              <a:ext cx="5614521" cy="805980"/>
              <a:chOff x="6287826" y="1538775"/>
              <a:chExt cx="5614521" cy="805980"/>
            </a:xfrm>
          </p:grpSpPr>
          <p:sp>
            <p:nvSpPr>
              <p:cNvPr id="8" name="Metin kutusu 7"/>
              <p:cNvSpPr txBox="1"/>
              <p:nvPr/>
            </p:nvSpPr>
            <p:spPr>
              <a:xfrm>
                <a:off x="6287826" y="1672115"/>
                <a:ext cx="4513525"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err="1"/>
                  <a:t>Kisangau</a:t>
                </a:r>
                <a:r>
                  <a:rPr lang="tr-TR" dirty="0"/>
                  <a:t>, </a:t>
                </a:r>
                <a:r>
                  <a:rPr lang="tr-TR" dirty="0" err="1"/>
                  <a:t>Lyaruu</a:t>
                </a:r>
                <a:r>
                  <a:rPr lang="tr-TR" dirty="0"/>
                  <a:t>, </a:t>
                </a:r>
                <a:r>
                  <a:rPr lang="tr-TR" dirty="0" err="1" smtClean="0"/>
                  <a:t>Hosea</a:t>
                </a:r>
                <a:r>
                  <a:rPr lang="tr-TR" dirty="0"/>
                  <a:t> </a:t>
                </a:r>
                <a:r>
                  <a:rPr lang="tr-TR" dirty="0" smtClean="0"/>
                  <a:t>ve </a:t>
                </a:r>
                <a:r>
                  <a:rPr lang="tr-TR" dirty="0"/>
                  <a:t>Joseph (2007</a:t>
                </a:r>
                <a:r>
                  <a:rPr lang="tr-TR" dirty="0" smtClean="0"/>
                  <a:t>) şunu bulmuştur ki …</a:t>
                </a:r>
                <a:endParaRPr lang="tr-TR" dirty="0"/>
              </a:p>
            </p:txBody>
          </p:sp>
          <p:pic>
            <p:nvPicPr>
              <p:cNvPr id="12" name="Resim 11"/>
              <p:cNvPicPr>
                <a:picLocks noChangeAspect="1"/>
              </p:cNvPicPr>
              <p:nvPr/>
            </p:nvPicPr>
            <p:blipFill>
              <a:blip r:embed="rId4"/>
              <a:stretch>
                <a:fillRect/>
              </a:stretch>
            </p:blipFill>
            <p:spPr>
              <a:xfrm>
                <a:off x="11096367" y="1538775"/>
                <a:ext cx="805980" cy="805980"/>
              </a:xfrm>
              <a:prstGeom prst="rect">
                <a:avLst/>
              </a:prstGeom>
            </p:spPr>
          </p:pic>
        </p:grpSp>
      </p:grpSp>
      <p:sp>
        <p:nvSpPr>
          <p:cNvPr id="2" name="Slayt Numarası Yer Tutucusu 1"/>
          <p:cNvSpPr>
            <a:spLocks noGrp="1"/>
          </p:cNvSpPr>
          <p:nvPr>
            <p:ph type="sldNum" sz="quarter" idx="12"/>
          </p:nvPr>
        </p:nvSpPr>
        <p:spPr/>
        <p:txBody>
          <a:bodyPr/>
          <a:lstStyle/>
          <a:p>
            <a:fld id="{900D4ED9-462A-4EB0-AD72-7478C23AB2D5}" type="slidenum">
              <a:rPr lang="tr-TR" smtClean="0"/>
              <a:t>56</a:t>
            </a:fld>
            <a:endParaRPr lang="tr-TR" dirty="0"/>
          </a:p>
        </p:txBody>
      </p:sp>
      <p:grpSp>
        <p:nvGrpSpPr>
          <p:cNvPr id="27" name="Grup 26"/>
          <p:cNvGrpSpPr/>
          <p:nvPr/>
        </p:nvGrpSpPr>
        <p:grpSpPr>
          <a:xfrm>
            <a:off x="5340380" y="2201640"/>
            <a:ext cx="6541384" cy="820160"/>
            <a:chOff x="5340380" y="2201640"/>
            <a:chExt cx="6541384" cy="820160"/>
          </a:xfrm>
        </p:grpSpPr>
        <p:grpSp>
          <p:nvGrpSpPr>
            <p:cNvPr id="17" name="Grup 16"/>
            <p:cNvGrpSpPr/>
            <p:nvPr/>
          </p:nvGrpSpPr>
          <p:grpSpPr>
            <a:xfrm>
              <a:off x="6287825" y="2201640"/>
              <a:ext cx="5593939" cy="820160"/>
              <a:chOff x="6287825" y="2201640"/>
              <a:chExt cx="5593939" cy="820160"/>
            </a:xfrm>
          </p:grpSpPr>
          <p:sp>
            <p:nvSpPr>
              <p:cNvPr id="10" name="Metin kutusu 9"/>
              <p:cNvSpPr txBox="1"/>
              <p:nvPr/>
            </p:nvSpPr>
            <p:spPr>
              <a:xfrm>
                <a:off x="6287825" y="2528036"/>
                <a:ext cx="451352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t>... (</a:t>
                </a:r>
                <a:r>
                  <a:rPr lang="tr-TR" dirty="0" err="1" smtClean="0"/>
                  <a:t>Kisangau</a:t>
                </a:r>
                <a:r>
                  <a:rPr lang="tr-TR" dirty="0"/>
                  <a:t>, </a:t>
                </a:r>
                <a:r>
                  <a:rPr lang="tr-TR" dirty="0" err="1"/>
                  <a:t>Lyaruu</a:t>
                </a:r>
                <a:r>
                  <a:rPr lang="tr-TR" dirty="0"/>
                  <a:t>, </a:t>
                </a:r>
                <a:r>
                  <a:rPr lang="tr-TR" dirty="0" err="1"/>
                  <a:t>Hosea</a:t>
                </a:r>
                <a:r>
                  <a:rPr lang="tr-TR" dirty="0"/>
                  <a:t> ve </a:t>
                </a:r>
                <a:r>
                  <a:rPr lang="tr-TR" dirty="0" smtClean="0"/>
                  <a:t>Joseph, 2007).</a:t>
                </a:r>
                <a:endParaRPr lang="tr-TR" dirty="0"/>
              </a:p>
            </p:txBody>
          </p:sp>
          <p:pic>
            <p:nvPicPr>
              <p:cNvPr id="18" name="Resim 17"/>
              <p:cNvPicPr>
                <a:picLocks noChangeAspect="1"/>
              </p:cNvPicPr>
              <p:nvPr/>
            </p:nvPicPr>
            <p:blipFill>
              <a:blip r:embed="rId5"/>
              <a:stretch>
                <a:fillRect/>
              </a:stretch>
            </p:blipFill>
            <p:spPr>
              <a:xfrm>
                <a:off x="11066515" y="2201640"/>
                <a:ext cx="815249" cy="820160"/>
              </a:xfrm>
              <a:prstGeom prst="rect">
                <a:avLst/>
              </a:prstGeom>
            </p:spPr>
          </p:pic>
        </p:grpSp>
        <p:sp>
          <p:nvSpPr>
            <p:cNvPr id="26" name="Sağ Ok 25"/>
            <p:cNvSpPr/>
            <p:nvPr/>
          </p:nvSpPr>
          <p:spPr>
            <a:xfrm rot="1565040">
              <a:off x="5340380" y="2437403"/>
              <a:ext cx="717784" cy="32041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grpSp>
      <p:grpSp>
        <p:nvGrpSpPr>
          <p:cNvPr id="29" name="Grup 28"/>
          <p:cNvGrpSpPr/>
          <p:nvPr/>
        </p:nvGrpSpPr>
        <p:grpSpPr>
          <a:xfrm>
            <a:off x="5447689" y="5154074"/>
            <a:ext cx="6423224" cy="938865"/>
            <a:chOff x="5447689" y="5154074"/>
            <a:chExt cx="6423224" cy="938865"/>
          </a:xfrm>
        </p:grpSpPr>
        <p:grpSp>
          <p:nvGrpSpPr>
            <p:cNvPr id="23" name="Grup 22"/>
            <p:cNvGrpSpPr/>
            <p:nvPr/>
          </p:nvGrpSpPr>
          <p:grpSpPr>
            <a:xfrm>
              <a:off x="6224391" y="5154074"/>
              <a:ext cx="5646522" cy="938865"/>
              <a:chOff x="6224391" y="5154074"/>
              <a:chExt cx="5646522" cy="938865"/>
            </a:xfrm>
          </p:grpSpPr>
          <p:sp>
            <p:nvSpPr>
              <p:cNvPr id="19" name="Metin kutusu 18"/>
              <p:cNvSpPr txBox="1"/>
              <p:nvPr/>
            </p:nvSpPr>
            <p:spPr>
              <a:xfrm>
                <a:off x="6224391" y="5442082"/>
                <a:ext cx="457696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dirty="0" err="1"/>
                  <a:t>Kisangau</a:t>
                </a:r>
                <a:r>
                  <a:rPr lang="tr-TR" dirty="0"/>
                  <a:t> </a:t>
                </a:r>
                <a:r>
                  <a:rPr lang="tr-TR" dirty="0" smtClean="0"/>
                  <a:t>et al. (2007) </a:t>
                </a:r>
                <a:r>
                  <a:rPr lang="tr-TR" dirty="0" err="1" smtClean="0"/>
                  <a:t>found</a:t>
                </a:r>
                <a:r>
                  <a:rPr lang="tr-TR" dirty="0" smtClean="0"/>
                  <a:t> </a:t>
                </a:r>
                <a:r>
                  <a:rPr lang="tr-TR" dirty="0" err="1" smtClean="0"/>
                  <a:t>that</a:t>
                </a:r>
                <a:r>
                  <a:rPr lang="tr-TR" dirty="0" smtClean="0"/>
                  <a:t> …….</a:t>
                </a:r>
              </a:p>
              <a:p>
                <a:r>
                  <a:rPr lang="tr-TR" dirty="0" smtClean="0"/>
                  <a:t>………………….. </a:t>
                </a:r>
                <a:r>
                  <a:rPr lang="tr-TR" dirty="0"/>
                  <a:t>(</a:t>
                </a:r>
                <a:r>
                  <a:rPr lang="tr-TR" dirty="0" err="1"/>
                  <a:t>Kisangau</a:t>
                </a:r>
                <a:r>
                  <a:rPr lang="tr-TR" dirty="0"/>
                  <a:t> </a:t>
                </a:r>
                <a:r>
                  <a:rPr lang="tr-TR" dirty="0" smtClean="0"/>
                  <a:t>et al., 2007)</a:t>
                </a:r>
                <a:endParaRPr lang="tr-TR" dirty="0"/>
              </a:p>
            </p:txBody>
          </p:sp>
          <p:pic>
            <p:nvPicPr>
              <p:cNvPr id="11" name="Resim 10"/>
              <p:cNvPicPr>
                <a:picLocks noChangeAspect="1"/>
              </p:cNvPicPr>
              <p:nvPr/>
            </p:nvPicPr>
            <p:blipFill>
              <a:blip r:embed="rId3"/>
              <a:stretch>
                <a:fillRect/>
              </a:stretch>
            </p:blipFill>
            <p:spPr>
              <a:xfrm>
                <a:off x="10932048" y="5154074"/>
                <a:ext cx="938865" cy="938865"/>
              </a:xfrm>
              <a:prstGeom prst="rect">
                <a:avLst/>
              </a:prstGeom>
            </p:spPr>
          </p:pic>
        </p:grpSp>
        <p:sp>
          <p:nvSpPr>
            <p:cNvPr id="28" name="Sağ Ok 27"/>
            <p:cNvSpPr/>
            <p:nvPr/>
          </p:nvSpPr>
          <p:spPr>
            <a:xfrm>
              <a:off x="5447689" y="5605036"/>
              <a:ext cx="717784" cy="320419"/>
            </a:xfrm>
            <a:prstGeom prst="rightArrow">
              <a:avLst/>
            </a:prstGeom>
            <a:solidFill>
              <a:schemeClr val="accent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59227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657698191"/>
              </p:ext>
            </p:extLst>
          </p:nvPr>
        </p:nvGraphicFramePr>
        <p:xfrm>
          <a:off x="888799" y="922236"/>
          <a:ext cx="10416209" cy="4094333"/>
        </p:xfrm>
        <a:graphic>
          <a:graphicData uri="http://schemas.openxmlformats.org/drawingml/2006/table">
            <a:tbl>
              <a:tblPr firstRow="1" firstCol="1" bandRow="1"/>
              <a:tblGrid>
                <a:gridCol w="1441376">
                  <a:extLst>
                    <a:ext uri="{9D8B030D-6E8A-4147-A177-3AD203B41FA5}">
                      <a16:colId xmlns:a16="http://schemas.microsoft.com/office/drawing/2014/main" xmlns="" val="20000"/>
                    </a:ext>
                  </a:extLst>
                </a:gridCol>
                <a:gridCol w="692224">
                  <a:extLst>
                    <a:ext uri="{9D8B030D-6E8A-4147-A177-3AD203B41FA5}">
                      <a16:colId xmlns:a16="http://schemas.microsoft.com/office/drawing/2014/main" xmlns="" val="20001"/>
                    </a:ext>
                  </a:extLst>
                </a:gridCol>
                <a:gridCol w="1987826">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gridCol w="2160104">
                  <a:extLst>
                    <a:ext uri="{9D8B030D-6E8A-4147-A177-3AD203B41FA5}">
                      <a16:colId xmlns:a16="http://schemas.microsoft.com/office/drawing/2014/main" xmlns="" val="20004"/>
                    </a:ext>
                  </a:extLst>
                </a:gridCol>
                <a:gridCol w="2001079">
                  <a:extLst>
                    <a:ext uri="{9D8B030D-6E8A-4147-A177-3AD203B41FA5}">
                      <a16:colId xmlns:a16="http://schemas.microsoft.com/office/drawing/2014/main" xmlns="" val="20005"/>
                    </a:ext>
                  </a:extLst>
                </a:gridCol>
              </a:tblGrid>
              <a:tr h="236168">
                <a:tc gridSpan="6">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Metin İçinde Kaynak Gösterme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Yöntemleri </a:t>
                      </a:r>
                      <a:r>
                        <a:rPr lang="tr-TR"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(APA </a:t>
                      </a:r>
                      <a:r>
                        <a:rPr lang="tr-TR" sz="18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Yayım </a:t>
                      </a:r>
                      <a:r>
                        <a:rPr lang="tr-TR"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Kılavuzu 7. </a:t>
                      </a:r>
                      <a:r>
                        <a:rPr lang="tr-TR" sz="18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Basıma göre</a:t>
                      </a:r>
                      <a:r>
                        <a:rPr lang="tr-TR" sz="1800" baseline="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yeniden düzenlenmiştir.)</a:t>
                      </a:r>
                      <a:endParaRPr lang="tr-TR"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708503">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Atıf Şekli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Metin Dili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Metin İçinde Kaynak </a:t>
                      </a:r>
                    </a:p>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İlk Defa Belirtirken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Metin İçinde Aynı Kaynak </a:t>
                      </a:r>
                    </a:p>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Tekrar Belirtirken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Parantez İçinde Kaynak İlk Defa Belirtirken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Parantez İçinde Aynı Kaynak Tekrar Belirtirken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258321">
                <a:tc rowSpan="2">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Tek Yazar</a:t>
                      </a:r>
                    </a:p>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Tek Çalışma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err="1">
                          <a:effectLst/>
                          <a:latin typeface="Calibri" panose="020F0502020204030204" pitchFamily="34" charset="0"/>
                          <a:ea typeface="Calibri" panose="020F0502020204030204" pitchFamily="34" charset="0"/>
                          <a:cs typeface="Times New Roman" panose="02020603050405020304" pitchFamily="18" charset="0"/>
                        </a:rPr>
                        <a:t>Light</a:t>
                      </a:r>
                      <a:r>
                        <a:rPr lang="tr-TR" sz="1400" dirty="0">
                          <a:effectLst/>
                          <a:latin typeface="Calibri" panose="020F0502020204030204" pitchFamily="34" charset="0"/>
                          <a:ea typeface="Calibri" panose="020F0502020204030204" pitchFamily="34" charset="0"/>
                          <a:cs typeface="Times New Roman" panose="02020603050405020304" pitchFamily="18" charset="0"/>
                        </a:rPr>
                        <a: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Light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(Light,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(Light,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6168">
                <a:tc vMerge="1">
                  <a:txBody>
                    <a:bodyPr/>
                    <a:lstStyle/>
                    <a:p>
                      <a:endParaRPr lang="tr-TR"/>
                    </a:p>
                  </a:txBody>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err="1">
                          <a:effectLst/>
                          <a:latin typeface="Calibri" panose="020F0502020204030204" pitchFamily="34" charset="0"/>
                          <a:ea typeface="Calibri" panose="020F0502020204030204" pitchFamily="34" charset="0"/>
                          <a:cs typeface="Times New Roman" panose="02020603050405020304" pitchFamily="18" charset="0"/>
                        </a:rPr>
                        <a:t>Light</a:t>
                      </a:r>
                      <a:r>
                        <a:rPr lang="tr-TR" sz="1400" dirty="0">
                          <a:effectLst/>
                          <a:latin typeface="Calibri" panose="020F0502020204030204" pitchFamily="34" charset="0"/>
                          <a:ea typeface="Calibri" panose="020F0502020204030204" pitchFamily="34" charset="0"/>
                          <a:cs typeface="Times New Roman" panose="02020603050405020304" pitchFamily="18" charset="0"/>
                        </a:rPr>
                        <a: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Light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(Light,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(Light, 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2335">
                <a:tc rowSpan="2">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İki Yazar</a:t>
                      </a:r>
                    </a:p>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Tek Çalışma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err="1">
                          <a:effectLst/>
                          <a:latin typeface="Calibri" panose="020F0502020204030204" pitchFamily="34" charset="0"/>
                          <a:ea typeface="Calibri" panose="020F0502020204030204" pitchFamily="34" charset="0"/>
                          <a:cs typeface="Times New Roman" panose="02020603050405020304" pitchFamily="18" charset="0"/>
                        </a:rPr>
                        <a:t>Eldogan</a:t>
                      </a:r>
                      <a:r>
                        <a:rPr lang="tr-TR" sz="1400" dirty="0">
                          <a:effectLst/>
                          <a:latin typeface="Calibri" panose="020F0502020204030204" pitchFamily="34" charset="0"/>
                          <a:ea typeface="Calibri" panose="020F0502020204030204" pitchFamily="34" charset="0"/>
                          <a:cs typeface="Times New Roman" panose="02020603050405020304" pitchFamily="18" charset="0"/>
                        </a:rPr>
                        <a:t> ve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Barışkın</a:t>
                      </a:r>
                      <a:r>
                        <a:rPr lang="tr-TR" sz="1400" dirty="0">
                          <a:effectLst/>
                          <a:latin typeface="Calibri" panose="020F0502020204030204" pitchFamily="34" charset="0"/>
                          <a:ea typeface="Calibri" panose="020F0502020204030204" pitchFamily="34" charset="0"/>
                          <a:cs typeface="Times New Roman" panose="02020603050405020304" pitchFamily="18" charset="0"/>
                        </a:rPr>
                        <a:t>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err="1">
                          <a:effectLst/>
                          <a:latin typeface="Calibri" panose="020F0502020204030204" pitchFamily="34" charset="0"/>
                          <a:ea typeface="Calibri" panose="020F0502020204030204" pitchFamily="34" charset="0"/>
                          <a:cs typeface="Times New Roman" panose="02020603050405020304" pitchFamily="18" charset="0"/>
                        </a:rPr>
                        <a:t>Eldogan</a:t>
                      </a:r>
                      <a:r>
                        <a:rPr lang="tr-TR" sz="1400" dirty="0">
                          <a:effectLst/>
                          <a:latin typeface="Calibri" panose="020F0502020204030204" pitchFamily="34" charset="0"/>
                          <a:ea typeface="Calibri" panose="020F0502020204030204" pitchFamily="34" charset="0"/>
                          <a:cs typeface="Times New Roman" panose="02020603050405020304" pitchFamily="18" charset="0"/>
                        </a:rPr>
                        <a:t> ve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Barışkın</a:t>
                      </a:r>
                      <a:r>
                        <a:rPr lang="tr-TR" sz="1400" dirty="0">
                          <a:effectLst/>
                          <a:latin typeface="Calibri" panose="020F0502020204030204" pitchFamily="34" charset="0"/>
                          <a:ea typeface="Calibri" panose="020F0502020204030204" pitchFamily="34" charset="0"/>
                          <a:cs typeface="Times New Roman" panose="02020603050405020304" pitchFamily="18" charset="0"/>
                        </a:rPr>
                        <a:t>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(Eldogan ve Barışkın,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(Eldogan ve Barışkın,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2335">
                <a:tc vMerge="1">
                  <a:txBody>
                    <a:bodyPr/>
                    <a:lstStyle/>
                    <a:p>
                      <a:endParaRPr lang="tr-TR"/>
                    </a:p>
                  </a:txBody>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err="1">
                          <a:effectLst/>
                          <a:latin typeface="Calibri" panose="020F0502020204030204" pitchFamily="34" charset="0"/>
                          <a:ea typeface="Calibri" panose="020F0502020204030204" pitchFamily="34" charset="0"/>
                          <a:cs typeface="Times New Roman" panose="02020603050405020304" pitchFamily="18" charset="0"/>
                        </a:rPr>
                        <a:t>Eldogan</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Barışkın</a:t>
                      </a:r>
                      <a:r>
                        <a:rPr lang="tr-TR" sz="1400" dirty="0">
                          <a:effectLst/>
                          <a:latin typeface="Calibri" panose="020F0502020204030204" pitchFamily="34" charset="0"/>
                          <a:ea typeface="Calibri" panose="020F0502020204030204" pitchFamily="34" charset="0"/>
                          <a:cs typeface="Times New Roman" panose="02020603050405020304" pitchFamily="18" charset="0"/>
                        </a:rPr>
                        <a:t>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err="1">
                          <a:effectLst/>
                          <a:latin typeface="Calibri" panose="020F0502020204030204" pitchFamily="34" charset="0"/>
                          <a:ea typeface="Calibri" panose="020F0502020204030204" pitchFamily="34" charset="0"/>
                          <a:cs typeface="Times New Roman" panose="02020603050405020304" pitchFamily="18" charset="0"/>
                        </a:rPr>
                        <a:t>Eldogan</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Barışkın</a:t>
                      </a:r>
                      <a:r>
                        <a:rPr lang="tr-TR" sz="1400" dirty="0">
                          <a:effectLst/>
                          <a:latin typeface="Calibri" panose="020F0502020204030204" pitchFamily="34" charset="0"/>
                          <a:ea typeface="Calibri" panose="020F0502020204030204" pitchFamily="34" charset="0"/>
                          <a:cs typeface="Times New Roman" panose="02020603050405020304" pitchFamily="18" charset="0"/>
                        </a:rPr>
                        <a:t>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(Eldogan &amp; Barışkın,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(Eldogan &amp; Barışkın,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08503">
                <a:tc rowSpan="2">
                  <a:txBody>
                    <a:bodyPr/>
                    <a:lstStyle/>
                    <a:p>
                      <a:pPr>
                        <a:lnSpc>
                          <a:spcPct val="107000"/>
                        </a:lnSpc>
                        <a:spcAft>
                          <a:spcPts val="0"/>
                        </a:spcAft>
                      </a:pP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Üç ve Daha Fazla Yazarlı Çalışma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t>
                      </a:r>
                      <a:r>
                        <a:rPr lang="tr-TR" sz="1400" b="1" dirty="0" err="1"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diğ</a:t>
                      </a:r>
                      <a:r>
                        <a:rPr lang="tr-TR" sz="1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ark. (2008) </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t>
                      </a:r>
                      <a:r>
                        <a:rPr lang="tr-TR" sz="1400" b="1" dirty="0" err="1"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diğ</a:t>
                      </a:r>
                      <a:r>
                        <a:rPr lang="tr-TR" sz="1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ark. (2008)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t>
                      </a:r>
                      <a:r>
                        <a:rPr lang="tr-TR" sz="1400" b="1" dirty="0" err="1"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diğ</a:t>
                      </a:r>
                      <a:r>
                        <a:rPr lang="tr-TR" sz="1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ark., 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t>
                      </a:r>
                      <a:r>
                        <a:rPr lang="tr-TR" sz="1400" b="1" dirty="0" err="1"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diğ</a:t>
                      </a:r>
                      <a:r>
                        <a:rPr lang="tr-TR" sz="1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ve ark., 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6168">
                <a:tc vMerge="1">
                  <a:txBody>
                    <a:bodyPr/>
                    <a:lstStyle/>
                    <a:p>
                      <a:endParaRPr lang="tr-TR"/>
                    </a:p>
                  </a:txBody>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et al. (2008)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 et al. (2008)</a:t>
                      </a:r>
                      <a:endParaRPr lang="tr-TR" sz="14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et al., 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Walker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et al., 2008)</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708503">
                <a:tc>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Kurum veya Grupların Yazar Olduğu Çalışma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Türk Psikologlar Derneği </a:t>
                      </a:r>
                    </a:p>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(TPD, 1997)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TPD (1997)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(Türk Psikologlar Derneği [TPD], 1997)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(TPD, 1997)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6" name="Metin kutusu 5"/>
          <p:cNvSpPr txBox="1"/>
          <p:nvPr/>
        </p:nvSpPr>
        <p:spPr>
          <a:xfrm>
            <a:off x="5804228" y="5511613"/>
            <a:ext cx="5886450" cy="369332"/>
          </a:xfrm>
          <a:prstGeom prst="rect">
            <a:avLst/>
          </a:prstGeom>
          <a:noFill/>
        </p:spPr>
        <p:txBody>
          <a:bodyPr wrap="square" rtlCol="0">
            <a:spAutoFit/>
          </a:bodyPr>
          <a:lstStyle/>
          <a:p>
            <a:r>
              <a:rPr lang="tr-TR" dirty="0" smtClean="0"/>
              <a:t>(</a:t>
            </a:r>
            <a:r>
              <a:rPr lang="tr-TR" dirty="0" err="1" smtClean="0"/>
              <a:t>Eldoğan</a:t>
            </a:r>
            <a:r>
              <a:rPr lang="tr-TR" dirty="0" smtClean="0"/>
              <a:t>, Korkmaz, Helvacı, Yeniçeri ve Kökdemir, 2015, s. 62) </a:t>
            </a:r>
            <a:endParaRPr lang="en-US" dirty="0"/>
          </a:p>
        </p:txBody>
      </p:sp>
      <p:sp>
        <p:nvSpPr>
          <p:cNvPr id="2" name="Patlama 1 1"/>
          <p:cNvSpPr/>
          <p:nvPr/>
        </p:nvSpPr>
        <p:spPr>
          <a:xfrm>
            <a:off x="888799" y="137084"/>
            <a:ext cx="1620981" cy="55418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p:cNvSpPr>
            <a:spLocks noGrp="1"/>
          </p:cNvSpPr>
          <p:nvPr>
            <p:ph type="sldNum" sz="quarter" idx="12"/>
          </p:nvPr>
        </p:nvSpPr>
        <p:spPr/>
        <p:txBody>
          <a:bodyPr/>
          <a:lstStyle/>
          <a:p>
            <a:fld id="{900D4ED9-462A-4EB0-AD72-7478C23AB2D5}" type="slidenum">
              <a:rPr lang="tr-TR" smtClean="0"/>
              <a:t>57</a:t>
            </a:fld>
            <a:endParaRPr lang="tr-TR"/>
          </a:p>
        </p:txBody>
      </p:sp>
    </p:spTree>
    <p:extLst>
      <p:ext uri="{BB962C8B-B14F-4D97-AF65-F5344CB8AC3E}">
        <p14:creationId xmlns:p14="http://schemas.microsoft.com/office/powerpoint/2010/main" val="38897290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74446" y="863353"/>
            <a:ext cx="8806747" cy="1015663"/>
          </a:xfrm>
          <a:prstGeom prst="rect">
            <a:avLst/>
          </a:prstGeom>
          <a:solidFill>
            <a:schemeClr val="accent2">
              <a:lumMod val="60000"/>
              <a:lumOff val="40000"/>
            </a:schemeClr>
          </a:solidFill>
        </p:spPr>
        <p:txBody>
          <a:bodyPr wrap="square" rtlCol="0">
            <a:spAutoFit/>
          </a:bodyPr>
          <a:lstStyle/>
          <a:p>
            <a:r>
              <a:rPr lang="tr-TR" sz="2000" b="1" dirty="0" smtClean="0"/>
              <a:t>Aynı yılda basılmış iki kaynak kısaltıldığında formları aynı oluyorsa, </a:t>
            </a:r>
          </a:p>
          <a:p>
            <a:r>
              <a:rPr lang="tr-TR" sz="2000" dirty="0" smtClean="0"/>
              <a:t>kaynakların birbirine karışmamasını sağlayacak sayıda sonraki yazarların soyadını belirtip, ardından ‘ve ark.’ (İngilizce metinler </a:t>
            </a:r>
            <a:r>
              <a:rPr lang="tr-TR" sz="2000" dirty="0"/>
              <a:t>için virgül </a:t>
            </a:r>
            <a:r>
              <a:rPr lang="tr-TR" sz="2000" dirty="0" smtClean="0"/>
              <a:t>koyularak </a:t>
            </a:r>
            <a:r>
              <a:rPr lang="tr-TR" sz="2000" dirty="0"/>
              <a:t>‘</a:t>
            </a:r>
            <a:r>
              <a:rPr lang="tr-TR" sz="2000" dirty="0" smtClean="0"/>
              <a:t>et al.’) yazılır.</a:t>
            </a:r>
            <a:endParaRPr lang="tr-TR" sz="2000" dirty="0"/>
          </a:p>
        </p:txBody>
      </p:sp>
      <p:sp>
        <p:nvSpPr>
          <p:cNvPr id="5" name="Unvan 1"/>
          <p:cNvSpPr>
            <a:spLocks noGrp="1"/>
          </p:cNvSpPr>
          <p:nvPr>
            <p:ph type="title"/>
          </p:nvPr>
        </p:nvSpPr>
        <p:spPr>
          <a:xfrm>
            <a:off x="3260541" y="237447"/>
            <a:ext cx="6974956" cy="835676"/>
          </a:xfrm>
        </p:spPr>
        <p:txBody>
          <a:bodyPr>
            <a:normAutofit/>
          </a:bodyPr>
          <a:lstStyle/>
          <a:p>
            <a:r>
              <a:rPr lang="tr-TR" sz="3200" b="1" dirty="0" smtClean="0"/>
              <a:t>Metin İçinde Kaynak Gösterme</a:t>
            </a:r>
            <a:endParaRPr lang="tr-TR" sz="3200" b="1" dirty="0"/>
          </a:p>
        </p:txBody>
      </p:sp>
      <p:sp>
        <p:nvSpPr>
          <p:cNvPr id="6" name="Metin kutusu 5"/>
          <p:cNvSpPr txBox="1"/>
          <p:nvPr/>
        </p:nvSpPr>
        <p:spPr>
          <a:xfrm>
            <a:off x="1422047" y="2089686"/>
            <a:ext cx="8959146"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smtClean="0"/>
              <a:t>Örnek: </a:t>
            </a:r>
            <a:r>
              <a:rPr lang="tr-TR" sz="2000" dirty="0" err="1" smtClean="0"/>
              <a:t>Çalışamada</a:t>
            </a:r>
            <a:r>
              <a:rPr lang="tr-TR" sz="2000" dirty="0" smtClean="0"/>
              <a:t> şu iki kaynağa atıf verildiğini düşünün:</a:t>
            </a:r>
          </a:p>
          <a:p>
            <a:pPr marL="342900" indent="-342900">
              <a:buFont typeface="Arial" pitchFamily="34" charset="0"/>
              <a:buChar char="•"/>
            </a:pPr>
            <a:r>
              <a:rPr lang="tr-TR" sz="2000" dirty="0" err="1" smtClean="0"/>
              <a:t>Ireys</a:t>
            </a:r>
            <a:r>
              <a:rPr lang="tr-TR" sz="2000" dirty="0"/>
              <a:t>, </a:t>
            </a:r>
            <a:r>
              <a:rPr lang="tr-TR" sz="2000" dirty="0" err="1"/>
              <a:t>Chernoff</a:t>
            </a:r>
            <a:r>
              <a:rPr lang="tr-TR" sz="2000" dirty="0"/>
              <a:t>, </a:t>
            </a:r>
            <a:r>
              <a:rPr lang="tr-TR" sz="2000" dirty="0" err="1" smtClean="0"/>
              <a:t>DeVet</a:t>
            </a:r>
            <a:r>
              <a:rPr lang="tr-TR" sz="2000" dirty="0"/>
              <a:t> </a:t>
            </a:r>
            <a:r>
              <a:rPr lang="tr-TR" sz="2000" dirty="0" smtClean="0"/>
              <a:t>ve Kim (2001) ile </a:t>
            </a:r>
          </a:p>
          <a:p>
            <a:pPr marL="342900" indent="-342900">
              <a:buFont typeface="Arial" pitchFamily="34" charset="0"/>
              <a:buChar char="•"/>
            </a:pPr>
            <a:r>
              <a:rPr lang="tr-TR" sz="2000" dirty="0" err="1" smtClean="0"/>
              <a:t>Ireys</a:t>
            </a:r>
            <a:r>
              <a:rPr lang="tr-TR" sz="2000" dirty="0"/>
              <a:t>, </a:t>
            </a:r>
            <a:r>
              <a:rPr lang="tr-TR" sz="2000" dirty="0" err="1"/>
              <a:t>Chernoff</a:t>
            </a:r>
            <a:r>
              <a:rPr lang="tr-TR" sz="2000" dirty="0" smtClean="0"/>
              <a:t>, </a:t>
            </a:r>
            <a:r>
              <a:rPr lang="tr-TR" sz="2000" dirty="0" err="1" smtClean="0"/>
              <a:t>Stein</a:t>
            </a:r>
            <a:r>
              <a:rPr lang="tr-TR" sz="2000" dirty="0" smtClean="0"/>
              <a:t>, </a:t>
            </a:r>
            <a:r>
              <a:rPr lang="tr-TR" sz="2000" dirty="0" err="1" smtClean="0"/>
              <a:t>DeVet</a:t>
            </a:r>
            <a:r>
              <a:rPr lang="tr-TR" sz="2000" dirty="0"/>
              <a:t> </a:t>
            </a:r>
            <a:r>
              <a:rPr lang="tr-TR" sz="2000" dirty="0" smtClean="0"/>
              <a:t>ve Silver (2001) </a:t>
            </a:r>
          </a:p>
          <a:p>
            <a:r>
              <a:rPr lang="tr-TR" sz="2000" dirty="0" smtClean="0"/>
              <a:t>Her ikisi de  (</a:t>
            </a:r>
            <a:r>
              <a:rPr lang="tr-TR" sz="2000" dirty="0" err="1" smtClean="0"/>
              <a:t>Ireys</a:t>
            </a:r>
            <a:r>
              <a:rPr lang="tr-TR" sz="2000" dirty="0" smtClean="0"/>
              <a:t> ve ark., 2001) şeklinde kısaltıldığında karışıklık olacaktır.</a:t>
            </a:r>
          </a:p>
          <a:p>
            <a:endParaRPr lang="tr-TR" sz="2000" dirty="0" smtClean="0"/>
          </a:p>
          <a:p>
            <a:r>
              <a:rPr lang="tr-TR" sz="2000" b="1" u="sng" dirty="0" smtClean="0"/>
              <a:t>Doğrusu:</a:t>
            </a:r>
            <a:endParaRPr lang="tr-TR" sz="2000" b="1" u="sng" dirty="0"/>
          </a:p>
          <a:p>
            <a:pPr marL="342900" indent="-342900">
              <a:buFont typeface="Wingdings" panose="05000000000000000000" pitchFamily="2" charset="2"/>
              <a:buChar char="ü"/>
            </a:pPr>
            <a:r>
              <a:rPr lang="tr-TR" sz="2000" dirty="0" err="1"/>
              <a:t>Ireys</a:t>
            </a:r>
            <a:r>
              <a:rPr lang="tr-TR" sz="2000" dirty="0"/>
              <a:t>, </a:t>
            </a:r>
            <a:r>
              <a:rPr lang="tr-TR" sz="2000" dirty="0" err="1"/>
              <a:t>Chernoff</a:t>
            </a:r>
            <a:r>
              <a:rPr lang="tr-TR" sz="2000" dirty="0"/>
              <a:t>, </a:t>
            </a:r>
            <a:r>
              <a:rPr lang="tr-TR" sz="2000" dirty="0" err="1"/>
              <a:t>DeVet</a:t>
            </a:r>
            <a:r>
              <a:rPr lang="tr-TR" sz="2000" dirty="0"/>
              <a:t> ve Kim (</a:t>
            </a:r>
            <a:r>
              <a:rPr lang="tr-TR" sz="2000" dirty="0" smtClean="0"/>
              <a:t>2001) için:</a:t>
            </a:r>
          </a:p>
          <a:p>
            <a:r>
              <a:rPr lang="tr-TR" sz="2000" dirty="0" smtClean="0">
                <a:solidFill>
                  <a:schemeClr val="tx1"/>
                </a:solidFill>
              </a:rPr>
              <a:t>Türkçe metinde kısaltılmış yazım: </a:t>
            </a:r>
            <a:r>
              <a:rPr lang="tr-TR" sz="2000" dirty="0" err="1" smtClean="0">
                <a:solidFill>
                  <a:schemeClr val="tx1"/>
                </a:solidFill>
              </a:rPr>
              <a:t>Ireys</a:t>
            </a:r>
            <a:r>
              <a:rPr lang="tr-TR" sz="2000" dirty="0" smtClean="0">
                <a:solidFill>
                  <a:schemeClr val="tx1"/>
                </a:solidFill>
              </a:rPr>
              <a:t>, </a:t>
            </a:r>
            <a:r>
              <a:rPr lang="tr-TR" sz="2000" dirty="0" err="1" smtClean="0">
                <a:solidFill>
                  <a:schemeClr val="tx1"/>
                </a:solidFill>
              </a:rPr>
              <a:t>Chernoff</a:t>
            </a:r>
            <a:r>
              <a:rPr lang="tr-TR" sz="2000" dirty="0" smtClean="0">
                <a:solidFill>
                  <a:schemeClr val="tx1"/>
                </a:solidFill>
              </a:rPr>
              <a:t>, </a:t>
            </a:r>
            <a:r>
              <a:rPr lang="tr-TR" sz="2000" dirty="0" err="1" smtClean="0">
                <a:solidFill>
                  <a:schemeClr val="tx1"/>
                </a:solidFill>
              </a:rPr>
              <a:t>DeVet</a:t>
            </a:r>
            <a:r>
              <a:rPr lang="tr-TR" sz="2000" dirty="0" smtClean="0">
                <a:solidFill>
                  <a:schemeClr val="tx1"/>
                </a:solidFill>
              </a:rPr>
              <a:t> ve ark. (2001)</a:t>
            </a:r>
          </a:p>
          <a:p>
            <a:r>
              <a:rPr lang="tr-TR" sz="2000" dirty="0" smtClean="0"/>
              <a:t>İngilizce metinde kısaltılmış yazım : </a:t>
            </a:r>
            <a:r>
              <a:rPr lang="tr-TR" sz="2000" dirty="0" err="1" smtClean="0"/>
              <a:t>Ireys</a:t>
            </a:r>
            <a:r>
              <a:rPr lang="tr-TR" sz="2000" dirty="0"/>
              <a:t>, </a:t>
            </a:r>
            <a:r>
              <a:rPr lang="tr-TR" sz="2000" dirty="0" err="1"/>
              <a:t>Chernoff</a:t>
            </a:r>
            <a:r>
              <a:rPr lang="tr-TR" sz="2000" dirty="0"/>
              <a:t>, </a:t>
            </a:r>
            <a:r>
              <a:rPr lang="tr-TR" sz="2000" dirty="0" err="1"/>
              <a:t>DeVet</a:t>
            </a:r>
            <a:r>
              <a:rPr lang="tr-TR" sz="2000" dirty="0"/>
              <a:t>, et al. (2001</a:t>
            </a:r>
            <a:r>
              <a:rPr lang="tr-TR" sz="2000" dirty="0" smtClean="0"/>
              <a:t>)</a:t>
            </a:r>
          </a:p>
          <a:p>
            <a:endParaRPr lang="tr-TR" sz="2000" dirty="0">
              <a:solidFill>
                <a:schemeClr val="tx1"/>
              </a:solidFill>
            </a:endParaRPr>
          </a:p>
          <a:p>
            <a:pPr marL="342900" indent="-342900">
              <a:buFont typeface="Wingdings" panose="05000000000000000000" pitchFamily="2" charset="2"/>
              <a:buChar char="ü"/>
            </a:pPr>
            <a:r>
              <a:rPr lang="tr-TR" sz="2000" dirty="0" err="1"/>
              <a:t>Ireys</a:t>
            </a:r>
            <a:r>
              <a:rPr lang="tr-TR" sz="2000" dirty="0"/>
              <a:t>, </a:t>
            </a:r>
            <a:r>
              <a:rPr lang="tr-TR" sz="2000" dirty="0" err="1"/>
              <a:t>Chernoff</a:t>
            </a:r>
            <a:r>
              <a:rPr lang="tr-TR" sz="2000" dirty="0"/>
              <a:t>, </a:t>
            </a:r>
            <a:r>
              <a:rPr lang="tr-TR" sz="2000" dirty="0" err="1"/>
              <a:t>Stein</a:t>
            </a:r>
            <a:r>
              <a:rPr lang="tr-TR" sz="2000" dirty="0"/>
              <a:t>, </a:t>
            </a:r>
            <a:r>
              <a:rPr lang="tr-TR" sz="2000" dirty="0" err="1"/>
              <a:t>DeVet</a:t>
            </a:r>
            <a:r>
              <a:rPr lang="tr-TR" sz="2000" dirty="0"/>
              <a:t> ve Silver (2001) </a:t>
            </a:r>
            <a:r>
              <a:rPr lang="tr-TR" sz="2000" dirty="0" smtClean="0"/>
              <a:t> için:</a:t>
            </a:r>
            <a:endParaRPr lang="tr-TR" sz="2000" dirty="0"/>
          </a:p>
          <a:p>
            <a:r>
              <a:rPr lang="tr-TR" sz="2000" dirty="0" smtClean="0">
                <a:solidFill>
                  <a:schemeClr val="tx1"/>
                </a:solidFill>
              </a:rPr>
              <a:t>Türkçe metinde kısaltılmış yazım: </a:t>
            </a:r>
            <a:r>
              <a:rPr lang="tr-TR" sz="2000" dirty="0" err="1" smtClean="0">
                <a:solidFill>
                  <a:schemeClr val="tx1"/>
                </a:solidFill>
              </a:rPr>
              <a:t>Ireys</a:t>
            </a:r>
            <a:r>
              <a:rPr lang="tr-TR" sz="2000" dirty="0" smtClean="0">
                <a:solidFill>
                  <a:schemeClr val="tx1"/>
                </a:solidFill>
              </a:rPr>
              <a:t>, </a:t>
            </a:r>
            <a:r>
              <a:rPr lang="tr-TR" sz="2000" dirty="0" err="1">
                <a:solidFill>
                  <a:schemeClr val="tx1"/>
                </a:solidFill>
              </a:rPr>
              <a:t>C</a:t>
            </a:r>
            <a:r>
              <a:rPr lang="tr-TR" sz="2000" dirty="0" err="1" smtClean="0">
                <a:solidFill>
                  <a:schemeClr val="tx1"/>
                </a:solidFill>
              </a:rPr>
              <a:t>hernoff</a:t>
            </a:r>
            <a:r>
              <a:rPr lang="tr-TR" sz="2000" dirty="0" smtClean="0">
                <a:solidFill>
                  <a:schemeClr val="tx1"/>
                </a:solidFill>
              </a:rPr>
              <a:t>, </a:t>
            </a:r>
            <a:r>
              <a:rPr lang="tr-TR" sz="2000" dirty="0" err="1" smtClean="0">
                <a:solidFill>
                  <a:schemeClr val="tx1"/>
                </a:solidFill>
              </a:rPr>
              <a:t>Stein</a:t>
            </a:r>
            <a:r>
              <a:rPr lang="tr-TR" sz="2000" dirty="0" smtClean="0">
                <a:solidFill>
                  <a:schemeClr val="tx1"/>
                </a:solidFill>
              </a:rPr>
              <a:t> ve ark</a:t>
            </a:r>
            <a:r>
              <a:rPr lang="tr-TR" sz="2000" dirty="0"/>
              <a:t>. (2001</a:t>
            </a:r>
            <a:r>
              <a:rPr lang="tr-TR" sz="2000" dirty="0" smtClean="0"/>
              <a:t>) </a:t>
            </a:r>
          </a:p>
          <a:p>
            <a:r>
              <a:rPr lang="tr-TR" sz="2000" dirty="0" smtClean="0"/>
              <a:t>İngilizce metinde kısaltılmış yazım: </a:t>
            </a:r>
            <a:r>
              <a:rPr lang="tr-TR" sz="2000" dirty="0" err="1" smtClean="0"/>
              <a:t>Ireys</a:t>
            </a:r>
            <a:r>
              <a:rPr lang="tr-TR" sz="2000" dirty="0"/>
              <a:t>, </a:t>
            </a:r>
            <a:r>
              <a:rPr lang="tr-TR" sz="2000" dirty="0" err="1"/>
              <a:t>Chernoff</a:t>
            </a:r>
            <a:r>
              <a:rPr lang="tr-TR" sz="2000" dirty="0"/>
              <a:t>, </a:t>
            </a:r>
            <a:r>
              <a:rPr lang="tr-TR" sz="2000" dirty="0" err="1"/>
              <a:t>Stein</a:t>
            </a:r>
            <a:r>
              <a:rPr lang="tr-TR" sz="2000" dirty="0"/>
              <a:t>, </a:t>
            </a:r>
            <a:r>
              <a:rPr lang="tr-TR" sz="2000" dirty="0" smtClean="0"/>
              <a:t>et al. (2001</a:t>
            </a:r>
            <a:r>
              <a:rPr lang="tr-TR" sz="2000" dirty="0"/>
              <a:t>)</a:t>
            </a:r>
          </a:p>
          <a:p>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58</a:t>
            </a:fld>
            <a:endParaRPr lang="tr-TR"/>
          </a:p>
        </p:txBody>
      </p:sp>
    </p:spTree>
    <p:extLst>
      <p:ext uri="{BB962C8B-B14F-4D97-AF65-F5344CB8AC3E}">
        <p14:creationId xmlns:p14="http://schemas.microsoft.com/office/powerpoint/2010/main" val="16056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274829" y="-11542"/>
            <a:ext cx="6974956" cy="835676"/>
          </a:xfrm>
        </p:spPr>
        <p:txBody>
          <a:bodyPr>
            <a:normAutofit/>
          </a:bodyPr>
          <a:lstStyle/>
          <a:p>
            <a:r>
              <a:rPr lang="tr-TR" sz="3200" b="1" dirty="0" smtClean="0"/>
              <a:t>Metin İçinde Kaynak Gösterme</a:t>
            </a:r>
            <a:endParaRPr lang="tr-TR" sz="3200" b="1" dirty="0"/>
          </a:p>
        </p:txBody>
      </p:sp>
      <p:sp>
        <p:nvSpPr>
          <p:cNvPr id="5" name="Metin kutusu 4"/>
          <p:cNvSpPr txBox="1"/>
          <p:nvPr/>
        </p:nvSpPr>
        <p:spPr>
          <a:xfrm>
            <a:off x="4305032" y="883816"/>
            <a:ext cx="3393288" cy="830997"/>
          </a:xfrm>
          <a:prstGeom prst="rect">
            <a:avLst/>
          </a:prstGeom>
          <a:solidFill>
            <a:schemeClr val="accent2">
              <a:lumMod val="60000"/>
              <a:lumOff val="40000"/>
            </a:schemeClr>
          </a:solidFill>
        </p:spPr>
        <p:txBody>
          <a:bodyPr wrap="square" rtlCol="0">
            <a:spAutoFit/>
          </a:bodyPr>
          <a:lstStyle/>
          <a:p>
            <a:r>
              <a:rPr lang="tr-TR" sz="2400" dirty="0" smtClean="0"/>
              <a:t>Kurum veya Grupların Yazar </a:t>
            </a:r>
            <a:r>
              <a:rPr lang="tr-TR" sz="2400" dirty="0"/>
              <a:t>O</a:t>
            </a:r>
            <a:r>
              <a:rPr lang="tr-TR" sz="2400" dirty="0" smtClean="0"/>
              <a:t>lduğu Çalışma</a:t>
            </a:r>
            <a:endParaRPr lang="tr-TR" sz="2400" dirty="0"/>
          </a:p>
        </p:txBody>
      </p:sp>
      <p:sp>
        <p:nvSpPr>
          <p:cNvPr id="6" name="Metin kutusu 5"/>
          <p:cNvSpPr txBox="1"/>
          <p:nvPr/>
        </p:nvSpPr>
        <p:spPr>
          <a:xfrm>
            <a:off x="6468584" y="2235749"/>
            <a:ext cx="5414944"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Ø"/>
            </a:pPr>
            <a:r>
              <a:rPr lang="tr-TR" sz="2000" dirty="0" smtClean="0"/>
              <a:t>Türk Psikologlar Derneği (TPD, 1997) ……….</a:t>
            </a:r>
          </a:p>
          <a:p>
            <a:pPr marL="285750" indent="-285750">
              <a:buFont typeface="Wingdings" panose="05000000000000000000" pitchFamily="2" charset="2"/>
              <a:buChar char="Ø"/>
            </a:pPr>
            <a:endParaRPr lang="tr-TR" sz="2000" dirty="0"/>
          </a:p>
          <a:p>
            <a:pPr marL="285750" indent="-285750">
              <a:buFont typeface="Wingdings" panose="05000000000000000000" pitchFamily="2" charset="2"/>
              <a:buChar char="Ø"/>
            </a:pPr>
            <a:r>
              <a:rPr lang="tr-TR" sz="2000" dirty="0" smtClean="0"/>
              <a:t> …………..(Türk Psikologlar Derneği [TPD], 1997).</a:t>
            </a:r>
            <a:endParaRPr lang="tr-TR" sz="2000" dirty="0"/>
          </a:p>
        </p:txBody>
      </p:sp>
      <p:sp>
        <p:nvSpPr>
          <p:cNvPr id="8" name="Metin kutusu 7"/>
          <p:cNvSpPr txBox="1"/>
          <p:nvPr/>
        </p:nvSpPr>
        <p:spPr>
          <a:xfrm>
            <a:off x="6468583" y="3640295"/>
            <a:ext cx="5414945"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Ø"/>
            </a:pPr>
            <a:r>
              <a:rPr lang="tr-TR" sz="2000" dirty="0" smtClean="0"/>
              <a:t>TPD (1997) ……….</a:t>
            </a:r>
          </a:p>
          <a:p>
            <a:pPr marL="285750" indent="-285750">
              <a:buFont typeface="Wingdings" panose="05000000000000000000" pitchFamily="2" charset="2"/>
              <a:buChar char="Ø"/>
            </a:pPr>
            <a:endParaRPr lang="tr-TR" sz="2000" dirty="0"/>
          </a:p>
          <a:p>
            <a:pPr marL="285750" indent="-285750">
              <a:buFont typeface="Wingdings" panose="05000000000000000000" pitchFamily="2" charset="2"/>
              <a:buChar char="Ø"/>
            </a:pPr>
            <a:r>
              <a:rPr lang="tr-TR" sz="2000" dirty="0" smtClean="0"/>
              <a:t> ………….. </a:t>
            </a:r>
            <a:r>
              <a:rPr lang="tr-TR" sz="2000" dirty="0"/>
              <a:t>(</a:t>
            </a:r>
            <a:r>
              <a:rPr lang="tr-TR" sz="2000" dirty="0" smtClean="0"/>
              <a:t>TPD, 1997).</a:t>
            </a:r>
            <a:endParaRPr lang="tr-TR" sz="2000" dirty="0"/>
          </a:p>
        </p:txBody>
      </p:sp>
      <p:sp>
        <p:nvSpPr>
          <p:cNvPr id="9" name="Metin kutusu 8"/>
          <p:cNvSpPr txBox="1"/>
          <p:nvPr/>
        </p:nvSpPr>
        <p:spPr>
          <a:xfrm>
            <a:off x="147457" y="2235749"/>
            <a:ext cx="5954232"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tr-TR" sz="2000" dirty="0" smtClean="0"/>
              <a:t>Metninizde </a:t>
            </a:r>
            <a:r>
              <a:rPr lang="tr-TR" sz="2000" dirty="0"/>
              <a:t>k</a:t>
            </a:r>
            <a:r>
              <a:rPr lang="tr-TR" sz="2000" dirty="0" smtClean="0"/>
              <a:t>urum ya da grupların yazar olduğu bir çalışmaya </a:t>
            </a:r>
            <a:r>
              <a:rPr lang="tr-TR" sz="2000" u="sng" dirty="0" smtClean="0"/>
              <a:t>ilk kez</a:t>
            </a:r>
            <a:r>
              <a:rPr lang="tr-TR" sz="2000" dirty="0" smtClean="0"/>
              <a:t> atıf yapıyorsanız </a:t>
            </a:r>
            <a:r>
              <a:rPr lang="tr-TR" sz="2000" u="sng" dirty="0" smtClean="0"/>
              <a:t>kurum adı, kısaltması ve yayın tarihi </a:t>
            </a:r>
            <a:r>
              <a:rPr lang="tr-TR" sz="2000" dirty="0" smtClean="0"/>
              <a:t>belirtilmelidir.</a:t>
            </a:r>
          </a:p>
          <a:p>
            <a:pPr marL="285750" indent="-285750">
              <a:buFont typeface="Arial" panose="020B0604020202020204" pitchFamily="34" charset="0"/>
              <a:buChar char="•"/>
            </a:pPr>
            <a:endParaRPr lang="tr-TR" sz="2000" dirty="0" smtClean="0"/>
          </a:p>
          <a:p>
            <a:pPr marL="285750" indent="-285750">
              <a:buFont typeface="Arial" panose="020B0604020202020204" pitchFamily="34" charset="0"/>
              <a:buChar char="•"/>
            </a:pPr>
            <a:r>
              <a:rPr lang="tr-TR" sz="2000" dirty="0" smtClean="0"/>
              <a:t>İkinci kez aynı kuruma atıf yapılırsa kısaltma ve tarih kullanılması yeterlidir.</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dirty="0" smtClean="0"/>
              <a:t>Kurumun kısaltması bulunmuyorsa tüm atıflarda kurumun tam ismi yazılır.</a:t>
            </a:r>
            <a:endParaRPr lang="tr-TR" sz="2000" dirty="0"/>
          </a:p>
        </p:txBody>
      </p:sp>
      <p:sp>
        <p:nvSpPr>
          <p:cNvPr id="10" name="Metin kutusu 9"/>
          <p:cNvSpPr txBox="1"/>
          <p:nvPr/>
        </p:nvSpPr>
        <p:spPr>
          <a:xfrm>
            <a:off x="6468582" y="5269110"/>
            <a:ext cx="541494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tr-TR" sz="2000" dirty="0" smtClean="0"/>
              <a:t>……………… (Uludağ Üniversitesi, 2017).</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59</a:t>
            </a:fld>
            <a:endParaRPr lang="tr-TR"/>
          </a:p>
        </p:txBody>
      </p:sp>
    </p:spTree>
    <p:extLst>
      <p:ext uri="{BB962C8B-B14F-4D97-AF65-F5344CB8AC3E}">
        <p14:creationId xmlns:p14="http://schemas.microsoft.com/office/powerpoint/2010/main" val="16586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71724" y="1862067"/>
            <a:ext cx="7439026"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000" b="1" dirty="0" smtClean="0">
                <a:solidFill>
                  <a:srgbClr val="C00000"/>
                </a:solidFill>
              </a:rPr>
              <a:t>-UYARI-</a:t>
            </a:r>
          </a:p>
          <a:p>
            <a:pPr marL="285750" indent="-285750">
              <a:buFont typeface="Wingdings" panose="05000000000000000000" pitchFamily="2" charset="2"/>
              <a:buChar char="ü"/>
            </a:pPr>
            <a:r>
              <a:rPr lang="tr-TR" sz="2000" dirty="0" smtClean="0"/>
              <a:t>Dergiye gönderilmek üzere hazırlanan </a:t>
            </a:r>
            <a:r>
              <a:rPr lang="tr-TR" sz="2000" i="1" dirty="0" smtClean="0">
                <a:solidFill>
                  <a:srgbClr val="C00000"/>
                </a:solidFill>
              </a:rPr>
              <a:t>araştırma raporunun taslağı </a:t>
            </a:r>
            <a:r>
              <a:rPr lang="tr-TR" sz="2000" dirty="0" smtClean="0"/>
              <a:t>ile </a:t>
            </a:r>
            <a:r>
              <a:rPr lang="tr-TR" sz="2000" i="1" dirty="0" smtClean="0">
                <a:solidFill>
                  <a:srgbClr val="C00000"/>
                </a:solidFill>
              </a:rPr>
              <a:t>dergide yayınlanan araştırmanın formatları</a:t>
            </a:r>
            <a:r>
              <a:rPr lang="tr-TR" sz="2000" dirty="0" smtClean="0"/>
              <a:t> büyük ölçüde birbirine benzemektedir.</a:t>
            </a:r>
          </a:p>
          <a:p>
            <a:endParaRPr lang="tr-TR" sz="2000" dirty="0" smtClean="0"/>
          </a:p>
          <a:p>
            <a:pPr marL="285750" indent="-285750">
              <a:buFont typeface="Wingdings" panose="05000000000000000000" pitchFamily="2" charset="2"/>
              <a:buChar char="ü"/>
            </a:pPr>
            <a:r>
              <a:rPr lang="tr-TR" sz="2000" dirty="0" smtClean="0"/>
              <a:t>Fakat iki format arasındaki </a:t>
            </a:r>
            <a:r>
              <a:rPr lang="tr-TR" sz="2000" i="1" dirty="0" smtClean="0">
                <a:solidFill>
                  <a:srgbClr val="C00000"/>
                </a:solidFill>
              </a:rPr>
              <a:t>bazı farklılıklar </a:t>
            </a:r>
            <a:r>
              <a:rPr lang="tr-TR" sz="2000" dirty="0" smtClean="0"/>
              <a:t>ilerleyen bölümlerde belirtilecektir.   </a:t>
            </a:r>
          </a:p>
          <a:p>
            <a:pPr marL="285750" indent="-285750">
              <a:buFont typeface="Wingdings" panose="05000000000000000000" pitchFamily="2" charset="2"/>
              <a:buChar char="ü"/>
            </a:pP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6</a:t>
            </a:fld>
            <a:endParaRPr lang="tr-TR"/>
          </a:p>
        </p:txBody>
      </p:sp>
    </p:spTree>
    <p:extLst>
      <p:ext uri="{BB962C8B-B14F-4D97-AF65-F5344CB8AC3E}">
        <p14:creationId xmlns:p14="http://schemas.microsoft.com/office/powerpoint/2010/main" val="23154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274829" y="-11542"/>
            <a:ext cx="6974956" cy="835676"/>
          </a:xfrm>
        </p:spPr>
        <p:txBody>
          <a:bodyPr>
            <a:normAutofit/>
          </a:bodyPr>
          <a:lstStyle/>
          <a:p>
            <a:r>
              <a:rPr lang="tr-TR" sz="3200" b="1" dirty="0" smtClean="0"/>
              <a:t>Metin İçinde Kaynak Gösterme</a:t>
            </a:r>
            <a:endParaRPr lang="tr-TR" sz="3200" b="1" dirty="0"/>
          </a:p>
        </p:txBody>
      </p:sp>
      <p:sp>
        <p:nvSpPr>
          <p:cNvPr id="3" name="Metin kutusu 2"/>
          <p:cNvSpPr txBox="1"/>
          <p:nvPr/>
        </p:nvSpPr>
        <p:spPr>
          <a:xfrm>
            <a:off x="357647" y="824134"/>
            <a:ext cx="2788594" cy="830997"/>
          </a:xfrm>
          <a:prstGeom prst="rect">
            <a:avLst/>
          </a:prstGeom>
          <a:solidFill>
            <a:schemeClr val="accent2">
              <a:lumMod val="60000"/>
              <a:lumOff val="40000"/>
            </a:schemeClr>
          </a:solidFill>
        </p:spPr>
        <p:txBody>
          <a:bodyPr wrap="square" rtlCol="0">
            <a:spAutoFit/>
          </a:bodyPr>
          <a:lstStyle/>
          <a:p>
            <a:r>
              <a:rPr lang="tr-TR" sz="2400" dirty="0" smtClean="0"/>
              <a:t>Yazarsız yayın için kaynak </a:t>
            </a:r>
            <a:r>
              <a:rPr lang="tr-TR" sz="2400" dirty="0"/>
              <a:t>g</a:t>
            </a:r>
            <a:r>
              <a:rPr lang="tr-TR" sz="2400" dirty="0" smtClean="0"/>
              <a:t>österme</a:t>
            </a:r>
            <a:endParaRPr lang="tr-TR" sz="2400" dirty="0"/>
          </a:p>
        </p:txBody>
      </p:sp>
      <p:sp>
        <p:nvSpPr>
          <p:cNvPr id="5" name="Metin kutusu 4"/>
          <p:cNvSpPr txBox="1"/>
          <p:nvPr/>
        </p:nvSpPr>
        <p:spPr>
          <a:xfrm>
            <a:off x="3882214" y="824134"/>
            <a:ext cx="779324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smtClean="0"/>
              <a:t>Eserin yazarı ‘isimsiz’ olarak belirtilmişse</a:t>
            </a:r>
          </a:p>
          <a:p>
            <a:pPr marL="342900" indent="-342900">
              <a:buFont typeface="Arial" panose="020B0604020202020204" pitchFamily="34" charset="0"/>
              <a:buChar char="•"/>
            </a:pPr>
            <a:r>
              <a:rPr lang="tr-TR" sz="2000" dirty="0" smtClean="0"/>
              <a:t>…..(Anonim, 1976).</a:t>
            </a:r>
          </a:p>
          <a:p>
            <a:pPr marL="342900" indent="-342900">
              <a:buFont typeface="Arial" panose="020B0604020202020204" pitchFamily="34" charset="0"/>
              <a:buChar char="•"/>
            </a:pPr>
            <a:r>
              <a:rPr lang="tr-TR" sz="2000" dirty="0" smtClean="0"/>
              <a:t>..…(</a:t>
            </a:r>
            <a:r>
              <a:rPr lang="tr-TR" sz="2000" dirty="0" err="1" smtClean="0"/>
              <a:t>Anonymus</a:t>
            </a:r>
            <a:r>
              <a:rPr lang="tr-TR" sz="2000" dirty="0" smtClean="0"/>
              <a:t>, 1976).</a:t>
            </a:r>
            <a:endParaRPr lang="tr-TR" sz="2000" dirty="0"/>
          </a:p>
        </p:txBody>
      </p:sp>
      <p:sp>
        <p:nvSpPr>
          <p:cNvPr id="11" name="Metin kutusu 10"/>
          <p:cNvSpPr txBox="1"/>
          <p:nvPr/>
        </p:nvSpPr>
        <p:spPr>
          <a:xfrm>
            <a:off x="3882214" y="2072778"/>
            <a:ext cx="7793248"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smtClean="0"/>
              <a:t>Bir çalışmanın yazarı belirtilmemişse  başlığın birkaç sözcüğü ve basım yılı yazılır.</a:t>
            </a:r>
          </a:p>
          <a:p>
            <a:pPr marL="342900" indent="-342900">
              <a:buFont typeface="Arial" panose="020B0604020202020204" pitchFamily="34" charset="0"/>
              <a:buChar char="•"/>
            </a:pPr>
            <a:r>
              <a:rPr lang="tr-TR" sz="2000" dirty="0" smtClean="0"/>
              <a:t>Devlet destekli sağlık hizmetleri üzerine (‘</a:t>
            </a:r>
            <a:r>
              <a:rPr lang="tr-TR" sz="2000" dirty="0" err="1" smtClean="0"/>
              <a:t>Study</a:t>
            </a:r>
            <a:r>
              <a:rPr lang="tr-TR" sz="2000" dirty="0" smtClean="0"/>
              <a:t> </a:t>
            </a:r>
            <a:r>
              <a:rPr lang="tr-TR" sz="2000" dirty="0" err="1" smtClean="0"/>
              <a:t>Finds</a:t>
            </a:r>
            <a:r>
              <a:rPr lang="tr-TR" sz="2000" dirty="0" smtClean="0"/>
              <a:t>’, 1982)</a:t>
            </a:r>
            <a:endParaRPr lang="tr-TR" sz="2000" dirty="0"/>
          </a:p>
          <a:p>
            <a:r>
              <a:rPr lang="tr-TR" sz="2000" dirty="0"/>
              <a:t>Makale, bölüm, </a:t>
            </a:r>
            <a:r>
              <a:rPr lang="tr-TR" sz="2000" dirty="0" smtClean="0"/>
              <a:t>web sayfası </a:t>
            </a:r>
            <a:r>
              <a:rPr lang="tr-TR" sz="2000" dirty="0"/>
              <a:t>isimleri </a:t>
            </a:r>
            <a:r>
              <a:rPr lang="tr-TR" sz="2000" b="1" dirty="0"/>
              <a:t>‘TIRNAK İŞARETİ’</a:t>
            </a:r>
            <a:r>
              <a:rPr lang="tr-TR" sz="2000" dirty="0"/>
              <a:t> içinde yazılır.</a:t>
            </a:r>
          </a:p>
          <a:p>
            <a:endParaRPr lang="tr-TR" sz="2000" dirty="0" smtClean="0"/>
          </a:p>
          <a:p>
            <a:pPr marL="342900" indent="-342900">
              <a:buFont typeface="Arial" panose="020B0604020202020204" pitchFamily="34" charset="0"/>
              <a:buChar char="•"/>
            </a:pPr>
            <a:r>
              <a:rPr lang="tr-TR" sz="2000" i="1" dirty="0" err="1" smtClean="0"/>
              <a:t>College</a:t>
            </a:r>
            <a:r>
              <a:rPr lang="tr-TR" sz="2000" i="1" dirty="0" smtClean="0"/>
              <a:t> </a:t>
            </a:r>
            <a:r>
              <a:rPr lang="tr-TR" sz="2000" i="1" dirty="0" err="1" smtClean="0"/>
              <a:t>Bound</a:t>
            </a:r>
            <a:r>
              <a:rPr lang="tr-TR" sz="2000" i="1" dirty="0" smtClean="0"/>
              <a:t> </a:t>
            </a:r>
            <a:r>
              <a:rPr lang="tr-TR" sz="2000" i="1" dirty="0" err="1" smtClean="0"/>
              <a:t>Seniors</a:t>
            </a:r>
            <a:r>
              <a:rPr lang="tr-TR" sz="2000" dirty="0" smtClean="0"/>
              <a:t> (1979) adlı kitap</a:t>
            </a:r>
          </a:p>
          <a:p>
            <a:r>
              <a:rPr lang="tr-TR" sz="2000" dirty="0"/>
              <a:t>Süreli yayın, kitap, rapor adları </a:t>
            </a:r>
            <a:r>
              <a:rPr lang="tr-TR" sz="2000" b="1" dirty="0"/>
              <a:t> İTALİK </a:t>
            </a:r>
            <a:r>
              <a:rPr lang="tr-TR" sz="2000" dirty="0" smtClean="0"/>
              <a:t>yazılır.</a:t>
            </a:r>
            <a:endParaRPr lang="tr-TR" sz="2000" dirty="0"/>
          </a:p>
        </p:txBody>
      </p:sp>
      <p:sp>
        <p:nvSpPr>
          <p:cNvPr id="8" name="Metin kutusu 7"/>
          <p:cNvSpPr txBox="1"/>
          <p:nvPr/>
        </p:nvSpPr>
        <p:spPr>
          <a:xfrm>
            <a:off x="357647" y="5088988"/>
            <a:ext cx="3273466" cy="830997"/>
          </a:xfrm>
          <a:prstGeom prst="rect">
            <a:avLst/>
          </a:prstGeom>
          <a:solidFill>
            <a:schemeClr val="accent2">
              <a:lumMod val="60000"/>
              <a:lumOff val="40000"/>
            </a:schemeClr>
          </a:solidFill>
        </p:spPr>
        <p:txBody>
          <a:bodyPr wrap="square" rtlCol="0">
            <a:spAutoFit/>
          </a:bodyPr>
          <a:lstStyle/>
          <a:p>
            <a:r>
              <a:rPr lang="tr-TR" sz="2400" dirty="0" smtClean="0"/>
              <a:t>Soyadı aynı, ilk adları farklı yazarlar </a:t>
            </a:r>
            <a:endParaRPr lang="tr-TR" sz="2400" dirty="0"/>
          </a:p>
        </p:txBody>
      </p:sp>
      <p:sp>
        <p:nvSpPr>
          <p:cNvPr id="9" name="Metin kutusu 8"/>
          <p:cNvSpPr txBox="1"/>
          <p:nvPr/>
        </p:nvSpPr>
        <p:spPr>
          <a:xfrm>
            <a:off x="3882214" y="5088988"/>
            <a:ext cx="7793248"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smtClean="0"/>
              <a:t>Aynı soyada sahip yazarların </a:t>
            </a:r>
            <a:r>
              <a:rPr lang="tr-TR" sz="2000" u="sng" dirty="0" smtClean="0"/>
              <a:t>isimlerinin ilk harfi </a:t>
            </a:r>
            <a:r>
              <a:rPr lang="tr-TR" sz="2000" dirty="0" smtClean="0"/>
              <a:t>de yazılır.</a:t>
            </a:r>
          </a:p>
          <a:p>
            <a:endParaRPr lang="tr-TR" sz="2000" dirty="0"/>
          </a:p>
          <a:p>
            <a:pPr marL="342900" indent="-342900">
              <a:buFont typeface="Arial" panose="020B0604020202020204" pitchFamily="34" charset="0"/>
              <a:buChar char="•"/>
            </a:pPr>
            <a:r>
              <a:rPr lang="tr-TR" sz="2000" dirty="0"/>
              <a:t> </a:t>
            </a:r>
            <a:r>
              <a:rPr lang="tr-TR" sz="2000" dirty="0" smtClean="0"/>
              <a:t>……M. A. </a:t>
            </a:r>
            <a:r>
              <a:rPr lang="tr-TR" sz="2000" dirty="0" err="1" smtClean="0"/>
              <a:t>Light</a:t>
            </a:r>
            <a:r>
              <a:rPr lang="tr-TR" sz="2000" dirty="0" smtClean="0"/>
              <a:t> ve </a:t>
            </a:r>
            <a:r>
              <a:rPr lang="tr-TR" sz="2000" dirty="0" err="1" smtClean="0"/>
              <a:t>Light</a:t>
            </a:r>
            <a:r>
              <a:rPr lang="tr-TR" sz="2000" dirty="0" smtClean="0"/>
              <a:t> (2008) ve I. </a:t>
            </a:r>
            <a:r>
              <a:rPr lang="tr-TR" sz="2000" dirty="0" err="1" smtClean="0"/>
              <a:t>Light</a:t>
            </a:r>
            <a:r>
              <a:rPr lang="tr-TR" sz="2000" dirty="0" smtClean="0"/>
              <a:t> (2006) yaptıkları araştırmada</a:t>
            </a:r>
          </a:p>
          <a:p>
            <a:pPr marL="342900" indent="-342900">
              <a:buFont typeface="Arial" panose="020B0604020202020204" pitchFamily="34" charset="0"/>
              <a:buChar char="•"/>
            </a:pPr>
            <a:r>
              <a:rPr lang="tr-TR" sz="2000" dirty="0" smtClean="0"/>
              <a:t>….R. D. </a:t>
            </a:r>
            <a:r>
              <a:rPr lang="tr-TR" sz="2000" dirty="0" err="1" smtClean="0"/>
              <a:t>Burns’un</a:t>
            </a:r>
            <a:r>
              <a:rPr lang="tr-TR" sz="2000" dirty="0" smtClean="0"/>
              <a:t> (1959) ve P. A. </a:t>
            </a:r>
            <a:r>
              <a:rPr lang="tr-TR" sz="2000" dirty="0" err="1" smtClean="0"/>
              <a:t>Burns’un</a:t>
            </a:r>
            <a:r>
              <a:rPr lang="tr-TR" sz="2000" dirty="0" smtClean="0"/>
              <a:t> (1986) araştırmalarında…..</a:t>
            </a:r>
          </a:p>
        </p:txBody>
      </p:sp>
      <p:sp>
        <p:nvSpPr>
          <p:cNvPr id="2" name="Slayt Numarası Yer Tutucusu 1"/>
          <p:cNvSpPr>
            <a:spLocks noGrp="1"/>
          </p:cNvSpPr>
          <p:nvPr>
            <p:ph type="sldNum" sz="quarter" idx="12"/>
          </p:nvPr>
        </p:nvSpPr>
        <p:spPr/>
        <p:txBody>
          <a:bodyPr/>
          <a:lstStyle/>
          <a:p>
            <a:fld id="{900D4ED9-462A-4EB0-AD72-7478C23AB2D5}" type="slidenum">
              <a:rPr lang="tr-TR" smtClean="0"/>
              <a:t>60</a:t>
            </a:fld>
            <a:endParaRPr lang="tr-TR"/>
          </a:p>
        </p:txBody>
      </p:sp>
    </p:spTree>
    <p:extLst>
      <p:ext uri="{BB962C8B-B14F-4D97-AF65-F5344CB8AC3E}">
        <p14:creationId xmlns:p14="http://schemas.microsoft.com/office/powerpoint/2010/main" val="4195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3274829" y="-11542"/>
            <a:ext cx="6974956" cy="835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t>Metin İçinde Kaynak Gösterme</a:t>
            </a:r>
            <a:endParaRPr lang="tr-TR" sz="3200" b="1" dirty="0"/>
          </a:p>
        </p:txBody>
      </p:sp>
      <p:sp>
        <p:nvSpPr>
          <p:cNvPr id="7" name="Metin kutusu 6"/>
          <p:cNvSpPr txBox="1"/>
          <p:nvPr/>
        </p:nvSpPr>
        <p:spPr>
          <a:xfrm>
            <a:off x="99066" y="988630"/>
            <a:ext cx="3358509" cy="830997"/>
          </a:xfrm>
          <a:prstGeom prst="rect">
            <a:avLst/>
          </a:prstGeom>
          <a:solidFill>
            <a:schemeClr val="accent2">
              <a:lumMod val="60000"/>
              <a:lumOff val="40000"/>
            </a:schemeClr>
          </a:solidFill>
        </p:spPr>
        <p:txBody>
          <a:bodyPr wrap="square" rtlCol="0">
            <a:spAutoFit/>
          </a:bodyPr>
          <a:lstStyle/>
          <a:p>
            <a:r>
              <a:rPr lang="tr-TR" sz="2350" dirty="0" smtClean="0"/>
              <a:t>Aynı bulguya birden fazla yayını kaynak gösterme</a:t>
            </a:r>
            <a:endParaRPr lang="tr-TR" sz="2350" dirty="0"/>
          </a:p>
        </p:txBody>
      </p:sp>
      <p:sp>
        <p:nvSpPr>
          <p:cNvPr id="8" name="Metin kutusu 7"/>
          <p:cNvSpPr txBox="1"/>
          <p:nvPr/>
        </p:nvSpPr>
        <p:spPr>
          <a:xfrm>
            <a:off x="3570667" y="841214"/>
            <a:ext cx="8287958"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tr-TR" sz="2000" dirty="0" smtClean="0"/>
              <a:t>Kaynaklar parantez içinde </a:t>
            </a:r>
            <a:r>
              <a:rPr lang="tr-TR" sz="2000" b="1" i="1" dirty="0" smtClean="0"/>
              <a:t>alfabetik sıraya göre</a:t>
            </a:r>
            <a:r>
              <a:rPr lang="tr-TR" sz="2000" dirty="0"/>
              <a:t> </a:t>
            </a:r>
            <a:r>
              <a:rPr lang="tr-TR" sz="2000" dirty="0" smtClean="0"/>
              <a:t>ve aralarına </a:t>
            </a:r>
            <a:r>
              <a:rPr lang="tr-TR" sz="2000" dirty="0" smtClean="0">
                <a:solidFill>
                  <a:srgbClr val="C00000"/>
                </a:solidFill>
              </a:rPr>
              <a:t>‘ ; </a:t>
            </a:r>
            <a:r>
              <a:rPr lang="tr-TR" sz="2000" i="1" dirty="0" smtClean="0">
                <a:solidFill>
                  <a:srgbClr val="C00000"/>
                </a:solidFill>
              </a:rPr>
              <a:t>’ </a:t>
            </a:r>
            <a:r>
              <a:rPr lang="tr-TR" sz="2000" dirty="0" smtClean="0"/>
              <a:t>koyularak yazılır.</a:t>
            </a:r>
          </a:p>
          <a:p>
            <a:pPr marL="342900" indent="-342900">
              <a:buFont typeface="Wingdings" panose="05000000000000000000" pitchFamily="2" charset="2"/>
              <a:buChar char="Ø"/>
            </a:pPr>
            <a:endParaRPr lang="tr-TR" sz="2000" dirty="0" smtClean="0"/>
          </a:p>
          <a:p>
            <a:pPr marL="342900" indent="-342900">
              <a:buFont typeface="Arial" panose="020B0604020202020204" pitchFamily="34" charset="0"/>
              <a:buChar char="•"/>
            </a:pPr>
            <a:r>
              <a:rPr lang="tr-TR" sz="2000" dirty="0" smtClean="0"/>
              <a:t>Bu </a:t>
            </a:r>
            <a:r>
              <a:rPr lang="tr-TR" sz="2000" dirty="0"/>
              <a:t>zihinsel temsillerin </a:t>
            </a:r>
            <a:r>
              <a:rPr lang="tr-TR" sz="2000" dirty="0" smtClean="0"/>
              <a:t>bireylerin yakın </a:t>
            </a:r>
            <a:r>
              <a:rPr lang="tr-TR" sz="2000" dirty="0"/>
              <a:t>ilişkilerini ve duygu düzenleme becerilerini olumsuz yönde etkileyebileceği şeklinde varsayımları bulunmaktadır (</a:t>
            </a:r>
            <a:r>
              <a:rPr lang="tr-TR" sz="2000" dirty="0" err="1">
                <a:solidFill>
                  <a:srgbClr val="C00000"/>
                </a:solidFill>
              </a:rPr>
              <a:t>B</a:t>
            </a:r>
            <a:r>
              <a:rPr lang="tr-TR" sz="2000" dirty="0" err="1"/>
              <a:t>owlby</a:t>
            </a:r>
            <a:r>
              <a:rPr lang="tr-TR" sz="2000" dirty="0"/>
              <a:t>, 1972</a:t>
            </a:r>
            <a:r>
              <a:rPr lang="tr-TR" sz="2000" b="1" dirty="0">
                <a:solidFill>
                  <a:srgbClr val="C00000"/>
                </a:solidFill>
              </a:rPr>
              <a:t>;</a:t>
            </a:r>
            <a:r>
              <a:rPr lang="tr-TR" sz="2000" dirty="0"/>
              <a:t> </a:t>
            </a:r>
            <a:r>
              <a:rPr lang="tr-TR" sz="2000" dirty="0" err="1">
                <a:solidFill>
                  <a:srgbClr val="C00000"/>
                </a:solidFill>
              </a:rPr>
              <a:t>M</a:t>
            </a:r>
            <a:r>
              <a:rPr lang="tr-TR" sz="2000" dirty="0" err="1"/>
              <a:t>ikulincer</a:t>
            </a:r>
            <a:r>
              <a:rPr lang="tr-TR" sz="2000" dirty="0"/>
              <a:t> ve </a:t>
            </a:r>
            <a:r>
              <a:rPr lang="tr-TR" sz="2000" dirty="0" err="1"/>
              <a:t>Shaver</a:t>
            </a:r>
            <a:r>
              <a:rPr lang="tr-TR" sz="2000" dirty="0"/>
              <a:t>, 2007</a:t>
            </a:r>
            <a:r>
              <a:rPr lang="tr-TR" sz="2000" dirty="0" smtClean="0"/>
              <a:t>).</a:t>
            </a:r>
            <a:endParaRPr lang="tr-TR" sz="2000" dirty="0"/>
          </a:p>
          <a:p>
            <a:pPr marL="342900" indent="-342900">
              <a:buFont typeface="Arial" panose="020B0604020202020204" pitchFamily="34" charset="0"/>
              <a:buChar char="•"/>
            </a:pPr>
            <a:r>
              <a:rPr lang="tr-TR" sz="2000" dirty="0" smtClean="0"/>
              <a:t>Birkaç araştırmada (</a:t>
            </a:r>
            <a:r>
              <a:rPr lang="tr-TR" sz="2000" dirty="0" smtClean="0">
                <a:solidFill>
                  <a:srgbClr val="C00000"/>
                </a:solidFill>
              </a:rPr>
              <a:t>M</a:t>
            </a:r>
            <a:r>
              <a:rPr lang="tr-TR" sz="2000" dirty="0" smtClean="0"/>
              <a:t>iller, 1999</a:t>
            </a:r>
            <a:r>
              <a:rPr lang="tr-TR" sz="2000" dirty="0" smtClean="0">
                <a:solidFill>
                  <a:srgbClr val="C00000"/>
                </a:solidFill>
              </a:rPr>
              <a:t>; </a:t>
            </a:r>
            <a:r>
              <a:rPr lang="tr-TR" sz="2000" dirty="0" err="1" smtClean="0">
                <a:solidFill>
                  <a:srgbClr val="C00000"/>
                </a:solidFill>
              </a:rPr>
              <a:t>S</a:t>
            </a:r>
            <a:r>
              <a:rPr lang="tr-TR" sz="2000" dirty="0" err="1" smtClean="0"/>
              <a:t>hafranske</a:t>
            </a:r>
            <a:r>
              <a:rPr lang="tr-TR" sz="2000" dirty="0" smtClean="0"/>
              <a:t> ve </a:t>
            </a:r>
            <a:r>
              <a:rPr lang="tr-TR" sz="2000" dirty="0" err="1" smtClean="0"/>
              <a:t>Mahoney</a:t>
            </a:r>
            <a:r>
              <a:rPr lang="tr-TR" sz="2000" dirty="0" smtClean="0"/>
              <a:t>, 1998)……..</a:t>
            </a:r>
          </a:p>
          <a:p>
            <a:endParaRPr lang="tr-TR" sz="2000" dirty="0" smtClean="0"/>
          </a:p>
          <a:p>
            <a:pPr marL="342900" indent="-342900">
              <a:buFont typeface="Wingdings" panose="05000000000000000000" pitchFamily="2" charset="2"/>
              <a:buChar char="Ø"/>
            </a:pPr>
            <a:r>
              <a:rPr lang="tr-TR" sz="2000" i="1" dirty="0" smtClean="0"/>
              <a:t>Aynı ayraç içinde daha önemli bir kaynak belirtmeyi diğerlerinden ayırmak istiyorsanız, önce daha önemli olduğunu düşündüğünüz kaynağı yazıp, ardından ‘ayrıca bkz.’ yazarak diğer kaynakları veriniz.</a:t>
            </a:r>
          </a:p>
          <a:p>
            <a:pPr marL="342900" indent="-342900">
              <a:buFont typeface="Arial" panose="020B0604020202020204" pitchFamily="34" charset="0"/>
              <a:buChar char="•"/>
            </a:pPr>
            <a:r>
              <a:rPr lang="tr-TR" sz="2000" dirty="0" smtClean="0"/>
              <a:t>(</a:t>
            </a:r>
            <a:r>
              <a:rPr lang="tr-TR" sz="2000" dirty="0" err="1" smtClean="0"/>
              <a:t>Minor</a:t>
            </a:r>
            <a:r>
              <a:rPr lang="tr-TR" sz="2000" dirty="0" smtClean="0"/>
              <a:t>, 2001; ayrıca bkz. Adams, 1999; </a:t>
            </a:r>
            <a:r>
              <a:rPr lang="tr-TR" sz="2000" dirty="0" err="1" smtClean="0"/>
              <a:t>Storndt</a:t>
            </a:r>
            <a:r>
              <a:rPr lang="tr-TR" sz="2000" dirty="0" smtClean="0"/>
              <a:t>, 1997)</a:t>
            </a:r>
          </a:p>
        </p:txBody>
      </p:sp>
      <p:sp>
        <p:nvSpPr>
          <p:cNvPr id="9" name="Metin kutusu 8"/>
          <p:cNvSpPr txBox="1"/>
          <p:nvPr/>
        </p:nvSpPr>
        <p:spPr>
          <a:xfrm>
            <a:off x="49532" y="5060172"/>
            <a:ext cx="3457575" cy="830997"/>
          </a:xfrm>
          <a:prstGeom prst="rect">
            <a:avLst/>
          </a:prstGeom>
          <a:solidFill>
            <a:schemeClr val="accent2">
              <a:lumMod val="60000"/>
              <a:lumOff val="40000"/>
            </a:schemeClr>
          </a:solidFill>
        </p:spPr>
        <p:txBody>
          <a:bodyPr wrap="square" rtlCol="0">
            <a:spAutoFit/>
          </a:bodyPr>
          <a:lstStyle/>
          <a:p>
            <a:r>
              <a:rPr lang="tr-TR" sz="2350" dirty="0" smtClean="0"/>
              <a:t>Aynı yazara birden fazla yayın için kaynak gösterme</a:t>
            </a:r>
            <a:endParaRPr lang="tr-TR" sz="2350" dirty="0"/>
          </a:p>
        </p:txBody>
      </p:sp>
      <p:sp>
        <p:nvSpPr>
          <p:cNvPr id="10" name="Metin kutusu 9"/>
          <p:cNvSpPr txBox="1"/>
          <p:nvPr/>
        </p:nvSpPr>
        <p:spPr>
          <a:xfrm>
            <a:off x="3570667" y="4859450"/>
            <a:ext cx="8431038"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Ø"/>
            </a:pPr>
            <a:r>
              <a:rPr lang="tr-TR" sz="2000" dirty="0" smtClean="0"/>
              <a:t>Farklı yıllar için eski tarihli olan önce yazılır </a:t>
            </a:r>
            <a:endParaRPr lang="tr-TR" sz="2000" dirty="0">
              <a:sym typeface="Wingdings" panose="05000000000000000000" pitchFamily="2" charset="2"/>
            </a:endParaRPr>
          </a:p>
          <a:p>
            <a:pPr marL="342900" indent="-342900">
              <a:buFont typeface="Arial" panose="020B0604020202020204" pitchFamily="34" charset="0"/>
              <a:buChar char="•"/>
            </a:pPr>
            <a:r>
              <a:rPr lang="tr-TR" sz="2000" dirty="0" smtClean="0">
                <a:sym typeface="Wingdings" panose="05000000000000000000" pitchFamily="2" charset="2"/>
              </a:rPr>
              <a:t>(Smith ve </a:t>
            </a:r>
            <a:r>
              <a:rPr lang="tr-TR" sz="2000" dirty="0" err="1" smtClean="0">
                <a:sym typeface="Wingdings" panose="05000000000000000000" pitchFamily="2" charset="2"/>
              </a:rPr>
              <a:t>Travis</a:t>
            </a:r>
            <a:r>
              <a:rPr lang="tr-TR" sz="2000" dirty="0" smtClean="0">
                <a:sym typeface="Wingdings" panose="05000000000000000000" pitchFamily="2" charset="2"/>
              </a:rPr>
              <a:t>, 1991, 1993)</a:t>
            </a:r>
          </a:p>
          <a:p>
            <a:pPr marL="342900" indent="-342900">
              <a:buFont typeface="Arial" panose="020B0604020202020204" pitchFamily="34" charset="0"/>
              <a:buChar char="•"/>
            </a:pPr>
            <a:r>
              <a:rPr lang="tr-TR" sz="2000" dirty="0" smtClean="0">
                <a:sym typeface="Wingdings" panose="05000000000000000000" pitchFamily="2" charset="2"/>
              </a:rPr>
              <a:t>Eğitim materyalleri mevcuttur (</a:t>
            </a:r>
            <a:r>
              <a:rPr lang="tr-TR" sz="2000" dirty="0" err="1" smtClean="0">
                <a:sym typeface="Wingdings" panose="05000000000000000000" pitchFamily="2" charset="2"/>
              </a:rPr>
              <a:t>Department</a:t>
            </a:r>
            <a:r>
              <a:rPr lang="tr-TR" sz="2000" dirty="0" smtClean="0">
                <a:sym typeface="Wingdings" panose="05000000000000000000" pitchFamily="2" charset="2"/>
              </a:rPr>
              <a:t> of </a:t>
            </a:r>
            <a:r>
              <a:rPr lang="tr-TR" sz="2000" dirty="0" err="1">
                <a:sym typeface="Wingdings" panose="05000000000000000000" pitchFamily="2" charset="2"/>
              </a:rPr>
              <a:t>V</a:t>
            </a:r>
            <a:r>
              <a:rPr lang="tr-TR" sz="2000" dirty="0" err="1" smtClean="0">
                <a:sym typeface="Wingdings" panose="05000000000000000000" pitchFamily="2" charset="2"/>
              </a:rPr>
              <a:t>eterans</a:t>
            </a:r>
            <a:r>
              <a:rPr lang="tr-TR" sz="2000" dirty="0" smtClean="0">
                <a:sym typeface="Wingdings" panose="05000000000000000000" pitchFamily="2" charset="2"/>
              </a:rPr>
              <a:t> </a:t>
            </a:r>
            <a:r>
              <a:rPr lang="tr-TR" sz="2000" dirty="0" err="1" smtClean="0">
                <a:sym typeface="Wingdings" panose="05000000000000000000" pitchFamily="2" charset="2"/>
              </a:rPr>
              <a:t>Affairs</a:t>
            </a:r>
            <a:r>
              <a:rPr lang="tr-TR" sz="2000" dirty="0" smtClean="0">
                <a:sym typeface="Wingdings" panose="05000000000000000000" pitchFamily="2" charset="2"/>
              </a:rPr>
              <a:t>, 2001, 2003).</a:t>
            </a:r>
          </a:p>
          <a:p>
            <a:pPr marL="342900" indent="-342900">
              <a:buFont typeface="Arial" panose="020B0604020202020204" pitchFamily="34" charset="0"/>
              <a:buChar char="•"/>
            </a:pPr>
            <a:r>
              <a:rPr lang="tr-TR" sz="2000" dirty="0" smtClean="0">
                <a:sym typeface="Wingdings" panose="05000000000000000000" pitchFamily="2" charset="2"/>
              </a:rPr>
              <a:t>Geçmiş araştırması (</a:t>
            </a:r>
            <a:r>
              <a:rPr lang="tr-TR" sz="2000" dirty="0" err="1" smtClean="0">
                <a:sym typeface="Wingdings" panose="05000000000000000000" pitchFamily="2" charset="2"/>
              </a:rPr>
              <a:t>Gogel</a:t>
            </a:r>
            <a:r>
              <a:rPr lang="tr-TR" sz="2000" dirty="0" smtClean="0">
                <a:sym typeface="Wingdings" panose="05000000000000000000" pitchFamily="2" charset="2"/>
              </a:rPr>
              <a:t>, 1984, 1990, baskıda) …</a:t>
            </a:r>
          </a:p>
          <a:p>
            <a:endParaRPr lang="tr-TR" sz="2000" dirty="0" smtClean="0"/>
          </a:p>
          <a:p>
            <a:pPr marL="285750" indent="-285750">
              <a:buFont typeface="Wingdings" panose="05000000000000000000" pitchFamily="2" charset="2"/>
              <a:buChar char="Ø"/>
            </a:pPr>
            <a:r>
              <a:rPr lang="tr-TR" sz="2000" dirty="0" smtClean="0"/>
              <a:t>Aynı yıl için ‘a’ ve ‘b’ harfleri kullanılır</a:t>
            </a:r>
            <a:r>
              <a:rPr lang="tr-TR" sz="2000" dirty="0" smtClean="0">
                <a:sym typeface="Wingdings" panose="05000000000000000000" pitchFamily="2" charset="2"/>
              </a:rPr>
              <a:t> </a:t>
            </a:r>
            <a:r>
              <a:rPr lang="tr-TR" sz="2000" dirty="0">
                <a:sym typeface="Wingdings" panose="05000000000000000000" pitchFamily="2" charset="2"/>
              </a:rPr>
              <a:t>(Smith ve </a:t>
            </a:r>
            <a:r>
              <a:rPr lang="tr-TR" sz="2000" dirty="0" err="1">
                <a:sym typeface="Wingdings" panose="05000000000000000000" pitchFamily="2" charset="2"/>
              </a:rPr>
              <a:t>Travis</a:t>
            </a:r>
            <a:r>
              <a:rPr lang="tr-TR" sz="2000" dirty="0">
                <a:sym typeface="Wingdings" panose="05000000000000000000" pitchFamily="2" charset="2"/>
              </a:rPr>
              <a:t>, </a:t>
            </a:r>
            <a:r>
              <a:rPr lang="tr-TR" sz="2000" dirty="0" smtClean="0">
                <a:sym typeface="Wingdings" panose="05000000000000000000" pitchFamily="2" charset="2"/>
              </a:rPr>
              <a:t>1991a, 1991b)</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61</a:t>
            </a:fld>
            <a:endParaRPr lang="tr-TR"/>
          </a:p>
        </p:txBody>
      </p:sp>
    </p:spTree>
    <p:extLst>
      <p:ext uri="{BB962C8B-B14F-4D97-AF65-F5344CB8AC3E}">
        <p14:creationId xmlns:p14="http://schemas.microsoft.com/office/powerpoint/2010/main" val="8605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3274829" y="-11542"/>
            <a:ext cx="6974956" cy="835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t>Metin İçinde Kaynak Gösterme</a:t>
            </a:r>
            <a:endParaRPr lang="tr-TR" sz="3200" b="1" dirty="0"/>
          </a:p>
        </p:txBody>
      </p:sp>
      <p:sp>
        <p:nvSpPr>
          <p:cNvPr id="6" name="Metin kutusu 5"/>
          <p:cNvSpPr txBox="1"/>
          <p:nvPr/>
        </p:nvSpPr>
        <p:spPr>
          <a:xfrm>
            <a:off x="1068894" y="1042920"/>
            <a:ext cx="2205933" cy="461665"/>
          </a:xfrm>
          <a:prstGeom prst="rect">
            <a:avLst/>
          </a:prstGeom>
          <a:solidFill>
            <a:schemeClr val="accent2">
              <a:lumMod val="60000"/>
              <a:lumOff val="40000"/>
            </a:schemeClr>
          </a:solidFill>
        </p:spPr>
        <p:txBody>
          <a:bodyPr wrap="square" rtlCol="0">
            <a:spAutoFit/>
          </a:bodyPr>
          <a:lstStyle/>
          <a:p>
            <a:r>
              <a:rPr lang="tr-TR" sz="2400" dirty="0" smtClean="0"/>
              <a:t>Çeviri Kaynak</a:t>
            </a:r>
            <a:endParaRPr lang="tr-TR" sz="2400" dirty="0"/>
          </a:p>
        </p:txBody>
      </p:sp>
      <p:sp>
        <p:nvSpPr>
          <p:cNvPr id="7" name="Metin kutusu 6"/>
          <p:cNvSpPr txBox="1"/>
          <p:nvPr/>
        </p:nvSpPr>
        <p:spPr>
          <a:xfrm>
            <a:off x="3822491" y="906564"/>
            <a:ext cx="6728278"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smtClean="0"/>
              <a:t>Yazar ve çevirinin yılı yazılır ya da yayının orijinal tarihi ve çeviri tarihi birlikte verilir.</a:t>
            </a:r>
          </a:p>
          <a:p>
            <a:endParaRPr lang="tr-TR" sz="2000" dirty="0"/>
          </a:p>
          <a:p>
            <a:pPr marL="342900" indent="-342900">
              <a:buFont typeface="Arial" panose="020B0604020202020204" pitchFamily="34" charset="0"/>
              <a:buChar char="•"/>
            </a:pPr>
            <a:r>
              <a:rPr lang="tr-TR" sz="2000" dirty="0" smtClean="0"/>
              <a:t>(</a:t>
            </a:r>
            <a:r>
              <a:rPr lang="tr-TR" sz="2000" dirty="0" err="1" smtClean="0"/>
              <a:t>Aristotle</a:t>
            </a:r>
            <a:r>
              <a:rPr lang="tr-TR" sz="2000" dirty="0" smtClean="0"/>
              <a:t>, trans. 1931) </a:t>
            </a:r>
          </a:p>
          <a:p>
            <a:pPr marL="342900" indent="-342900">
              <a:buFont typeface="Arial" panose="020B0604020202020204" pitchFamily="34" charset="0"/>
              <a:buChar char="•"/>
            </a:pPr>
            <a:r>
              <a:rPr lang="tr-TR" sz="2000" dirty="0" smtClean="0"/>
              <a:t>(</a:t>
            </a:r>
            <a:r>
              <a:rPr lang="tr-TR" sz="2000" dirty="0" err="1" smtClean="0"/>
              <a:t>Aristotle</a:t>
            </a:r>
            <a:r>
              <a:rPr lang="tr-TR" sz="2000" dirty="0" smtClean="0"/>
              <a:t>, çev. 1931)</a:t>
            </a:r>
          </a:p>
          <a:p>
            <a:pPr marL="342900" indent="-342900">
              <a:buFont typeface="Arial" panose="020B0604020202020204" pitchFamily="34" charset="0"/>
              <a:buChar char="•"/>
            </a:pPr>
            <a:r>
              <a:rPr lang="tr-TR" sz="2000" dirty="0"/>
              <a:t>James (1890/1983</a:t>
            </a:r>
            <a:r>
              <a:rPr lang="tr-TR" sz="2000" dirty="0" smtClean="0"/>
              <a:t>)</a:t>
            </a:r>
            <a:endParaRPr lang="tr-TR" sz="2000" dirty="0"/>
          </a:p>
        </p:txBody>
      </p:sp>
      <p:sp>
        <p:nvSpPr>
          <p:cNvPr id="8" name="Metin kutusu 7"/>
          <p:cNvSpPr txBox="1"/>
          <p:nvPr/>
        </p:nvSpPr>
        <p:spPr>
          <a:xfrm>
            <a:off x="1068893" y="3528399"/>
            <a:ext cx="2205933" cy="461665"/>
          </a:xfrm>
          <a:prstGeom prst="rect">
            <a:avLst/>
          </a:prstGeom>
          <a:solidFill>
            <a:schemeClr val="accent2">
              <a:lumMod val="60000"/>
              <a:lumOff val="40000"/>
            </a:schemeClr>
          </a:solidFill>
        </p:spPr>
        <p:txBody>
          <a:bodyPr wrap="square" rtlCol="0">
            <a:spAutoFit/>
          </a:bodyPr>
          <a:lstStyle/>
          <a:p>
            <a:r>
              <a:rPr lang="tr-TR" sz="2400" dirty="0" smtClean="0"/>
              <a:t>Kişisel İletişim</a:t>
            </a:r>
            <a:endParaRPr lang="tr-TR" sz="2400" dirty="0"/>
          </a:p>
        </p:txBody>
      </p:sp>
      <p:sp>
        <p:nvSpPr>
          <p:cNvPr id="10" name="Metin kutusu 9"/>
          <p:cNvSpPr txBox="1"/>
          <p:nvPr/>
        </p:nvSpPr>
        <p:spPr>
          <a:xfrm>
            <a:off x="3822491" y="3328344"/>
            <a:ext cx="6728278" cy="31700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tr-TR" sz="2000" dirty="0" smtClean="0"/>
              <a:t>Mektuplar, iç yazışmalar, telefon konuşmaları ve benzeri iletişimlere metin içinde atıf yapılabilir. Fakat bunlar </a:t>
            </a:r>
            <a:r>
              <a:rPr lang="tr-TR" sz="2000" u="sng" dirty="0" smtClean="0"/>
              <a:t>KAYNAKLARDA yer almaz</a:t>
            </a:r>
            <a:r>
              <a:rPr lang="tr-TR" sz="2000" dirty="0" smtClean="0"/>
              <a:t>. </a:t>
            </a:r>
          </a:p>
          <a:p>
            <a:pPr marL="342900" indent="-342900">
              <a:buFont typeface="Wingdings" panose="05000000000000000000" pitchFamily="2" charset="2"/>
              <a:buChar char="Ø"/>
            </a:pPr>
            <a:r>
              <a:rPr lang="tr-TR" sz="2000" dirty="0" smtClean="0"/>
              <a:t>Metin içinde ise bilgiler oldukça detaylı verilmelidir.</a:t>
            </a:r>
          </a:p>
          <a:p>
            <a:pPr marL="342900" indent="-342900">
              <a:buFont typeface="Arial" panose="020B0604020202020204" pitchFamily="34" charset="0"/>
              <a:buChar char="•"/>
            </a:pPr>
            <a:endParaRPr lang="tr-TR" sz="2000" dirty="0" smtClean="0"/>
          </a:p>
          <a:p>
            <a:pPr marL="342900" indent="-342900">
              <a:buFont typeface="Arial" panose="020B0604020202020204" pitchFamily="34" charset="0"/>
              <a:buChar char="•"/>
            </a:pPr>
            <a:r>
              <a:rPr lang="tr-TR" sz="2000" dirty="0"/>
              <a:t>…. N. H. Şahin (kişisel iletişim, 10 Mart 2005).</a:t>
            </a:r>
          </a:p>
          <a:p>
            <a:pPr marL="342900" indent="-342900">
              <a:buFont typeface="Arial" panose="020B0604020202020204" pitchFamily="34" charset="0"/>
              <a:buChar char="•"/>
            </a:pPr>
            <a:r>
              <a:rPr lang="tr-TR" sz="2000" dirty="0"/>
              <a:t>…… T. K. Smith (</a:t>
            </a:r>
            <a:r>
              <a:rPr lang="tr-TR" sz="2000" dirty="0" err="1"/>
              <a:t>personal</a:t>
            </a:r>
            <a:r>
              <a:rPr lang="tr-TR" sz="2000" dirty="0"/>
              <a:t> </a:t>
            </a:r>
            <a:r>
              <a:rPr lang="tr-TR" sz="2000" dirty="0" err="1"/>
              <a:t>communication</a:t>
            </a:r>
            <a:r>
              <a:rPr lang="tr-TR" sz="2000" dirty="0"/>
              <a:t>, April, 25, 2009)</a:t>
            </a:r>
          </a:p>
          <a:p>
            <a:pPr marL="342900" indent="-342900">
              <a:buFont typeface="Arial" panose="020B0604020202020204" pitchFamily="34" charset="0"/>
              <a:buChar char="•"/>
            </a:pPr>
            <a:r>
              <a:rPr lang="tr-TR" sz="2000" dirty="0"/>
              <a:t>T</a:t>
            </a:r>
            <a:r>
              <a:rPr lang="tr-TR" sz="2000" dirty="0" smtClean="0"/>
              <a:t>. K</a:t>
            </a:r>
            <a:r>
              <a:rPr lang="tr-TR" sz="2000" dirty="0"/>
              <a:t>. </a:t>
            </a:r>
            <a:r>
              <a:rPr lang="tr-TR" sz="2000" dirty="0" err="1"/>
              <a:t>Lutes</a:t>
            </a:r>
            <a:r>
              <a:rPr lang="tr-TR" sz="2000" dirty="0"/>
              <a:t> (kişisel iletişim, 18 Nisan 2001).</a:t>
            </a:r>
          </a:p>
          <a:p>
            <a:pPr marL="342900" indent="-342900">
              <a:buFont typeface="Arial" panose="020B0604020202020204" pitchFamily="34" charset="0"/>
              <a:buChar char="•"/>
            </a:pPr>
            <a:r>
              <a:rPr lang="tr-TR" sz="2000" dirty="0"/>
              <a:t>(V.-G. </a:t>
            </a:r>
            <a:r>
              <a:rPr lang="tr-TR" sz="2000" dirty="0" err="1"/>
              <a:t>Nguyen</a:t>
            </a:r>
            <a:r>
              <a:rPr lang="tr-TR" sz="2000" dirty="0"/>
              <a:t>, kişisel iletişim, 28 Eylül 1998).</a:t>
            </a:r>
          </a:p>
          <a:p>
            <a:endParaRPr lang="tr-TR" sz="2000" dirty="0" smtClean="0"/>
          </a:p>
        </p:txBody>
      </p:sp>
      <p:sp>
        <p:nvSpPr>
          <p:cNvPr id="2" name="Slayt Numarası Yer Tutucusu 1"/>
          <p:cNvSpPr>
            <a:spLocks noGrp="1"/>
          </p:cNvSpPr>
          <p:nvPr>
            <p:ph type="sldNum" sz="quarter" idx="12"/>
          </p:nvPr>
        </p:nvSpPr>
        <p:spPr/>
        <p:txBody>
          <a:bodyPr/>
          <a:lstStyle/>
          <a:p>
            <a:fld id="{900D4ED9-462A-4EB0-AD72-7478C23AB2D5}" type="slidenum">
              <a:rPr lang="tr-TR" smtClean="0"/>
              <a:t>62</a:t>
            </a:fld>
            <a:endParaRPr lang="tr-TR"/>
          </a:p>
        </p:txBody>
      </p:sp>
    </p:spTree>
    <p:extLst>
      <p:ext uri="{BB962C8B-B14F-4D97-AF65-F5344CB8AC3E}">
        <p14:creationId xmlns:p14="http://schemas.microsoft.com/office/powerpoint/2010/main" val="20283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9389" y="784219"/>
            <a:ext cx="2228749" cy="461665"/>
          </a:xfrm>
          <a:prstGeom prst="rect">
            <a:avLst/>
          </a:prstGeom>
          <a:solidFill>
            <a:schemeClr val="accent2">
              <a:lumMod val="60000"/>
              <a:lumOff val="40000"/>
            </a:schemeClr>
          </a:solidFill>
        </p:spPr>
        <p:txBody>
          <a:bodyPr wrap="square" rtlCol="0">
            <a:spAutoFit/>
          </a:bodyPr>
          <a:lstStyle/>
          <a:p>
            <a:r>
              <a:rPr lang="tr-TR" sz="2400" dirty="0" smtClean="0"/>
              <a:t>İkincil Kaynaklar</a:t>
            </a:r>
            <a:endParaRPr lang="tr-TR" sz="2400" dirty="0"/>
          </a:p>
        </p:txBody>
      </p:sp>
      <p:sp>
        <p:nvSpPr>
          <p:cNvPr id="6" name="Unvan 1"/>
          <p:cNvSpPr txBox="1">
            <a:spLocks/>
          </p:cNvSpPr>
          <p:nvPr/>
        </p:nvSpPr>
        <p:spPr>
          <a:xfrm>
            <a:off x="2027582" y="-63157"/>
            <a:ext cx="6974956" cy="835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smtClean="0"/>
              <a:t>Metin İçinde Kaynak Gösterme</a:t>
            </a:r>
            <a:endParaRPr lang="tr-TR" sz="3200" b="1" dirty="0"/>
          </a:p>
        </p:txBody>
      </p:sp>
      <p:sp>
        <p:nvSpPr>
          <p:cNvPr id="8" name="Metin kutusu 7"/>
          <p:cNvSpPr txBox="1"/>
          <p:nvPr/>
        </p:nvSpPr>
        <p:spPr>
          <a:xfrm>
            <a:off x="2887527" y="717016"/>
            <a:ext cx="7920216"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ü"/>
            </a:pPr>
            <a:r>
              <a:rPr lang="tr-TR" sz="2000" dirty="0" smtClean="0"/>
              <a:t>Orijinal metne ulaşılamıyorsa ya da dil farklılığı nedeniyle metin anlaşılamıyorsa ikincil kaynak kullanılır.</a:t>
            </a:r>
          </a:p>
          <a:p>
            <a:pPr marL="342900" indent="-342900">
              <a:buFont typeface="Wingdings" panose="05000000000000000000" pitchFamily="2" charset="2"/>
              <a:buChar char="ü"/>
            </a:pPr>
            <a:r>
              <a:rPr lang="tr-TR" sz="2000" dirty="0" smtClean="0">
                <a:solidFill>
                  <a:srgbClr val="C00000"/>
                </a:solidFill>
              </a:rPr>
              <a:t>Kaynaklar</a:t>
            </a:r>
            <a:r>
              <a:rPr lang="tr-TR" sz="2000" dirty="0" smtClean="0"/>
              <a:t> bölümünde aktarma yapılan </a:t>
            </a:r>
            <a:r>
              <a:rPr lang="tr-TR" sz="2000" b="1" dirty="0" smtClean="0"/>
              <a:t>ikincil kaynağa yer verilir.</a:t>
            </a:r>
          </a:p>
        </p:txBody>
      </p:sp>
      <p:sp>
        <p:nvSpPr>
          <p:cNvPr id="9" name="Metin kutusu 8"/>
          <p:cNvSpPr txBox="1"/>
          <p:nvPr/>
        </p:nvSpPr>
        <p:spPr>
          <a:xfrm>
            <a:off x="612413" y="2081560"/>
            <a:ext cx="10005089" cy="36009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900" dirty="0" smtClean="0"/>
              <a:t>Örneğin Freud’un kitabı </a:t>
            </a:r>
            <a:r>
              <a:rPr lang="tr-TR" sz="1900" dirty="0" err="1" smtClean="0"/>
              <a:t>King’in</a:t>
            </a:r>
            <a:r>
              <a:rPr lang="tr-TR" sz="1900" dirty="0" smtClean="0"/>
              <a:t> çalışmasında geçiyorsa ve Freud’un kitabını okumadıysanız, </a:t>
            </a:r>
            <a:r>
              <a:rPr lang="tr-TR" sz="1900" dirty="0" err="1" smtClean="0"/>
              <a:t>King’in</a:t>
            </a:r>
            <a:r>
              <a:rPr lang="tr-TR" sz="1900" dirty="0" smtClean="0"/>
              <a:t> çalışmasını kaynak olarak kaynakçaya ekleyiniz. Metin içinde ise şu şekilde gösteriniz:</a:t>
            </a:r>
          </a:p>
          <a:p>
            <a:endParaRPr lang="tr-TR" sz="1900" dirty="0" smtClean="0"/>
          </a:p>
          <a:p>
            <a:pPr marL="342900" indent="-342900">
              <a:buFont typeface="Wingdings" panose="05000000000000000000" pitchFamily="2" charset="2"/>
              <a:buChar char="ü"/>
            </a:pPr>
            <a:r>
              <a:rPr lang="tr-TR" sz="1900" dirty="0" smtClean="0"/>
              <a:t>‘</a:t>
            </a:r>
            <a:r>
              <a:rPr lang="tr-TR" sz="1900" dirty="0" err="1" smtClean="0"/>
              <a:t>Die</a:t>
            </a:r>
            <a:r>
              <a:rPr lang="tr-TR" sz="1900" dirty="0" smtClean="0"/>
              <a:t> </a:t>
            </a:r>
            <a:r>
              <a:rPr lang="tr-TR" sz="1900" dirty="0" err="1" smtClean="0"/>
              <a:t>Traumdeutung</a:t>
            </a:r>
            <a:r>
              <a:rPr lang="tr-TR" sz="1900" dirty="0" smtClean="0"/>
              <a:t> (Rüyaların Yorumu)’ kitabında Freud (1899), bilinçaltının önemini vurgulamıştır (</a:t>
            </a:r>
            <a:r>
              <a:rPr lang="tr-TR" sz="1900" dirty="0" err="1" smtClean="0"/>
              <a:t>akt</a:t>
            </a:r>
            <a:r>
              <a:rPr lang="tr-TR" sz="1900" dirty="0" smtClean="0"/>
              <a:t>. </a:t>
            </a:r>
            <a:r>
              <a:rPr lang="tr-TR" sz="1900" dirty="0" err="1" smtClean="0"/>
              <a:t>King</a:t>
            </a:r>
            <a:r>
              <a:rPr lang="tr-TR" sz="1900" dirty="0" smtClean="0"/>
              <a:t>, 2008).</a:t>
            </a:r>
            <a:endParaRPr lang="tr-TR" sz="1900" dirty="0"/>
          </a:p>
          <a:p>
            <a:pPr marL="342900" indent="-342900">
              <a:buFont typeface="Wingdings" panose="05000000000000000000" pitchFamily="2" charset="2"/>
              <a:buChar char="ü"/>
            </a:pPr>
            <a:r>
              <a:rPr lang="tr-TR" sz="1900" dirty="0" err="1" smtClean="0"/>
              <a:t>In</a:t>
            </a:r>
            <a:r>
              <a:rPr lang="tr-TR" sz="1900" dirty="0" smtClean="0"/>
              <a:t> his </a:t>
            </a:r>
            <a:r>
              <a:rPr lang="tr-TR" sz="1900" dirty="0" err="1" smtClean="0"/>
              <a:t>well</a:t>
            </a:r>
            <a:r>
              <a:rPr lang="tr-TR" sz="1900" dirty="0" smtClean="0"/>
              <a:t> </a:t>
            </a:r>
            <a:r>
              <a:rPr lang="tr-TR" sz="1900" dirty="0" err="1" smtClean="0"/>
              <a:t>known</a:t>
            </a:r>
            <a:r>
              <a:rPr lang="tr-TR" sz="1900" dirty="0" smtClean="0"/>
              <a:t> </a:t>
            </a:r>
            <a:r>
              <a:rPr lang="tr-TR" sz="1900" dirty="0" err="1" smtClean="0"/>
              <a:t>book</a:t>
            </a:r>
            <a:r>
              <a:rPr lang="tr-TR" sz="1900" dirty="0"/>
              <a:t> ‘</a:t>
            </a:r>
            <a:r>
              <a:rPr lang="tr-TR" sz="1900" dirty="0" err="1"/>
              <a:t>Die</a:t>
            </a:r>
            <a:r>
              <a:rPr lang="tr-TR" sz="1900" dirty="0"/>
              <a:t> </a:t>
            </a:r>
            <a:r>
              <a:rPr lang="tr-TR" sz="1900" dirty="0" err="1" smtClean="0"/>
              <a:t>Traumdeutung</a:t>
            </a:r>
            <a:r>
              <a:rPr lang="tr-TR" sz="1900" dirty="0" smtClean="0"/>
              <a:t>’, Freud (1899) </a:t>
            </a:r>
            <a:r>
              <a:rPr lang="tr-TR" sz="1900" dirty="0" err="1" smtClean="0"/>
              <a:t>stressed</a:t>
            </a:r>
            <a:r>
              <a:rPr lang="tr-TR" sz="1900" dirty="0" smtClean="0"/>
              <a:t> </a:t>
            </a:r>
            <a:r>
              <a:rPr lang="tr-TR" sz="1900" dirty="0" err="1" smtClean="0"/>
              <a:t>the</a:t>
            </a:r>
            <a:r>
              <a:rPr lang="tr-TR" sz="1900" dirty="0" smtClean="0"/>
              <a:t> </a:t>
            </a:r>
            <a:r>
              <a:rPr lang="tr-TR" sz="1900" dirty="0" err="1" smtClean="0"/>
              <a:t>importance</a:t>
            </a:r>
            <a:r>
              <a:rPr lang="tr-TR" sz="1900" dirty="0" smtClean="0"/>
              <a:t> of </a:t>
            </a:r>
            <a:r>
              <a:rPr lang="tr-TR" sz="1900" dirty="0" err="1" smtClean="0"/>
              <a:t>unconscious</a:t>
            </a:r>
            <a:r>
              <a:rPr lang="tr-TR" sz="1900" dirty="0"/>
              <a:t> </a:t>
            </a:r>
            <a:r>
              <a:rPr lang="tr-TR" sz="1900" dirty="0" smtClean="0"/>
              <a:t>(as </a:t>
            </a:r>
            <a:r>
              <a:rPr lang="tr-TR" sz="1900" dirty="0" err="1" smtClean="0"/>
              <a:t>cited</a:t>
            </a:r>
            <a:r>
              <a:rPr lang="tr-TR" sz="1900" dirty="0" smtClean="0"/>
              <a:t> in </a:t>
            </a:r>
            <a:r>
              <a:rPr lang="tr-TR" sz="1900" dirty="0" err="1" smtClean="0"/>
              <a:t>King</a:t>
            </a:r>
            <a:r>
              <a:rPr lang="tr-TR" sz="1900" dirty="0" smtClean="0"/>
              <a:t>, 2008).</a:t>
            </a:r>
          </a:p>
          <a:p>
            <a:pPr marL="342900" indent="-342900">
              <a:buFont typeface="Wingdings" panose="05000000000000000000" pitchFamily="2" charset="2"/>
              <a:buChar char="ü"/>
            </a:pPr>
            <a:endParaRPr lang="tr-TR" sz="1900" dirty="0"/>
          </a:p>
          <a:p>
            <a:pPr marL="342900" indent="-342900">
              <a:buFont typeface="Wingdings" panose="05000000000000000000" pitchFamily="2" charset="2"/>
              <a:buChar char="ü"/>
            </a:pPr>
            <a:r>
              <a:rPr lang="tr-TR" sz="1900" b="1" u="sng" dirty="0" smtClean="0"/>
              <a:t>Kaynaklar: </a:t>
            </a:r>
          </a:p>
          <a:p>
            <a:r>
              <a:rPr lang="tr-TR" sz="1900" dirty="0" err="1" smtClean="0"/>
              <a:t>King</a:t>
            </a:r>
            <a:r>
              <a:rPr lang="tr-TR" sz="1900" dirty="0" smtClean="0"/>
              <a:t>, L. A. (2008). </a:t>
            </a:r>
            <a:r>
              <a:rPr lang="tr-TR" sz="1900" i="1" dirty="0" err="1" smtClean="0"/>
              <a:t>The</a:t>
            </a:r>
            <a:r>
              <a:rPr lang="tr-TR" sz="1900" i="1" dirty="0" smtClean="0"/>
              <a:t> </a:t>
            </a:r>
            <a:r>
              <a:rPr lang="tr-TR" sz="1900" i="1" dirty="0" err="1" smtClean="0"/>
              <a:t>science</a:t>
            </a:r>
            <a:r>
              <a:rPr lang="tr-TR" sz="1900" i="1" dirty="0" smtClean="0"/>
              <a:t> of </a:t>
            </a:r>
            <a:r>
              <a:rPr lang="tr-TR" sz="1900" i="1" dirty="0" err="1" smtClean="0"/>
              <a:t>psychology</a:t>
            </a:r>
            <a:r>
              <a:rPr lang="tr-TR" sz="1900" i="1" dirty="0" smtClean="0"/>
              <a:t>: An </a:t>
            </a:r>
            <a:r>
              <a:rPr lang="tr-TR" sz="1900" i="1" dirty="0" err="1" smtClean="0"/>
              <a:t>appreciative</a:t>
            </a:r>
            <a:r>
              <a:rPr lang="tr-TR" sz="1900" i="1" dirty="0" smtClean="0"/>
              <a:t> </a:t>
            </a:r>
            <a:r>
              <a:rPr lang="tr-TR" sz="1900" i="1" dirty="0" err="1" smtClean="0"/>
              <a:t>view</a:t>
            </a:r>
            <a:r>
              <a:rPr lang="tr-TR" sz="1900" i="1" dirty="0" smtClean="0"/>
              <a:t>. </a:t>
            </a:r>
            <a:r>
              <a:rPr lang="tr-TR" sz="1900" dirty="0" smtClean="0"/>
              <a:t>Boston:</a:t>
            </a:r>
          </a:p>
          <a:p>
            <a:r>
              <a:rPr lang="tr-TR" sz="1900" dirty="0"/>
              <a:t> </a:t>
            </a:r>
            <a:r>
              <a:rPr lang="tr-TR" sz="1900" dirty="0" smtClean="0"/>
              <a:t>    </a:t>
            </a:r>
            <a:r>
              <a:rPr lang="tr-TR" sz="1900" dirty="0" err="1"/>
              <a:t>McGraw</a:t>
            </a:r>
            <a:r>
              <a:rPr lang="tr-TR" sz="1900" dirty="0"/>
              <a:t> </a:t>
            </a:r>
            <a:r>
              <a:rPr lang="tr-TR" sz="1900" dirty="0" err="1"/>
              <a:t>Hill</a:t>
            </a:r>
            <a:r>
              <a:rPr lang="tr-TR" sz="1900" dirty="0" smtClean="0"/>
              <a:t>.</a:t>
            </a:r>
            <a:endParaRPr lang="tr-TR" sz="1900" dirty="0"/>
          </a:p>
          <a:p>
            <a:r>
              <a:rPr lang="tr-TR" sz="1900" dirty="0" smtClean="0">
                <a:sym typeface="Wingdings" panose="05000000000000000000" pitchFamily="2" charset="2"/>
              </a:rPr>
              <a:t></a:t>
            </a:r>
            <a:r>
              <a:rPr lang="tr-TR" sz="1900" dirty="0" smtClean="0"/>
              <a:t>Freud’un kitabına kaynaklar sayfasında </a:t>
            </a:r>
            <a:r>
              <a:rPr lang="tr-TR" sz="1900" u="sng" dirty="0" smtClean="0"/>
              <a:t>yer verilmez. </a:t>
            </a:r>
          </a:p>
        </p:txBody>
      </p:sp>
      <p:sp>
        <p:nvSpPr>
          <p:cNvPr id="11" name="Metin kutusu 10"/>
          <p:cNvSpPr txBox="1"/>
          <p:nvPr/>
        </p:nvSpPr>
        <p:spPr>
          <a:xfrm>
            <a:off x="578347" y="1385328"/>
            <a:ext cx="161331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000" dirty="0" err="1" smtClean="0"/>
              <a:t>Akt</a:t>
            </a:r>
            <a:r>
              <a:rPr lang="tr-TR" sz="2000" dirty="0" smtClean="0"/>
              <a:t>: aktaran</a:t>
            </a:r>
          </a:p>
        </p:txBody>
      </p:sp>
      <p:sp>
        <p:nvSpPr>
          <p:cNvPr id="7" name="Metin kutusu 6"/>
          <p:cNvSpPr txBox="1"/>
          <p:nvPr/>
        </p:nvSpPr>
        <p:spPr>
          <a:xfrm>
            <a:off x="1528675" y="5789840"/>
            <a:ext cx="927906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b="1" dirty="0" smtClean="0">
                <a:solidFill>
                  <a:srgbClr val="C00000"/>
                </a:solidFill>
              </a:rPr>
              <a:t>Not: </a:t>
            </a:r>
            <a:r>
              <a:rPr lang="tr-TR" dirty="0" smtClean="0"/>
              <a:t>Yukarıdaki örnekler Başkent Üniversitesi’nin Akademik Yazım Kuralları Kitapçığına aittir.</a:t>
            </a:r>
          </a:p>
          <a:p>
            <a:r>
              <a:rPr lang="tr-TR" dirty="0" smtClean="0"/>
              <a:t>APA Yayım Kılavuzu 6. Basımının Türkçe çeviri kitabında ise şu şekilde belirtilmiştir:</a:t>
            </a:r>
          </a:p>
          <a:p>
            <a:r>
              <a:rPr lang="tr-TR" dirty="0" err="1" smtClean="0"/>
              <a:t>Allport’un</a:t>
            </a:r>
            <a:r>
              <a:rPr lang="tr-TR" dirty="0" smtClean="0"/>
              <a:t> günlüğü (</a:t>
            </a:r>
            <a:r>
              <a:rPr lang="tr-TR" dirty="0" err="1" smtClean="0"/>
              <a:t>Akt</a:t>
            </a:r>
            <a:r>
              <a:rPr lang="tr-TR" dirty="0" smtClean="0"/>
              <a:t>., </a:t>
            </a:r>
            <a:r>
              <a:rPr lang="tr-TR" dirty="0" err="1" smtClean="0"/>
              <a:t>Nicholson</a:t>
            </a:r>
            <a:r>
              <a:rPr lang="tr-TR" dirty="0" smtClean="0"/>
              <a:t>, 2003)</a:t>
            </a:r>
          </a:p>
        </p:txBody>
      </p:sp>
      <p:sp>
        <p:nvSpPr>
          <p:cNvPr id="2" name="Slayt Numarası Yer Tutucusu 1"/>
          <p:cNvSpPr>
            <a:spLocks noGrp="1"/>
          </p:cNvSpPr>
          <p:nvPr>
            <p:ph type="sldNum" sz="quarter" idx="12"/>
          </p:nvPr>
        </p:nvSpPr>
        <p:spPr/>
        <p:txBody>
          <a:bodyPr/>
          <a:lstStyle/>
          <a:p>
            <a:fld id="{900D4ED9-462A-4EB0-AD72-7478C23AB2D5}" type="slidenum">
              <a:rPr lang="tr-TR" smtClean="0"/>
              <a:t>63</a:t>
            </a:fld>
            <a:endParaRPr lang="tr-TR"/>
          </a:p>
        </p:txBody>
      </p:sp>
    </p:spTree>
    <p:extLst>
      <p:ext uri="{BB962C8B-B14F-4D97-AF65-F5344CB8AC3E}">
        <p14:creationId xmlns:p14="http://schemas.microsoft.com/office/powerpoint/2010/main" val="25815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2925059" y="0"/>
            <a:ext cx="6974956" cy="835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solidFill>
                  <a:srgbClr val="C00000"/>
                </a:solidFill>
              </a:rPr>
              <a:t>Kaynaklar (</a:t>
            </a:r>
            <a:r>
              <a:rPr lang="tr-TR" sz="3200" b="1" dirty="0" err="1" smtClean="0">
                <a:solidFill>
                  <a:srgbClr val="C00000"/>
                </a:solidFill>
              </a:rPr>
              <a:t>References</a:t>
            </a:r>
            <a:r>
              <a:rPr lang="tr-TR" sz="3200" b="1" dirty="0" smtClean="0">
                <a:solidFill>
                  <a:srgbClr val="C00000"/>
                </a:solidFill>
              </a:rPr>
              <a:t>) Sayfası Oluşturma</a:t>
            </a:r>
            <a:endParaRPr lang="tr-TR" sz="3200" b="1" dirty="0">
              <a:solidFill>
                <a:srgbClr val="C00000"/>
              </a:solidFill>
            </a:endParaRPr>
          </a:p>
        </p:txBody>
      </p:sp>
      <p:sp>
        <p:nvSpPr>
          <p:cNvPr id="7" name="Metin kutusu 6"/>
          <p:cNvSpPr txBox="1"/>
          <p:nvPr/>
        </p:nvSpPr>
        <p:spPr>
          <a:xfrm>
            <a:off x="197200" y="820805"/>
            <a:ext cx="6752614" cy="43396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smtClean="0"/>
              <a:t>Metin içindeki tüm atıflara rapor sonundaki ‘Kaynaklar/ </a:t>
            </a:r>
            <a:r>
              <a:rPr lang="tr-TR" sz="2000" dirty="0" err="1" smtClean="0"/>
              <a:t>References</a:t>
            </a:r>
            <a:r>
              <a:rPr lang="tr-TR" sz="2000" b="1" dirty="0" smtClean="0"/>
              <a:t>’</a:t>
            </a:r>
            <a:r>
              <a:rPr lang="tr-TR" sz="2000" dirty="0" smtClean="0"/>
              <a:t> bölümünde yer verilmelidir. </a:t>
            </a:r>
          </a:p>
          <a:p>
            <a:endParaRPr lang="tr-TR" sz="2000" dirty="0"/>
          </a:p>
          <a:p>
            <a:pPr marL="342900" indent="-342900">
              <a:buFont typeface="Wingdings" panose="05000000000000000000" pitchFamily="2" charset="2"/>
              <a:buChar char="Ø"/>
            </a:pPr>
            <a:r>
              <a:rPr lang="tr-TR" sz="2000" dirty="0"/>
              <a:t>Tüm kaynaklar </a:t>
            </a:r>
            <a:r>
              <a:rPr lang="tr-TR" sz="2000" b="1" dirty="0">
                <a:solidFill>
                  <a:srgbClr val="C00000"/>
                </a:solidFill>
              </a:rPr>
              <a:t>çift aralıklı ve asılı girintili </a:t>
            </a:r>
            <a:r>
              <a:rPr lang="tr-TR" sz="2000" dirty="0"/>
              <a:t>şekilde verilmelidir.</a:t>
            </a:r>
          </a:p>
          <a:p>
            <a:endParaRPr lang="tr-TR" sz="2000" dirty="0" smtClean="0"/>
          </a:p>
          <a:p>
            <a:r>
              <a:rPr lang="tr-TR" sz="2000" u="sng" dirty="0" smtClean="0"/>
              <a:t>Örnekler</a:t>
            </a:r>
            <a:r>
              <a:rPr lang="tr-TR" sz="2000" dirty="0" smtClean="0"/>
              <a:t>:</a:t>
            </a:r>
          </a:p>
          <a:p>
            <a:pPr>
              <a:lnSpc>
                <a:spcPct val="200000"/>
              </a:lnSpc>
            </a:pPr>
            <a:r>
              <a:rPr lang="tr-TR" dirty="0" err="1" smtClean="0">
                <a:latin typeface="Times New Roman" panose="02020603050405020304" pitchFamily="18" charset="0"/>
                <a:cs typeface="Times New Roman" panose="02020603050405020304" pitchFamily="18" charset="0"/>
              </a:rPr>
              <a:t>Becker</a:t>
            </a:r>
            <a:r>
              <a:rPr lang="tr-TR" dirty="0" smtClean="0">
                <a:latin typeface="Times New Roman" panose="02020603050405020304" pitchFamily="18" charset="0"/>
                <a:cs typeface="Times New Roman" panose="02020603050405020304" pitchFamily="18" charset="0"/>
              </a:rPr>
              <a:t>, E. (1973). </a:t>
            </a:r>
            <a:r>
              <a:rPr lang="tr-TR" i="1" dirty="0" err="1" smtClean="0">
                <a:latin typeface="Times New Roman" panose="02020603050405020304" pitchFamily="18" charset="0"/>
                <a:cs typeface="Times New Roman" panose="02020603050405020304" pitchFamily="18" charset="0"/>
              </a:rPr>
              <a:t>The</a:t>
            </a: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denial</a:t>
            </a:r>
            <a:r>
              <a:rPr lang="tr-TR" i="1" dirty="0" smtClean="0">
                <a:latin typeface="Times New Roman" panose="02020603050405020304" pitchFamily="18" charset="0"/>
                <a:cs typeface="Times New Roman" panose="02020603050405020304" pitchFamily="18" charset="0"/>
              </a:rPr>
              <a:t> of </a:t>
            </a:r>
            <a:r>
              <a:rPr lang="tr-TR" i="1" dirty="0" err="1" smtClean="0">
                <a:latin typeface="Times New Roman" panose="02020603050405020304" pitchFamily="18" charset="0"/>
                <a:cs typeface="Times New Roman" panose="02020603050405020304" pitchFamily="18" charset="0"/>
              </a:rPr>
              <a:t>death</a:t>
            </a:r>
            <a:r>
              <a:rPr lang="tr-TR" dirty="0" smtClean="0">
                <a:latin typeface="Times New Roman" panose="02020603050405020304" pitchFamily="18" charset="0"/>
                <a:cs typeface="Times New Roman" panose="02020603050405020304" pitchFamily="18" charset="0"/>
              </a:rPr>
              <a:t>. New York: </a:t>
            </a:r>
            <a:r>
              <a:rPr lang="tr-TR" dirty="0" err="1" smtClean="0">
                <a:latin typeface="Times New Roman" panose="02020603050405020304" pitchFamily="18" charset="0"/>
                <a:cs typeface="Times New Roman" panose="02020603050405020304" pitchFamily="18" charset="0"/>
              </a:rPr>
              <a:t>Free</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Press</a:t>
            </a:r>
            <a:r>
              <a:rPr lang="tr-TR" dirty="0" smtClean="0">
                <a:latin typeface="Times New Roman" panose="02020603050405020304" pitchFamily="18" charset="0"/>
                <a:cs typeface="Times New Roman" panose="02020603050405020304" pitchFamily="18" charset="0"/>
              </a:rPr>
              <a:t>.</a:t>
            </a:r>
          </a:p>
          <a:p>
            <a:pPr marL="460375" indent="-460375">
              <a:lnSpc>
                <a:spcPct val="200000"/>
              </a:lnSpc>
            </a:pPr>
            <a:r>
              <a:rPr lang="en-US" dirty="0">
                <a:latin typeface="Times New Roman" panose="02020603050405020304" pitchFamily="18" charset="0"/>
                <a:cs typeface="Times New Roman" panose="02020603050405020304" pitchFamily="18" charset="0"/>
              </a:rPr>
              <a:t>Twain, M. (2000). </a:t>
            </a:r>
            <a:r>
              <a:rPr lang="en-US" i="1" dirty="0">
                <a:latin typeface="Times New Roman" panose="02020603050405020304" pitchFamily="18" charset="0"/>
                <a:cs typeface="Times New Roman" panose="02020603050405020304" pitchFamily="18" charset="0"/>
              </a:rPr>
              <a:t>Mark Twain at the </a:t>
            </a:r>
            <a:r>
              <a:rPr lang="en-US" i="1" dirty="0" smtClean="0">
                <a:latin typeface="Times New Roman" panose="02020603050405020304" pitchFamily="18" charset="0"/>
                <a:cs typeface="Times New Roman" panose="02020603050405020304" pitchFamily="18" charset="0"/>
              </a:rPr>
              <a:t>Buffalo</a:t>
            </a:r>
            <a:r>
              <a:rPr lang="tr-TR"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Express</a:t>
            </a:r>
            <a:r>
              <a:rPr lang="en-US" i="1" dirty="0">
                <a:latin typeface="Times New Roman" panose="02020603050405020304" pitchFamily="18" charset="0"/>
                <a:cs typeface="Times New Roman" panose="02020603050405020304" pitchFamily="18" charset="0"/>
              </a:rPr>
              <a:t>: Articles </a:t>
            </a:r>
            <a:r>
              <a:rPr lang="en-US" i="1" dirty="0" smtClean="0">
                <a:latin typeface="Times New Roman" panose="02020603050405020304" pitchFamily="18" charset="0"/>
                <a:cs typeface="Times New Roman" panose="02020603050405020304" pitchFamily="18" charset="0"/>
              </a:rPr>
              <a:t>and</a:t>
            </a:r>
            <a:endParaRPr lang="tr-TR" i="1" dirty="0" smtClean="0">
              <a:latin typeface="Times New Roman" panose="02020603050405020304" pitchFamily="18" charset="0"/>
              <a:cs typeface="Times New Roman" panose="02020603050405020304" pitchFamily="18" charset="0"/>
            </a:endParaRPr>
          </a:p>
          <a:p>
            <a:pPr marL="460375" indent="-460375">
              <a:lnSpc>
                <a:spcPct val="200000"/>
              </a:lnSpc>
            </a:pPr>
            <a:r>
              <a:rPr lang="tr-TR" sz="1500"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sketches by America’s</a:t>
            </a:r>
            <a:r>
              <a:rPr lang="tr-TR" sz="1600"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favorite humorist. </a:t>
            </a:r>
            <a:r>
              <a:rPr lang="en-US" sz="1600" dirty="0">
                <a:latin typeface="Times New Roman" panose="02020603050405020304" pitchFamily="18" charset="0"/>
                <a:cs typeface="Times New Roman" panose="02020603050405020304" pitchFamily="18" charset="0"/>
              </a:rPr>
              <a:t>DeKalb: Northern </a:t>
            </a:r>
            <a:r>
              <a:rPr lang="en-US" sz="1600" dirty="0" smtClean="0">
                <a:latin typeface="Times New Roman" panose="02020603050405020304" pitchFamily="18" charset="0"/>
                <a:cs typeface="Times New Roman" panose="02020603050405020304" pitchFamily="18" charset="0"/>
              </a:rPr>
              <a:t>Illinois</a:t>
            </a:r>
            <a:endParaRPr lang="tr-TR" sz="1600" dirty="0" smtClean="0">
              <a:latin typeface="Times New Roman" panose="02020603050405020304" pitchFamily="18" charset="0"/>
              <a:cs typeface="Times New Roman" panose="02020603050405020304" pitchFamily="18" charset="0"/>
            </a:endParaRPr>
          </a:p>
          <a:p>
            <a:pPr marL="460375" indent="-460375">
              <a:lnSpc>
                <a:spcPct val="200000"/>
              </a:lnSpc>
            </a:pPr>
            <a:r>
              <a:rPr lang="tr-TR" sz="16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University Press</a:t>
            </a:r>
            <a:r>
              <a:rPr lang="en-US" sz="12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7305549" y="4452568"/>
            <a:ext cx="4603645"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tr-TR" sz="2000" dirty="0" smtClean="0"/>
              <a:t>Kaynaklarda her kaynak için şu ve benzeri bilgiler verilir:</a:t>
            </a:r>
          </a:p>
          <a:p>
            <a:r>
              <a:rPr lang="tr-TR" sz="2000" dirty="0"/>
              <a:t>	</a:t>
            </a:r>
            <a:r>
              <a:rPr lang="tr-TR" sz="2000" dirty="0" smtClean="0"/>
              <a:t>-yazar (</a:t>
            </a:r>
            <a:r>
              <a:rPr lang="tr-TR" sz="2000" dirty="0" err="1" smtClean="0"/>
              <a:t>lar</a:t>
            </a:r>
            <a:r>
              <a:rPr lang="tr-TR" sz="2000" dirty="0" smtClean="0"/>
              <a:t>)</a:t>
            </a:r>
            <a:r>
              <a:rPr lang="tr-TR" sz="2000" dirty="0" err="1" smtClean="0"/>
              <a:t>ın</a:t>
            </a:r>
            <a:r>
              <a:rPr lang="tr-TR" sz="2000" dirty="0" smtClean="0"/>
              <a:t> ad(</a:t>
            </a:r>
            <a:r>
              <a:rPr lang="tr-TR" sz="2000" dirty="0" err="1" smtClean="0"/>
              <a:t>lar</a:t>
            </a:r>
            <a:r>
              <a:rPr lang="tr-TR" sz="2000" dirty="0" smtClean="0"/>
              <a:t>)ı,</a:t>
            </a:r>
          </a:p>
          <a:p>
            <a:r>
              <a:rPr lang="tr-TR" sz="2000" dirty="0" smtClean="0"/>
              <a:t>	-yayın tarihi,</a:t>
            </a:r>
          </a:p>
          <a:p>
            <a:r>
              <a:rPr lang="tr-TR" sz="2000" dirty="0" smtClean="0"/>
              <a:t>	-yayının başlığı,</a:t>
            </a:r>
          </a:p>
          <a:p>
            <a:r>
              <a:rPr lang="tr-TR" sz="2000" dirty="0"/>
              <a:t>	</a:t>
            </a:r>
            <a:r>
              <a:rPr lang="tr-TR" sz="2000" dirty="0" smtClean="0"/>
              <a:t>-yayının yeri ve yayımcı</a:t>
            </a:r>
          </a:p>
        </p:txBody>
      </p:sp>
      <p:grpSp>
        <p:nvGrpSpPr>
          <p:cNvPr id="2" name="Grup 1"/>
          <p:cNvGrpSpPr/>
          <p:nvPr/>
        </p:nvGrpSpPr>
        <p:grpSpPr>
          <a:xfrm>
            <a:off x="7147523" y="820805"/>
            <a:ext cx="4919701" cy="3100979"/>
            <a:chOff x="7147523" y="820805"/>
            <a:chExt cx="4919701" cy="3100979"/>
          </a:xfrm>
        </p:grpSpPr>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68" b="52888"/>
            <a:stretch/>
          </p:blipFill>
          <p:spPr>
            <a:xfrm>
              <a:off x="7147523" y="820805"/>
              <a:ext cx="4919701" cy="3100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Metin kutusu 8"/>
            <p:cNvSpPr txBox="1"/>
            <p:nvPr/>
          </p:nvSpPr>
          <p:spPr>
            <a:xfrm>
              <a:off x="7360678" y="990010"/>
              <a:ext cx="4493389" cy="276999"/>
            </a:xfrm>
            <a:prstGeom prst="rect">
              <a:avLst/>
            </a:prstGeom>
            <a:solidFill>
              <a:schemeClr val="bg1"/>
            </a:solidFill>
            <a:ln>
              <a:noFill/>
            </a:ln>
          </p:spPr>
          <p:txBody>
            <a:bodyPr wrap="square" rtlCol="0">
              <a:spAutoFit/>
            </a:bodyPr>
            <a:lstStyle/>
            <a:p>
              <a:r>
                <a:rPr lang="tr-TR" sz="1200" dirty="0" smtClean="0">
                  <a:latin typeface="Times New Roman" panose="02020603050405020304" pitchFamily="18" charset="0"/>
                  <a:cs typeface="Times New Roman" panose="02020603050405020304" pitchFamily="18" charset="0"/>
                </a:rPr>
                <a:t>TERROR MANAGEMENT IN TURKEY                                           5</a:t>
              </a:r>
              <a:endParaRPr lang="tr-TR" sz="1200"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9131569" y="1402655"/>
              <a:ext cx="951603" cy="276999"/>
            </a:xfrm>
            <a:prstGeom prst="rect">
              <a:avLst/>
            </a:prstGeom>
            <a:solidFill>
              <a:schemeClr val="bg1"/>
            </a:solidFill>
            <a:ln>
              <a:noFill/>
            </a:ln>
          </p:spPr>
          <p:txBody>
            <a:bodyPr wrap="square" rtlCol="0">
              <a:spAutoFit/>
            </a:bodyPr>
            <a:lstStyle/>
            <a:p>
              <a:r>
                <a:rPr lang="tr-TR" sz="1200" dirty="0" err="1" smtClean="0">
                  <a:latin typeface="Times New Roman" panose="02020603050405020304" pitchFamily="18" charset="0"/>
                  <a:cs typeface="Times New Roman" panose="02020603050405020304" pitchFamily="18" charset="0"/>
                </a:rPr>
                <a:t>References</a:t>
              </a:r>
              <a:endParaRPr lang="tr-TR" sz="1200" dirty="0">
                <a:latin typeface="Times New Roman" panose="02020603050405020304" pitchFamily="18" charset="0"/>
                <a:cs typeface="Times New Roman" panose="02020603050405020304" pitchFamily="18" charset="0"/>
              </a:endParaRPr>
            </a:p>
          </p:txBody>
        </p:sp>
      </p:grpSp>
      <p:sp>
        <p:nvSpPr>
          <p:cNvPr id="3" name="Slayt Numarası Yer Tutucusu 2"/>
          <p:cNvSpPr>
            <a:spLocks noGrp="1"/>
          </p:cNvSpPr>
          <p:nvPr>
            <p:ph type="sldNum" sz="quarter" idx="12"/>
          </p:nvPr>
        </p:nvSpPr>
        <p:spPr/>
        <p:txBody>
          <a:bodyPr/>
          <a:lstStyle/>
          <a:p>
            <a:fld id="{900D4ED9-462A-4EB0-AD72-7478C23AB2D5}" type="slidenum">
              <a:rPr lang="tr-TR" smtClean="0"/>
              <a:t>64</a:t>
            </a:fld>
            <a:endParaRPr lang="tr-TR"/>
          </a:p>
        </p:txBody>
      </p:sp>
    </p:spTree>
    <p:extLst>
      <p:ext uri="{BB962C8B-B14F-4D97-AF65-F5344CB8AC3E}">
        <p14:creationId xmlns:p14="http://schemas.microsoft.com/office/powerpoint/2010/main" val="16172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01364" y="536944"/>
            <a:ext cx="7131112" cy="572721"/>
          </a:xfrm>
        </p:spPr>
        <p:txBody>
          <a:bodyPr>
            <a:noAutofit/>
          </a:bodyPr>
          <a:lstStyle/>
          <a:p>
            <a:r>
              <a:rPr lang="tr-TR" sz="3600" dirty="0" smtClean="0">
                <a:solidFill>
                  <a:srgbClr val="C00000"/>
                </a:solidFill>
                <a:effectLst>
                  <a:outerShdw blurRad="38100" dist="38100" dir="2700000" algn="tl">
                    <a:srgbClr val="000000">
                      <a:alpha val="43137"/>
                    </a:srgbClr>
                  </a:outerShdw>
                </a:effectLst>
              </a:rPr>
              <a:t>Kaynaklarda Yer Alan </a:t>
            </a:r>
            <a:r>
              <a:rPr lang="tr-TR" sz="3600" dirty="0">
                <a:solidFill>
                  <a:srgbClr val="C00000"/>
                </a:solidFill>
                <a:effectLst>
                  <a:outerShdw blurRad="38100" dist="38100" dir="2700000" algn="tl">
                    <a:srgbClr val="000000">
                      <a:alpha val="43137"/>
                    </a:srgbClr>
                  </a:outerShdw>
                </a:effectLst>
              </a:rPr>
              <a:t>Y</a:t>
            </a:r>
            <a:r>
              <a:rPr lang="tr-TR" sz="3600" dirty="0" smtClean="0">
                <a:solidFill>
                  <a:srgbClr val="C00000"/>
                </a:solidFill>
                <a:effectLst>
                  <a:outerShdw blurRad="38100" dist="38100" dir="2700000" algn="tl">
                    <a:srgbClr val="000000">
                      <a:alpha val="43137"/>
                    </a:srgbClr>
                  </a:outerShdw>
                </a:effectLst>
              </a:rPr>
              <a:t>ayın Türleri</a:t>
            </a:r>
            <a:endParaRPr lang="tr-TR" sz="3600" dirty="0">
              <a:solidFill>
                <a:srgbClr val="C00000"/>
              </a:solidFill>
              <a:effectLst>
                <a:outerShdw blurRad="38100" dist="38100" dir="2700000" algn="tl">
                  <a:srgbClr val="000000">
                    <a:alpha val="43137"/>
                  </a:srgbClr>
                </a:outerShdw>
              </a:effectLst>
            </a:endParaRPr>
          </a:p>
        </p:txBody>
      </p:sp>
      <p:sp>
        <p:nvSpPr>
          <p:cNvPr id="7" name="Metin kutusu 6"/>
          <p:cNvSpPr txBox="1"/>
          <p:nvPr/>
        </p:nvSpPr>
        <p:spPr>
          <a:xfrm>
            <a:off x="1336434" y="1943349"/>
            <a:ext cx="201637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Süreli Yayın</a:t>
            </a:r>
            <a:endParaRPr lang="tr-TR" sz="2400" dirty="0"/>
          </a:p>
        </p:txBody>
      </p:sp>
      <p:sp>
        <p:nvSpPr>
          <p:cNvPr id="8" name="Metin kutusu 7"/>
          <p:cNvSpPr txBox="1"/>
          <p:nvPr/>
        </p:nvSpPr>
        <p:spPr>
          <a:xfrm>
            <a:off x="1336434" y="2982236"/>
            <a:ext cx="116884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Kitap</a:t>
            </a:r>
            <a:endParaRPr lang="tr-TR" sz="2400" dirty="0"/>
          </a:p>
        </p:txBody>
      </p:sp>
      <p:sp>
        <p:nvSpPr>
          <p:cNvPr id="9" name="Metin kutusu 8"/>
          <p:cNvSpPr txBox="1"/>
          <p:nvPr/>
        </p:nvSpPr>
        <p:spPr>
          <a:xfrm>
            <a:off x="4150315" y="1943349"/>
            <a:ext cx="390445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Güvenilir İnternet Kaynakları</a:t>
            </a:r>
            <a:endParaRPr lang="tr-TR" sz="2400" dirty="0"/>
          </a:p>
        </p:txBody>
      </p:sp>
      <p:sp>
        <p:nvSpPr>
          <p:cNvPr id="10" name="Metin kutusu 9"/>
          <p:cNvSpPr txBox="1"/>
          <p:nvPr/>
        </p:nvSpPr>
        <p:spPr>
          <a:xfrm>
            <a:off x="7131577" y="2934493"/>
            <a:ext cx="354037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Bilimsel Toplantı ve Sempozyum</a:t>
            </a:r>
            <a:endParaRPr lang="tr-TR" sz="2400" dirty="0"/>
          </a:p>
        </p:txBody>
      </p:sp>
      <p:sp>
        <p:nvSpPr>
          <p:cNvPr id="11" name="Metin kutusu 10"/>
          <p:cNvSpPr txBox="1"/>
          <p:nvPr/>
        </p:nvSpPr>
        <p:spPr>
          <a:xfrm>
            <a:off x="4177918" y="4072382"/>
            <a:ext cx="255563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Medya Kaynakları</a:t>
            </a:r>
            <a:endParaRPr lang="tr-TR" sz="2400" dirty="0"/>
          </a:p>
        </p:txBody>
      </p:sp>
      <p:sp>
        <p:nvSpPr>
          <p:cNvPr id="12" name="Metin kutusu 11"/>
          <p:cNvSpPr txBox="1"/>
          <p:nvPr/>
        </p:nvSpPr>
        <p:spPr>
          <a:xfrm>
            <a:off x="8813351" y="1937182"/>
            <a:ext cx="116884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Tezler</a:t>
            </a:r>
            <a:endParaRPr lang="tr-TR" sz="2400" dirty="0"/>
          </a:p>
        </p:txBody>
      </p:sp>
      <p:sp>
        <p:nvSpPr>
          <p:cNvPr id="13" name="Metin kutusu 12"/>
          <p:cNvSpPr txBox="1"/>
          <p:nvPr/>
        </p:nvSpPr>
        <p:spPr>
          <a:xfrm>
            <a:off x="3805197" y="2982236"/>
            <a:ext cx="215012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Resmi Yayınlar</a:t>
            </a:r>
            <a:endParaRPr lang="tr-TR" sz="2400" dirty="0"/>
          </a:p>
        </p:txBody>
      </p:sp>
      <p:sp>
        <p:nvSpPr>
          <p:cNvPr id="15" name="Metin kutusu 14"/>
          <p:cNvSpPr txBox="1"/>
          <p:nvPr/>
        </p:nvSpPr>
        <p:spPr>
          <a:xfrm>
            <a:off x="1617090" y="4085061"/>
            <a:ext cx="116884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Broşür</a:t>
            </a:r>
            <a:endParaRPr lang="tr-TR" sz="2400"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65</a:t>
            </a:fld>
            <a:endParaRPr lang="tr-TR"/>
          </a:p>
        </p:txBody>
      </p:sp>
    </p:spTree>
    <p:extLst>
      <p:ext uri="{BB962C8B-B14F-4D97-AF65-F5344CB8AC3E}">
        <p14:creationId xmlns:p14="http://schemas.microsoft.com/office/powerpoint/2010/main" val="15207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79438" y="60543"/>
            <a:ext cx="10418163" cy="67403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smtClean="0"/>
              <a:t>       </a:t>
            </a:r>
          </a:p>
          <a:p>
            <a:r>
              <a:rPr lang="tr-TR" b="1" dirty="0"/>
              <a:t> </a:t>
            </a:r>
            <a:r>
              <a:rPr lang="tr-TR" b="1" dirty="0" smtClean="0"/>
              <a:t>      Yazarların </a:t>
            </a:r>
            <a:r>
              <a:rPr lang="tr-TR" b="1" dirty="0"/>
              <a:t>soyadına göre alfabetik sıralama yapılır</a:t>
            </a:r>
            <a:r>
              <a:rPr lang="tr-TR" b="1" dirty="0" smtClean="0"/>
              <a:t>.</a:t>
            </a:r>
            <a:endParaRPr lang="tr-TR" dirty="0"/>
          </a:p>
          <a:p>
            <a:r>
              <a:rPr lang="tr-TR" b="1" dirty="0" smtClean="0"/>
              <a:t>       Aynı </a:t>
            </a:r>
            <a:r>
              <a:rPr lang="tr-TR" b="1" dirty="0"/>
              <a:t>yazara birden fazla atıf yapılmışsa, yılı erken olan önce yazılır.</a:t>
            </a:r>
          </a:p>
          <a:p>
            <a:pPr marL="800100" lvl="1" indent="-342900">
              <a:buFont typeface="Arial" panose="020B0604020202020204" pitchFamily="34" charset="0"/>
              <a:buChar char="•"/>
            </a:pPr>
            <a:r>
              <a:rPr lang="tr-TR" dirty="0" err="1"/>
              <a:t>Cruise</a:t>
            </a:r>
            <a:r>
              <a:rPr lang="tr-TR" dirty="0"/>
              <a:t>, T. (2003)</a:t>
            </a:r>
          </a:p>
          <a:p>
            <a:pPr marL="800100" lvl="1" indent="-342900">
              <a:buFont typeface="Arial" panose="020B0604020202020204" pitchFamily="34" charset="0"/>
              <a:buChar char="•"/>
            </a:pPr>
            <a:r>
              <a:rPr lang="tr-TR" dirty="0" err="1"/>
              <a:t>Cruise</a:t>
            </a:r>
            <a:r>
              <a:rPr lang="tr-TR" dirty="0"/>
              <a:t>, T. (2005)</a:t>
            </a:r>
          </a:p>
          <a:p>
            <a:pPr marL="114300" lvl="2"/>
            <a:r>
              <a:rPr lang="tr-TR" dirty="0"/>
              <a:t> </a:t>
            </a:r>
            <a:r>
              <a:rPr lang="tr-TR" dirty="0" smtClean="0"/>
              <a:t>    </a:t>
            </a:r>
            <a:r>
              <a:rPr lang="tr-TR" b="1" dirty="0" smtClean="0"/>
              <a:t>Atıf </a:t>
            </a:r>
            <a:r>
              <a:rPr lang="tr-TR" b="1" dirty="0"/>
              <a:t>yapılan yayın yazarları aynı fakat yılları farklı ise eski olan önce yazılır.</a:t>
            </a:r>
          </a:p>
          <a:p>
            <a:pPr marL="800100" lvl="2" indent="-342900">
              <a:buFont typeface="Arial" panose="020B0604020202020204" pitchFamily="34" charset="0"/>
              <a:buChar char="•"/>
            </a:pPr>
            <a:r>
              <a:rPr lang="tr-TR" dirty="0" err="1"/>
              <a:t>Glodbing</a:t>
            </a:r>
            <a:r>
              <a:rPr lang="tr-TR" dirty="0"/>
              <a:t>, D. ve </a:t>
            </a:r>
            <a:r>
              <a:rPr lang="tr-TR" dirty="0" err="1"/>
              <a:t>Carlson</a:t>
            </a:r>
            <a:r>
              <a:rPr lang="tr-TR" dirty="0"/>
              <a:t>, S. (2004)</a:t>
            </a:r>
          </a:p>
          <a:p>
            <a:pPr marL="800100" lvl="2" indent="-342900">
              <a:buFont typeface="Arial" panose="020B0604020202020204" pitchFamily="34" charset="0"/>
              <a:buChar char="•"/>
            </a:pPr>
            <a:r>
              <a:rPr lang="tr-TR" dirty="0" err="1"/>
              <a:t>Glodbing</a:t>
            </a:r>
            <a:r>
              <a:rPr lang="tr-TR" dirty="0"/>
              <a:t>, D. ve </a:t>
            </a:r>
            <a:r>
              <a:rPr lang="tr-TR" dirty="0" err="1"/>
              <a:t>Carlson</a:t>
            </a:r>
            <a:r>
              <a:rPr lang="tr-TR" dirty="0"/>
              <a:t>, S. (2009)</a:t>
            </a:r>
          </a:p>
          <a:p>
            <a:pPr marL="457200" lvl="2"/>
            <a:endParaRPr lang="tr-TR" dirty="0" smtClean="0"/>
          </a:p>
          <a:p>
            <a:pPr marL="457200" lvl="2"/>
            <a:r>
              <a:rPr lang="tr-TR" b="1" dirty="0"/>
              <a:t>Aynı yazara birden fazla atıf yapılmışsa ve bazı yayınlara farklı yazarlar eşlik ediyorsa, önce tek yazarın yayını yazılır.</a:t>
            </a:r>
          </a:p>
          <a:p>
            <a:pPr marL="742950" lvl="2" indent="-285750">
              <a:buFont typeface="Arial" panose="020B0604020202020204" pitchFamily="34" charset="0"/>
              <a:buChar char="•"/>
            </a:pPr>
            <a:r>
              <a:rPr lang="tr-TR" dirty="0" err="1"/>
              <a:t>Marcus</a:t>
            </a:r>
            <a:r>
              <a:rPr lang="tr-TR" dirty="0"/>
              <a:t>, K. (2003)</a:t>
            </a:r>
          </a:p>
          <a:p>
            <a:pPr marL="742950" lvl="2" indent="-285750">
              <a:buFont typeface="Arial" panose="020B0604020202020204" pitchFamily="34" charset="0"/>
              <a:buChar char="•"/>
            </a:pPr>
            <a:r>
              <a:rPr lang="tr-TR" dirty="0" err="1"/>
              <a:t>Marcus</a:t>
            </a:r>
            <a:r>
              <a:rPr lang="tr-TR" dirty="0"/>
              <a:t>, K., </a:t>
            </a:r>
            <a:r>
              <a:rPr lang="tr-TR" dirty="0" err="1"/>
              <a:t>Allain</a:t>
            </a:r>
            <a:r>
              <a:rPr lang="tr-TR" dirty="0"/>
              <a:t>, D. </a:t>
            </a:r>
            <a:r>
              <a:rPr lang="tr-TR" dirty="0" smtClean="0"/>
              <a:t>ve </a:t>
            </a:r>
            <a:r>
              <a:rPr lang="tr-TR" dirty="0" err="1"/>
              <a:t>Espan</a:t>
            </a:r>
            <a:r>
              <a:rPr lang="tr-TR" dirty="0"/>
              <a:t>, S. (1998</a:t>
            </a:r>
            <a:r>
              <a:rPr lang="tr-TR" dirty="0" smtClean="0"/>
              <a:t>)</a:t>
            </a:r>
            <a:endParaRPr lang="tr-TR" dirty="0"/>
          </a:p>
          <a:p>
            <a:pPr marL="457200" lvl="2"/>
            <a:r>
              <a:rPr lang="tr-TR" b="1" dirty="0" smtClean="0"/>
              <a:t>Atıf yapılan ilk yazar aynı kalıyor ve ikinci veya üçüncü yazar değişiyorsa, ikinci yazarın soyadına göre alfabetik sıralama yapılır.</a:t>
            </a:r>
          </a:p>
          <a:p>
            <a:pPr marL="742950" lvl="2" indent="-285750">
              <a:buFont typeface="Arial" panose="020B0604020202020204" pitchFamily="34" charset="0"/>
              <a:buChar char="•"/>
            </a:pPr>
            <a:r>
              <a:rPr lang="tr-TR" dirty="0" err="1" smtClean="0"/>
              <a:t>Glodbing</a:t>
            </a:r>
            <a:r>
              <a:rPr lang="tr-TR" dirty="0" smtClean="0"/>
              <a:t>, D. (1998)</a:t>
            </a:r>
          </a:p>
          <a:p>
            <a:pPr marL="742950" lvl="2" indent="-285750">
              <a:buFont typeface="Arial" panose="020B0604020202020204" pitchFamily="34" charset="0"/>
              <a:buChar char="•"/>
            </a:pPr>
            <a:r>
              <a:rPr lang="tr-TR" dirty="0" err="1" smtClean="0"/>
              <a:t>Glodbing</a:t>
            </a:r>
            <a:r>
              <a:rPr lang="tr-TR" dirty="0" smtClean="0"/>
              <a:t>, D. ve </a:t>
            </a:r>
            <a:r>
              <a:rPr lang="tr-TR" dirty="0" err="1" smtClean="0"/>
              <a:t>Carlson</a:t>
            </a:r>
            <a:r>
              <a:rPr lang="tr-TR" dirty="0" smtClean="0"/>
              <a:t>, S (2004)</a:t>
            </a:r>
          </a:p>
          <a:p>
            <a:pPr marL="742950" lvl="2" indent="-285750">
              <a:buFont typeface="Arial" panose="020B0604020202020204" pitchFamily="34" charset="0"/>
              <a:buChar char="•"/>
            </a:pPr>
            <a:r>
              <a:rPr lang="tr-TR" dirty="0" err="1" smtClean="0"/>
              <a:t>Glodbing</a:t>
            </a:r>
            <a:r>
              <a:rPr lang="tr-TR" dirty="0" smtClean="0"/>
              <a:t>, D. ve </a:t>
            </a:r>
            <a:r>
              <a:rPr lang="tr-TR" dirty="0" err="1" smtClean="0"/>
              <a:t>Freit</a:t>
            </a:r>
            <a:r>
              <a:rPr lang="tr-TR" dirty="0" smtClean="0"/>
              <a:t>, S. (2003)</a:t>
            </a:r>
          </a:p>
          <a:p>
            <a:pPr marL="742950" lvl="2" indent="-285750">
              <a:buFont typeface="Arial" panose="020B0604020202020204" pitchFamily="34" charset="0"/>
              <a:buChar char="•"/>
            </a:pPr>
            <a:endParaRPr lang="tr-TR" dirty="0" smtClean="0"/>
          </a:p>
          <a:p>
            <a:pPr marL="457200" lvl="2"/>
            <a:r>
              <a:rPr lang="tr-TR" b="1" dirty="0" smtClean="0"/>
              <a:t>Aynı  yazarlı kaynaklar aynı yıl basılmışsa,</a:t>
            </a:r>
          </a:p>
          <a:p>
            <a:pPr marL="800100" lvl="2" indent="-342900">
              <a:buFont typeface="Arial" panose="020B0604020202020204" pitchFamily="34" charset="0"/>
              <a:buChar char="•"/>
            </a:pPr>
            <a:r>
              <a:rPr lang="tr-TR" dirty="0" err="1" smtClean="0"/>
              <a:t>Baheti</a:t>
            </a:r>
            <a:r>
              <a:rPr lang="tr-TR" dirty="0" smtClean="0"/>
              <a:t>, J. R. (2001a). Control . . .</a:t>
            </a:r>
          </a:p>
          <a:p>
            <a:pPr marL="800100" lvl="2" indent="-342900">
              <a:buFont typeface="Arial" panose="020B0604020202020204" pitchFamily="34" charset="0"/>
              <a:buChar char="•"/>
            </a:pPr>
            <a:r>
              <a:rPr lang="tr-TR" dirty="0" err="1" smtClean="0"/>
              <a:t>Baheti</a:t>
            </a:r>
            <a:r>
              <a:rPr lang="tr-TR" dirty="0" smtClean="0"/>
              <a:t>, J. R. (2001b). </a:t>
            </a:r>
            <a:r>
              <a:rPr lang="tr-TR" dirty="0" err="1" smtClean="0"/>
              <a:t>Roles</a:t>
            </a:r>
            <a:r>
              <a:rPr lang="tr-TR" dirty="0" smtClean="0"/>
              <a:t> of . . . </a:t>
            </a:r>
            <a:endParaRPr lang="tr-TR" dirty="0"/>
          </a:p>
          <a:p>
            <a:pPr marL="457200" lvl="2"/>
            <a:r>
              <a:rPr lang="tr-TR" b="1" dirty="0" smtClean="0"/>
              <a:t>Kaynaklarda verilen kurum isimlerinin açık hali yazılır. Kısaltma kullanılmaz.</a:t>
            </a:r>
          </a:p>
          <a:p>
            <a:pPr marL="742950" lvl="2" indent="-285750">
              <a:buFont typeface="Arial" panose="020B0604020202020204" pitchFamily="34" charset="0"/>
              <a:buChar char="•"/>
            </a:pPr>
            <a:r>
              <a:rPr lang="tr-TR" dirty="0" smtClean="0"/>
              <a:t>Türk Psikologlar Derneği (1997)</a:t>
            </a:r>
            <a:endParaRPr lang="tr-TR" dirty="0"/>
          </a:p>
        </p:txBody>
      </p:sp>
      <p:sp>
        <p:nvSpPr>
          <p:cNvPr id="3" name="Metin kutusu 2"/>
          <p:cNvSpPr txBox="1"/>
          <p:nvPr/>
        </p:nvSpPr>
        <p:spPr>
          <a:xfrm>
            <a:off x="2813465" y="0"/>
            <a:ext cx="6016209"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200" b="1" i="1" dirty="0" smtClean="0">
                <a:solidFill>
                  <a:srgbClr val="C00000"/>
                </a:solidFill>
              </a:rPr>
              <a:t>Kaynaklar Sayfasındaki Kaynakların Sıralanması</a:t>
            </a:r>
            <a:endParaRPr lang="tr-TR" sz="2200" b="1" i="1" dirty="0">
              <a:solidFill>
                <a:srgbClr val="C00000"/>
              </a:solidFill>
            </a:endParaRPr>
          </a:p>
        </p:txBody>
      </p:sp>
      <p:sp>
        <p:nvSpPr>
          <p:cNvPr id="2" name="Slayt Numarası Yer Tutucusu 1"/>
          <p:cNvSpPr>
            <a:spLocks noGrp="1"/>
          </p:cNvSpPr>
          <p:nvPr>
            <p:ph type="sldNum" sz="quarter" idx="12"/>
          </p:nvPr>
        </p:nvSpPr>
        <p:spPr/>
        <p:txBody>
          <a:bodyPr/>
          <a:lstStyle/>
          <a:p>
            <a:fld id="{900D4ED9-462A-4EB0-AD72-7478C23AB2D5}" type="slidenum">
              <a:rPr lang="tr-TR" smtClean="0"/>
              <a:t>66</a:t>
            </a:fld>
            <a:endParaRPr lang="tr-TR"/>
          </a:p>
        </p:txBody>
      </p:sp>
    </p:spTree>
    <p:extLst>
      <p:ext uri="{BB962C8B-B14F-4D97-AF65-F5344CB8AC3E}">
        <p14:creationId xmlns:p14="http://schemas.microsoft.com/office/powerpoint/2010/main" val="36239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500"/>
                                        <p:tgtEl>
                                          <p:spTgt spid="5">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500"/>
                                        <p:tgtEl>
                                          <p:spTgt spid="5">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fade">
                                      <p:cBhvr>
                                        <p:cTn id="48" dur="500"/>
                                        <p:tgtEl>
                                          <p:spTgt spid="5">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fade">
                                      <p:cBhvr>
                                        <p:cTn id="51" dur="500"/>
                                        <p:tgtEl>
                                          <p:spTgt spid="5">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fade">
                                      <p:cBhvr>
                                        <p:cTn id="54" dur="500"/>
                                        <p:tgtEl>
                                          <p:spTgt spid="5">
                                            <p:txEl>
                                              <p:pRg st="14" end="1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animEffect transition="in" filter="fade">
                                      <p:cBhvr>
                                        <p:cTn id="57" dur="500"/>
                                        <p:tgtEl>
                                          <p:spTgt spid="5">
                                            <p:txEl>
                                              <p:pRg st="15" end="1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17" end="17"/>
                                            </p:txEl>
                                          </p:spTgt>
                                        </p:tgtEl>
                                        <p:attrNameLst>
                                          <p:attrName>style.visibility</p:attrName>
                                        </p:attrNameLst>
                                      </p:cBhvr>
                                      <p:to>
                                        <p:strVal val="visible"/>
                                      </p:to>
                                    </p:set>
                                    <p:animEffect transition="in" filter="fade">
                                      <p:cBhvr>
                                        <p:cTn id="60" dur="500"/>
                                        <p:tgtEl>
                                          <p:spTgt spid="5">
                                            <p:txEl>
                                              <p:pRg st="17" end="1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
                                            <p:txEl>
                                              <p:pRg st="18" end="18"/>
                                            </p:txEl>
                                          </p:spTgt>
                                        </p:tgtEl>
                                        <p:attrNameLst>
                                          <p:attrName>style.visibility</p:attrName>
                                        </p:attrNameLst>
                                      </p:cBhvr>
                                      <p:to>
                                        <p:strVal val="visible"/>
                                      </p:to>
                                    </p:set>
                                    <p:animEffect transition="in" filter="fade">
                                      <p:cBhvr>
                                        <p:cTn id="63" dur="500"/>
                                        <p:tgtEl>
                                          <p:spTgt spid="5">
                                            <p:txEl>
                                              <p:pRg st="18" end="1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19" end="19"/>
                                            </p:txEl>
                                          </p:spTgt>
                                        </p:tgtEl>
                                        <p:attrNameLst>
                                          <p:attrName>style.visibility</p:attrName>
                                        </p:attrNameLst>
                                      </p:cBhvr>
                                      <p:to>
                                        <p:strVal val="visible"/>
                                      </p:to>
                                    </p:set>
                                    <p:animEffect transition="in" filter="fade">
                                      <p:cBhvr>
                                        <p:cTn id="66" dur="500"/>
                                        <p:tgtEl>
                                          <p:spTgt spid="5">
                                            <p:txEl>
                                              <p:pRg st="19" end="1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20" end="20"/>
                                            </p:txEl>
                                          </p:spTgt>
                                        </p:tgtEl>
                                        <p:attrNameLst>
                                          <p:attrName>style.visibility</p:attrName>
                                        </p:attrNameLst>
                                      </p:cBhvr>
                                      <p:to>
                                        <p:strVal val="visible"/>
                                      </p:to>
                                    </p:set>
                                    <p:animEffect transition="in" filter="fade">
                                      <p:cBhvr>
                                        <p:cTn id="71" dur="500"/>
                                        <p:tgtEl>
                                          <p:spTgt spid="5">
                                            <p:txEl>
                                              <p:pRg st="20" end="2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
                                            <p:txEl>
                                              <p:pRg st="21" end="21"/>
                                            </p:txEl>
                                          </p:spTgt>
                                        </p:tgtEl>
                                        <p:attrNameLst>
                                          <p:attrName>style.visibility</p:attrName>
                                        </p:attrNameLst>
                                      </p:cBhvr>
                                      <p:to>
                                        <p:strVal val="visible"/>
                                      </p:to>
                                    </p:set>
                                    <p:animEffect transition="in" filter="fade">
                                      <p:cBhvr>
                                        <p:cTn id="74"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978499" y="2381679"/>
            <a:ext cx="8034620" cy="27238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900" b="1" dirty="0" smtClean="0">
                <a:solidFill>
                  <a:srgbClr val="C00000"/>
                </a:solidFill>
              </a:rPr>
              <a:t>ÖNEMLİ HATIRLATMALAR </a:t>
            </a:r>
            <a:endParaRPr lang="tr-TR" sz="1900" dirty="0" smtClean="0"/>
          </a:p>
          <a:p>
            <a:pPr marL="285750" indent="-285750">
              <a:buFont typeface="Wingdings" panose="05000000000000000000" pitchFamily="2" charset="2"/>
              <a:buChar char="v"/>
            </a:pPr>
            <a:r>
              <a:rPr lang="tr-TR" sz="1900" dirty="0" smtClean="0"/>
              <a:t>Rapor ya da ödev Türkçe hazırlanıyorsa, kaynaklar bölümü oluşturulurken yazarların isimleri arasında ‘ve’ kullanılır. </a:t>
            </a:r>
          </a:p>
          <a:p>
            <a:pPr marL="285750" indent="-285750">
              <a:buFont typeface="Wingdings" panose="05000000000000000000" pitchFamily="2" charset="2"/>
              <a:buChar char="v"/>
            </a:pPr>
            <a:r>
              <a:rPr lang="tr-TR" sz="1900" dirty="0" smtClean="0"/>
              <a:t>İngilizce hazırlanıyorsa ‘&amp;’ işareti ve ‘&amp;’ işaretinden önce virgül kullanılır.</a:t>
            </a:r>
          </a:p>
          <a:p>
            <a:pPr marL="285750" indent="-285750">
              <a:buFont typeface="Wingdings" panose="05000000000000000000" pitchFamily="2" charset="2"/>
              <a:buChar char="v"/>
            </a:pPr>
            <a:endParaRPr lang="tr-TR" sz="1900" dirty="0" smtClean="0"/>
          </a:p>
          <a:p>
            <a:pPr marL="285750" indent="-285750">
              <a:buFont typeface="Wingdings" panose="05000000000000000000" pitchFamily="2" charset="2"/>
              <a:buChar char="v"/>
            </a:pPr>
            <a:r>
              <a:rPr lang="tr-TR" sz="1900" dirty="0" smtClean="0"/>
              <a:t>Makale ve kitap isimleri belirtilirken, yalnızca ilk sözcüğün ilk harfi büyük, diğerleri küçük yazılır. </a:t>
            </a:r>
          </a:p>
          <a:p>
            <a:pPr marL="285750" indent="-285750">
              <a:buFont typeface="Wingdings" panose="05000000000000000000" pitchFamily="2" charset="2"/>
              <a:buChar char="v"/>
            </a:pPr>
            <a:r>
              <a:rPr lang="tr-TR" sz="1900" dirty="0" smtClean="0"/>
              <a:t>Özel isimler ve iki noktanın (:) ardından gelen ilk sözcük bu kurala dahil değildir.</a:t>
            </a:r>
          </a:p>
        </p:txBody>
      </p:sp>
      <p:sp>
        <p:nvSpPr>
          <p:cNvPr id="3" name="Metin kutusu 2"/>
          <p:cNvSpPr txBox="1"/>
          <p:nvPr/>
        </p:nvSpPr>
        <p:spPr>
          <a:xfrm>
            <a:off x="1727994" y="580773"/>
            <a:ext cx="8770067"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tr-TR" sz="2000" dirty="0" smtClean="0"/>
              <a:t>Kaynaklar sayfası hazırlanırken uyulacak kurallarda </a:t>
            </a:r>
            <a:r>
              <a:rPr lang="tr-TR" sz="2000" b="1" dirty="0" smtClean="0">
                <a:solidFill>
                  <a:srgbClr val="C00000"/>
                </a:solidFill>
              </a:rPr>
              <a:t>ödevin ya da raporun dili </a:t>
            </a:r>
            <a:r>
              <a:rPr lang="tr-TR" sz="2000" dirty="0" smtClean="0"/>
              <a:t>temel alınmalıdır.</a:t>
            </a:r>
          </a:p>
          <a:p>
            <a:pPr marL="285750" indent="-285750">
              <a:buFont typeface="Wingdings" panose="05000000000000000000" pitchFamily="2" charset="2"/>
              <a:buChar char="Ø"/>
            </a:pPr>
            <a:endParaRPr lang="tr-TR" sz="2000" dirty="0" smtClean="0"/>
          </a:p>
          <a:p>
            <a:r>
              <a:rPr lang="tr-TR" sz="2000" dirty="0" smtClean="0"/>
              <a:t>Ödev dili Türkçe ise kullanılan makalenin İngilizce ya da Türkçe olmasına bakılmaksızın, Türkçe kaynak gösterme kuralları takip edilmelidir.</a:t>
            </a:r>
          </a:p>
        </p:txBody>
      </p:sp>
      <p:sp>
        <p:nvSpPr>
          <p:cNvPr id="2" name="Patlama 2 1"/>
          <p:cNvSpPr/>
          <p:nvPr/>
        </p:nvSpPr>
        <p:spPr>
          <a:xfrm>
            <a:off x="129210" y="283797"/>
            <a:ext cx="1479647" cy="1044942"/>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5" name="Patlama 2 4"/>
          <p:cNvSpPr/>
          <p:nvPr/>
        </p:nvSpPr>
        <p:spPr>
          <a:xfrm>
            <a:off x="10617199" y="124053"/>
            <a:ext cx="1364343" cy="942747"/>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Metin kutusu 5"/>
          <p:cNvSpPr txBox="1"/>
          <p:nvPr/>
        </p:nvSpPr>
        <p:spPr>
          <a:xfrm>
            <a:off x="1138560" y="5273794"/>
            <a:ext cx="10842981"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smtClean="0">
                <a:solidFill>
                  <a:schemeClr val="tx1"/>
                </a:solidFill>
              </a:rPr>
              <a:t>Not: </a:t>
            </a:r>
            <a:r>
              <a:rPr lang="tr-TR" dirty="0" smtClean="0">
                <a:solidFill>
                  <a:schemeClr val="tx1"/>
                </a:solidFill>
              </a:rPr>
              <a:t>İlerleyen bölümde verilen kural ve örneklerin çoğu </a:t>
            </a:r>
            <a:r>
              <a:rPr lang="tr-TR" dirty="0"/>
              <a:t>Başkent Üniversitesi’nin Akademik Yazım Kuralları Kitapçığına </a:t>
            </a:r>
            <a:r>
              <a:rPr lang="tr-TR" dirty="0" smtClean="0">
                <a:solidFill>
                  <a:schemeClr val="tx1"/>
                </a:solidFill>
              </a:rPr>
              <a:t>aittir. Bu örneklerden bazıları APA Yayım Kılavuzu 7. basımdaki değişikliklere göre yeniden düzenlenmiştir.</a:t>
            </a:r>
          </a:p>
          <a:p>
            <a:r>
              <a:rPr lang="tr-TR" dirty="0" smtClean="0">
                <a:solidFill>
                  <a:srgbClr val="000000"/>
                </a:solidFill>
                <a:latin typeface="Calibri" panose="020F0502020204030204" pitchFamily="34" charset="0"/>
              </a:rPr>
              <a:t>APA </a:t>
            </a:r>
            <a:r>
              <a:rPr lang="tr-TR" dirty="0">
                <a:solidFill>
                  <a:srgbClr val="000000"/>
                </a:solidFill>
                <a:latin typeface="Calibri" panose="020F0502020204030204" pitchFamily="34" charset="0"/>
              </a:rPr>
              <a:t>Yayım Kılavuzu 6. b</a:t>
            </a:r>
            <a:r>
              <a:rPr lang="tr-TR" dirty="0" smtClean="0">
                <a:solidFill>
                  <a:srgbClr val="000000"/>
                </a:solidFill>
                <a:latin typeface="Calibri" panose="020F0502020204030204" pitchFamily="34" charset="0"/>
              </a:rPr>
              <a:t>asımının </a:t>
            </a:r>
            <a:r>
              <a:rPr lang="tr-TR" dirty="0">
                <a:solidFill>
                  <a:srgbClr val="000000"/>
                </a:solidFill>
                <a:latin typeface="Calibri" panose="020F0502020204030204" pitchFamily="34" charset="0"/>
              </a:rPr>
              <a:t>Türkçe </a:t>
            </a:r>
            <a:r>
              <a:rPr lang="tr-TR" dirty="0" smtClean="0">
                <a:solidFill>
                  <a:srgbClr val="000000"/>
                </a:solidFill>
                <a:latin typeface="Calibri" panose="020F0502020204030204" pitchFamily="34" charset="0"/>
              </a:rPr>
              <a:t>çeviri kitabında farklılaşan bazı kurallar ise ayrıca belirtilmiştir.</a:t>
            </a:r>
          </a:p>
          <a:p>
            <a:pPr marL="285750" indent="-285750">
              <a:buFont typeface="Wingdings" panose="05000000000000000000" pitchFamily="2" charset="2"/>
              <a:buChar char="v"/>
            </a:pPr>
            <a:r>
              <a:rPr lang="tr-TR" dirty="0" smtClean="0">
                <a:solidFill>
                  <a:srgbClr val="000000"/>
                </a:solidFill>
                <a:latin typeface="Calibri" panose="020F0502020204030204" pitchFamily="34" charset="0"/>
              </a:rPr>
              <a:t>Ayrıca APA Yayım Kılavuzu 7. basımındaki değişiklikler de ayrı olarak belirtilmiştir. </a:t>
            </a:r>
            <a:endParaRPr lang="tr-TR" dirty="0" smtClean="0">
              <a:solidFill>
                <a:schemeClr val="tx1"/>
              </a:solidFill>
            </a:endParaRPr>
          </a:p>
        </p:txBody>
      </p:sp>
      <p:sp>
        <p:nvSpPr>
          <p:cNvPr id="7" name="Slayt Numarası Yer Tutucusu 6"/>
          <p:cNvSpPr>
            <a:spLocks noGrp="1"/>
          </p:cNvSpPr>
          <p:nvPr>
            <p:ph type="sldNum" sz="quarter" idx="12"/>
          </p:nvPr>
        </p:nvSpPr>
        <p:spPr/>
        <p:txBody>
          <a:bodyPr/>
          <a:lstStyle/>
          <a:p>
            <a:fld id="{900D4ED9-462A-4EB0-AD72-7478C23AB2D5}" type="slidenum">
              <a:rPr lang="tr-TR" smtClean="0"/>
              <a:t>67</a:t>
            </a:fld>
            <a:endParaRPr lang="tr-TR"/>
          </a:p>
        </p:txBody>
      </p:sp>
    </p:spTree>
    <p:extLst>
      <p:ext uri="{BB962C8B-B14F-4D97-AF65-F5344CB8AC3E}">
        <p14:creationId xmlns:p14="http://schemas.microsoft.com/office/powerpoint/2010/main" val="17114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329355" y="247894"/>
            <a:ext cx="5838092" cy="502383"/>
          </a:xfrm>
        </p:spPr>
        <p:txBody>
          <a:bodyPr>
            <a:noAutofit/>
          </a:bodyPr>
          <a:lstStyle/>
          <a:p>
            <a:r>
              <a:rPr lang="tr-TR" sz="3600" dirty="0" smtClean="0">
                <a:solidFill>
                  <a:srgbClr val="C00000"/>
                </a:solidFill>
                <a:effectLst>
                  <a:outerShdw blurRad="38100" dist="38100" dir="2700000" algn="tl">
                    <a:srgbClr val="000000">
                      <a:alpha val="43137"/>
                    </a:srgbClr>
                  </a:outerShdw>
                </a:effectLst>
              </a:rPr>
              <a:t>Kaynaklar Sayfasını Oluşturma</a:t>
            </a:r>
            <a:endParaRPr lang="tr-TR" sz="3600" dirty="0">
              <a:solidFill>
                <a:srgbClr val="C00000"/>
              </a:solidFill>
              <a:effectLst>
                <a:outerShdw blurRad="38100" dist="38100" dir="2700000" algn="tl">
                  <a:srgbClr val="000000">
                    <a:alpha val="43137"/>
                  </a:srgbClr>
                </a:outerShdw>
              </a:effectLst>
            </a:endParaRPr>
          </a:p>
        </p:txBody>
      </p:sp>
      <p:sp>
        <p:nvSpPr>
          <p:cNvPr id="6" name="Metin kutusu 5"/>
          <p:cNvSpPr txBox="1"/>
          <p:nvPr/>
        </p:nvSpPr>
        <p:spPr>
          <a:xfrm>
            <a:off x="3582648" y="1391020"/>
            <a:ext cx="466194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b="1" dirty="0" smtClean="0"/>
              <a:t>Süreli Yayınları Kaynak Göstermek</a:t>
            </a:r>
            <a:endParaRPr lang="tr-TR" sz="2400" b="1" dirty="0"/>
          </a:p>
        </p:txBody>
      </p:sp>
      <p:graphicFrame>
        <p:nvGraphicFramePr>
          <p:cNvPr id="18" name="Tablo 17"/>
          <p:cNvGraphicFramePr>
            <a:graphicFrameLocks noGrp="1"/>
          </p:cNvGraphicFramePr>
          <p:nvPr>
            <p:extLst>
              <p:ext uri="{D42A27DB-BD31-4B8C-83A1-F6EECF244321}">
                <p14:modId xmlns:p14="http://schemas.microsoft.com/office/powerpoint/2010/main" val="3170712769"/>
              </p:ext>
            </p:extLst>
          </p:nvPr>
        </p:nvGraphicFramePr>
        <p:xfrm>
          <a:off x="584616" y="3239010"/>
          <a:ext cx="10867869" cy="2468880"/>
        </p:xfrm>
        <a:graphic>
          <a:graphicData uri="http://schemas.openxmlformats.org/drawingml/2006/table">
            <a:tbl>
              <a:tblPr firstRow="1" bandRow="1">
                <a:tableStyleId>{93296810-A885-4BE3-A3E7-6D5BEEA58F35}</a:tableStyleId>
              </a:tblPr>
              <a:tblGrid>
                <a:gridCol w="2248524">
                  <a:extLst>
                    <a:ext uri="{9D8B030D-6E8A-4147-A177-3AD203B41FA5}">
                      <a16:colId xmlns:a16="http://schemas.microsoft.com/office/drawing/2014/main" xmlns="" val="20000"/>
                    </a:ext>
                  </a:extLst>
                </a:gridCol>
                <a:gridCol w="8619345">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FORMÜL</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Yazarın soyadı, Yazarın Adının Baş Harfi. (Yıl). Makalenin adı. </a:t>
                      </a:r>
                      <a:r>
                        <a:rPr lang="tr-TR" sz="1800" b="1" i="1" dirty="0" smtClean="0"/>
                        <a:t>Süreli Yayının Adı, Cilt</a:t>
                      </a:r>
                      <a:r>
                        <a:rPr lang="tr-TR" sz="1800" b="1" dirty="0" smtClean="0"/>
                        <a:t>(Süreli</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     yayının sayısı), Sayfa aralığı.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TÜRKÇE</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Işın, G. (2003). Savaş – barış ve </a:t>
                      </a:r>
                      <a:r>
                        <a:rPr lang="tr-TR" sz="1800" dirty="0" err="1" smtClean="0"/>
                        <a:t>Alfred</a:t>
                      </a:r>
                      <a:r>
                        <a:rPr lang="tr-TR" sz="1800" dirty="0" smtClean="0"/>
                        <a:t> Nobel. </a:t>
                      </a:r>
                      <a:r>
                        <a:rPr lang="tr-TR" sz="1800" i="1" dirty="0" err="1" smtClean="0"/>
                        <a:t>Pivolka</a:t>
                      </a:r>
                      <a:r>
                        <a:rPr lang="tr-TR" sz="1800" i="1" dirty="0" smtClean="0"/>
                        <a:t>, 1</a:t>
                      </a:r>
                      <a:r>
                        <a:rPr lang="tr-TR" sz="1800" dirty="0" smtClean="0"/>
                        <a:t>(10),</a:t>
                      </a:r>
                      <a:r>
                        <a:rPr lang="tr-TR" sz="1800" baseline="0" dirty="0" smtClean="0"/>
                        <a:t> </a:t>
                      </a:r>
                      <a:r>
                        <a:rPr lang="tr-TR" sz="1800" dirty="0" smtClean="0"/>
                        <a:t>9-12.</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İNGİLİZCE</a:t>
                      </a:r>
                    </a:p>
                    <a:p>
                      <a:endParaRPr lang="tr-TR" dirty="0"/>
                    </a:p>
                  </a:txBody>
                  <a:tcPr/>
                </a:tc>
                <a:tc>
                  <a:txBody>
                    <a:bodyPr/>
                    <a:lstStyle/>
                    <a:p>
                      <a:pPr marL="461963" marR="0" indent="-461963" algn="l" defTabSz="914400" rtl="0" eaLnBrk="1" fontAlgn="auto" latinLnBrk="0" hangingPunct="1">
                        <a:lnSpc>
                          <a:spcPct val="100000"/>
                        </a:lnSpc>
                        <a:spcBef>
                          <a:spcPts val="0"/>
                        </a:spcBef>
                        <a:spcAft>
                          <a:spcPts val="0"/>
                        </a:spcAft>
                        <a:buClrTx/>
                        <a:buSzTx/>
                        <a:buFontTx/>
                        <a:buNone/>
                        <a:tabLst/>
                        <a:defRPr/>
                      </a:pPr>
                      <a:r>
                        <a:rPr lang="tr-TR" sz="1800" dirty="0" err="1" smtClean="0"/>
                        <a:t>Coren</a:t>
                      </a:r>
                      <a:r>
                        <a:rPr lang="tr-TR" sz="1800" dirty="0" smtClean="0"/>
                        <a:t>, S. (1986). An </a:t>
                      </a:r>
                      <a:r>
                        <a:rPr lang="tr-TR" sz="1800" dirty="0" err="1" smtClean="0"/>
                        <a:t>efferent</a:t>
                      </a:r>
                      <a:r>
                        <a:rPr lang="tr-TR" sz="1800" dirty="0" smtClean="0"/>
                        <a:t> </a:t>
                      </a:r>
                      <a:r>
                        <a:rPr lang="tr-TR" sz="1800" dirty="0" err="1" smtClean="0"/>
                        <a:t>component</a:t>
                      </a:r>
                      <a:r>
                        <a:rPr lang="tr-TR" sz="1800" dirty="0" smtClean="0"/>
                        <a:t> in </a:t>
                      </a:r>
                      <a:r>
                        <a:rPr lang="tr-TR" sz="1800" dirty="0" err="1" smtClean="0"/>
                        <a:t>the</a:t>
                      </a:r>
                      <a:r>
                        <a:rPr lang="tr-TR" sz="1800" dirty="0" smtClean="0"/>
                        <a:t> </a:t>
                      </a:r>
                      <a:r>
                        <a:rPr lang="tr-TR" sz="1800" dirty="0" err="1" smtClean="0"/>
                        <a:t>visual</a:t>
                      </a:r>
                      <a:r>
                        <a:rPr lang="tr-TR" sz="1800" dirty="0" smtClean="0"/>
                        <a:t> </a:t>
                      </a:r>
                      <a:r>
                        <a:rPr lang="tr-TR" sz="1800" dirty="0" err="1" smtClean="0"/>
                        <a:t>perception</a:t>
                      </a:r>
                      <a:r>
                        <a:rPr lang="tr-TR" sz="1800" dirty="0" smtClean="0"/>
                        <a:t> of </a:t>
                      </a:r>
                      <a:r>
                        <a:rPr lang="tr-TR" sz="1800" dirty="0" err="1" smtClean="0"/>
                        <a:t>direction</a:t>
                      </a:r>
                      <a:r>
                        <a:rPr lang="tr-TR" sz="1800" dirty="0" smtClean="0"/>
                        <a:t> </a:t>
                      </a:r>
                      <a:r>
                        <a:rPr lang="tr-TR" sz="1800" dirty="0" err="1" smtClean="0"/>
                        <a:t>and</a:t>
                      </a:r>
                      <a:r>
                        <a:rPr lang="tr-TR" sz="1800" dirty="0" smtClean="0"/>
                        <a:t> </a:t>
                      </a:r>
                      <a:r>
                        <a:rPr lang="tr-TR" sz="1800" dirty="0" err="1" smtClean="0"/>
                        <a:t>extent</a:t>
                      </a:r>
                      <a:r>
                        <a:rPr lang="tr-TR" sz="1800" dirty="0" smtClean="0"/>
                        <a:t>. </a:t>
                      </a:r>
                    </a:p>
                    <a:p>
                      <a:pPr marL="461963" marR="0" indent="-461963" algn="l" defTabSz="914400" rtl="0" eaLnBrk="1" fontAlgn="auto" latinLnBrk="0" hangingPunct="1">
                        <a:lnSpc>
                          <a:spcPct val="100000"/>
                        </a:lnSpc>
                        <a:spcBef>
                          <a:spcPts val="0"/>
                        </a:spcBef>
                        <a:spcAft>
                          <a:spcPts val="0"/>
                        </a:spcAft>
                        <a:buClrTx/>
                        <a:buSzTx/>
                        <a:buFontTx/>
                        <a:buNone/>
                        <a:tabLst/>
                        <a:defRPr/>
                      </a:pPr>
                      <a:r>
                        <a:rPr lang="tr-TR" sz="1800" dirty="0" smtClean="0"/>
                        <a:t>     </a:t>
                      </a:r>
                      <a:r>
                        <a:rPr lang="tr-TR" sz="1800" i="1" dirty="0" err="1" smtClean="0"/>
                        <a:t>Psychological</a:t>
                      </a:r>
                      <a:r>
                        <a:rPr lang="tr-TR" sz="1800" i="1" dirty="0" smtClean="0"/>
                        <a:t> </a:t>
                      </a:r>
                      <a:r>
                        <a:rPr lang="tr-TR" sz="1800" i="1" dirty="0" err="1" smtClean="0"/>
                        <a:t>Review</a:t>
                      </a:r>
                      <a:r>
                        <a:rPr lang="tr-TR" sz="1800" i="1" dirty="0" smtClean="0"/>
                        <a:t>, 93</a:t>
                      </a:r>
                      <a:r>
                        <a:rPr lang="tr-TR" sz="1800" dirty="0" smtClean="0"/>
                        <a:t>(4), 391-411.</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2"/>
                  </a:ext>
                </a:extLst>
              </a:tr>
            </a:tbl>
          </a:graphicData>
        </a:graphic>
      </p:graphicFrame>
      <p:sp>
        <p:nvSpPr>
          <p:cNvPr id="20" name="Metin kutusu 19"/>
          <p:cNvSpPr txBox="1"/>
          <p:nvPr/>
        </p:nvSpPr>
        <p:spPr>
          <a:xfrm>
            <a:off x="584615" y="2481470"/>
            <a:ext cx="466194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i="1" dirty="0" smtClean="0"/>
              <a:t>Süreli Yayınlarda Tek Yazarlı Makale</a:t>
            </a:r>
            <a:endParaRPr lang="tr-TR" sz="2400" i="1" dirty="0"/>
          </a:p>
        </p:txBody>
      </p:sp>
      <p:sp>
        <p:nvSpPr>
          <p:cNvPr id="3" name="Metin kutusu 2"/>
          <p:cNvSpPr txBox="1"/>
          <p:nvPr/>
        </p:nvSpPr>
        <p:spPr>
          <a:xfrm>
            <a:off x="1157986" y="5803710"/>
            <a:ext cx="3515197" cy="400110"/>
          </a:xfrm>
          <a:prstGeom prst="rect">
            <a:avLst/>
          </a:prstGeom>
          <a:noFill/>
        </p:spPr>
        <p:txBody>
          <a:bodyPr wrap="square" rtlCol="0">
            <a:spAutoFit/>
          </a:bodyPr>
          <a:lstStyle/>
          <a:p>
            <a:pPr marL="342900" indent="-342900">
              <a:buFont typeface="Wingdings" panose="05000000000000000000" pitchFamily="2" charset="2"/>
              <a:buChar char="v"/>
            </a:pPr>
            <a:r>
              <a:rPr lang="tr-TR" sz="2000" dirty="0" smtClean="0"/>
              <a:t>Dergi isimleri </a:t>
            </a:r>
            <a:r>
              <a:rPr lang="tr-TR" sz="2000" i="1" dirty="0" smtClean="0"/>
              <a:t>italik</a:t>
            </a:r>
            <a:r>
              <a:rPr lang="tr-TR" sz="2000" dirty="0" smtClean="0"/>
              <a:t> yazılır.</a:t>
            </a:r>
            <a:endParaRPr lang="en-US"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68</a:t>
            </a:fld>
            <a:endParaRPr lang="tr-TR"/>
          </a:p>
        </p:txBody>
      </p:sp>
    </p:spTree>
    <p:extLst>
      <p:ext uri="{BB962C8B-B14F-4D97-AF65-F5344CB8AC3E}">
        <p14:creationId xmlns:p14="http://schemas.microsoft.com/office/powerpoint/2010/main" val="36448587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570768932"/>
              </p:ext>
            </p:extLst>
          </p:nvPr>
        </p:nvGraphicFramePr>
        <p:xfrm>
          <a:off x="674558" y="1853733"/>
          <a:ext cx="10867869" cy="4389120"/>
        </p:xfrm>
        <a:graphic>
          <a:graphicData uri="http://schemas.openxmlformats.org/drawingml/2006/table">
            <a:tbl>
              <a:tblPr firstRow="1" bandRow="1">
                <a:tableStyleId>{93296810-A885-4BE3-A3E7-6D5BEEA58F35}</a:tableStyleId>
              </a:tblPr>
              <a:tblGrid>
                <a:gridCol w="2248524">
                  <a:extLst>
                    <a:ext uri="{9D8B030D-6E8A-4147-A177-3AD203B41FA5}">
                      <a16:colId xmlns:a16="http://schemas.microsoft.com/office/drawing/2014/main" xmlns="" val="20000"/>
                    </a:ext>
                  </a:extLst>
                </a:gridCol>
                <a:gridCol w="8619345">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FORMÜL</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Birinci yazarın soyadı, Adının baş harfi. ve İkinci yazarın soyadı, Adının baş harfi. (Yıl).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a:t>
                      </a:r>
                      <a:r>
                        <a:rPr lang="tr-TR" sz="1800" b="1" dirty="0" smtClean="0"/>
                        <a:t>Makalenin adı. </a:t>
                      </a:r>
                      <a:r>
                        <a:rPr lang="tr-TR" sz="1800" b="1" i="1" dirty="0" smtClean="0"/>
                        <a:t>Süreli Yayının Adı, Cilt</a:t>
                      </a:r>
                      <a:r>
                        <a:rPr lang="tr-TR" sz="1800" b="1" dirty="0" smtClean="0"/>
                        <a:t>(Süreli yayının sayısı), Sayfa aralığı.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TÜRKÇE</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Özkaptan, C. ve Tekinalp, O. (2003). Uzay uygulamalarında küçük uyduların</a:t>
                      </a:r>
                      <a:r>
                        <a:rPr lang="tr-TR" sz="1800" baseline="0" dirty="0" smtClean="0"/>
                        <a:t> yeri ve maliyet</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     etkenleri. </a:t>
                      </a:r>
                      <a:r>
                        <a:rPr lang="tr-TR" sz="1800" i="1" baseline="0" dirty="0" err="1" smtClean="0"/>
                        <a:t>Pivolka</a:t>
                      </a:r>
                      <a:r>
                        <a:rPr lang="tr-TR" sz="1800" i="1" baseline="0" dirty="0" smtClean="0"/>
                        <a:t>, 1</a:t>
                      </a:r>
                      <a:r>
                        <a:rPr lang="tr-TR" sz="1800" baseline="0" dirty="0" smtClean="0"/>
                        <a:t>(7), 3-13.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Kirkman,</a:t>
                      </a:r>
                      <a:r>
                        <a:rPr lang="tr-TR" baseline="0" dirty="0" smtClean="0"/>
                        <a:t> B. L. ve </a:t>
                      </a:r>
                      <a:r>
                        <a:rPr lang="tr-TR" baseline="0" dirty="0" err="1" smtClean="0"/>
                        <a:t>Rosen</a:t>
                      </a:r>
                      <a:r>
                        <a:rPr lang="tr-TR" baseline="0" dirty="0" smtClean="0"/>
                        <a:t>, B. (1999). Beyond self </a:t>
                      </a:r>
                      <a:r>
                        <a:rPr lang="tr-TR" baseline="0" dirty="0" err="1" smtClean="0"/>
                        <a:t>management</a:t>
                      </a:r>
                      <a:r>
                        <a:rPr lang="tr-TR" baseline="0" dirty="0" smtClean="0"/>
                        <a:t>: </a:t>
                      </a:r>
                      <a:r>
                        <a:rPr lang="tr-TR" baseline="0" dirty="0" err="1" smtClean="0"/>
                        <a:t>Antecedents</a:t>
                      </a:r>
                      <a:r>
                        <a:rPr lang="tr-TR" baseline="0" dirty="0" smtClean="0"/>
                        <a:t> </a:t>
                      </a:r>
                      <a:r>
                        <a:rPr lang="tr-TR" baseline="0" dirty="0" err="1" smtClean="0"/>
                        <a:t>and</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     </a:t>
                      </a:r>
                      <a:r>
                        <a:rPr lang="tr-TR" baseline="0" dirty="0" err="1" smtClean="0"/>
                        <a:t>consequences</a:t>
                      </a:r>
                      <a:r>
                        <a:rPr lang="tr-TR" baseline="0" dirty="0" smtClean="0"/>
                        <a:t> of </a:t>
                      </a:r>
                      <a:r>
                        <a:rPr lang="tr-TR" baseline="0" dirty="0" err="1" smtClean="0"/>
                        <a:t>team</a:t>
                      </a:r>
                      <a:r>
                        <a:rPr lang="tr-TR" baseline="0" dirty="0" smtClean="0"/>
                        <a:t> </a:t>
                      </a:r>
                      <a:r>
                        <a:rPr lang="tr-TR" baseline="0" dirty="0" err="1" smtClean="0"/>
                        <a:t>empowerment</a:t>
                      </a:r>
                      <a:r>
                        <a:rPr lang="tr-TR" baseline="0" dirty="0" smtClean="0"/>
                        <a:t>. </a:t>
                      </a:r>
                      <a:r>
                        <a:rPr lang="tr-TR" i="1" baseline="0" dirty="0" smtClean="0"/>
                        <a:t>Academy of Management </a:t>
                      </a:r>
                      <a:r>
                        <a:rPr lang="tr-TR" i="1" baseline="0" dirty="0" err="1" smtClean="0"/>
                        <a:t>Journal</a:t>
                      </a:r>
                      <a:r>
                        <a:rPr lang="tr-TR" i="1" baseline="0" dirty="0" smtClean="0"/>
                        <a:t>, 42</a:t>
                      </a:r>
                      <a:r>
                        <a:rPr lang="tr-TR" baseline="0" dirty="0" smtClean="0"/>
                        <a:t>, 58-74.</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İNGİLİZCE</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Kirkman,</a:t>
                      </a:r>
                      <a:r>
                        <a:rPr lang="tr-TR" baseline="0" dirty="0" smtClean="0"/>
                        <a:t> B. L., &amp; </a:t>
                      </a:r>
                      <a:r>
                        <a:rPr lang="tr-TR" baseline="0" dirty="0" err="1" smtClean="0"/>
                        <a:t>Rosen</a:t>
                      </a:r>
                      <a:r>
                        <a:rPr lang="tr-TR" baseline="0" dirty="0" smtClean="0"/>
                        <a:t>, B. (1999). Beyond self </a:t>
                      </a:r>
                      <a:r>
                        <a:rPr lang="tr-TR" baseline="0" dirty="0" err="1" smtClean="0"/>
                        <a:t>management</a:t>
                      </a:r>
                      <a:r>
                        <a:rPr lang="tr-TR" baseline="0" dirty="0" smtClean="0"/>
                        <a:t>: </a:t>
                      </a:r>
                      <a:r>
                        <a:rPr lang="tr-TR" baseline="0" dirty="0" err="1" smtClean="0"/>
                        <a:t>Antecedents</a:t>
                      </a:r>
                      <a:r>
                        <a:rPr lang="tr-TR" baseline="0" dirty="0" smtClean="0"/>
                        <a:t> </a:t>
                      </a:r>
                      <a:r>
                        <a:rPr lang="tr-TR" baseline="0" dirty="0" err="1" smtClean="0"/>
                        <a:t>and</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     </a:t>
                      </a:r>
                      <a:r>
                        <a:rPr lang="tr-TR" baseline="0" dirty="0" err="1" smtClean="0"/>
                        <a:t>consequences</a:t>
                      </a:r>
                      <a:r>
                        <a:rPr lang="tr-TR" baseline="0" dirty="0" smtClean="0"/>
                        <a:t> of </a:t>
                      </a:r>
                      <a:r>
                        <a:rPr lang="tr-TR" baseline="0" dirty="0" err="1" smtClean="0"/>
                        <a:t>team</a:t>
                      </a:r>
                      <a:r>
                        <a:rPr lang="tr-TR" baseline="0" dirty="0" smtClean="0"/>
                        <a:t> </a:t>
                      </a:r>
                      <a:r>
                        <a:rPr lang="tr-TR" baseline="0" dirty="0" err="1" smtClean="0"/>
                        <a:t>empowerment</a:t>
                      </a:r>
                      <a:r>
                        <a:rPr lang="tr-TR" baseline="0" dirty="0" smtClean="0"/>
                        <a:t>. </a:t>
                      </a:r>
                      <a:r>
                        <a:rPr lang="tr-TR" i="1" baseline="0" dirty="0" smtClean="0"/>
                        <a:t>Academy of Management </a:t>
                      </a:r>
                      <a:r>
                        <a:rPr lang="tr-TR" i="1" baseline="0" dirty="0" err="1" smtClean="0"/>
                        <a:t>Journal</a:t>
                      </a:r>
                      <a:r>
                        <a:rPr lang="tr-TR" i="1" baseline="0" dirty="0" smtClean="0"/>
                        <a:t>, 42</a:t>
                      </a:r>
                      <a:r>
                        <a:rPr lang="tr-TR" baseline="0" dirty="0" smtClean="0"/>
                        <a:t>, 58-74.</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Özkaptan, C.,</a:t>
                      </a:r>
                      <a:r>
                        <a:rPr lang="tr-TR" sz="1800" baseline="0" dirty="0" smtClean="0"/>
                        <a:t> &amp;</a:t>
                      </a:r>
                      <a:r>
                        <a:rPr lang="tr-TR" sz="1800" dirty="0" smtClean="0"/>
                        <a:t> Tekinalp, O. (2003). Uzay uygulamalarında küçük uyduların</a:t>
                      </a:r>
                      <a:r>
                        <a:rPr lang="tr-TR" sz="1800" baseline="0" dirty="0" smtClean="0"/>
                        <a:t> yeri ve maliyet</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aseline="0" dirty="0" smtClean="0"/>
                        <a:t>     etkenleri. </a:t>
                      </a:r>
                      <a:r>
                        <a:rPr lang="tr-TR" sz="1800" i="1" baseline="0" dirty="0" err="1" smtClean="0"/>
                        <a:t>Pivolka</a:t>
                      </a:r>
                      <a:r>
                        <a:rPr lang="tr-TR" sz="1800" i="1" baseline="0" dirty="0" smtClean="0"/>
                        <a:t>, 1</a:t>
                      </a:r>
                      <a:r>
                        <a:rPr lang="tr-TR" sz="1800" baseline="0" dirty="0" smtClean="0"/>
                        <a:t>(7), 3-13.</a:t>
                      </a:r>
                      <a:endParaRPr lang="tr-TR"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770326" y="1020970"/>
            <a:ext cx="466194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i="1" dirty="0" smtClean="0"/>
              <a:t>Süreli Yayınlarda İki Yazarlı Makale</a:t>
            </a:r>
            <a:endParaRPr lang="tr-TR" sz="24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69</a:t>
            </a:fld>
            <a:endParaRPr lang="tr-TR"/>
          </a:p>
        </p:txBody>
      </p:sp>
    </p:spTree>
    <p:extLst>
      <p:ext uri="{BB962C8B-B14F-4D97-AF65-F5344CB8AC3E}">
        <p14:creationId xmlns:p14="http://schemas.microsoft.com/office/powerpoint/2010/main" val="1674311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agram of a professional titl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935" y="568881"/>
            <a:ext cx="5878286" cy="622501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196935" y="1436914"/>
            <a:ext cx="160316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Kısa Başlık</a:t>
            </a:r>
            <a:endParaRPr lang="tr-TR" dirty="0"/>
          </a:p>
        </p:txBody>
      </p:sp>
      <p:sp>
        <p:nvSpPr>
          <p:cNvPr id="3" name="Metin kutusu 2"/>
          <p:cNvSpPr txBox="1"/>
          <p:nvPr/>
        </p:nvSpPr>
        <p:spPr>
          <a:xfrm>
            <a:off x="6626430" y="1436914"/>
            <a:ext cx="211380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Sayfa Numarası </a:t>
            </a:r>
            <a:endParaRPr lang="tr-TR" dirty="0"/>
          </a:p>
        </p:txBody>
      </p:sp>
      <p:sp>
        <p:nvSpPr>
          <p:cNvPr id="4" name="Metin kutusu 3"/>
          <p:cNvSpPr txBox="1"/>
          <p:nvPr/>
        </p:nvSpPr>
        <p:spPr>
          <a:xfrm>
            <a:off x="7196446" y="1983179"/>
            <a:ext cx="162691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Makale başlığı </a:t>
            </a:r>
            <a:endParaRPr lang="tr-TR" dirty="0"/>
          </a:p>
        </p:txBody>
      </p:sp>
      <p:sp>
        <p:nvSpPr>
          <p:cNvPr id="5" name="Metin kutusu 4"/>
          <p:cNvSpPr txBox="1"/>
          <p:nvPr/>
        </p:nvSpPr>
        <p:spPr>
          <a:xfrm>
            <a:off x="7303324" y="2368528"/>
            <a:ext cx="128253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Yazarlar </a:t>
            </a:r>
            <a:endParaRPr lang="tr-TR" dirty="0"/>
          </a:p>
        </p:txBody>
      </p:sp>
      <p:sp>
        <p:nvSpPr>
          <p:cNvPr id="6" name="Metin kutusu 5"/>
          <p:cNvSpPr txBox="1"/>
          <p:nvPr/>
        </p:nvSpPr>
        <p:spPr>
          <a:xfrm>
            <a:off x="7196446" y="2897579"/>
            <a:ext cx="138941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Kurumlar</a:t>
            </a:r>
            <a:endParaRPr lang="tr-TR" dirty="0"/>
          </a:p>
        </p:txBody>
      </p:sp>
      <p:sp>
        <p:nvSpPr>
          <p:cNvPr id="7" name="Metin kutusu 6"/>
          <p:cNvSpPr txBox="1"/>
          <p:nvPr/>
        </p:nvSpPr>
        <p:spPr>
          <a:xfrm>
            <a:off x="7077691" y="4168239"/>
            <a:ext cx="127066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Yazar notu</a:t>
            </a:r>
            <a:endParaRPr lang="tr-TR" dirty="0"/>
          </a:p>
        </p:txBody>
      </p:sp>
      <p:sp>
        <p:nvSpPr>
          <p:cNvPr id="10" name="Metin kutusu 9"/>
          <p:cNvSpPr txBox="1"/>
          <p:nvPr/>
        </p:nvSpPr>
        <p:spPr>
          <a:xfrm>
            <a:off x="1876300" y="232168"/>
            <a:ext cx="64720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smtClean="0"/>
              <a:t>APA 7. Basım Yayım Kılavuzu: Profesyonel Makale Örneği</a:t>
            </a:r>
            <a:endParaRPr lang="tr-TR" b="1" dirty="0"/>
          </a:p>
        </p:txBody>
      </p:sp>
      <p:sp>
        <p:nvSpPr>
          <p:cNvPr id="8" name="Slayt Numarası Yer Tutucusu 7"/>
          <p:cNvSpPr>
            <a:spLocks noGrp="1"/>
          </p:cNvSpPr>
          <p:nvPr>
            <p:ph type="sldNum" sz="quarter" idx="12"/>
          </p:nvPr>
        </p:nvSpPr>
        <p:spPr/>
        <p:txBody>
          <a:bodyPr/>
          <a:lstStyle/>
          <a:p>
            <a:fld id="{900D4ED9-462A-4EB0-AD72-7478C23AB2D5}" type="slidenum">
              <a:rPr lang="tr-TR" smtClean="0"/>
              <a:t>7</a:t>
            </a:fld>
            <a:endParaRPr lang="tr-TR"/>
          </a:p>
        </p:txBody>
      </p:sp>
    </p:spTree>
    <p:extLst>
      <p:ext uri="{BB962C8B-B14F-4D97-AF65-F5344CB8AC3E}">
        <p14:creationId xmlns:p14="http://schemas.microsoft.com/office/powerpoint/2010/main" val="38720366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950784104"/>
              </p:ext>
            </p:extLst>
          </p:nvPr>
        </p:nvGraphicFramePr>
        <p:xfrm>
          <a:off x="674558" y="1835427"/>
          <a:ext cx="10867869" cy="3989324"/>
        </p:xfrm>
        <a:graphic>
          <a:graphicData uri="http://schemas.openxmlformats.org/drawingml/2006/table">
            <a:tbl>
              <a:tblPr firstRow="1" bandRow="1">
                <a:tableStyleId>{93296810-A885-4BE3-A3E7-6D5BEEA58F35}</a:tableStyleId>
              </a:tblPr>
              <a:tblGrid>
                <a:gridCol w="2248524">
                  <a:extLst>
                    <a:ext uri="{9D8B030D-6E8A-4147-A177-3AD203B41FA5}">
                      <a16:colId xmlns:a16="http://schemas.microsoft.com/office/drawing/2014/main" xmlns="" val="20000"/>
                    </a:ext>
                  </a:extLst>
                </a:gridCol>
                <a:gridCol w="8619345">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FORMÜL (TR) </a:t>
                      </a:r>
                    </a:p>
                    <a:p>
                      <a:endParaRPr lang="tr-TR" dirty="0"/>
                    </a:p>
                  </a:txBody>
                  <a:tcPr/>
                </a:tc>
                <a:tc>
                  <a:txBody>
                    <a:bodyPr/>
                    <a:lstStyle/>
                    <a:p>
                      <a:pPr marL="450215" indent="-450215">
                        <a:lnSpc>
                          <a:spcPct val="107000"/>
                        </a:lnSpc>
                        <a:spcAft>
                          <a:spcPts val="80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Birinci yazarın soyadı, Adının baş harfi., İkinci yazarın soyadı, Adının baş harfi., Üçüncü yazarın soyadı, Adının baş harfi., Dördüncü yazarın soyadı, Adının baş harfi., Beşinci yazarın soyadı, Adının baş harfi., Altıncı yazarın soyadı, Adının baş harfi.,  Yedinci yazarın soyadı, Adının baş harfi., Sekizinci yazarın soyadı, Adının baş harfi., Dokuzuncu  yazarın soyadı, Adının baş harfi., Onuncu yazarın soyadı, Adının baş harfi., On birinci  yazarın soyadı, Adının baş harfi.,  On ikinci yazarın soyadı, Adının baş harfi., On üçüncü yazarın soyadı, Adının baş harfi., On dördüncü  yazarın soyadı, Adının baş harfi., On beşinci yazarın soyadı, Adının baş harfi., On altıncı yazarın soyadı, Adının baş harfi., On yedinci yazarın soyadı, Adının baş harfi, On sekizinci yazarın soyadı, Adının baş harfi., On dokuzuncu yazarın soyadı, Adının baş harfi.  ve Yirminci yazarın soyadı, Adının baş harfi (Yıl). Makalenin adı. </a:t>
                      </a:r>
                      <a:r>
                        <a:rPr lang="tr-TR" sz="1800" i="1" dirty="0" smtClean="0">
                          <a:effectLst/>
                          <a:latin typeface="Calibri" panose="020F0502020204030204" pitchFamily="34" charset="0"/>
                          <a:ea typeface="Calibri" panose="020F0502020204030204" pitchFamily="34" charset="0"/>
                          <a:cs typeface="Times New Roman" panose="02020603050405020304" pitchFamily="18" charset="0"/>
                        </a:rPr>
                        <a:t>Süreli Yayının Adı, Cilt</a:t>
                      </a:r>
                      <a:r>
                        <a:rPr lang="tr-TR" sz="1800" i="0" dirty="0" smtClean="0">
                          <a:effectLst/>
                          <a:latin typeface="Calibri" panose="020F0502020204030204" pitchFamily="34" charset="0"/>
                          <a:ea typeface="Calibri" panose="020F0502020204030204" pitchFamily="34" charset="0"/>
                          <a:cs typeface="Times New Roman" panose="02020603050405020304" pitchFamily="18" charset="0"/>
                        </a:rPr>
                        <a:t>(Süreli yayının sayısı),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Sayfa aralığı.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0"/>
                  </a:ext>
                </a:extLst>
              </a:tr>
            </a:tbl>
          </a:graphicData>
        </a:graphic>
      </p:graphicFrame>
      <p:sp>
        <p:nvSpPr>
          <p:cNvPr id="5" name="Metin kutusu 4"/>
          <p:cNvSpPr txBox="1"/>
          <p:nvPr/>
        </p:nvSpPr>
        <p:spPr>
          <a:xfrm>
            <a:off x="674558" y="1182757"/>
            <a:ext cx="530652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i="1" dirty="0" smtClean="0"/>
              <a:t>Süreli Yayınlarda Üç- Yirmi Yazarlı Makale</a:t>
            </a:r>
            <a:endParaRPr lang="tr-TR" sz="2400" i="1" dirty="0"/>
          </a:p>
        </p:txBody>
      </p:sp>
      <p:sp>
        <p:nvSpPr>
          <p:cNvPr id="2" name="Metin kutusu 1"/>
          <p:cNvSpPr txBox="1"/>
          <p:nvPr/>
        </p:nvSpPr>
        <p:spPr>
          <a:xfrm>
            <a:off x="674558" y="530087"/>
            <a:ext cx="55651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dirty="0" smtClean="0">
                <a:solidFill>
                  <a:srgbClr val="FF0000"/>
                </a:solidFill>
              </a:rPr>
              <a:t>APA Yayım Kılavuzu 7. Basım Değişikliği </a:t>
            </a:r>
            <a:endParaRPr lang="tr-TR" sz="2400" dirty="0">
              <a:solidFill>
                <a:srgbClr val="FF0000"/>
              </a:solidFill>
            </a:endParaRPr>
          </a:p>
        </p:txBody>
      </p:sp>
      <p:pic>
        <p:nvPicPr>
          <p:cNvPr id="3" name="Resim 2"/>
          <p:cNvPicPr>
            <a:picLocks noChangeAspect="1"/>
          </p:cNvPicPr>
          <p:nvPr/>
        </p:nvPicPr>
        <p:blipFill>
          <a:blip r:embed="rId3"/>
          <a:stretch>
            <a:fillRect/>
          </a:stretch>
        </p:blipFill>
        <p:spPr>
          <a:xfrm>
            <a:off x="6580955" y="372954"/>
            <a:ext cx="1707028" cy="1237595"/>
          </a:xfrm>
          <a:prstGeom prst="rect">
            <a:avLst/>
          </a:prstGeom>
        </p:spPr>
      </p:pic>
      <p:sp>
        <p:nvSpPr>
          <p:cNvPr id="6" name="Slayt Numarası Yer Tutucusu 5"/>
          <p:cNvSpPr>
            <a:spLocks noGrp="1"/>
          </p:cNvSpPr>
          <p:nvPr>
            <p:ph type="sldNum" sz="quarter" idx="12"/>
          </p:nvPr>
        </p:nvSpPr>
        <p:spPr/>
        <p:txBody>
          <a:bodyPr/>
          <a:lstStyle/>
          <a:p>
            <a:fld id="{900D4ED9-462A-4EB0-AD72-7478C23AB2D5}" type="slidenum">
              <a:rPr lang="tr-TR" smtClean="0"/>
              <a:t>70</a:t>
            </a:fld>
            <a:endParaRPr lang="tr-TR"/>
          </a:p>
        </p:txBody>
      </p:sp>
    </p:spTree>
    <p:extLst>
      <p:ext uri="{BB962C8B-B14F-4D97-AF65-F5344CB8AC3E}">
        <p14:creationId xmlns:p14="http://schemas.microsoft.com/office/powerpoint/2010/main" val="21809605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96377675"/>
              </p:ext>
            </p:extLst>
          </p:nvPr>
        </p:nvGraphicFramePr>
        <p:xfrm>
          <a:off x="674558" y="1835427"/>
          <a:ext cx="10867869" cy="3989324"/>
        </p:xfrm>
        <a:graphic>
          <a:graphicData uri="http://schemas.openxmlformats.org/drawingml/2006/table">
            <a:tbl>
              <a:tblPr firstRow="1" bandRow="1">
                <a:tableStyleId>{93296810-A885-4BE3-A3E7-6D5BEEA58F35}</a:tableStyleId>
              </a:tblPr>
              <a:tblGrid>
                <a:gridCol w="2248524">
                  <a:extLst>
                    <a:ext uri="{9D8B030D-6E8A-4147-A177-3AD203B41FA5}">
                      <a16:colId xmlns:a16="http://schemas.microsoft.com/office/drawing/2014/main" xmlns="" val="20000"/>
                    </a:ext>
                  </a:extLst>
                </a:gridCol>
                <a:gridCol w="8619345">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FORMÜL (İNG) </a:t>
                      </a:r>
                    </a:p>
                    <a:p>
                      <a:endParaRPr lang="tr-TR" dirty="0"/>
                    </a:p>
                  </a:txBody>
                  <a:tcPr/>
                </a:tc>
                <a:tc>
                  <a:txBody>
                    <a:bodyPr/>
                    <a:lstStyle/>
                    <a:p>
                      <a:pPr marL="450215" indent="-450215">
                        <a:lnSpc>
                          <a:spcPct val="107000"/>
                        </a:lnSpc>
                        <a:spcAft>
                          <a:spcPts val="80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Birinci yazarın soyadı, Adının baş harfi., İkinci yazarın soyadı, Adının baş harfi., Üçüncü yazarın soyadı, Adının baş harfi., Dördüncü yazarın soyadı, Adının baş harfi., Beşinci yazarın soyadı, Adının baş harfi., Altıncı yazarın soyadı, Adının baş harfi.,  Yedinci yazarın soyadı, Adının baş harfi., Sekizinci yazarın soyadı, Adının baş harfi., Dokuzuncu  yazarın soyadı, Adının baş harfi., Onuncu yazarın soyadı, Adının baş harfi., On birinci  yazarın soyadı, Adının baş harfi.,  On ikinci yazarın soyadı, Adının baş harfi., On üçüncü yazarın soyadı, Adının baş harfi., On dördüncü  yazarın soyadı, Adının baş harfi., On beşinci yazarın soyadı, Adının baş harfi., On altıncı yazarın soyadı, Adının baş harfi., On yedinci yazarın soyadı, Adının baş harfi, On sekizinci yazarın soyadı, Adının baş harfi., On dokuzuncu yazarın soyadı, Adının baş harfi.,</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&amp;</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Yirminci yazarın soyadı, Adının baş harfi (Yıl). Makalenin adı. </a:t>
                      </a:r>
                      <a:r>
                        <a:rPr lang="tr-TR" sz="1800" i="1" dirty="0" smtClean="0">
                          <a:effectLst/>
                          <a:latin typeface="Calibri" panose="020F0502020204030204" pitchFamily="34" charset="0"/>
                          <a:ea typeface="Calibri" panose="020F0502020204030204" pitchFamily="34" charset="0"/>
                          <a:cs typeface="Times New Roman" panose="02020603050405020304" pitchFamily="18" charset="0"/>
                        </a:rPr>
                        <a:t>Süreli Yayının Adı, Cilt</a:t>
                      </a:r>
                      <a:r>
                        <a:rPr lang="tr-TR" sz="1800" i="0" dirty="0" smtClean="0">
                          <a:effectLst/>
                          <a:latin typeface="Calibri" panose="020F0502020204030204" pitchFamily="34" charset="0"/>
                          <a:ea typeface="Calibri" panose="020F0502020204030204" pitchFamily="34" charset="0"/>
                          <a:cs typeface="Times New Roman" panose="02020603050405020304" pitchFamily="18" charset="0"/>
                        </a:rPr>
                        <a:t>(Süreli yayının sayısı),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Sayfa aralığı.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0"/>
                  </a:ext>
                </a:extLst>
              </a:tr>
            </a:tbl>
          </a:graphicData>
        </a:graphic>
      </p:graphicFrame>
      <p:sp>
        <p:nvSpPr>
          <p:cNvPr id="5" name="Metin kutusu 4"/>
          <p:cNvSpPr txBox="1"/>
          <p:nvPr/>
        </p:nvSpPr>
        <p:spPr>
          <a:xfrm>
            <a:off x="674558" y="1182757"/>
            <a:ext cx="530652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i="1" dirty="0" smtClean="0"/>
              <a:t>Süreli Yayınlarda Üç- Yirmi Yazarlı Makale</a:t>
            </a:r>
            <a:endParaRPr lang="tr-TR" sz="2400" i="1" dirty="0"/>
          </a:p>
        </p:txBody>
      </p:sp>
      <p:sp>
        <p:nvSpPr>
          <p:cNvPr id="2" name="Metin kutusu 1"/>
          <p:cNvSpPr txBox="1"/>
          <p:nvPr/>
        </p:nvSpPr>
        <p:spPr>
          <a:xfrm>
            <a:off x="674558" y="530087"/>
            <a:ext cx="55651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dirty="0" smtClean="0">
                <a:solidFill>
                  <a:srgbClr val="FF0000"/>
                </a:solidFill>
              </a:rPr>
              <a:t>APA Yayım Kılavuzu 7. Basım Değişikliği </a:t>
            </a:r>
            <a:endParaRPr lang="tr-TR" sz="2400" dirty="0">
              <a:solidFill>
                <a:srgbClr val="FF0000"/>
              </a:solidFill>
            </a:endParaRPr>
          </a:p>
        </p:txBody>
      </p:sp>
      <p:pic>
        <p:nvPicPr>
          <p:cNvPr id="3" name="Resim 2"/>
          <p:cNvPicPr>
            <a:picLocks noChangeAspect="1"/>
          </p:cNvPicPr>
          <p:nvPr/>
        </p:nvPicPr>
        <p:blipFill>
          <a:blip r:embed="rId3"/>
          <a:stretch>
            <a:fillRect/>
          </a:stretch>
        </p:blipFill>
        <p:spPr>
          <a:xfrm>
            <a:off x="6580955" y="372954"/>
            <a:ext cx="1707028" cy="1237595"/>
          </a:xfrm>
          <a:prstGeom prst="rect">
            <a:avLst/>
          </a:prstGeom>
        </p:spPr>
      </p:pic>
      <p:sp>
        <p:nvSpPr>
          <p:cNvPr id="6" name="Slayt Numarası Yer Tutucusu 5"/>
          <p:cNvSpPr>
            <a:spLocks noGrp="1"/>
          </p:cNvSpPr>
          <p:nvPr>
            <p:ph type="sldNum" sz="quarter" idx="12"/>
          </p:nvPr>
        </p:nvSpPr>
        <p:spPr/>
        <p:txBody>
          <a:bodyPr/>
          <a:lstStyle/>
          <a:p>
            <a:fld id="{900D4ED9-462A-4EB0-AD72-7478C23AB2D5}" type="slidenum">
              <a:rPr lang="tr-TR" smtClean="0"/>
              <a:t>71</a:t>
            </a:fld>
            <a:endParaRPr lang="tr-TR"/>
          </a:p>
        </p:txBody>
      </p:sp>
    </p:spTree>
    <p:extLst>
      <p:ext uri="{BB962C8B-B14F-4D97-AF65-F5344CB8AC3E}">
        <p14:creationId xmlns:p14="http://schemas.microsoft.com/office/powerpoint/2010/main" val="25788204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041918577"/>
              </p:ext>
            </p:extLst>
          </p:nvPr>
        </p:nvGraphicFramePr>
        <p:xfrm>
          <a:off x="674558" y="1835427"/>
          <a:ext cx="10867869" cy="3989324"/>
        </p:xfrm>
        <a:graphic>
          <a:graphicData uri="http://schemas.openxmlformats.org/drawingml/2006/table">
            <a:tbl>
              <a:tblPr firstRow="1" bandRow="1">
                <a:tableStyleId>{93296810-A885-4BE3-A3E7-6D5BEEA58F35}</a:tableStyleId>
              </a:tblPr>
              <a:tblGrid>
                <a:gridCol w="2248524">
                  <a:extLst>
                    <a:ext uri="{9D8B030D-6E8A-4147-A177-3AD203B41FA5}">
                      <a16:colId xmlns:a16="http://schemas.microsoft.com/office/drawing/2014/main" xmlns="" val="20000"/>
                    </a:ext>
                  </a:extLst>
                </a:gridCol>
                <a:gridCol w="8619345">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FORMÜL</a:t>
                      </a:r>
                      <a:endParaRPr lang="tr-TR" dirty="0"/>
                    </a:p>
                  </a:txBody>
                  <a:tcPr/>
                </a:tc>
                <a:tc>
                  <a:txBody>
                    <a:bodyPr/>
                    <a:lstStyle/>
                    <a:p>
                      <a:pPr marL="450215" indent="-450215">
                        <a:lnSpc>
                          <a:spcPct val="107000"/>
                        </a:lnSpc>
                        <a:spcAft>
                          <a:spcPts val="80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Birinci yazarın soyadı, Adının baş harfi., İkinci yazarın soyadı, Adının baş harfi., Üçüncü yazarın soyadı, Adının baş harfi., Dördüncü yazarın soyadı, Adının baş harfi., Beşinci yazarın soyadı, Adının baş harfi., Altıncı yazarın soyadı, Adının baş harfi.,  Yedinci yazarın soyadı, Adının baş harfi., Sekizinci yazarın soyadı, Adının baş harfi., Dokuzuncu  yazarın soyadı, Adının baş harfi., Onuncu yazarın soyadı, Adının baş harfi., On birinci  yazarın soyadı, Adının baş harfi.,  On ikinci yazarın soyadı, Adının baş harfi., On üçüncü yazarın soyadı, Adının baş harfi., On dördüncü  yazarın soyadı, Adının baş harfi., On beşinci yazarın soyadı, Adının baş harfi., On altıncı yazarın soyadı, Adının baş harfi., On yedinci yazarın soyadı, Adının baş harfi, On sekizinci yazarın soyadı, Adının baş harfi., On dokuzuncu yazarın soyadı, Adının baş harfi.,</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Son</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yazarın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soyadı, Adının baş harfi (Yıl). Makalenin adı. </a:t>
                      </a:r>
                      <a:r>
                        <a:rPr lang="tr-TR" sz="1800" i="1" dirty="0" smtClean="0">
                          <a:effectLst/>
                          <a:latin typeface="Calibri" panose="020F0502020204030204" pitchFamily="34" charset="0"/>
                          <a:ea typeface="Calibri" panose="020F0502020204030204" pitchFamily="34" charset="0"/>
                          <a:cs typeface="Times New Roman" panose="02020603050405020304" pitchFamily="18" charset="0"/>
                        </a:rPr>
                        <a:t>Süreli Yayının Adı, Cilt</a:t>
                      </a:r>
                      <a:r>
                        <a:rPr lang="tr-TR" sz="1800" b="1" i="0" dirty="0" smtClean="0">
                          <a:effectLst/>
                          <a:latin typeface="Calibri" panose="020F0502020204030204" pitchFamily="34" charset="0"/>
                          <a:ea typeface="Calibri" panose="020F0502020204030204" pitchFamily="34" charset="0"/>
                          <a:cs typeface="Times New Roman" panose="02020603050405020304" pitchFamily="18" charset="0"/>
                        </a:rPr>
                        <a:t>(Süreli yayının sayısı),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Sayfa aralığı.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xmlns="" val="10000"/>
                  </a:ext>
                </a:extLst>
              </a:tr>
            </a:tbl>
          </a:graphicData>
        </a:graphic>
      </p:graphicFrame>
      <p:sp>
        <p:nvSpPr>
          <p:cNvPr id="5" name="Metin kutusu 4"/>
          <p:cNvSpPr txBox="1"/>
          <p:nvPr/>
        </p:nvSpPr>
        <p:spPr>
          <a:xfrm>
            <a:off x="674557" y="1182757"/>
            <a:ext cx="761342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i="1" dirty="0" smtClean="0"/>
              <a:t>Süreli Yayınlarda Yirmi Bir ya da Daha Fazla Yazarlı Makale</a:t>
            </a:r>
            <a:endParaRPr lang="tr-TR" sz="2400" i="1" dirty="0"/>
          </a:p>
        </p:txBody>
      </p:sp>
      <p:sp>
        <p:nvSpPr>
          <p:cNvPr id="2" name="Metin kutusu 1"/>
          <p:cNvSpPr txBox="1"/>
          <p:nvPr/>
        </p:nvSpPr>
        <p:spPr>
          <a:xfrm>
            <a:off x="674558" y="530087"/>
            <a:ext cx="55651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dirty="0" smtClean="0">
                <a:solidFill>
                  <a:srgbClr val="FF0000"/>
                </a:solidFill>
              </a:rPr>
              <a:t>APA Yayım Kılavuzu 7. Basım Değişikliği </a:t>
            </a:r>
            <a:endParaRPr lang="tr-TR" sz="2400" dirty="0">
              <a:solidFill>
                <a:srgbClr val="FF0000"/>
              </a:solidFill>
            </a:endParaRPr>
          </a:p>
        </p:txBody>
      </p:sp>
      <p:pic>
        <p:nvPicPr>
          <p:cNvPr id="3" name="Resim 2"/>
          <p:cNvPicPr>
            <a:picLocks noChangeAspect="1"/>
          </p:cNvPicPr>
          <p:nvPr/>
        </p:nvPicPr>
        <p:blipFill>
          <a:blip r:embed="rId3"/>
          <a:stretch>
            <a:fillRect/>
          </a:stretch>
        </p:blipFill>
        <p:spPr>
          <a:xfrm>
            <a:off x="8287983" y="372953"/>
            <a:ext cx="1707028" cy="1237595"/>
          </a:xfrm>
          <a:prstGeom prst="rect">
            <a:avLst/>
          </a:prstGeom>
        </p:spPr>
      </p:pic>
      <p:sp>
        <p:nvSpPr>
          <p:cNvPr id="6" name="Slayt Numarası Yer Tutucusu 5"/>
          <p:cNvSpPr>
            <a:spLocks noGrp="1"/>
          </p:cNvSpPr>
          <p:nvPr>
            <p:ph type="sldNum" sz="quarter" idx="12"/>
          </p:nvPr>
        </p:nvSpPr>
        <p:spPr/>
        <p:txBody>
          <a:bodyPr/>
          <a:lstStyle/>
          <a:p>
            <a:fld id="{900D4ED9-462A-4EB0-AD72-7478C23AB2D5}" type="slidenum">
              <a:rPr lang="tr-TR" smtClean="0"/>
              <a:t>72</a:t>
            </a:fld>
            <a:endParaRPr lang="tr-TR"/>
          </a:p>
        </p:txBody>
      </p:sp>
    </p:spTree>
    <p:extLst>
      <p:ext uri="{BB962C8B-B14F-4D97-AF65-F5344CB8AC3E}">
        <p14:creationId xmlns:p14="http://schemas.microsoft.com/office/powerpoint/2010/main" val="31060143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770107347"/>
              </p:ext>
            </p:extLst>
          </p:nvPr>
        </p:nvGraphicFramePr>
        <p:xfrm>
          <a:off x="674558" y="1835427"/>
          <a:ext cx="11172885" cy="3094382"/>
        </p:xfrm>
        <a:graphic>
          <a:graphicData uri="http://schemas.openxmlformats.org/drawingml/2006/table">
            <a:tbl>
              <a:tblPr firstRow="1" bandRow="1">
                <a:tableStyleId>{93296810-A885-4BE3-A3E7-6D5BEEA58F35}</a:tableStyleId>
              </a:tblPr>
              <a:tblGrid>
                <a:gridCol w="2311631">
                  <a:extLst>
                    <a:ext uri="{9D8B030D-6E8A-4147-A177-3AD203B41FA5}">
                      <a16:colId xmlns:a16="http://schemas.microsoft.com/office/drawing/2014/main" xmlns="" val="20000"/>
                    </a:ext>
                  </a:extLst>
                </a:gridCol>
                <a:gridCol w="8861254">
                  <a:extLst>
                    <a:ext uri="{9D8B030D-6E8A-4147-A177-3AD203B41FA5}">
                      <a16:colId xmlns:a16="http://schemas.microsoft.com/office/drawing/2014/main" xmlns="" val="20001"/>
                    </a:ext>
                  </a:extLst>
                </a:gridCol>
              </a:tblGrid>
              <a:tr h="1707245">
                <a:tc>
                  <a:txBody>
                    <a:bodyPr/>
                    <a:lstStyle/>
                    <a:p>
                      <a:r>
                        <a:rPr lang="tr-TR" dirty="0" smtClean="0"/>
                        <a:t>Örnek:</a:t>
                      </a:r>
                      <a:r>
                        <a:rPr lang="tr-TR" baseline="0" dirty="0" smtClean="0"/>
                        <a:t> </a:t>
                      </a:r>
                      <a:endParaRPr lang="tr-TR"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dirty="0" smtClean="0"/>
                        <a:t>Kalnay,</a:t>
                      </a:r>
                      <a:r>
                        <a:rPr lang="tr-TR" baseline="0" dirty="0" smtClean="0"/>
                        <a:t> E., </a:t>
                      </a:r>
                      <a:r>
                        <a:rPr lang="tr-TR" baseline="0" dirty="0" err="1" smtClean="0"/>
                        <a:t>Kanamitsu</a:t>
                      </a:r>
                      <a:r>
                        <a:rPr lang="tr-TR" baseline="0" dirty="0" smtClean="0"/>
                        <a:t>, M., Kistler, R., </a:t>
                      </a:r>
                      <a:r>
                        <a:rPr lang="tr-TR" baseline="0" dirty="0" err="1" smtClean="0"/>
                        <a:t>Collins</a:t>
                      </a:r>
                      <a:r>
                        <a:rPr lang="tr-TR" baseline="0" dirty="0" smtClean="0"/>
                        <a:t>, W., </a:t>
                      </a:r>
                      <a:r>
                        <a:rPr lang="tr-TR" baseline="0" dirty="0" err="1" smtClean="0"/>
                        <a:t>Deaven</a:t>
                      </a:r>
                      <a:r>
                        <a:rPr lang="tr-TR" baseline="0" dirty="0" smtClean="0"/>
                        <a:t>, D., </a:t>
                      </a:r>
                      <a:r>
                        <a:rPr lang="tr-TR" baseline="0" dirty="0" err="1" smtClean="0"/>
                        <a:t>Gandin</a:t>
                      </a:r>
                      <a:r>
                        <a:rPr lang="tr-TR" baseline="0" dirty="0" smtClean="0"/>
                        <a:t>, L., </a:t>
                      </a:r>
                      <a:r>
                        <a:rPr lang="tr-TR" baseline="0" dirty="0" err="1" smtClean="0"/>
                        <a:t>Iredell</a:t>
                      </a:r>
                      <a:r>
                        <a:rPr lang="tr-TR" baseline="0" dirty="0" smtClean="0"/>
                        <a:t>, M., Saha, S., White, G., </a:t>
                      </a:r>
                      <a:r>
                        <a:rPr lang="tr-TR" baseline="0" dirty="0" err="1" smtClean="0"/>
                        <a:t>Woollen</a:t>
                      </a:r>
                      <a:r>
                        <a:rPr lang="tr-TR" baseline="0" dirty="0" smtClean="0"/>
                        <a:t>, J., </a:t>
                      </a:r>
                      <a:r>
                        <a:rPr lang="tr-TR" baseline="0" dirty="0" err="1" smtClean="0"/>
                        <a:t>Zhu</a:t>
                      </a:r>
                      <a:r>
                        <a:rPr lang="tr-TR" baseline="0" dirty="0" smtClean="0"/>
                        <a:t> Y., </a:t>
                      </a:r>
                      <a:r>
                        <a:rPr lang="tr-TR" baseline="0" dirty="0" err="1" smtClean="0"/>
                        <a:t>Chelliah</a:t>
                      </a:r>
                      <a:r>
                        <a:rPr lang="tr-TR" baseline="0" dirty="0" smtClean="0"/>
                        <a:t>, M., </a:t>
                      </a:r>
                      <a:r>
                        <a:rPr lang="tr-TR" baseline="0" dirty="0" err="1" smtClean="0"/>
                        <a:t>Ebisuzaki</a:t>
                      </a:r>
                      <a:r>
                        <a:rPr lang="tr-TR" baseline="0" dirty="0" smtClean="0"/>
                        <a:t>, W., </a:t>
                      </a:r>
                      <a:r>
                        <a:rPr lang="tr-TR" baseline="0" dirty="0" err="1" smtClean="0"/>
                        <a:t>Higgins</a:t>
                      </a:r>
                      <a:r>
                        <a:rPr lang="tr-TR" baseline="0" dirty="0" smtClean="0"/>
                        <a:t>, W., </a:t>
                      </a:r>
                      <a:r>
                        <a:rPr lang="tr-TR" baseline="0" dirty="0" err="1" smtClean="0"/>
                        <a:t>Janoviak</a:t>
                      </a:r>
                      <a:r>
                        <a:rPr lang="tr-TR" baseline="0" dirty="0" smtClean="0"/>
                        <a:t>, J., </a:t>
                      </a:r>
                      <a:r>
                        <a:rPr lang="tr-TR" baseline="0" dirty="0" err="1" smtClean="0"/>
                        <a:t>Mo</a:t>
                      </a:r>
                      <a:r>
                        <a:rPr lang="tr-TR" baseline="0" dirty="0" smtClean="0"/>
                        <a:t>, K. C., </a:t>
                      </a:r>
                      <a:r>
                        <a:rPr lang="tr-TR" baseline="0" dirty="0" err="1" smtClean="0"/>
                        <a:t>Ropelewski</a:t>
                      </a:r>
                      <a:r>
                        <a:rPr lang="tr-TR" baseline="0" dirty="0" smtClean="0"/>
                        <a:t>, C., </a:t>
                      </a:r>
                      <a:r>
                        <a:rPr lang="tr-TR" baseline="0" dirty="0" err="1" smtClean="0"/>
                        <a:t>Wang</a:t>
                      </a:r>
                      <a:r>
                        <a:rPr lang="tr-TR" baseline="0" dirty="0" smtClean="0"/>
                        <a:t>, J., </a:t>
                      </a:r>
                      <a:r>
                        <a:rPr lang="tr-TR" baseline="0" dirty="0" err="1" smtClean="0"/>
                        <a:t>Leetma</a:t>
                      </a:r>
                      <a:r>
                        <a:rPr lang="tr-TR" baseline="0" dirty="0" smtClean="0"/>
                        <a:t>, A.,  ...   Joseph, D. (1996). </a:t>
                      </a:r>
                      <a:r>
                        <a:rPr lang="tr-TR" baseline="0" dirty="0" err="1" smtClean="0"/>
                        <a:t>The</a:t>
                      </a:r>
                      <a:r>
                        <a:rPr lang="tr-TR" baseline="0" dirty="0" smtClean="0"/>
                        <a:t> NCEP/NCAR 40-year </a:t>
                      </a:r>
                      <a:r>
                        <a:rPr lang="tr-TR" baseline="0" dirty="0" err="1" smtClean="0"/>
                        <a:t>reanalysis</a:t>
                      </a:r>
                      <a:r>
                        <a:rPr lang="tr-TR" baseline="0" dirty="0" smtClean="0"/>
                        <a:t> </a:t>
                      </a:r>
                      <a:r>
                        <a:rPr lang="tr-TR" baseline="0" dirty="0" err="1" smtClean="0"/>
                        <a:t>project</a:t>
                      </a:r>
                      <a:r>
                        <a:rPr lang="tr-TR" baseline="0" dirty="0" smtClean="0"/>
                        <a:t>. </a:t>
                      </a:r>
                      <a:r>
                        <a:rPr lang="tr-TR" i="1" baseline="0" dirty="0" err="1" smtClean="0"/>
                        <a:t>Bulletin</a:t>
                      </a:r>
                      <a:r>
                        <a:rPr lang="tr-TR" i="1" baseline="0" dirty="0" smtClean="0"/>
                        <a:t> of </a:t>
                      </a:r>
                      <a:r>
                        <a:rPr lang="tr-TR" i="1" baseline="0" dirty="0" err="1" smtClean="0"/>
                        <a:t>the</a:t>
                      </a:r>
                      <a:r>
                        <a:rPr lang="tr-TR" i="1" baseline="0" dirty="0" smtClean="0"/>
                        <a:t> </a:t>
                      </a:r>
                      <a:r>
                        <a:rPr lang="tr-TR" i="1" baseline="0" dirty="0" err="1" smtClean="0"/>
                        <a:t>American</a:t>
                      </a:r>
                      <a:r>
                        <a:rPr lang="tr-TR" i="1" baseline="0" dirty="0" smtClean="0"/>
                        <a:t> </a:t>
                      </a:r>
                      <a:r>
                        <a:rPr lang="tr-TR" i="1" baseline="0" dirty="0" err="1" smtClean="0"/>
                        <a:t>Meteorological</a:t>
                      </a:r>
                      <a:r>
                        <a:rPr lang="tr-TR" i="1" baseline="0" dirty="0" smtClean="0"/>
                        <a:t> </a:t>
                      </a:r>
                      <a:r>
                        <a:rPr lang="tr-TR" i="1" baseline="0" dirty="0" err="1" smtClean="0"/>
                        <a:t>Society</a:t>
                      </a:r>
                      <a:r>
                        <a:rPr lang="tr-TR" i="1" baseline="0" dirty="0" smtClean="0"/>
                        <a:t>, 77</a:t>
                      </a:r>
                      <a:r>
                        <a:rPr lang="tr-TR" i="0" baseline="0" dirty="0" smtClean="0"/>
                        <a:t>(3), </a:t>
                      </a:r>
                      <a:r>
                        <a:rPr lang="tr-TR" baseline="0" dirty="0" smtClean="0"/>
                        <a:t>437-471. </a:t>
                      </a:r>
                      <a:r>
                        <a:rPr lang="tr-TR" baseline="0" dirty="0" smtClean="0">
                          <a:solidFill>
                            <a:srgbClr val="0070C0"/>
                          </a:solidFill>
                          <a:hlinkClick r:id="rId3"/>
                        </a:rPr>
                        <a:t>http://doi</a:t>
                      </a:r>
                      <a:r>
                        <a:rPr lang="tr-TR" baseline="0" dirty="0" smtClean="0">
                          <a:solidFill>
                            <a:srgbClr val="0070C0"/>
                          </a:solidFill>
                        </a:rPr>
                        <a:t>.org/fg6rf9</a:t>
                      </a:r>
                      <a:endParaRPr lang="tr-TR" dirty="0">
                        <a:solidFill>
                          <a:srgbClr val="0070C0"/>
                        </a:solidFill>
                      </a:endParaRPr>
                    </a:p>
                  </a:txBody>
                  <a:tcPr/>
                </a:tc>
                <a:extLst>
                  <a:ext uri="{0D108BD9-81ED-4DB2-BD59-A6C34878D82A}">
                    <a16:rowId xmlns:a16="http://schemas.microsoft.com/office/drawing/2014/main" xmlns="" val="10000"/>
                  </a:ext>
                </a:extLst>
              </a:tr>
              <a:tr h="1387137">
                <a:tc>
                  <a:txBody>
                    <a:bodyPr/>
                    <a:lstStyle/>
                    <a:p>
                      <a:r>
                        <a:rPr lang="tr-TR" dirty="0" smtClean="0"/>
                        <a:t>Örnek: </a:t>
                      </a:r>
                      <a:endParaRPr lang="tr-TR"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dirty="0" smtClean="0"/>
                        <a:t>Wolchik, S. A., West, S. G., </a:t>
                      </a:r>
                      <a:r>
                        <a:rPr lang="tr-TR" dirty="0" err="1" smtClean="0"/>
                        <a:t>Sandler</a:t>
                      </a:r>
                      <a:r>
                        <a:rPr lang="tr-TR" dirty="0" smtClean="0"/>
                        <a:t>, I. N., Tein, J., </a:t>
                      </a:r>
                      <a:r>
                        <a:rPr lang="tr-TR" dirty="0" err="1" smtClean="0"/>
                        <a:t>Coatsworth</a:t>
                      </a:r>
                      <a:r>
                        <a:rPr lang="tr-TR" dirty="0" smtClean="0"/>
                        <a:t>, D., </a:t>
                      </a:r>
                      <a:r>
                        <a:rPr lang="tr-TR" dirty="0" err="1" smtClean="0"/>
                        <a:t>Lengua</a:t>
                      </a:r>
                      <a:r>
                        <a:rPr lang="tr-TR" dirty="0" smtClean="0"/>
                        <a:t>, L., Johnson, A., </a:t>
                      </a:r>
                      <a:r>
                        <a:rPr lang="tr-TR" dirty="0" err="1" smtClean="0"/>
                        <a:t>Ito</a:t>
                      </a:r>
                      <a:r>
                        <a:rPr lang="tr-TR" dirty="0" smtClean="0"/>
                        <a:t>, H., </a:t>
                      </a:r>
                      <a:r>
                        <a:rPr lang="tr-TR" dirty="0" err="1" smtClean="0"/>
                        <a:t>Ramirez</a:t>
                      </a:r>
                      <a:r>
                        <a:rPr lang="tr-TR" dirty="0" smtClean="0"/>
                        <a:t>, J., </a:t>
                      </a:r>
                      <a:r>
                        <a:rPr lang="tr-TR" dirty="0" err="1" smtClean="0"/>
                        <a:t>Jones</a:t>
                      </a:r>
                      <a:r>
                        <a:rPr lang="tr-TR" dirty="0" smtClean="0"/>
                        <a:t>, H., </a:t>
                      </a:r>
                      <a:r>
                        <a:rPr lang="tr-TR" dirty="0" err="1" smtClean="0"/>
                        <a:t>Anderson</a:t>
                      </a:r>
                      <a:r>
                        <a:rPr lang="tr-TR" dirty="0" smtClean="0"/>
                        <a:t>, P., </a:t>
                      </a:r>
                      <a:r>
                        <a:rPr lang="tr-TR" dirty="0" err="1" smtClean="0"/>
                        <a:t>Winkle</a:t>
                      </a:r>
                      <a:r>
                        <a:rPr lang="tr-TR" dirty="0" smtClean="0"/>
                        <a:t>, S., </a:t>
                      </a:r>
                      <a:r>
                        <a:rPr lang="tr-TR" dirty="0" err="1" smtClean="0"/>
                        <a:t>Short</a:t>
                      </a:r>
                      <a:r>
                        <a:rPr lang="tr-TR" dirty="0" smtClean="0"/>
                        <a:t>, A., </a:t>
                      </a:r>
                      <a:r>
                        <a:rPr lang="tr-TR" dirty="0" err="1" smtClean="0"/>
                        <a:t>Bergen</a:t>
                      </a:r>
                      <a:r>
                        <a:rPr lang="tr-TR" dirty="0" smtClean="0"/>
                        <a:t>, W., </a:t>
                      </a:r>
                      <a:r>
                        <a:rPr lang="tr-TR" dirty="0" err="1" smtClean="0"/>
                        <a:t>Wentworth</a:t>
                      </a:r>
                      <a:r>
                        <a:rPr lang="tr-TR" dirty="0" smtClean="0"/>
                        <a:t>, J., </a:t>
                      </a:r>
                      <a:r>
                        <a:rPr lang="tr-TR" dirty="0" err="1" smtClean="0"/>
                        <a:t>Ramos</a:t>
                      </a:r>
                      <a:r>
                        <a:rPr lang="tr-TR" dirty="0" smtClean="0"/>
                        <a:t>, P., </a:t>
                      </a:r>
                      <a:r>
                        <a:rPr lang="tr-TR" dirty="0" err="1" smtClean="0"/>
                        <a:t>Woo</a:t>
                      </a:r>
                      <a:r>
                        <a:rPr lang="tr-TR" dirty="0" smtClean="0"/>
                        <a:t>, L., Martin, B., </a:t>
                      </a:r>
                      <a:r>
                        <a:rPr lang="tr-TR" dirty="0" err="1" smtClean="0"/>
                        <a:t>Josephs</a:t>
                      </a:r>
                      <a:r>
                        <a:rPr lang="tr-TR" dirty="0" smtClean="0"/>
                        <a:t>, M., … Brown, Z. (2005). </a:t>
                      </a:r>
                      <a:r>
                        <a:rPr lang="tr-TR" dirty="0" err="1" smtClean="0"/>
                        <a:t>Study</a:t>
                      </a:r>
                      <a:r>
                        <a:rPr lang="tr-TR" dirty="0" smtClean="0"/>
                        <a:t> of </a:t>
                      </a:r>
                      <a:r>
                        <a:rPr lang="tr-TR" dirty="0" err="1" smtClean="0"/>
                        <a:t>the</a:t>
                      </a:r>
                      <a:r>
                        <a:rPr lang="tr-TR" dirty="0" smtClean="0"/>
                        <a:t> </a:t>
                      </a:r>
                      <a:r>
                        <a:rPr lang="tr-TR" dirty="0" err="1" smtClean="0"/>
                        <a:t>brain</a:t>
                      </a:r>
                      <a:r>
                        <a:rPr lang="tr-TR" dirty="0" smtClean="0"/>
                        <a:t>. </a:t>
                      </a:r>
                      <a:r>
                        <a:rPr lang="tr-TR" i="1" dirty="0" err="1" smtClean="0"/>
                        <a:t>Psychology</a:t>
                      </a:r>
                      <a:r>
                        <a:rPr lang="tr-TR" i="1" dirty="0" smtClean="0"/>
                        <a:t> </a:t>
                      </a:r>
                      <a:r>
                        <a:rPr lang="tr-TR" i="1" dirty="0" err="1" smtClean="0"/>
                        <a:t>Journal</a:t>
                      </a:r>
                      <a:r>
                        <a:rPr lang="tr-TR" i="1" dirty="0" smtClean="0"/>
                        <a:t>,</a:t>
                      </a:r>
                      <a:r>
                        <a:rPr lang="tr-TR" i="1" baseline="0" dirty="0" smtClean="0"/>
                        <a:t> </a:t>
                      </a:r>
                      <a:r>
                        <a:rPr lang="tr-TR" i="1" dirty="0" smtClean="0"/>
                        <a:t>32</a:t>
                      </a:r>
                      <a:r>
                        <a:rPr lang="tr-TR" i="0" dirty="0" smtClean="0"/>
                        <a:t>(1), </a:t>
                      </a:r>
                      <a:r>
                        <a:rPr lang="tr-TR" dirty="0" smtClean="0"/>
                        <a:t>1-15. https:</a:t>
                      </a:r>
                      <a:r>
                        <a:rPr lang="tr-TR" baseline="0" dirty="0" smtClean="0"/>
                        <a:t> //</a:t>
                      </a:r>
                      <a:r>
                        <a:rPr lang="tr-TR" dirty="0" smtClean="0"/>
                        <a:t>doi.org/</a:t>
                      </a:r>
                      <a:r>
                        <a:rPr lang="tr-TR" baseline="0" dirty="0" smtClean="0"/>
                        <a:t> </a:t>
                      </a:r>
                      <a:r>
                        <a:rPr lang="tr-TR" dirty="0" smtClean="0"/>
                        <a:t>10.1037/1061-4087.45.1.11 </a:t>
                      </a:r>
                      <a:endParaRPr lang="tr-TR" dirty="0">
                        <a:solidFill>
                          <a:srgbClr val="0070C0"/>
                        </a:solidFill>
                      </a:endParaRPr>
                    </a:p>
                  </a:txBody>
                  <a:tcPr/>
                </a:tc>
                <a:extLst>
                  <a:ext uri="{0D108BD9-81ED-4DB2-BD59-A6C34878D82A}">
                    <a16:rowId xmlns:a16="http://schemas.microsoft.com/office/drawing/2014/main" xmlns="" val="10001"/>
                  </a:ext>
                </a:extLst>
              </a:tr>
            </a:tbl>
          </a:graphicData>
        </a:graphic>
      </p:graphicFrame>
      <p:sp>
        <p:nvSpPr>
          <p:cNvPr id="5" name="Metin kutusu 4"/>
          <p:cNvSpPr txBox="1"/>
          <p:nvPr/>
        </p:nvSpPr>
        <p:spPr>
          <a:xfrm>
            <a:off x="674557" y="1182757"/>
            <a:ext cx="805034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i="1" dirty="0" smtClean="0"/>
              <a:t>Süreli Yayınlarda Yirmi Bir veya Daha Fazla Yazarlı Makale</a:t>
            </a:r>
            <a:endParaRPr lang="tr-TR" sz="2400" i="1" dirty="0"/>
          </a:p>
        </p:txBody>
      </p:sp>
      <p:sp>
        <p:nvSpPr>
          <p:cNvPr id="2" name="Metin kutusu 1"/>
          <p:cNvSpPr txBox="1"/>
          <p:nvPr/>
        </p:nvSpPr>
        <p:spPr>
          <a:xfrm>
            <a:off x="674558" y="530087"/>
            <a:ext cx="55651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400" dirty="0" smtClean="0">
                <a:solidFill>
                  <a:srgbClr val="FF0000"/>
                </a:solidFill>
              </a:rPr>
              <a:t>APA Yayım Kılavuzu 7. Basım Değişikliği </a:t>
            </a:r>
            <a:endParaRPr lang="tr-TR" sz="2400" dirty="0">
              <a:solidFill>
                <a:srgbClr val="FF0000"/>
              </a:solidFill>
            </a:endParaRPr>
          </a:p>
        </p:txBody>
      </p:sp>
      <p:pic>
        <p:nvPicPr>
          <p:cNvPr id="3" name="Resim 2"/>
          <p:cNvPicPr>
            <a:picLocks noChangeAspect="1"/>
          </p:cNvPicPr>
          <p:nvPr/>
        </p:nvPicPr>
        <p:blipFill>
          <a:blip r:embed="rId4"/>
          <a:stretch>
            <a:fillRect/>
          </a:stretch>
        </p:blipFill>
        <p:spPr>
          <a:xfrm>
            <a:off x="9526233" y="372953"/>
            <a:ext cx="1707028" cy="1237595"/>
          </a:xfrm>
          <a:prstGeom prst="rect">
            <a:avLst/>
          </a:prstGeom>
        </p:spPr>
      </p:pic>
      <p:sp>
        <p:nvSpPr>
          <p:cNvPr id="6" name="Slayt Numarası Yer Tutucusu 5"/>
          <p:cNvSpPr>
            <a:spLocks noGrp="1"/>
          </p:cNvSpPr>
          <p:nvPr>
            <p:ph type="sldNum" sz="quarter" idx="12"/>
          </p:nvPr>
        </p:nvSpPr>
        <p:spPr/>
        <p:txBody>
          <a:bodyPr/>
          <a:lstStyle/>
          <a:p>
            <a:fld id="{900D4ED9-462A-4EB0-AD72-7478C23AB2D5}" type="slidenum">
              <a:rPr lang="tr-TR" smtClean="0"/>
              <a:t>73</a:t>
            </a:fld>
            <a:endParaRPr lang="tr-TR"/>
          </a:p>
        </p:txBody>
      </p:sp>
    </p:spTree>
    <p:extLst>
      <p:ext uri="{BB962C8B-B14F-4D97-AF65-F5344CB8AC3E}">
        <p14:creationId xmlns:p14="http://schemas.microsoft.com/office/powerpoint/2010/main" val="13721829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136852" y="0"/>
            <a:ext cx="355266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t>Kitapları Kaynak Gösterme </a:t>
            </a:r>
            <a:endParaRPr lang="tr-TR" sz="2000" b="1" dirty="0"/>
          </a:p>
        </p:txBody>
      </p:sp>
      <p:sp>
        <p:nvSpPr>
          <p:cNvPr id="9" name="Metin kutusu 8"/>
          <p:cNvSpPr txBox="1"/>
          <p:nvPr/>
        </p:nvSpPr>
        <p:spPr>
          <a:xfrm>
            <a:off x="4886360" y="465001"/>
            <a:ext cx="2053652" cy="40223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Tek Yazarlı Kitap</a:t>
            </a:r>
            <a:endParaRPr lang="tr-TR" sz="2000" i="1" dirty="0"/>
          </a:p>
        </p:txBody>
      </p:sp>
      <p:graphicFrame>
        <p:nvGraphicFramePr>
          <p:cNvPr id="7" name="Tablo 6"/>
          <p:cNvGraphicFramePr>
            <a:graphicFrameLocks noGrp="1"/>
          </p:cNvGraphicFramePr>
          <p:nvPr>
            <p:extLst>
              <p:ext uri="{D42A27DB-BD31-4B8C-83A1-F6EECF244321}">
                <p14:modId xmlns:p14="http://schemas.microsoft.com/office/powerpoint/2010/main" val="319125537"/>
              </p:ext>
            </p:extLst>
          </p:nvPr>
        </p:nvGraphicFramePr>
        <p:xfrm>
          <a:off x="457029" y="1527353"/>
          <a:ext cx="11398640" cy="2407920"/>
        </p:xfrm>
        <a:graphic>
          <a:graphicData uri="http://schemas.openxmlformats.org/drawingml/2006/table">
            <a:tbl>
              <a:tblPr firstRow="1" bandRow="1">
                <a:tableStyleId>{93296810-A885-4BE3-A3E7-6D5BEEA58F35}</a:tableStyleId>
              </a:tblPr>
              <a:tblGrid>
                <a:gridCol w="2358339">
                  <a:extLst>
                    <a:ext uri="{9D8B030D-6E8A-4147-A177-3AD203B41FA5}">
                      <a16:colId xmlns:a16="http://schemas.microsoft.com/office/drawing/2014/main" xmlns="" val="20000"/>
                    </a:ext>
                  </a:extLst>
                </a:gridCol>
                <a:gridCol w="9040301">
                  <a:extLst>
                    <a:ext uri="{9D8B030D-6E8A-4147-A177-3AD203B41FA5}">
                      <a16:colId xmlns:a16="http://schemas.microsoft.com/office/drawing/2014/main" xmlns=""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FORMÜL</a:t>
                      </a:r>
                      <a:endParaRPr lang="tr-TR" sz="18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Yazarın soyadı, Yazarın adının baş harfi. (Yıl). </a:t>
                      </a:r>
                      <a:r>
                        <a:rPr lang="tr-TR" sz="2000" i="1" u="none" strike="noStrike" kern="1200" baseline="0" dirty="0" smtClean="0"/>
                        <a:t>Kitabın adı </a:t>
                      </a:r>
                      <a:r>
                        <a:rPr lang="tr-TR" sz="2000" u="none" strike="noStrike" kern="1200" baseline="0" dirty="0" smtClean="0"/>
                        <a:t>(Baskı Sayısı). Yayınevi.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TÜRKÇE</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Kazgan, G. (2000). </a:t>
                      </a:r>
                      <a:r>
                        <a:rPr lang="tr-TR" sz="2000" i="1" u="none" strike="noStrike" kern="1200" baseline="0" dirty="0" smtClean="0"/>
                        <a:t>İktisadi düşünce </a:t>
                      </a:r>
                      <a:r>
                        <a:rPr lang="tr-TR" sz="2000" u="none" strike="noStrike" kern="1200" baseline="0" dirty="0" smtClean="0"/>
                        <a:t>(9. baskı). Remzi Kitabevi.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İNGİLİZCE</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smtClean="0"/>
                        <a:t>Blalock, H. M. (1987). </a:t>
                      </a:r>
                      <a:r>
                        <a:rPr lang="en-US" sz="2000" i="1" u="none" strike="noStrike" kern="1200" baseline="0" dirty="0" smtClean="0"/>
                        <a:t>Social statistics </a:t>
                      </a:r>
                      <a:r>
                        <a:rPr lang="en-US" sz="2000" u="none" strike="noStrike" kern="1200" baseline="0" dirty="0" smtClean="0"/>
                        <a:t>(7th ed.). McGraw - Hill. 	</a:t>
                      </a:r>
                    </a:p>
                    <a:p>
                      <a:endParaRPr lang="tr-TR" sz="2000" dirty="0"/>
                    </a:p>
                  </a:txBody>
                  <a:tcPr/>
                </a:tc>
                <a:extLst>
                  <a:ext uri="{0D108BD9-81ED-4DB2-BD59-A6C34878D82A}">
                    <a16:rowId xmlns:a16="http://schemas.microsoft.com/office/drawing/2014/main" xmlns="" val="10002"/>
                  </a:ext>
                </a:extLst>
              </a:tr>
            </a:tbl>
          </a:graphicData>
        </a:graphic>
      </p:graphicFrame>
      <p:sp>
        <p:nvSpPr>
          <p:cNvPr id="11" name="Metin kutusu 10"/>
          <p:cNvSpPr txBox="1"/>
          <p:nvPr/>
        </p:nvSpPr>
        <p:spPr>
          <a:xfrm>
            <a:off x="977673" y="4455534"/>
            <a:ext cx="10114397" cy="1323439"/>
          </a:xfrm>
          <a:prstGeom prst="rect">
            <a:avLst/>
          </a:prstGeom>
          <a:noFill/>
        </p:spPr>
        <p:txBody>
          <a:bodyPr wrap="square" rtlCol="0">
            <a:spAutoFit/>
          </a:bodyPr>
          <a:lstStyle/>
          <a:p>
            <a:pPr marL="342900" indent="-342900">
              <a:buFont typeface="Wingdings" panose="05000000000000000000" pitchFamily="2" charset="2"/>
              <a:buChar char="v"/>
            </a:pPr>
            <a:r>
              <a:rPr lang="tr-TR" sz="2000" dirty="0" smtClean="0"/>
              <a:t>Kitabın adı </a:t>
            </a:r>
            <a:r>
              <a:rPr lang="tr-TR" sz="2000" i="1" dirty="0" smtClean="0"/>
              <a:t>italik</a:t>
            </a:r>
            <a:r>
              <a:rPr lang="tr-TR" sz="2000" dirty="0" smtClean="0"/>
              <a:t> yazılır.</a:t>
            </a:r>
          </a:p>
          <a:p>
            <a:pPr marL="342900" indent="-342900">
              <a:buFont typeface="Wingdings" panose="05000000000000000000" pitchFamily="2" charset="2"/>
              <a:buChar char="v"/>
            </a:pPr>
            <a:r>
              <a:rPr lang="tr-TR" sz="2000" dirty="0" smtClean="0"/>
              <a:t>Birinci baskı için herhangi bir baskı sayısı belirtilmez.</a:t>
            </a:r>
          </a:p>
          <a:p>
            <a:pPr marL="342900" indent="-342900">
              <a:buFont typeface="Wingdings" panose="05000000000000000000" pitchFamily="2" charset="2"/>
              <a:buChar char="v"/>
            </a:pPr>
            <a:r>
              <a:rPr lang="tr-TR" sz="2000" dirty="0" smtClean="0">
                <a:solidFill>
                  <a:srgbClr val="FF0000"/>
                </a:solidFill>
              </a:rPr>
              <a:t>APA Yayım Kılavuzu 6. Basımda, kitap kaynak gösterimlerinde yayınevinden önce basım yeri yer alırken, APA Yayım Kılavuzu 7. Basımda artık </a:t>
            </a:r>
            <a:r>
              <a:rPr lang="tr-TR" sz="2000" u="sng" dirty="0" smtClean="0">
                <a:solidFill>
                  <a:srgbClr val="FF0000"/>
                </a:solidFill>
              </a:rPr>
              <a:t>basım yeri kaldırılmıştır. </a:t>
            </a:r>
            <a:endParaRPr lang="en-US"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74</a:t>
            </a:fld>
            <a:endParaRPr lang="tr-TR"/>
          </a:p>
        </p:txBody>
      </p:sp>
    </p:spTree>
    <p:extLst>
      <p:ext uri="{BB962C8B-B14F-4D97-AF65-F5344CB8AC3E}">
        <p14:creationId xmlns:p14="http://schemas.microsoft.com/office/powerpoint/2010/main" val="24160638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117403" y="193677"/>
            <a:ext cx="2053652" cy="40223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İki Yazarlı Kitap</a:t>
            </a:r>
            <a:endParaRPr lang="tr-TR" sz="2000" i="1" dirty="0"/>
          </a:p>
        </p:txBody>
      </p:sp>
      <p:graphicFrame>
        <p:nvGraphicFramePr>
          <p:cNvPr id="6" name="Tablo 5"/>
          <p:cNvGraphicFramePr>
            <a:graphicFrameLocks noGrp="1"/>
          </p:cNvGraphicFramePr>
          <p:nvPr>
            <p:extLst>
              <p:ext uri="{D42A27DB-BD31-4B8C-83A1-F6EECF244321}">
                <p14:modId xmlns:p14="http://schemas.microsoft.com/office/powerpoint/2010/main" val="4276016953"/>
              </p:ext>
            </p:extLst>
          </p:nvPr>
        </p:nvGraphicFramePr>
        <p:xfrm>
          <a:off x="413315" y="1347195"/>
          <a:ext cx="11461827" cy="2346960"/>
        </p:xfrm>
        <a:graphic>
          <a:graphicData uri="http://schemas.openxmlformats.org/drawingml/2006/table">
            <a:tbl>
              <a:tblPr firstRow="1" bandRow="1">
                <a:tableStyleId>{93296810-A885-4BE3-A3E7-6D5BEEA58F35}</a:tableStyleId>
              </a:tblPr>
              <a:tblGrid>
                <a:gridCol w="2371412">
                  <a:extLst>
                    <a:ext uri="{9D8B030D-6E8A-4147-A177-3AD203B41FA5}">
                      <a16:colId xmlns:a16="http://schemas.microsoft.com/office/drawing/2014/main" xmlns="" val="20000"/>
                    </a:ext>
                  </a:extLst>
                </a:gridCol>
                <a:gridCol w="9090415">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FORMÜL</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txBody>
                  <a:tcPr/>
                </a:tc>
                <a:tc>
                  <a:txBody>
                    <a:bodyPr/>
                    <a:lstStyle/>
                    <a:p>
                      <a:pPr marL="180000" indent="-457200"/>
                      <a:r>
                        <a:rPr lang="tr-TR" sz="2000" u="none" strike="noStrike" kern="1200" baseline="0" dirty="0" smtClean="0"/>
                        <a:t>Yazarın soyadı, Yazarın adının baş harfi. ve Yazarın soyadı, Yazarın adının baş harfi.   (Yıl).  </a:t>
                      </a:r>
                      <a:r>
                        <a:rPr lang="tr-TR" sz="2000" i="1" u="none" strike="noStrike" kern="1200" baseline="0" dirty="0" smtClean="0"/>
                        <a:t>Kitabın adı </a:t>
                      </a:r>
                      <a:r>
                        <a:rPr lang="tr-TR" sz="2000" u="none" strike="noStrike" kern="1200" baseline="0" dirty="0" smtClean="0"/>
                        <a:t>(Baskı Sayısı). Yayınevi.</a:t>
                      </a:r>
                    </a:p>
                    <a:p>
                      <a:r>
                        <a:rPr lang="tr-TR" sz="2000" u="none" strike="noStrike" kern="1200" baseline="0" dirty="0" smtClean="0"/>
                        <a:t>	</a:t>
                      </a:r>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TÜRKÇE</a:t>
                      </a:r>
                    </a:p>
                    <a:p>
                      <a:endParaRPr lang="tr-TR" dirty="0"/>
                    </a:p>
                  </a:txBody>
                  <a:tcPr/>
                </a:tc>
                <a:tc>
                  <a:txBody>
                    <a:bodyPr/>
                    <a:lstStyle/>
                    <a:p>
                      <a:pPr marL="180000" indent="-457200"/>
                      <a:r>
                        <a:rPr lang="tr-TR" sz="2000" u="none" strike="noStrike" kern="1200" baseline="0" dirty="0" smtClean="0"/>
                        <a:t>Kökdemir, D. ve </a:t>
                      </a:r>
                      <a:r>
                        <a:rPr lang="tr-TR" sz="2000" u="none" strike="noStrike" kern="1200" baseline="0" dirty="0" err="1" smtClean="0"/>
                        <a:t>Demirutku</a:t>
                      </a:r>
                      <a:r>
                        <a:rPr lang="tr-TR" sz="2000" u="none" strike="noStrike" kern="1200" baseline="0" dirty="0" smtClean="0"/>
                        <a:t>, K. (2000). </a:t>
                      </a:r>
                      <a:r>
                        <a:rPr lang="tr-TR" sz="2000" i="1" u="none" strike="noStrike" kern="1200" baseline="0" dirty="0" smtClean="0"/>
                        <a:t>Akademik yazım kuralları kitapçığı </a:t>
                      </a:r>
                      <a:r>
                        <a:rPr lang="tr-TR" sz="2000" u="none" strike="noStrike" kern="1200" baseline="0" dirty="0" smtClean="0"/>
                        <a:t>(1. baskı). </a:t>
                      </a:r>
                    </a:p>
                    <a:p>
                      <a:pPr marL="180000" indent="-457200"/>
                      <a:r>
                        <a:rPr lang="tr-TR" sz="2000" u="none" strike="noStrike" kern="1200" baseline="0" dirty="0" smtClean="0"/>
                        <a:t>       Başkent Üniversitesi İktisadi ve İdari Bilimler Fakültesi Yayınları.	</a:t>
                      </a:r>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İNGİLİZCE</a:t>
                      </a:r>
                    </a:p>
                    <a:p>
                      <a:endParaRPr lang="tr-TR" dirty="0"/>
                    </a:p>
                  </a:txBody>
                  <a:tcPr/>
                </a:tc>
                <a:tc>
                  <a:txBody>
                    <a:bodyPr/>
                    <a:lstStyle/>
                    <a:p>
                      <a:r>
                        <a:rPr lang="en-US" sz="2000" u="none" strike="noStrike" kern="1200" baseline="0" dirty="0" err="1" smtClean="0"/>
                        <a:t>Granham</a:t>
                      </a:r>
                      <a:r>
                        <a:rPr lang="en-US" sz="2000" u="none" strike="noStrike" kern="1200" baseline="0" dirty="0" smtClean="0"/>
                        <a:t>, A., &amp; Oakhill, J. (1997). </a:t>
                      </a:r>
                      <a:r>
                        <a:rPr lang="en-US" sz="2000" i="1" u="none" strike="noStrike" kern="1200" baseline="0" dirty="0" smtClean="0"/>
                        <a:t>Thinking and reasoning </a:t>
                      </a:r>
                      <a:r>
                        <a:rPr lang="en-US" sz="2000" u="none" strike="noStrike" kern="1200" baseline="0" dirty="0" smtClean="0"/>
                        <a:t>(4th ed.). Blackwell.	</a:t>
                      </a:r>
                      <a:endParaRPr lang="en-US"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3" name="Slayt Numarası Yer Tutucusu 2"/>
          <p:cNvSpPr>
            <a:spLocks noGrp="1"/>
          </p:cNvSpPr>
          <p:nvPr>
            <p:ph type="sldNum" sz="quarter" idx="12"/>
          </p:nvPr>
        </p:nvSpPr>
        <p:spPr/>
        <p:txBody>
          <a:bodyPr/>
          <a:lstStyle/>
          <a:p>
            <a:fld id="{900D4ED9-462A-4EB0-AD72-7478C23AB2D5}" type="slidenum">
              <a:rPr lang="tr-TR" smtClean="0"/>
              <a:t>75</a:t>
            </a:fld>
            <a:endParaRPr lang="tr-TR"/>
          </a:p>
        </p:txBody>
      </p:sp>
    </p:spTree>
    <p:extLst>
      <p:ext uri="{BB962C8B-B14F-4D97-AF65-F5344CB8AC3E}">
        <p14:creationId xmlns:p14="http://schemas.microsoft.com/office/powerpoint/2010/main" val="12385841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83256" y="384028"/>
            <a:ext cx="266825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 Kitap Bölümü (</a:t>
            </a:r>
            <a:r>
              <a:rPr lang="tr-TR" sz="2000" i="1" dirty="0" err="1" smtClean="0"/>
              <a:t>Chapter</a:t>
            </a:r>
            <a:r>
              <a:rPr lang="tr-TR" sz="2000" i="1" dirty="0" smtClean="0"/>
              <a:t>)</a:t>
            </a:r>
            <a:endParaRPr lang="tr-TR" sz="2000" i="1" dirty="0"/>
          </a:p>
        </p:txBody>
      </p:sp>
      <p:sp>
        <p:nvSpPr>
          <p:cNvPr id="2" name="Dikdörtgen 1"/>
          <p:cNvSpPr/>
          <p:nvPr/>
        </p:nvSpPr>
        <p:spPr>
          <a:xfrm>
            <a:off x="1829762" y="5344596"/>
            <a:ext cx="530915" cy="400110"/>
          </a:xfrm>
          <a:prstGeom prst="rect">
            <a:avLst/>
          </a:prstGeom>
        </p:spPr>
        <p:txBody>
          <a:bodyPr wrap="none">
            <a:spAutoFit/>
          </a:bodyPr>
          <a:lstStyle/>
          <a:p>
            <a:pPr marL="342900" indent="-342900">
              <a:buFont typeface="Wingdings" panose="05000000000000000000" pitchFamily="2" charset="2"/>
              <a:buChar char="v"/>
            </a:pPr>
            <a:endParaRPr lang="tr-TR" sz="2000" dirty="0"/>
          </a:p>
        </p:txBody>
      </p:sp>
      <p:sp>
        <p:nvSpPr>
          <p:cNvPr id="6" name="Metin kutusu 5"/>
          <p:cNvSpPr txBox="1"/>
          <p:nvPr/>
        </p:nvSpPr>
        <p:spPr>
          <a:xfrm>
            <a:off x="1365259" y="4744431"/>
            <a:ext cx="910424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v"/>
            </a:pPr>
            <a:r>
              <a:rPr lang="tr-TR" dirty="0"/>
              <a:t>Kitabın adı </a:t>
            </a:r>
            <a:r>
              <a:rPr lang="tr-TR" i="1" dirty="0"/>
              <a:t>italik</a:t>
            </a:r>
            <a:r>
              <a:rPr lang="tr-TR" dirty="0"/>
              <a:t> yazılır</a:t>
            </a:r>
            <a:r>
              <a:rPr lang="tr-TR" dirty="0" smtClean="0"/>
              <a:t>.</a:t>
            </a:r>
          </a:p>
          <a:p>
            <a:pPr marL="285750" indent="-285750">
              <a:buFont typeface="Wingdings" panose="05000000000000000000" pitchFamily="2" charset="2"/>
              <a:buChar char="v"/>
            </a:pPr>
            <a:r>
              <a:rPr lang="tr-TR" dirty="0" smtClean="0"/>
              <a:t>İngilizce kaynaklar sayfası hazırlarken </a:t>
            </a:r>
            <a:r>
              <a:rPr lang="tr-TR" b="1" dirty="0" smtClean="0"/>
              <a:t>‘içinde’ </a:t>
            </a:r>
            <a:r>
              <a:rPr lang="tr-TR" dirty="0" smtClean="0"/>
              <a:t>yerine </a:t>
            </a:r>
            <a:r>
              <a:rPr lang="tr-TR" b="1" dirty="0" smtClean="0"/>
              <a:t>‘</a:t>
            </a:r>
            <a:r>
              <a:rPr lang="tr-TR" b="1" dirty="0" err="1" smtClean="0"/>
              <a:t>In</a:t>
            </a:r>
            <a:r>
              <a:rPr lang="tr-TR" b="1" dirty="0" smtClean="0"/>
              <a:t>’ </a:t>
            </a:r>
            <a:r>
              <a:rPr lang="tr-TR" dirty="0" smtClean="0"/>
              <a:t>yazılır. Sayfa numarası ‘</a:t>
            </a:r>
            <a:r>
              <a:rPr lang="tr-TR" dirty="0" err="1" smtClean="0"/>
              <a:t>pp</a:t>
            </a:r>
            <a:r>
              <a:rPr lang="tr-TR" dirty="0" smtClean="0"/>
              <a:t>.’ şeklinde belirtilir.</a:t>
            </a:r>
          </a:p>
        </p:txBody>
      </p:sp>
      <p:graphicFrame>
        <p:nvGraphicFramePr>
          <p:cNvPr id="7" name="Tablo 6"/>
          <p:cNvGraphicFramePr>
            <a:graphicFrameLocks noGrp="1"/>
          </p:cNvGraphicFramePr>
          <p:nvPr>
            <p:extLst>
              <p:ext uri="{D42A27DB-BD31-4B8C-83A1-F6EECF244321}">
                <p14:modId xmlns:p14="http://schemas.microsoft.com/office/powerpoint/2010/main" val="3231852051"/>
              </p:ext>
            </p:extLst>
          </p:nvPr>
        </p:nvGraphicFramePr>
        <p:xfrm>
          <a:off x="277311" y="1393171"/>
          <a:ext cx="11782268" cy="2329042"/>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871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t>FORMÜL</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dirty="0" smtClean="0"/>
                    </a:p>
                  </a:txBody>
                  <a:tcPr/>
                </a:tc>
                <a:tc>
                  <a:txBody>
                    <a:bodyPr/>
                    <a:lstStyle/>
                    <a:p>
                      <a:r>
                        <a:rPr lang="tr-TR" sz="1800" u="none" strike="noStrike" kern="1200" baseline="0" dirty="0" smtClean="0"/>
                        <a:t>Yazarın soyadı, Yazarın adının baş harfi. ve Yazarın soyadı, Yazarın adının baş harfi. (Yıl). </a:t>
                      </a:r>
                    </a:p>
                    <a:p>
                      <a:r>
                        <a:rPr lang="tr-TR" sz="1800" u="none" strike="noStrike" kern="1200" baseline="0" dirty="0" smtClean="0"/>
                        <a:t>     Kitap bölümünün adı. </a:t>
                      </a:r>
                      <a:r>
                        <a:rPr lang="tr-TR" sz="1800" i="1" u="none" strike="noStrike" kern="1200" baseline="0" dirty="0" smtClean="0"/>
                        <a:t>Kitabın adı </a:t>
                      </a:r>
                      <a:r>
                        <a:rPr lang="tr-TR" sz="1800" u="none" strike="noStrike" kern="1200" baseline="0" dirty="0" smtClean="0"/>
                        <a:t>(Baskı sayısı) içinde (Cilt, Sayfa aralığı). Yayınevi.	</a:t>
                      </a:r>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542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TÜRKÇE</a:t>
                      </a: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Yıldırım, A. ve Şimşek, H. (2000). </a:t>
                      </a:r>
                      <a:r>
                        <a:rPr lang="tr-TR" sz="1800" i="0" u="none" strike="noStrike" kern="1200" baseline="0" dirty="0" smtClean="0"/>
                        <a:t>Nitel araştırmanın planlanması. </a:t>
                      </a:r>
                      <a:r>
                        <a:rPr lang="tr-TR" sz="1800" i="1" u="none" strike="noStrike" kern="1200" baseline="0" dirty="0" smtClean="0"/>
                        <a:t>Sosyal bilimlerde nitel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i="1" u="none" strike="noStrike" kern="1200" baseline="0" dirty="0" smtClean="0"/>
                        <a:t>     araştırma yöntemleri </a:t>
                      </a:r>
                      <a:r>
                        <a:rPr lang="tr-TR" sz="1800" u="none" strike="noStrike" kern="1200" baseline="0" dirty="0" smtClean="0"/>
                        <a:t>(2. baskı) içinde (s. 49-91). Seçkin Yayınları.	</a:t>
                      </a:r>
                      <a:endParaRPr lang="tr-TR"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817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İNGİLİZCE</a:t>
                      </a: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Kuhn, T. S. (1971). The priority of paradigms. In </a:t>
                      </a:r>
                      <a:r>
                        <a:rPr lang="en-US" sz="1800" i="1" u="none" strike="noStrike" kern="1200" baseline="0" dirty="0" smtClean="0"/>
                        <a:t>The structure of scientific revolutions </a:t>
                      </a:r>
                      <a:r>
                        <a:rPr lang="en-US" sz="1800" u="none" strike="noStrike" kern="1200" baseline="0" dirty="0" smtClean="0"/>
                        <a:t>(3rd </a:t>
                      </a:r>
                      <a:endParaRPr lang="tr-TR" sz="1800" u="none" strike="noStrike"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     </a:t>
                      </a:r>
                      <a:r>
                        <a:rPr lang="en-US" sz="1800" u="none" strike="noStrike" kern="1200" baseline="0" dirty="0" smtClean="0"/>
                        <a:t>ed.) (pp. 43-52). The University of Chicago Press.	</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3" name="Slayt Numarası Yer Tutucusu 2"/>
          <p:cNvSpPr>
            <a:spLocks noGrp="1"/>
          </p:cNvSpPr>
          <p:nvPr>
            <p:ph type="sldNum" sz="quarter" idx="12"/>
          </p:nvPr>
        </p:nvSpPr>
        <p:spPr/>
        <p:txBody>
          <a:bodyPr/>
          <a:lstStyle/>
          <a:p>
            <a:fld id="{900D4ED9-462A-4EB0-AD72-7478C23AB2D5}" type="slidenum">
              <a:rPr lang="tr-TR" smtClean="0"/>
              <a:t>76</a:t>
            </a:fld>
            <a:endParaRPr lang="tr-TR"/>
          </a:p>
        </p:txBody>
      </p:sp>
    </p:spTree>
    <p:extLst>
      <p:ext uri="{BB962C8B-B14F-4D97-AF65-F5344CB8AC3E}">
        <p14:creationId xmlns:p14="http://schemas.microsoft.com/office/powerpoint/2010/main" val="33574153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247949" y="99391"/>
            <a:ext cx="154611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Çeviri Kitap</a:t>
            </a:r>
            <a:endParaRPr lang="tr-TR" sz="2000" i="1" dirty="0"/>
          </a:p>
        </p:txBody>
      </p:sp>
      <p:graphicFrame>
        <p:nvGraphicFramePr>
          <p:cNvPr id="6" name="Tablo 5"/>
          <p:cNvGraphicFramePr>
            <a:graphicFrameLocks noGrp="1"/>
          </p:cNvGraphicFramePr>
          <p:nvPr>
            <p:extLst>
              <p:ext uri="{D42A27DB-BD31-4B8C-83A1-F6EECF244321}">
                <p14:modId xmlns:p14="http://schemas.microsoft.com/office/powerpoint/2010/main" val="1283806198"/>
              </p:ext>
            </p:extLst>
          </p:nvPr>
        </p:nvGraphicFramePr>
        <p:xfrm>
          <a:off x="523745" y="1344305"/>
          <a:ext cx="11164672" cy="3128304"/>
        </p:xfrm>
        <a:graphic>
          <a:graphicData uri="http://schemas.openxmlformats.org/drawingml/2006/table">
            <a:tbl>
              <a:tblPr firstRow="1" bandRow="1">
                <a:tableStyleId>{93296810-A885-4BE3-A3E7-6D5BEEA58F35}</a:tableStyleId>
              </a:tblPr>
              <a:tblGrid>
                <a:gridCol w="2449440">
                  <a:extLst>
                    <a:ext uri="{9D8B030D-6E8A-4147-A177-3AD203B41FA5}">
                      <a16:colId xmlns:a16="http://schemas.microsoft.com/office/drawing/2014/main" xmlns="" val="20000"/>
                    </a:ext>
                  </a:extLst>
                </a:gridCol>
                <a:gridCol w="8715232">
                  <a:extLst>
                    <a:ext uri="{9D8B030D-6E8A-4147-A177-3AD203B41FA5}">
                      <a16:colId xmlns:a16="http://schemas.microsoft.com/office/drawing/2014/main" xmlns="" val="20001"/>
                    </a:ext>
                  </a:extLst>
                </a:gridCol>
              </a:tblGrid>
              <a:tr h="1042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FORMÜL</a:t>
                      </a:r>
                    </a:p>
                  </a:txBody>
                  <a:tcPr/>
                </a:tc>
                <a:tc>
                  <a:txBody>
                    <a:bodyPr/>
                    <a:lstStyle/>
                    <a:p>
                      <a:r>
                        <a:rPr lang="tr-TR" sz="1800" u="none" strike="noStrike" kern="1200" baseline="0" dirty="0" smtClean="0"/>
                        <a:t>Yazarın soyadı, Yazarın adının baş harfi. (Yıl). </a:t>
                      </a:r>
                      <a:r>
                        <a:rPr lang="tr-TR" sz="1800" i="1" u="none" strike="noStrike" kern="1200" baseline="0" dirty="0" smtClean="0"/>
                        <a:t>Kitabın adı</a:t>
                      </a:r>
                      <a:r>
                        <a:rPr lang="tr-TR" sz="1800" u="none" strike="noStrike" kern="1200" baseline="0" dirty="0" smtClean="0"/>
                        <a:t> (Baskı sayısı). (Çevirmenin adının </a:t>
                      </a:r>
                    </a:p>
                    <a:p>
                      <a:r>
                        <a:rPr lang="tr-TR" sz="1800" u="none" strike="noStrike" kern="1200" baseline="0" dirty="0" smtClean="0"/>
                        <a:t>     baş harfi. Çevirmenin soyadı, Çev.) Yayınevi. (Orijinal çalışma basım tarihi)</a:t>
                      </a:r>
                    </a:p>
                    <a:p>
                      <a:r>
                        <a:rPr lang="tr-TR" sz="1800" u="none" strike="noStrike" kern="1200" baseline="0" dirty="0" smtClean="0"/>
                        <a:t>	</a:t>
                      </a:r>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1042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TÜRKÇE</a:t>
                      </a:r>
                    </a:p>
                    <a:p>
                      <a:endParaRPr lang="tr-TR" sz="18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Yalom, I. D. (1998). </a:t>
                      </a:r>
                      <a:r>
                        <a:rPr lang="tr-TR" sz="1800" i="1" u="none" strike="noStrike" kern="1200" baseline="0" dirty="0" smtClean="0"/>
                        <a:t>Kısa süreli grup terapileri: İlkeler ve teknikler (</a:t>
                      </a:r>
                      <a:r>
                        <a:rPr lang="tr-TR" sz="1800" u="none" strike="noStrike" kern="1200" baseline="0" dirty="0" smtClean="0"/>
                        <a:t>N. H. Şahin, Çev.). </a:t>
                      </a:r>
                    </a:p>
                    <a:p>
                      <a:pPr marL="252000" marR="0" indent="-45720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       Türk Psikologlar Derneği Yayınları. (Orijinal çalışma basım tarihi 1983).	</a:t>
                      </a:r>
                    </a:p>
                    <a:p>
                      <a:endParaRPr lang="tr-TR"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1042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İNGİLİZCE</a:t>
                      </a: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err="1" smtClean="0"/>
                        <a:t>Demidov</a:t>
                      </a:r>
                      <a:r>
                        <a:rPr lang="en-US" sz="1800" u="none" strike="noStrike" kern="1200" baseline="0" dirty="0" smtClean="0"/>
                        <a:t>, V. (1986). </a:t>
                      </a:r>
                      <a:r>
                        <a:rPr lang="en-US" sz="1800" i="1" u="none" strike="noStrike" kern="1200" baseline="0" dirty="0" smtClean="0"/>
                        <a:t>How we see what we see</a:t>
                      </a:r>
                      <a:r>
                        <a:rPr lang="en-US" sz="1800" u="none" strike="noStrike" kern="1200" baseline="0" dirty="0" smtClean="0"/>
                        <a:t> (A. </a:t>
                      </a:r>
                      <a:r>
                        <a:rPr lang="en-US" sz="1800" u="none" strike="noStrike" kern="1200" baseline="0" dirty="0" err="1" smtClean="0"/>
                        <a:t>Repyev</a:t>
                      </a:r>
                      <a:r>
                        <a:rPr lang="en-US" sz="1800" u="none" strike="noStrike" kern="1200" baseline="0" dirty="0" smtClean="0"/>
                        <a:t>, Trans.). Mir </a:t>
                      </a:r>
                      <a:endParaRPr lang="tr-TR" sz="1800" u="none" strike="noStrike"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     </a:t>
                      </a:r>
                      <a:r>
                        <a:rPr lang="en-US" sz="1800" u="none" strike="noStrike" kern="1200" baseline="0" dirty="0" smtClean="0"/>
                        <a:t>Publishers. (Original work published 1986)</a:t>
                      </a:r>
                      <a:r>
                        <a:rPr lang="tr-TR" sz="1800" u="none" strike="noStrike" kern="1200" baseline="0" dirty="0" smtClean="0"/>
                        <a:t>.</a:t>
                      </a:r>
                      <a:r>
                        <a:rPr lang="en-US" sz="1800" u="none" strike="noStrike" kern="1200" baseline="0" dirty="0" smtClean="0"/>
                        <a:t>	</a:t>
                      </a:r>
                    </a:p>
                    <a:p>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3" name="Slayt Numarası Yer Tutucusu 2"/>
          <p:cNvSpPr>
            <a:spLocks noGrp="1"/>
          </p:cNvSpPr>
          <p:nvPr>
            <p:ph type="sldNum" sz="quarter" idx="12"/>
          </p:nvPr>
        </p:nvSpPr>
        <p:spPr/>
        <p:txBody>
          <a:bodyPr/>
          <a:lstStyle/>
          <a:p>
            <a:fld id="{900D4ED9-462A-4EB0-AD72-7478C23AB2D5}" type="slidenum">
              <a:rPr lang="tr-TR" smtClean="0"/>
              <a:t>77</a:t>
            </a:fld>
            <a:endParaRPr lang="tr-TR"/>
          </a:p>
        </p:txBody>
      </p:sp>
    </p:spTree>
    <p:extLst>
      <p:ext uri="{BB962C8B-B14F-4D97-AF65-F5344CB8AC3E}">
        <p14:creationId xmlns:p14="http://schemas.microsoft.com/office/powerpoint/2010/main" val="2198530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062418" y="762334"/>
            <a:ext cx="200331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Editörlü Kitap</a:t>
            </a:r>
            <a:endParaRPr lang="tr-TR" sz="2000" i="1" dirty="0"/>
          </a:p>
        </p:txBody>
      </p:sp>
      <p:graphicFrame>
        <p:nvGraphicFramePr>
          <p:cNvPr id="7" name="Tablo 6"/>
          <p:cNvGraphicFramePr>
            <a:graphicFrameLocks noGrp="1"/>
          </p:cNvGraphicFramePr>
          <p:nvPr>
            <p:extLst>
              <p:ext uri="{D42A27DB-BD31-4B8C-83A1-F6EECF244321}">
                <p14:modId xmlns:p14="http://schemas.microsoft.com/office/powerpoint/2010/main" val="1210421756"/>
              </p:ext>
            </p:extLst>
          </p:nvPr>
        </p:nvGraphicFramePr>
        <p:xfrm>
          <a:off x="172939" y="1702235"/>
          <a:ext cx="11782268" cy="274320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t>FORMÜL</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Birinci editörün soyadı, Birinci editörün adının baş harfi. ve İkinci editörün soyadı, İkinci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     editörün adının baş harfi. (Ed.). (Yıl). </a:t>
                      </a:r>
                      <a:r>
                        <a:rPr lang="tr-TR" sz="1800" i="1" u="none" strike="noStrike" kern="1200" baseline="0" dirty="0" smtClean="0"/>
                        <a:t>Kitabın adı</a:t>
                      </a:r>
                      <a:r>
                        <a:rPr lang="tr-TR" sz="1800" u="none" strike="noStrike" kern="1200" baseline="0" dirty="0" smtClean="0"/>
                        <a:t> (Baskı sayısı). Yayınevi.	</a:t>
                      </a:r>
                    </a:p>
                    <a:p>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TÜRKÇE</a:t>
                      </a: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Savaşır, I. ve Şahin, N. H. (Ed.). (1997). </a:t>
                      </a:r>
                      <a:r>
                        <a:rPr lang="tr-TR" sz="1800" i="1" u="none" strike="noStrike" kern="1200" baseline="0" dirty="0" smtClean="0"/>
                        <a:t>Bilişsel-davranışçı terapilerde değerlendirme: Sık</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i="1" u="none" strike="noStrike" kern="1200" baseline="0" dirty="0" smtClean="0"/>
                        <a:t>     kullanılan ölçekler. </a:t>
                      </a:r>
                      <a:r>
                        <a:rPr lang="tr-TR" sz="1800" u="none" strike="noStrike" kern="1200" baseline="0" dirty="0" smtClean="0"/>
                        <a:t>Türk Psikologlar Derneği Yayınları.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İNGİLİZCE</a:t>
                      </a: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Goldstein, W. M., &amp; Hogarth, R. (Eds.) (1997). </a:t>
                      </a:r>
                      <a:r>
                        <a:rPr lang="en-US" sz="1800" i="1" u="none" strike="noStrike" kern="1200" baseline="0" dirty="0" smtClean="0"/>
                        <a:t>Research on </a:t>
                      </a:r>
                      <a:r>
                        <a:rPr lang="en-US" sz="1800" i="1" u="none" strike="noStrike" kern="1200" baseline="0" dirty="0" err="1" smtClean="0"/>
                        <a:t>judgement</a:t>
                      </a:r>
                      <a:r>
                        <a:rPr lang="en-US" sz="1800" i="1" u="none" strike="noStrike" kern="1200" baseline="0" dirty="0" smtClean="0"/>
                        <a:t> and decision </a:t>
                      </a:r>
                      <a:endParaRPr lang="tr-TR" sz="1800" i="1" u="none" strike="noStrike"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i="1" u="none" strike="noStrike" kern="1200" baseline="0" dirty="0" smtClean="0"/>
                        <a:t>     </a:t>
                      </a:r>
                      <a:r>
                        <a:rPr lang="en-US" sz="1800" i="1" u="none" strike="noStrike" kern="1200" baseline="0" dirty="0" smtClean="0"/>
                        <a:t>making</a:t>
                      </a:r>
                      <a:r>
                        <a:rPr lang="en-US" sz="1800" u="none" strike="noStrike" kern="1200" baseline="0" dirty="0" smtClean="0"/>
                        <a:t>. Cambridge University Press. 	</a:t>
                      </a:r>
                    </a:p>
                    <a:p>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78</a:t>
            </a:fld>
            <a:endParaRPr lang="tr-TR"/>
          </a:p>
        </p:txBody>
      </p:sp>
    </p:spTree>
    <p:extLst>
      <p:ext uri="{BB962C8B-B14F-4D97-AF65-F5344CB8AC3E}">
        <p14:creationId xmlns:p14="http://schemas.microsoft.com/office/powerpoint/2010/main" val="21950707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81439" y="360705"/>
            <a:ext cx="303963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Editörlü Kitapta Bölüm</a:t>
            </a:r>
            <a:endParaRPr lang="tr-TR" sz="2000" i="1" dirty="0"/>
          </a:p>
        </p:txBody>
      </p:sp>
      <p:sp>
        <p:nvSpPr>
          <p:cNvPr id="6" name="Metin kutusu 5"/>
          <p:cNvSpPr txBox="1"/>
          <p:nvPr/>
        </p:nvSpPr>
        <p:spPr>
          <a:xfrm>
            <a:off x="3153266" y="4192222"/>
            <a:ext cx="589597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v"/>
            </a:pPr>
            <a:r>
              <a:rPr lang="tr-TR" dirty="0" smtClean="0"/>
              <a:t>İngilizce kaynaklar sayfası hazırlarken birden fazla editör varsa (Ed.) yerine (</a:t>
            </a:r>
            <a:r>
              <a:rPr lang="tr-TR" dirty="0" err="1" smtClean="0"/>
              <a:t>Eds</a:t>
            </a:r>
            <a:r>
              <a:rPr lang="tr-TR" dirty="0" smtClean="0"/>
              <a:t>.) yazılır.</a:t>
            </a:r>
            <a:endParaRPr lang="en-US" dirty="0"/>
          </a:p>
        </p:txBody>
      </p:sp>
      <p:graphicFrame>
        <p:nvGraphicFramePr>
          <p:cNvPr id="7" name="Tablo 6"/>
          <p:cNvGraphicFramePr>
            <a:graphicFrameLocks noGrp="1"/>
          </p:cNvGraphicFramePr>
          <p:nvPr>
            <p:extLst>
              <p:ext uri="{D42A27DB-BD31-4B8C-83A1-F6EECF244321}">
                <p14:modId xmlns:p14="http://schemas.microsoft.com/office/powerpoint/2010/main" val="2349994046"/>
              </p:ext>
            </p:extLst>
          </p:nvPr>
        </p:nvGraphicFramePr>
        <p:xfrm>
          <a:off x="408332" y="1095717"/>
          <a:ext cx="11782268" cy="246888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FORMÜL</a:t>
                      </a:r>
                      <a:endParaRPr lang="tr-TR" sz="1800" b="1" dirty="0" smtClean="0"/>
                    </a:p>
                  </a:txBody>
                  <a:tcPr/>
                </a:tc>
                <a:tc>
                  <a:txBody>
                    <a:bodyPr/>
                    <a:lstStyle/>
                    <a:p>
                      <a:pPr marL="252000" indent="-457200"/>
                      <a:r>
                        <a:rPr lang="tr-TR" sz="1800" u="none" strike="noStrike" kern="1200" baseline="0" dirty="0" smtClean="0"/>
                        <a:t>Yazarın soyadı, Yazarın adının baş harfi. (Yıl). Bölümün adı. Editörün adının baş harfi. Editörün soyadı (Ed.), Kitabın adı (Baskı sayısı) içinde (Bölümün sayfa aralığı). Yayınevi.</a:t>
                      </a:r>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TÜRKÇE</a:t>
                      </a: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Kejanlıoğlu</a:t>
                      </a:r>
                      <a:r>
                        <a:rPr lang="en-US" sz="1800" dirty="0" smtClean="0"/>
                        <a:t>, B. (2005). </a:t>
                      </a:r>
                      <a:r>
                        <a:rPr lang="en-US" sz="1800" dirty="0" err="1" smtClean="0"/>
                        <a:t>Medya</a:t>
                      </a:r>
                      <a:r>
                        <a:rPr lang="en-US" sz="1800" dirty="0" smtClean="0"/>
                        <a:t> </a:t>
                      </a:r>
                      <a:r>
                        <a:rPr lang="tr-TR" sz="1800" dirty="0" smtClean="0"/>
                        <a:t>ç</a:t>
                      </a:r>
                      <a:r>
                        <a:rPr lang="en-US" sz="1800" dirty="0" err="1" smtClean="0"/>
                        <a:t>alışmalarında</a:t>
                      </a:r>
                      <a:r>
                        <a:rPr lang="en-US" sz="1800" dirty="0" smtClean="0"/>
                        <a:t> </a:t>
                      </a:r>
                      <a:r>
                        <a:rPr lang="tr-TR" sz="1800" dirty="0" smtClean="0"/>
                        <a:t>k</a:t>
                      </a:r>
                      <a:r>
                        <a:rPr lang="en-US" sz="1800" dirty="0" err="1" smtClean="0"/>
                        <a:t>amusal</a:t>
                      </a:r>
                      <a:r>
                        <a:rPr lang="en-US" sz="1800" dirty="0" smtClean="0"/>
                        <a:t> </a:t>
                      </a:r>
                      <a:r>
                        <a:rPr lang="tr-TR" sz="1800" dirty="0" smtClean="0"/>
                        <a:t>a</a:t>
                      </a:r>
                      <a:r>
                        <a:rPr lang="en-US" sz="1800" dirty="0" err="1" smtClean="0"/>
                        <a:t>lan</a:t>
                      </a:r>
                      <a:r>
                        <a:rPr lang="en-US" sz="1800" dirty="0" smtClean="0"/>
                        <a:t> </a:t>
                      </a:r>
                      <a:r>
                        <a:rPr lang="tr-TR" sz="1800" dirty="0" smtClean="0"/>
                        <a:t>k</a:t>
                      </a:r>
                      <a:r>
                        <a:rPr lang="en-US" sz="1800" dirty="0" err="1" smtClean="0"/>
                        <a:t>avramı</a:t>
                      </a:r>
                      <a:r>
                        <a:rPr lang="en-US" sz="1800" dirty="0" smtClean="0"/>
                        <a:t>. M</a:t>
                      </a:r>
                      <a:r>
                        <a:rPr lang="tr-TR" sz="1800" dirty="0" smtClean="0"/>
                        <a:t>.</a:t>
                      </a:r>
                      <a:r>
                        <a:rPr lang="en-US" sz="1800" dirty="0" smtClean="0"/>
                        <a:t> </a:t>
                      </a:r>
                      <a:r>
                        <a:rPr lang="en-US" sz="1800" dirty="0" err="1" smtClean="0"/>
                        <a:t>Özbek</a:t>
                      </a:r>
                      <a:r>
                        <a:rPr lang="en-US" sz="1800" dirty="0" smtClean="0"/>
                        <a:t> (Ed.), </a:t>
                      </a:r>
                      <a:endParaRPr lang="tr-TR"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i="1" u="none" strike="noStrike" kern="1200" baseline="0" dirty="0" smtClean="0"/>
                        <a:t>     K</a:t>
                      </a:r>
                      <a:r>
                        <a:rPr lang="en-US" sz="1800" i="1" dirty="0" err="1" smtClean="0"/>
                        <a:t>amusal</a:t>
                      </a:r>
                      <a:r>
                        <a:rPr lang="en-US" sz="1800" i="1" dirty="0" smtClean="0"/>
                        <a:t> </a:t>
                      </a:r>
                      <a:r>
                        <a:rPr lang="tr-TR" sz="1800" i="1" dirty="0" smtClean="0"/>
                        <a:t>a</a:t>
                      </a:r>
                      <a:r>
                        <a:rPr lang="en-US" sz="1800" i="1" dirty="0" err="1" smtClean="0"/>
                        <a:t>lan</a:t>
                      </a:r>
                      <a:r>
                        <a:rPr lang="en-US" sz="1800" i="1" dirty="0" smtClean="0"/>
                        <a:t> </a:t>
                      </a:r>
                      <a:r>
                        <a:rPr lang="en-US" sz="1800" dirty="0" err="1" smtClean="0"/>
                        <a:t>içinde</a:t>
                      </a:r>
                      <a:r>
                        <a:rPr lang="en-US" sz="1800" dirty="0" smtClean="0"/>
                        <a:t> (s. 689-713). </a:t>
                      </a:r>
                      <a:r>
                        <a:rPr lang="en-US" sz="1800" dirty="0" err="1" smtClean="0"/>
                        <a:t>Hil</a:t>
                      </a:r>
                      <a:r>
                        <a:rPr lang="en-US" sz="1800" dirty="0" smtClean="0"/>
                        <a:t>.</a:t>
                      </a:r>
                      <a:endParaRPr lang="tr-TR" sz="1800" u="none" strike="noStrike"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İNGİLİZCE</a:t>
                      </a:r>
                    </a:p>
                    <a:p>
                      <a:endParaRPr lang="tr-TR" sz="1800" dirty="0"/>
                    </a:p>
                  </a:txBody>
                  <a:tcPr/>
                </a:tc>
                <a:tc>
                  <a:txBody>
                    <a:bodyPr/>
                    <a:lstStyle/>
                    <a:p>
                      <a:r>
                        <a:rPr lang="tr-TR" sz="1800" u="none" strike="noStrike" kern="1200" baseline="0" dirty="0" err="1" smtClean="0"/>
                        <a:t>Lang</a:t>
                      </a:r>
                      <a:r>
                        <a:rPr lang="tr-TR" sz="1800" u="none" strike="noStrike" kern="1200" baseline="0" dirty="0" smtClean="0"/>
                        <a:t>, P. J., </a:t>
                      </a:r>
                      <a:r>
                        <a:rPr lang="tr-TR" sz="1800" u="none" strike="noStrike" kern="1200" baseline="0" dirty="0" err="1" smtClean="0"/>
                        <a:t>Bradley</a:t>
                      </a:r>
                      <a:r>
                        <a:rPr lang="tr-TR" sz="1800" u="none" strike="noStrike" kern="1200" baseline="0" dirty="0" smtClean="0"/>
                        <a:t>, M. M., &amp; </a:t>
                      </a:r>
                      <a:r>
                        <a:rPr lang="tr-TR" sz="1800" u="none" strike="noStrike" kern="1200" baseline="0" dirty="0" err="1" smtClean="0"/>
                        <a:t>Cuthbert</a:t>
                      </a:r>
                      <a:r>
                        <a:rPr lang="tr-TR" sz="1800" u="none" strike="noStrike" kern="1200" baseline="0" dirty="0" smtClean="0"/>
                        <a:t>, B. N. (1997). </a:t>
                      </a:r>
                      <a:r>
                        <a:rPr lang="tr-TR" sz="1800" u="none" strike="noStrike" kern="1200" baseline="0" dirty="0" err="1" smtClean="0"/>
                        <a:t>Motivated</a:t>
                      </a:r>
                      <a:r>
                        <a:rPr lang="tr-TR" sz="1800" u="none" strike="noStrike" kern="1200" baseline="0" dirty="0" smtClean="0"/>
                        <a:t> </a:t>
                      </a:r>
                      <a:r>
                        <a:rPr lang="tr-TR" sz="1800" u="none" strike="noStrike" kern="1200" baseline="0" dirty="0" err="1" smtClean="0"/>
                        <a:t>attention</a:t>
                      </a:r>
                      <a:r>
                        <a:rPr lang="tr-TR" sz="1800" u="none" strike="noStrike" kern="1200" baseline="0" dirty="0" smtClean="0"/>
                        <a:t>: </a:t>
                      </a:r>
                      <a:r>
                        <a:rPr lang="tr-TR" sz="1800" u="none" strike="noStrike" kern="1200" baseline="0" dirty="0" err="1" smtClean="0"/>
                        <a:t>Affect</a:t>
                      </a:r>
                      <a:r>
                        <a:rPr lang="tr-TR" sz="1800" u="none" strike="noStrike" kern="1200" baseline="0" dirty="0" smtClean="0"/>
                        <a:t>, </a:t>
                      </a:r>
                    </a:p>
                    <a:p>
                      <a:r>
                        <a:rPr lang="tr-TR" sz="1800" u="none" strike="noStrike" kern="1200" baseline="0" dirty="0" smtClean="0"/>
                        <a:t>     </a:t>
                      </a:r>
                      <a:r>
                        <a:rPr lang="tr-TR" sz="1800" u="none" strike="noStrike" kern="1200" baseline="0" dirty="0" err="1" smtClean="0"/>
                        <a:t>activation</a:t>
                      </a:r>
                      <a:r>
                        <a:rPr lang="tr-TR" sz="1800" u="none" strike="noStrike" kern="1200" baseline="0" dirty="0" smtClean="0"/>
                        <a:t>, </a:t>
                      </a:r>
                      <a:r>
                        <a:rPr lang="tr-TR" sz="1800" u="none" strike="noStrike" kern="1200" baseline="0" dirty="0" err="1" smtClean="0"/>
                        <a:t>and</a:t>
                      </a:r>
                      <a:r>
                        <a:rPr lang="tr-TR" sz="1800" u="none" strike="noStrike" kern="1200" baseline="0" dirty="0" smtClean="0"/>
                        <a:t> </a:t>
                      </a:r>
                      <a:r>
                        <a:rPr lang="tr-TR" sz="1800" u="none" strike="noStrike" kern="1200" baseline="0" dirty="0" err="1" smtClean="0"/>
                        <a:t>action</a:t>
                      </a:r>
                      <a:r>
                        <a:rPr lang="tr-TR" sz="1800" u="none" strike="noStrike" kern="1200" baseline="0" dirty="0" smtClean="0"/>
                        <a:t>. </a:t>
                      </a:r>
                      <a:r>
                        <a:rPr lang="tr-TR" sz="1800" u="none" strike="noStrike" kern="1200" baseline="0" dirty="0" err="1" smtClean="0"/>
                        <a:t>In</a:t>
                      </a:r>
                      <a:r>
                        <a:rPr lang="tr-TR" sz="1800" u="none" strike="noStrike" kern="1200" baseline="0" dirty="0" smtClean="0"/>
                        <a:t> P. J. </a:t>
                      </a:r>
                      <a:r>
                        <a:rPr lang="tr-TR" sz="1800" u="none" strike="noStrike" kern="1200" baseline="0" dirty="0" err="1" smtClean="0"/>
                        <a:t>Lang</a:t>
                      </a:r>
                      <a:r>
                        <a:rPr lang="tr-TR" sz="1800" u="none" strike="noStrike" kern="1200" baseline="0" dirty="0" smtClean="0"/>
                        <a:t>, R. F. </a:t>
                      </a:r>
                      <a:r>
                        <a:rPr lang="tr-TR" sz="1800" u="none" strike="noStrike" kern="1200" baseline="0" dirty="0" err="1" smtClean="0"/>
                        <a:t>Simons</a:t>
                      </a:r>
                      <a:r>
                        <a:rPr lang="tr-TR" sz="1800" u="none" strike="noStrike" kern="1200" baseline="0" dirty="0" smtClean="0"/>
                        <a:t>, &amp; M. Balaban (</a:t>
                      </a:r>
                      <a:r>
                        <a:rPr lang="tr-TR" sz="1800" u="none" strike="noStrike" kern="1200" baseline="0" dirty="0" err="1" smtClean="0"/>
                        <a:t>Eds</a:t>
                      </a:r>
                      <a:r>
                        <a:rPr lang="tr-TR" sz="1800" i="1" u="none" strike="noStrike" kern="1200" baseline="0" dirty="0" smtClean="0"/>
                        <a:t>.), </a:t>
                      </a:r>
                      <a:r>
                        <a:rPr lang="tr-TR" sz="1800" i="1" u="none" strike="noStrike" kern="1200" baseline="0" dirty="0" err="1" smtClean="0"/>
                        <a:t>Attention</a:t>
                      </a:r>
                      <a:r>
                        <a:rPr lang="tr-TR" sz="1800" i="1" u="none" strike="noStrike" kern="1200" baseline="0" dirty="0" smtClean="0"/>
                        <a:t> </a:t>
                      </a:r>
                      <a:r>
                        <a:rPr lang="tr-TR" sz="1800" i="1" u="none" strike="noStrike" kern="1200" baseline="0" dirty="0" err="1" smtClean="0"/>
                        <a:t>and</a:t>
                      </a:r>
                      <a:r>
                        <a:rPr lang="tr-TR" sz="1800" i="1" u="none" strike="noStrike" kern="120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i="1" u="none" strike="noStrike" kern="1200" baseline="0" dirty="0" smtClean="0"/>
                        <a:t>     </a:t>
                      </a:r>
                      <a:r>
                        <a:rPr lang="tr-TR" sz="1800" i="1" u="none" strike="noStrike" kern="1200" baseline="0" dirty="0" err="1" smtClean="0"/>
                        <a:t>orienting</a:t>
                      </a:r>
                      <a:r>
                        <a:rPr lang="tr-TR" sz="1800" i="1" u="none" strike="noStrike" kern="1200" baseline="0" dirty="0" smtClean="0"/>
                        <a:t>: </a:t>
                      </a:r>
                      <a:r>
                        <a:rPr lang="tr-TR" sz="1800" i="1" u="none" strike="noStrike" kern="1200" baseline="0" dirty="0" err="1" smtClean="0"/>
                        <a:t>Sensory</a:t>
                      </a:r>
                      <a:r>
                        <a:rPr lang="tr-TR" sz="1800" i="1" u="none" strike="noStrike" kern="1200" baseline="0" dirty="0" smtClean="0"/>
                        <a:t> </a:t>
                      </a:r>
                      <a:r>
                        <a:rPr lang="tr-TR" sz="1800" i="1" u="none" strike="noStrike" kern="1200" baseline="0" dirty="0" err="1" smtClean="0"/>
                        <a:t>and</a:t>
                      </a:r>
                      <a:r>
                        <a:rPr lang="tr-TR" sz="1800" i="1" u="none" strike="noStrike" kern="1200" baseline="0" dirty="0" smtClean="0"/>
                        <a:t> </a:t>
                      </a:r>
                      <a:r>
                        <a:rPr lang="tr-TR" sz="1800" i="1" u="none" strike="noStrike" kern="1200" baseline="0" dirty="0" err="1" smtClean="0"/>
                        <a:t>motivational</a:t>
                      </a:r>
                      <a:r>
                        <a:rPr lang="tr-TR" sz="1800" i="1" u="none" strike="noStrike" kern="1200" baseline="0" dirty="0" smtClean="0"/>
                        <a:t> </a:t>
                      </a:r>
                      <a:r>
                        <a:rPr lang="tr-TR" sz="1800" i="1" u="none" strike="noStrike" kern="1200" baseline="0" dirty="0" err="1" smtClean="0"/>
                        <a:t>processes</a:t>
                      </a:r>
                      <a:r>
                        <a:rPr lang="tr-TR" sz="1800" i="1" u="none" strike="noStrike" kern="1200" baseline="0" dirty="0" smtClean="0"/>
                        <a:t> </a:t>
                      </a:r>
                      <a:r>
                        <a:rPr lang="tr-TR" sz="1800" u="none" strike="noStrike" kern="1200" baseline="0" dirty="0" smtClean="0"/>
                        <a:t>(</a:t>
                      </a:r>
                      <a:r>
                        <a:rPr lang="tr-TR" sz="1800" u="none" strike="noStrike" kern="1200" baseline="0" dirty="0" err="1" smtClean="0"/>
                        <a:t>pp</a:t>
                      </a:r>
                      <a:r>
                        <a:rPr lang="tr-TR" sz="1800" u="none" strike="noStrike" kern="1200" baseline="0" dirty="0" smtClean="0"/>
                        <a:t>. 97- 135). </a:t>
                      </a:r>
                      <a:r>
                        <a:rPr lang="tr-TR" sz="1800" u="none" strike="noStrike" kern="1200" baseline="0" dirty="0" err="1" smtClean="0"/>
                        <a:t>Erlbaum</a:t>
                      </a:r>
                      <a:r>
                        <a:rPr lang="tr-TR" sz="1800" u="none" strike="noStrike" kern="1200" baseline="0" dirty="0" smtClean="0"/>
                        <a:t>.</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79</a:t>
            </a:fld>
            <a:endParaRPr lang="tr-TR"/>
          </a:p>
        </p:txBody>
      </p:sp>
    </p:spTree>
    <p:extLst>
      <p:ext uri="{BB962C8B-B14F-4D97-AF65-F5344CB8AC3E}">
        <p14:creationId xmlns:p14="http://schemas.microsoft.com/office/powerpoint/2010/main" val="1577772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3804" y="129491"/>
            <a:ext cx="2395798" cy="523085"/>
          </a:xfrm>
        </p:spPr>
        <p:style>
          <a:lnRef idx="2">
            <a:schemeClr val="dk1"/>
          </a:lnRef>
          <a:fillRef idx="1001">
            <a:schemeClr val="lt1"/>
          </a:fillRef>
          <a:effectRef idx="0">
            <a:schemeClr val="dk1"/>
          </a:effectRef>
          <a:fontRef idx="minor">
            <a:schemeClr val="dk1"/>
          </a:fontRef>
        </p:style>
        <p:txBody>
          <a:bodyPr>
            <a:normAutofit/>
          </a:bodyPr>
          <a:lstStyle/>
          <a:p>
            <a:r>
              <a:rPr lang="tr-TR" sz="2800" dirty="0" smtClean="0">
                <a:solidFill>
                  <a:srgbClr val="C00000"/>
                </a:solidFill>
              </a:rPr>
              <a:t>Başlık (</a:t>
            </a:r>
            <a:r>
              <a:rPr lang="tr-TR" sz="2800" dirty="0" err="1" smtClean="0">
                <a:solidFill>
                  <a:srgbClr val="C00000"/>
                </a:solidFill>
              </a:rPr>
              <a:t>Title</a:t>
            </a:r>
            <a:r>
              <a:rPr lang="tr-TR" sz="2800" dirty="0" smtClean="0">
                <a:solidFill>
                  <a:srgbClr val="C00000"/>
                </a:solidFill>
              </a:rPr>
              <a:t>)</a:t>
            </a:r>
            <a:endParaRPr lang="tr-TR" sz="2800" dirty="0">
              <a:solidFill>
                <a:srgbClr val="C00000"/>
              </a:solidFill>
            </a:endParaRPr>
          </a:p>
        </p:txBody>
      </p:sp>
      <p:sp>
        <p:nvSpPr>
          <p:cNvPr id="4" name="Metin kutusu 3"/>
          <p:cNvSpPr txBox="1"/>
          <p:nvPr/>
        </p:nvSpPr>
        <p:spPr>
          <a:xfrm>
            <a:off x="381984" y="1394083"/>
            <a:ext cx="5733739"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Raporun ana fikrini özetlemelidir.</a:t>
            </a:r>
          </a:p>
          <a:p>
            <a:pPr marL="800100" lvl="1" indent="-342900">
              <a:buFont typeface="Arial" panose="020B0604020202020204" pitchFamily="34" charset="0"/>
              <a:buChar char="•"/>
            </a:pPr>
            <a:r>
              <a:rPr lang="tr-TR" sz="2000" dirty="0" smtClean="0"/>
              <a:t>Araştırmanın </a:t>
            </a:r>
            <a:r>
              <a:rPr lang="tr-TR" sz="2000" dirty="0"/>
              <a:t>t</a:t>
            </a:r>
            <a:r>
              <a:rPr lang="tr-TR" sz="2000" dirty="0" smtClean="0"/>
              <a:t>emel konusu,</a:t>
            </a:r>
          </a:p>
          <a:p>
            <a:pPr marL="800100" lvl="1" indent="-342900">
              <a:buFont typeface="Arial" panose="020B0604020202020204" pitchFamily="34" charset="0"/>
              <a:buChar char="•"/>
            </a:pPr>
            <a:r>
              <a:rPr lang="tr-TR" sz="2000" dirty="0"/>
              <a:t>d</a:t>
            </a:r>
            <a:r>
              <a:rPr lang="tr-TR" sz="2000" dirty="0" smtClean="0"/>
              <a:t>eğişkenleri,</a:t>
            </a:r>
          </a:p>
          <a:p>
            <a:pPr marL="800100" lvl="1" indent="-342900">
              <a:buFont typeface="Arial" panose="020B0604020202020204" pitchFamily="34" charset="0"/>
              <a:buChar char="•"/>
            </a:pPr>
            <a:r>
              <a:rPr lang="tr-TR" sz="2000" dirty="0" smtClean="0"/>
              <a:t>kuramsal altyapısı hakkında bilgi vermelidir.</a:t>
            </a:r>
          </a:p>
          <a:p>
            <a:pPr lvl="1"/>
            <a:endParaRPr lang="tr-TR" sz="2000" dirty="0" smtClean="0"/>
          </a:p>
          <a:p>
            <a:r>
              <a:rPr lang="tr-TR" sz="2000" dirty="0" smtClean="0"/>
              <a:t>Başlık </a:t>
            </a:r>
            <a:r>
              <a:rPr lang="tr-TR" sz="2000" dirty="0"/>
              <a:t>için önerilen uzunluk en fazla 12 sözcüktür</a:t>
            </a:r>
            <a:r>
              <a:rPr lang="tr-TR" sz="2000" dirty="0" smtClean="0"/>
              <a:t>.</a:t>
            </a:r>
          </a:p>
          <a:p>
            <a:r>
              <a:rPr lang="tr-TR" sz="2000" b="1" dirty="0" smtClean="0"/>
              <a:t>Örnek</a:t>
            </a:r>
            <a:r>
              <a:rPr lang="tr-TR" sz="2000" dirty="0" smtClean="0"/>
              <a:t>: ‘Dönüştürülmüş </a:t>
            </a:r>
            <a:r>
              <a:rPr lang="tr-TR" sz="2000" dirty="0"/>
              <a:t>Harflerin Okuma Hızına </a:t>
            </a:r>
            <a:r>
              <a:rPr lang="tr-TR" sz="2000" dirty="0" smtClean="0"/>
              <a:t>Etkisi’</a:t>
            </a:r>
            <a:endParaRPr lang="tr-TR" sz="2000" dirty="0"/>
          </a:p>
          <a:p>
            <a:endParaRPr lang="tr-TR" sz="2000" dirty="0" smtClean="0"/>
          </a:p>
        </p:txBody>
      </p:sp>
      <p:sp>
        <p:nvSpPr>
          <p:cNvPr id="5" name="Metin kutusu 4"/>
          <p:cNvSpPr txBox="1"/>
          <p:nvPr/>
        </p:nvSpPr>
        <p:spPr>
          <a:xfrm>
            <a:off x="157395" y="4766871"/>
            <a:ext cx="6498238" cy="101566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dirty="0" smtClean="0"/>
              <a:t>Kelimelerin ilk harfleri büyük, diğerleri küçük harfle yazılmalı, </a:t>
            </a:r>
          </a:p>
          <a:p>
            <a:r>
              <a:rPr lang="tr-TR" sz="2000" dirty="0" smtClean="0"/>
              <a:t>Sayfaya sağdan ve soldan ortalanmalı,</a:t>
            </a:r>
          </a:p>
          <a:p>
            <a:r>
              <a:rPr lang="tr-TR" sz="2000" dirty="0"/>
              <a:t>S</a:t>
            </a:r>
            <a:r>
              <a:rPr lang="tr-TR" sz="2000" dirty="0" smtClean="0"/>
              <a:t>ayfanın üst ortasında bulunmalıdır.</a:t>
            </a:r>
          </a:p>
        </p:txBody>
      </p:sp>
      <p:sp>
        <p:nvSpPr>
          <p:cNvPr id="6" name="Metin kutusu 5"/>
          <p:cNvSpPr txBox="1"/>
          <p:nvPr/>
        </p:nvSpPr>
        <p:spPr>
          <a:xfrm>
            <a:off x="7407952" y="55037"/>
            <a:ext cx="409231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u="sng" dirty="0" smtClean="0">
                <a:solidFill>
                  <a:srgbClr val="C00000"/>
                </a:solidFill>
              </a:rPr>
              <a:t>Kısa Başlık (</a:t>
            </a:r>
            <a:r>
              <a:rPr lang="tr-TR" sz="2800" u="sng" dirty="0" err="1" smtClean="0">
                <a:solidFill>
                  <a:srgbClr val="C00000"/>
                </a:solidFill>
              </a:rPr>
              <a:t>Running</a:t>
            </a:r>
            <a:r>
              <a:rPr lang="tr-TR" sz="2800" u="sng" dirty="0" smtClean="0">
                <a:solidFill>
                  <a:srgbClr val="C00000"/>
                </a:solidFill>
              </a:rPr>
              <a:t> </a:t>
            </a:r>
            <a:r>
              <a:rPr lang="tr-TR" sz="2800" u="sng" dirty="0" err="1" smtClean="0">
                <a:solidFill>
                  <a:srgbClr val="C00000"/>
                </a:solidFill>
              </a:rPr>
              <a:t>Head</a:t>
            </a:r>
            <a:r>
              <a:rPr lang="tr-TR" sz="2800" u="sng" dirty="0" smtClean="0">
                <a:solidFill>
                  <a:srgbClr val="C00000"/>
                </a:solidFill>
              </a:rPr>
              <a:t> ) </a:t>
            </a:r>
            <a:endParaRPr lang="tr-TR" sz="2800" u="sng" dirty="0">
              <a:solidFill>
                <a:srgbClr val="C00000"/>
              </a:solidFill>
            </a:endParaRPr>
          </a:p>
        </p:txBody>
      </p:sp>
      <p:sp>
        <p:nvSpPr>
          <p:cNvPr id="7" name="Metin kutusu 6"/>
          <p:cNvSpPr txBox="1"/>
          <p:nvPr/>
        </p:nvSpPr>
        <p:spPr>
          <a:xfrm>
            <a:off x="6921062" y="652576"/>
            <a:ext cx="5006423"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Kısa başlık en fazla 50 karakterden oluşur.</a:t>
            </a:r>
          </a:p>
          <a:p>
            <a:r>
              <a:rPr lang="tr-TR" sz="2000" b="1" i="1" dirty="0" smtClean="0"/>
              <a:t>Her sayfanın en üst kısmına büyük harflerle </a:t>
            </a:r>
            <a:r>
              <a:rPr lang="tr-TR" sz="2000" dirty="0" smtClean="0"/>
              <a:t>yazılır.</a:t>
            </a:r>
            <a:endParaRPr lang="tr-TR" sz="2000" dirty="0"/>
          </a:p>
          <a:p>
            <a:r>
              <a:rPr lang="tr-TR" sz="2000" dirty="0" smtClean="0"/>
              <a:t>Başlık: ‘Öz- Yeterlilik ve İşteki Performans: Meta-analitik Bir Çalışma’</a:t>
            </a:r>
            <a:endParaRPr lang="tr-TR" sz="2000" dirty="0"/>
          </a:p>
          <a:p>
            <a:r>
              <a:rPr lang="tr-TR" sz="2000" dirty="0" smtClean="0"/>
              <a:t>Kısa başlık: ÖZ-YETERLİLİK VE PERFORMANS</a:t>
            </a:r>
          </a:p>
          <a:p>
            <a:endParaRPr lang="tr-TR" sz="2000" dirty="0"/>
          </a:p>
          <a:p>
            <a:r>
              <a:rPr lang="tr-TR" sz="2000" dirty="0" smtClean="0">
                <a:solidFill>
                  <a:srgbClr val="C00000"/>
                </a:solidFill>
              </a:rPr>
              <a:t>NEDEN kısa başlık kullanılır?</a:t>
            </a:r>
          </a:p>
          <a:p>
            <a:r>
              <a:rPr lang="tr-TR" sz="2000" i="1" dirty="0" smtClean="0">
                <a:solidFill>
                  <a:schemeClr val="tx1"/>
                </a:solidFill>
              </a:rPr>
              <a:t>Okuyucunun ilerleyen </a:t>
            </a:r>
            <a:r>
              <a:rPr lang="tr-TR" sz="2000" i="1" dirty="0"/>
              <a:t>sayfalarda konudan kopmaması için raporun yazılma amacını hatırlatma işlevi görür</a:t>
            </a:r>
            <a:r>
              <a:rPr lang="tr-TR" sz="2000" i="1" dirty="0" smtClean="0"/>
              <a:t>.</a:t>
            </a:r>
          </a:p>
          <a:p>
            <a:endParaRPr lang="tr-TR" sz="2000" i="1" dirty="0">
              <a:solidFill>
                <a:srgbClr val="C00000"/>
              </a:solidFill>
            </a:endParaRPr>
          </a:p>
        </p:txBody>
      </p:sp>
      <p:sp>
        <p:nvSpPr>
          <p:cNvPr id="8" name="Metin kutusu 7"/>
          <p:cNvSpPr txBox="1"/>
          <p:nvPr/>
        </p:nvSpPr>
        <p:spPr>
          <a:xfrm>
            <a:off x="7037882" y="4910326"/>
            <a:ext cx="4946753"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dirty="0" smtClean="0"/>
              <a:t>‘</a:t>
            </a:r>
            <a:r>
              <a:rPr lang="tr-TR" sz="2000" u="sng" dirty="0" smtClean="0"/>
              <a:t>Kısa başlık</a:t>
            </a:r>
            <a:r>
              <a:rPr lang="tr-TR" sz="2000" dirty="0" smtClean="0"/>
              <a:t>’ küçük harfle, ‘:’ den sonrası büyük harflerle yazılır.  </a:t>
            </a:r>
          </a:p>
        </p:txBody>
      </p:sp>
      <p:sp>
        <p:nvSpPr>
          <p:cNvPr id="9" name="Metin kutusu 8"/>
          <p:cNvSpPr txBox="1"/>
          <p:nvPr/>
        </p:nvSpPr>
        <p:spPr>
          <a:xfrm>
            <a:off x="7037882" y="5782534"/>
            <a:ext cx="4946753" cy="92333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‘Kısa başlık:’ yazısı </a:t>
            </a:r>
            <a:r>
              <a:rPr lang="tr-TR" dirty="0" smtClean="0">
                <a:solidFill>
                  <a:srgbClr val="C00000"/>
                </a:solidFill>
              </a:rPr>
              <a:t>SADECE KAPAK SAYFASINDA </a:t>
            </a:r>
            <a:r>
              <a:rPr lang="tr-TR" dirty="0" smtClean="0"/>
              <a:t>bulunur, </a:t>
            </a:r>
            <a:r>
              <a:rPr lang="tr-TR" dirty="0" smtClean="0">
                <a:solidFill>
                  <a:schemeClr val="tx1"/>
                </a:solidFill>
              </a:rPr>
              <a:t>diğer sayfalarda ise </a:t>
            </a:r>
            <a:r>
              <a:rPr lang="tr-TR" dirty="0" smtClean="0">
                <a:solidFill>
                  <a:srgbClr val="C00000"/>
                </a:solidFill>
              </a:rPr>
              <a:t>kısa başlığın kendisi</a:t>
            </a:r>
          </a:p>
          <a:p>
            <a:r>
              <a:rPr lang="tr-TR" dirty="0" smtClean="0">
                <a:solidFill>
                  <a:srgbClr val="C00000"/>
                </a:solidFill>
              </a:rPr>
              <a:t> (‘:’ den sonrası) BÜYÜK HARFLERLE </a:t>
            </a:r>
            <a:r>
              <a:rPr lang="tr-TR" dirty="0" smtClean="0"/>
              <a:t>yazılır.</a:t>
            </a:r>
          </a:p>
        </p:txBody>
      </p:sp>
      <p:sp>
        <p:nvSpPr>
          <p:cNvPr id="3" name="Slayt Numarası Yer Tutucusu 2"/>
          <p:cNvSpPr>
            <a:spLocks noGrp="1"/>
          </p:cNvSpPr>
          <p:nvPr>
            <p:ph type="sldNum" sz="quarter" idx="12"/>
          </p:nvPr>
        </p:nvSpPr>
        <p:spPr/>
        <p:txBody>
          <a:bodyPr/>
          <a:lstStyle/>
          <a:p>
            <a:fld id="{900D4ED9-462A-4EB0-AD72-7478C23AB2D5}" type="slidenum">
              <a:rPr lang="tr-TR" smtClean="0"/>
              <a:t>8</a:t>
            </a:fld>
            <a:endParaRPr lang="tr-TR"/>
          </a:p>
        </p:txBody>
      </p:sp>
    </p:spTree>
    <p:extLst>
      <p:ext uri="{BB962C8B-B14F-4D97-AF65-F5344CB8AC3E}">
        <p14:creationId xmlns:p14="http://schemas.microsoft.com/office/powerpoint/2010/main" val="3952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202361" y="384526"/>
            <a:ext cx="1241845"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E-kitap</a:t>
            </a:r>
            <a:endParaRPr lang="tr-TR" sz="2000" i="1" dirty="0"/>
          </a:p>
        </p:txBody>
      </p:sp>
      <p:sp>
        <p:nvSpPr>
          <p:cNvPr id="6" name="Metin kutusu 5"/>
          <p:cNvSpPr txBox="1"/>
          <p:nvPr/>
        </p:nvSpPr>
        <p:spPr>
          <a:xfrm>
            <a:off x="1633451" y="4070501"/>
            <a:ext cx="589597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v"/>
            </a:pPr>
            <a:r>
              <a:rPr lang="tr-TR" dirty="0" smtClean="0"/>
              <a:t>İngilizce kaynaklar sayfası hazırlarken birden fazla editör varsa (Ed.) yerine (</a:t>
            </a:r>
            <a:r>
              <a:rPr lang="tr-TR" dirty="0" err="1" smtClean="0"/>
              <a:t>Eds</a:t>
            </a:r>
            <a:r>
              <a:rPr lang="tr-TR" dirty="0" smtClean="0"/>
              <a:t>.) yazılır.</a:t>
            </a:r>
            <a:endParaRPr lang="en-US" dirty="0"/>
          </a:p>
        </p:txBody>
      </p:sp>
      <p:graphicFrame>
        <p:nvGraphicFramePr>
          <p:cNvPr id="7" name="Tablo 6"/>
          <p:cNvGraphicFramePr>
            <a:graphicFrameLocks noGrp="1"/>
          </p:cNvGraphicFramePr>
          <p:nvPr>
            <p:extLst>
              <p:ext uri="{D42A27DB-BD31-4B8C-83A1-F6EECF244321}">
                <p14:modId xmlns:p14="http://schemas.microsoft.com/office/powerpoint/2010/main" val="3271636537"/>
              </p:ext>
            </p:extLst>
          </p:nvPr>
        </p:nvGraphicFramePr>
        <p:xfrm>
          <a:off x="409732" y="1254743"/>
          <a:ext cx="11782268" cy="3893726"/>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smtClean="0"/>
                        <a:t>Doi</a:t>
                      </a:r>
                      <a:r>
                        <a:rPr lang="tr-TR" sz="1800" baseline="0" dirty="0" smtClean="0"/>
                        <a:t> numarası ile</a:t>
                      </a:r>
                      <a:endParaRPr lang="tr-TR" sz="1800" b="1" dirty="0" smtClean="0"/>
                    </a:p>
                  </a:txBody>
                  <a:tcPr/>
                </a:tc>
                <a:tc>
                  <a:txBody>
                    <a:bodyPr/>
                    <a:lstStyle/>
                    <a:p>
                      <a:pPr marL="252000" indent="-457200"/>
                      <a:r>
                        <a:rPr lang="en-US" sz="1800" dirty="0" smtClean="0"/>
                        <a:t>Gillam, T. (2018). </a:t>
                      </a:r>
                      <a:r>
                        <a:rPr lang="en-US" sz="1800" i="1" dirty="0" smtClean="0"/>
                        <a:t>Creativity, wellbeing and mental health practice.</a:t>
                      </a:r>
                      <a:r>
                        <a:rPr lang="en-US" sz="1800" dirty="0" smtClean="0"/>
                        <a:t> Wiley Blackwell. https://doi.org/10.1007/978-3-319-74884-9 </a:t>
                      </a:r>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r>
                        <a:rPr lang="tr-TR" sz="1800" dirty="0" err="1" smtClean="0"/>
                        <a:t>Doi</a:t>
                      </a:r>
                      <a:r>
                        <a:rPr lang="tr-TR" sz="1800" baseline="0" dirty="0" smtClean="0"/>
                        <a:t> numarası olmadan</a:t>
                      </a:r>
                      <a:endParaRPr lang="tr-TR" sz="18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en-US" sz="1800" dirty="0" smtClean="0"/>
                        <a:t>Lauwers, J., </a:t>
                      </a:r>
                      <a:r>
                        <a:rPr lang="en-US" sz="1800" dirty="0" err="1" smtClean="0"/>
                        <a:t>Opsomer</a:t>
                      </a:r>
                      <a:r>
                        <a:rPr lang="en-US" sz="1800" dirty="0" smtClean="0"/>
                        <a:t>, J. &amp; </a:t>
                      </a:r>
                      <a:r>
                        <a:rPr lang="en-US" sz="1800" dirty="0" err="1" smtClean="0"/>
                        <a:t>Schwall</a:t>
                      </a:r>
                      <a:r>
                        <a:rPr lang="en-US" sz="1800" dirty="0" smtClean="0"/>
                        <a:t>, H. (Eds.). (2018</a:t>
                      </a:r>
                      <a:r>
                        <a:rPr lang="en-US" sz="1800" i="1" dirty="0" smtClean="0"/>
                        <a:t>). Psychology and the classics: a dialogue of disciplines.</a:t>
                      </a:r>
                      <a:r>
                        <a:rPr lang="en-US" sz="1800" dirty="0" smtClean="0"/>
                        <a:t> De </a:t>
                      </a:r>
                      <a:r>
                        <a:rPr lang="en-US" sz="1800" dirty="0" err="1" smtClean="0"/>
                        <a:t>Gruyter</a:t>
                      </a:r>
                      <a:r>
                        <a:rPr lang="en-US" sz="1800" dirty="0" smtClean="0"/>
                        <a:t>. </a:t>
                      </a:r>
                      <a:endParaRPr lang="tr-TR"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Bir</a:t>
                      </a:r>
                      <a:r>
                        <a:rPr lang="tr-TR" sz="1800" baseline="0" dirty="0" smtClean="0"/>
                        <a:t> web sitesinden </a:t>
                      </a:r>
                      <a:endParaRPr lang="tr-TR" sz="1800" b="1" dirty="0" smtClean="0"/>
                    </a:p>
                  </a:txBody>
                  <a:tcPr/>
                </a:tc>
                <a:tc>
                  <a:txBody>
                    <a:bodyPr/>
                    <a:lstStyle/>
                    <a:p>
                      <a:pPr marL="252000" indent="-457200"/>
                      <a:r>
                        <a:rPr lang="en-US" sz="1800" dirty="0" smtClean="0"/>
                        <a:t>Sanger, M. (2000). </a:t>
                      </a:r>
                      <a:r>
                        <a:rPr lang="en-US" sz="1800" i="1" dirty="0" smtClean="0"/>
                        <a:t>Woman and the new race</a:t>
                      </a:r>
                      <a:r>
                        <a:rPr lang="en-US" sz="1800" dirty="0" smtClean="0"/>
                        <a:t>. http://www.bartleby.com/1013/ (Original work published 1920). </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dirty="0" smtClean="0"/>
                    </a:p>
                  </a:txBody>
                  <a:tcPr/>
                </a:tc>
                <a:tc>
                  <a:txBody>
                    <a:bodyPr/>
                    <a:lstStyle/>
                    <a:p>
                      <a:pPr marL="252000" indent="-457200"/>
                      <a:r>
                        <a:rPr lang="en-US" sz="1800" dirty="0" smtClean="0"/>
                        <a:t>Watkins, M. (2013). Mind-body problem. In </a:t>
                      </a:r>
                      <a:r>
                        <a:rPr lang="tr-TR" sz="1800" dirty="0" smtClean="0"/>
                        <a:t> </a:t>
                      </a:r>
                      <a:r>
                        <a:rPr lang="en-US" sz="1800" dirty="0" smtClean="0"/>
                        <a:t>H. </a:t>
                      </a:r>
                      <a:r>
                        <a:rPr lang="en-US" sz="1800" dirty="0" err="1" smtClean="0"/>
                        <a:t>Pashler</a:t>
                      </a:r>
                      <a:r>
                        <a:rPr lang="en-US" sz="1800" dirty="0" smtClean="0"/>
                        <a:t> (Ed</a:t>
                      </a:r>
                      <a:r>
                        <a:rPr lang="en-US" sz="1800" i="1" dirty="0" smtClean="0"/>
                        <a:t>.), Encyclopedia of the mind.</a:t>
                      </a:r>
                      <a:r>
                        <a:rPr lang="en-US" sz="1800" dirty="0" smtClean="0"/>
                        <a:t> SAGE. http://dx.doi.org/10.4135/9781452257044.n191 </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3"/>
                  </a:ext>
                </a:extLst>
              </a:tr>
              <a:tr h="693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dirty="0" smtClean="0"/>
                    </a:p>
                  </a:txBody>
                  <a:tcPr/>
                </a:tc>
                <a:tc>
                  <a:txBody>
                    <a:bodyPr/>
                    <a:lstStyle/>
                    <a:p>
                      <a:pPr marL="252000" indent="-457200"/>
                      <a:r>
                        <a:rPr lang="tr-TR" sz="1800" dirty="0" smtClean="0"/>
                        <a:t>Shevell, S. K. (2000). </a:t>
                      </a:r>
                      <a:r>
                        <a:rPr lang="tr-TR" sz="1800" i="0" dirty="0" err="1" smtClean="0"/>
                        <a:t>Color</a:t>
                      </a:r>
                      <a:r>
                        <a:rPr lang="tr-TR" sz="1800" i="0" dirty="0" smtClean="0"/>
                        <a:t> </a:t>
                      </a:r>
                      <a:r>
                        <a:rPr lang="tr-TR" sz="1800" i="0" dirty="0" err="1" smtClean="0"/>
                        <a:t>vision</a:t>
                      </a:r>
                      <a:r>
                        <a:rPr lang="tr-TR" sz="1800" i="0" dirty="0" smtClean="0"/>
                        <a:t>. </a:t>
                      </a:r>
                      <a:r>
                        <a:rPr lang="tr-TR" sz="1800" dirty="0" err="1" smtClean="0"/>
                        <a:t>In</a:t>
                      </a:r>
                      <a:r>
                        <a:rPr lang="tr-TR" sz="1800" dirty="0" smtClean="0"/>
                        <a:t>  A. E. </a:t>
                      </a:r>
                      <a:r>
                        <a:rPr lang="tr-TR" sz="1800" dirty="0" err="1" smtClean="0"/>
                        <a:t>Kasdin</a:t>
                      </a:r>
                      <a:r>
                        <a:rPr lang="tr-TR" sz="1800" dirty="0" smtClean="0"/>
                        <a:t> (Ed.), </a:t>
                      </a:r>
                      <a:r>
                        <a:rPr lang="tr-TR" sz="1800" i="1" dirty="0" smtClean="0"/>
                        <a:t>Encyclopedia of </a:t>
                      </a:r>
                      <a:r>
                        <a:rPr lang="tr-TR" sz="1800" i="1" dirty="0" err="1" smtClean="0"/>
                        <a:t>psychology</a:t>
                      </a:r>
                      <a:r>
                        <a:rPr lang="tr-TR" sz="1800" i="1" dirty="0" smtClean="0"/>
                        <a:t> </a:t>
                      </a:r>
                      <a:r>
                        <a:rPr lang="tr-TR" sz="1800" dirty="0" smtClean="0"/>
                        <a:t>(Vol.2, pp.182-186). Oxford </a:t>
                      </a:r>
                      <a:r>
                        <a:rPr lang="tr-TR" sz="1800" dirty="0" err="1" smtClean="0"/>
                        <a:t>University</a:t>
                      </a:r>
                      <a:r>
                        <a:rPr lang="tr-TR" sz="1800" dirty="0" smtClean="0"/>
                        <a:t> </a:t>
                      </a:r>
                      <a:r>
                        <a:rPr lang="tr-TR" sz="1800" dirty="0" err="1" smtClean="0"/>
                        <a:t>Press</a:t>
                      </a:r>
                      <a:r>
                        <a:rPr lang="tr-TR" sz="1800" dirty="0" smtClean="0"/>
                        <a:t>. </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dirty="0" smtClean="0"/>
                    </a:p>
                  </a:txBody>
                  <a:tcPr/>
                </a:tc>
                <a:tc>
                  <a:txBody>
                    <a:bodyPr/>
                    <a:lstStyle/>
                    <a:p>
                      <a:pPr marL="252000" indent="-457200"/>
                      <a:r>
                        <a:rPr lang="en-US" sz="1800" dirty="0" smtClean="0"/>
                        <a:t>Evans, V. (2016). </a:t>
                      </a:r>
                      <a:r>
                        <a:rPr lang="en-US" sz="1800" i="1" dirty="0" smtClean="0"/>
                        <a:t>An Evaluation of CHAMPS for classroom management </a:t>
                      </a:r>
                      <a:r>
                        <a:rPr lang="en-US" sz="1800" dirty="0" smtClean="0"/>
                        <a:t>(ED581571). ERIC. https://eric.ed.gov/contentdelivery/servlet/ERICServlet?accno=ED581571 </a:t>
                      </a: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92084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002185" y="1144239"/>
            <a:ext cx="3630180" cy="707886"/>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i="1" dirty="0" smtClean="0"/>
              <a:t>Süreli Yayınlar</a:t>
            </a:r>
          </a:p>
          <a:p>
            <a:pPr algn="ctr"/>
            <a:r>
              <a:rPr lang="tr-TR" sz="2000" i="1" dirty="0" smtClean="0"/>
              <a:t>DOİ Numaralı Dergi Makalesi</a:t>
            </a:r>
            <a:endParaRPr lang="tr-TR" sz="2000" i="1" dirty="0"/>
          </a:p>
        </p:txBody>
      </p:sp>
      <p:sp>
        <p:nvSpPr>
          <p:cNvPr id="7" name="Metin kutusu 6"/>
          <p:cNvSpPr txBox="1"/>
          <p:nvPr/>
        </p:nvSpPr>
        <p:spPr>
          <a:xfrm>
            <a:off x="8001766" y="1144239"/>
            <a:ext cx="32495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t>DOİ: Dijital nesne tanımlayıcı numarası</a:t>
            </a:r>
            <a:endParaRPr lang="en-US" dirty="0"/>
          </a:p>
        </p:txBody>
      </p:sp>
      <p:sp>
        <p:nvSpPr>
          <p:cNvPr id="8" name="Metin kutusu 7"/>
          <p:cNvSpPr txBox="1"/>
          <p:nvPr/>
        </p:nvSpPr>
        <p:spPr>
          <a:xfrm>
            <a:off x="3651946" y="414399"/>
            <a:ext cx="4330657" cy="400110"/>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i="1" dirty="0" smtClean="0"/>
              <a:t>İnternet Kaynaklarını Kaynak Gösterme</a:t>
            </a:r>
            <a:endParaRPr lang="tr-TR" sz="2000" b="1" i="1" dirty="0"/>
          </a:p>
        </p:txBody>
      </p:sp>
      <p:graphicFrame>
        <p:nvGraphicFramePr>
          <p:cNvPr id="9" name="Tablo 8"/>
          <p:cNvGraphicFramePr>
            <a:graphicFrameLocks noGrp="1"/>
          </p:cNvGraphicFramePr>
          <p:nvPr>
            <p:extLst>
              <p:ext uri="{D42A27DB-BD31-4B8C-83A1-F6EECF244321}">
                <p14:modId xmlns:p14="http://schemas.microsoft.com/office/powerpoint/2010/main" val="3222257064"/>
              </p:ext>
            </p:extLst>
          </p:nvPr>
        </p:nvGraphicFramePr>
        <p:xfrm>
          <a:off x="276379" y="2177450"/>
          <a:ext cx="11782268" cy="219456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FORMÜL</a:t>
                      </a:r>
                      <a:endParaRPr lang="tr-TR" sz="18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Yazarın soyadı, Yazarın adının baş harfi. (Yayınlanma tarihi). Makalenin adı. </a:t>
                      </a:r>
                      <a:r>
                        <a:rPr lang="tr-TR" sz="1800" i="1" u="none" strike="noStrike" kern="1200" baseline="0" dirty="0" smtClean="0"/>
                        <a:t>Yayının Adı, Cilt</a:t>
                      </a:r>
                      <a:r>
                        <a:rPr lang="tr-TR" sz="1800" u="none" strike="noStrike" kern="1200" baseline="0" dirty="0" smtClean="0"/>
                        <a:t>(Sayı),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     Sayfa aralığı. https://doi.org/xx.xxxxxxxxxxxx</a:t>
                      </a:r>
                      <a:endParaRPr lang="tr-TR" sz="1800" b="0" i="0" u="none" strike="noStrike" kern="1200" baseline="0" dirty="0" smtClean="0">
                        <a:solidFill>
                          <a:srgbClr val="FF0000"/>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TÜRKÇE</a:t>
                      </a:r>
                    </a:p>
                    <a:p>
                      <a:endParaRPr lang="tr-TR" sz="1800" dirty="0"/>
                    </a:p>
                  </a:txBody>
                  <a:tcPr/>
                </a:tc>
                <a:tc>
                  <a:txBody>
                    <a:bodyPr/>
                    <a:lstStyle/>
                    <a:p>
                      <a:r>
                        <a:rPr lang="tr-TR" sz="1800" dirty="0" smtClean="0"/>
                        <a:t>Turan,</a:t>
                      </a:r>
                      <a:r>
                        <a:rPr lang="tr-TR" sz="1800" baseline="0" dirty="0" smtClean="0"/>
                        <a:t> F. (2013). Üç-altı yaş grubu çocukların oral motor becerilerine ilişkin norm çalışması.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i="1" baseline="0" dirty="0" smtClean="0"/>
                        <a:t>     </a:t>
                      </a:r>
                      <a:r>
                        <a:rPr lang="tr-TR" sz="1800" i="1" baseline="0" dirty="0" err="1" smtClean="0"/>
                        <a:t>Nöropsikiyatri</a:t>
                      </a:r>
                      <a:r>
                        <a:rPr lang="tr-TR" sz="1800" i="1" baseline="0" dirty="0" smtClean="0"/>
                        <a:t> Arşivi, </a:t>
                      </a:r>
                      <a:r>
                        <a:rPr lang="tr-TR" sz="1800" i="0" baseline="0" dirty="0" smtClean="0"/>
                        <a:t>50, </a:t>
                      </a:r>
                      <a:r>
                        <a:rPr lang="tr-TR" sz="1800" baseline="0" dirty="0" smtClean="0"/>
                        <a:t>45-52.</a:t>
                      </a:r>
                      <a:r>
                        <a:rPr kumimoji="0" lang="tr-TR" sz="1800" u="none" strike="noStrike" kern="1200" cap="none" spc="0" normalizeH="0" baseline="0" noProof="0" dirty="0" smtClean="0">
                          <a:ln>
                            <a:noFill/>
                          </a:ln>
                          <a:effectLst/>
                          <a:uLnTx/>
                          <a:uFillTx/>
                        </a:rPr>
                        <a:t> https://doi.org/</a:t>
                      </a:r>
                      <a:r>
                        <a:rPr lang="tr-TR" sz="1800" baseline="0" dirty="0" smtClean="0"/>
                        <a:t> 10.4274/Npa.y6294</a:t>
                      </a:r>
                      <a:endParaRPr lang="en-US" sz="1800" dirty="0" smtClean="0">
                        <a:solidFill>
                          <a:srgbClr val="FF0000"/>
                        </a:solidFill>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İNGİLİZCE</a:t>
                      </a:r>
                    </a:p>
                    <a:p>
                      <a:endParaRPr lang="tr-TR" sz="1800" dirty="0"/>
                    </a:p>
                  </a:txBody>
                  <a:tcPr/>
                </a:tc>
                <a:tc>
                  <a:txBody>
                    <a:bodyPr/>
                    <a:lstStyle/>
                    <a:p>
                      <a:pPr marL="252000" indent="-457200"/>
                      <a:r>
                        <a:rPr lang="tr-TR" sz="1800" dirty="0" smtClean="0"/>
                        <a:t>Herbst-Damm, K. L., &amp; </a:t>
                      </a:r>
                      <a:r>
                        <a:rPr lang="tr-TR" sz="1800" dirty="0" err="1" smtClean="0"/>
                        <a:t>Kulik</a:t>
                      </a:r>
                      <a:r>
                        <a:rPr lang="tr-TR" sz="1800" dirty="0" smtClean="0"/>
                        <a:t>, J. A. (2005). </a:t>
                      </a:r>
                      <a:r>
                        <a:rPr lang="tr-TR" sz="1800" dirty="0" err="1" smtClean="0"/>
                        <a:t>Volunteer</a:t>
                      </a:r>
                      <a:r>
                        <a:rPr lang="tr-TR" sz="1800" dirty="0" smtClean="0"/>
                        <a:t> </a:t>
                      </a:r>
                      <a:r>
                        <a:rPr lang="tr-TR" sz="1800" dirty="0" err="1" smtClean="0"/>
                        <a:t>support</a:t>
                      </a:r>
                      <a:r>
                        <a:rPr lang="tr-TR" sz="1800" dirty="0" smtClean="0"/>
                        <a:t>, </a:t>
                      </a:r>
                      <a:r>
                        <a:rPr lang="tr-TR" sz="1800" dirty="0" err="1" smtClean="0"/>
                        <a:t>marital</a:t>
                      </a:r>
                      <a:r>
                        <a:rPr lang="tr-TR" sz="1800" dirty="0" smtClean="0"/>
                        <a:t> </a:t>
                      </a:r>
                      <a:r>
                        <a:rPr lang="tr-TR" sz="1800" dirty="0" err="1" smtClean="0"/>
                        <a:t>status</a:t>
                      </a:r>
                      <a:r>
                        <a:rPr lang="tr-TR" sz="1800" dirty="0" smtClean="0"/>
                        <a:t>, </a:t>
                      </a:r>
                      <a:r>
                        <a:rPr lang="tr-TR" sz="1800" dirty="0" err="1" smtClean="0"/>
                        <a:t>and</a:t>
                      </a:r>
                      <a:r>
                        <a:rPr lang="tr-TR" sz="1800" dirty="0" smtClean="0"/>
                        <a:t> </a:t>
                      </a:r>
                      <a:r>
                        <a:rPr lang="tr-TR" sz="1800" dirty="0" err="1" smtClean="0"/>
                        <a:t>the</a:t>
                      </a:r>
                      <a:r>
                        <a:rPr lang="tr-TR" sz="1800" dirty="0" smtClean="0"/>
                        <a:t> </a:t>
                      </a:r>
                      <a:r>
                        <a:rPr lang="tr-TR" sz="1800" dirty="0" err="1" smtClean="0"/>
                        <a:t>survival</a:t>
                      </a:r>
                      <a:r>
                        <a:rPr lang="tr-TR" sz="1800" dirty="0" smtClean="0"/>
                        <a:t> </a:t>
                      </a:r>
                      <a:r>
                        <a:rPr lang="tr-TR" sz="1800" dirty="0" err="1" smtClean="0"/>
                        <a:t>times</a:t>
                      </a:r>
                      <a:endParaRPr lang="tr-TR" sz="1800" dirty="0" smtClean="0"/>
                    </a:p>
                    <a:p>
                      <a:pPr marL="252000" marR="0" lvl="0" indent="-457200" algn="l" defTabSz="914400" rtl="0" eaLnBrk="1" fontAlgn="auto" latinLnBrk="0" hangingPunct="1">
                        <a:lnSpc>
                          <a:spcPct val="100000"/>
                        </a:lnSpc>
                        <a:spcBef>
                          <a:spcPts val="0"/>
                        </a:spcBef>
                        <a:spcAft>
                          <a:spcPts val="0"/>
                        </a:spcAft>
                        <a:buClrTx/>
                        <a:buSzTx/>
                        <a:buFontTx/>
                        <a:buNone/>
                        <a:tabLst/>
                        <a:defRPr/>
                      </a:pPr>
                      <a:r>
                        <a:rPr lang="tr-TR" sz="1800" dirty="0" smtClean="0"/>
                        <a:t>     of </a:t>
                      </a:r>
                      <a:r>
                        <a:rPr lang="tr-TR" sz="1800" dirty="0" err="1" smtClean="0"/>
                        <a:t>terminally</a:t>
                      </a:r>
                      <a:r>
                        <a:rPr lang="tr-TR" sz="1800" dirty="0" smtClean="0"/>
                        <a:t> </a:t>
                      </a:r>
                      <a:r>
                        <a:rPr lang="tr-TR" sz="1800" dirty="0" err="1" smtClean="0"/>
                        <a:t>ill</a:t>
                      </a:r>
                      <a:r>
                        <a:rPr lang="tr-TR" sz="1800" dirty="0" smtClean="0"/>
                        <a:t> </a:t>
                      </a:r>
                      <a:r>
                        <a:rPr lang="tr-TR" sz="1800" dirty="0" err="1" smtClean="0"/>
                        <a:t>patients</a:t>
                      </a:r>
                      <a:r>
                        <a:rPr lang="tr-TR" sz="1800" dirty="0" smtClean="0"/>
                        <a:t>. </a:t>
                      </a:r>
                      <a:r>
                        <a:rPr lang="tr-TR" sz="1800" i="1" dirty="0" err="1" smtClean="0"/>
                        <a:t>Health</a:t>
                      </a:r>
                      <a:r>
                        <a:rPr lang="tr-TR" sz="1800" i="1" baseline="0" dirty="0" smtClean="0"/>
                        <a:t> </a:t>
                      </a:r>
                      <a:r>
                        <a:rPr lang="tr-TR" sz="1800" i="1" baseline="0" dirty="0" err="1" smtClean="0"/>
                        <a:t>Psychology</a:t>
                      </a:r>
                      <a:r>
                        <a:rPr lang="tr-TR" sz="1800" i="1" baseline="0" dirty="0" smtClean="0"/>
                        <a:t>,</a:t>
                      </a:r>
                      <a:r>
                        <a:rPr lang="tr-TR" sz="1800" baseline="0" dirty="0" smtClean="0"/>
                        <a:t> </a:t>
                      </a:r>
                      <a:r>
                        <a:rPr lang="tr-TR" sz="1800" i="1" baseline="0" dirty="0" smtClean="0"/>
                        <a:t>24, </a:t>
                      </a:r>
                      <a:r>
                        <a:rPr lang="tr-TR" sz="1800" baseline="0" dirty="0" smtClean="0"/>
                        <a:t>225-229. </a:t>
                      </a:r>
                      <a:r>
                        <a:rPr kumimoji="0" lang="tr-TR" sz="1800" u="none" strike="noStrike" kern="1200" cap="none" spc="0" normalizeH="0" baseline="0" noProof="0" dirty="0" smtClean="0">
                          <a:ln>
                            <a:noFill/>
                          </a:ln>
                          <a:effectLst/>
                          <a:uLnTx/>
                          <a:uFillTx/>
                          <a:hlinkClick r:id="rId2"/>
                        </a:rPr>
                        <a:t>https://doi.org/</a:t>
                      </a:r>
                      <a:r>
                        <a:rPr lang="tr-TR" sz="1800" baseline="0" dirty="0" smtClean="0">
                          <a:hlinkClick r:id="rId2"/>
                        </a:rPr>
                        <a:t>10.1037/027S-</a:t>
                      </a:r>
                      <a:r>
                        <a:rPr lang="tr-TR" sz="1800" baseline="0" dirty="0" smtClean="0"/>
                        <a:t>  6133.24.225</a:t>
                      </a:r>
                      <a:endParaRPr lang="en-US" sz="1800" dirty="0" smtClean="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81</a:t>
            </a:fld>
            <a:endParaRPr lang="tr-TR"/>
          </a:p>
        </p:txBody>
      </p:sp>
    </p:spTree>
    <p:extLst>
      <p:ext uri="{BB962C8B-B14F-4D97-AF65-F5344CB8AC3E}">
        <p14:creationId xmlns:p14="http://schemas.microsoft.com/office/powerpoint/2010/main" val="42008206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589715580"/>
              </p:ext>
            </p:extLst>
          </p:nvPr>
        </p:nvGraphicFramePr>
        <p:xfrm>
          <a:off x="262390" y="970524"/>
          <a:ext cx="11782268" cy="310896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FORMÜL</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lt1"/>
                          </a:solidFill>
                          <a:latin typeface="+mn-lt"/>
                          <a:ea typeface="+mn-ea"/>
                          <a:cs typeface="+mn-cs"/>
                        </a:rPr>
                        <a:t>Yazarın soyadı, Yazarın adının baş harfi. (Yayınlanma tarihi). Makalenin adı. </a:t>
                      </a:r>
                      <a:r>
                        <a:rPr lang="tr-TR" sz="1800" b="0" i="1" u="none" strike="noStrike" kern="1200" baseline="0" dirty="0" smtClean="0">
                          <a:solidFill>
                            <a:schemeClr val="lt1"/>
                          </a:solidFill>
                          <a:latin typeface="+mn-lt"/>
                          <a:ea typeface="+mn-ea"/>
                          <a:cs typeface="+mn-cs"/>
                        </a:rPr>
                        <a:t>Yayının Adı, Cilt(Sayı</a:t>
                      </a:r>
                      <a:r>
                        <a:rPr lang="tr-TR" sz="1800" b="0" i="0" u="none" strike="noStrike" kern="1200" baseline="0" dirty="0" smtClean="0">
                          <a:solidFill>
                            <a:schemeClr val="lt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lt1"/>
                          </a:solidFill>
                          <a:latin typeface="+mn-lt"/>
                          <a:ea typeface="+mn-ea"/>
                          <a:cs typeface="+mn-cs"/>
                        </a:rPr>
                        <a:t>     Sayfa aralığı. Araştırma Tarihi, İnternet adresi	</a:t>
                      </a:r>
                    </a:p>
                    <a:p>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TÜRKÇE</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err="1" smtClean="0">
                          <a:solidFill>
                            <a:schemeClr val="dk1"/>
                          </a:solidFill>
                          <a:latin typeface="+mn-lt"/>
                          <a:ea typeface="+mn-ea"/>
                          <a:cs typeface="+mn-cs"/>
                        </a:rPr>
                        <a:t>İlbaş</a:t>
                      </a:r>
                      <a:r>
                        <a:rPr lang="tr-TR" sz="1800" b="0" i="0" u="none" strike="noStrike" kern="1200" baseline="0" dirty="0" smtClean="0">
                          <a:solidFill>
                            <a:schemeClr val="dk1"/>
                          </a:solidFill>
                          <a:latin typeface="+mn-lt"/>
                          <a:ea typeface="+mn-ea"/>
                          <a:cs typeface="+mn-cs"/>
                        </a:rPr>
                        <a:t>, Ç. (2004). Siber dünyanın bombacıları. </a:t>
                      </a:r>
                      <a:r>
                        <a:rPr lang="tr-TR" sz="1800" b="0" i="1" u="none" strike="noStrike" kern="1200" baseline="0" dirty="0" err="1" smtClean="0">
                          <a:solidFill>
                            <a:schemeClr val="dk1"/>
                          </a:solidFill>
                          <a:latin typeface="+mn-lt"/>
                          <a:ea typeface="+mn-ea"/>
                          <a:cs typeface="+mn-cs"/>
                        </a:rPr>
                        <a:t>Pivolka</a:t>
                      </a:r>
                      <a:r>
                        <a:rPr lang="tr-TR" sz="1800" b="0" i="1" u="none" strike="noStrike" kern="1200" baseline="0" dirty="0" smtClean="0">
                          <a:solidFill>
                            <a:schemeClr val="dk1"/>
                          </a:solidFill>
                          <a:latin typeface="+mn-lt"/>
                          <a:ea typeface="+mn-ea"/>
                          <a:cs typeface="+mn-cs"/>
                        </a:rPr>
                        <a:t>, 3</a:t>
                      </a:r>
                      <a:r>
                        <a:rPr lang="tr-TR" sz="1800" b="0" i="0" u="none" strike="noStrike" kern="1200" baseline="0" dirty="0" smtClean="0">
                          <a:solidFill>
                            <a:schemeClr val="dk1"/>
                          </a:solidFill>
                          <a:latin typeface="+mn-lt"/>
                          <a:ea typeface="+mn-ea"/>
                          <a:cs typeface="+mn-cs"/>
                        </a:rPr>
                        <a:t>(13), 5-6. 24 Eylül 2004,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     http://www.elyadal.org/pivolka/13/siber.html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İNGİLİZCE</a:t>
                      </a:r>
                    </a:p>
                    <a:p>
                      <a:endParaRPr lang="tr-TR"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Vandenbos, G., Knapp, S., &amp; Doe, J. (2001). </a:t>
                      </a:r>
                      <a:r>
                        <a:rPr lang="en-US" sz="1800" b="0" i="0" u="none" strike="noStrike" kern="1200" baseline="0" dirty="0" err="1" smtClean="0">
                          <a:solidFill>
                            <a:schemeClr val="dk1"/>
                          </a:solidFill>
                          <a:latin typeface="+mn-lt"/>
                          <a:ea typeface="+mn-ea"/>
                          <a:cs typeface="+mn-cs"/>
                        </a:rPr>
                        <a:t>Roke</a:t>
                      </a:r>
                      <a:r>
                        <a:rPr lang="en-US" sz="1800" b="0" i="0" u="none" strike="noStrike" kern="1200" baseline="0" dirty="0" smtClean="0">
                          <a:solidFill>
                            <a:schemeClr val="dk1"/>
                          </a:solidFill>
                          <a:latin typeface="+mn-lt"/>
                          <a:ea typeface="+mn-ea"/>
                          <a:cs typeface="+mn-cs"/>
                        </a:rPr>
                        <a:t> of reference elements in the selection of </a:t>
                      </a:r>
                      <a:endParaRPr lang="tr-TR" sz="1800" b="0" i="0" u="none" strike="noStrike" kern="1200" baseline="0" dirty="0" smtClean="0">
                        <a:solidFill>
                          <a:schemeClr val="dk1"/>
                        </a:solidFill>
                        <a:latin typeface="+mn-lt"/>
                        <a:ea typeface="+mn-ea"/>
                        <a:cs typeface="+mn-cs"/>
                      </a:endParaRPr>
                    </a:p>
                    <a:p>
                      <a:pPr marL="252000" marR="0" indent="-45720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resources by psychology undergraduates. </a:t>
                      </a:r>
                      <a:r>
                        <a:rPr lang="en-US" sz="1800" b="0" i="1" u="none" strike="noStrike" kern="1200" baseline="0" dirty="0" smtClean="0">
                          <a:solidFill>
                            <a:schemeClr val="dk1"/>
                          </a:solidFill>
                          <a:latin typeface="+mn-lt"/>
                          <a:ea typeface="+mn-ea"/>
                          <a:cs typeface="+mn-cs"/>
                        </a:rPr>
                        <a:t>Journal of Bibliographic Research, 5, </a:t>
                      </a:r>
                      <a:r>
                        <a:rPr lang="en-US" sz="1800" b="0" i="0" u="none" strike="noStrike" kern="1200" baseline="0" dirty="0" smtClean="0">
                          <a:solidFill>
                            <a:schemeClr val="dk1"/>
                          </a:solidFill>
                          <a:latin typeface="+mn-lt"/>
                          <a:ea typeface="+mn-ea"/>
                          <a:cs typeface="+mn-cs"/>
                        </a:rPr>
                        <a:t>117-123. http://jbr.org/article.html	</a:t>
                      </a:r>
                    </a:p>
                    <a:p>
                      <a:endParaRPr lang="en-US"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5277599" y="424503"/>
            <a:ext cx="1751850" cy="400362"/>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Süreli Yayınlar</a:t>
            </a:r>
            <a:endParaRPr lang="tr-TR" sz="2000" i="1" dirty="0"/>
          </a:p>
        </p:txBody>
      </p:sp>
      <p:sp>
        <p:nvSpPr>
          <p:cNvPr id="8" name="Metin kutusu 7"/>
          <p:cNvSpPr txBox="1"/>
          <p:nvPr/>
        </p:nvSpPr>
        <p:spPr>
          <a:xfrm>
            <a:off x="1056290" y="4067487"/>
            <a:ext cx="10078435"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v"/>
            </a:pPr>
            <a:r>
              <a:rPr lang="tr-TR" dirty="0" smtClean="0"/>
              <a:t>Doi numarası yoksa ve makale çevrimiçi alındıysa, kaynağa ulaşılan URL adresi yazılır.</a:t>
            </a:r>
          </a:p>
          <a:p>
            <a:pPr marL="285750" indent="-285750">
              <a:buFont typeface="Wingdings" panose="05000000000000000000" pitchFamily="2" charset="2"/>
              <a:buChar char="v"/>
            </a:pPr>
            <a:r>
              <a:rPr lang="tr-TR" dirty="0" smtClean="0"/>
              <a:t>İnternet sitelerinden ya da veri tabanlarından alınan İngilizce makaleler yazılırken ‘</a:t>
            </a:r>
            <a:r>
              <a:rPr lang="tr-TR" dirty="0" err="1" smtClean="0"/>
              <a:t>Retrieved</a:t>
            </a:r>
            <a:r>
              <a:rPr lang="tr-TR" dirty="0" smtClean="0"/>
              <a:t> </a:t>
            </a:r>
            <a:r>
              <a:rPr lang="tr-TR" dirty="0" err="1" smtClean="0"/>
              <a:t>from</a:t>
            </a:r>
            <a:r>
              <a:rPr lang="tr-TR" dirty="0" smtClean="0"/>
              <a:t>’ gibi kelimeler kullanılır.  Bu türdeki Türkçe makaleler kaynaklar sayfasına yazılırken </a:t>
            </a:r>
            <a:r>
              <a:rPr lang="tr-TR" dirty="0"/>
              <a:t>‘</a:t>
            </a:r>
            <a:r>
              <a:rPr lang="tr-TR" dirty="0" err="1"/>
              <a:t>Retrieved</a:t>
            </a:r>
            <a:r>
              <a:rPr lang="tr-TR" dirty="0"/>
              <a:t> </a:t>
            </a:r>
            <a:r>
              <a:rPr lang="tr-TR" dirty="0" err="1"/>
              <a:t>from</a:t>
            </a:r>
            <a:r>
              <a:rPr lang="tr-TR" dirty="0" smtClean="0"/>
              <a:t>’ kelimeleri yerine Türkçe kelimeler kullanılmaz.   </a:t>
            </a:r>
          </a:p>
          <a:p>
            <a:pPr marL="285750" indent="-285750">
              <a:buFont typeface="Wingdings" panose="05000000000000000000" pitchFamily="2" charset="2"/>
              <a:buChar char="v"/>
            </a:pPr>
            <a:r>
              <a:rPr lang="tr-TR" b="1" dirty="0" smtClean="0"/>
              <a:t>Önemli </a:t>
            </a:r>
            <a:r>
              <a:rPr lang="tr-TR" b="1" dirty="0"/>
              <a:t>Not: </a:t>
            </a:r>
            <a:r>
              <a:rPr lang="tr-TR" dirty="0"/>
              <a:t>İnternet üzerinden ulaşılan ve değiştiği düşünülen bir yayın kullanılıyorsa, yayına ulaşılan tarih kaynaklarda belirtilmelidir. </a:t>
            </a:r>
            <a:endParaRPr lang="tr-TR" dirty="0" smtClean="0"/>
          </a:p>
          <a:p>
            <a:pPr marL="285750" indent="-285750">
              <a:buFont typeface="Wingdings" panose="05000000000000000000" pitchFamily="2" charset="2"/>
              <a:buChar char="v"/>
            </a:pPr>
            <a:r>
              <a:rPr lang="tr-TR" dirty="0" smtClean="0">
                <a:solidFill>
                  <a:srgbClr val="FF0000"/>
                </a:solidFill>
              </a:rPr>
              <a:t>*</a:t>
            </a:r>
            <a:r>
              <a:rPr lang="tr-TR" dirty="0">
                <a:solidFill>
                  <a:srgbClr val="FF0000"/>
                </a:solidFill>
              </a:rPr>
              <a:t>APA Yayım Kılavuzu 7. basıma göre, sadece çoklu kullanıcılar tarafından güncellenen, arşivlenmeyen ve tarih kullanılması gereken durumlarda ‘</a:t>
            </a:r>
            <a:r>
              <a:rPr lang="tr-TR" dirty="0" err="1">
                <a:solidFill>
                  <a:srgbClr val="FF0000"/>
                </a:solidFill>
              </a:rPr>
              <a:t>Retrieved</a:t>
            </a:r>
            <a:r>
              <a:rPr lang="tr-TR" dirty="0">
                <a:solidFill>
                  <a:srgbClr val="FF0000"/>
                </a:solidFill>
              </a:rPr>
              <a:t> </a:t>
            </a:r>
            <a:r>
              <a:rPr lang="tr-TR" dirty="0" err="1">
                <a:solidFill>
                  <a:srgbClr val="FF0000"/>
                </a:solidFill>
              </a:rPr>
              <a:t>from</a:t>
            </a:r>
            <a:r>
              <a:rPr lang="tr-TR" dirty="0">
                <a:solidFill>
                  <a:srgbClr val="FF0000"/>
                </a:solidFill>
              </a:rPr>
              <a:t>’ ifadesi kullanılır. </a:t>
            </a:r>
            <a:endParaRPr lang="tr-TR" dirty="0"/>
          </a:p>
          <a:p>
            <a:pPr marL="285750" indent="-285750">
              <a:buFont typeface="Wingdings" panose="05000000000000000000" pitchFamily="2" charset="2"/>
              <a:buChar char="v"/>
            </a:pPr>
            <a:endParaRPr lang="en-US" dirty="0">
              <a:solidFill>
                <a:srgbClr val="FF0000"/>
              </a:solidFill>
            </a:endParaRPr>
          </a:p>
        </p:txBody>
      </p:sp>
      <p:sp>
        <p:nvSpPr>
          <p:cNvPr id="2" name="Slayt Numarası Yer Tutucusu 1"/>
          <p:cNvSpPr>
            <a:spLocks noGrp="1"/>
          </p:cNvSpPr>
          <p:nvPr>
            <p:ph type="sldNum" sz="quarter" idx="12"/>
          </p:nvPr>
        </p:nvSpPr>
        <p:spPr/>
        <p:txBody>
          <a:bodyPr/>
          <a:lstStyle/>
          <a:p>
            <a:fld id="{900D4ED9-462A-4EB0-AD72-7478C23AB2D5}" type="slidenum">
              <a:rPr lang="tr-TR" smtClean="0"/>
              <a:t>82</a:t>
            </a:fld>
            <a:endParaRPr lang="tr-TR"/>
          </a:p>
        </p:txBody>
      </p:sp>
    </p:spTree>
    <p:extLst>
      <p:ext uri="{BB962C8B-B14F-4D97-AF65-F5344CB8AC3E}">
        <p14:creationId xmlns:p14="http://schemas.microsoft.com/office/powerpoint/2010/main" val="142866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400999877"/>
              </p:ext>
            </p:extLst>
          </p:nvPr>
        </p:nvGraphicFramePr>
        <p:xfrm>
          <a:off x="662094" y="1058487"/>
          <a:ext cx="11308233" cy="3017520"/>
        </p:xfrm>
        <a:graphic>
          <a:graphicData uri="http://schemas.openxmlformats.org/drawingml/2006/table">
            <a:tbl>
              <a:tblPr firstRow="1" bandRow="1">
                <a:tableStyleId>{93296810-A885-4BE3-A3E7-6D5BEEA58F35}</a:tableStyleId>
              </a:tblPr>
              <a:tblGrid>
                <a:gridCol w="2339634">
                  <a:extLst>
                    <a:ext uri="{9D8B030D-6E8A-4147-A177-3AD203B41FA5}">
                      <a16:colId xmlns:a16="http://schemas.microsoft.com/office/drawing/2014/main" xmlns="" val="20000"/>
                    </a:ext>
                  </a:extLst>
                </a:gridCol>
                <a:gridCol w="8968599">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Yazarın soyadı, Yazarın adının baş harfi. (Tam Yayın Tarihi). Makalenin adı. </a:t>
                      </a:r>
                      <a:r>
                        <a:rPr lang="tr-TR" sz="2000" b="0" i="1" u="none" strike="noStrike" kern="1200" baseline="0" dirty="0" smtClean="0">
                          <a:solidFill>
                            <a:schemeClr val="lt1"/>
                          </a:solidFill>
                          <a:latin typeface="+mn-lt"/>
                          <a:ea typeface="+mn-ea"/>
                          <a:cs typeface="+mn-cs"/>
                        </a:rPr>
                        <a:t>Gazetenin adı. </a:t>
                      </a:r>
                      <a:r>
                        <a:rPr lang="tr-TR" sz="2000" b="0" i="0" u="none" strike="noStrike" kern="1200" baseline="0" dirty="0" smtClean="0">
                          <a:solidFill>
                            <a:schemeClr val="lt1"/>
                          </a:solidFill>
                          <a:latin typeface="+mn-lt"/>
                          <a:ea typeface="+mn-ea"/>
                          <a:cs typeface="+mn-cs"/>
                        </a:rPr>
                        <a:t>İnternet sitesi	</a:t>
                      </a:r>
                    </a:p>
                    <a:p>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Batur, A. ve Yüksel, G. (2000, 14 Haziran). Namus borcu ödendi. </a:t>
                      </a:r>
                      <a:r>
                        <a:rPr lang="tr-TR" sz="2000" b="0" i="1" u="none" strike="noStrike" kern="1200" baseline="0" dirty="0" smtClean="0">
                          <a:solidFill>
                            <a:schemeClr val="dk1"/>
                          </a:solidFill>
                          <a:latin typeface="+mn-lt"/>
                          <a:ea typeface="+mn-ea"/>
                          <a:cs typeface="+mn-cs"/>
                        </a:rPr>
                        <a:t>Milliyet. </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1" u="none" strike="noStrike" kern="1200" baseline="0" dirty="0" smtClean="0">
                          <a:solidFill>
                            <a:schemeClr val="dk1"/>
                          </a:solidFill>
                          <a:latin typeface="+mn-lt"/>
                          <a:ea typeface="+mn-ea"/>
                          <a:cs typeface="+mn-cs"/>
                        </a:rPr>
                        <a:t>     </a:t>
                      </a:r>
                      <a:r>
                        <a:rPr lang="tr-TR" sz="2000" b="0" i="0" u="none" strike="noStrike" kern="1200" baseline="0" dirty="0" smtClean="0">
                          <a:solidFill>
                            <a:schemeClr val="dk1"/>
                          </a:solidFill>
                          <a:latin typeface="+mn-lt"/>
                          <a:ea typeface="+mn-ea"/>
                          <a:cs typeface="+mn-cs"/>
                        </a:rPr>
                        <a:t>http://www.milliyet.com.tr/2000/06/14/yasam/yasa.html	</a:t>
                      </a:r>
                    </a:p>
                    <a:p>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Brody, J. E. (2007, December 11). Mental reserves keep brain agile. </a:t>
                      </a:r>
                      <a:r>
                        <a:rPr lang="en-US" sz="2000" b="0" i="1" u="none" strike="noStrike" kern="1200" baseline="0" dirty="0" smtClean="0">
                          <a:solidFill>
                            <a:schemeClr val="dk1"/>
                          </a:solidFill>
                          <a:latin typeface="+mn-lt"/>
                          <a:ea typeface="+mn-ea"/>
                          <a:cs typeface="+mn-cs"/>
                        </a:rPr>
                        <a:t>The New York </a:t>
                      </a:r>
                      <a:r>
                        <a:rPr lang="tr-TR" sz="2000" b="0" i="1"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Times. </a:t>
                      </a:r>
                      <a:r>
                        <a:rPr lang="en-US" sz="2000" b="0" i="0" u="none" strike="noStrike" kern="1200" baseline="0" dirty="0" smtClean="0">
                          <a:solidFill>
                            <a:schemeClr val="dk1"/>
                          </a:solidFill>
                          <a:latin typeface="+mn-lt"/>
                          <a:ea typeface="+mn-ea"/>
                          <a:cs typeface="+mn-cs"/>
                        </a:rPr>
                        <a:t>http://www.nytimes.com 	</a:t>
                      </a:r>
                      <a:endParaRPr lang="tr-TR" sz="20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6" name="Metin kutusu 5"/>
          <p:cNvSpPr txBox="1"/>
          <p:nvPr/>
        </p:nvSpPr>
        <p:spPr>
          <a:xfrm>
            <a:off x="4221537" y="520272"/>
            <a:ext cx="4289310" cy="400110"/>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Çevrimiçi (Online) Gazete Makalesi</a:t>
            </a:r>
            <a:endParaRPr lang="tr-TR" sz="2000" i="1"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83</a:t>
            </a:fld>
            <a:endParaRPr lang="tr-TR"/>
          </a:p>
        </p:txBody>
      </p:sp>
    </p:spTree>
    <p:extLst>
      <p:ext uri="{BB962C8B-B14F-4D97-AF65-F5344CB8AC3E}">
        <p14:creationId xmlns:p14="http://schemas.microsoft.com/office/powerpoint/2010/main" val="15067187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82541063"/>
              </p:ext>
            </p:extLst>
          </p:nvPr>
        </p:nvGraphicFramePr>
        <p:xfrm>
          <a:off x="646386" y="1621746"/>
          <a:ext cx="11209283" cy="2834640"/>
        </p:xfrm>
        <a:graphic>
          <a:graphicData uri="http://schemas.openxmlformats.org/drawingml/2006/table">
            <a:tbl>
              <a:tblPr firstRow="1" bandRow="1">
                <a:tableStyleId>{93296810-A885-4BE3-A3E7-6D5BEEA58F35}</a:tableStyleId>
              </a:tblPr>
              <a:tblGrid>
                <a:gridCol w="2319161">
                  <a:extLst>
                    <a:ext uri="{9D8B030D-6E8A-4147-A177-3AD203B41FA5}">
                      <a16:colId xmlns:a16="http://schemas.microsoft.com/office/drawing/2014/main" xmlns="" val="20000"/>
                    </a:ext>
                  </a:extLst>
                </a:gridCol>
                <a:gridCol w="8890122">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r>
                        <a:rPr lang="tr-TR" sz="2000" b="0" i="0" u="none" strike="noStrike" kern="1200" baseline="0" dirty="0" smtClean="0">
                          <a:solidFill>
                            <a:schemeClr val="lt1"/>
                          </a:solidFill>
                          <a:latin typeface="+mn-lt"/>
                          <a:ea typeface="+mn-ea"/>
                          <a:cs typeface="+mn-cs"/>
                        </a:rPr>
                        <a:t>Belgenin başlığı. (</a:t>
                      </a:r>
                      <a:r>
                        <a:rPr lang="tr-TR" sz="2000" b="0" i="0" u="none" strike="noStrike" kern="1200" baseline="0" dirty="0" err="1" smtClean="0">
                          <a:solidFill>
                            <a:schemeClr val="lt1"/>
                          </a:solidFill>
                          <a:latin typeface="+mn-lt"/>
                          <a:ea typeface="+mn-ea"/>
                          <a:cs typeface="+mn-cs"/>
                        </a:rPr>
                        <a:t>t.b</a:t>
                      </a:r>
                      <a:r>
                        <a:rPr lang="tr-TR" sz="2000" b="0" i="0" u="none" strike="noStrike" kern="1200" baseline="0" dirty="0" smtClean="0">
                          <a:solidFill>
                            <a:schemeClr val="lt1"/>
                          </a:solidFill>
                          <a:latin typeface="+mn-lt"/>
                          <a:ea typeface="+mn-ea"/>
                          <a:cs typeface="+mn-cs"/>
                        </a:rPr>
                        <a:t>.). </a:t>
                      </a:r>
                      <a:r>
                        <a:rPr lang="tr-TR" sz="2000" b="0" i="1" u="none" strike="noStrike" kern="1200" baseline="0" dirty="0" smtClean="0">
                          <a:solidFill>
                            <a:schemeClr val="lt1"/>
                          </a:solidFill>
                          <a:latin typeface="+mn-lt"/>
                          <a:ea typeface="+mn-ea"/>
                          <a:cs typeface="+mn-cs"/>
                        </a:rPr>
                        <a:t>Belgenin yer aldığı kaynak</a:t>
                      </a:r>
                      <a:r>
                        <a:rPr lang="tr-TR" sz="2000" b="0" i="0" u="none" strike="noStrike" kern="1200" baseline="0" dirty="0" smtClean="0">
                          <a:solidFill>
                            <a:schemeClr val="lt1"/>
                          </a:solidFill>
                          <a:latin typeface="+mn-lt"/>
                          <a:ea typeface="+mn-ea"/>
                          <a:cs typeface="+mn-cs"/>
                        </a:rPr>
                        <a:t>. İnternet adresi</a:t>
                      </a:r>
                    </a:p>
                    <a:p>
                      <a:endParaRPr lang="tr-TR" sz="2000" b="0" i="0" u="none" strike="noStrike" kern="1200" baseline="0" dirty="0" smtClean="0">
                        <a:solidFill>
                          <a:schemeClr val="lt1"/>
                        </a:solidFill>
                        <a:latin typeface="+mn-lt"/>
                        <a:ea typeface="+mn-ea"/>
                        <a:cs typeface="+mn-cs"/>
                      </a:endParaRPr>
                    </a:p>
                    <a:p>
                      <a:r>
                        <a:rPr lang="tr-TR" sz="2000" b="0" i="0" u="none" strike="noStrike" kern="1200" baseline="0" dirty="0" smtClean="0">
                          <a:solidFill>
                            <a:schemeClr val="lt1"/>
                          </a:solidFill>
                          <a:latin typeface="+mn-lt"/>
                          <a:ea typeface="+mn-ea"/>
                          <a:cs typeface="+mn-cs"/>
                        </a:rPr>
                        <a:t>Belgenin başlığı. (</a:t>
                      </a:r>
                      <a:r>
                        <a:rPr lang="tr-TR" sz="2000" b="0" i="0" u="none" strike="noStrike" kern="1200" baseline="0" dirty="0" err="1" smtClean="0">
                          <a:solidFill>
                            <a:schemeClr val="lt1"/>
                          </a:solidFill>
                          <a:latin typeface="+mn-lt"/>
                          <a:ea typeface="+mn-ea"/>
                          <a:cs typeface="+mn-cs"/>
                        </a:rPr>
                        <a:t>n.d</a:t>
                      </a:r>
                      <a:r>
                        <a:rPr lang="tr-TR" sz="2000" b="0" i="0" u="none" strike="noStrike" kern="1200" baseline="0" dirty="0" smtClean="0">
                          <a:solidFill>
                            <a:schemeClr val="lt1"/>
                          </a:solidFill>
                          <a:latin typeface="+mn-lt"/>
                          <a:ea typeface="+mn-ea"/>
                          <a:cs typeface="+mn-cs"/>
                        </a:rPr>
                        <a:t>). </a:t>
                      </a:r>
                      <a:r>
                        <a:rPr lang="tr-TR" sz="2000" b="0" i="1" u="none" strike="noStrike" kern="1200" baseline="0" dirty="0" smtClean="0">
                          <a:solidFill>
                            <a:schemeClr val="lt1"/>
                          </a:solidFill>
                          <a:latin typeface="+mn-lt"/>
                          <a:ea typeface="+mn-ea"/>
                          <a:cs typeface="+mn-cs"/>
                        </a:rPr>
                        <a:t>Belgenin yer aldığı kaynak</a:t>
                      </a:r>
                      <a:r>
                        <a:rPr lang="tr-TR" sz="2000" b="0" i="0" u="none" strike="noStrike" kern="1200" baseline="0" dirty="0" smtClean="0">
                          <a:solidFill>
                            <a:schemeClr val="lt1"/>
                          </a:solidFill>
                          <a:latin typeface="+mn-lt"/>
                          <a:ea typeface="+mn-ea"/>
                          <a:cs typeface="+mn-cs"/>
                        </a:rPr>
                        <a:t>. İnternet adresi </a:t>
                      </a:r>
                    </a:p>
                    <a:p>
                      <a:r>
                        <a:rPr lang="tr-TR" sz="20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xmlns="" val="1000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Diyet ve diyabetle ilişkili gerçek nedir? (</a:t>
                      </a:r>
                      <a:r>
                        <a:rPr lang="tr-TR" sz="2000" b="0" i="0" u="none" strike="noStrike" kern="1200" baseline="0" dirty="0" err="1" smtClean="0">
                          <a:solidFill>
                            <a:schemeClr val="dk1"/>
                          </a:solidFill>
                          <a:latin typeface="+mn-lt"/>
                          <a:ea typeface="+mn-ea"/>
                          <a:cs typeface="+mn-cs"/>
                        </a:rPr>
                        <a:t>t.b</a:t>
                      </a:r>
                      <a:r>
                        <a:rPr lang="tr-TR" sz="2000" b="0" i="0" u="none" strike="noStrike" kern="1200" baseline="0" dirty="0" smtClean="0">
                          <a:solidFill>
                            <a:schemeClr val="dk1"/>
                          </a:solidFill>
                          <a:latin typeface="+mn-lt"/>
                          <a:ea typeface="+mn-ea"/>
                          <a:cs typeface="+mn-cs"/>
                        </a:rPr>
                        <a:t>.). </a:t>
                      </a:r>
                      <a:r>
                        <a:rPr lang="tr-TR" sz="2000" b="0" i="1" u="none" strike="noStrike" kern="1200" baseline="0" dirty="0" smtClean="0">
                          <a:solidFill>
                            <a:schemeClr val="dk1"/>
                          </a:solidFill>
                          <a:latin typeface="+mn-lt"/>
                          <a:ea typeface="+mn-ea"/>
                          <a:cs typeface="+mn-cs"/>
                        </a:rPr>
                        <a:t>Diyabet ve Beslenme</a:t>
                      </a:r>
                      <a:r>
                        <a:rPr lang="tr-TR" sz="2000" b="0" i="0" u="none" strike="noStrike" kern="1200" baseline="0" dirty="0" smtClean="0">
                          <a:solidFill>
                            <a:schemeClr val="dk1"/>
                          </a:solidFill>
                          <a:latin typeface="+mn-lt"/>
                          <a:ea typeface="+mn-ea"/>
                          <a:cs typeface="+mn-cs"/>
                        </a:rPr>
                        <a:t>. </a:t>
                      </a:r>
                    </a:p>
                    <a:p>
                      <a:r>
                        <a:rPr lang="tr-TR" sz="2000" b="0" i="0" u="none" strike="noStrike" kern="1200" baseline="0" dirty="0" smtClean="0">
                          <a:solidFill>
                            <a:schemeClr val="dk1"/>
                          </a:solidFill>
                          <a:latin typeface="+mn-lt"/>
                          <a:ea typeface="+mn-ea"/>
                          <a:cs typeface="+mn-cs"/>
                        </a:rPr>
                        <a:t>     http://www.turkdiab.org/page.aspx?u=80&amp;s=89	</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Heuristic. (</a:t>
                      </a:r>
                      <a:r>
                        <a:rPr lang="en-US" sz="2000" b="0" i="0" u="none" strike="noStrike" kern="1200" baseline="0" dirty="0" err="1" smtClean="0">
                          <a:solidFill>
                            <a:schemeClr val="dk1"/>
                          </a:solidFill>
                          <a:latin typeface="+mn-lt"/>
                          <a:ea typeface="+mn-ea"/>
                          <a:cs typeface="+mn-cs"/>
                        </a:rPr>
                        <a:t>n.d.</a:t>
                      </a:r>
                      <a:r>
                        <a:rPr lang="en-US" sz="2000" b="0" i="0"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Merriam-Webster’s online dictionary.</a:t>
                      </a:r>
                      <a:r>
                        <a:rPr lang="tr-TR" sz="2000" b="0" i="1"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 </a:t>
                      </a:r>
                      <a:endParaRPr lang="tr-TR" sz="20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 http://www.m-w.com/dictionary/heuristic	</a:t>
                      </a: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4041428" y="603399"/>
            <a:ext cx="5318010" cy="400110"/>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Yazar ve Tarih </a:t>
            </a:r>
            <a:r>
              <a:rPr lang="tr-TR" sz="2000" i="1" dirty="0"/>
              <a:t>B</a:t>
            </a:r>
            <a:r>
              <a:rPr lang="tr-TR" sz="2000" i="1" dirty="0" smtClean="0"/>
              <a:t>elirtilmeyen İnternet Makalesi</a:t>
            </a:r>
            <a:endParaRPr lang="tr-TR" sz="20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84</a:t>
            </a:fld>
            <a:endParaRPr lang="tr-TR"/>
          </a:p>
        </p:txBody>
      </p:sp>
    </p:spTree>
    <p:extLst>
      <p:ext uri="{BB962C8B-B14F-4D97-AF65-F5344CB8AC3E}">
        <p14:creationId xmlns:p14="http://schemas.microsoft.com/office/powerpoint/2010/main" val="15098561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971709623"/>
              </p:ext>
            </p:extLst>
          </p:nvPr>
        </p:nvGraphicFramePr>
        <p:xfrm>
          <a:off x="206182" y="884502"/>
          <a:ext cx="11782268" cy="33223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bg1"/>
                          </a:solidFill>
                          <a:latin typeface="+mn-lt"/>
                          <a:ea typeface="+mn-ea"/>
                          <a:cs typeface="+mn-cs"/>
                        </a:rPr>
                        <a:t>Yazarın soyadı, Yazarın adının baş harfi. (baskıda). Makalenin adı. </a:t>
                      </a:r>
                      <a:r>
                        <a:rPr lang="tr-TR" sz="2000" b="0" i="1" u="none" strike="noStrike" kern="1200" baseline="0" dirty="0" smtClean="0">
                          <a:solidFill>
                            <a:schemeClr val="bg1"/>
                          </a:solidFill>
                          <a:latin typeface="+mn-lt"/>
                          <a:ea typeface="+mn-ea"/>
                          <a:cs typeface="+mn-cs"/>
                        </a:rPr>
                        <a:t>Yayının adı. </a:t>
                      </a:r>
                      <a:r>
                        <a:rPr lang="tr-TR" sz="2000" b="0" i="0" u="none" strike="noStrike" kern="1200" baseline="0" dirty="0" smtClean="0">
                          <a:solidFill>
                            <a:schemeClr val="bg1"/>
                          </a:solidFill>
                          <a:latin typeface="+mn-lt"/>
                          <a:ea typeface="+mn-ea"/>
                          <a:cs typeface="+mn-cs"/>
                        </a:rPr>
                        <a:t>İnternet adresi</a:t>
                      </a:r>
                    </a:p>
                  </a:txBody>
                  <a:tcPr/>
                </a:tc>
                <a:extLst>
                  <a:ext uri="{0D108BD9-81ED-4DB2-BD59-A6C34878D82A}">
                    <a16:rowId xmlns:a16="http://schemas.microsoft.com/office/drawing/2014/main" xmlns="" val="1000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Baloğlu, N. Ve Karadağ, E. (baskıda). Öğretmen yetkinliğinin tarihsel gelişimi ve Ohio</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Öğretmen Yetkinlik Ölçeği: Türk kültürüne uyarlama, dil geçerliği ve faktör yapısının</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incelenmesi. </a:t>
                      </a:r>
                      <a:r>
                        <a:rPr lang="tr-TR" sz="2000" b="0" i="1" u="none" strike="noStrike" kern="1200" baseline="0" dirty="0" smtClean="0">
                          <a:solidFill>
                            <a:schemeClr val="dk1"/>
                          </a:solidFill>
                          <a:latin typeface="+mn-lt"/>
                          <a:ea typeface="+mn-ea"/>
                          <a:cs typeface="+mn-cs"/>
                        </a:rPr>
                        <a:t>Kuram ve Uygulamada Eğitim Yönetimi.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1" u="none" strike="noStrike" kern="1200" baseline="0" dirty="0" smtClean="0">
                          <a:solidFill>
                            <a:schemeClr val="dk1"/>
                          </a:solidFill>
                          <a:latin typeface="+mn-lt"/>
                          <a:ea typeface="+mn-ea"/>
                          <a:cs typeface="+mn-cs"/>
                        </a:rPr>
                        <a:t>     </a:t>
                      </a:r>
                      <a:r>
                        <a:rPr lang="tr-TR" sz="2000" b="0" i="0" u="none" strike="noStrike" kern="1200" baseline="0" dirty="0" smtClean="0">
                          <a:solidFill>
                            <a:schemeClr val="dk1"/>
                          </a:solidFill>
                          <a:latin typeface="+mn-lt"/>
                          <a:ea typeface="+mn-ea"/>
                          <a:cs typeface="+mn-cs"/>
                        </a:rPr>
                        <a:t>http://www.pegem.net/dosyalar/dokuman/1543-52555455.pdf</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txBody>
                  <a:tcPr/>
                </a:tc>
                <a:tc>
                  <a:txBody>
                    <a:bodyPr/>
                    <a:lstStyle/>
                    <a:p>
                      <a:r>
                        <a:rPr lang="en-US" sz="2000" b="0" i="0" u="none" strike="noStrike" kern="1200" baseline="0" noProof="0" dirty="0" smtClean="0">
                          <a:solidFill>
                            <a:schemeClr val="dk1"/>
                          </a:solidFill>
                          <a:latin typeface="+mn-lt"/>
                          <a:ea typeface="+mn-ea"/>
                          <a:cs typeface="+mn-cs"/>
                        </a:rPr>
                        <a:t>Briscoe, R. (in press). Egocentric spatial representation in action and perception. </a:t>
                      </a:r>
                      <a:endParaRPr lang="tr-TR" sz="2000" b="0" i="0" u="none" strike="noStrike" kern="1200" baseline="0" noProof="0" dirty="0" smtClean="0">
                        <a:solidFill>
                          <a:schemeClr val="dk1"/>
                        </a:solidFill>
                        <a:latin typeface="+mn-lt"/>
                        <a:ea typeface="+mn-ea"/>
                        <a:cs typeface="+mn-cs"/>
                      </a:endParaRP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2000" b="0" i="1" u="none" strike="noStrike" kern="1200" baseline="0" noProof="0" dirty="0" smtClean="0">
                          <a:solidFill>
                            <a:schemeClr val="dk1"/>
                          </a:solidFill>
                          <a:latin typeface="+mn-lt"/>
                          <a:ea typeface="+mn-ea"/>
                          <a:cs typeface="+mn-cs"/>
                        </a:rPr>
                        <a:t>Philosophy and Phenomenological Research</a:t>
                      </a:r>
                      <a:r>
                        <a:rPr lang="en-US" sz="2000" b="0" i="0" u="none" strike="noStrike" kern="1200" baseline="0" noProof="0" dirty="0" smtClean="0">
                          <a:solidFill>
                            <a:schemeClr val="dk1"/>
                          </a:solidFill>
                          <a:latin typeface="+mn-lt"/>
                          <a:ea typeface="+mn-ea"/>
                          <a:cs typeface="+mn-cs"/>
                        </a:rPr>
                        <a:t>. </a:t>
                      </a:r>
                      <a:r>
                        <a:rPr lang="tr-TR" sz="2000" b="0" i="0" u="none" strike="noStrike" kern="1200" baseline="0" noProof="0" dirty="0" smtClean="0">
                          <a:solidFill>
                            <a:schemeClr val="dk1"/>
                          </a:solidFill>
                          <a:latin typeface="+mn-lt"/>
                          <a:ea typeface="+mn-ea"/>
                          <a:cs typeface="+mn-cs"/>
                        </a:rPr>
                        <a:t>   </a:t>
                      </a:r>
                      <a:r>
                        <a:rPr lang="en-US" sz="2000" b="0" i="0" u="none" strike="noStrike" kern="1200" baseline="0" noProof="0" dirty="0" smtClean="0">
                          <a:solidFill>
                            <a:schemeClr val="dk1"/>
                          </a:solidFill>
                          <a:latin typeface="+mn-lt"/>
                          <a:ea typeface="+mn-ea"/>
                          <a:cs typeface="+mn-cs"/>
                          <a:hlinkClick r:id="rId2"/>
                        </a:rPr>
                        <a:t>http://cogprints.org/5780/1/ECSRAP.F07.pdf</a:t>
                      </a:r>
                      <a:endParaRPr lang="tr-TR" sz="2000" b="0" i="0" u="none" strike="noStrike" kern="1200" baseline="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noProof="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3352295" y="273117"/>
            <a:ext cx="6033170" cy="400110"/>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i="1" dirty="0" smtClean="0"/>
              <a:t>Basımda olan ancak ön basım arşivinde yer alan makale</a:t>
            </a:r>
            <a:endParaRPr lang="tr-TR" sz="20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85</a:t>
            </a:fld>
            <a:endParaRPr lang="tr-TR"/>
          </a:p>
        </p:txBody>
      </p:sp>
    </p:spTree>
    <p:extLst>
      <p:ext uri="{BB962C8B-B14F-4D97-AF65-F5344CB8AC3E}">
        <p14:creationId xmlns:p14="http://schemas.microsoft.com/office/powerpoint/2010/main" val="16290404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689812582"/>
              </p:ext>
            </p:extLst>
          </p:nvPr>
        </p:nvGraphicFramePr>
        <p:xfrm>
          <a:off x="223994" y="1116071"/>
          <a:ext cx="11782268" cy="30175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smtClean="0"/>
                    </a:p>
                    <a:p>
                      <a:endParaRPr lang="tr-TR" sz="20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bg1"/>
                          </a:solidFill>
                          <a:latin typeface="+mn-lt"/>
                          <a:ea typeface="+mn-ea"/>
                          <a:cs typeface="+mn-cs"/>
                        </a:rPr>
                        <a:t>Yazarın soyadı, Yazarın adının baş harfi. (Yıl). </a:t>
                      </a:r>
                      <a:r>
                        <a:rPr lang="tr-TR" sz="2000" b="0" i="1" u="none" strike="noStrike" kern="1200" baseline="0" dirty="0" smtClean="0">
                          <a:solidFill>
                            <a:schemeClr val="bg1"/>
                          </a:solidFill>
                          <a:latin typeface="+mn-lt"/>
                          <a:ea typeface="+mn-ea"/>
                          <a:cs typeface="+mn-cs"/>
                        </a:rPr>
                        <a:t>Makalenin adı</a:t>
                      </a:r>
                      <a:r>
                        <a:rPr lang="tr-TR" sz="2000" b="0" i="0" u="none" strike="noStrike" kern="1200" baseline="0" dirty="0" smtClean="0">
                          <a:solidFill>
                            <a:schemeClr val="bg1"/>
                          </a:solidFill>
                          <a:latin typeface="+mn-lt"/>
                          <a:ea typeface="+mn-ea"/>
                          <a:cs typeface="+mn-cs"/>
                        </a:rPr>
                        <a:t>. Yayımlanmak üzere sunulmuş makale taslağı.</a:t>
                      </a:r>
                    </a:p>
                  </a:txBody>
                  <a:tcPr/>
                </a:tc>
                <a:extLst>
                  <a:ext uri="{0D108BD9-81ED-4DB2-BD59-A6C34878D82A}">
                    <a16:rowId xmlns:a16="http://schemas.microsoft.com/office/drawing/2014/main" xmlns="" val="1000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Kaya, İ. Ve Karadağ, E. (2013). </a:t>
                      </a:r>
                      <a:r>
                        <a:rPr lang="tr-TR" sz="2000" b="0" i="1" u="none" strike="noStrike" kern="1200" baseline="0" dirty="0" smtClean="0">
                          <a:solidFill>
                            <a:schemeClr val="dk1"/>
                          </a:solidFill>
                          <a:latin typeface="+mn-lt"/>
                          <a:ea typeface="+mn-ea"/>
                          <a:cs typeface="+mn-cs"/>
                        </a:rPr>
                        <a:t>İlköğretim okulu müdürlerinin durumsal liderlik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1" u="none" strike="noStrike" kern="1200" baseline="0" dirty="0" smtClean="0">
                          <a:solidFill>
                            <a:schemeClr val="dk1"/>
                          </a:solidFill>
                          <a:latin typeface="+mn-lt"/>
                          <a:ea typeface="+mn-ea"/>
                          <a:cs typeface="+mn-cs"/>
                        </a:rPr>
                        <a:t>     davranışlarının örgütsel bağlılık ve verimlilik düzeylerini yordama gücü</a:t>
                      </a:r>
                      <a:r>
                        <a:rPr lang="tr-TR" sz="2000" b="0" i="0" u="none" strike="noStrike" kern="1200" baseline="0" dirty="0" smtClean="0">
                          <a:solidFill>
                            <a:schemeClr val="dk1"/>
                          </a:solidFill>
                          <a:latin typeface="+mn-lt"/>
                          <a:ea typeface="+mn-ea"/>
                          <a:cs typeface="+mn-cs"/>
                        </a:rPr>
                        <a:t>. Yayımlanmak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üzere sunulmuş makale taslağı.</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r>
                        <a:rPr lang="en-US" sz="2000" b="0" i="0" u="none" strike="noStrike" kern="1200" baseline="0" noProof="0" dirty="0" smtClean="0">
                          <a:solidFill>
                            <a:schemeClr val="dk1"/>
                          </a:solidFill>
                          <a:latin typeface="+mn-lt"/>
                          <a:ea typeface="+mn-ea"/>
                          <a:cs typeface="+mn-cs"/>
                        </a:rPr>
                        <a:t>Ting, J. Y., </a:t>
                      </a:r>
                      <a:r>
                        <a:rPr lang="en-US" sz="2000" b="0" i="0" u="none" strike="noStrike" kern="1200" baseline="0" noProof="0" dirty="0" err="1" smtClean="0">
                          <a:solidFill>
                            <a:schemeClr val="dk1"/>
                          </a:solidFill>
                          <a:latin typeface="+mn-lt"/>
                          <a:ea typeface="+mn-ea"/>
                          <a:cs typeface="+mn-cs"/>
                        </a:rPr>
                        <a:t>Florsheim</a:t>
                      </a:r>
                      <a:r>
                        <a:rPr lang="en-US" sz="2000" b="0" i="0" u="none" strike="noStrike" kern="1200" baseline="0" noProof="0" dirty="0" smtClean="0">
                          <a:solidFill>
                            <a:schemeClr val="dk1"/>
                          </a:solidFill>
                          <a:latin typeface="+mn-lt"/>
                          <a:ea typeface="+mn-ea"/>
                          <a:cs typeface="+mn-cs"/>
                        </a:rPr>
                        <a:t>, P., &amp; Huang, W. (2008). </a:t>
                      </a:r>
                      <a:r>
                        <a:rPr lang="en-US" sz="2000" b="0" i="1" u="none" strike="noStrike" kern="1200" baseline="0" noProof="0" dirty="0" smtClean="0">
                          <a:solidFill>
                            <a:schemeClr val="dk1"/>
                          </a:solidFill>
                          <a:latin typeface="+mn-lt"/>
                          <a:ea typeface="+mn-ea"/>
                          <a:cs typeface="+mn-cs"/>
                        </a:rPr>
                        <a:t>Mental health help-seeking in ethnic</a:t>
                      </a:r>
                      <a:endParaRPr lang="tr-TR" sz="2000" b="0" i="1" u="none" strike="noStrike" kern="1200" baseline="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1" u="none" strike="noStrike" kern="1200" baseline="0" noProof="0" dirty="0" smtClean="0">
                          <a:solidFill>
                            <a:schemeClr val="dk1"/>
                          </a:solidFill>
                          <a:latin typeface="+mn-lt"/>
                          <a:ea typeface="+mn-ea"/>
                          <a:cs typeface="+mn-cs"/>
                        </a:rPr>
                        <a:t>     </a:t>
                      </a:r>
                      <a:r>
                        <a:rPr lang="en-US" sz="2000" b="0" i="1" u="none" strike="noStrike" kern="1200" baseline="0" noProof="0" dirty="0" smtClean="0">
                          <a:solidFill>
                            <a:schemeClr val="dk1"/>
                          </a:solidFill>
                          <a:latin typeface="+mn-lt"/>
                          <a:ea typeface="+mn-ea"/>
                          <a:cs typeface="+mn-cs"/>
                        </a:rPr>
                        <a:t>minority populations: A theoretical perspective</a:t>
                      </a:r>
                      <a:r>
                        <a:rPr lang="en-US" sz="2000" b="0" i="0" u="none" strike="noStrike" kern="1200" baseline="0" noProof="0" dirty="0" smtClean="0">
                          <a:solidFill>
                            <a:schemeClr val="dk1"/>
                          </a:solidFill>
                          <a:latin typeface="+mn-lt"/>
                          <a:ea typeface="+mn-ea"/>
                          <a:cs typeface="+mn-cs"/>
                        </a:rPr>
                        <a:t>. Manuscript submitted for</a:t>
                      </a:r>
                      <a:endParaRPr lang="tr-TR" sz="2000" b="0" i="0" u="none" strike="noStrike" kern="1200" baseline="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noProof="0" dirty="0" smtClean="0">
                          <a:solidFill>
                            <a:schemeClr val="dk1"/>
                          </a:solidFill>
                          <a:latin typeface="+mn-lt"/>
                          <a:ea typeface="+mn-ea"/>
                          <a:cs typeface="+mn-cs"/>
                        </a:rPr>
                        <a:t>     </a:t>
                      </a:r>
                      <a:r>
                        <a:rPr lang="en-US" sz="2000" b="0" i="0" u="none" strike="noStrike" kern="1200" baseline="0" noProof="0" dirty="0" smtClean="0">
                          <a:solidFill>
                            <a:schemeClr val="dk1"/>
                          </a:solidFill>
                          <a:latin typeface="+mn-lt"/>
                          <a:ea typeface="+mn-ea"/>
                          <a:cs typeface="+mn-cs"/>
                        </a:rPr>
                        <a:t>publications.</a:t>
                      </a: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3270487" y="186032"/>
            <a:ext cx="5689282" cy="707886"/>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i="1" dirty="0" smtClean="0"/>
              <a:t>Yayınlanmak Üzere Teslim </a:t>
            </a:r>
            <a:r>
              <a:rPr lang="tr-TR" sz="2000" i="1" dirty="0"/>
              <a:t>E</a:t>
            </a:r>
            <a:r>
              <a:rPr lang="tr-TR" sz="2000" i="1" dirty="0" smtClean="0"/>
              <a:t>dilen veya İşlemleri </a:t>
            </a:r>
            <a:r>
              <a:rPr lang="tr-TR" sz="2000" i="1" dirty="0"/>
              <a:t>D</a:t>
            </a:r>
            <a:r>
              <a:rPr lang="tr-TR" sz="2000" i="1" dirty="0" smtClean="0"/>
              <a:t>evam </a:t>
            </a:r>
            <a:r>
              <a:rPr lang="tr-TR" sz="2000" i="1" dirty="0"/>
              <a:t>E</a:t>
            </a:r>
            <a:r>
              <a:rPr lang="tr-TR" sz="2000" i="1" dirty="0" smtClean="0"/>
              <a:t>den </a:t>
            </a:r>
            <a:r>
              <a:rPr lang="tr-TR" sz="2000" i="1" dirty="0"/>
              <a:t>M</a:t>
            </a:r>
            <a:r>
              <a:rPr lang="tr-TR" sz="2000" i="1" dirty="0" smtClean="0"/>
              <a:t>akale </a:t>
            </a:r>
            <a:r>
              <a:rPr lang="tr-TR" sz="2000" i="1" dirty="0"/>
              <a:t>T</a:t>
            </a:r>
            <a:r>
              <a:rPr lang="tr-TR" sz="2000" i="1" dirty="0" smtClean="0"/>
              <a:t>aslağı</a:t>
            </a:r>
            <a:endParaRPr lang="tr-TR" sz="20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86</a:t>
            </a:fld>
            <a:endParaRPr lang="tr-TR"/>
          </a:p>
        </p:txBody>
      </p:sp>
    </p:spTree>
    <p:extLst>
      <p:ext uri="{BB962C8B-B14F-4D97-AF65-F5344CB8AC3E}">
        <p14:creationId xmlns:p14="http://schemas.microsoft.com/office/powerpoint/2010/main" val="41464466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829147615"/>
              </p:ext>
            </p:extLst>
          </p:nvPr>
        </p:nvGraphicFramePr>
        <p:xfrm>
          <a:off x="409732" y="1203960"/>
          <a:ext cx="11782268" cy="4245543"/>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ysClr val="windowText" lastClr="000000"/>
                          </a:solidFill>
                        </a:rPr>
                        <a:t>Video (Youtube)</a:t>
                      </a:r>
                    </a:p>
                    <a:p>
                      <a:endParaRPr lang="tr-TR" sz="2000" dirty="0">
                        <a:solidFill>
                          <a:sysClr val="windowText" lastClr="000000"/>
                        </a:solidFill>
                      </a:endParaRPr>
                    </a:p>
                  </a:txBody>
                  <a:tcPr>
                    <a:solidFill>
                      <a:schemeClr val="accent6">
                        <a:lumMod val="20000"/>
                        <a:lumOff val="80000"/>
                      </a:schemeClr>
                    </a:solidFill>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ysClr val="windowText" lastClr="000000"/>
                          </a:solidFill>
                          <a:latin typeface="+mn-lt"/>
                          <a:ea typeface="+mn-ea"/>
                          <a:cs typeface="+mn-cs"/>
                        </a:rPr>
                        <a:t>Bellofolletti. (2009, April 8). </a:t>
                      </a:r>
                      <a:r>
                        <a:rPr lang="en-US" sz="2000" b="0" i="1" u="none" strike="noStrike" kern="1200" baseline="0" dirty="0" smtClean="0">
                          <a:solidFill>
                            <a:sysClr val="windowText" lastClr="000000"/>
                          </a:solidFill>
                          <a:latin typeface="+mn-lt"/>
                          <a:ea typeface="+mn-ea"/>
                          <a:cs typeface="+mn-cs"/>
                        </a:rPr>
                        <a:t>Ghost caught on surveillance camera </a:t>
                      </a:r>
                      <a:r>
                        <a:rPr lang="en-US" sz="2000" b="0" i="0" u="none" strike="noStrike" kern="1200" baseline="0" dirty="0" smtClean="0">
                          <a:solidFill>
                            <a:sysClr val="windowText" lastClr="000000"/>
                          </a:solidFill>
                          <a:latin typeface="+mn-lt"/>
                          <a:ea typeface="+mn-ea"/>
                          <a:cs typeface="+mn-cs"/>
                        </a:rPr>
                        <a:t>[Video]. </a:t>
                      </a:r>
                      <a:r>
                        <a:rPr lang="tr-TR" sz="2000" b="0" i="0" u="none" strike="noStrike" kern="1200" baseline="0" dirty="0" smtClean="0">
                          <a:solidFill>
                            <a:sysClr val="windowText" lastClr="000000"/>
                          </a:solidFill>
                          <a:latin typeface="+mn-lt"/>
                          <a:ea typeface="+mn-ea"/>
                          <a:cs typeface="+mn-cs"/>
                        </a:rPr>
                        <a:t> </a:t>
                      </a:r>
                      <a:r>
                        <a:rPr lang="en-US" sz="2000" b="0" i="1" u="none" strike="noStrike" kern="1200" baseline="0" dirty="0" smtClean="0">
                          <a:solidFill>
                            <a:sysClr val="windowText" lastClr="000000"/>
                          </a:solidFill>
                          <a:latin typeface="+mn-lt"/>
                          <a:ea typeface="+mn-ea"/>
                          <a:cs typeface="+mn-cs"/>
                        </a:rPr>
                        <a:t>http://www.youtube.com/watch?v=Dq1ms2JhYBI&amp;feature=related</a:t>
                      </a:r>
                      <a:r>
                        <a:rPr lang="en-US" sz="2000" b="0" i="0" u="none" strike="noStrike" kern="1200" baseline="0" dirty="0" smtClean="0">
                          <a:solidFill>
                            <a:sysClr val="windowText" lastClr="000000"/>
                          </a:solidFill>
                          <a:latin typeface="+mn-lt"/>
                          <a:ea typeface="+mn-ea"/>
                          <a:cs typeface="+mn-cs"/>
                        </a:rPr>
                        <a:t>	</a:t>
                      </a:r>
                    </a:p>
                    <a:p>
                      <a:endParaRPr lang="tr-TR" sz="2000" b="0" i="0" u="none" strike="noStrike" kern="1200" baseline="0" dirty="0" smtClean="0">
                        <a:solidFill>
                          <a:sysClr val="windowText" lastClr="000000"/>
                        </a:solidFill>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xmlns="" val="10000"/>
                  </a:ext>
                </a:extLst>
              </a:tr>
              <a:tr h="571500">
                <a:tc>
                  <a:txBody>
                    <a:bodyPr/>
                    <a:lstStyle/>
                    <a:p>
                      <a:r>
                        <a:rPr lang="tr-TR" sz="2000" b="1" dirty="0" err="1" smtClean="0"/>
                        <a:t>Podcast</a:t>
                      </a:r>
                      <a:endParaRPr lang="tr-T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Yeniçeri, Z. (2012, Ekim 19). </a:t>
                      </a:r>
                      <a:r>
                        <a:rPr lang="tr-TR" sz="2000" b="0" i="1" u="none" strike="noStrike" kern="1200" baseline="0" dirty="0" smtClean="0">
                          <a:solidFill>
                            <a:schemeClr val="dk1"/>
                          </a:solidFill>
                          <a:latin typeface="+mn-lt"/>
                          <a:ea typeface="+mn-ea"/>
                          <a:cs typeface="+mn-cs"/>
                        </a:rPr>
                        <a:t>Batıl inançlar ve eleştirel düşünme </a:t>
                      </a:r>
                      <a:r>
                        <a:rPr lang="tr-TR" sz="2000" b="0" i="0" u="none" strike="noStrike" kern="1200" baseline="0" dirty="0" smtClean="0">
                          <a:solidFill>
                            <a:schemeClr val="dk1"/>
                          </a:solidFill>
                          <a:latin typeface="+mn-lt"/>
                          <a:ea typeface="+mn-ea"/>
                          <a:cs typeface="+mn-cs"/>
                        </a:rPr>
                        <a:t>[Ses Dosyası]. </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https://itunes.apple.com/tr/podcast/bat-inanclar-ve-</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a:t>
                      </a:r>
                      <a:r>
                        <a:rPr lang="tr-TR" sz="2000" b="0" i="0" u="none" strike="noStrike" kern="1200" baseline="0" dirty="0" err="1" smtClean="0">
                          <a:solidFill>
                            <a:schemeClr val="dk1"/>
                          </a:solidFill>
                          <a:latin typeface="+mn-lt"/>
                          <a:ea typeface="+mn-ea"/>
                          <a:cs typeface="+mn-cs"/>
                        </a:rPr>
                        <a:t>elestirel</a:t>
                      </a:r>
                      <a:r>
                        <a:rPr lang="tr-TR" sz="2000" b="0" i="0" u="none" strike="noStrike" kern="1200" baseline="0" dirty="0" smtClean="0">
                          <a:solidFill>
                            <a:schemeClr val="dk1"/>
                          </a:solidFill>
                          <a:latin typeface="+mn-lt"/>
                          <a:ea typeface="+mn-ea"/>
                          <a:cs typeface="+mn-cs"/>
                        </a:rPr>
                        <a:t>/id438059426?i=122769979&amp;mt=2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b="0" i="0" u="none" strike="noStrike" kern="1200" baseline="0" dirty="0" smtClean="0">
                        <a:solidFill>
                          <a:schemeClr val="dk1"/>
                        </a:solidFill>
                        <a:latin typeface="+mn-lt"/>
                        <a:ea typeface="+mn-ea"/>
                        <a:cs typeface="+mn-cs"/>
                      </a:endParaRPr>
                    </a:p>
                    <a:p>
                      <a:pPr marL="252000" marR="0" indent="-45720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Meraji, S. M., &amp; </a:t>
                      </a:r>
                      <a:r>
                        <a:rPr lang="en-US" sz="1800" b="0" i="0" kern="1200" dirty="0" err="1" smtClean="0">
                          <a:solidFill>
                            <a:schemeClr val="dk1"/>
                          </a:solidFill>
                          <a:effectLst/>
                          <a:latin typeface="+mn-lt"/>
                          <a:ea typeface="+mn-ea"/>
                          <a:cs typeface="+mn-cs"/>
                        </a:rPr>
                        <a:t>Demby</a:t>
                      </a:r>
                      <a:r>
                        <a:rPr lang="en-US" sz="1800" b="0" i="0" kern="1200" dirty="0" smtClean="0">
                          <a:solidFill>
                            <a:schemeClr val="dk1"/>
                          </a:solidFill>
                          <a:effectLst/>
                          <a:latin typeface="+mn-lt"/>
                          <a:ea typeface="+mn-ea"/>
                          <a:cs typeface="+mn-cs"/>
                        </a:rPr>
                        <a:t>, G. (Hosts). (2016–present). </a:t>
                      </a:r>
                      <a:r>
                        <a:rPr lang="en-US" sz="1800" b="0" i="1" kern="1200" dirty="0" smtClean="0">
                          <a:solidFill>
                            <a:schemeClr val="dk1"/>
                          </a:solidFill>
                          <a:effectLst/>
                          <a:latin typeface="+mn-lt"/>
                          <a:ea typeface="+mn-ea"/>
                          <a:cs typeface="+mn-cs"/>
                        </a:rPr>
                        <a:t>Code switch</a:t>
                      </a:r>
                      <a:r>
                        <a:rPr lang="en-US" sz="1800" b="0" i="0" kern="1200" dirty="0" smtClean="0">
                          <a:solidFill>
                            <a:schemeClr val="dk1"/>
                          </a:solidFill>
                          <a:effectLst/>
                          <a:latin typeface="+mn-lt"/>
                          <a:ea typeface="+mn-ea"/>
                          <a:cs typeface="+mn-cs"/>
                        </a:rPr>
                        <a:t> [Audio podcast]. National Public Radio. </a:t>
                      </a:r>
                      <a:r>
                        <a:rPr lang="en-US" sz="1800" b="0" i="0" u="sng" kern="1200" dirty="0" smtClean="0">
                          <a:solidFill>
                            <a:schemeClr val="dk1"/>
                          </a:solidFill>
                          <a:effectLst/>
                          <a:latin typeface="+mn-lt"/>
                          <a:ea typeface="+mn-ea"/>
                          <a:cs typeface="+mn-cs"/>
                          <a:hlinkClick r:id="rId2"/>
                        </a:rPr>
                        <a:t>https://www.npr.org/podcasts/510312/codeswitch</a:t>
                      </a:r>
                      <a:endParaRPr lang="tr-TR" sz="20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1075623">
                <a:tc>
                  <a:txBody>
                    <a:bodyPr/>
                    <a:lstStyle/>
                    <a:p>
                      <a:r>
                        <a:rPr lang="en-US" sz="2000" b="1" i="0" u="none" strike="noStrike" kern="1200" baseline="0" dirty="0" smtClean="0">
                          <a:solidFill>
                            <a:schemeClr val="dk1"/>
                          </a:solidFill>
                          <a:latin typeface="+mn-lt"/>
                          <a:ea typeface="+mn-ea"/>
                          <a:cs typeface="+mn-cs"/>
                        </a:rPr>
                        <a:t>Forum </a:t>
                      </a:r>
                      <a:r>
                        <a:rPr lang="en-US" sz="2000" b="1" i="0" u="none" strike="noStrike" kern="1200" baseline="0" dirty="0" err="1" smtClean="0">
                          <a:solidFill>
                            <a:schemeClr val="dk1"/>
                          </a:solidFill>
                          <a:latin typeface="+mn-lt"/>
                          <a:ea typeface="+mn-ea"/>
                          <a:cs typeface="+mn-cs"/>
                        </a:rPr>
                        <a:t>ya</a:t>
                      </a:r>
                      <a:r>
                        <a:rPr lang="en-US" sz="2000" b="1" i="0" u="none" strike="noStrike" kern="1200" baseline="0" dirty="0" smtClean="0">
                          <a:solidFill>
                            <a:schemeClr val="dk1"/>
                          </a:solidFill>
                          <a:latin typeface="+mn-lt"/>
                          <a:ea typeface="+mn-ea"/>
                          <a:cs typeface="+mn-cs"/>
                        </a:rPr>
                        <a:t> da</a:t>
                      </a:r>
                    </a:p>
                    <a:p>
                      <a:r>
                        <a:rPr lang="en-US" sz="2000" b="1" i="0" u="none" strike="noStrike" kern="1200" baseline="0" dirty="0" err="1" smtClean="0">
                          <a:solidFill>
                            <a:schemeClr val="dk1"/>
                          </a:solidFill>
                          <a:latin typeface="+mn-lt"/>
                          <a:ea typeface="+mn-ea"/>
                          <a:cs typeface="+mn-cs"/>
                        </a:rPr>
                        <a:t>Liste</a:t>
                      </a:r>
                      <a:r>
                        <a:rPr lang="en-US" sz="2000" b="1" i="0" u="none" strike="noStrike" kern="1200" baseline="0" dirty="0" smtClean="0">
                          <a:solidFill>
                            <a:schemeClr val="dk1"/>
                          </a:solidFill>
                          <a:latin typeface="+mn-lt"/>
                          <a:ea typeface="+mn-ea"/>
                          <a:cs typeface="+mn-cs"/>
                        </a:rPr>
                        <a:t> </a:t>
                      </a:r>
                      <a:r>
                        <a:rPr lang="en-US" sz="2000" b="1" i="0" u="none" strike="noStrike" kern="1200" baseline="0" dirty="0" err="1" smtClean="0">
                          <a:solidFill>
                            <a:schemeClr val="dk1"/>
                          </a:solidFill>
                          <a:latin typeface="+mn-lt"/>
                          <a:ea typeface="+mn-ea"/>
                          <a:cs typeface="+mn-cs"/>
                        </a:rPr>
                        <a:t>Msg</a:t>
                      </a:r>
                      <a:r>
                        <a:rPr lang="en-US" sz="2000" b="1" i="0" u="none" strike="noStrike" kern="1200" baseline="0" dirty="0" smtClean="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Kökdemir, D. (2004, 1 </a:t>
                      </a:r>
                      <a:r>
                        <a:rPr lang="en-US" sz="2000" b="0" i="0" u="none" strike="noStrike" kern="1200" baseline="0" dirty="0" err="1" smtClean="0">
                          <a:solidFill>
                            <a:schemeClr val="dk1"/>
                          </a:solidFill>
                          <a:latin typeface="+mn-lt"/>
                          <a:ea typeface="+mn-ea"/>
                          <a:cs typeface="+mn-cs"/>
                        </a:rPr>
                        <a:t>Ağustos</a:t>
                      </a:r>
                      <a:r>
                        <a:rPr lang="en-US" sz="2000" b="0" i="0" u="none" strike="noStrike" kern="1200" baseline="0" dirty="0" smtClean="0">
                          <a:solidFill>
                            <a:schemeClr val="dk1"/>
                          </a:solidFill>
                          <a:latin typeface="+mn-lt"/>
                          <a:ea typeface="+mn-ea"/>
                          <a:cs typeface="+mn-cs"/>
                        </a:rPr>
                        <a:t>). </a:t>
                      </a:r>
                      <a:r>
                        <a:rPr lang="en-US" sz="2000" b="0" i="1" u="none" strike="noStrike" kern="1200" baseline="0" dirty="0" err="1" smtClean="0">
                          <a:solidFill>
                            <a:schemeClr val="dk1"/>
                          </a:solidFill>
                          <a:latin typeface="+mn-lt"/>
                          <a:ea typeface="+mn-ea"/>
                          <a:cs typeface="+mn-cs"/>
                        </a:rPr>
                        <a:t>Kesin</a:t>
                      </a:r>
                      <a:r>
                        <a:rPr lang="en-US" sz="2000" b="0" i="1" u="none" strike="noStrike" kern="1200" baseline="0" dirty="0" smtClean="0">
                          <a:solidFill>
                            <a:schemeClr val="dk1"/>
                          </a:solidFill>
                          <a:latin typeface="+mn-lt"/>
                          <a:ea typeface="+mn-ea"/>
                          <a:cs typeface="+mn-cs"/>
                        </a:rPr>
                        <a:t> </a:t>
                      </a:r>
                      <a:r>
                        <a:rPr lang="en-US" sz="2000" b="0" i="1" u="none" strike="noStrike" kern="1200" baseline="0" dirty="0" err="1" smtClean="0">
                          <a:solidFill>
                            <a:schemeClr val="dk1"/>
                          </a:solidFill>
                          <a:latin typeface="+mn-lt"/>
                          <a:ea typeface="+mn-ea"/>
                          <a:cs typeface="+mn-cs"/>
                        </a:rPr>
                        <a:t>inanç</a:t>
                      </a:r>
                      <a:r>
                        <a:rPr lang="en-US" sz="2000" b="0" i="1" u="none" strike="noStrike" kern="1200" baseline="0" dirty="0" smtClean="0">
                          <a:solidFill>
                            <a:schemeClr val="dk1"/>
                          </a:solidFill>
                          <a:latin typeface="+mn-lt"/>
                          <a:ea typeface="+mn-ea"/>
                          <a:cs typeface="+mn-cs"/>
                        </a:rPr>
                        <a:t> </a:t>
                      </a:r>
                      <a:r>
                        <a:rPr lang="en-US" sz="2000" b="0" i="1" u="none" strike="noStrike" kern="1200" baseline="0" dirty="0" err="1" smtClean="0">
                          <a:solidFill>
                            <a:schemeClr val="dk1"/>
                          </a:solidFill>
                          <a:latin typeface="+mn-lt"/>
                          <a:ea typeface="+mn-ea"/>
                          <a:cs typeface="+mn-cs"/>
                        </a:rPr>
                        <a:t>üzerine</a:t>
                      </a:r>
                      <a:r>
                        <a:rPr lang="en-US" sz="2000" b="0" i="1"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[tbd-forum4115]. </a:t>
                      </a:r>
                      <a:endParaRPr lang="tr-TR" sz="2000" b="0" i="0"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http://merkez.tbd.org.tr/listeler/tbd-forum/2004/Aug/0001.html</a:t>
                      </a:r>
                      <a:r>
                        <a:rPr lang="tr-TR" sz="2000" b="0" i="0" u="none" strike="noStrike" kern="1200" baseline="0" dirty="0" smtClean="0">
                          <a:solidFill>
                            <a:schemeClr val="dk1"/>
                          </a:solidFill>
                          <a:latin typeface="+mn-lt"/>
                          <a:ea typeface="+mn-ea"/>
                          <a:cs typeface="+mn-cs"/>
                        </a:rPr>
                        <a:t> adresinden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edinilmiştir.</a:t>
                      </a:r>
                      <a:r>
                        <a:rPr lang="en-US" sz="2000" b="0" i="0" u="none" strike="noStrike" kern="1200" baseline="0" dirty="0" smtClean="0">
                          <a:solidFill>
                            <a:schemeClr val="dk1"/>
                          </a:solidFill>
                          <a:latin typeface="+mn-lt"/>
                          <a:ea typeface="+mn-ea"/>
                          <a:cs typeface="+mn-cs"/>
                        </a:rPr>
                        <a:t>	</a:t>
                      </a: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4533401" y="521658"/>
            <a:ext cx="3169170" cy="400362"/>
          </a:xfrm>
          <a:prstGeom prst="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Diğer Çevrimiçi Kaynaklar</a:t>
            </a:r>
            <a:endParaRPr lang="tr-TR" sz="2000" i="1" dirty="0"/>
          </a:p>
        </p:txBody>
      </p:sp>
      <p:sp>
        <p:nvSpPr>
          <p:cNvPr id="3" name="Dikdörtgen 2"/>
          <p:cNvSpPr/>
          <p:nvPr/>
        </p:nvSpPr>
        <p:spPr>
          <a:xfrm>
            <a:off x="3069986" y="5653623"/>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dirty="0">
                <a:solidFill>
                  <a:srgbClr val="FF0000"/>
                </a:solidFill>
              </a:rPr>
              <a:t>*APA Yayım Kılavuzu 7. basıma göre, </a:t>
            </a:r>
            <a:r>
              <a:rPr lang="tr-TR" u="sng" dirty="0">
                <a:solidFill>
                  <a:srgbClr val="FF0000"/>
                </a:solidFill>
              </a:rPr>
              <a:t>sadece</a:t>
            </a:r>
            <a:r>
              <a:rPr lang="tr-TR" dirty="0">
                <a:solidFill>
                  <a:srgbClr val="FF0000"/>
                </a:solidFill>
              </a:rPr>
              <a:t> çoklu kullanıcılar tarafından </a:t>
            </a:r>
            <a:r>
              <a:rPr lang="tr-TR" dirty="0" smtClean="0">
                <a:solidFill>
                  <a:srgbClr val="FF0000"/>
                </a:solidFill>
              </a:rPr>
              <a:t>güncellenen, </a:t>
            </a:r>
            <a:r>
              <a:rPr lang="tr-TR" dirty="0">
                <a:solidFill>
                  <a:srgbClr val="FF0000"/>
                </a:solidFill>
              </a:rPr>
              <a:t>arşivlenmeyen ve tarih kullanılması gereken durumlarda </a:t>
            </a:r>
            <a:r>
              <a:rPr lang="tr-TR" dirty="0" smtClean="0">
                <a:solidFill>
                  <a:srgbClr val="FF0000"/>
                </a:solidFill>
              </a:rPr>
              <a:t>«</a:t>
            </a:r>
            <a:r>
              <a:rPr lang="tr-TR" dirty="0" err="1" smtClean="0">
                <a:solidFill>
                  <a:srgbClr val="FF0000"/>
                </a:solidFill>
              </a:rPr>
              <a:t>Retrieved</a:t>
            </a:r>
            <a:r>
              <a:rPr lang="tr-TR" dirty="0" smtClean="0">
                <a:solidFill>
                  <a:srgbClr val="FF0000"/>
                </a:solidFill>
              </a:rPr>
              <a:t> </a:t>
            </a:r>
            <a:r>
              <a:rPr lang="tr-TR" dirty="0" err="1" smtClean="0">
                <a:solidFill>
                  <a:srgbClr val="FF0000"/>
                </a:solidFill>
              </a:rPr>
              <a:t>from</a:t>
            </a:r>
            <a:r>
              <a:rPr lang="tr-TR" dirty="0" smtClean="0">
                <a:solidFill>
                  <a:srgbClr val="FF0000"/>
                </a:solidFill>
              </a:rPr>
              <a:t>» </a:t>
            </a:r>
            <a:r>
              <a:rPr lang="tr-TR" dirty="0">
                <a:solidFill>
                  <a:srgbClr val="FF0000"/>
                </a:solidFill>
              </a:rPr>
              <a:t>ifadesi kullanılır. </a:t>
            </a:r>
            <a:endParaRPr lang="tr-TR" dirty="0">
              <a:solidFill>
                <a:schemeClr val="dk1"/>
              </a:solidFill>
            </a:endParaRPr>
          </a:p>
        </p:txBody>
      </p:sp>
      <p:sp>
        <p:nvSpPr>
          <p:cNvPr id="2" name="Slayt Numarası Yer Tutucusu 1"/>
          <p:cNvSpPr>
            <a:spLocks noGrp="1"/>
          </p:cNvSpPr>
          <p:nvPr>
            <p:ph type="sldNum" sz="quarter" idx="12"/>
          </p:nvPr>
        </p:nvSpPr>
        <p:spPr/>
        <p:txBody>
          <a:bodyPr/>
          <a:lstStyle/>
          <a:p>
            <a:fld id="{900D4ED9-462A-4EB0-AD72-7478C23AB2D5}" type="slidenum">
              <a:rPr lang="tr-TR" smtClean="0"/>
              <a:t>87</a:t>
            </a:fld>
            <a:endParaRPr lang="tr-TR"/>
          </a:p>
        </p:txBody>
      </p:sp>
    </p:spTree>
    <p:extLst>
      <p:ext uri="{BB962C8B-B14F-4D97-AF65-F5344CB8AC3E}">
        <p14:creationId xmlns:p14="http://schemas.microsoft.com/office/powerpoint/2010/main" val="2875816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035093421"/>
              </p:ext>
            </p:extLst>
          </p:nvPr>
        </p:nvGraphicFramePr>
        <p:xfrm>
          <a:off x="260796" y="845474"/>
          <a:ext cx="11782268" cy="36271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r>
                        <a:rPr lang="tr-TR" sz="2000" b="0" i="0" u="none" strike="noStrike" kern="1200" baseline="0" dirty="0" smtClean="0">
                          <a:solidFill>
                            <a:schemeClr val="lt1"/>
                          </a:solidFill>
                          <a:latin typeface="+mn-lt"/>
                          <a:ea typeface="+mn-ea"/>
                          <a:cs typeface="+mn-cs"/>
                        </a:rPr>
                        <a:t>Resmi Yayının Basılmış Olduğu Kurumun Adı. (Yıl). </a:t>
                      </a:r>
                      <a:r>
                        <a:rPr lang="tr-TR" sz="2000" b="0" i="1" u="none" strike="noStrike" kern="1200" baseline="0" dirty="0" smtClean="0">
                          <a:solidFill>
                            <a:schemeClr val="lt1"/>
                          </a:solidFill>
                          <a:latin typeface="+mn-lt"/>
                          <a:ea typeface="+mn-ea"/>
                          <a:cs typeface="+mn-cs"/>
                        </a:rPr>
                        <a:t>Makalenin adı </a:t>
                      </a:r>
                      <a:r>
                        <a:rPr lang="tr-TR" sz="2000" b="0" i="0" u="none" strike="noStrike" kern="1200" baseline="0" dirty="0" smtClean="0">
                          <a:solidFill>
                            <a:schemeClr val="lt1"/>
                          </a:solidFill>
                          <a:latin typeface="+mn-lt"/>
                          <a:ea typeface="+mn-ea"/>
                          <a:cs typeface="+mn-cs"/>
                        </a:rPr>
                        <a:t>(Basım seri </a:t>
                      </a:r>
                      <a:r>
                        <a:rPr lang="tr-TR" sz="2000" b="0" i="0" u="none" strike="noStrike" kern="1200" baseline="0" dirty="0" err="1" smtClean="0">
                          <a:solidFill>
                            <a:schemeClr val="lt1"/>
                          </a:solidFill>
                          <a:latin typeface="+mn-lt"/>
                          <a:ea typeface="+mn-ea"/>
                          <a:cs typeface="+mn-cs"/>
                        </a:rPr>
                        <a:t>no</a:t>
                      </a:r>
                      <a:r>
                        <a:rPr lang="tr-TR" sz="2000" b="0" i="0" u="none" strike="noStrike" kern="1200" baseline="0" dirty="0" smtClean="0">
                          <a:solidFill>
                            <a:schemeClr val="lt1"/>
                          </a:solidFill>
                          <a:latin typeface="+mn-lt"/>
                          <a:ea typeface="+mn-ea"/>
                          <a:cs typeface="+mn-cs"/>
                        </a:rPr>
                        <a:t>). Basım </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     Yeri: Yayın Evi.</a:t>
                      </a:r>
                    </a:p>
                    <a:p>
                      <a:r>
                        <a:rPr lang="tr-TR" sz="2000" b="0" i="0" u="none" strike="noStrike" kern="1200" baseline="0" dirty="0" smtClean="0">
                          <a:solidFill>
                            <a:schemeClr val="lt1"/>
                          </a:solidFill>
                          <a:latin typeface="+mn-lt"/>
                          <a:ea typeface="+mn-ea"/>
                          <a:cs typeface="+mn-cs"/>
                        </a:rPr>
                        <a:t>Resmi Yayının Basılmış Olduğu Kurumun Adı. (Yıl). </a:t>
                      </a:r>
                      <a:r>
                        <a:rPr lang="tr-TR" sz="2000" b="0" i="1" u="none" strike="noStrike" kern="1200" baseline="0" dirty="0" smtClean="0">
                          <a:solidFill>
                            <a:schemeClr val="lt1"/>
                          </a:solidFill>
                          <a:latin typeface="+mn-lt"/>
                          <a:ea typeface="+mn-ea"/>
                          <a:cs typeface="+mn-cs"/>
                        </a:rPr>
                        <a:t>Makalenin adı </a:t>
                      </a:r>
                      <a:r>
                        <a:rPr lang="tr-TR" sz="2000" b="0" i="0" u="none" strike="noStrike" kern="1200" baseline="0" dirty="0" smtClean="0">
                          <a:solidFill>
                            <a:schemeClr val="lt1"/>
                          </a:solidFill>
                          <a:latin typeface="+mn-lt"/>
                          <a:ea typeface="+mn-ea"/>
                          <a:cs typeface="+mn-cs"/>
                        </a:rPr>
                        <a:t>(Basım seri </a:t>
                      </a:r>
                      <a:r>
                        <a:rPr lang="tr-TR" sz="2000" b="0" i="0" u="none" strike="noStrike" kern="1200" baseline="0" dirty="0" err="1" smtClean="0">
                          <a:solidFill>
                            <a:schemeClr val="lt1"/>
                          </a:solidFill>
                          <a:latin typeface="+mn-lt"/>
                          <a:ea typeface="+mn-ea"/>
                          <a:cs typeface="+mn-cs"/>
                        </a:rPr>
                        <a:t>no</a:t>
                      </a:r>
                      <a:r>
                        <a:rPr lang="tr-TR" sz="2000" b="0" i="0" u="none" strike="noStrike" kern="1200" baseline="0" dirty="0" smtClean="0">
                          <a:solidFill>
                            <a:schemeClr val="lt1"/>
                          </a:solidFill>
                          <a:latin typeface="+mn-lt"/>
                          <a:ea typeface="+mn-ea"/>
                          <a:cs typeface="+mn-cs"/>
                        </a:rPr>
                        <a:t>). İnternet </a:t>
                      </a:r>
                    </a:p>
                    <a:p>
                      <a:r>
                        <a:rPr lang="tr-TR" sz="2000" b="0" i="0" u="none" strike="noStrike" kern="1200" baseline="0" dirty="0" smtClean="0">
                          <a:solidFill>
                            <a:schemeClr val="lt1"/>
                          </a:solidFill>
                          <a:latin typeface="+mn-lt"/>
                          <a:ea typeface="+mn-ea"/>
                          <a:cs typeface="+mn-cs"/>
                        </a:rPr>
                        <a:t>     adresi	</a:t>
                      </a: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TC Başbakanlık Türkiye İstatistik Kurumu. (2007). </a:t>
                      </a:r>
                      <a:r>
                        <a:rPr lang="tr-TR" sz="2000" b="0" i="1" u="none" strike="noStrike" kern="1200" baseline="0" dirty="0" smtClean="0">
                          <a:solidFill>
                            <a:schemeClr val="dk1"/>
                          </a:solidFill>
                          <a:latin typeface="+mn-lt"/>
                          <a:ea typeface="+mn-ea"/>
                          <a:cs typeface="+mn-cs"/>
                        </a:rPr>
                        <a:t>Stratejik plan 2007 - 2011 </a:t>
                      </a:r>
                      <a:r>
                        <a:rPr lang="tr-TR" sz="2000" b="0" i="0" u="none" strike="noStrike" kern="1200" baseline="0" dirty="0" smtClean="0">
                          <a:solidFill>
                            <a:schemeClr val="dk1"/>
                          </a:solidFill>
                          <a:latin typeface="+mn-lt"/>
                          <a:ea typeface="+mn-ea"/>
                          <a:cs typeface="+mn-cs"/>
                        </a:rPr>
                        <a:t>(Yayın </a:t>
                      </a:r>
                      <a:r>
                        <a:rPr lang="tr-TR" sz="2000" b="0" i="0" u="none" strike="noStrike" kern="1200" baseline="0" dirty="0" err="1" smtClean="0">
                          <a:solidFill>
                            <a:schemeClr val="dk1"/>
                          </a:solidFill>
                          <a:latin typeface="+mn-lt"/>
                          <a:ea typeface="+mn-ea"/>
                          <a:cs typeface="+mn-cs"/>
                        </a:rPr>
                        <a:t>no</a:t>
                      </a:r>
                      <a:r>
                        <a:rPr lang="tr-TR" sz="2000" b="0" i="0" u="none" strike="noStrike"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3052). Ankara: Türkiye İstatistik Kurumu Matbaası.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txBody>
                  <a:tcPr/>
                </a:tc>
                <a:tc>
                  <a:txBody>
                    <a:bodyPr/>
                    <a:lstStyle/>
                    <a:p>
                      <a:pPr marL="252000" indent="-457200"/>
                      <a:r>
                        <a:rPr lang="en-US" sz="2000" b="0" i="0" u="none" strike="noStrike" kern="1200" baseline="0" dirty="0" smtClean="0">
                          <a:solidFill>
                            <a:schemeClr val="dk1"/>
                          </a:solidFill>
                          <a:latin typeface="+mn-lt"/>
                          <a:ea typeface="+mn-ea"/>
                          <a:cs typeface="+mn-cs"/>
                        </a:rPr>
                        <a:t>U.S. Department of Health and Human Services, National Institute of Mental Health, </a:t>
                      </a:r>
                      <a:endParaRPr lang="tr-TR" sz="2000" b="0" i="0" u="none" strike="noStrike" kern="1200" baseline="0" dirty="0" smtClean="0">
                        <a:solidFill>
                          <a:schemeClr val="dk1"/>
                        </a:solidFill>
                        <a:latin typeface="+mn-lt"/>
                        <a:ea typeface="+mn-ea"/>
                        <a:cs typeface="+mn-cs"/>
                      </a:endParaRPr>
                    </a:p>
                    <a:p>
                      <a:pPr marL="252000" indent="-457200"/>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National Heart, Lung, and Blood Institute. (2003). </a:t>
                      </a:r>
                      <a:r>
                        <a:rPr lang="en-US" sz="2000" b="0" i="1" u="none" strike="noStrike" kern="1200" baseline="0" dirty="0" smtClean="0">
                          <a:solidFill>
                            <a:schemeClr val="dk1"/>
                          </a:solidFill>
                          <a:latin typeface="+mn-lt"/>
                          <a:ea typeface="+mn-ea"/>
                          <a:cs typeface="+mn-cs"/>
                        </a:rPr>
                        <a:t>Managing Asthma: A guide for </a:t>
                      </a:r>
                      <a:r>
                        <a:rPr lang="tr-TR" sz="2000" b="0" i="1" u="none" strike="noStrike" kern="1200" baseline="0" dirty="0" smtClean="0">
                          <a:solidFill>
                            <a:schemeClr val="dk1"/>
                          </a:solidFill>
                          <a:latin typeface="+mn-lt"/>
                          <a:ea typeface="+mn-ea"/>
                          <a:cs typeface="+mn-cs"/>
                        </a:rPr>
                        <a:t>4</a:t>
                      </a:r>
                    </a:p>
                    <a:p>
                      <a:pPr marL="252000" indent="-457200"/>
                      <a:r>
                        <a:rPr lang="tr-TR" sz="2000" b="0" i="1"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schools </a:t>
                      </a:r>
                      <a:r>
                        <a:rPr lang="en-US" sz="2000" b="0" i="0" u="none" strike="noStrike" kern="1200" baseline="0" dirty="0" smtClean="0">
                          <a:solidFill>
                            <a:schemeClr val="dk1"/>
                          </a:solidFill>
                          <a:latin typeface="+mn-lt"/>
                          <a:ea typeface="+mn-ea"/>
                          <a:cs typeface="+mn-cs"/>
                        </a:rPr>
                        <a:t>(NIH Publication no. 02-2650).</a:t>
                      </a:r>
                      <a:endParaRPr lang="tr-TR" sz="2000" b="0" i="0" u="none" strike="noStrike" kern="1200" baseline="0" dirty="0" smtClean="0">
                        <a:solidFill>
                          <a:schemeClr val="dk1"/>
                        </a:solidFill>
                        <a:latin typeface="+mn-lt"/>
                        <a:ea typeface="+mn-ea"/>
                        <a:cs typeface="+mn-cs"/>
                      </a:endParaRPr>
                    </a:p>
                    <a:p>
                      <a:pPr marL="252000" indent="-457200"/>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http://www.nhlbi.nih.gov/health/prof/lung/asthma/asth_sch.pdf	</a:t>
                      </a:r>
                    </a:p>
                  </a:txBody>
                  <a:tcPr/>
                </a:tc>
                <a:extLst>
                  <a:ext uri="{0D108BD9-81ED-4DB2-BD59-A6C34878D82A}">
                    <a16:rowId xmlns:a16="http://schemas.microsoft.com/office/drawing/2014/main" xmlns="" val="10002"/>
                  </a:ext>
                </a:extLst>
              </a:tr>
            </a:tbl>
          </a:graphicData>
        </a:graphic>
      </p:graphicFrame>
      <p:sp>
        <p:nvSpPr>
          <p:cNvPr id="6" name="Metin kutusu 5"/>
          <p:cNvSpPr txBox="1"/>
          <p:nvPr/>
        </p:nvSpPr>
        <p:spPr>
          <a:xfrm>
            <a:off x="3742459" y="221673"/>
            <a:ext cx="4267200" cy="400110"/>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i="1" dirty="0" smtClean="0"/>
              <a:t>Resmi Yayınların Kaynak Gösterilmesi</a:t>
            </a:r>
            <a:endParaRPr lang="tr-TR" sz="2000" b="1"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88</a:t>
            </a:fld>
            <a:endParaRPr lang="tr-TR"/>
          </a:p>
        </p:txBody>
      </p:sp>
    </p:spTree>
    <p:extLst>
      <p:ext uri="{BB962C8B-B14F-4D97-AF65-F5344CB8AC3E}">
        <p14:creationId xmlns:p14="http://schemas.microsoft.com/office/powerpoint/2010/main" val="34894328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38843389"/>
              </p:ext>
            </p:extLst>
          </p:nvPr>
        </p:nvGraphicFramePr>
        <p:xfrm>
          <a:off x="349522" y="2670810"/>
          <a:ext cx="11782268" cy="21031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r>
                        <a:rPr lang="tr-TR" sz="2000" b="0" i="0" u="none" strike="noStrike" kern="1200" baseline="0" dirty="0" smtClean="0">
                          <a:solidFill>
                            <a:schemeClr val="lt1"/>
                          </a:solidFill>
                          <a:latin typeface="+mn-lt"/>
                          <a:ea typeface="+mn-ea"/>
                          <a:cs typeface="+mn-cs"/>
                        </a:rPr>
                        <a:t>Yazarın soyadı, Yazarın adının baş harfi. (Yıl). </a:t>
                      </a:r>
                      <a:r>
                        <a:rPr lang="tr-TR" sz="2000" b="0" i="1" u="none" strike="noStrike" kern="1200" baseline="0" dirty="0" smtClean="0">
                          <a:solidFill>
                            <a:schemeClr val="lt1"/>
                          </a:solidFill>
                          <a:latin typeface="+mn-lt"/>
                          <a:ea typeface="+mn-ea"/>
                          <a:cs typeface="+mn-cs"/>
                        </a:rPr>
                        <a:t>Tezin başlığı </a:t>
                      </a:r>
                      <a:r>
                        <a:rPr lang="tr-TR" sz="2000" b="0" i="0" u="none" strike="noStrike" kern="1200" baseline="0" dirty="0" smtClean="0">
                          <a:solidFill>
                            <a:schemeClr val="lt1"/>
                          </a:solidFill>
                          <a:latin typeface="+mn-lt"/>
                          <a:ea typeface="+mn-ea"/>
                          <a:cs typeface="+mn-cs"/>
                        </a:rPr>
                        <a:t>[Yayınlanmamış yüksek lisans</a:t>
                      </a:r>
                    </a:p>
                    <a:p>
                      <a:r>
                        <a:rPr lang="tr-TR" sz="2000" b="0" i="0" u="none" strike="noStrike" kern="1200" baseline="0" dirty="0" smtClean="0">
                          <a:solidFill>
                            <a:schemeClr val="lt1"/>
                          </a:solidFill>
                          <a:latin typeface="+mn-lt"/>
                          <a:ea typeface="+mn-ea"/>
                          <a:cs typeface="+mn-cs"/>
                        </a:rPr>
                        <a:t>     tezi / Yayınlanmamış doktora tezi].  Üniversitenin adı.	</a:t>
                      </a: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İpek, C. (1999). </a:t>
                      </a:r>
                      <a:r>
                        <a:rPr lang="tr-TR" sz="2000" b="0" i="1" u="none" strike="noStrike" kern="1200" baseline="0" dirty="0" smtClean="0">
                          <a:solidFill>
                            <a:schemeClr val="dk1"/>
                          </a:solidFill>
                          <a:latin typeface="+mn-lt"/>
                          <a:ea typeface="+mn-ea"/>
                          <a:cs typeface="+mn-cs"/>
                        </a:rPr>
                        <a:t>Resmi liseler ile özel liselerde örgütsel kültür ve öğretmen-öğrenci ilişkisi </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i="1" u="none" strike="noStrike" kern="1200" baseline="0" dirty="0" smtClean="0">
                          <a:solidFill>
                            <a:schemeClr val="dk1"/>
                          </a:solidFill>
                          <a:latin typeface="+mn-lt"/>
                          <a:ea typeface="+mn-ea"/>
                          <a:cs typeface="+mn-cs"/>
                        </a:rPr>
                        <a:t>     </a:t>
                      </a:r>
                      <a:r>
                        <a:rPr lang="tr-TR" sz="2000" b="0" i="0" u="none" strike="noStrike" kern="1200" baseline="0" dirty="0" smtClean="0">
                          <a:solidFill>
                            <a:schemeClr val="dk1"/>
                          </a:solidFill>
                          <a:latin typeface="+mn-lt"/>
                          <a:ea typeface="+mn-ea"/>
                          <a:cs typeface="+mn-cs"/>
                        </a:rPr>
                        <a:t>[Yayınlanmamış doktora tezi]. Ankara Üniversitesi.</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r>
                        <a:rPr lang="en-US" sz="2000" b="0" i="0" u="none" strike="noStrike" kern="1200" baseline="0" dirty="0" err="1" smtClean="0">
                          <a:solidFill>
                            <a:schemeClr val="dk1"/>
                          </a:solidFill>
                          <a:latin typeface="+mn-lt"/>
                          <a:ea typeface="+mn-ea"/>
                          <a:cs typeface="+mn-cs"/>
                        </a:rPr>
                        <a:t>Hughey</a:t>
                      </a:r>
                      <a:r>
                        <a:rPr lang="en-US" sz="2000" b="0" i="0" u="none" strike="noStrike" kern="1200" baseline="0" dirty="0" smtClean="0">
                          <a:solidFill>
                            <a:schemeClr val="dk1"/>
                          </a:solidFill>
                          <a:latin typeface="+mn-lt"/>
                          <a:ea typeface="+mn-ea"/>
                          <a:cs typeface="+mn-cs"/>
                        </a:rPr>
                        <a:t>, A. C. (1933). </a:t>
                      </a:r>
                      <a:r>
                        <a:rPr lang="en-US" sz="2000" b="0" i="1" u="none" strike="noStrike" kern="1200" baseline="0" dirty="0" smtClean="0">
                          <a:solidFill>
                            <a:schemeClr val="dk1"/>
                          </a:solidFill>
                          <a:latin typeface="+mn-lt"/>
                          <a:ea typeface="+mn-ea"/>
                          <a:cs typeface="+mn-cs"/>
                        </a:rPr>
                        <a:t>The treatment of the Negro in South Carolina fiction </a:t>
                      </a:r>
                      <a:r>
                        <a:rPr lang="tr-TR" sz="2000" b="0" i="0" u="none" strike="noStrike" kern="1200" baseline="0" dirty="0" smtClean="0">
                          <a:solidFill>
                            <a:schemeClr val="dk1"/>
                          </a:solidFill>
                          <a:latin typeface="+mn-lt"/>
                          <a:ea typeface="+mn-ea"/>
                          <a:cs typeface="+mn-cs"/>
                        </a:rPr>
                        <a:t>[</a:t>
                      </a:r>
                      <a:r>
                        <a:rPr lang="en-US" sz="2000" b="0" i="0" u="none" strike="noStrike" kern="1200" baseline="0" dirty="0" smtClean="0">
                          <a:solidFill>
                            <a:schemeClr val="dk1"/>
                          </a:solidFill>
                          <a:latin typeface="+mn-lt"/>
                          <a:ea typeface="+mn-ea"/>
                          <a:cs typeface="+mn-cs"/>
                        </a:rPr>
                        <a:t>Unpublished </a:t>
                      </a:r>
                      <a:endParaRPr lang="tr-TR" sz="2000" b="0" i="0" u="none" strike="noStrike" kern="1200" baseline="0" dirty="0" smtClean="0">
                        <a:solidFill>
                          <a:schemeClr val="dk1"/>
                        </a:solidFill>
                        <a:latin typeface="+mn-lt"/>
                        <a:ea typeface="+mn-ea"/>
                        <a:cs typeface="+mn-cs"/>
                      </a:endParaRPr>
                    </a:p>
                    <a:p>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master’s thesis</a:t>
                      </a:r>
                      <a:r>
                        <a:rPr lang="tr-TR" sz="2000" b="0" i="0" u="none" strike="noStrike" kern="1200" baseline="0" dirty="0" smtClean="0">
                          <a:solidFill>
                            <a:schemeClr val="dk1"/>
                          </a:solidFill>
                          <a:latin typeface="+mn-lt"/>
                          <a:ea typeface="+mn-ea"/>
                          <a:cs typeface="+mn-cs"/>
                        </a:rPr>
                        <a:t>]</a:t>
                      </a:r>
                      <a:r>
                        <a:rPr lang="en-US" sz="2000" b="0" i="0" u="none" strike="noStrike" kern="1200" baseline="0" dirty="0" smtClean="0">
                          <a:solidFill>
                            <a:schemeClr val="dk1"/>
                          </a:solidFill>
                          <a:latin typeface="+mn-lt"/>
                          <a:ea typeface="+mn-ea"/>
                          <a:cs typeface="+mn-cs"/>
                        </a:rPr>
                        <a:t>. University of South Carolina</a:t>
                      </a:r>
                      <a:r>
                        <a:rPr lang="tr-TR" sz="2000" b="0" i="0" u="none" strike="noStrike" kern="1200" baseline="0" dirty="0" smtClean="0">
                          <a:solidFill>
                            <a:schemeClr val="dk1"/>
                          </a:solidFill>
                          <a:latin typeface="+mn-lt"/>
                          <a:ea typeface="+mn-ea"/>
                          <a:cs typeface="+mn-cs"/>
                        </a:rPr>
                        <a:t>.</a:t>
                      </a:r>
                      <a:r>
                        <a:rPr lang="en-US" sz="2000" b="0" i="0" u="none" strike="noStrike" kern="1200" baseline="0" dirty="0" smtClean="0">
                          <a:solidFill>
                            <a:schemeClr val="dk1"/>
                          </a:solidFill>
                          <a:latin typeface="+mn-lt"/>
                          <a:ea typeface="+mn-ea"/>
                          <a:cs typeface="+mn-cs"/>
                        </a:rPr>
                        <a:t>	</a:t>
                      </a:r>
                    </a:p>
                  </a:txBody>
                  <a:tcPr/>
                </a:tc>
                <a:extLst>
                  <a:ext uri="{0D108BD9-81ED-4DB2-BD59-A6C34878D82A}">
                    <a16:rowId xmlns:a16="http://schemas.microsoft.com/office/drawing/2014/main" xmlns="" val="10002"/>
                  </a:ext>
                </a:extLst>
              </a:tr>
            </a:tbl>
          </a:graphicData>
        </a:graphic>
      </p:graphicFrame>
      <p:sp>
        <p:nvSpPr>
          <p:cNvPr id="7" name="Metin kutusu 6"/>
          <p:cNvSpPr txBox="1"/>
          <p:nvPr/>
        </p:nvSpPr>
        <p:spPr>
          <a:xfrm>
            <a:off x="4740390" y="1512258"/>
            <a:ext cx="3329190" cy="400110"/>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t>Tezlerin Kaynak Gösterilmesi</a:t>
            </a:r>
            <a:endParaRPr lang="tr-TR" sz="2000" b="1" dirty="0"/>
          </a:p>
        </p:txBody>
      </p:sp>
      <p:sp>
        <p:nvSpPr>
          <p:cNvPr id="4" name="Metin kutusu 3"/>
          <p:cNvSpPr txBox="1"/>
          <p:nvPr/>
        </p:nvSpPr>
        <p:spPr>
          <a:xfrm>
            <a:off x="5037570" y="2057400"/>
            <a:ext cx="2430030" cy="400110"/>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Yayınlanmamış Tezler</a:t>
            </a:r>
            <a:endParaRPr lang="tr-TR" sz="2000" i="1"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89</a:t>
            </a:fld>
            <a:endParaRPr lang="tr-TR"/>
          </a:p>
        </p:txBody>
      </p:sp>
    </p:spTree>
    <p:extLst>
      <p:ext uri="{BB962C8B-B14F-4D97-AF65-F5344CB8AC3E}">
        <p14:creationId xmlns:p14="http://schemas.microsoft.com/office/powerpoint/2010/main" val="307307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155263"/>
            <a:ext cx="10515600" cy="983990"/>
          </a:xfrm>
        </p:spPr>
        <p:txBody>
          <a:bodyPr/>
          <a:lstStyle/>
          <a:p>
            <a:r>
              <a:rPr lang="tr-TR" dirty="0" smtClean="0">
                <a:solidFill>
                  <a:srgbClr val="C00000"/>
                </a:solidFill>
              </a:rPr>
              <a:t>Araştırma Raporunun Yazarı ve Kurumu</a:t>
            </a:r>
            <a:endParaRPr lang="tr-TR" dirty="0">
              <a:solidFill>
                <a:srgbClr val="C00000"/>
              </a:solidFill>
            </a:endParaRPr>
          </a:p>
        </p:txBody>
      </p:sp>
      <p:sp>
        <p:nvSpPr>
          <p:cNvPr id="4" name="Metin kutusu 3"/>
          <p:cNvSpPr txBox="1"/>
          <p:nvPr/>
        </p:nvSpPr>
        <p:spPr>
          <a:xfrm>
            <a:off x="1347866" y="1139253"/>
            <a:ext cx="52578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smtClean="0"/>
              <a:t>Her araştırma raporunda en az bir yazar ve yazarın bağlı olduğu kurum ya da kurumlar belirtilmelidir. </a:t>
            </a:r>
          </a:p>
          <a:p>
            <a:pPr marL="285750" indent="-285750">
              <a:buFont typeface="Wingdings" panose="05000000000000000000" pitchFamily="2" charset="2"/>
              <a:buChar char="Ø"/>
            </a:pPr>
            <a:r>
              <a:rPr lang="tr-TR" b="1" u="sng" dirty="0" smtClean="0"/>
              <a:t>Yazarın ilk ismi, ikinci isminin ilk harfi ve soyadı</a:t>
            </a:r>
          </a:p>
          <a:p>
            <a:pPr marL="285750" indent="-285750">
              <a:buFont typeface="Wingdings" panose="05000000000000000000" pitchFamily="2" charset="2"/>
              <a:buChar char="Ø"/>
            </a:pPr>
            <a:r>
              <a:rPr lang="tr-TR" dirty="0" smtClean="0"/>
              <a:t>Araştırmacının </a:t>
            </a:r>
            <a:r>
              <a:rPr lang="tr-TR" dirty="0" err="1" smtClean="0"/>
              <a:t>ünvanı</a:t>
            </a:r>
            <a:r>
              <a:rPr lang="tr-TR" dirty="0" smtClean="0"/>
              <a:t> (Dr., Prof. gibi) kapak sayfasında </a:t>
            </a:r>
            <a:r>
              <a:rPr lang="tr-TR" i="1" u="sng" dirty="0" smtClean="0"/>
              <a:t>bulunmamalıdır.</a:t>
            </a:r>
            <a:endParaRPr lang="tr-TR" i="1" u="sng" dirty="0"/>
          </a:p>
        </p:txBody>
      </p:sp>
      <p:sp>
        <p:nvSpPr>
          <p:cNvPr id="6" name="Metin kutusu 5"/>
          <p:cNvSpPr txBox="1"/>
          <p:nvPr/>
        </p:nvSpPr>
        <p:spPr>
          <a:xfrm>
            <a:off x="1347866" y="2861907"/>
            <a:ext cx="52578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Ø"/>
            </a:pPr>
            <a:r>
              <a:rPr lang="tr-TR" i="1" u="sng" dirty="0" smtClean="0"/>
              <a:t>Kurum ismi:</a:t>
            </a:r>
            <a:r>
              <a:rPr lang="tr-TR" dirty="0" smtClean="0"/>
              <a:t> </a:t>
            </a:r>
            <a:r>
              <a:rPr lang="tr-TR" dirty="0"/>
              <a:t>Y</a:t>
            </a:r>
            <a:r>
              <a:rPr lang="tr-TR" dirty="0" smtClean="0"/>
              <a:t>azarların çalışmayı yürüttükleri, yani bağlı oldukları kurumdur. Örneğin</a:t>
            </a:r>
            <a:r>
              <a:rPr lang="tr-TR" dirty="0" smtClean="0">
                <a:sym typeface="Wingdings" panose="05000000000000000000" pitchFamily="2" charset="2"/>
              </a:rPr>
              <a:t> </a:t>
            </a:r>
            <a:r>
              <a:rPr lang="tr-TR" dirty="0" smtClean="0"/>
              <a:t>üniversiteler</a:t>
            </a:r>
          </a:p>
          <a:p>
            <a:pPr marL="285750" indent="-285750">
              <a:buFont typeface="Wingdings" panose="05000000000000000000" pitchFamily="2" charset="2"/>
              <a:buChar char="Ø"/>
            </a:pPr>
            <a:r>
              <a:rPr lang="tr-TR" dirty="0" smtClean="0"/>
              <a:t>Kurum sayısı en fazla iki kurum ile sınırlandırılmıştır.</a:t>
            </a:r>
          </a:p>
          <a:p>
            <a:pPr marL="285750" indent="-285750">
              <a:buFont typeface="Wingdings" panose="05000000000000000000" pitchFamily="2" charset="2"/>
              <a:buChar char="Ø"/>
            </a:pPr>
            <a:r>
              <a:rPr lang="tr-TR" dirty="0" smtClean="0"/>
              <a:t>Bağlı olunan bir kurum yoksa, ikamet edilen şehir yazılır.</a:t>
            </a:r>
            <a:endParaRPr lang="tr-TR" dirty="0"/>
          </a:p>
        </p:txBody>
      </p:sp>
      <p:sp>
        <p:nvSpPr>
          <p:cNvPr id="8" name="Metin kutusu 7"/>
          <p:cNvSpPr txBox="1"/>
          <p:nvPr/>
        </p:nvSpPr>
        <p:spPr>
          <a:xfrm>
            <a:off x="1347866" y="4781862"/>
            <a:ext cx="5257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smtClean="0"/>
              <a:t>Yazar isimlerinin sırası araştırmacıların çalışmaya yaptıkları katkılarına göre belirlenir.</a:t>
            </a:r>
          </a:p>
          <a:p>
            <a:pPr marL="285750" indent="-285750">
              <a:buFont typeface="Wingdings" panose="05000000000000000000" pitchFamily="2" charset="2"/>
              <a:buChar char="Ø"/>
            </a:pPr>
            <a:r>
              <a:rPr lang="tr-TR" dirty="0"/>
              <a:t>Y</a:t>
            </a:r>
            <a:r>
              <a:rPr lang="tr-TR" dirty="0" smtClean="0"/>
              <a:t>azar isimlerinin altına bağlı oldukları kurum isimleri </a:t>
            </a:r>
            <a:r>
              <a:rPr lang="tr-TR" i="1" u="sng" dirty="0" smtClean="0"/>
              <a:t>sağdan </a:t>
            </a:r>
            <a:r>
              <a:rPr lang="tr-TR" i="1" u="sng" dirty="0"/>
              <a:t>ve soldan ortalanmış biçimde </a:t>
            </a:r>
            <a:r>
              <a:rPr lang="tr-TR" dirty="0" smtClean="0"/>
              <a:t>yazılır.</a:t>
            </a:r>
            <a:endParaRPr lang="tr-TR" dirty="0"/>
          </a:p>
        </p:txBody>
      </p:sp>
      <p:sp>
        <p:nvSpPr>
          <p:cNvPr id="9" name="Metin kutusu 8"/>
          <p:cNvSpPr txBox="1"/>
          <p:nvPr/>
        </p:nvSpPr>
        <p:spPr>
          <a:xfrm>
            <a:off x="7525062" y="1508585"/>
            <a:ext cx="4353394"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solidFill>
                  <a:srgbClr val="C00000"/>
                </a:solidFill>
                <a:effectLst>
                  <a:outerShdw blurRad="38100" dist="38100" dir="2700000" algn="tl">
                    <a:srgbClr val="000000">
                      <a:alpha val="43137"/>
                    </a:srgbClr>
                  </a:outerShdw>
                </a:effectLst>
              </a:rPr>
              <a:t>Örnekler</a:t>
            </a:r>
            <a:r>
              <a:rPr lang="tr-TR" dirty="0" smtClean="0"/>
              <a:t> </a:t>
            </a:r>
          </a:p>
          <a:p>
            <a:pPr algn="ctr"/>
            <a:r>
              <a:rPr lang="tr-TR" dirty="0" smtClean="0"/>
              <a:t>Dilay Erdoğan </a:t>
            </a:r>
          </a:p>
          <a:p>
            <a:pPr algn="ctr"/>
            <a:r>
              <a:rPr lang="tr-TR" dirty="0" smtClean="0"/>
              <a:t>Başkent Üniversitesi</a:t>
            </a:r>
          </a:p>
          <a:p>
            <a:pPr algn="ctr"/>
            <a:endParaRPr lang="tr-TR" dirty="0" smtClean="0"/>
          </a:p>
          <a:p>
            <a:pPr algn="ctr"/>
            <a:r>
              <a:rPr lang="tr-TR" dirty="0" smtClean="0"/>
              <a:t>David </a:t>
            </a:r>
            <a:r>
              <a:rPr lang="tr-TR" dirty="0" err="1" smtClean="0"/>
              <a:t>Wolf</a:t>
            </a:r>
            <a:endParaRPr lang="tr-TR" dirty="0" smtClean="0"/>
          </a:p>
          <a:p>
            <a:pPr algn="ctr"/>
            <a:r>
              <a:rPr lang="tr-TR" dirty="0" err="1" smtClean="0"/>
              <a:t>Univesity</a:t>
            </a:r>
            <a:r>
              <a:rPr lang="tr-TR" dirty="0" smtClean="0"/>
              <a:t> of California, Berkeley</a:t>
            </a:r>
          </a:p>
          <a:p>
            <a:pPr algn="ctr"/>
            <a:endParaRPr lang="tr-TR" dirty="0"/>
          </a:p>
          <a:p>
            <a:pPr algn="ctr"/>
            <a:r>
              <a:rPr lang="tr-TR" dirty="0" smtClean="0"/>
              <a:t>Amanda Blue</a:t>
            </a:r>
          </a:p>
          <a:p>
            <a:pPr algn="ctr"/>
            <a:r>
              <a:rPr lang="tr-TR" dirty="0" err="1" smtClean="0"/>
              <a:t>Brandon</a:t>
            </a:r>
            <a:r>
              <a:rPr lang="tr-TR" dirty="0" smtClean="0"/>
              <a:t> </a:t>
            </a:r>
            <a:r>
              <a:rPr lang="tr-TR" dirty="0" err="1" smtClean="0"/>
              <a:t>University</a:t>
            </a:r>
            <a:r>
              <a:rPr lang="tr-TR" dirty="0" smtClean="0"/>
              <a:t> </a:t>
            </a:r>
          </a:p>
          <a:p>
            <a:pPr algn="ctr"/>
            <a:endParaRPr lang="tr-TR" dirty="0"/>
          </a:p>
          <a:p>
            <a:pPr algn="ctr"/>
            <a:r>
              <a:rPr lang="tr-TR" dirty="0" smtClean="0"/>
              <a:t>Mary S. </a:t>
            </a:r>
            <a:r>
              <a:rPr lang="tr-TR" dirty="0" err="1" smtClean="0"/>
              <a:t>Haggerty</a:t>
            </a:r>
            <a:endParaRPr lang="tr-TR" dirty="0" smtClean="0"/>
          </a:p>
          <a:p>
            <a:pPr algn="ctr"/>
            <a:r>
              <a:rPr lang="tr-TR" dirty="0" smtClean="0"/>
              <a:t>Rochester, New York</a:t>
            </a:r>
            <a:endParaRPr lang="tr-TR" dirty="0"/>
          </a:p>
        </p:txBody>
      </p:sp>
      <p:sp>
        <p:nvSpPr>
          <p:cNvPr id="3" name="Slayt Numarası Yer Tutucusu 2"/>
          <p:cNvSpPr>
            <a:spLocks noGrp="1"/>
          </p:cNvSpPr>
          <p:nvPr>
            <p:ph type="sldNum" sz="quarter" idx="12"/>
          </p:nvPr>
        </p:nvSpPr>
        <p:spPr/>
        <p:txBody>
          <a:bodyPr/>
          <a:lstStyle/>
          <a:p>
            <a:fld id="{900D4ED9-462A-4EB0-AD72-7478C23AB2D5}" type="slidenum">
              <a:rPr lang="tr-TR" smtClean="0"/>
              <a:t>9</a:t>
            </a:fld>
            <a:endParaRPr lang="tr-TR"/>
          </a:p>
        </p:txBody>
      </p:sp>
    </p:spTree>
    <p:extLst>
      <p:ext uri="{BB962C8B-B14F-4D97-AF65-F5344CB8AC3E}">
        <p14:creationId xmlns:p14="http://schemas.microsoft.com/office/powerpoint/2010/main" val="10041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921538" y="157474"/>
            <a:ext cx="2430030" cy="400110"/>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Yayınlanmış Tezler</a:t>
            </a:r>
            <a:endParaRPr lang="tr-TR" sz="2000" i="1" dirty="0"/>
          </a:p>
        </p:txBody>
      </p:sp>
      <p:graphicFrame>
        <p:nvGraphicFramePr>
          <p:cNvPr id="7" name="Tablo 6"/>
          <p:cNvGraphicFramePr>
            <a:graphicFrameLocks noGrp="1"/>
          </p:cNvGraphicFramePr>
          <p:nvPr>
            <p:extLst>
              <p:ext uri="{D42A27DB-BD31-4B8C-83A1-F6EECF244321}">
                <p14:modId xmlns:p14="http://schemas.microsoft.com/office/powerpoint/2010/main" val="151996645"/>
              </p:ext>
            </p:extLst>
          </p:nvPr>
        </p:nvGraphicFramePr>
        <p:xfrm>
          <a:off x="566261" y="792052"/>
          <a:ext cx="11140584" cy="5125167"/>
        </p:xfrm>
        <a:graphic>
          <a:graphicData uri="http://schemas.openxmlformats.org/drawingml/2006/table">
            <a:tbl>
              <a:tblPr firstRow="1" bandRow="1">
                <a:tableStyleId>{93296810-A885-4BE3-A3E7-6D5BEEA58F35}</a:tableStyleId>
              </a:tblPr>
              <a:tblGrid>
                <a:gridCol w="2304948">
                  <a:extLst>
                    <a:ext uri="{9D8B030D-6E8A-4147-A177-3AD203B41FA5}">
                      <a16:colId xmlns:a16="http://schemas.microsoft.com/office/drawing/2014/main" xmlns="" val="20000"/>
                    </a:ext>
                  </a:extLst>
                </a:gridCol>
                <a:gridCol w="8835636">
                  <a:extLst>
                    <a:ext uri="{9D8B030D-6E8A-4147-A177-3AD203B41FA5}">
                      <a16:colId xmlns:a16="http://schemas.microsoft.com/office/drawing/2014/main" xmlns="" val="20001"/>
                    </a:ext>
                  </a:extLst>
                </a:gridCol>
              </a:tblGrid>
              <a:tr h="882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r>
                        <a:rPr lang="tr-TR" sz="2000" b="0" i="0" u="none" strike="noStrike" kern="1200" baseline="0" dirty="0" smtClean="0">
                          <a:solidFill>
                            <a:schemeClr val="lt1"/>
                          </a:solidFill>
                          <a:latin typeface="+mn-lt"/>
                          <a:ea typeface="+mn-ea"/>
                          <a:cs typeface="+mn-cs"/>
                        </a:rPr>
                        <a:t>Yazarın soyadı, Yazarın adının baş harfi. (Yıl). </a:t>
                      </a:r>
                      <a:r>
                        <a:rPr lang="tr-TR" sz="2000" b="0" i="1" u="none" strike="noStrike" kern="1200" baseline="0" dirty="0" smtClean="0">
                          <a:solidFill>
                            <a:schemeClr val="lt1"/>
                          </a:solidFill>
                          <a:latin typeface="+mn-lt"/>
                          <a:ea typeface="+mn-ea"/>
                          <a:cs typeface="+mn-cs"/>
                        </a:rPr>
                        <a:t>Tezin başlığı </a:t>
                      </a:r>
                      <a:r>
                        <a:rPr lang="tr-TR" sz="2000" b="0" i="0" u="none" strike="noStrike" kern="1200" baseline="0" dirty="0" smtClean="0">
                          <a:solidFill>
                            <a:schemeClr val="lt1"/>
                          </a:solidFill>
                          <a:latin typeface="+mn-lt"/>
                          <a:ea typeface="+mn-ea"/>
                          <a:cs typeface="+mn-cs"/>
                        </a:rPr>
                        <a:t>[Yüksek lisans</a:t>
                      </a:r>
                    </a:p>
                    <a:p>
                      <a:r>
                        <a:rPr lang="tr-TR" sz="2000" b="0" i="0" u="none" strike="noStrike" kern="1200" baseline="0" dirty="0" smtClean="0">
                          <a:solidFill>
                            <a:schemeClr val="lt1"/>
                          </a:solidFill>
                          <a:latin typeface="+mn-lt"/>
                          <a:ea typeface="+mn-ea"/>
                          <a:cs typeface="+mn-cs"/>
                        </a:rPr>
                        <a:t>     tezi / doktora tezi, Üniversite adı]. URL linki veya veri tabanı.</a:t>
                      </a:r>
                    </a:p>
                  </a:txBody>
                  <a:tcPr/>
                </a:tc>
                <a:extLst>
                  <a:ext uri="{0D108BD9-81ED-4DB2-BD59-A6C34878D82A}">
                    <a16:rowId xmlns:a16="http://schemas.microsoft.com/office/drawing/2014/main" xmlns="" val="10000"/>
                  </a:ext>
                </a:extLst>
              </a:tr>
              <a:tr h="1042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252000" indent="-457200"/>
                      <a:r>
                        <a:rPr lang="tr-TR" dirty="0" smtClean="0"/>
                        <a:t>Karadağ, E. (2009). </a:t>
                      </a:r>
                      <a:r>
                        <a:rPr lang="tr-TR" i="1" dirty="0" smtClean="0"/>
                        <a:t>Türkiye’de</a:t>
                      </a:r>
                      <a:r>
                        <a:rPr lang="tr-TR" i="1" baseline="0" dirty="0" smtClean="0"/>
                        <a:t> eğitim bilimleri alanında yapılmış doktora tezlerinin tematik ve </a:t>
                      </a:r>
                    </a:p>
                    <a:p>
                      <a:pPr marL="252000" indent="-457200"/>
                      <a:r>
                        <a:rPr lang="tr-TR" i="1" baseline="0" dirty="0" smtClean="0"/>
                        <a:t>     metodolojik açıdan incelenmesi: Bir durum çalışması</a:t>
                      </a:r>
                      <a:r>
                        <a:rPr lang="tr-TR" baseline="0" dirty="0" smtClean="0"/>
                        <a:t> [Doktora Tezi, Marmara Üniversitesi].  Yükseköğretim Kurulu    Ulusal Tez Merkezi. (Tez No: 250896).</a:t>
                      </a:r>
                      <a:endParaRPr lang="en-US" dirty="0" smtClean="0"/>
                    </a:p>
                  </a:txBody>
                  <a:tcPr/>
                </a:tc>
                <a:extLst>
                  <a:ext uri="{0D108BD9-81ED-4DB2-BD59-A6C34878D82A}">
                    <a16:rowId xmlns:a16="http://schemas.microsoft.com/office/drawing/2014/main" xmlns="" val="10001"/>
                  </a:ext>
                </a:extLst>
              </a:tr>
              <a:tr h="801986">
                <a:tc>
                  <a:txBody>
                    <a:bodyPr/>
                    <a:lstStyle/>
                    <a:p>
                      <a:endParaRPr lang="tr-TR" sz="2000" dirty="0"/>
                    </a:p>
                  </a:txBody>
                  <a:tcPr/>
                </a:tc>
                <a:tc>
                  <a:txBody>
                    <a:bodyPr/>
                    <a:lstStyle/>
                    <a:p>
                      <a:r>
                        <a:rPr lang="tr-TR" dirty="0" smtClean="0"/>
                        <a:t>Karadağ, E. (2009). </a:t>
                      </a:r>
                      <a:r>
                        <a:rPr lang="tr-TR" i="1" dirty="0" smtClean="0"/>
                        <a:t>Türkiye’de</a:t>
                      </a:r>
                      <a:r>
                        <a:rPr lang="tr-TR" i="1" baseline="0" dirty="0" smtClean="0"/>
                        <a:t> eğitim bilimleri alanında yapılmış doktora tezlerinin tematik ve </a:t>
                      </a:r>
                    </a:p>
                    <a:p>
                      <a:r>
                        <a:rPr lang="tr-TR" i="1" baseline="0" dirty="0" smtClean="0"/>
                        <a:t>     metodolojik açıdan incelenmesi: Bir durum çalışması</a:t>
                      </a:r>
                      <a:r>
                        <a:rPr lang="tr-TR" baseline="0" dirty="0" smtClean="0"/>
                        <a:t> [Doktora Tezi, Marmara Üniversitesi].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t>     http://katalog.Marmara.edu.tr/yordam.htm? </a:t>
                      </a:r>
                      <a:endParaRPr lang="en-US" dirty="0"/>
                    </a:p>
                  </a:txBody>
                  <a:tcPr/>
                </a:tc>
                <a:extLst>
                  <a:ext uri="{0D108BD9-81ED-4DB2-BD59-A6C34878D82A}">
                    <a16:rowId xmlns:a16="http://schemas.microsoft.com/office/drawing/2014/main" xmlns="" val="10002"/>
                  </a:ext>
                </a:extLst>
              </a:tr>
              <a:tr h="2004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txBody>
                  <a:tcPr/>
                </a:tc>
                <a:tc>
                  <a:txBody>
                    <a:bodyPr/>
                    <a:lstStyle/>
                    <a:p>
                      <a:pPr marL="252000" indent="-457200"/>
                      <a:r>
                        <a:rPr lang="tr-TR" dirty="0" smtClean="0"/>
                        <a:t>Adams, R. J. (1973). </a:t>
                      </a:r>
                      <a:r>
                        <a:rPr lang="tr-TR" i="1" dirty="0" err="1" smtClean="0"/>
                        <a:t>Building</a:t>
                      </a:r>
                      <a:r>
                        <a:rPr lang="tr-TR" i="1" dirty="0" smtClean="0"/>
                        <a:t> a </a:t>
                      </a:r>
                      <a:r>
                        <a:rPr lang="tr-TR" i="1" dirty="0" err="1" smtClean="0"/>
                        <a:t>foundation</a:t>
                      </a:r>
                      <a:r>
                        <a:rPr lang="tr-TR" i="1" dirty="0" smtClean="0"/>
                        <a:t> </a:t>
                      </a:r>
                      <a:r>
                        <a:rPr lang="tr-TR" i="1" dirty="0" err="1" smtClean="0"/>
                        <a:t>for</a:t>
                      </a:r>
                      <a:r>
                        <a:rPr lang="tr-TR" i="1" dirty="0" smtClean="0"/>
                        <a:t> </a:t>
                      </a:r>
                      <a:r>
                        <a:rPr lang="tr-TR" i="1" dirty="0" err="1" smtClean="0"/>
                        <a:t>evaluation</a:t>
                      </a:r>
                      <a:r>
                        <a:rPr lang="tr-TR" i="1" dirty="0" smtClean="0"/>
                        <a:t> of </a:t>
                      </a:r>
                      <a:r>
                        <a:rPr lang="tr-TR" i="1" dirty="0" err="1" smtClean="0"/>
                        <a:t>instruction</a:t>
                      </a:r>
                      <a:r>
                        <a:rPr lang="tr-TR" i="1" baseline="0" dirty="0" smtClean="0"/>
                        <a:t> in </a:t>
                      </a:r>
                      <a:r>
                        <a:rPr lang="tr-TR" i="1" baseline="0" dirty="0" err="1" smtClean="0"/>
                        <a:t>higher</a:t>
                      </a:r>
                      <a:r>
                        <a:rPr lang="tr-TR" i="1" baseline="0" dirty="0" smtClean="0"/>
                        <a:t> </a:t>
                      </a:r>
                      <a:r>
                        <a:rPr lang="tr-TR" i="1" baseline="0" dirty="0" err="1" smtClean="0"/>
                        <a:t>education</a:t>
                      </a:r>
                      <a:r>
                        <a:rPr lang="tr-TR" i="1" baseline="0" dirty="0" smtClean="0"/>
                        <a:t>     </a:t>
                      </a:r>
                      <a:r>
                        <a:rPr lang="tr-TR" i="1" baseline="0" dirty="0" err="1" smtClean="0"/>
                        <a:t>and</a:t>
                      </a:r>
                      <a:r>
                        <a:rPr lang="tr-TR" i="1" baseline="0" dirty="0" smtClean="0"/>
                        <a:t> </a:t>
                      </a:r>
                      <a:r>
                        <a:rPr lang="tr-TR" i="1" baseline="0" dirty="0" err="1" smtClean="0"/>
                        <a:t>continuing</a:t>
                      </a:r>
                      <a:r>
                        <a:rPr lang="tr-TR" i="1" baseline="0" dirty="0" smtClean="0"/>
                        <a:t> </a:t>
                      </a:r>
                      <a:r>
                        <a:rPr lang="tr-TR" i="1" baseline="0" dirty="0" err="1" smtClean="0"/>
                        <a:t>education</a:t>
                      </a:r>
                      <a:r>
                        <a:rPr lang="tr-TR" i="1" baseline="0" dirty="0" smtClean="0"/>
                        <a:t> </a:t>
                      </a:r>
                      <a:r>
                        <a:rPr lang="tr-TR" i="0" baseline="0" dirty="0" smtClean="0"/>
                        <a:t>[</a:t>
                      </a:r>
                      <a:r>
                        <a:rPr lang="tr-TR" baseline="0" dirty="0" err="1" smtClean="0"/>
                        <a:t>Doctoral</a:t>
                      </a:r>
                      <a:r>
                        <a:rPr lang="tr-TR" baseline="0" dirty="0" smtClean="0"/>
                        <a:t> </a:t>
                      </a:r>
                      <a:r>
                        <a:rPr lang="tr-TR" baseline="0" dirty="0" err="1" smtClean="0"/>
                        <a:t>dissertation</a:t>
                      </a:r>
                      <a:r>
                        <a:rPr lang="tr-TR" baseline="0" dirty="0" smtClean="0"/>
                        <a:t>].  http:/www.ohiolink.edu/etd/</a:t>
                      </a:r>
                    </a:p>
                    <a:p>
                      <a:pPr marL="0" marR="0" lvl="0" indent="-45720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252000" marR="0" lvl="0" indent="-457200" algn="l" defTabSz="914400" rtl="0" eaLnBrk="1" fontAlgn="auto" latinLnBrk="0" hangingPunct="1">
                        <a:lnSpc>
                          <a:spcPct val="100000"/>
                        </a:lnSpc>
                        <a:spcBef>
                          <a:spcPts val="0"/>
                        </a:spcBef>
                        <a:spcAft>
                          <a:spcPts val="0"/>
                        </a:spcAft>
                        <a:buClrTx/>
                        <a:buSzTx/>
                        <a:buFontTx/>
                        <a:buNone/>
                        <a:tabLst/>
                        <a:defRPr/>
                      </a:pPr>
                      <a:r>
                        <a:rPr lang="tr-TR" sz="1800" b="0" i="0" kern="1200" dirty="0" smtClean="0">
                          <a:solidFill>
                            <a:schemeClr val="dk1"/>
                          </a:solidFill>
                          <a:effectLst/>
                          <a:latin typeface="+mn-lt"/>
                          <a:ea typeface="+mn-ea"/>
                          <a:cs typeface="+mn-cs"/>
                        </a:rPr>
                        <a:t>K</a:t>
                      </a:r>
                      <a:r>
                        <a:rPr lang="en-US" sz="1800" b="0" i="0" kern="1200" dirty="0" err="1" smtClean="0">
                          <a:solidFill>
                            <a:schemeClr val="dk1"/>
                          </a:solidFill>
                          <a:effectLst/>
                          <a:latin typeface="+mn-lt"/>
                          <a:ea typeface="+mn-ea"/>
                          <a:cs typeface="+mn-cs"/>
                        </a:rPr>
                        <a:t>abir</a:t>
                      </a:r>
                      <a:r>
                        <a:rPr lang="en-US" sz="1800" b="0" i="0" kern="1200" dirty="0" smtClean="0">
                          <a:solidFill>
                            <a:schemeClr val="dk1"/>
                          </a:solidFill>
                          <a:effectLst/>
                          <a:latin typeface="+mn-lt"/>
                          <a:ea typeface="+mn-ea"/>
                          <a:cs typeface="+mn-cs"/>
                        </a:rPr>
                        <a:t>, J. M. (2016). </a:t>
                      </a:r>
                      <a:r>
                        <a:rPr lang="en-US" sz="1800" b="0" i="1" kern="1200" dirty="0" smtClean="0">
                          <a:solidFill>
                            <a:schemeClr val="dk1"/>
                          </a:solidFill>
                          <a:effectLst/>
                          <a:latin typeface="+mn-lt"/>
                          <a:ea typeface="+mn-ea"/>
                          <a:cs typeface="+mn-cs"/>
                        </a:rPr>
                        <a:t>Factors influencing customer satisfaction at a fast food hamburger chain: The relationship between customer satisfaction and customer loyalty</a:t>
                      </a:r>
                      <a:r>
                        <a:rPr lang="en-US" sz="1800" b="0" i="0" kern="1200" dirty="0" smtClean="0">
                          <a:solidFill>
                            <a:schemeClr val="dk1"/>
                          </a:solidFill>
                          <a:effectLst/>
                          <a:latin typeface="+mn-lt"/>
                          <a:ea typeface="+mn-ea"/>
                          <a:cs typeface="+mn-cs"/>
                        </a:rPr>
                        <a:t> (Publication No. 10169573) [Doctoral dissertation, Wilmington University]. ProQuest Dissertations &amp; Theses Global.</a:t>
                      </a:r>
                      <a:r>
                        <a:rPr lang="tr-TR" sz="1800" b="0" i="0" kern="1200" dirty="0" smtClean="0">
                          <a:solidFill>
                            <a:schemeClr val="dk1"/>
                          </a:solidFill>
                          <a:effectLst/>
                          <a:latin typeface="+mn-lt"/>
                          <a:ea typeface="+mn-ea"/>
                          <a:cs typeface="+mn-cs"/>
                        </a:rPr>
                        <a:t>*</a:t>
                      </a:r>
                      <a:endParaRPr lang="en-US" dirty="0" smtClean="0"/>
                    </a:p>
                    <a:p>
                      <a:endParaRPr lang="en-US" dirty="0"/>
                    </a:p>
                  </a:txBody>
                  <a:tcPr/>
                </a:tc>
                <a:extLst>
                  <a:ext uri="{0D108BD9-81ED-4DB2-BD59-A6C34878D82A}">
                    <a16:rowId xmlns:a16="http://schemas.microsoft.com/office/drawing/2014/main" xmlns="" val="10003"/>
                  </a:ext>
                </a:extLst>
              </a:tr>
            </a:tbl>
          </a:graphicData>
        </a:graphic>
      </p:graphicFrame>
      <p:sp>
        <p:nvSpPr>
          <p:cNvPr id="2" name="Slayt Numarası Yer Tutucusu 1"/>
          <p:cNvSpPr>
            <a:spLocks noGrp="1"/>
          </p:cNvSpPr>
          <p:nvPr>
            <p:ph type="sldNum" sz="quarter" idx="12"/>
          </p:nvPr>
        </p:nvSpPr>
        <p:spPr/>
        <p:txBody>
          <a:bodyPr/>
          <a:lstStyle/>
          <a:p>
            <a:fld id="{900D4ED9-462A-4EB0-AD72-7478C23AB2D5}" type="slidenum">
              <a:rPr lang="tr-TR" smtClean="0"/>
              <a:t>90</a:t>
            </a:fld>
            <a:endParaRPr lang="tr-TR"/>
          </a:p>
        </p:txBody>
      </p:sp>
    </p:spTree>
    <p:extLst>
      <p:ext uri="{BB962C8B-B14F-4D97-AF65-F5344CB8AC3E}">
        <p14:creationId xmlns:p14="http://schemas.microsoft.com/office/powerpoint/2010/main" val="24291965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596335769"/>
              </p:ext>
            </p:extLst>
          </p:nvPr>
        </p:nvGraphicFramePr>
        <p:xfrm>
          <a:off x="263682" y="1252038"/>
          <a:ext cx="11782268" cy="30175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252000" indent="-457200"/>
                      <a:r>
                        <a:rPr lang="tr-TR" sz="2000" b="0" i="0" u="none" strike="noStrike" kern="1200" baseline="0" dirty="0" smtClean="0">
                          <a:solidFill>
                            <a:schemeClr val="lt1"/>
                          </a:solidFill>
                          <a:latin typeface="+mn-lt"/>
                          <a:ea typeface="+mn-ea"/>
                          <a:cs typeface="+mn-cs"/>
                        </a:rPr>
                        <a:t>Yazarın soyadı, Yazarın adının baş harfi. (Yıl, Ay). </a:t>
                      </a:r>
                      <a:r>
                        <a:rPr lang="tr-TR" sz="2000" b="0" i="1" u="none" strike="noStrike" kern="1200" baseline="0" dirty="0" smtClean="0">
                          <a:solidFill>
                            <a:schemeClr val="lt1"/>
                          </a:solidFill>
                          <a:latin typeface="+mn-lt"/>
                          <a:ea typeface="+mn-ea"/>
                          <a:cs typeface="+mn-cs"/>
                        </a:rPr>
                        <a:t>Sözlü sunumun adı</a:t>
                      </a:r>
                      <a:r>
                        <a:rPr lang="tr-TR" sz="2000" b="0" i="0" u="none" strike="noStrike" kern="1200" baseline="0" dirty="0" smtClean="0">
                          <a:solidFill>
                            <a:schemeClr val="lt1"/>
                          </a:solidFill>
                          <a:latin typeface="+mn-lt"/>
                          <a:ea typeface="+mn-ea"/>
                          <a:cs typeface="+mn-cs"/>
                        </a:rPr>
                        <a:t>.  [Sözel bildiri]. Bilimsel Toplantının Adı, Toplantının gerçekleştiği şehir.  Varsa URL linki.</a:t>
                      </a:r>
                    </a:p>
                    <a:p>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252000" indent="-457200"/>
                      <a:r>
                        <a:rPr lang="tr-TR" sz="2000" b="0" i="0" u="none" strike="noStrike" kern="1200" baseline="0" dirty="0" smtClean="0">
                          <a:solidFill>
                            <a:schemeClr val="dk1"/>
                          </a:solidFill>
                          <a:latin typeface="+mn-lt"/>
                          <a:ea typeface="+mn-ea"/>
                          <a:cs typeface="+mn-cs"/>
                        </a:rPr>
                        <a:t>Cengiz, Ö. Y. (2015, Mayıs). </a:t>
                      </a:r>
                      <a:r>
                        <a:rPr lang="tr-TR" sz="2000" b="0" i="1" u="none" strike="noStrike" kern="1200" baseline="0" dirty="0" smtClean="0">
                          <a:solidFill>
                            <a:schemeClr val="dk1"/>
                          </a:solidFill>
                          <a:latin typeface="+mn-lt"/>
                          <a:ea typeface="+mn-ea"/>
                          <a:cs typeface="+mn-cs"/>
                        </a:rPr>
                        <a:t>Terapistte, danışanda ve terapi ilişkisinde değişim: Bir şema </a:t>
                      </a:r>
                    </a:p>
                    <a:p>
                      <a:pPr marL="252000" indent="-457200"/>
                      <a:r>
                        <a:rPr lang="tr-TR" sz="2000" b="0" i="1" u="none" strike="noStrike" kern="1200" baseline="0" dirty="0" smtClean="0">
                          <a:solidFill>
                            <a:schemeClr val="dk1"/>
                          </a:solidFill>
                          <a:latin typeface="+mn-lt"/>
                          <a:ea typeface="+mn-ea"/>
                          <a:cs typeface="+mn-cs"/>
                        </a:rPr>
                        <a:t>     terapi olgu sunumu </a:t>
                      </a:r>
                      <a:r>
                        <a:rPr lang="tr-TR" sz="2000" b="0" i="0" u="none" strike="noStrike" kern="1200" baseline="0" dirty="0" smtClean="0">
                          <a:solidFill>
                            <a:schemeClr val="dk1"/>
                          </a:solidFill>
                          <a:latin typeface="+mn-lt"/>
                          <a:ea typeface="+mn-ea"/>
                          <a:cs typeface="+mn-cs"/>
                        </a:rPr>
                        <a:t>[Sözel bildiri] .  VII. Işık Savaşır Klinik Psikoloji Sempozyumu, Ankara. 	</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Nguyen, C. A. (2012, August). </a:t>
                      </a:r>
                      <a:r>
                        <a:rPr lang="en-US" sz="2000" b="0" i="1" u="none" strike="noStrike" kern="1200" baseline="0" dirty="0" smtClean="0">
                          <a:solidFill>
                            <a:schemeClr val="dk1"/>
                          </a:solidFill>
                          <a:latin typeface="+mn-lt"/>
                          <a:ea typeface="+mn-ea"/>
                          <a:cs typeface="+mn-cs"/>
                        </a:rPr>
                        <a:t>Humor and deception in advertising: When laughter may </a:t>
                      </a:r>
                      <a:endParaRPr lang="tr-TR" sz="2000" b="0" i="1" u="none" strike="noStrike" kern="1200" baseline="0" dirty="0" smtClean="0">
                        <a:solidFill>
                          <a:schemeClr val="dk1"/>
                        </a:solidFill>
                        <a:latin typeface="+mn-lt"/>
                        <a:ea typeface="+mn-ea"/>
                        <a:cs typeface="+mn-cs"/>
                      </a:endParaRPr>
                    </a:p>
                    <a:p>
                      <a:pPr marL="252000" marR="0" indent="-457200" algn="l" defTabSz="914400" rtl="0" eaLnBrk="1" fontAlgn="auto" latinLnBrk="0" hangingPunct="1">
                        <a:lnSpc>
                          <a:spcPct val="100000"/>
                        </a:lnSpc>
                        <a:spcBef>
                          <a:spcPts val="0"/>
                        </a:spcBef>
                        <a:spcAft>
                          <a:spcPts val="0"/>
                        </a:spcAft>
                        <a:buClrTx/>
                        <a:buSzTx/>
                        <a:buFontTx/>
                        <a:buNone/>
                        <a:tabLst/>
                        <a:defRPr/>
                      </a:pPr>
                      <a:r>
                        <a:rPr lang="tr-TR" sz="2000" b="0" i="1"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not be the best medicine</a:t>
                      </a:r>
                      <a:r>
                        <a:rPr lang="tr-TR" sz="2000" b="0" i="1" u="none" strike="noStrike" kern="1200" baseline="0" dirty="0" smtClean="0">
                          <a:solidFill>
                            <a:schemeClr val="dk1"/>
                          </a:solidFill>
                          <a:latin typeface="+mn-lt"/>
                          <a:ea typeface="+mn-ea"/>
                          <a:cs typeface="+mn-cs"/>
                        </a:rPr>
                        <a:t> </a:t>
                      </a:r>
                      <a:r>
                        <a:rPr lang="tr-TR" sz="2000" b="0" i="0" u="none" strike="noStrike" kern="1200" baseline="0" dirty="0" smtClean="0">
                          <a:solidFill>
                            <a:schemeClr val="dk1"/>
                          </a:solidFill>
                          <a:latin typeface="+mn-lt"/>
                          <a:ea typeface="+mn-ea"/>
                          <a:cs typeface="+mn-cs"/>
                        </a:rPr>
                        <a:t>[Conference </a:t>
                      </a:r>
                      <a:r>
                        <a:rPr lang="tr-TR" sz="2000" b="0" i="0" u="none" strike="noStrike" kern="1200" baseline="0" dirty="0" err="1" smtClean="0">
                          <a:solidFill>
                            <a:schemeClr val="dk1"/>
                          </a:solidFill>
                          <a:latin typeface="+mn-lt"/>
                          <a:ea typeface="+mn-ea"/>
                          <a:cs typeface="+mn-cs"/>
                        </a:rPr>
                        <a:t>presentation</a:t>
                      </a:r>
                      <a:r>
                        <a:rPr lang="tr-TR" sz="2000" b="0" i="0" u="none" strike="noStrike" kern="1200" baseline="0" dirty="0" smtClean="0">
                          <a:solidFill>
                            <a:schemeClr val="dk1"/>
                          </a:solidFill>
                          <a:latin typeface="+mn-lt"/>
                          <a:ea typeface="+mn-ea"/>
                          <a:cs typeface="+mn-cs"/>
                        </a:rPr>
                        <a:t>]</a:t>
                      </a:r>
                      <a:r>
                        <a:rPr lang="en-US" sz="2000" b="0" i="0" u="none" strike="noStrike" kern="1200" baseline="0" dirty="0" smtClean="0">
                          <a:solidFill>
                            <a:schemeClr val="dk1"/>
                          </a:solidFill>
                          <a:latin typeface="+mn-lt"/>
                          <a:ea typeface="+mn-ea"/>
                          <a:cs typeface="+mn-cs"/>
                        </a:rPr>
                        <a:t>. American </a:t>
                      </a:r>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Psychological</a:t>
                      </a:r>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Association, Orlando, FL.	</a:t>
                      </a:r>
                    </a:p>
                  </a:txBody>
                  <a:tcPr/>
                </a:tc>
                <a:extLst>
                  <a:ext uri="{0D108BD9-81ED-4DB2-BD59-A6C34878D82A}">
                    <a16:rowId xmlns:a16="http://schemas.microsoft.com/office/drawing/2014/main" xmlns="" val="10002"/>
                  </a:ext>
                </a:extLst>
              </a:tr>
            </a:tbl>
          </a:graphicData>
        </a:graphic>
      </p:graphicFrame>
      <p:sp>
        <p:nvSpPr>
          <p:cNvPr id="7" name="Metin kutusu 6"/>
          <p:cNvSpPr txBox="1"/>
          <p:nvPr/>
        </p:nvSpPr>
        <p:spPr>
          <a:xfrm>
            <a:off x="4251461" y="650240"/>
            <a:ext cx="3603510" cy="400110"/>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i="1" dirty="0" smtClean="0"/>
              <a:t>Bilimsel Toplantı ve Sempozyum</a:t>
            </a:r>
            <a:endParaRPr lang="tr-TR" sz="20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91</a:t>
            </a:fld>
            <a:endParaRPr lang="tr-TR"/>
          </a:p>
        </p:txBody>
      </p:sp>
    </p:spTree>
    <p:extLst>
      <p:ext uri="{BB962C8B-B14F-4D97-AF65-F5344CB8AC3E}">
        <p14:creationId xmlns:p14="http://schemas.microsoft.com/office/powerpoint/2010/main" val="24879769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590162077"/>
              </p:ext>
            </p:extLst>
          </p:nvPr>
        </p:nvGraphicFramePr>
        <p:xfrm>
          <a:off x="293618" y="1323703"/>
          <a:ext cx="11782268" cy="30175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Yazarın soyadı, Yazarın adının baş harfi. (Yıl, Ay). </a:t>
                      </a:r>
                      <a:r>
                        <a:rPr lang="tr-TR" sz="2000" b="0" i="1" u="none" strike="noStrike" kern="1200" baseline="0" dirty="0" smtClean="0">
                          <a:solidFill>
                            <a:schemeClr val="lt1"/>
                          </a:solidFill>
                          <a:latin typeface="+mn-lt"/>
                          <a:ea typeface="+mn-ea"/>
                          <a:cs typeface="+mn-cs"/>
                        </a:rPr>
                        <a:t>Poster sunumun adı</a:t>
                      </a:r>
                      <a:r>
                        <a:rPr lang="tr-TR" sz="2000" b="0" i="0" u="none" strike="noStrike" kern="1200" baseline="0" dirty="0" smtClean="0">
                          <a:solidFill>
                            <a:schemeClr val="lt1"/>
                          </a:solidFill>
                          <a:latin typeface="+mn-lt"/>
                          <a:ea typeface="+mn-ea"/>
                          <a:cs typeface="+mn-cs"/>
                        </a:rPr>
                        <a:t> [Poster]. Bilimsel Toplantının Adı, Toplantının gerçekleştiği şehir.	</a:t>
                      </a:r>
                    </a:p>
                    <a:p>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Aslankara, M., Kayacılar, C., Zengin, A., Ocak, H. ve Nurten, A. (2011, Nisan). </a:t>
                      </a:r>
                      <a:r>
                        <a:rPr lang="tr-TR" sz="2000" b="0" i="1" u="none" strike="noStrike" kern="1200" baseline="0" dirty="0" smtClean="0">
                          <a:solidFill>
                            <a:schemeClr val="dk1"/>
                          </a:solidFill>
                          <a:latin typeface="+mn-lt"/>
                          <a:ea typeface="+mn-ea"/>
                          <a:cs typeface="+mn-cs"/>
                        </a:rPr>
                        <a:t>Sıçanların </a:t>
                      </a:r>
                    </a:p>
                    <a:p>
                      <a:r>
                        <a:rPr lang="tr-TR" sz="2000" b="0" i="1" u="none" strike="noStrike" kern="1200" baseline="0" dirty="0" smtClean="0">
                          <a:solidFill>
                            <a:schemeClr val="dk1"/>
                          </a:solidFill>
                          <a:latin typeface="+mn-lt"/>
                          <a:ea typeface="+mn-ea"/>
                          <a:cs typeface="+mn-cs"/>
                        </a:rPr>
                        <a:t>     farklı </a:t>
                      </a:r>
                      <a:r>
                        <a:rPr lang="tr-TR" sz="2000" b="0" i="1" u="none" strike="noStrike" kern="1200" baseline="0" dirty="0" err="1" smtClean="0">
                          <a:solidFill>
                            <a:schemeClr val="dk1"/>
                          </a:solidFill>
                          <a:latin typeface="+mn-lt"/>
                          <a:ea typeface="+mn-ea"/>
                          <a:cs typeface="+mn-cs"/>
                        </a:rPr>
                        <a:t>östral</a:t>
                      </a:r>
                      <a:r>
                        <a:rPr lang="tr-TR" sz="2000" b="0" i="1" u="none" strike="noStrike" kern="1200" baseline="0" dirty="0" smtClean="0">
                          <a:solidFill>
                            <a:schemeClr val="dk1"/>
                          </a:solidFill>
                          <a:latin typeface="+mn-lt"/>
                          <a:ea typeface="+mn-ea"/>
                          <a:cs typeface="+mn-cs"/>
                        </a:rPr>
                        <a:t> evrelerinde uygulanan akut kuyruk şoku stresinin </a:t>
                      </a:r>
                      <a:r>
                        <a:rPr lang="tr-TR" sz="2000" b="0" i="1" u="none" strike="noStrike" kern="1200" baseline="0" dirty="0" err="1" smtClean="0">
                          <a:solidFill>
                            <a:schemeClr val="dk1"/>
                          </a:solidFill>
                          <a:latin typeface="+mn-lt"/>
                          <a:ea typeface="+mn-ea"/>
                          <a:cs typeface="+mn-cs"/>
                        </a:rPr>
                        <a:t>teta</a:t>
                      </a:r>
                      <a:r>
                        <a:rPr lang="tr-TR" sz="2000" b="0" i="1" u="none" strike="noStrike" kern="1200" baseline="0" dirty="0" smtClean="0">
                          <a:solidFill>
                            <a:schemeClr val="dk1"/>
                          </a:solidFill>
                          <a:latin typeface="+mn-lt"/>
                          <a:ea typeface="+mn-ea"/>
                          <a:cs typeface="+mn-cs"/>
                        </a:rPr>
                        <a:t> dalgaları üzerine </a:t>
                      </a:r>
                    </a:p>
                    <a:p>
                      <a:r>
                        <a:rPr lang="tr-TR" sz="2000" b="0" i="1" u="none" strike="noStrike" kern="1200" baseline="0" dirty="0" smtClean="0">
                          <a:solidFill>
                            <a:schemeClr val="dk1"/>
                          </a:solidFill>
                          <a:latin typeface="+mn-lt"/>
                          <a:ea typeface="+mn-ea"/>
                          <a:cs typeface="+mn-cs"/>
                        </a:rPr>
                        <a:t>     etkisi</a:t>
                      </a:r>
                      <a:r>
                        <a:rPr lang="tr-TR" sz="2000" b="0" i="0" u="none" strike="noStrike" kern="1200" baseline="0" dirty="0" smtClean="0">
                          <a:solidFill>
                            <a:schemeClr val="dk1"/>
                          </a:solidFill>
                          <a:latin typeface="+mn-lt"/>
                          <a:ea typeface="+mn-ea"/>
                          <a:cs typeface="+mn-cs"/>
                        </a:rPr>
                        <a:t> [Poster]. 10. Ulusal Sinirbilim Kongresi, İstanbul.	</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pPr marL="252000" indent="-457200"/>
                      <a:r>
                        <a:rPr lang="en-US" sz="2000" b="0" i="0" u="none" strike="noStrike" kern="1200" baseline="0" dirty="0" smtClean="0">
                          <a:solidFill>
                            <a:schemeClr val="dk1"/>
                          </a:solidFill>
                          <a:latin typeface="+mn-lt"/>
                          <a:ea typeface="+mn-ea"/>
                          <a:cs typeface="+mn-cs"/>
                        </a:rPr>
                        <a:t>Lindberg, S. M., &amp; Hyde, J. S. (2007, March). </a:t>
                      </a:r>
                      <a:r>
                        <a:rPr lang="en-US" sz="2000" b="0" i="1" u="none" strike="noStrike" kern="1200" baseline="0" dirty="0" smtClean="0">
                          <a:solidFill>
                            <a:schemeClr val="dk1"/>
                          </a:solidFill>
                          <a:latin typeface="+mn-lt"/>
                          <a:ea typeface="+mn-ea"/>
                          <a:cs typeface="+mn-cs"/>
                        </a:rPr>
                        <a:t>Mother-child interactions during </a:t>
                      </a:r>
                      <a:endParaRPr lang="tr-TR" sz="2000" b="0" i="1" u="none" strike="noStrike" kern="1200" baseline="0" dirty="0" smtClean="0">
                        <a:solidFill>
                          <a:schemeClr val="dk1"/>
                        </a:solidFill>
                        <a:latin typeface="+mn-lt"/>
                        <a:ea typeface="+mn-ea"/>
                        <a:cs typeface="+mn-cs"/>
                      </a:endParaRPr>
                    </a:p>
                    <a:p>
                      <a:pPr marL="252000" indent="-457200"/>
                      <a:r>
                        <a:rPr lang="tr-TR" sz="2000" b="0" i="1"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mathematics homework: Socialization of</a:t>
                      </a:r>
                      <a:r>
                        <a:rPr lang="tr-TR" sz="2000" b="0" i="1"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gender differentiation? </a:t>
                      </a:r>
                      <a:r>
                        <a:rPr lang="tr-TR" sz="2000" b="0" i="0" u="none" strike="noStrike" kern="1200" baseline="0" dirty="0" smtClean="0">
                          <a:solidFill>
                            <a:schemeClr val="dk1"/>
                          </a:solidFill>
                          <a:latin typeface="+mn-lt"/>
                          <a:ea typeface="+mn-ea"/>
                          <a:cs typeface="+mn-cs"/>
                        </a:rPr>
                        <a:t>[Poster]. B</a:t>
                      </a:r>
                      <a:r>
                        <a:rPr lang="en-US" sz="2000" b="0" i="0" u="none" strike="noStrike" kern="1200" baseline="0" dirty="0" err="1" smtClean="0">
                          <a:solidFill>
                            <a:schemeClr val="dk1"/>
                          </a:solidFill>
                          <a:latin typeface="+mn-lt"/>
                          <a:ea typeface="+mn-ea"/>
                          <a:cs typeface="+mn-cs"/>
                        </a:rPr>
                        <a:t>iennial</a:t>
                      </a:r>
                      <a:r>
                        <a:rPr lang="en-US" sz="2000" b="0" i="0" u="none" strike="noStrike" kern="1200" baseline="0" dirty="0" smtClean="0">
                          <a:solidFill>
                            <a:schemeClr val="dk1"/>
                          </a:solidFill>
                          <a:latin typeface="+mn-lt"/>
                          <a:ea typeface="+mn-ea"/>
                          <a:cs typeface="+mn-cs"/>
                        </a:rPr>
                        <a:t> meeting of the Society for Research on Adolescence, Chicago, IL.	</a:t>
                      </a:r>
                    </a:p>
                  </a:txBody>
                  <a:tcPr/>
                </a:tc>
                <a:extLst>
                  <a:ext uri="{0D108BD9-81ED-4DB2-BD59-A6C34878D82A}">
                    <a16:rowId xmlns:a16="http://schemas.microsoft.com/office/drawing/2014/main" xmlns="" val="10002"/>
                  </a:ext>
                </a:extLst>
              </a:tr>
            </a:tbl>
          </a:graphicData>
        </a:graphic>
      </p:graphicFrame>
      <p:sp>
        <p:nvSpPr>
          <p:cNvPr id="7" name="Metin kutusu 6"/>
          <p:cNvSpPr txBox="1"/>
          <p:nvPr/>
        </p:nvSpPr>
        <p:spPr>
          <a:xfrm>
            <a:off x="4653304" y="380144"/>
            <a:ext cx="2826270" cy="707886"/>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i="1" dirty="0" smtClean="0"/>
              <a:t>Poster Sunumunun Kaynak Gösterilmesi</a:t>
            </a:r>
            <a:endParaRPr lang="tr-TR" sz="20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92</a:t>
            </a:fld>
            <a:endParaRPr lang="tr-TR"/>
          </a:p>
        </p:txBody>
      </p:sp>
    </p:spTree>
    <p:extLst>
      <p:ext uri="{BB962C8B-B14F-4D97-AF65-F5344CB8AC3E}">
        <p14:creationId xmlns:p14="http://schemas.microsoft.com/office/powerpoint/2010/main" val="11764614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231986926"/>
              </p:ext>
            </p:extLst>
          </p:nvPr>
        </p:nvGraphicFramePr>
        <p:xfrm>
          <a:off x="177502" y="1266326"/>
          <a:ext cx="11782268" cy="36271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252000" marR="0" indent="-45720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Yazarın soyadı, Yazarın adının baş harfi. (Yıl, Ay). </a:t>
                      </a:r>
                      <a:r>
                        <a:rPr lang="tr-TR" sz="2000" b="0" i="1" u="none" strike="noStrike" kern="1200" baseline="0" dirty="0" smtClean="0">
                          <a:solidFill>
                            <a:schemeClr val="lt1"/>
                          </a:solidFill>
                          <a:latin typeface="+mn-lt"/>
                          <a:ea typeface="+mn-ea"/>
                          <a:cs typeface="+mn-cs"/>
                        </a:rPr>
                        <a:t>Metnin başlığı </a:t>
                      </a:r>
                      <a:r>
                        <a:rPr lang="tr-TR" sz="2000" b="0" i="0" u="none" strike="noStrike" kern="1200" baseline="0" dirty="0" smtClean="0">
                          <a:solidFill>
                            <a:schemeClr val="lt1"/>
                          </a:solidFill>
                          <a:latin typeface="+mn-lt"/>
                          <a:ea typeface="+mn-ea"/>
                          <a:cs typeface="+mn-cs"/>
                        </a:rPr>
                        <a:t>[Sözel bildiri özeti]. Bilimsel Toplantının İsmi. Toplantının gerçekleştiği şehir.  URL linki</a:t>
                      </a: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252000" indent="-457200"/>
                      <a:r>
                        <a:rPr lang="tr-TR" sz="2000" b="0" i="0" u="none" strike="noStrike" kern="1200" baseline="0" dirty="0" smtClean="0">
                          <a:solidFill>
                            <a:schemeClr val="dk1"/>
                          </a:solidFill>
                          <a:latin typeface="+mn-lt"/>
                          <a:ea typeface="+mn-ea"/>
                          <a:cs typeface="+mn-cs"/>
                        </a:rPr>
                        <a:t>Güngör, H. İ. ve Ekşi, H. (2001, Ekim). </a:t>
                      </a:r>
                      <a:r>
                        <a:rPr lang="tr-TR" sz="2000" b="0" i="1" u="none" strike="noStrike" kern="1200" baseline="0" dirty="0" smtClean="0">
                          <a:solidFill>
                            <a:schemeClr val="dk1"/>
                          </a:solidFill>
                          <a:latin typeface="+mn-lt"/>
                          <a:ea typeface="+mn-ea"/>
                          <a:cs typeface="+mn-cs"/>
                        </a:rPr>
                        <a:t>Genç yetişkinlerde narsistik ve değer tercihleri</a:t>
                      </a:r>
                    </a:p>
                    <a:p>
                      <a:pPr marL="252000" marR="0" lvl="0" indent="-45720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a:t>
                      </a:r>
                      <a:r>
                        <a:rPr lang="tr-TR" sz="2000" b="0" i="1" u="none" strike="noStrike" kern="1200" baseline="0" dirty="0" smtClean="0">
                          <a:solidFill>
                            <a:schemeClr val="dk1"/>
                          </a:solidFill>
                          <a:latin typeface="+mn-lt"/>
                          <a:ea typeface="+mn-ea"/>
                          <a:cs typeface="+mn-cs"/>
                        </a:rPr>
                        <a:t>arasındaki ilişkinin incelenmesi </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[Sözel bildiri özeti]. </a:t>
                      </a:r>
                      <a:r>
                        <a:rPr lang="tr-TR" sz="2000" b="0" i="0" u="none" strike="noStrike" kern="1200" baseline="0" dirty="0" smtClean="0">
                          <a:solidFill>
                            <a:schemeClr val="dk1"/>
                          </a:solidFill>
                          <a:latin typeface="+mn-lt"/>
                          <a:ea typeface="+mn-ea"/>
                          <a:cs typeface="+mn-cs"/>
                        </a:rPr>
                        <a:t>Değerler Eğitimi Sempozyumu,  Eskişehir. </a:t>
                      </a:r>
                      <a:r>
                        <a:rPr lang="en-US" sz="2000" b="0" i="0" u="none" strike="noStrike" kern="1200" baseline="0" noProof="0" dirty="0" smtClean="0">
                          <a:solidFill>
                            <a:schemeClr val="dk1"/>
                          </a:solidFill>
                          <a:latin typeface="+mn-lt"/>
                          <a:ea typeface="+mn-ea"/>
                          <a:cs typeface="+mn-cs"/>
                        </a:rPr>
                        <a:t>http://</a:t>
                      </a:r>
                      <a:r>
                        <a:rPr lang="tr-TR" sz="2000" b="0" i="0" u="none" strike="noStrike" kern="1200" baseline="0" dirty="0" smtClean="0">
                          <a:solidFill>
                            <a:schemeClr val="dk1"/>
                          </a:solidFill>
                          <a:latin typeface="+mn-lt"/>
                          <a:ea typeface="+mn-ea"/>
                          <a:cs typeface="+mn-cs"/>
                        </a:rPr>
                        <a:t>www.pegem.net/Akademi/sempozyumbildiri_detay.aspxid=126870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r>
                        <a:rPr lang="en-US" sz="2000" b="0" i="0" u="none" strike="noStrike" kern="1200" baseline="0" noProof="0" dirty="0" smtClean="0">
                          <a:solidFill>
                            <a:schemeClr val="dk1"/>
                          </a:solidFill>
                          <a:latin typeface="+mn-lt"/>
                          <a:ea typeface="+mn-ea"/>
                          <a:cs typeface="+mn-cs"/>
                        </a:rPr>
                        <a:t>Liu, S. (2005, May). </a:t>
                      </a:r>
                      <a:r>
                        <a:rPr lang="en-US" sz="2000" b="0" i="1" u="none" strike="noStrike" kern="1200" baseline="0" noProof="0" dirty="0" smtClean="0">
                          <a:solidFill>
                            <a:schemeClr val="dk1"/>
                          </a:solidFill>
                          <a:latin typeface="+mn-lt"/>
                          <a:ea typeface="+mn-ea"/>
                          <a:cs typeface="+mn-cs"/>
                        </a:rPr>
                        <a:t>Defending against business crises with the help of intelligent agent</a:t>
                      </a:r>
                      <a:endParaRPr lang="tr-TR" sz="2000" b="0" i="1" u="none" strike="noStrike" kern="1200" baseline="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1" u="none" strike="noStrike" kern="1200" baseline="0" noProof="0" dirty="0" smtClean="0">
                          <a:solidFill>
                            <a:schemeClr val="dk1"/>
                          </a:solidFill>
                          <a:latin typeface="+mn-lt"/>
                          <a:ea typeface="+mn-ea"/>
                          <a:cs typeface="+mn-cs"/>
                        </a:rPr>
                        <a:t>     </a:t>
                      </a:r>
                      <a:r>
                        <a:rPr lang="en-US" sz="2000" b="0" i="1" u="none" strike="noStrike" kern="1200" baseline="0" noProof="0" dirty="0" smtClean="0">
                          <a:solidFill>
                            <a:schemeClr val="dk1"/>
                          </a:solidFill>
                          <a:latin typeface="+mn-lt"/>
                          <a:ea typeface="+mn-ea"/>
                          <a:cs typeface="+mn-cs"/>
                        </a:rPr>
                        <a:t>based early warning solutions</a:t>
                      </a:r>
                      <a:r>
                        <a:rPr lang="tr-TR" sz="2000" b="0" i="1" u="none" strike="noStrike" kern="1200" baseline="0" noProof="0" dirty="0" smtClean="0">
                          <a:solidFill>
                            <a:schemeClr val="dk1"/>
                          </a:solidFill>
                          <a:latin typeface="+mn-lt"/>
                          <a:ea typeface="+mn-ea"/>
                          <a:cs typeface="+mn-cs"/>
                        </a:rPr>
                        <a:t> </a:t>
                      </a:r>
                      <a:r>
                        <a:rPr lang="tr-TR" sz="1800" b="0" i="0" kern="1200" dirty="0" smtClean="0">
                          <a:solidFill>
                            <a:schemeClr val="dk1"/>
                          </a:solidFill>
                          <a:effectLst/>
                          <a:latin typeface="+mn-lt"/>
                          <a:ea typeface="+mn-ea"/>
                          <a:cs typeface="+mn-cs"/>
                        </a:rPr>
                        <a:t>[Conference </a:t>
                      </a:r>
                      <a:r>
                        <a:rPr lang="tr-TR" sz="1800" b="0" i="0" kern="1200" dirty="0" err="1" smtClean="0">
                          <a:solidFill>
                            <a:schemeClr val="dk1"/>
                          </a:solidFill>
                          <a:effectLst/>
                          <a:latin typeface="+mn-lt"/>
                          <a:ea typeface="+mn-ea"/>
                          <a:cs typeface="+mn-cs"/>
                        </a:rPr>
                        <a:t>presentation</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abstract</a:t>
                      </a:r>
                      <a:r>
                        <a:rPr lang="tr-TR" sz="1800" b="0" i="0" kern="1200" dirty="0" smtClean="0">
                          <a:solidFill>
                            <a:schemeClr val="dk1"/>
                          </a:solidFill>
                          <a:effectLst/>
                          <a:latin typeface="+mn-lt"/>
                          <a:ea typeface="+mn-ea"/>
                          <a:cs typeface="+mn-cs"/>
                        </a:rPr>
                        <a:t>]. </a:t>
                      </a:r>
                      <a:r>
                        <a:rPr lang="en-US" sz="2000" b="0" i="0" u="none" strike="noStrike" kern="1200" baseline="0" noProof="0" dirty="0" smtClean="0">
                          <a:solidFill>
                            <a:schemeClr val="dk1"/>
                          </a:solidFill>
                          <a:latin typeface="+mn-lt"/>
                          <a:ea typeface="+mn-ea"/>
                          <a:cs typeface="+mn-cs"/>
                        </a:rPr>
                        <a:t>Seventh International</a:t>
                      </a:r>
                      <a:endParaRPr lang="tr-TR" sz="2000" b="0" i="0" u="none" strike="noStrike" kern="1200" baseline="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noProof="0" dirty="0" smtClean="0">
                          <a:solidFill>
                            <a:schemeClr val="dk1"/>
                          </a:solidFill>
                          <a:latin typeface="+mn-lt"/>
                          <a:ea typeface="+mn-ea"/>
                          <a:cs typeface="+mn-cs"/>
                        </a:rPr>
                        <a:t>     </a:t>
                      </a:r>
                      <a:r>
                        <a:rPr lang="en-US" sz="2000" b="0" i="0" u="none" strike="noStrike" kern="1200" baseline="0" noProof="0" dirty="0" smtClean="0">
                          <a:solidFill>
                            <a:schemeClr val="dk1"/>
                          </a:solidFill>
                          <a:latin typeface="+mn-lt"/>
                          <a:ea typeface="+mn-ea"/>
                          <a:cs typeface="+mn-cs"/>
                        </a:rPr>
                        <a:t>Conference on Enterprise Information Systems, Miami, FL. </a:t>
                      </a:r>
                      <a:endParaRPr lang="tr-TR" sz="2000" b="0" i="0" u="none" strike="noStrike" kern="1200" baseline="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noProof="0" dirty="0" smtClean="0">
                          <a:solidFill>
                            <a:schemeClr val="dk1"/>
                          </a:solidFill>
                          <a:latin typeface="+mn-lt"/>
                          <a:ea typeface="+mn-ea"/>
                          <a:cs typeface="+mn-cs"/>
                        </a:rPr>
                        <a:t>     </a:t>
                      </a:r>
                      <a:r>
                        <a:rPr lang="en-US" sz="2000" b="0" i="0" u="none" strike="noStrike" kern="1200" baseline="0" noProof="0" dirty="0" smtClean="0">
                          <a:solidFill>
                            <a:schemeClr val="dk1"/>
                          </a:solidFill>
                          <a:latin typeface="+mn-lt"/>
                          <a:ea typeface="+mn-ea"/>
                          <a:cs typeface="+mn-cs"/>
                        </a:rPr>
                        <a:t>http://www.iceis.org/iceis2005/abstracts_2005.htm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noProof="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4023993" y="611011"/>
            <a:ext cx="4089285" cy="400110"/>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i="1" dirty="0" smtClean="0"/>
              <a:t>Çevrimiçi Konferans Metninin Özeti</a:t>
            </a:r>
            <a:endParaRPr lang="tr-TR" sz="20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93</a:t>
            </a:fld>
            <a:endParaRPr lang="tr-TR"/>
          </a:p>
        </p:txBody>
      </p:sp>
    </p:spTree>
    <p:extLst>
      <p:ext uri="{BB962C8B-B14F-4D97-AF65-F5344CB8AC3E}">
        <p14:creationId xmlns:p14="http://schemas.microsoft.com/office/powerpoint/2010/main" val="18065648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152441770"/>
              </p:ext>
            </p:extLst>
          </p:nvPr>
        </p:nvGraphicFramePr>
        <p:xfrm>
          <a:off x="409732" y="946352"/>
          <a:ext cx="11782268" cy="368808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252000" indent="-457200"/>
                      <a:r>
                        <a:rPr lang="tr-TR" sz="2000" b="0" i="0" u="none" strike="noStrike" kern="1200" baseline="0" dirty="0" smtClean="0">
                          <a:solidFill>
                            <a:schemeClr val="lt1"/>
                          </a:solidFill>
                          <a:latin typeface="+mn-lt"/>
                          <a:ea typeface="+mn-ea"/>
                          <a:cs typeface="+mn-cs"/>
                        </a:rPr>
                        <a:t>Yazarın soyadı, Yazarın adının baş harfi. (Yıl). Bildirinin adı. Editörün adının baş harfi. Editörün soyadı (Ed.), </a:t>
                      </a:r>
                      <a:r>
                        <a:rPr lang="tr-TR" sz="2000" b="0" i="1" u="none" strike="noStrike" kern="1200" baseline="0" dirty="0" smtClean="0">
                          <a:solidFill>
                            <a:schemeClr val="lt1"/>
                          </a:solidFill>
                          <a:latin typeface="+mn-lt"/>
                          <a:ea typeface="+mn-ea"/>
                          <a:cs typeface="+mn-cs"/>
                        </a:rPr>
                        <a:t>Bilimsel Toplantının Adı </a:t>
                      </a:r>
                      <a:r>
                        <a:rPr lang="tr-TR" sz="2000" b="0" i="0" u="none" strike="noStrike" kern="1200" baseline="0" dirty="0" smtClean="0">
                          <a:solidFill>
                            <a:schemeClr val="lt1"/>
                          </a:solidFill>
                          <a:latin typeface="+mn-lt"/>
                          <a:ea typeface="+mn-ea"/>
                          <a:cs typeface="+mn-cs"/>
                        </a:rPr>
                        <a:t>içinde (sayfa aralığı). Toplantının gerçekleştiği yer: Yayınevi. </a:t>
                      </a:r>
                      <a:endParaRPr lang="tr-TR" sz="2000" b="0" i="0" u="none" strike="noStrike" kern="1200" baseline="0" dirty="0" smtClean="0">
                        <a:solidFill>
                          <a:srgbClr val="FF0000"/>
                        </a:solidFill>
                        <a:latin typeface="+mn-lt"/>
                        <a:ea typeface="+mn-ea"/>
                        <a:cs typeface="+mn-cs"/>
                      </a:endParaRPr>
                    </a:p>
                    <a:p>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dirty="0" err="1" smtClean="0"/>
                        <a:t>Eyim</a:t>
                      </a:r>
                      <a:r>
                        <a:rPr lang="tr-TR" dirty="0" smtClean="0"/>
                        <a:t>, A. (2006). Üniversiteler yapıda bilimsel özgürlük ve yönetsel özerkliğin yeri ve önemine</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     sosyolojik bakış. R. Yıldız (Ed.), </a:t>
                      </a:r>
                      <a:r>
                        <a:rPr lang="tr-TR" i="1" dirty="0" smtClean="0"/>
                        <a:t>II. Sosyal Bilimler Eğitimi Kongresi </a:t>
                      </a:r>
                      <a:r>
                        <a:rPr lang="tr-TR" b="0" i="0" dirty="0" smtClean="0"/>
                        <a:t>içinde</a:t>
                      </a:r>
                      <a:r>
                        <a:rPr lang="tr-TR" i="1" baseline="0" dirty="0" smtClean="0"/>
                        <a:t> </a:t>
                      </a:r>
                      <a:r>
                        <a:rPr lang="tr-TR" baseline="0" dirty="0" smtClean="0"/>
                        <a:t>(s. 52-64). Van: Yüzüncü</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t>     Yıl Üniversitesi.</a:t>
                      </a:r>
                      <a:endParaRPr lang="en-US" dirty="0" smtClean="0"/>
                    </a:p>
                  </a:txBody>
                  <a:tcPr/>
                </a:tc>
                <a:extLst>
                  <a:ext uri="{0D108BD9-81ED-4DB2-BD59-A6C34878D82A}">
                    <a16:rowId xmlns:a16="http://schemas.microsoft.com/office/drawing/2014/main" xmlns="" val="10001"/>
                  </a:ext>
                </a:extLst>
              </a:tr>
              <a:tr h="47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txBody>
                  <a:tcPr/>
                </a:tc>
                <a:tc>
                  <a:txBody>
                    <a:bodyPr/>
                    <a:lstStyle/>
                    <a:p>
                      <a:pPr marL="252000" marR="0" lvl="0" indent="-457200" algn="l" defTabSz="914400" rtl="0" eaLnBrk="1" fontAlgn="auto" latinLnBrk="0" hangingPunct="1">
                        <a:lnSpc>
                          <a:spcPct val="100000"/>
                        </a:lnSpc>
                        <a:spcBef>
                          <a:spcPts val="0"/>
                        </a:spcBef>
                        <a:spcAft>
                          <a:spcPts val="0"/>
                        </a:spcAft>
                        <a:buClrTx/>
                        <a:buSzTx/>
                        <a:buFontTx/>
                        <a:buNone/>
                        <a:tabLst/>
                        <a:defRPr/>
                      </a:pPr>
                      <a:r>
                        <a:rPr lang="tr-TR" b="0" i="0" dirty="0" smtClean="0">
                          <a:solidFill>
                            <a:srgbClr val="000000"/>
                          </a:solidFill>
                          <a:effectLst/>
                          <a:latin typeface="+mn-lt"/>
                        </a:rPr>
                        <a:t>Bedenel, A.-L., </a:t>
                      </a:r>
                      <a:r>
                        <a:rPr lang="tr-TR" b="0" i="0" dirty="0" err="1" smtClean="0">
                          <a:solidFill>
                            <a:srgbClr val="000000"/>
                          </a:solidFill>
                          <a:effectLst/>
                          <a:latin typeface="+mn-lt"/>
                        </a:rPr>
                        <a:t>Jourdan</a:t>
                      </a:r>
                      <a:r>
                        <a:rPr lang="tr-TR" b="0" i="0" dirty="0" smtClean="0">
                          <a:solidFill>
                            <a:srgbClr val="000000"/>
                          </a:solidFill>
                          <a:effectLst/>
                          <a:latin typeface="+mn-lt"/>
                        </a:rPr>
                        <a:t>, L., &amp; </a:t>
                      </a:r>
                      <a:r>
                        <a:rPr lang="tr-TR" b="0" i="0" dirty="0" err="1" smtClean="0">
                          <a:solidFill>
                            <a:srgbClr val="000000"/>
                          </a:solidFill>
                          <a:effectLst/>
                          <a:latin typeface="+mn-lt"/>
                        </a:rPr>
                        <a:t>Biernacki</a:t>
                      </a:r>
                      <a:r>
                        <a:rPr lang="tr-TR" b="0" i="0" dirty="0" smtClean="0">
                          <a:solidFill>
                            <a:srgbClr val="000000"/>
                          </a:solidFill>
                          <a:effectLst/>
                          <a:latin typeface="+mn-lt"/>
                        </a:rPr>
                        <a:t>, C. (2019). </a:t>
                      </a:r>
                      <a:r>
                        <a:rPr lang="tr-TR" b="0" i="0" dirty="0" err="1" smtClean="0">
                          <a:solidFill>
                            <a:srgbClr val="000000"/>
                          </a:solidFill>
                          <a:effectLst/>
                          <a:latin typeface="+mn-lt"/>
                        </a:rPr>
                        <a:t>Probability</a:t>
                      </a:r>
                      <a:r>
                        <a:rPr lang="tr-TR" b="0" i="0" dirty="0" smtClean="0">
                          <a:solidFill>
                            <a:srgbClr val="000000"/>
                          </a:solidFill>
                          <a:effectLst/>
                          <a:latin typeface="+mn-lt"/>
                        </a:rPr>
                        <a:t> </a:t>
                      </a:r>
                      <a:r>
                        <a:rPr lang="tr-TR" b="0" i="0" dirty="0" err="1" smtClean="0">
                          <a:solidFill>
                            <a:srgbClr val="000000"/>
                          </a:solidFill>
                          <a:effectLst/>
                          <a:latin typeface="+mn-lt"/>
                        </a:rPr>
                        <a:t>estimation</a:t>
                      </a:r>
                      <a:r>
                        <a:rPr lang="tr-TR" b="0" i="0" dirty="0" smtClean="0">
                          <a:solidFill>
                            <a:srgbClr val="000000"/>
                          </a:solidFill>
                          <a:effectLst/>
                          <a:latin typeface="+mn-lt"/>
                        </a:rPr>
                        <a:t> </a:t>
                      </a:r>
                      <a:r>
                        <a:rPr lang="tr-TR" b="0" i="0" dirty="0" err="1" smtClean="0">
                          <a:solidFill>
                            <a:srgbClr val="000000"/>
                          </a:solidFill>
                          <a:effectLst/>
                          <a:latin typeface="+mn-lt"/>
                        </a:rPr>
                        <a:t>by</a:t>
                      </a:r>
                      <a:r>
                        <a:rPr lang="tr-TR" b="0" i="0" dirty="0" smtClean="0">
                          <a:solidFill>
                            <a:srgbClr val="000000"/>
                          </a:solidFill>
                          <a:effectLst/>
                          <a:latin typeface="+mn-lt"/>
                        </a:rPr>
                        <a:t> an </a:t>
                      </a:r>
                      <a:r>
                        <a:rPr lang="tr-TR" b="0" i="0" dirty="0" err="1" smtClean="0">
                          <a:solidFill>
                            <a:srgbClr val="000000"/>
                          </a:solidFill>
                          <a:effectLst/>
                          <a:latin typeface="+mn-lt"/>
                        </a:rPr>
                        <a:t>adapted</a:t>
                      </a:r>
                      <a:r>
                        <a:rPr lang="tr-TR" b="0" i="0" dirty="0" smtClean="0">
                          <a:solidFill>
                            <a:srgbClr val="000000"/>
                          </a:solidFill>
                          <a:effectLst/>
                          <a:latin typeface="+mn-lt"/>
                        </a:rPr>
                        <a:t> </a:t>
                      </a:r>
                      <a:r>
                        <a:rPr lang="tr-TR" b="0" i="0" dirty="0" err="1" smtClean="0">
                          <a:solidFill>
                            <a:srgbClr val="000000"/>
                          </a:solidFill>
                          <a:effectLst/>
                          <a:latin typeface="+mn-lt"/>
                        </a:rPr>
                        <a:t>genetic</a:t>
                      </a:r>
                      <a:r>
                        <a:rPr lang="tr-TR" b="0" i="0" dirty="0" smtClean="0">
                          <a:solidFill>
                            <a:srgbClr val="000000"/>
                          </a:solidFill>
                          <a:effectLst/>
                          <a:latin typeface="+mn-lt"/>
                        </a:rPr>
                        <a:t> </a:t>
                      </a:r>
                      <a:r>
                        <a:rPr lang="tr-TR" b="0" i="0" dirty="0" err="1" smtClean="0">
                          <a:solidFill>
                            <a:srgbClr val="000000"/>
                          </a:solidFill>
                          <a:effectLst/>
                          <a:latin typeface="+mn-lt"/>
                        </a:rPr>
                        <a:t>algorithm</a:t>
                      </a:r>
                      <a:r>
                        <a:rPr lang="tr-TR" b="0" i="0" dirty="0" smtClean="0">
                          <a:solidFill>
                            <a:srgbClr val="000000"/>
                          </a:solidFill>
                          <a:effectLst/>
                          <a:latin typeface="+mn-lt"/>
                        </a:rPr>
                        <a:t> in web </a:t>
                      </a:r>
                      <a:r>
                        <a:rPr lang="tr-TR" b="0" i="0" dirty="0" err="1" smtClean="0">
                          <a:solidFill>
                            <a:srgbClr val="000000"/>
                          </a:solidFill>
                          <a:effectLst/>
                          <a:latin typeface="+mn-lt"/>
                        </a:rPr>
                        <a:t>insurance</a:t>
                      </a:r>
                      <a:r>
                        <a:rPr lang="tr-TR" b="0" i="0" dirty="0" smtClean="0">
                          <a:solidFill>
                            <a:srgbClr val="000000"/>
                          </a:solidFill>
                          <a:effectLst/>
                          <a:latin typeface="+mn-lt"/>
                        </a:rPr>
                        <a:t>. </a:t>
                      </a:r>
                      <a:r>
                        <a:rPr lang="tr-TR" b="0" i="0" dirty="0" err="1" smtClean="0">
                          <a:solidFill>
                            <a:srgbClr val="000000"/>
                          </a:solidFill>
                          <a:effectLst/>
                          <a:latin typeface="+mn-lt"/>
                        </a:rPr>
                        <a:t>In</a:t>
                      </a:r>
                      <a:r>
                        <a:rPr lang="tr-TR" b="0" i="0" dirty="0" smtClean="0">
                          <a:solidFill>
                            <a:srgbClr val="000000"/>
                          </a:solidFill>
                          <a:effectLst/>
                          <a:latin typeface="+mn-lt"/>
                        </a:rPr>
                        <a:t> R. </a:t>
                      </a:r>
                      <a:r>
                        <a:rPr lang="tr-TR" b="0" i="0" dirty="0" err="1" smtClean="0">
                          <a:solidFill>
                            <a:srgbClr val="000000"/>
                          </a:solidFill>
                          <a:effectLst/>
                          <a:latin typeface="+mn-lt"/>
                        </a:rPr>
                        <a:t>Battiti</a:t>
                      </a:r>
                      <a:r>
                        <a:rPr lang="tr-TR" b="0" i="0" dirty="0" smtClean="0">
                          <a:solidFill>
                            <a:srgbClr val="000000"/>
                          </a:solidFill>
                          <a:effectLst/>
                          <a:latin typeface="+mn-lt"/>
                        </a:rPr>
                        <a:t>, M. </a:t>
                      </a:r>
                      <a:r>
                        <a:rPr lang="tr-TR" b="0" i="0" dirty="0" err="1" smtClean="0">
                          <a:solidFill>
                            <a:srgbClr val="000000"/>
                          </a:solidFill>
                          <a:effectLst/>
                          <a:latin typeface="+mn-lt"/>
                        </a:rPr>
                        <a:t>Brunato</a:t>
                      </a:r>
                      <a:r>
                        <a:rPr lang="tr-TR" b="0" i="0" dirty="0" smtClean="0">
                          <a:solidFill>
                            <a:srgbClr val="000000"/>
                          </a:solidFill>
                          <a:effectLst/>
                          <a:latin typeface="+mn-lt"/>
                        </a:rPr>
                        <a:t>, I. </a:t>
                      </a:r>
                      <a:r>
                        <a:rPr lang="tr-TR" b="0" i="0" dirty="0" err="1" smtClean="0">
                          <a:solidFill>
                            <a:srgbClr val="000000"/>
                          </a:solidFill>
                          <a:effectLst/>
                          <a:latin typeface="+mn-lt"/>
                        </a:rPr>
                        <a:t>Kotsireas</a:t>
                      </a:r>
                      <a:r>
                        <a:rPr lang="tr-TR" b="0" i="0" dirty="0" smtClean="0">
                          <a:solidFill>
                            <a:srgbClr val="000000"/>
                          </a:solidFill>
                          <a:effectLst/>
                          <a:latin typeface="+mn-lt"/>
                        </a:rPr>
                        <a:t>, &amp; P. </a:t>
                      </a:r>
                      <a:r>
                        <a:rPr lang="tr-TR" b="0" i="0" dirty="0" err="1" smtClean="0">
                          <a:solidFill>
                            <a:srgbClr val="000000"/>
                          </a:solidFill>
                          <a:effectLst/>
                          <a:latin typeface="+mn-lt"/>
                        </a:rPr>
                        <a:t>Pardalos</a:t>
                      </a:r>
                      <a:r>
                        <a:rPr lang="tr-TR" b="0" i="0" dirty="0" smtClean="0">
                          <a:solidFill>
                            <a:srgbClr val="000000"/>
                          </a:solidFill>
                          <a:effectLst/>
                          <a:latin typeface="+mn-lt"/>
                        </a:rPr>
                        <a:t> (</a:t>
                      </a:r>
                      <a:r>
                        <a:rPr lang="tr-TR" b="0" i="0" dirty="0" err="1" smtClean="0">
                          <a:solidFill>
                            <a:srgbClr val="000000"/>
                          </a:solidFill>
                          <a:effectLst/>
                          <a:latin typeface="+mn-lt"/>
                        </a:rPr>
                        <a:t>Eds</a:t>
                      </a:r>
                      <a:r>
                        <a:rPr lang="tr-TR" b="0" i="0" dirty="0" smtClean="0">
                          <a:solidFill>
                            <a:srgbClr val="000000"/>
                          </a:solidFill>
                          <a:effectLst/>
                          <a:latin typeface="+mn-lt"/>
                        </a:rPr>
                        <a:t>.), </a:t>
                      </a:r>
                      <a:r>
                        <a:rPr lang="tr-TR" b="0" i="1" dirty="0" err="1" smtClean="0">
                          <a:solidFill>
                            <a:srgbClr val="000000"/>
                          </a:solidFill>
                          <a:effectLst/>
                          <a:latin typeface="+mn-lt"/>
                        </a:rPr>
                        <a:t>Lecture</a:t>
                      </a:r>
                      <a:r>
                        <a:rPr lang="tr-TR" b="0" i="1" dirty="0" smtClean="0">
                          <a:solidFill>
                            <a:srgbClr val="000000"/>
                          </a:solidFill>
                          <a:effectLst/>
                          <a:latin typeface="+mn-lt"/>
                        </a:rPr>
                        <a:t> </a:t>
                      </a:r>
                      <a:r>
                        <a:rPr lang="tr-TR" b="0" i="1" dirty="0" err="1" smtClean="0">
                          <a:solidFill>
                            <a:srgbClr val="000000"/>
                          </a:solidFill>
                          <a:effectLst/>
                          <a:latin typeface="+mn-lt"/>
                        </a:rPr>
                        <a:t>notes</a:t>
                      </a:r>
                      <a:r>
                        <a:rPr lang="tr-TR" b="0" i="1" dirty="0" smtClean="0">
                          <a:solidFill>
                            <a:srgbClr val="000000"/>
                          </a:solidFill>
                          <a:effectLst/>
                          <a:latin typeface="+mn-lt"/>
                        </a:rPr>
                        <a:t> in </a:t>
                      </a:r>
                      <a:r>
                        <a:rPr lang="tr-TR" b="0" i="1" dirty="0" err="1" smtClean="0">
                          <a:solidFill>
                            <a:srgbClr val="000000"/>
                          </a:solidFill>
                          <a:effectLst/>
                          <a:latin typeface="+mn-lt"/>
                        </a:rPr>
                        <a:t>computer</a:t>
                      </a:r>
                      <a:r>
                        <a:rPr lang="tr-TR" b="0" i="1" dirty="0" smtClean="0">
                          <a:solidFill>
                            <a:srgbClr val="000000"/>
                          </a:solidFill>
                          <a:effectLst/>
                          <a:latin typeface="+mn-lt"/>
                        </a:rPr>
                        <a:t> </a:t>
                      </a:r>
                      <a:r>
                        <a:rPr lang="tr-TR" b="0" i="1" dirty="0" err="1" smtClean="0">
                          <a:solidFill>
                            <a:srgbClr val="000000"/>
                          </a:solidFill>
                          <a:effectLst/>
                          <a:latin typeface="+mn-lt"/>
                        </a:rPr>
                        <a:t>science</a:t>
                      </a:r>
                      <a:r>
                        <a:rPr lang="tr-TR" b="0" i="1" dirty="0" smtClean="0">
                          <a:solidFill>
                            <a:srgbClr val="000000"/>
                          </a:solidFill>
                          <a:effectLst/>
                          <a:latin typeface="+mn-lt"/>
                        </a:rPr>
                        <a:t>: </a:t>
                      </a:r>
                      <a:r>
                        <a:rPr lang="tr-TR" b="0" i="1" dirty="0" err="1" smtClean="0">
                          <a:solidFill>
                            <a:srgbClr val="000000"/>
                          </a:solidFill>
                          <a:effectLst/>
                          <a:latin typeface="+mn-lt"/>
                        </a:rPr>
                        <a:t>Vol</a:t>
                      </a:r>
                      <a:r>
                        <a:rPr lang="tr-TR" b="0" i="1" dirty="0" smtClean="0">
                          <a:solidFill>
                            <a:srgbClr val="000000"/>
                          </a:solidFill>
                          <a:effectLst/>
                          <a:latin typeface="+mn-lt"/>
                        </a:rPr>
                        <a:t>. 11353. Learning </a:t>
                      </a:r>
                      <a:r>
                        <a:rPr lang="tr-TR" b="0" i="1" dirty="0" err="1" smtClean="0">
                          <a:solidFill>
                            <a:srgbClr val="000000"/>
                          </a:solidFill>
                          <a:effectLst/>
                          <a:latin typeface="+mn-lt"/>
                        </a:rPr>
                        <a:t>and</a:t>
                      </a:r>
                      <a:r>
                        <a:rPr lang="tr-TR" b="0" i="1" dirty="0" smtClean="0">
                          <a:solidFill>
                            <a:srgbClr val="000000"/>
                          </a:solidFill>
                          <a:effectLst/>
                          <a:latin typeface="+mn-lt"/>
                        </a:rPr>
                        <a:t> </a:t>
                      </a:r>
                      <a:r>
                        <a:rPr lang="tr-TR" b="0" i="1" dirty="0" err="1" smtClean="0">
                          <a:solidFill>
                            <a:srgbClr val="000000"/>
                          </a:solidFill>
                          <a:effectLst/>
                          <a:latin typeface="+mn-lt"/>
                        </a:rPr>
                        <a:t>intelligent</a:t>
                      </a:r>
                      <a:r>
                        <a:rPr lang="tr-TR" b="0" i="1" dirty="0" smtClean="0">
                          <a:solidFill>
                            <a:srgbClr val="000000"/>
                          </a:solidFill>
                          <a:effectLst/>
                          <a:latin typeface="+mn-lt"/>
                        </a:rPr>
                        <a:t> </a:t>
                      </a:r>
                      <a:r>
                        <a:rPr lang="tr-TR" b="0" i="1" dirty="0" err="1" smtClean="0">
                          <a:solidFill>
                            <a:srgbClr val="000000"/>
                          </a:solidFill>
                          <a:effectLst/>
                          <a:latin typeface="+mn-lt"/>
                        </a:rPr>
                        <a:t>optimization</a:t>
                      </a:r>
                      <a:r>
                        <a:rPr lang="tr-TR" b="0" i="0" dirty="0" smtClean="0">
                          <a:solidFill>
                            <a:srgbClr val="000000"/>
                          </a:solidFill>
                          <a:effectLst/>
                          <a:latin typeface="+mn-lt"/>
                        </a:rPr>
                        <a:t> (</a:t>
                      </a:r>
                      <a:r>
                        <a:rPr lang="tr-TR" b="0" i="0" dirty="0" err="1" smtClean="0">
                          <a:solidFill>
                            <a:srgbClr val="000000"/>
                          </a:solidFill>
                          <a:effectLst/>
                          <a:latin typeface="+mn-lt"/>
                        </a:rPr>
                        <a:t>pp</a:t>
                      </a:r>
                      <a:r>
                        <a:rPr lang="tr-TR" b="0" i="0" dirty="0" smtClean="0">
                          <a:solidFill>
                            <a:srgbClr val="000000"/>
                          </a:solidFill>
                          <a:effectLst/>
                          <a:latin typeface="+mn-lt"/>
                        </a:rPr>
                        <a:t>. 225–240). </a:t>
                      </a:r>
                      <a:r>
                        <a:rPr lang="tr-TR" b="0" i="0" dirty="0" err="1" smtClean="0">
                          <a:solidFill>
                            <a:srgbClr val="000000"/>
                          </a:solidFill>
                          <a:effectLst/>
                          <a:latin typeface="+mn-lt"/>
                        </a:rPr>
                        <a:t>Springer</a:t>
                      </a:r>
                      <a:r>
                        <a:rPr lang="tr-TR" b="0" i="0" dirty="0" smtClean="0">
                          <a:solidFill>
                            <a:srgbClr val="000000"/>
                          </a:solidFill>
                          <a:effectLst/>
                          <a:latin typeface="+mn-lt"/>
                        </a:rPr>
                        <a:t>. </a:t>
                      </a:r>
                      <a:r>
                        <a:rPr lang="tr-TR" b="0" i="0" u="sng" dirty="0" smtClean="0">
                          <a:solidFill>
                            <a:srgbClr val="000000"/>
                          </a:solidFill>
                          <a:effectLst/>
                          <a:latin typeface="+mn-lt"/>
                          <a:hlinkClick r:id="rId2"/>
                        </a:rPr>
                        <a:t>https://doi.org/10.1007/978-3-030-05348-2_21</a:t>
                      </a:r>
                      <a:endParaRPr lang="tr-TR" baseline="0" dirty="0" smtClean="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4256222" y="309510"/>
            <a:ext cx="4089285" cy="400110"/>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i="1" dirty="0" smtClean="0"/>
              <a:t>Kitap Olarak Yayınlanmış Bildiriler</a:t>
            </a:r>
            <a:endParaRPr lang="tr-TR" sz="2000" i="1"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94</a:t>
            </a:fld>
            <a:endParaRPr lang="tr-TR"/>
          </a:p>
        </p:txBody>
      </p:sp>
    </p:spTree>
    <p:extLst>
      <p:ext uri="{BB962C8B-B14F-4D97-AF65-F5344CB8AC3E}">
        <p14:creationId xmlns:p14="http://schemas.microsoft.com/office/powerpoint/2010/main" val="5408258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543350524"/>
              </p:ext>
            </p:extLst>
          </p:nvPr>
        </p:nvGraphicFramePr>
        <p:xfrm>
          <a:off x="200182" y="2499360"/>
          <a:ext cx="11782268" cy="21031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r>
                        <a:rPr lang="tr-TR" sz="2000" b="0" i="0" u="none" strike="noStrike" kern="1200" baseline="0" dirty="0" smtClean="0">
                          <a:solidFill>
                            <a:schemeClr val="lt1"/>
                          </a:solidFill>
                          <a:latin typeface="+mn-lt"/>
                          <a:ea typeface="+mn-ea"/>
                          <a:cs typeface="+mn-cs"/>
                        </a:rPr>
                        <a:t>Makalenin adı. (Yıl, Gün Ay). </a:t>
                      </a:r>
                      <a:r>
                        <a:rPr lang="tr-TR" sz="2000" b="0" i="1" u="none" strike="noStrike" kern="1200" baseline="0" dirty="0" smtClean="0">
                          <a:solidFill>
                            <a:schemeClr val="lt1"/>
                          </a:solidFill>
                          <a:latin typeface="+mn-lt"/>
                          <a:ea typeface="+mn-ea"/>
                          <a:cs typeface="+mn-cs"/>
                        </a:rPr>
                        <a:t>Gazetenin adı</a:t>
                      </a:r>
                      <a:r>
                        <a:rPr lang="tr-TR" sz="2000" b="0" i="0" u="none" strike="noStrike" kern="1200" baseline="0" dirty="0" smtClean="0">
                          <a:solidFill>
                            <a:schemeClr val="lt1"/>
                          </a:solidFill>
                          <a:latin typeface="+mn-lt"/>
                          <a:ea typeface="+mn-ea"/>
                          <a:cs typeface="+mn-cs"/>
                        </a:rPr>
                        <a:t>, sayfa aralığı. 	</a:t>
                      </a: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Karar seçimi etkilemez. (2003, 24 Ocak). </a:t>
                      </a:r>
                      <a:r>
                        <a:rPr lang="tr-TR" sz="2000" b="0" i="1" u="none" strike="noStrike" kern="1200" baseline="0" dirty="0" smtClean="0">
                          <a:solidFill>
                            <a:schemeClr val="dk1"/>
                          </a:solidFill>
                          <a:latin typeface="+mn-lt"/>
                          <a:ea typeface="+mn-ea"/>
                          <a:cs typeface="+mn-cs"/>
                        </a:rPr>
                        <a:t>Radikal</a:t>
                      </a:r>
                      <a:r>
                        <a:rPr lang="tr-TR" sz="2000" b="0" i="0" u="none" strike="noStrike" kern="1200" baseline="0" dirty="0" smtClean="0">
                          <a:solidFill>
                            <a:schemeClr val="dk1"/>
                          </a:solidFill>
                          <a:latin typeface="+mn-lt"/>
                          <a:ea typeface="+mn-ea"/>
                          <a:cs typeface="+mn-cs"/>
                        </a:rPr>
                        <a:t>, 6.	</a:t>
                      </a:r>
                    </a:p>
                    <a:p>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r>
                        <a:rPr lang="en-US" sz="2000" b="0" i="0" u="none" strike="noStrike" kern="1200" baseline="0" dirty="0" smtClean="0">
                          <a:solidFill>
                            <a:schemeClr val="dk1"/>
                          </a:solidFill>
                          <a:latin typeface="+mn-lt"/>
                          <a:ea typeface="+mn-ea"/>
                          <a:cs typeface="+mn-cs"/>
                        </a:rPr>
                        <a:t>New drug appears to sharply cut risk of death from cholesterol. (1993, July 15). </a:t>
                      </a:r>
                      <a:r>
                        <a:rPr lang="en-US" sz="2000" b="0" i="1" u="none" strike="noStrike" kern="1200" baseline="0" dirty="0" smtClean="0">
                          <a:solidFill>
                            <a:schemeClr val="dk1"/>
                          </a:solidFill>
                          <a:latin typeface="+mn-lt"/>
                          <a:ea typeface="+mn-ea"/>
                          <a:cs typeface="+mn-cs"/>
                        </a:rPr>
                        <a:t>The New </a:t>
                      </a:r>
                      <a:endParaRPr lang="tr-TR" sz="2000" b="0" i="1" u="none" strike="noStrike" kern="1200" baseline="0" dirty="0" smtClean="0">
                        <a:solidFill>
                          <a:schemeClr val="dk1"/>
                        </a:solidFill>
                        <a:latin typeface="+mn-lt"/>
                        <a:ea typeface="+mn-ea"/>
                        <a:cs typeface="+mn-cs"/>
                      </a:endParaRPr>
                    </a:p>
                    <a:p>
                      <a:r>
                        <a:rPr lang="tr-TR" sz="2000" b="0" i="1" u="none" strike="noStrike" kern="1200" baseline="0" dirty="0" smtClean="0">
                          <a:solidFill>
                            <a:schemeClr val="dk1"/>
                          </a:solidFill>
                          <a:latin typeface="+mn-lt"/>
                          <a:ea typeface="+mn-ea"/>
                          <a:cs typeface="+mn-cs"/>
                        </a:rPr>
                        <a:t>     </a:t>
                      </a:r>
                      <a:r>
                        <a:rPr lang="en-US" sz="2000" b="0" i="1" u="none" strike="noStrike" kern="1200" baseline="0" dirty="0" smtClean="0">
                          <a:solidFill>
                            <a:schemeClr val="dk1"/>
                          </a:solidFill>
                          <a:latin typeface="+mn-lt"/>
                          <a:ea typeface="+mn-ea"/>
                          <a:cs typeface="+mn-cs"/>
                        </a:rPr>
                        <a:t>York Times, </a:t>
                      </a:r>
                      <a:r>
                        <a:rPr lang="en-US" sz="2000" b="0" i="0" u="none" strike="noStrike" kern="1200" baseline="0" dirty="0" smtClean="0">
                          <a:solidFill>
                            <a:schemeClr val="dk1"/>
                          </a:solidFill>
                          <a:latin typeface="+mn-lt"/>
                          <a:ea typeface="+mn-ea"/>
                          <a:cs typeface="+mn-cs"/>
                        </a:rPr>
                        <a:t>12.	</a:t>
                      </a: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5372100" y="834078"/>
            <a:ext cx="2240280" cy="40011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i="1" dirty="0" smtClean="0"/>
              <a:t>Medya Kaynakları</a:t>
            </a:r>
            <a:endParaRPr lang="tr-TR" sz="2000" b="1" i="1" dirty="0"/>
          </a:p>
        </p:txBody>
      </p:sp>
      <p:sp>
        <p:nvSpPr>
          <p:cNvPr id="6" name="Metin kutusu 5"/>
          <p:cNvSpPr txBox="1"/>
          <p:nvPr/>
        </p:nvSpPr>
        <p:spPr>
          <a:xfrm>
            <a:off x="3817620" y="1806065"/>
            <a:ext cx="5875020" cy="40011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a:t>Yazarı Belli Olmayan Gazete Makalesi ya da Haberi	</a:t>
            </a:r>
          </a:p>
        </p:txBody>
      </p:sp>
      <p:sp>
        <p:nvSpPr>
          <p:cNvPr id="7" name="Dikdörtgen 6"/>
          <p:cNvSpPr/>
          <p:nvPr/>
        </p:nvSpPr>
        <p:spPr>
          <a:xfrm>
            <a:off x="2933700" y="4866804"/>
            <a:ext cx="675894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000" dirty="0">
                <a:solidFill>
                  <a:srgbClr val="000000"/>
                </a:solidFill>
                <a:latin typeface="Calibri" panose="020F0502020204030204" pitchFamily="34" charset="0"/>
              </a:rPr>
              <a:t>Not: Yazarı belli olmayan gazete makaleleri ya da haberleri için mümkünse ilgili internet sitesi belirtilmelidir.	</a:t>
            </a:r>
          </a:p>
        </p:txBody>
      </p:sp>
      <p:sp>
        <p:nvSpPr>
          <p:cNvPr id="2" name="Slayt Numarası Yer Tutucusu 1"/>
          <p:cNvSpPr>
            <a:spLocks noGrp="1"/>
          </p:cNvSpPr>
          <p:nvPr>
            <p:ph type="sldNum" sz="quarter" idx="12"/>
          </p:nvPr>
        </p:nvSpPr>
        <p:spPr/>
        <p:txBody>
          <a:bodyPr/>
          <a:lstStyle/>
          <a:p>
            <a:fld id="{900D4ED9-462A-4EB0-AD72-7478C23AB2D5}" type="slidenum">
              <a:rPr lang="tr-TR" smtClean="0"/>
              <a:t>95</a:t>
            </a:fld>
            <a:endParaRPr lang="tr-TR"/>
          </a:p>
        </p:txBody>
      </p:sp>
    </p:spTree>
    <p:extLst>
      <p:ext uri="{BB962C8B-B14F-4D97-AF65-F5344CB8AC3E}">
        <p14:creationId xmlns:p14="http://schemas.microsoft.com/office/powerpoint/2010/main" val="6005590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904145386"/>
              </p:ext>
            </p:extLst>
          </p:nvPr>
        </p:nvGraphicFramePr>
        <p:xfrm>
          <a:off x="181132" y="2499360"/>
          <a:ext cx="11782268" cy="24079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Yazarın soyadı, Yazarın adını baş harfi. (Yıl, Gün Ay). Makalenin adı. </a:t>
                      </a:r>
                      <a:r>
                        <a:rPr lang="tr-TR" sz="2000" b="0" i="1" u="none" strike="noStrike" kern="1200" baseline="0" dirty="0" smtClean="0">
                          <a:solidFill>
                            <a:schemeClr val="lt1"/>
                          </a:solidFill>
                          <a:latin typeface="+mn-lt"/>
                          <a:ea typeface="+mn-ea"/>
                          <a:cs typeface="+mn-cs"/>
                        </a:rPr>
                        <a:t>Gazetenin adı</a:t>
                      </a:r>
                      <a:r>
                        <a:rPr lang="tr-TR" sz="2000" b="0" i="0" u="none" strike="noStrike" kern="1200" baseline="0" dirty="0" smtClean="0">
                          <a:solidFill>
                            <a:schemeClr val="lt1"/>
                          </a:solidFill>
                          <a:latin typeface="+mn-lt"/>
                          <a:ea typeface="+mn-ea"/>
                          <a:cs typeface="+mn-cs"/>
                        </a:rPr>
                        <a:t>, Sayfa aralığı. </a:t>
                      </a:r>
                    </a:p>
                    <a:p>
                      <a:endParaRPr lang="tr-TR" sz="20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Türker, Y. (2003, 2 Şubat). </a:t>
                      </a:r>
                      <a:r>
                        <a:rPr lang="tr-TR" sz="2000" b="0" i="0" u="none" strike="noStrike" kern="1200" baseline="0" dirty="0" err="1" smtClean="0">
                          <a:solidFill>
                            <a:schemeClr val="dk1"/>
                          </a:solidFill>
                          <a:latin typeface="+mn-lt"/>
                          <a:ea typeface="+mn-ea"/>
                          <a:cs typeface="+mn-cs"/>
                        </a:rPr>
                        <a:t>Godot’nun</a:t>
                      </a:r>
                      <a:r>
                        <a:rPr lang="tr-TR" sz="2000" b="0" i="0" u="none" strike="noStrike" kern="1200" baseline="0" dirty="0" smtClean="0">
                          <a:solidFill>
                            <a:schemeClr val="dk1"/>
                          </a:solidFill>
                          <a:latin typeface="+mn-lt"/>
                          <a:ea typeface="+mn-ea"/>
                          <a:cs typeface="+mn-cs"/>
                        </a:rPr>
                        <a:t> 50.yılı. </a:t>
                      </a:r>
                      <a:r>
                        <a:rPr lang="tr-TR" sz="2000" b="0" i="1" u="none" strike="noStrike" kern="1200" baseline="0" dirty="0" smtClean="0">
                          <a:solidFill>
                            <a:schemeClr val="dk1"/>
                          </a:solidFill>
                          <a:latin typeface="+mn-lt"/>
                          <a:ea typeface="+mn-ea"/>
                          <a:cs typeface="+mn-cs"/>
                        </a:rPr>
                        <a:t>Radikal İki, </a:t>
                      </a:r>
                      <a:r>
                        <a:rPr lang="tr-TR" sz="2000" b="0" i="0" u="none" strike="noStrike" kern="1200" baseline="0" dirty="0" smtClean="0">
                          <a:solidFill>
                            <a:schemeClr val="dk1"/>
                          </a:solidFill>
                          <a:latin typeface="+mn-lt"/>
                          <a:ea typeface="+mn-ea"/>
                          <a:cs typeface="+mn-cs"/>
                        </a:rPr>
                        <a:t>1-4. 	</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Schwartz, L. (1992, November 3). Obesity and its effects. </a:t>
                      </a:r>
                      <a:r>
                        <a:rPr lang="en-US" sz="2000" b="0" i="1" u="none" strike="noStrike" kern="1200" baseline="0" dirty="0" smtClean="0">
                          <a:solidFill>
                            <a:schemeClr val="dk1"/>
                          </a:solidFill>
                          <a:latin typeface="+mn-lt"/>
                          <a:ea typeface="+mn-ea"/>
                          <a:cs typeface="+mn-cs"/>
                        </a:rPr>
                        <a:t>The Washington Post, </a:t>
                      </a:r>
                      <a:r>
                        <a:rPr lang="en-US" sz="2000" b="0" i="0" u="none" strike="noStrike" kern="1200" baseline="0" dirty="0" smtClean="0">
                          <a:solidFill>
                            <a:schemeClr val="dk1"/>
                          </a:solidFill>
                          <a:latin typeface="+mn-lt"/>
                          <a:ea typeface="+mn-ea"/>
                          <a:cs typeface="+mn-cs"/>
                        </a:rPr>
                        <a:t>1-4.	</a:t>
                      </a:r>
                    </a:p>
                    <a:p>
                      <a:endParaRPr lang="en-US"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6" name="Metin kutusu 5"/>
          <p:cNvSpPr txBox="1"/>
          <p:nvPr/>
        </p:nvSpPr>
        <p:spPr>
          <a:xfrm>
            <a:off x="3817620" y="1577340"/>
            <a:ext cx="4572000" cy="707886"/>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a:t>Yazarı Belli Gazete Makalesi ya da Haberi	</a:t>
            </a:r>
          </a:p>
        </p:txBody>
      </p:sp>
      <p:sp>
        <p:nvSpPr>
          <p:cNvPr id="2" name="Slayt Numarası Yer Tutucusu 1"/>
          <p:cNvSpPr>
            <a:spLocks noGrp="1"/>
          </p:cNvSpPr>
          <p:nvPr>
            <p:ph type="sldNum" sz="quarter" idx="12"/>
          </p:nvPr>
        </p:nvSpPr>
        <p:spPr/>
        <p:txBody>
          <a:bodyPr/>
          <a:lstStyle/>
          <a:p>
            <a:fld id="{900D4ED9-462A-4EB0-AD72-7478C23AB2D5}" type="slidenum">
              <a:rPr lang="tr-TR" smtClean="0"/>
              <a:t>96</a:t>
            </a:fld>
            <a:endParaRPr lang="tr-TR"/>
          </a:p>
        </p:txBody>
      </p:sp>
    </p:spTree>
    <p:extLst>
      <p:ext uri="{BB962C8B-B14F-4D97-AF65-F5344CB8AC3E}">
        <p14:creationId xmlns:p14="http://schemas.microsoft.com/office/powerpoint/2010/main" val="468224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772377256"/>
              </p:ext>
            </p:extLst>
          </p:nvPr>
        </p:nvGraphicFramePr>
        <p:xfrm>
          <a:off x="210161" y="1713495"/>
          <a:ext cx="11782268" cy="210312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lt1"/>
                          </a:solidFill>
                          <a:latin typeface="+mn-lt"/>
                          <a:ea typeface="+mn-ea"/>
                          <a:cs typeface="+mn-cs"/>
                        </a:rPr>
                        <a:t>Yazarın soyadı, Yazarın adını baş harfi. (Yıl, Gün Ay). Makalenin adı. </a:t>
                      </a:r>
                      <a:r>
                        <a:rPr lang="tr-TR" sz="2000" b="0" i="1" u="none" strike="noStrike" kern="1200" baseline="0" dirty="0" smtClean="0">
                          <a:solidFill>
                            <a:schemeClr val="lt1"/>
                          </a:solidFill>
                          <a:latin typeface="+mn-lt"/>
                          <a:ea typeface="+mn-ea"/>
                          <a:cs typeface="+mn-cs"/>
                        </a:rPr>
                        <a:t>Gazetenin adı</a:t>
                      </a:r>
                      <a:r>
                        <a:rPr lang="tr-TR" sz="2000" b="0" i="0" u="none" strike="noStrike" kern="1200" baseline="0" dirty="0" smtClean="0">
                          <a:solidFill>
                            <a:schemeClr val="lt1"/>
                          </a:solidFill>
                          <a:latin typeface="+mn-lt"/>
                          <a:ea typeface="+mn-ea"/>
                          <a:cs typeface="+mn-cs"/>
                        </a:rPr>
                        <a:t>. İnternet sitesi</a:t>
                      </a: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Arat, Ş. (2013, 13 Mart). En iyi 120 liseliye üniversite hayatları boyunca yarım burs.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a:t>
                      </a:r>
                      <a:r>
                        <a:rPr lang="tr-TR" sz="2000" b="0" i="1" u="none" strike="noStrike" kern="1200" baseline="0" dirty="0" smtClean="0">
                          <a:solidFill>
                            <a:schemeClr val="dk1"/>
                          </a:solidFill>
                          <a:latin typeface="+mn-lt"/>
                          <a:ea typeface="+mn-ea"/>
                          <a:cs typeface="+mn-cs"/>
                        </a:rPr>
                        <a:t>Hürriyet</a:t>
                      </a:r>
                      <a:r>
                        <a:rPr lang="tr-TR" sz="2000" b="0" i="0" u="none" strike="noStrike" kern="1200" baseline="0" dirty="0" smtClean="0">
                          <a:solidFill>
                            <a:schemeClr val="dk1"/>
                          </a:solidFill>
                          <a:latin typeface="+mn-lt"/>
                          <a:ea typeface="+mn-ea"/>
                          <a:cs typeface="+mn-cs"/>
                        </a:rPr>
                        <a:t>. http://www.hurriyet.com.tr</a:t>
                      </a: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txBody>
                  <a:tcPr/>
                </a:tc>
                <a:tc>
                  <a:txBody>
                    <a:bodyPr/>
                    <a:lstStyle/>
                    <a:p>
                      <a:pPr marL="180000" indent="-457200"/>
                      <a:r>
                        <a:rPr lang="en-US" sz="2000" b="0" i="0" u="none" strike="noStrike" kern="1200" baseline="0" noProof="0" dirty="0" smtClean="0">
                          <a:solidFill>
                            <a:schemeClr val="dk1"/>
                          </a:solidFill>
                          <a:latin typeface="+mn-lt"/>
                          <a:ea typeface="+mn-ea"/>
                          <a:cs typeface="+mn-cs"/>
                        </a:rPr>
                        <a:t>Brody, J. E. (2007, December 11). Mental reserves keep brain agile. </a:t>
                      </a:r>
                      <a:r>
                        <a:rPr lang="en-US" sz="2000" b="0" i="1" u="none" strike="noStrike" kern="1200" baseline="0" noProof="0" dirty="0" smtClean="0">
                          <a:solidFill>
                            <a:schemeClr val="dk1"/>
                          </a:solidFill>
                          <a:latin typeface="+mn-lt"/>
                          <a:ea typeface="+mn-ea"/>
                          <a:cs typeface="+mn-cs"/>
                        </a:rPr>
                        <a:t>The New York Times.</a:t>
                      </a:r>
                      <a:r>
                        <a:rPr lang="en-US" sz="2000" b="0" i="0" u="none" strike="noStrike" kern="1200" baseline="0" noProof="0" dirty="0" smtClean="0">
                          <a:solidFill>
                            <a:schemeClr val="dk1"/>
                          </a:solidFill>
                          <a:latin typeface="+mn-lt"/>
                          <a:ea typeface="+mn-ea"/>
                          <a:cs typeface="+mn-cs"/>
                        </a:rPr>
                        <a:t> </a:t>
                      </a:r>
                      <a:endParaRPr lang="tr-TR" sz="2000" b="0" i="0" u="none" strike="noStrike" kern="1200" baseline="0" noProof="0" dirty="0" smtClean="0">
                        <a:solidFill>
                          <a:schemeClr val="dk1"/>
                        </a:solidFill>
                        <a:latin typeface="+mn-lt"/>
                        <a:ea typeface="+mn-ea"/>
                        <a:cs typeface="+mn-cs"/>
                      </a:endParaRPr>
                    </a:p>
                    <a:p>
                      <a:pPr marL="180000" marR="0" lvl="0" indent="-45720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noProof="0" dirty="0" smtClean="0">
                          <a:solidFill>
                            <a:schemeClr val="dk1"/>
                          </a:solidFill>
                          <a:latin typeface="+mn-lt"/>
                          <a:ea typeface="+mn-ea"/>
                          <a:cs typeface="+mn-cs"/>
                        </a:rPr>
                        <a:t>     </a:t>
                      </a:r>
                      <a:r>
                        <a:rPr lang="en-US" sz="2000" b="0" i="0" u="none" strike="noStrike" kern="1200" baseline="0" noProof="0" dirty="0" smtClean="0">
                          <a:solidFill>
                            <a:schemeClr val="dk1"/>
                          </a:solidFill>
                          <a:latin typeface="+mn-lt"/>
                          <a:ea typeface="+mn-ea"/>
                          <a:cs typeface="+mn-cs"/>
                        </a:rPr>
                        <a:t>http://www.nytimes.com</a:t>
                      </a:r>
                    </a:p>
                  </a:txBody>
                  <a:tcPr/>
                </a:tc>
                <a:extLst>
                  <a:ext uri="{0D108BD9-81ED-4DB2-BD59-A6C34878D82A}">
                    <a16:rowId xmlns:a16="http://schemas.microsoft.com/office/drawing/2014/main" xmlns="" val="10002"/>
                  </a:ext>
                </a:extLst>
              </a:tr>
            </a:tbl>
          </a:graphicData>
        </a:graphic>
      </p:graphicFrame>
      <p:sp>
        <p:nvSpPr>
          <p:cNvPr id="5" name="Metin kutusu 4"/>
          <p:cNvSpPr txBox="1"/>
          <p:nvPr/>
        </p:nvSpPr>
        <p:spPr>
          <a:xfrm>
            <a:off x="3815295" y="291506"/>
            <a:ext cx="4572000" cy="707886"/>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dirty="0" smtClean="0"/>
              <a:t>Çevrimiçi Gazete </a:t>
            </a:r>
            <a:r>
              <a:rPr lang="tr-TR" sz="2000" dirty="0"/>
              <a:t>Makalesi ya da Haberi	</a:t>
            </a:r>
          </a:p>
        </p:txBody>
      </p:sp>
      <p:sp>
        <p:nvSpPr>
          <p:cNvPr id="2" name="Dikdörtgen 1"/>
          <p:cNvSpPr/>
          <p:nvPr/>
        </p:nvSpPr>
        <p:spPr>
          <a:xfrm>
            <a:off x="2636979" y="4867748"/>
            <a:ext cx="6096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tr-TR" dirty="0">
                <a:solidFill>
                  <a:srgbClr val="FF0000"/>
                </a:solidFill>
              </a:rPr>
              <a:t>*APA Yayım Kılavuzu 7. basıma göre, </a:t>
            </a:r>
            <a:r>
              <a:rPr lang="tr-TR" dirty="0" smtClean="0">
                <a:solidFill>
                  <a:srgbClr val="FF0000"/>
                </a:solidFill>
              </a:rPr>
              <a:t>eğer verilen kaynak çoklu </a:t>
            </a:r>
            <a:r>
              <a:rPr lang="tr-TR" dirty="0">
                <a:solidFill>
                  <a:srgbClr val="FF0000"/>
                </a:solidFill>
              </a:rPr>
              <a:t>kullanıcılar tarafından </a:t>
            </a:r>
            <a:r>
              <a:rPr lang="tr-TR" dirty="0" smtClean="0">
                <a:solidFill>
                  <a:srgbClr val="FF0000"/>
                </a:solidFill>
              </a:rPr>
              <a:t>güncelleniyor ve arşivlenmiyorsa, </a:t>
            </a:r>
            <a:r>
              <a:rPr lang="tr-TR" dirty="0" err="1" smtClean="0">
                <a:solidFill>
                  <a:srgbClr val="FF0000"/>
                </a:solidFill>
              </a:rPr>
              <a:t>Url</a:t>
            </a:r>
            <a:r>
              <a:rPr lang="tr-TR" dirty="0" smtClean="0">
                <a:solidFill>
                  <a:srgbClr val="FF0000"/>
                </a:solidFill>
              </a:rPr>
              <a:t> adresinden </a:t>
            </a:r>
            <a:r>
              <a:rPr lang="tr-TR" dirty="0">
                <a:solidFill>
                  <a:srgbClr val="FF0000"/>
                </a:solidFill>
              </a:rPr>
              <a:t>önce ‘</a:t>
            </a:r>
            <a:r>
              <a:rPr lang="tr-TR" dirty="0" err="1">
                <a:solidFill>
                  <a:srgbClr val="FF0000"/>
                </a:solidFill>
              </a:rPr>
              <a:t>Retrieved</a:t>
            </a:r>
            <a:r>
              <a:rPr lang="tr-TR" dirty="0">
                <a:solidFill>
                  <a:srgbClr val="FF0000"/>
                </a:solidFill>
              </a:rPr>
              <a:t> </a:t>
            </a:r>
            <a:r>
              <a:rPr lang="tr-TR" dirty="0" err="1">
                <a:solidFill>
                  <a:srgbClr val="FF0000"/>
                </a:solidFill>
              </a:rPr>
              <a:t>from</a:t>
            </a:r>
            <a:r>
              <a:rPr lang="tr-TR" dirty="0" smtClean="0">
                <a:solidFill>
                  <a:srgbClr val="FF0000"/>
                </a:solidFill>
              </a:rPr>
              <a:t>’ ifadesi kullanılır.  </a:t>
            </a:r>
            <a:endParaRPr lang="tr-TR" dirty="0">
              <a:solidFill>
                <a:schemeClr val="dk1"/>
              </a:solidFill>
            </a:endParaRPr>
          </a:p>
        </p:txBody>
      </p:sp>
      <p:sp>
        <p:nvSpPr>
          <p:cNvPr id="3" name="Slayt Numarası Yer Tutucusu 2"/>
          <p:cNvSpPr>
            <a:spLocks noGrp="1"/>
          </p:cNvSpPr>
          <p:nvPr>
            <p:ph type="sldNum" sz="quarter" idx="12"/>
          </p:nvPr>
        </p:nvSpPr>
        <p:spPr/>
        <p:txBody>
          <a:bodyPr/>
          <a:lstStyle/>
          <a:p>
            <a:fld id="{900D4ED9-462A-4EB0-AD72-7478C23AB2D5}" type="slidenum">
              <a:rPr lang="tr-TR" smtClean="0"/>
              <a:t>97</a:t>
            </a:fld>
            <a:endParaRPr lang="tr-TR" dirty="0"/>
          </a:p>
        </p:txBody>
      </p:sp>
    </p:spTree>
    <p:extLst>
      <p:ext uri="{BB962C8B-B14F-4D97-AF65-F5344CB8AC3E}">
        <p14:creationId xmlns:p14="http://schemas.microsoft.com/office/powerpoint/2010/main" val="27115133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260536763"/>
              </p:ext>
            </p:extLst>
          </p:nvPr>
        </p:nvGraphicFramePr>
        <p:xfrm>
          <a:off x="181132" y="2030407"/>
          <a:ext cx="11782268" cy="234696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252000" marR="0" lvl="0" indent="-45720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lt1"/>
                          </a:solidFill>
                          <a:latin typeface="+mn-lt"/>
                          <a:ea typeface="+mn-ea"/>
                          <a:cs typeface="+mn-cs"/>
                        </a:rPr>
                        <a:t>Yönetmenin </a:t>
                      </a:r>
                      <a:r>
                        <a:rPr lang="en-US" sz="1800" b="0" i="0" u="none" strike="noStrike" kern="1200" baseline="0" dirty="0" err="1" smtClean="0">
                          <a:solidFill>
                            <a:schemeClr val="lt1"/>
                          </a:solidFill>
                          <a:latin typeface="+mn-lt"/>
                          <a:ea typeface="+mn-ea"/>
                          <a:cs typeface="+mn-cs"/>
                        </a:rPr>
                        <a:t>soyadı</a:t>
                      </a:r>
                      <a:r>
                        <a:rPr lang="en-US" sz="1800" b="0" i="0" u="none" strike="noStrike" kern="1200" baseline="0" dirty="0" smtClean="0">
                          <a:solidFill>
                            <a:schemeClr val="lt1"/>
                          </a:solidFill>
                          <a:latin typeface="+mn-lt"/>
                          <a:ea typeface="+mn-ea"/>
                          <a:cs typeface="+mn-cs"/>
                        </a:rPr>
                        <a:t>, Yönetmenin </a:t>
                      </a:r>
                      <a:r>
                        <a:rPr lang="en-US" sz="1800" b="0" i="0" u="none" strike="noStrike" kern="1200" baseline="0" dirty="0" err="1" smtClean="0">
                          <a:solidFill>
                            <a:schemeClr val="lt1"/>
                          </a:solidFill>
                          <a:latin typeface="+mn-lt"/>
                          <a:ea typeface="+mn-ea"/>
                          <a:cs typeface="+mn-cs"/>
                        </a:rPr>
                        <a:t>adının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baş</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harfi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Yönetmen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Yıl</a:t>
                      </a:r>
                      <a:r>
                        <a:rPr lang="en-US" sz="1800" b="0" i="0" u="none" strike="noStrike" kern="1200" baseline="0" dirty="0" smtClean="0">
                          <a:solidFill>
                            <a:schemeClr val="lt1"/>
                          </a:solidFill>
                          <a:latin typeface="+mn-lt"/>
                          <a:ea typeface="+mn-ea"/>
                          <a:cs typeface="+mn-cs"/>
                        </a:rPr>
                        <a:t>). </a:t>
                      </a:r>
                      <a:r>
                        <a:rPr lang="en-US" sz="1800" b="0" i="1" u="none" strike="noStrike" kern="1200" baseline="0" dirty="0" err="1" smtClean="0">
                          <a:solidFill>
                            <a:schemeClr val="lt1"/>
                          </a:solidFill>
                          <a:latin typeface="+mn-lt"/>
                          <a:ea typeface="+mn-ea"/>
                          <a:cs typeface="+mn-cs"/>
                        </a:rPr>
                        <a:t>Filmin</a:t>
                      </a:r>
                      <a:r>
                        <a:rPr lang="en-US" sz="1800" b="0" i="1" u="none" strike="noStrike" kern="1200" baseline="0" dirty="0" smtClean="0">
                          <a:solidFill>
                            <a:schemeClr val="lt1"/>
                          </a:solidFill>
                          <a:latin typeface="+mn-lt"/>
                          <a:ea typeface="+mn-ea"/>
                          <a:cs typeface="+mn-cs"/>
                        </a:rPr>
                        <a:t> </a:t>
                      </a:r>
                      <a:r>
                        <a:rPr lang="en-US" sz="1800" b="0" i="1" u="none" strike="noStrike" kern="1200" baseline="0" dirty="0" err="1" smtClean="0">
                          <a:solidFill>
                            <a:schemeClr val="lt1"/>
                          </a:solidFill>
                          <a:latin typeface="+mn-lt"/>
                          <a:ea typeface="+mn-ea"/>
                          <a:cs typeface="+mn-cs"/>
                        </a:rPr>
                        <a:t>adı</a:t>
                      </a:r>
                      <a:r>
                        <a:rPr lang="en-US" sz="1800" b="0" i="1" u="none" strike="noStrike" kern="1200" baseline="0" dirty="0" smtClean="0">
                          <a:solidFill>
                            <a:schemeClr val="lt1"/>
                          </a:solidFill>
                          <a:latin typeface="+mn-lt"/>
                          <a:ea typeface="+mn-ea"/>
                          <a:cs typeface="+mn-cs"/>
                        </a:rPr>
                        <a:t> </a:t>
                      </a:r>
                      <a:r>
                        <a:rPr lang="en-US" sz="1800" b="0" i="0" u="none" strike="noStrike" kern="1200" baseline="0" dirty="0" smtClean="0">
                          <a:solidFill>
                            <a:schemeClr val="lt1"/>
                          </a:solidFill>
                          <a:latin typeface="+mn-lt"/>
                          <a:ea typeface="+mn-ea"/>
                          <a:cs typeface="+mn-cs"/>
                        </a:rPr>
                        <a:t>[Film]. </a:t>
                      </a:r>
                      <a:r>
                        <a:rPr lang="en-US" sz="1800" b="0" i="0" u="none" strike="noStrike" kern="1200" baseline="0" dirty="0" err="1" smtClean="0">
                          <a:solidFill>
                            <a:schemeClr val="lt1"/>
                          </a:solidFill>
                          <a:latin typeface="+mn-lt"/>
                          <a:ea typeface="+mn-ea"/>
                          <a:cs typeface="+mn-cs"/>
                        </a:rPr>
                        <a:t>Yapımcı</a:t>
                      </a:r>
                      <a:r>
                        <a:rPr lang="en-US" sz="1800" b="0" i="0" u="none" strike="noStrike" kern="1200" baseline="0" dirty="0" smtClean="0">
                          <a:solidFill>
                            <a:schemeClr val="lt1"/>
                          </a:solidFill>
                          <a:latin typeface="+mn-lt"/>
                          <a:ea typeface="+mn-ea"/>
                          <a:cs typeface="+mn-cs"/>
                        </a:rPr>
                        <a:t> Firma</a:t>
                      </a:r>
                      <a:r>
                        <a:rPr lang="tr-TR" sz="1800" b="0" i="0" u="none" strike="noStrike" kern="1200" baseline="0" dirty="0" smtClean="0">
                          <a:solidFill>
                            <a:schemeClr val="lt1"/>
                          </a:solidFill>
                          <a:latin typeface="+mn-lt"/>
                          <a:ea typeface="+mn-ea"/>
                          <a:cs typeface="+mn-cs"/>
                        </a:rPr>
                        <a:t>; Yapım Yeri. </a:t>
                      </a:r>
                      <a:r>
                        <a:rPr lang="en-US" sz="1800" b="0" i="0" u="none" strike="noStrike" kern="1200" baseline="0" dirty="0" smtClean="0">
                          <a:solidFill>
                            <a:schemeClr val="lt1"/>
                          </a:solidFill>
                          <a:latin typeface="+mn-lt"/>
                          <a:ea typeface="+mn-ea"/>
                          <a:cs typeface="+mn-cs"/>
                        </a:rPr>
                        <a:t>	</a:t>
                      </a:r>
                    </a:p>
                    <a:p>
                      <a:endParaRPr lang="en-US" sz="2000" b="0" i="0" u="none" strike="noStrike" baseline="0" dirty="0" smtClean="0">
                        <a:solidFill>
                          <a:srgbClr val="000000"/>
                        </a:solidFill>
                        <a:latin typeface="Calibri" panose="020F050202020403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en-US" sz="1800" b="0" i="0" u="none" strike="noStrike" kern="1200" baseline="0" dirty="0" err="1" smtClean="0">
                          <a:solidFill>
                            <a:schemeClr val="dk1"/>
                          </a:solidFill>
                          <a:latin typeface="+mn-lt"/>
                          <a:ea typeface="+mn-ea"/>
                          <a:cs typeface="+mn-cs"/>
                        </a:rPr>
                        <a:t>Erdoğan</a:t>
                      </a:r>
                      <a:r>
                        <a:rPr lang="en-US" sz="1800" b="0" i="0" u="none" strike="noStrike" kern="1200" baseline="0" dirty="0" smtClean="0">
                          <a:solidFill>
                            <a:schemeClr val="dk1"/>
                          </a:solidFill>
                          <a:latin typeface="+mn-lt"/>
                          <a:ea typeface="+mn-ea"/>
                          <a:cs typeface="+mn-cs"/>
                        </a:rPr>
                        <a:t>, Y. (</a:t>
                      </a:r>
                      <a:r>
                        <a:rPr lang="en-US" sz="1800" b="0" i="0" u="none" strike="noStrike" kern="1200" baseline="0" dirty="0" err="1" smtClean="0">
                          <a:solidFill>
                            <a:schemeClr val="dk1"/>
                          </a:solidFill>
                          <a:latin typeface="+mn-lt"/>
                          <a:ea typeface="+mn-ea"/>
                          <a:cs typeface="+mn-cs"/>
                        </a:rPr>
                        <a:t>Yönetmen</a:t>
                      </a:r>
                      <a:r>
                        <a:rPr lang="en-US" sz="1800" b="0" i="0" u="none" strike="noStrike" kern="1200" baseline="0" dirty="0" smtClean="0">
                          <a:solidFill>
                            <a:schemeClr val="dk1"/>
                          </a:solidFill>
                          <a:latin typeface="+mn-lt"/>
                          <a:ea typeface="+mn-ea"/>
                          <a:cs typeface="+mn-cs"/>
                        </a:rPr>
                        <a:t>). (2004). </a:t>
                      </a:r>
                      <a:r>
                        <a:rPr lang="en-US" sz="1800" b="0" i="1" u="none" strike="noStrike" kern="1200" baseline="0" dirty="0" err="1" smtClean="0">
                          <a:solidFill>
                            <a:schemeClr val="dk1"/>
                          </a:solidFill>
                          <a:latin typeface="+mn-lt"/>
                          <a:ea typeface="+mn-ea"/>
                          <a:cs typeface="+mn-cs"/>
                        </a:rPr>
                        <a:t>Vizontele</a:t>
                      </a:r>
                      <a:r>
                        <a:rPr lang="en-US" sz="1800" b="0" i="1" u="none" strike="noStrike" kern="1200" baseline="0" dirty="0" smtClean="0">
                          <a:solidFill>
                            <a:schemeClr val="dk1"/>
                          </a:solidFill>
                          <a:latin typeface="+mn-lt"/>
                          <a:ea typeface="+mn-ea"/>
                          <a:cs typeface="+mn-cs"/>
                        </a:rPr>
                        <a:t> Tuba </a:t>
                      </a:r>
                      <a:r>
                        <a:rPr lang="en-US" sz="1800" b="0" i="0" u="none" strike="noStrike" kern="1200" baseline="0" dirty="0" smtClean="0">
                          <a:solidFill>
                            <a:schemeClr val="dk1"/>
                          </a:solidFill>
                          <a:latin typeface="+mn-lt"/>
                          <a:ea typeface="+mn-ea"/>
                          <a:cs typeface="+mn-cs"/>
                        </a:rPr>
                        <a:t>[Film]. BKM Fil</a:t>
                      </a:r>
                      <a:r>
                        <a:rPr lang="tr-TR" sz="1800" b="0" i="0" u="none" strike="noStrike" kern="1200" baseline="0" dirty="0" smtClean="0">
                          <a:solidFill>
                            <a:schemeClr val="dk1"/>
                          </a:solidFill>
                          <a:latin typeface="+mn-lt"/>
                          <a:ea typeface="+mn-ea"/>
                          <a:cs typeface="+mn-cs"/>
                        </a:rPr>
                        <a:t>m; Türkiye.</a:t>
                      </a:r>
                      <a:endParaRPr lang="en-US" sz="1800" b="0" i="0" u="none" strike="noStrike" kern="1200" baseline="0" dirty="0" smtClean="0">
                        <a:solidFill>
                          <a:schemeClr val="dk1"/>
                        </a:solidFill>
                        <a:latin typeface="+mn-lt"/>
                        <a:ea typeface="+mn-ea"/>
                        <a:cs typeface="+mn-cs"/>
                      </a:endParaRPr>
                    </a:p>
                    <a:p>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r>
                        <a:rPr lang="en-US" sz="1800" b="0" i="0" u="none" strike="noStrike" kern="1200" baseline="0" dirty="0" err="1" smtClean="0">
                          <a:solidFill>
                            <a:schemeClr val="dk1"/>
                          </a:solidFill>
                          <a:latin typeface="+mn-lt"/>
                          <a:ea typeface="+mn-ea"/>
                          <a:cs typeface="+mn-cs"/>
                        </a:rPr>
                        <a:t>Smithee</a:t>
                      </a:r>
                      <a:r>
                        <a:rPr lang="en-US" sz="1800" b="0" i="0" u="none" strike="noStrike" kern="1200" baseline="0" dirty="0" smtClean="0">
                          <a:solidFill>
                            <a:schemeClr val="dk1"/>
                          </a:solidFill>
                          <a:latin typeface="+mn-lt"/>
                          <a:ea typeface="+mn-ea"/>
                          <a:cs typeface="+mn-cs"/>
                        </a:rPr>
                        <a:t>, A. F. (Director). (2001). </a:t>
                      </a:r>
                      <a:r>
                        <a:rPr lang="en-US" sz="1800" b="0" i="1" u="none" strike="noStrike" kern="1200" baseline="0" dirty="0" smtClean="0">
                          <a:solidFill>
                            <a:schemeClr val="dk1"/>
                          </a:solidFill>
                          <a:latin typeface="+mn-lt"/>
                          <a:ea typeface="+mn-ea"/>
                          <a:cs typeface="+mn-cs"/>
                        </a:rPr>
                        <a:t>Really big disaster movie </a:t>
                      </a:r>
                      <a:r>
                        <a:rPr lang="en-US" sz="1800" b="0" i="0" u="none" strike="noStrike" kern="1200" baseline="0" dirty="0" smtClean="0">
                          <a:solidFill>
                            <a:schemeClr val="dk1"/>
                          </a:solidFill>
                          <a:latin typeface="+mn-lt"/>
                          <a:ea typeface="+mn-ea"/>
                          <a:cs typeface="+mn-cs"/>
                        </a:rPr>
                        <a:t>[Motion </a:t>
                      </a:r>
                      <a:endParaRPr lang="tr-TR" sz="1800" b="0" i="0" u="none" strike="noStrike" kern="1200" baseline="0" dirty="0" smtClean="0">
                        <a:solidFill>
                          <a:schemeClr val="dk1"/>
                        </a:solidFill>
                        <a:latin typeface="+mn-lt"/>
                        <a:ea typeface="+mn-ea"/>
                        <a:cs typeface="+mn-cs"/>
                      </a:endParaRPr>
                    </a:p>
                    <a:p>
                      <a:r>
                        <a:rPr lang="tr-TR"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Picture]. Paramount Picture</a:t>
                      </a:r>
                      <a:r>
                        <a:rPr lang="tr-TR"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United States</a:t>
                      </a:r>
                      <a:r>
                        <a:rPr lang="tr-TR" sz="18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	</a:t>
                      </a:r>
                    </a:p>
                  </a:txBody>
                  <a:tcPr/>
                </a:tc>
                <a:extLst>
                  <a:ext uri="{0D108BD9-81ED-4DB2-BD59-A6C34878D82A}">
                    <a16:rowId xmlns:a16="http://schemas.microsoft.com/office/drawing/2014/main" xmlns="" val="10002"/>
                  </a:ext>
                </a:extLst>
              </a:tr>
            </a:tbl>
          </a:graphicData>
        </a:graphic>
      </p:graphicFrame>
      <p:sp>
        <p:nvSpPr>
          <p:cNvPr id="6" name="Metin kutusu 5"/>
          <p:cNvSpPr txBox="1"/>
          <p:nvPr/>
        </p:nvSpPr>
        <p:spPr>
          <a:xfrm>
            <a:off x="2990850" y="1337112"/>
            <a:ext cx="6682740" cy="40011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dirty="0" smtClean="0"/>
              <a:t>Ulusal ya da Uluslararası olarak Ulaşılabilen Film ya da Video</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98</a:t>
            </a:fld>
            <a:endParaRPr lang="tr-TR"/>
          </a:p>
        </p:txBody>
      </p:sp>
    </p:spTree>
    <p:extLst>
      <p:ext uri="{BB962C8B-B14F-4D97-AF65-F5344CB8AC3E}">
        <p14:creationId xmlns:p14="http://schemas.microsoft.com/office/powerpoint/2010/main" val="22610259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987829610"/>
              </p:ext>
            </p:extLst>
          </p:nvPr>
        </p:nvGraphicFramePr>
        <p:xfrm>
          <a:off x="181132" y="2030407"/>
          <a:ext cx="11782268" cy="2895600"/>
        </p:xfrm>
        <a:graphic>
          <a:graphicData uri="http://schemas.openxmlformats.org/drawingml/2006/table">
            <a:tbl>
              <a:tblPr firstRow="1" bandRow="1">
                <a:tableStyleId>{93296810-A885-4BE3-A3E7-6D5BEEA58F35}</a:tableStyleId>
              </a:tblPr>
              <a:tblGrid>
                <a:gridCol w="2437710">
                  <a:extLst>
                    <a:ext uri="{9D8B030D-6E8A-4147-A177-3AD203B41FA5}">
                      <a16:colId xmlns:a16="http://schemas.microsoft.com/office/drawing/2014/main" xmlns="" val="20000"/>
                    </a:ext>
                  </a:extLst>
                </a:gridCol>
                <a:gridCol w="9344558">
                  <a:extLst>
                    <a:ext uri="{9D8B030D-6E8A-4147-A177-3AD203B41FA5}">
                      <a16:colId xmlns:a16="http://schemas.microsoft.com/office/drawing/2014/main" xmlns="" val="20001"/>
                    </a:ext>
                  </a:extLst>
                </a:gridCol>
              </a:tblGrid>
              <a:tr h="312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FORMÜL</a:t>
                      </a:r>
                    </a:p>
                    <a:p>
                      <a:endParaRPr lang="tr-TR" sz="2000" dirty="0"/>
                    </a:p>
                  </a:txBody>
                  <a:tcPr/>
                </a:tc>
                <a:tc>
                  <a:txBody>
                    <a:bodyPr/>
                    <a:lstStyle/>
                    <a:p>
                      <a:pPr marL="252000" marR="0" lvl="0" indent="-45720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lt1"/>
                          </a:solidFill>
                          <a:latin typeface="+mn-lt"/>
                          <a:ea typeface="+mn-ea"/>
                          <a:cs typeface="+mn-cs"/>
                        </a:rPr>
                        <a:t>Senaristin </a:t>
                      </a:r>
                      <a:r>
                        <a:rPr lang="en-US" sz="1800" b="0" i="0" u="none" strike="noStrike" kern="1200" baseline="0" dirty="0" err="1" smtClean="0">
                          <a:solidFill>
                            <a:schemeClr val="lt1"/>
                          </a:solidFill>
                          <a:latin typeface="+mn-lt"/>
                          <a:ea typeface="+mn-ea"/>
                          <a:cs typeface="+mn-cs"/>
                        </a:rPr>
                        <a:t>soyadı</a:t>
                      </a:r>
                      <a:r>
                        <a:rPr lang="en-US" sz="1800" b="0" i="0" u="none" strike="noStrike" kern="1200" baseline="0" dirty="0" smtClean="0">
                          <a:solidFill>
                            <a:schemeClr val="lt1"/>
                          </a:solidFill>
                          <a:latin typeface="+mn-lt"/>
                          <a:ea typeface="+mn-ea"/>
                          <a:cs typeface="+mn-cs"/>
                        </a:rPr>
                        <a:t>, Senaristin </a:t>
                      </a:r>
                      <a:r>
                        <a:rPr lang="en-US" sz="1800" b="0" i="0" u="none" strike="noStrike" kern="1200" baseline="0" dirty="0" err="1" smtClean="0">
                          <a:solidFill>
                            <a:schemeClr val="lt1"/>
                          </a:solidFill>
                          <a:latin typeface="+mn-lt"/>
                          <a:ea typeface="+mn-ea"/>
                          <a:cs typeface="+mn-cs"/>
                        </a:rPr>
                        <a:t>adının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baş</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harfi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Senarist</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ve</a:t>
                      </a:r>
                      <a:r>
                        <a:rPr lang="en-US" sz="1800" b="0" i="0" u="none" strike="noStrike" kern="1200" baseline="0" dirty="0" smtClean="0">
                          <a:solidFill>
                            <a:schemeClr val="lt1"/>
                          </a:solidFill>
                          <a:latin typeface="+mn-lt"/>
                          <a:ea typeface="+mn-ea"/>
                          <a:cs typeface="+mn-cs"/>
                        </a:rPr>
                        <a:t> Yönetmenin </a:t>
                      </a:r>
                      <a:r>
                        <a:rPr lang="en-US" sz="1800" b="0" i="0" u="none" strike="noStrike" kern="1200" baseline="0" dirty="0" err="1" smtClean="0">
                          <a:solidFill>
                            <a:schemeClr val="lt1"/>
                          </a:solidFill>
                          <a:latin typeface="+mn-lt"/>
                          <a:ea typeface="+mn-ea"/>
                          <a:cs typeface="+mn-cs"/>
                        </a:rPr>
                        <a:t>soyadı</a:t>
                      </a:r>
                      <a:r>
                        <a:rPr lang="en-US" sz="1800" b="0" i="0" u="none" strike="noStrike" kern="1200" baseline="0" dirty="0" smtClean="0">
                          <a:solidFill>
                            <a:schemeClr val="lt1"/>
                          </a:solidFill>
                          <a:latin typeface="+mn-lt"/>
                          <a:ea typeface="+mn-ea"/>
                          <a:cs typeface="+mn-cs"/>
                        </a:rPr>
                        <a:t>, Yönetmenin </a:t>
                      </a:r>
                      <a:r>
                        <a:rPr lang="en-US" sz="1800" b="0" i="0" u="none" strike="noStrike" kern="1200" baseline="0" dirty="0" err="1" smtClean="0">
                          <a:solidFill>
                            <a:schemeClr val="lt1"/>
                          </a:solidFill>
                          <a:latin typeface="+mn-lt"/>
                          <a:ea typeface="+mn-ea"/>
                          <a:cs typeface="+mn-cs"/>
                        </a:rPr>
                        <a:t>adının</a:t>
                      </a:r>
                      <a:r>
                        <a:rPr lang="en-US" sz="1800" b="0" i="0" u="none" strike="noStrike" kern="1200" baseline="0" dirty="0" smtClean="0">
                          <a:solidFill>
                            <a:schemeClr val="lt1"/>
                          </a:solidFill>
                          <a:latin typeface="+mn-lt"/>
                          <a:ea typeface="+mn-ea"/>
                          <a:cs typeface="+mn-cs"/>
                        </a:rPr>
                        <a:t> </a:t>
                      </a:r>
                      <a:endParaRPr lang="tr-TR" sz="1800" b="0" i="0" u="none" strike="noStrike" kern="1200" baseline="0" dirty="0" smtClean="0">
                        <a:solidFill>
                          <a:schemeClr val="lt1"/>
                        </a:solidFill>
                        <a:latin typeface="+mn-lt"/>
                        <a:ea typeface="+mn-ea"/>
                        <a:cs typeface="+mn-cs"/>
                      </a:endParaRPr>
                    </a:p>
                    <a:p>
                      <a:pPr marL="252000" marR="0" lvl="0" indent="-45720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baş</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harfi</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Yıl</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Bölümün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adı</a:t>
                      </a:r>
                      <a:r>
                        <a:rPr lang="en-US" sz="1800" b="0" i="0" u="none" strike="noStrike" kern="1200" baseline="0" dirty="0" smtClean="0">
                          <a:solidFill>
                            <a:schemeClr val="lt1"/>
                          </a:solidFill>
                          <a:latin typeface="+mn-lt"/>
                          <a:ea typeface="+mn-ea"/>
                          <a:cs typeface="+mn-cs"/>
                        </a:rPr>
                        <a:t> </a:t>
                      </a:r>
                      <a:r>
                        <a:rPr lang="tr-TR" sz="1800" b="0" i="0" u="none" strike="noStrike" kern="1200" baseline="0" dirty="0" smtClean="0">
                          <a:solidFill>
                            <a:schemeClr val="lt1"/>
                          </a:solidFill>
                          <a:latin typeface="+mn-lt"/>
                          <a:ea typeface="+mn-ea"/>
                          <a:cs typeface="+mn-cs"/>
                        </a:rPr>
                        <a:t>[</a:t>
                      </a:r>
                      <a:r>
                        <a:rPr lang="en-US" sz="1800" b="0" i="0" u="none" strike="noStrike" kern="1200" baseline="0" dirty="0" err="1" smtClean="0">
                          <a:solidFill>
                            <a:schemeClr val="lt1"/>
                          </a:solidFill>
                          <a:latin typeface="+mn-lt"/>
                          <a:ea typeface="+mn-ea"/>
                          <a:cs typeface="+mn-cs"/>
                        </a:rPr>
                        <a:t>Televizyon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Programı</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Bölümü</a:t>
                      </a:r>
                      <a:r>
                        <a:rPr lang="tr-TR" sz="1800" b="0" i="0" u="none" strike="noStrike" kern="1200" baseline="0" dirty="0" smtClean="0">
                          <a:solidFill>
                            <a:schemeClr val="lt1"/>
                          </a:solidFill>
                          <a:latin typeface="+mn-lt"/>
                          <a:ea typeface="+mn-ea"/>
                          <a:cs typeface="+mn-cs"/>
                        </a:rPr>
                        <a:t>]</a:t>
                      </a:r>
                      <a:r>
                        <a:rPr lang="en-US" sz="1800" b="0" i="0" u="none" strike="noStrike" kern="1200" baseline="0" dirty="0" smtClean="0">
                          <a:solidFill>
                            <a:schemeClr val="lt1"/>
                          </a:solidFill>
                          <a:latin typeface="+mn-lt"/>
                          <a:ea typeface="+mn-ea"/>
                          <a:cs typeface="+mn-cs"/>
                        </a:rPr>
                        <a:t>. </a:t>
                      </a:r>
                      <a:r>
                        <a:rPr lang="en-US" sz="1800" b="0" i="1" u="none" strike="noStrike" kern="1200" baseline="0" dirty="0" err="1" smtClean="0">
                          <a:solidFill>
                            <a:schemeClr val="lt1"/>
                          </a:solidFill>
                          <a:latin typeface="+mn-lt"/>
                          <a:ea typeface="+mn-ea"/>
                          <a:cs typeface="+mn-cs"/>
                        </a:rPr>
                        <a:t>Televizyon</a:t>
                      </a:r>
                      <a:r>
                        <a:rPr lang="en-US" sz="1800" b="0" i="1" u="none" strike="noStrike" kern="1200" baseline="0" dirty="0" smtClean="0">
                          <a:solidFill>
                            <a:schemeClr val="lt1"/>
                          </a:solidFill>
                          <a:latin typeface="+mn-lt"/>
                          <a:ea typeface="+mn-ea"/>
                          <a:cs typeface="+mn-cs"/>
                        </a:rPr>
                        <a:t> </a:t>
                      </a:r>
                      <a:r>
                        <a:rPr lang="en-US" sz="1800" b="0" i="1" u="none" strike="noStrike" kern="1200" baseline="0" dirty="0" err="1" smtClean="0">
                          <a:solidFill>
                            <a:schemeClr val="lt1"/>
                          </a:solidFill>
                          <a:latin typeface="+mn-lt"/>
                          <a:ea typeface="+mn-ea"/>
                          <a:cs typeface="+mn-cs"/>
                        </a:rPr>
                        <a:t>Programının</a:t>
                      </a:r>
                      <a:r>
                        <a:rPr lang="en-US" sz="1800" b="0" i="1" u="none" strike="noStrike" kern="1200" baseline="0" dirty="0" smtClean="0">
                          <a:solidFill>
                            <a:schemeClr val="lt1"/>
                          </a:solidFill>
                          <a:latin typeface="+mn-lt"/>
                          <a:ea typeface="+mn-ea"/>
                          <a:cs typeface="+mn-cs"/>
                        </a:rPr>
                        <a:t> </a:t>
                      </a:r>
                      <a:r>
                        <a:rPr lang="en-US" sz="1800" b="0" i="1" u="none" strike="noStrike" kern="1200" baseline="0" dirty="0" err="1" smtClean="0">
                          <a:solidFill>
                            <a:schemeClr val="lt1"/>
                          </a:solidFill>
                          <a:latin typeface="+mn-lt"/>
                          <a:ea typeface="+mn-ea"/>
                          <a:cs typeface="+mn-cs"/>
                        </a:rPr>
                        <a:t>Adı</a:t>
                      </a:r>
                      <a:r>
                        <a:rPr lang="en-US" sz="1800" b="0" i="1"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Yayın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Kurumu</a:t>
                      </a:r>
                      <a:r>
                        <a:rPr lang="en-US" sz="1800" b="0" i="0" u="none" strike="noStrike" kern="1200" baseline="0" dirty="0" smtClean="0">
                          <a:solidFill>
                            <a:schemeClr val="lt1"/>
                          </a:solidFill>
                          <a:latin typeface="+mn-lt"/>
                          <a:ea typeface="+mn-ea"/>
                          <a:cs typeface="+mn-cs"/>
                        </a:rPr>
                        <a:t>. </a:t>
                      </a:r>
                      <a:endParaRPr lang="tr-TR" sz="1800" b="0" i="0" u="none" strike="noStrike" kern="1200" baseline="0" dirty="0" smtClean="0">
                        <a:solidFill>
                          <a:schemeClr val="lt1"/>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TÜRKÇE</a:t>
                      </a:r>
                    </a:p>
                    <a:p>
                      <a:endParaRPr lang="tr-TR" sz="2000" dirty="0"/>
                    </a:p>
                  </a:txBody>
                  <a:tcPr/>
                </a:tc>
                <a:tc>
                  <a:txBody>
                    <a:bodyPr/>
                    <a:lstStyle/>
                    <a:p>
                      <a:r>
                        <a:rPr lang="tr-TR" sz="2000" b="0" i="0" u="none" strike="noStrike" kern="1200" baseline="0" dirty="0" smtClean="0">
                          <a:solidFill>
                            <a:schemeClr val="dk1"/>
                          </a:solidFill>
                          <a:latin typeface="+mn-lt"/>
                          <a:ea typeface="+mn-ea"/>
                          <a:cs typeface="+mn-cs"/>
                        </a:rPr>
                        <a:t>Türkoğlu, A. (Yazar) ve </a:t>
                      </a:r>
                      <a:r>
                        <a:rPr lang="tr-TR" sz="2000" b="0" i="0" u="none" strike="noStrike" kern="1200" baseline="0" dirty="0" err="1" smtClean="0">
                          <a:solidFill>
                            <a:schemeClr val="dk1"/>
                          </a:solidFill>
                          <a:latin typeface="+mn-lt"/>
                          <a:ea typeface="+mn-ea"/>
                          <a:cs typeface="+mn-cs"/>
                        </a:rPr>
                        <a:t>Gürtop</a:t>
                      </a:r>
                      <a:r>
                        <a:rPr lang="tr-TR" sz="2000" b="0" i="0" u="none" strike="noStrike" kern="1200" baseline="0" dirty="0" smtClean="0">
                          <a:solidFill>
                            <a:schemeClr val="dk1"/>
                          </a:solidFill>
                          <a:latin typeface="+mn-lt"/>
                          <a:ea typeface="+mn-ea"/>
                          <a:cs typeface="+mn-cs"/>
                        </a:rPr>
                        <a:t>, H. (Yönetmen). (2005). Hayatın her anında aşk [Televizyon</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dizisi]. </a:t>
                      </a:r>
                      <a:r>
                        <a:rPr lang="tr-TR" sz="2000" b="0" i="1" u="none" strike="noStrike" kern="1200" baseline="0" dirty="0" smtClean="0">
                          <a:solidFill>
                            <a:schemeClr val="dk1"/>
                          </a:solidFill>
                          <a:latin typeface="+mn-lt"/>
                          <a:ea typeface="+mn-ea"/>
                          <a:cs typeface="+mn-cs"/>
                        </a:rPr>
                        <a:t>Hayat türküsü. </a:t>
                      </a:r>
                      <a:r>
                        <a:rPr lang="tr-TR" sz="2000" b="0" i="0" u="none" strike="noStrike" kern="1200" baseline="0" dirty="0" err="1" smtClean="0">
                          <a:solidFill>
                            <a:schemeClr val="dk1"/>
                          </a:solidFill>
                          <a:latin typeface="+mn-lt"/>
                          <a:ea typeface="+mn-ea"/>
                          <a:cs typeface="+mn-cs"/>
                        </a:rPr>
                        <a:t>Koliba</a:t>
                      </a:r>
                      <a:r>
                        <a:rPr lang="tr-TR" sz="2000" b="0" i="0" u="none" strike="noStrike" kern="1200" baseline="0" dirty="0" smtClean="0">
                          <a:solidFill>
                            <a:schemeClr val="dk1"/>
                          </a:solidFill>
                          <a:latin typeface="+mn-lt"/>
                          <a:ea typeface="+mn-ea"/>
                          <a:cs typeface="+mn-cs"/>
                        </a:rPr>
                        <a:t> Film.</a:t>
                      </a:r>
                    </a:p>
                    <a:p>
                      <a:endParaRPr lang="tr-TR" sz="20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47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t>İNGİLİZCE</a:t>
                      </a:r>
                    </a:p>
                    <a:p>
                      <a:endParaRPr lang="tr-T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Egan, D. (Writer), &amp; Alexander, J. (Director). (2005). Failure to communicate [Television</a:t>
                      </a:r>
                      <a:endParaRPr lang="tr-TR" sz="2000" b="0" i="0"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series</a:t>
                      </a:r>
                      <a:r>
                        <a:rPr lang="tr-TR" sz="2000" b="0" i="0" u="none" strike="noStrike" kern="1200" baseline="0" dirty="0" smtClean="0">
                          <a:solidFill>
                            <a:schemeClr val="dk1"/>
                          </a:solidFill>
                          <a:latin typeface="+mn-lt"/>
                          <a:ea typeface="+mn-ea"/>
                          <a:cs typeface="+mn-cs"/>
                        </a:rPr>
                        <a:t> </a:t>
                      </a:r>
                      <a:r>
                        <a:rPr lang="en-US" sz="2000" b="0" i="0" u="none" strike="noStrike" kern="1200" baseline="0" dirty="0" smtClean="0">
                          <a:solidFill>
                            <a:schemeClr val="dk1"/>
                          </a:solidFill>
                          <a:latin typeface="+mn-lt"/>
                          <a:ea typeface="+mn-ea"/>
                          <a:cs typeface="+mn-cs"/>
                        </a:rPr>
                        <a:t>episode]. </a:t>
                      </a:r>
                      <a:r>
                        <a:rPr lang="en-US" sz="2000" b="0" i="1" u="none" strike="noStrike" kern="1200" baseline="0" dirty="0" smtClean="0">
                          <a:solidFill>
                            <a:schemeClr val="dk1"/>
                          </a:solidFill>
                          <a:latin typeface="+mn-lt"/>
                          <a:ea typeface="+mn-ea"/>
                          <a:cs typeface="+mn-cs"/>
                        </a:rPr>
                        <a:t>House. </a:t>
                      </a:r>
                      <a:r>
                        <a:rPr lang="en-US" sz="2000" b="0" i="0" u="none" strike="noStrike" kern="1200" baseline="0" dirty="0" smtClean="0">
                          <a:solidFill>
                            <a:schemeClr val="dk1"/>
                          </a:solidFill>
                          <a:latin typeface="+mn-lt"/>
                          <a:ea typeface="+mn-ea"/>
                          <a:cs typeface="+mn-cs"/>
                        </a:rPr>
                        <a:t>Fox Broadcasting.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6" name="Metin kutusu 5"/>
          <p:cNvSpPr txBox="1"/>
          <p:nvPr/>
        </p:nvSpPr>
        <p:spPr>
          <a:xfrm>
            <a:off x="4472940" y="1145731"/>
            <a:ext cx="4000500" cy="400110"/>
          </a:xfrm>
          <a:prstGeom prst="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dirty="0" smtClean="0"/>
              <a:t>Televizyon Programından Bir Bölüm</a:t>
            </a:r>
            <a:endParaRPr lang="tr-TR" sz="2000" dirty="0"/>
          </a:p>
        </p:txBody>
      </p:sp>
      <p:sp>
        <p:nvSpPr>
          <p:cNvPr id="2" name="Slayt Numarası Yer Tutucusu 1"/>
          <p:cNvSpPr>
            <a:spLocks noGrp="1"/>
          </p:cNvSpPr>
          <p:nvPr>
            <p:ph type="sldNum" sz="quarter" idx="12"/>
          </p:nvPr>
        </p:nvSpPr>
        <p:spPr/>
        <p:txBody>
          <a:bodyPr/>
          <a:lstStyle/>
          <a:p>
            <a:fld id="{900D4ED9-462A-4EB0-AD72-7478C23AB2D5}" type="slidenum">
              <a:rPr lang="tr-TR" smtClean="0"/>
              <a:t>99</a:t>
            </a:fld>
            <a:endParaRPr lang="tr-TR"/>
          </a:p>
        </p:txBody>
      </p:sp>
    </p:spTree>
    <p:extLst>
      <p:ext uri="{BB962C8B-B14F-4D97-AF65-F5344CB8AC3E}">
        <p14:creationId xmlns:p14="http://schemas.microsoft.com/office/powerpoint/2010/main" val="4080410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16424</TotalTime>
  <Words>12869</Words>
  <Application>Microsoft Office PowerPoint</Application>
  <PresentationFormat>Geniş ekran</PresentationFormat>
  <Paragraphs>1548</Paragraphs>
  <Slides>131</Slides>
  <Notes>33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131</vt:i4>
      </vt:variant>
    </vt:vector>
  </HeadingPairs>
  <TitlesOfParts>
    <vt:vector size="137" baseType="lpstr">
      <vt:lpstr>Arial</vt:lpstr>
      <vt:lpstr>Calibri</vt:lpstr>
      <vt:lpstr>Calibri Light</vt:lpstr>
      <vt:lpstr>Times New Roman</vt:lpstr>
      <vt:lpstr>Wingdings</vt:lpstr>
      <vt:lpstr>Office Teması</vt:lpstr>
      <vt:lpstr>APA Kurallarına Göre Rapor Hazırlama ve Kaynak Gösterme</vt:lpstr>
      <vt:lpstr>PowerPoint Sunusu</vt:lpstr>
      <vt:lpstr>SUNUM İÇERİĞİ </vt:lpstr>
      <vt:lpstr>PowerPoint Sunusu</vt:lpstr>
      <vt:lpstr>Araştırma Raporunun Yapısı ve İçeriği</vt:lpstr>
      <vt:lpstr>PowerPoint Sunusu</vt:lpstr>
      <vt:lpstr>PowerPoint Sunusu</vt:lpstr>
      <vt:lpstr>Başlık (Title)</vt:lpstr>
      <vt:lpstr>Araştırma Raporunun Yazarı ve Kurumu</vt:lpstr>
      <vt:lpstr>Yazarın Notu</vt:lpstr>
      <vt:lpstr>PowerPoint Sunusu</vt:lpstr>
      <vt:lpstr>Öz (Abstract)</vt:lpstr>
      <vt:lpstr>PowerPoint Sunusu</vt:lpstr>
      <vt:lpstr>PowerPoint Sunusu</vt:lpstr>
      <vt:lpstr>PowerPoint Sunusu</vt:lpstr>
      <vt:lpstr>PowerPoint Sunusu</vt:lpstr>
      <vt:lpstr>Giriş (Introduction) Örneği -2</vt:lpstr>
      <vt:lpstr>Yöntem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UYARI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APA Dergilerindeki Beş Ayrı Başlık Düzeyinin Formatı</vt:lpstr>
      <vt:lpstr>APA Dergilerindeki Beş Ayrı Başlık Düzeyinin Formatı</vt:lpstr>
      <vt:lpstr>PowerPoint Sunusu</vt:lpstr>
      <vt:lpstr>PowerPoint Sunusu</vt:lpstr>
      <vt:lpstr>Yardımcı Sayfalar</vt:lpstr>
      <vt:lpstr>Başka Bir Kaynaktan Yararlanma Yöntemleri </vt:lpstr>
      <vt:lpstr>Kaynak Göstermek Neden Önemlidir?</vt:lpstr>
      <vt:lpstr>Başka Bir Kaynaktan Yararlanma Yöntemleri </vt:lpstr>
      <vt:lpstr>Başka Bir Kaynaktan Yararlanma Yöntemleri </vt:lpstr>
      <vt:lpstr>Metin İçinde Kaynak Gösterme</vt:lpstr>
      <vt:lpstr>Kaynak Gösterme</vt:lpstr>
      <vt:lpstr>Metin İçinde Kaynak Gösterme</vt:lpstr>
      <vt:lpstr>Metin İçinde Kaynak gösterme</vt:lpstr>
      <vt:lpstr>Metin İçinde Kaynak gösterme</vt:lpstr>
      <vt:lpstr>Metin İçinde Kaynak gösterme (APA Yayım Kılavuzu 7. Basım) </vt:lpstr>
      <vt:lpstr>PowerPoint Sunusu</vt:lpstr>
      <vt:lpstr>Metin İçinde Kaynak Gösterme</vt:lpstr>
      <vt:lpstr>Metin İçinde Kaynak Gösterme</vt:lpstr>
      <vt:lpstr>Metin İçinde Kaynak Gösterme</vt:lpstr>
      <vt:lpstr>PowerPoint Sunusu</vt:lpstr>
      <vt:lpstr>PowerPoint Sunusu</vt:lpstr>
      <vt:lpstr>PowerPoint Sunusu</vt:lpstr>
      <vt:lpstr>PowerPoint Sunusu</vt:lpstr>
      <vt:lpstr>Kaynaklarda Yer Alan Yayın Türleri</vt:lpstr>
      <vt:lpstr>PowerPoint Sunusu</vt:lpstr>
      <vt:lpstr>PowerPoint Sunusu</vt:lpstr>
      <vt:lpstr>Kaynaklar Sayfasını Oluşturma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Sosyal Ağlardan Kaynak Gösterme  -Twitter -</vt:lpstr>
      <vt:lpstr>Sosyal Ağlardan Kaynak Gösterme  -Twitter Hikayesi-</vt:lpstr>
      <vt:lpstr>Sosyal Ağlardan Kaynak Gösterme  -Twitter Profili-</vt:lpstr>
      <vt:lpstr>PowerPoint Sunusu</vt:lpstr>
      <vt:lpstr>PowerPoint Sunusu</vt:lpstr>
      <vt:lpstr>Yararlı Bilgiler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Yararlı Bilgiler</vt:lpstr>
      <vt:lpstr>Yararlı Bilgiler</vt:lpstr>
      <vt:lpstr>Yararlı Bilgiler</vt:lpstr>
      <vt:lpstr>Yararlı Bilgiler</vt:lpstr>
      <vt:lpstr>Kaynaklar </vt:lpstr>
      <vt:lpstr>Kaynaklar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Kaynak Gösterme</dc:title>
  <dc:creator>user</dc:creator>
  <cp:lastModifiedBy>Microsoft hesabı</cp:lastModifiedBy>
  <cp:revision>566</cp:revision>
  <dcterms:created xsi:type="dcterms:W3CDTF">2017-03-20T07:31:18Z</dcterms:created>
  <dcterms:modified xsi:type="dcterms:W3CDTF">2024-02-22T06:44:49Z</dcterms:modified>
</cp:coreProperties>
</file>