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87" r:id="rId2"/>
    <p:sldId id="288" r:id="rId3"/>
    <p:sldId id="274" r:id="rId4"/>
    <p:sldId id="276" r:id="rId5"/>
    <p:sldId id="277" r:id="rId6"/>
    <p:sldId id="278" r:id="rId7"/>
    <p:sldId id="279" r:id="rId8"/>
    <p:sldId id="280" r:id="rId9"/>
    <p:sldId id="281" r:id="rId10"/>
    <p:sldId id="282" r:id="rId11"/>
    <p:sldId id="285" r:id="rId12"/>
    <p:sldId id="289" r:id="rId13"/>
  </p:sldIdLst>
  <p:sldSz cx="12188825"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95" autoAdjust="0"/>
  </p:normalViewPr>
  <p:slideViewPr>
    <p:cSldViewPr>
      <p:cViewPr varScale="1">
        <p:scale>
          <a:sx n="117" d="100"/>
          <a:sy n="117" d="100"/>
        </p:scale>
        <p:origin x="-240" y="-102"/>
      </p:cViewPr>
      <p:guideLst>
        <p:guide orient="horz" pos="2160"/>
        <p:guide pos="3839"/>
      </p:guideLst>
    </p:cSldViewPr>
  </p:slideViewPr>
  <p:notesTextViewPr>
    <p:cViewPr>
      <p:scale>
        <a:sx n="1" d="1"/>
        <a:sy n="1" d="1"/>
      </p:scale>
      <p:origin x="0" y="0"/>
    </p:cViewPr>
  </p:notesTextViewPr>
  <p:notesViewPr>
    <p:cSldViewPr>
      <p:cViewPr varScale="1">
        <p:scale>
          <a:sx n="90" d="100"/>
          <a:sy n="90" d="100"/>
        </p:scale>
        <p:origin x="37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6ADAE385-70D4-42E6-8086-BA7006B6C443}" type="datetime1">
              <a:rPr lang="tr-TR" smtClean="0"/>
              <a:t>7.01.2020</a:t>
            </a:fld>
            <a:endParaRPr lang="tr-TR" dirty="0"/>
          </a:p>
        </p:txBody>
      </p:sp>
      <p:sp>
        <p:nvSpPr>
          <p:cNvPr id="4" name="Alt 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446DCAE-1661-43FF-8A44-43DAFDC1FD90}" type="slidenum">
              <a:rPr lang="tr-TR" smtClean="0"/>
              <a:t>‹#›</a:t>
            </a:fld>
            <a:endParaRPr lang="tr-TR" dirty="0"/>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D2BB4F-6F01-4746-9110-2B9CD13595C4}" type="datetime1">
              <a:rPr lang="tr-TR" noProof="0" smtClean="0"/>
              <a:pPr/>
              <a:t>7.01.2020</a:t>
            </a:fld>
            <a:endParaRPr lang="tr-TR" noProof="0" dirty="0"/>
          </a:p>
        </p:txBody>
      </p:sp>
      <p:sp>
        <p:nvSpPr>
          <p:cNvPr id="4" name="Slayt Görüntüsü Yer Tutucus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69C971FF-EF28-4195-A575-329446EFAA55}" type="slidenum">
              <a:rPr lang="tr-TR" noProof="0" smtClean="0"/>
              <a:t>‹#›</a:t>
            </a:fld>
            <a:endParaRPr lang="tr-TR" noProof="0" dirty="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3</a:t>
            </a:fld>
            <a:endParaRPr lang="tr-TR" dirty="0"/>
          </a:p>
        </p:txBody>
      </p:sp>
    </p:spTree>
    <p:extLst>
      <p:ext uri="{BB962C8B-B14F-4D97-AF65-F5344CB8AC3E}">
        <p14:creationId xmlns:p14="http://schemas.microsoft.com/office/powerpoint/2010/main" val="116494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4</a:t>
            </a:fld>
            <a:endParaRPr lang="tr-TR" dirty="0"/>
          </a:p>
        </p:txBody>
      </p:sp>
    </p:spTree>
    <p:extLst>
      <p:ext uri="{BB962C8B-B14F-4D97-AF65-F5344CB8AC3E}">
        <p14:creationId xmlns:p14="http://schemas.microsoft.com/office/powerpoint/2010/main" val="1269089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5</a:t>
            </a:fld>
            <a:endParaRPr lang="tr-TR" dirty="0"/>
          </a:p>
        </p:txBody>
      </p:sp>
    </p:spTree>
    <p:extLst>
      <p:ext uri="{BB962C8B-B14F-4D97-AF65-F5344CB8AC3E}">
        <p14:creationId xmlns:p14="http://schemas.microsoft.com/office/powerpoint/2010/main" val="2072245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6</a:t>
            </a:fld>
            <a:endParaRPr lang="tr-TR" dirty="0"/>
          </a:p>
        </p:txBody>
      </p:sp>
    </p:spTree>
    <p:extLst>
      <p:ext uri="{BB962C8B-B14F-4D97-AF65-F5344CB8AC3E}">
        <p14:creationId xmlns:p14="http://schemas.microsoft.com/office/powerpoint/2010/main" val="2486287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7</a:t>
            </a:fld>
            <a:endParaRPr lang="tr-TR" dirty="0"/>
          </a:p>
        </p:txBody>
      </p:sp>
    </p:spTree>
    <p:extLst>
      <p:ext uri="{BB962C8B-B14F-4D97-AF65-F5344CB8AC3E}">
        <p14:creationId xmlns:p14="http://schemas.microsoft.com/office/powerpoint/2010/main" val="366966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8</a:t>
            </a:fld>
            <a:endParaRPr lang="tr-TR" dirty="0"/>
          </a:p>
        </p:txBody>
      </p:sp>
    </p:spTree>
    <p:extLst>
      <p:ext uri="{BB962C8B-B14F-4D97-AF65-F5344CB8AC3E}">
        <p14:creationId xmlns:p14="http://schemas.microsoft.com/office/powerpoint/2010/main" val="2938137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9</a:t>
            </a:fld>
            <a:endParaRPr lang="tr-TR" dirty="0"/>
          </a:p>
        </p:txBody>
      </p:sp>
    </p:spTree>
    <p:extLst>
      <p:ext uri="{BB962C8B-B14F-4D97-AF65-F5344CB8AC3E}">
        <p14:creationId xmlns:p14="http://schemas.microsoft.com/office/powerpoint/2010/main" val="193985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10</a:t>
            </a:fld>
            <a:endParaRPr lang="tr-TR" dirty="0"/>
          </a:p>
        </p:txBody>
      </p:sp>
    </p:spTree>
    <p:extLst>
      <p:ext uri="{BB962C8B-B14F-4D97-AF65-F5344CB8AC3E}">
        <p14:creationId xmlns:p14="http://schemas.microsoft.com/office/powerpoint/2010/main" val="877873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69C971FF-EF28-4195-A575-329446EFAA55}" type="slidenum">
              <a:rPr lang="tr-TR" smtClean="0"/>
              <a:t>11</a:t>
            </a:fld>
            <a:endParaRPr lang="tr-TR" dirty="0"/>
          </a:p>
        </p:txBody>
      </p:sp>
    </p:spTree>
    <p:extLst>
      <p:ext uri="{BB962C8B-B14F-4D97-AF65-F5344CB8AC3E}">
        <p14:creationId xmlns:p14="http://schemas.microsoft.com/office/powerpoint/2010/main" val="390182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034" y="685800"/>
            <a:ext cx="7998916" cy="2971801"/>
          </a:xfrm>
        </p:spPr>
        <p:txBody>
          <a:bodyPr anchor="b">
            <a:normAutofit/>
          </a:bodyPr>
          <a:lstStyle>
            <a:lvl1pPr algn="l">
              <a:defRPr sz="4799">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034" y="3843868"/>
            <a:ext cx="6399133" cy="1947333"/>
          </a:xfrm>
        </p:spPr>
        <p:txBody>
          <a:bodyPr anchor="t">
            <a:normAutofit/>
          </a:bodyPr>
          <a:lstStyle>
            <a:lvl1pPr marL="0" indent="0" algn="l">
              <a:buNone/>
              <a:defRPr sz="2099">
                <a:solidFill>
                  <a:schemeClr val="bg2">
                    <a:lumMod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5869" y="8467"/>
            <a:ext cx="3809008"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6580" y="91546"/>
            <a:ext cx="607907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3941" y="228600"/>
            <a:ext cx="495171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3927" y="32279"/>
            <a:ext cx="4851725"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3383" y="609602"/>
            <a:ext cx="4342268"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090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621" y="533400"/>
            <a:ext cx="10815995"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164" y="3843867"/>
            <a:ext cx="8302047" cy="457200"/>
          </a:xfrm>
        </p:spPr>
        <p:txBody>
          <a:bodyPr anchor="t">
            <a:normAutofit/>
          </a:bodyPr>
          <a:lstStyle>
            <a:lvl1pPr marL="0" indent="0">
              <a:buFontTx/>
              <a:buNone/>
              <a:defRPr sz="1600"/>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4" name="Footer Placeholder 3"/>
          <p:cNvSpPr>
            <a:spLocks noGrp="1"/>
          </p:cNvSpPr>
          <p:nvPr>
            <p:ph type="ftr" sz="quarter" idx="11"/>
          </p:nvPr>
        </p:nvSpPr>
        <p:spPr/>
        <p:txBody>
          <a:bodyPr/>
          <a:lstStyle/>
          <a:p>
            <a:pPr rtl="0"/>
            <a:r>
              <a:rPr lang="tr-TR" noProof="0" smtClean="0"/>
              <a:t>Alt bilgi ekleme</a:t>
            </a:r>
            <a:endParaRPr lang="tr-TR" noProof="0" dirty="0"/>
          </a:p>
        </p:txBody>
      </p:sp>
      <p:sp>
        <p:nvSpPr>
          <p:cNvPr id="5" name="Slide Number Placeholder 4"/>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308290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035" y="685800"/>
            <a:ext cx="10055781" cy="2743200"/>
          </a:xfrm>
        </p:spPr>
        <p:txBody>
          <a:bodyPr anchor="ctr">
            <a:normAutofit/>
          </a:bodyPr>
          <a:lstStyle>
            <a:lvl1pPr algn="l">
              <a:defRPr sz="3199"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034" y="4114800"/>
            <a:ext cx="8533765" cy="1879600"/>
          </a:xfrm>
        </p:spPr>
        <p:txBody>
          <a:bodyPr anchor="ctr">
            <a:normAutofit/>
          </a:bodyPr>
          <a:lstStyle>
            <a:lvl1pPr marL="0" indent="0" algn="l">
              <a:buNone/>
              <a:defRPr sz="19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3215614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114" y="685800"/>
            <a:ext cx="9141620" cy="2743200"/>
          </a:xfrm>
        </p:spPr>
        <p:txBody>
          <a:bodyPr anchor="ctr">
            <a:normAutofit/>
          </a:bodyPr>
          <a:lstStyle>
            <a:lvl1pPr algn="l">
              <a:defRPr sz="3199"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5835" y="3429000"/>
            <a:ext cx="8532178" cy="381000"/>
          </a:xfrm>
        </p:spPr>
        <p:txBody>
          <a:bodyPr anchor="ctr"/>
          <a:lstStyle>
            <a:lvl1pPr marL="0" indent="0">
              <a:buFontTx/>
              <a:buNone/>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035" y="4301068"/>
            <a:ext cx="8532178" cy="1684865"/>
          </a:xfrm>
        </p:spPr>
        <p:txBody>
          <a:bodyPr anchor="ctr">
            <a:normAutofit/>
          </a:bodyPr>
          <a:lstStyle>
            <a:lvl1pPr marL="0" indent="0" algn="l">
              <a:buNone/>
              <a:defRPr sz="19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
        <p:nvSpPr>
          <p:cNvPr id="14" name="TextBox 13"/>
          <p:cNvSpPr txBox="1"/>
          <p:nvPr/>
        </p:nvSpPr>
        <p:spPr>
          <a:xfrm>
            <a:off x="531674" y="812222"/>
            <a:ext cx="609441" cy="584776"/>
          </a:xfrm>
          <a:prstGeom prst="rect">
            <a:avLst/>
          </a:prstGeom>
        </p:spPr>
        <p:txBody>
          <a:bodyPr vert="horz" lIns="91416" tIns="45708" rIns="91416" bIns="45708" rtlCol="0" anchor="ctr">
            <a:noAutofit/>
          </a:bodyPr>
          <a:lstStyle/>
          <a:p>
            <a:pPr lvl="0"/>
            <a:r>
              <a:rPr lang="en-US" sz="7998" dirty="0">
                <a:solidFill>
                  <a:schemeClr val="tx1"/>
                </a:solidFill>
                <a:effectLst/>
              </a:rPr>
              <a:t>“</a:t>
            </a:r>
          </a:p>
        </p:txBody>
      </p:sp>
      <p:sp>
        <p:nvSpPr>
          <p:cNvPr id="15" name="TextBox 14"/>
          <p:cNvSpPr txBox="1"/>
          <p:nvPr/>
        </p:nvSpPr>
        <p:spPr>
          <a:xfrm>
            <a:off x="10282734" y="2768601"/>
            <a:ext cx="609441" cy="584776"/>
          </a:xfrm>
          <a:prstGeom prst="rect">
            <a:avLst/>
          </a:prstGeom>
        </p:spPr>
        <p:txBody>
          <a:bodyPr vert="horz" lIns="91416" tIns="45708" rIns="91416" bIns="45708" rtlCol="0" anchor="ctr">
            <a:noAutofit/>
          </a:bodyPr>
          <a:lstStyle/>
          <a:p>
            <a:pPr lvl="0" algn="r"/>
            <a:r>
              <a:rPr lang="en-US" sz="7998" dirty="0">
                <a:solidFill>
                  <a:schemeClr val="tx1"/>
                </a:solidFill>
                <a:effectLst/>
              </a:rPr>
              <a:t>”</a:t>
            </a:r>
          </a:p>
        </p:txBody>
      </p:sp>
    </p:spTree>
    <p:extLst>
      <p:ext uri="{BB962C8B-B14F-4D97-AF65-F5344CB8AC3E}">
        <p14:creationId xmlns:p14="http://schemas.microsoft.com/office/powerpoint/2010/main" val="1853509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034" y="3429000"/>
            <a:ext cx="8532178" cy="1697400"/>
          </a:xfrm>
        </p:spPr>
        <p:txBody>
          <a:bodyPr anchor="b">
            <a:normAutofit/>
          </a:bodyPr>
          <a:lstStyle>
            <a:lvl1pPr algn="l">
              <a:defRPr sz="3199"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033" y="5132981"/>
            <a:ext cx="8533767" cy="860400"/>
          </a:xfrm>
        </p:spPr>
        <p:txBody>
          <a:bodyPr anchor="t">
            <a:normAutofit/>
          </a:bodyPr>
          <a:lstStyle>
            <a:lvl1pPr marL="0" indent="0" algn="l">
              <a:buNone/>
              <a:defRPr sz="19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3477716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116" y="685800"/>
            <a:ext cx="9141619" cy="2743200"/>
          </a:xfrm>
        </p:spPr>
        <p:txBody>
          <a:bodyPr anchor="ctr">
            <a:normAutofit/>
          </a:bodyPr>
          <a:lstStyle>
            <a:lvl1pPr algn="l">
              <a:defRPr sz="3199"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035" y="3928534"/>
            <a:ext cx="8532178" cy="1049866"/>
          </a:xfrm>
        </p:spPr>
        <p:txBody>
          <a:bodyPr vert="horz" lIns="91440" tIns="45720" rIns="91440" bIns="45720" rtlCol="0" anchor="b">
            <a:normAutofit/>
          </a:bodyPr>
          <a:lstStyle>
            <a:lvl1pPr>
              <a:buNone/>
              <a:defRPr lang="en-US" sz="2399"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034" y="4978400"/>
            <a:ext cx="8532178" cy="1016000"/>
          </a:xfrm>
        </p:spPr>
        <p:txBody>
          <a:bodyPr anchor="t">
            <a:normAutofit/>
          </a:bodyPr>
          <a:lstStyle>
            <a:lvl1pPr marL="0" indent="0" algn="l">
              <a:buNone/>
              <a:defRPr sz="17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
        <p:nvSpPr>
          <p:cNvPr id="11" name="TextBox 10"/>
          <p:cNvSpPr txBox="1"/>
          <p:nvPr/>
        </p:nvSpPr>
        <p:spPr>
          <a:xfrm>
            <a:off x="531674" y="812222"/>
            <a:ext cx="609441" cy="584776"/>
          </a:xfrm>
          <a:prstGeom prst="rect">
            <a:avLst/>
          </a:prstGeom>
        </p:spPr>
        <p:txBody>
          <a:bodyPr vert="horz" lIns="91416" tIns="45708" rIns="91416" bIns="45708" rtlCol="0" anchor="ctr">
            <a:noAutofit/>
          </a:bodyPr>
          <a:lstStyle/>
          <a:p>
            <a:pPr lvl="0"/>
            <a:r>
              <a:rPr lang="en-US" sz="7998" dirty="0">
                <a:solidFill>
                  <a:schemeClr val="tx1"/>
                </a:solidFill>
                <a:effectLst/>
              </a:rPr>
              <a:t>“</a:t>
            </a:r>
          </a:p>
        </p:txBody>
      </p:sp>
      <p:sp>
        <p:nvSpPr>
          <p:cNvPr id="12" name="TextBox 11"/>
          <p:cNvSpPr txBox="1"/>
          <p:nvPr/>
        </p:nvSpPr>
        <p:spPr>
          <a:xfrm>
            <a:off x="10282734" y="2768601"/>
            <a:ext cx="609441" cy="584776"/>
          </a:xfrm>
          <a:prstGeom prst="rect">
            <a:avLst/>
          </a:prstGeom>
        </p:spPr>
        <p:txBody>
          <a:bodyPr vert="horz" lIns="91416" tIns="45708" rIns="91416" bIns="45708" rtlCol="0" anchor="ctr">
            <a:noAutofit/>
          </a:bodyPr>
          <a:lstStyle/>
          <a:p>
            <a:pPr lvl="0" algn="r"/>
            <a:r>
              <a:rPr lang="en-US" sz="7998" dirty="0">
                <a:solidFill>
                  <a:schemeClr val="tx1"/>
                </a:solidFill>
                <a:effectLst/>
              </a:rPr>
              <a:t>”</a:t>
            </a:r>
          </a:p>
        </p:txBody>
      </p:sp>
    </p:spTree>
    <p:extLst>
      <p:ext uri="{BB962C8B-B14F-4D97-AF65-F5344CB8AC3E}">
        <p14:creationId xmlns:p14="http://schemas.microsoft.com/office/powerpoint/2010/main" val="1791160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035" y="685800"/>
            <a:ext cx="10055781"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034" y="3928534"/>
            <a:ext cx="8532178" cy="838200"/>
          </a:xfrm>
        </p:spPr>
        <p:txBody>
          <a:bodyPr vert="horz" lIns="91440" tIns="45720" rIns="91440" bIns="45720" rtlCol="0" anchor="b">
            <a:normAutofit/>
          </a:bodyPr>
          <a:lstStyle>
            <a:lvl1pPr>
              <a:buNone/>
              <a:defRPr lang="en-US" sz="2399"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034" y="4766733"/>
            <a:ext cx="8532178" cy="1227667"/>
          </a:xfrm>
        </p:spPr>
        <p:txBody>
          <a:bodyPr anchor="t">
            <a:normAutofit/>
          </a:bodyPr>
          <a:lstStyle>
            <a:lvl1pPr marL="0" indent="0" algn="l">
              <a:buNone/>
              <a:defRPr sz="17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2896417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981330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2950" y="685800"/>
            <a:ext cx="2056864"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621" y="685800"/>
            <a:ext cx="7821163"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B1CBB8-918B-413E-8A77-A415B103E4FE}"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429723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34B02-0365-4466-8DD0-D4A96FFC59E9}"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1552801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034" y="2006600"/>
            <a:ext cx="8532178" cy="2281600"/>
          </a:xfrm>
        </p:spPr>
        <p:txBody>
          <a:bodyPr anchor="b">
            <a:normAutofit/>
          </a:bodyPr>
          <a:lstStyle>
            <a:lvl1pPr algn="l">
              <a:defRPr sz="3599"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035" y="4495800"/>
            <a:ext cx="8532178" cy="1498600"/>
          </a:xfrm>
        </p:spPr>
        <p:txBody>
          <a:bodyPr anchor="t">
            <a:normAutofit/>
          </a:bodyPr>
          <a:lstStyle>
            <a:lvl1pPr marL="0" indent="0" algn="l">
              <a:buNone/>
              <a:defRPr sz="1799">
                <a:solidFill>
                  <a:schemeClr val="bg2">
                    <a:lumMod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099FEDD-0CDB-4989-A9BE-C340AC09FC1E}" type="datetime1">
              <a:rPr lang="tr-TR" noProof="0" smtClean="0"/>
              <a:pPr/>
              <a:t>7.01.2020</a:t>
            </a:fld>
            <a:endParaRPr lang="tr-TR" noProof="0" dirty="0"/>
          </a:p>
        </p:txBody>
      </p:sp>
      <p:sp>
        <p:nvSpPr>
          <p:cNvPr id="5" name="Footer Placeholder 4"/>
          <p:cNvSpPr>
            <a:spLocks noGrp="1"/>
          </p:cNvSpPr>
          <p:nvPr>
            <p:ph type="ftr" sz="quarter" idx="11"/>
          </p:nvPr>
        </p:nvSpPr>
        <p:spPr/>
        <p:txBody>
          <a:bodyPr/>
          <a:lstStyle/>
          <a:p>
            <a:pPr rtl="0"/>
            <a:r>
              <a:rPr lang="tr-TR" noProof="0" smtClean="0"/>
              <a:t>Alt bilgi ekleme</a:t>
            </a:r>
            <a:endParaRPr lang="tr-TR" noProof="0" dirty="0"/>
          </a:p>
        </p:txBody>
      </p:sp>
      <p:sp>
        <p:nvSpPr>
          <p:cNvPr id="6" name="Slide Number Placeholder 5"/>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1295328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033" y="685801"/>
            <a:ext cx="4936369"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6621" y="685801"/>
            <a:ext cx="4933194"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3203B21-EFFF-4F18-A1B6-DFB6F01A7A72}" type="datetime1">
              <a:rPr lang="tr-TR" noProof="0" smtClean="0"/>
              <a:pPr/>
              <a:t>7.01.2020</a:t>
            </a:fld>
            <a:endParaRPr lang="tr-TR" noProof="0" dirty="0"/>
          </a:p>
        </p:txBody>
      </p:sp>
      <p:sp>
        <p:nvSpPr>
          <p:cNvPr id="6" name="Footer Placeholder 5"/>
          <p:cNvSpPr>
            <a:spLocks noGrp="1"/>
          </p:cNvSpPr>
          <p:nvPr>
            <p:ph type="ftr" sz="quarter" idx="11"/>
          </p:nvPr>
        </p:nvSpPr>
        <p:spPr/>
        <p:txBody>
          <a:bodyPr/>
          <a:lstStyle/>
          <a:p>
            <a:pPr rtl="0"/>
            <a:r>
              <a:rPr lang="tr-TR" noProof="0" smtClean="0"/>
              <a:t>Alt bilgi ekleme</a:t>
            </a:r>
            <a:endParaRPr lang="tr-TR" noProof="0" dirty="0"/>
          </a:p>
        </p:txBody>
      </p:sp>
      <p:sp>
        <p:nvSpPr>
          <p:cNvPr id="7" name="Slide Number Placeholder 6"/>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295365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1827" y="685800"/>
            <a:ext cx="4648576" cy="576262"/>
          </a:xfrm>
        </p:spPr>
        <p:txBody>
          <a:bodyPr anchor="b">
            <a:noAutofit/>
          </a:bodyPr>
          <a:lstStyle>
            <a:lvl1pPr marL="0" indent="0">
              <a:buNone/>
              <a:defRPr sz="27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033" y="1270529"/>
            <a:ext cx="4936369"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7483" y="685800"/>
            <a:ext cx="4663919" cy="576262"/>
          </a:xfrm>
        </p:spPr>
        <p:txBody>
          <a:bodyPr anchor="b">
            <a:noAutofit/>
          </a:bodyPr>
          <a:lstStyle>
            <a:lvl1pPr marL="0" indent="0">
              <a:buNone/>
              <a:defRPr sz="27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5033" y="1262062"/>
            <a:ext cx="4927904"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DAEDD0E-62D4-4546-9E9F-BEC85C98FD3C}" type="datetime1">
              <a:rPr lang="tr-TR" noProof="0" smtClean="0"/>
              <a:pPr/>
              <a:t>7.01.2020</a:t>
            </a:fld>
            <a:endParaRPr lang="tr-TR" noProof="0" dirty="0"/>
          </a:p>
        </p:txBody>
      </p:sp>
      <p:sp>
        <p:nvSpPr>
          <p:cNvPr id="8" name="Footer Placeholder 7"/>
          <p:cNvSpPr>
            <a:spLocks noGrp="1"/>
          </p:cNvSpPr>
          <p:nvPr>
            <p:ph type="ftr" sz="quarter" idx="11"/>
          </p:nvPr>
        </p:nvSpPr>
        <p:spPr/>
        <p:txBody>
          <a:bodyPr/>
          <a:lstStyle/>
          <a:p>
            <a:pPr rtl="0"/>
            <a:r>
              <a:rPr lang="tr-TR" noProof="0" smtClean="0"/>
              <a:t>Alt bilgi ekleme</a:t>
            </a:r>
            <a:endParaRPr lang="tr-TR" noProof="0" dirty="0"/>
          </a:p>
        </p:txBody>
      </p:sp>
      <p:sp>
        <p:nvSpPr>
          <p:cNvPr id="9" name="Slide Number Placeholder 8"/>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220869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AAF7D2A-ADDE-41F8-A531-BAADF1721B63}" type="datetime1">
              <a:rPr lang="tr-TR" noProof="0" smtClean="0"/>
              <a:pPr/>
              <a:t>7.01.2020</a:t>
            </a:fld>
            <a:endParaRPr lang="tr-TR" noProof="0" dirty="0"/>
          </a:p>
        </p:txBody>
      </p:sp>
      <p:sp>
        <p:nvSpPr>
          <p:cNvPr id="4" name="Footer Placeholder 3"/>
          <p:cNvSpPr>
            <a:spLocks noGrp="1"/>
          </p:cNvSpPr>
          <p:nvPr>
            <p:ph type="ftr" sz="quarter" idx="11"/>
          </p:nvPr>
        </p:nvSpPr>
        <p:spPr/>
        <p:txBody>
          <a:bodyPr/>
          <a:lstStyle/>
          <a:p>
            <a:pPr rtl="0"/>
            <a:r>
              <a:rPr lang="tr-TR" noProof="0" smtClean="0"/>
              <a:t>Alt bilgi ekleme</a:t>
            </a:r>
            <a:endParaRPr lang="tr-TR" noProof="0" dirty="0"/>
          </a:p>
        </p:txBody>
      </p:sp>
      <p:sp>
        <p:nvSpPr>
          <p:cNvPr id="5" name="Slide Number Placeholder 4"/>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208413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4DB2D-BB0F-49C2-9713-A569D2370E3F}" type="datetime1">
              <a:rPr lang="tr-TR" noProof="0" smtClean="0"/>
              <a:pPr/>
              <a:t>7.01.2020</a:t>
            </a:fld>
            <a:endParaRPr lang="tr-TR" noProof="0" dirty="0"/>
          </a:p>
        </p:txBody>
      </p:sp>
      <p:sp>
        <p:nvSpPr>
          <p:cNvPr id="3" name="Footer Placeholder 2"/>
          <p:cNvSpPr>
            <a:spLocks noGrp="1"/>
          </p:cNvSpPr>
          <p:nvPr>
            <p:ph type="ftr" sz="quarter" idx="11"/>
          </p:nvPr>
        </p:nvSpPr>
        <p:spPr/>
        <p:txBody>
          <a:bodyPr/>
          <a:lstStyle/>
          <a:p>
            <a:pPr rtl="0"/>
            <a:r>
              <a:rPr lang="tr-TR" noProof="0" smtClean="0"/>
              <a:t>Alt bilgi ekleme</a:t>
            </a:r>
            <a:endParaRPr lang="tr-TR" noProof="0" dirty="0"/>
          </a:p>
        </p:txBody>
      </p:sp>
      <p:sp>
        <p:nvSpPr>
          <p:cNvPr id="4" name="Slide Number Placeholder 3"/>
          <p:cNvSpPr>
            <a:spLocks noGrp="1"/>
          </p:cNvSpPr>
          <p:nvPr>
            <p:ph type="sldNum" sz="quarter" idx="12"/>
          </p:nvPr>
        </p:nvSpPr>
        <p:spPr/>
        <p:txBody>
          <a:bodyPr/>
          <a:lstStyle/>
          <a:p>
            <a:pPr rtl="0"/>
            <a:fld id="{F36C87F6-986D-49E6-AF40-1B3A1EE8064D}" type="slidenum">
              <a:rPr lang="tr-TR" noProof="0" smtClean="0"/>
              <a:t>‹#›</a:t>
            </a:fld>
            <a:endParaRPr lang="tr-TR" noProof="0" dirty="0"/>
          </a:p>
        </p:txBody>
      </p:sp>
    </p:spTree>
    <p:extLst>
      <p:ext uri="{BB962C8B-B14F-4D97-AF65-F5344CB8AC3E}">
        <p14:creationId xmlns:p14="http://schemas.microsoft.com/office/powerpoint/2010/main" val="87868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3167" y="685800"/>
            <a:ext cx="3656648" cy="1371600"/>
          </a:xfrm>
        </p:spPr>
        <p:txBody>
          <a:bodyPr anchor="b">
            <a:normAutofit/>
          </a:bodyPr>
          <a:lstStyle>
            <a:lvl1pPr algn="l">
              <a:defRPr sz="2399" b="0"/>
            </a:lvl1pPr>
          </a:lstStyle>
          <a:p>
            <a:r>
              <a:rPr lang="tr-TR" smtClean="0"/>
              <a:t>Asıl başlık stili için tıklatın</a:t>
            </a:r>
            <a:endParaRPr lang="en-US" dirty="0"/>
          </a:p>
        </p:txBody>
      </p:sp>
      <p:sp>
        <p:nvSpPr>
          <p:cNvPr id="3" name="Content Placeholder 2"/>
          <p:cNvSpPr>
            <a:spLocks noGrp="1"/>
          </p:cNvSpPr>
          <p:nvPr>
            <p:ph idx="1"/>
          </p:nvPr>
        </p:nvSpPr>
        <p:spPr>
          <a:xfrm>
            <a:off x="684034" y="685800"/>
            <a:ext cx="5942053"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3167" y="2209800"/>
            <a:ext cx="3656648" cy="2091267"/>
          </a:xfrm>
        </p:spPr>
        <p:txBody>
          <a:bodyPr anchor="t">
            <a:normAutofit/>
          </a:bodyPr>
          <a:lstStyle>
            <a:lvl1pPr marL="0" indent="0">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6" name="Footer Placeholder 5"/>
          <p:cNvSpPr>
            <a:spLocks noGrp="1"/>
          </p:cNvSpPr>
          <p:nvPr>
            <p:ph type="ftr" sz="quarter" idx="11"/>
          </p:nvPr>
        </p:nvSpPr>
        <p:spPr/>
        <p:txBody>
          <a:bodyPr/>
          <a:lstStyle/>
          <a:p>
            <a:pPr rtl="0"/>
            <a:r>
              <a:rPr lang="tr-TR" noProof="0" smtClean="0"/>
              <a:t>Alt bilgi ekleme</a:t>
            </a:r>
            <a:endParaRPr lang="tr-TR" noProof="0" dirty="0"/>
          </a:p>
        </p:txBody>
      </p:sp>
      <p:sp>
        <p:nvSpPr>
          <p:cNvPr id="7" name="Slide Number Placeholder 6"/>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389893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1582" y="1447800"/>
            <a:ext cx="6018232" cy="1143000"/>
          </a:xfrm>
        </p:spPr>
        <p:txBody>
          <a:bodyPr anchor="b">
            <a:normAutofit/>
          </a:bodyPr>
          <a:lstStyle>
            <a:lvl1pPr algn="l">
              <a:defRPr sz="2799"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8754" y="914400"/>
            <a:ext cx="3280120"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1582" y="2777067"/>
            <a:ext cx="6019820" cy="2048933"/>
          </a:xfrm>
        </p:spPr>
        <p:txBody>
          <a:bodyPr anchor="t">
            <a:normAutofit/>
          </a:bodyPr>
          <a:lstStyle>
            <a:lvl1pPr marL="0" indent="0">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2CDDF5F-325F-4CE8-9015-53C7BE349382}" type="datetime1">
              <a:rPr lang="tr-TR" noProof="0" smtClean="0"/>
              <a:pPr/>
              <a:t>7.01.2020</a:t>
            </a:fld>
            <a:endParaRPr lang="tr-TR" noProof="0" dirty="0"/>
          </a:p>
        </p:txBody>
      </p:sp>
      <p:sp>
        <p:nvSpPr>
          <p:cNvPr id="6" name="Footer Placeholder 5"/>
          <p:cNvSpPr>
            <a:spLocks noGrp="1"/>
          </p:cNvSpPr>
          <p:nvPr>
            <p:ph type="ftr" sz="quarter" idx="11"/>
          </p:nvPr>
        </p:nvSpPr>
        <p:spPr/>
        <p:txBody>
          <a:bodyPr/>
          <a:lstStyle/>
          <a:p>
            <a:pPr rtl="0"/>
            <a:r>
              <a:rPr lang="tr-TR" noProof="0" smtClean="0"/>
              <a:t>Alt bilgi ekleme</a:t>
            </a:r>
            <a:endParaRPr lang="tr-TR" noProof="0" dirty="0"/>
          </a:p>
        </p:txBody>
      </p:sp>
      <p:sp>
        <p:nvSpPr>
          <p:cNvPr id="7" name="Slide Number Placeholder 6"/>
          <p:cNvSpPr>
            <a:spLocks noGrp="1"/>
          </p:cNvSpPr>
          <p:nvPr>
            <p:ph type="sldNum" sz="quarter" idx="12"/>
          </p:nvPr>
        </p:nvSpPr>
        <p:spPr/>
        <p:txBody>
          <a:body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3811464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4572" y="2963334"/>
            <a:ext cx="2981081"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034" y="4487333"/>
            <a:ext cx="8532178"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034" y="685801"/>
            <a:ext cx="8532178"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1833" y="6172201"/>
            <a:ext cx="159978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2CDDF5F-325F-4CE8-9015-53C7BE349382}" type="datetime1">
              <a:rPr lang="tr-TR" noProof="0" smtClean="0"/>
              <a:pPr/>
              <a:t>7.01.2020</a:t>
            </a:fld>
            <a:endParaRPr lang="tr-TR" noProof="0" dirty="0"/>
          </a:p>
        </p:txBody>
      </p:sp>
      <p:sp>
        <p:nvSpPr>
          <p:cNvPr id="5" name="Footer Placeholder 4"/>
          <p:cNvSpPr>
            <a:spLocks noGrp="1"/>
          </p:cNvSpPr>
          <p:nvPr>
            <p:ph type="ftr" sz="quarter" idx="3"/>
          </p:nvPr>
        </p:nvSpPr>
        <p:spPr>
          <a:xfrm>
            <a:off x="684034" y="6172201"/>
            <a:ext cx="7541835"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rtl="0"/>
            <a:r>
              <a:rPr lang="tr-TR" noProof="0" smtClean="0"/>
              <a:t>Alt bilgi ekleme</a:t>
            </a:r>
            <a:endParaRPr lang="tr-TR" noProof="0" dirty="0"/>
          </a:p>
        </p:txBody>
      </p:sp>
      <p:sp>
        <p:nvSpPr>
          <p:cNvPr id="6" name="Slide Number Placeholder 5"/>
          <p:cNvSpPr>
            <a:spLocks noGrp="1"/>
          </p:cNvSpPr>
          <p:nvPr>
            <p:ph type="sldNum" sz="quarter" idx="4"/>
          </p:nvPr>
        </p:nvSpPr>
        <p:spPr>
          <a:xfrm>
            <a:off x="10360502" y="5578476"/>
            <a:ext cx="1141948" cy="669925"/>
          </a:xfrm>
          <a:prstGeom prst="rect">
            <a:avLst/>
          </a:prstGeom>
        </p:spPr>
        <p:txBody>
          <a:bodyPr vert="horz" lIns="91440" tIns="45720" rIns="91440" bIns="45720" rtlCol="0" anchor="b"/>
          <a:lstStyle>
            <a:lvl1pPr algn="r">
              <a:defRPr sz="3199" b="0" i="0">
                <a:solidFill>
                  <a:schemeClr val="bg2">
                    <a:lumMod val="50000"/>
                  </a:schemeClr>
                </a:solidFill>
                <a:effectLst/>
                <a:latin typeface="+mn-lt"/>
              </a:defRPr>
            </a:lvl1pPr>
          </a:lstStyle>
          <a:p>
            <a:pPr rtl="0"/>
            <a:fld id="{F36C87F6-986D-49E6-AF40-1B3A1EE8064D}" type="slidenum">
              <a:rPr lang="tr-TR" noProof="0" smtClean="0"/>
              <a:pPr/>
              <a:t>‹#›</a:t>
            </a:fld>
            <a:endParaRPr lang="tr-TR" noProof="0" dirty="0"/>
          </a:p>
        </p:txBody>
      </p:sp>
    </p:spTree>
    <p:extLst>
      <p:ext uri="{BB962C8B-B14F-4D97-AF65-F5344CB8AC3E}">
        <p14:creationId xmlns:p14="http://schemas.microsoft.com/office/powerpoint/2010/main" val="19116330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457063" rtl="0" eaLnBrk="1" latinLnBrk="0" hangingPunct="1">
        <a:spcBef>
          <a:spcPct val="0"/>
        </a:spcBef>
        <a:buNone/>
        <a:defRPr sz="3599"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664" indent="-285664" algn="l" defTabSz="457063" rtl="0" eaLnBrk="1" latinLnBrk="0" hangingPunct="1">
        <a:spcBef>
          <a:spcPct val="20000"/>
        </a:spcBef>
        <a:spcAft>
          <a:spcPts val="600"/>
        </a:spcAft>
        <a:buClr>
          <a:schemeClr val="tx1"/>
        </a:buClr>
        <a:buSzPct val="80000"/>
        <a:buFont typeface="Wingdings 3" panose="05040102010807070707" pitchFamily="18" charset="2"/>
        <a:buChar char=""/>
        <a:defRPr sz="1999" kern="1200" cap="none">
          <a:solidFill>
            <a:schemeClr val="bg2">
              <a:lumMod val="75000"/>
            </a:schemeClr>
          </a:solidFill>
          <a:effectLst/>
          <a:latin typeface="+mn-lt"/>
          <a:ea typeface="+mn-ea"/>
          <a:cs typeface="+mn-cs"/>
        </a:defRPr>
      </a:lvl1pPr>
      <a:lvl2pPr marL="742727" indent="-285664" algn="l" defTabSz="457063" rtl="0" eaLnBrk="1" latinLnBrk="0" hangingPunct="1">
        <a:spcBef>
          <a:spcPct val="20000"/>
        </a:spcBef>
        <a:spcAft>
          <a:spcPts val="600"/>
        </a:spcAft>
        <a:buClr>
          <a:schemeClr val="tx1"/>
        </a:buClr>
        <a:buSzPct val="80000"/>
        <a:buFont typeface="Wingdings 3" panose="05040102010807070707" pitchFamily="18" charset="2"/>
        <a:buChar char=""/>
        <a:defRPr sz="1799" kern="1200" cap="none">
          <a:solidFill>
            <a:schemeClr val="bg2">
              <a:lumMod val="75000"/>
            </a:schemeClr>
          </a:solidFill>
          <a:effectLst/>
          <a:latin typeface="+mn-lt"/>
          <a:ea typeface="+mn-ea"/>
          <a:cs typeface="+mn-cs"/>
        </a:defRPr>
      </a:lvl2pPr>
      <a:lvl3pPr marL="1199790" indent="-285664" algn="l" defTabSz="457063"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2587" indent="-171399"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1999650" indent="-171399"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3846" indent="-228531"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0908" indent="-228531"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7971" indent="-228531"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5034" indent="-228531" algn="l" defTabSz="457063"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7868" y="764704"/>
            <a:ext cx="9541947" cy="5184576"/>
          </a:xfrm>
        </p:spPr>
        <p:txBody>
          <a:bodyPr>
            <a:noAutofit/>
          </a:bodyPr>
          <a:lstStyle/>
          <a:p>
            <a:pPr algn="ctr"/>
            <a:r>
              <a:rPr lang="tr-TR" sz="5400" b="1" dirty="0">
                <a:solidFill>
                  <a:srgbClr val="FF0000"/>
                </a:solidFill>
              </a:rPr>
              <a:t>MAL BİLDİRİM FORMU DOLDURULMASINDA DİKKAT EDİLECEK </a:t>
            </a:r>
            <a:r>
              <a:rPr lang="tr-TR" sz="5400" b="1" dirty="0" smtClean="0">
                <a:solidFill>
                  <a:srgbClr val="FF0000"/>
                </a:solidFill>
              </a:rPr>
              <a:t>HUSUSLAR</a:t>
            </a:r>
            <a:br>
              <a:rPr lang="tr-TR" sz="5400" b="1" dirty="0" smtClean="0">
                <a:solidFill>
                  <a:srgbClr val="FF0000"/>
                </a:solidFill>
              </a:rPr>
            </a:br>
            <a:r>
              <a:rPr lang="tr-TR" sz="5400" b="1" dirty="0">
                <a:solidFill>
                  <a:srgbClr val="FF0000"/>
                </a:solidFill>
              </a:rPr>
              <a:t/>
            </a:r>
            <a:br>
              <a:rPr lang="tr-TR" sz="5400" b="1" dirty="0">
                <a:solidFill>
                  <a:srgbClr val="FF0000"/>
                </a:solidFill>
              </a:rPr>
            </a:br>
            <a:r>
              <a:rPr lang="tr-TR" sz="5400" b="1" dirty="0">
                <a:solidFill>
                  <a:srgbClr val="FF0000"/>
                </a:solidFill>
              </a:rPr>
              <a:t/>
            </a:r>
            <a:br>
              <a:rPr lang="tr-TR" sz="5400" b="1" dirty="0">
                <a:solidFill>
                  <a:srgbClr val="FF0000"/>
                </a:solidFill>
              </a:rPr>
            </a:br>
            <a:r>
              <a:rPr lang="tr-TR" sz="1800" b="1" dirty="0" smtClean="0">
                <a:solidFill>
                  <a:srgbClr val="FF0000"/>
                </a:solidFill>
              </a:rPr>
              <a:t>Not: Örnekte </a:t>
            </a:r>
            <a:r>
              <a:rPr lang="tr-TR" sz="1800" b="1" dirty="0" err="1" smtClean="0">
                <a:solidFill>
                  <a:srgbClr val="FF0000"/>
                </a:solidFill>
              </a:rPr>
              <a:t>kullanIlan</a:t>
            </a:r>
            <a:r>
              <a:rPr lang="tr-TR" sz="1800" b="1" dirty="0" smtClean="0">
                <a:solidFill>
                  <a:srgbClr val="FF0000"/>
                </a:solidFill>
              </a:rPr>
              <a:t> şahsi bilgiler gerçek Dışı olup örnek </a:t>
            </a:r>
            <a:r>
              <a:rPr lang="tr-TR" sz="1800" b="1" dirty="0" err="1" smtClean="0">
                <a:solidFill>
                  <a:srgbClr val="FF0000"/>
                </a:solidFill>
              </a:rPr>
              <a:t>olmasI</a:t>
            </a:r>
            <a:r>
              <a:rPr lang="tr-TR" sz="1800" b="1" dirty="0" smtClean="0">
                <a:solidFill>
                  <a:srgbClr val="FF0000"/>
                </a:solidFill>
              </a:rPr>
              <a:t> </a:t>
            </a:r>
            <a:r>
              <a:rPr lang="tr-TR" sz="1800" b="1" dirty="0" err="1" smtClean="0">
                <a:solidFill>
                  <a:srgbClr val="FF0000"/>
                </a:solidFill>
              </a:rPr>
              <a:t>amacIyla</a:t>
            </a:r>
            <a:r>
              <a:rPr lang="tr-TR" sz="1800" b="1" dirty="0" smtClean="0">
                <a:solidFill>
                  <a:srgbClr val="FF0000"/>
                </a:solidFill>
              </a:rPr>
              <a:t> verilmiştir.</a:t>
            </a:r>
            <a:endParaRPr lang="tr-TR" sz="1800"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22401" y="299420"/>
            <a:ext cx="1537110" cy="1584176"/>
          </a:xfrm>
          <a:prstGeom prst="rect">
            <a:avLst/>
          </a:prstGeom>
        </p:spPr>
      </p:pic>
    </p:spTree>
    <p:extLst>
      <p:ext uri="{BB962C8B-B14F-4D97-AF65-F5344CB8AC3E}">
        <p14:creationId xmlns:p14="http://schemas.microsoft.com/office/powerpoint/2010/main" val="4207560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456383" cy="5407496"/>
          </a:xfrm>
        </p:spPr>
        <p:txBody>
          <a:bodyPr rtlCol="0">
            <a:normAutofit/>
          </a:bodyPr>
          <a:lstStyle/>
          <a:p>
            <a:r>
              <a:rPr lang="tr-TR" sz="1800" b="1" dirty="0">
                <a:solidFill>
                  <a:srgbClr val="FF0000"/>
                </a:solidFill>
              </a:rPr>
              <a:t>MAL BİLDİRİM FORMUNDA HAKLAR VE BEYANI GEREKLİ GÖRÜLEN DİĞER   BİLGİLER KISMININ DOLDURULMASI (BÖLÜM 8) </a:t>
            </a:r>
          </a:p>
          <a:p>
            <a:r>
              <a:rPr lang="tr-TR" sz="1800" b="1" dirty="0">
                <a:solidFill>
                  <a:schemeClr val="tx1"/>
                </a:solidFill>
              </a:rPr>
              <a:t>Menkul mallara ait ihtira </a:t>
            </a:r>
            <a:r>
              <a:rPr lang="tr-TR" sz="1800" b="1" dirty="0" err="1">
                <a:solidFill>
                  <a:schemeClr val="tx1"/>
                </a:solidFill>
              </a:rPr>
              <a:t>beratı,alameti</a:t>
            </a:r>
            <a:r>
              <a:rPr lang="tr-TR" sz="1800" b="1" dirty="0">
                <a:solidFill>
                  <a:schemeClr val="tx1"/>
                </a:solidFill>
              </a:rPr>
              <a:t> farika ve telif hakkı gibi haklar yazılacaktır.</a:t>
            </a:r>
          </a:p>
          <a:p>
            <a:endParaRPr lang="tr-TR" sz="1800" b="1" dirty="0">
              <a:solidFill>
                <a:schemeClr val="tx1"/>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628378976"/>
              </p:ext>
            </p:extLst>
          </p:nvPr>
        </p:nvGraphicFramePr>
        <p:xfrm>
          <a:off x="3862163" y="685804"/>
          <a:ext cx="8136904" cy="3221811"/>
        </p:xfrm>
        <a:graphic>
          <a:graphicData uri="http://schemas.openxmlformats.org/drawingml/2006/table">
            <a:tbl>
              <a:tblPr>
                <a:tableStyleId>{073A0DAA-6AF3-43AB-8588-CEC1D06C72B9}</a:tableStyleId>
              </a:tblPr>
              <a:tblGrid>
                <a:gridCol w="472340"/>
                <a:gridCol w="3337218"/>
                <a:gridCol w="2045182"/>
                <a:gridCol w="2282164"/>
              </a:tblGrid>
              <a:tr h="429238">
                <a:tc gridSpan="4">
                  <a:txBody>
                    <a:bodyPr/>
                    <a:lstStyle/>
                    <a:p>
                      <a:pPr>
                        <a:spcAft>
                          <a:spcPts val="0"/>
                        </a:spcAft>
                      </a:pPr>
                      <a:r>
                        <a:rPr lang="tr-TR" sz="1400" b="1" dirty="0">
                          <a:effectLst/>
                        </a:rPr>
                        <a:t>BÖLÜM-8                                      HAKLAR VE BEYANI GEREKLİ GÖRÜLEN DİĞER SERVET UNSURLARI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b"/>
                </a:tc>
                <a:tc hMerge="1">
                  <a:txBody>
                    <a:bodyPr/>
                    <a:lstStyle/>
                    <a:p>
                      <a:endParaRPr lang="tr-TR"/>
                    </a:p>
                  </a:txBody>
                  <a:tcPr/>
                </a:tc>
                <a:tc hMerge="1">
                  <a:txBody>
                    <a:bodyPr/>
                    <a:lstStyle/>
                    <a:p>
                      <a:endParaRPr lang="tr-TR"/>
                    </a:p>
                  </a:txBody>
                  <a:tcPr/>
                </a:tc>
                <a:tc hMerge="1">
                  <a:txBody>
                    <a:bodyPr/>
                    <a:lstStyle/>
                    <a:p>
                      <a:endParaRPr lang="tr-TR"/>
                    </a:p>
                  </a:txBody>
                  <a:tcPr/>
                </a:tc>
              </a:tr>
              <a:tr h="646383">
                <a:tc>
                  <a:txBody>
                    <a:bodyPr/>
                    <a:lstStyle/>
                    <a:p>
                      <a:pPr algn="ctr">
                        <a:spcAft>
                          <a:spcPts val="0"/>
                        </a:spcAft>
                      </a:pPr>
                      <a:r>
                        <a:rPr lang="tr-TR" sz="1400" b="1" dirty="0">
                          <a:effectLst/>
                        </a:rPr>
                        <a:t>SIRA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HAK(7) VEYA BEYANI GEREKLİ GÖRÜLEN </a:t>
                      </a:r>
                    </a:p>
                    <a:p>
                      <a:pPr algn="ctr">
                        <a:spcAft>
                          <a:spcPts val="0"/>
                        </a:spcAft>
                      </a:pPr>
                      <a:r>
                        <a:rPr lang="tr-TR" sz="1400" b="1" dirty="0">
                          <a:effectLst/>
                        </a:rPr>
                        <a:t>DİĞER SERVET UNSURLARI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EDİNME ŞEKLİ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SAHİBİNİN TC KİMLİK 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r>
              <a:tr h="429238">
                <a:tc>
                  <a:txBody>
                    <a:bodyPr/>
                    <a:lstStyle/>
                    <a:p>
                      <a:pPr>
                        <a:spcAft>
                          <a:spcPts val="0"/>
                        </a:spcAft>
                      </a:pPr>
                      <a:r>
                        <a:rPr lang="tr-TR" sz="1400" b="1" dirty="0">
                          <a:effectLst/>
                        </a:rPr>
                        <a:t> </a:t>
                      </a:r>
                      <a:r>
                        <a:rPr lang="tr-TR" sz="1400" b="1" dirty="0" smtClean="0">
                          <a:effectLst/>
                        </a:rPr>
                        <a:t>1</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Kitap Telifi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Telif Hakkı</a:t>
                      </a:r>
                      <a:r>
                        <a:rPr lang="tr-TR" sz="1400" b="1" baseline="0" dirty="0" smtClean="0">
                          <a:effectLst/>
                        </a:rPr>
                        <a:t>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dirty="0">
                          <a:effectLst/>
                        </a:rPr>
                        <a:t> </a:t>
                      </a:r>
                      <a:r>
                        <a:rPr lang="tr-TR" sz="1400" b="1" kern="1500" baseline="0" dirty="0" smtClean="0">
                          <a:effectLst/>
                        </a:rPr>
                        <a:t>34567890123</a:t>
                      </a:r>
                      <a:endParaRPr lang="tr-TR" sz="1400" b="1" kern="1500" baseline="0" dirty="0" smtClean="0">
                        <a:effectLst/>
                        <a:latin typeface="Times New Roman" panose="02020603050405020304" pitchFamily="18" charset="0"/>
                        <a:ea typeface="Times New Roman" panose="02020603050405020304" pitchFamily="18" charset="0"/>
                      </a:endParaRPr>
                    </a:p>
                    <a:p>
                      <a:pPr>
                        <a:spcAft>
                          <a:spcPts val="0"/>
                        </a:spcAft>
                      </a:pPr>
                      <a:endParaRPr lang="tr-TR" sz="1400" dirty="0">
                        <a:effectLst/>
                        <a:latin typeface="Times New Roman" panose="02020603050405020304" pitchFamily="18" charset="0"/>
                        <a:ea typeface="Times New Roman" panose="02020603050405020304" pitchFamily="18" charset="0"/>
                      </a:endParaRPr>
                    </a:p>
                  </a:txBody>
                  <a:tcPr marL="41511" marR="41511" marT="0" marB="0" anchor="ctr"/>
                </a:tc>
              </a:tr>
              <a:tr h="42923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r>
              <a:tr h="42923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r h="42923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r>
              <a:tr h="42923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bl>
          </a:graphicData>
        </a:graphic>
      </p:graphicFrame>
    </p:spTree>
    <p:extLst>
      <p:ext uri="{BB962C8B-B14F-4D97-AF65-F5344CB8AC3E}">
        <p14:creationId xmlns:p14="http://schemas.microsoft.com/office/powerpoint/2010/main" val="336089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456383" cy="5407496"/>
          </a:xfrm>
        </p:spPr>
        <p:txBody>
          <a:bodyPr rtlCol="0">
            <a:normAutofit/>
          </a:bodyPr>
          <a:lstStyle/>
          <a:p>
            <a:r>
              <a:rPr lang="tr-TR" sz="1800" b="1" dirty="0" smtClean="0">
                <a:solidFill>
                  <a:srgbClr val="FF0000"/>
                </a:solidFill>
              </a:rPr>
              <a:t>MAL BİLDİRİM FORMU SON KISIM </a:t>
            </a:r>
          </a:p>
          <a:p>
            <a:endParaRPr lang="tr-TR" sz="1800" b="1" dirty="0">
              <a:solidFill>
                <a:schemeClr val="tx1"/>
              </a:solidFill>
            </a:endParaRPr>
          </a:p>
          <a:p>
            <a:r>
              <a:rPr lang="tr-TR" sz="1800" b="1" dirty="0" smtClean="0">
                <a:solidFill>
                  <a:schemeClr val="tx1"/>
                </a:solidFill>
              </a:rPr>
              <a:t>Formun geçerli hale gelebilmesi için bildirim sahibinin Ad </a:t>
            </a:r>
            <a:r>
              <a:rPr lang="tr-TR" sz="1800" b="1" dirty="0" err="1" smtClean="0">
                <a:solidFill>
                  <a:schemeClr val="tx1"/>
                </a:solidFill>
              </a:rPr>
              <a:t>soyad</a:t>
            </a:r>
            <a:r>
              <a:rPr lang="tr-TR" sz="1800" b="1" dirty="0" smtClean="0">
                <a:solidFill>
                  <a:schemeClr val="tx1"/>
                </a:solidFill>
              </a:rPr>
              <a:t>, tarih bilgilerini yazması ve mutlaka imzalaması gereklidir.</a:t>
            </a:r>
          </a:p>
          <a:p>
            <a:endParaRPr lang="tr-TR" sz="1800" b="1" dirty="0">
              <a:solidFill>
                <a:schemeClr val="tx1"/>
              </a:solidFill>
            </a:endParaRPr>
          </a:p>
          <a:p>
            <a:r>
              <a:rPr lang="tr-TR" sz="1800" b="1" dirty="0" smtClean="0">
                <a:solidFill>
                  <a:schemeClr val="tx1"/>
                </a:solidFill>
              </a:rPr>
              <a:t>Ayrıca açıklamalarda hangi bölüme hangi bilgilerin doldurulması gerektiği tarif edilmiştir.</a:t>
            </a:r>
            <a:endParaRPr lang="tr-TR" sz="1800" b="1" dirty="0">
              <a:solidFill>
                <a:schemeClr val="tx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2002170"/>
              </p:ext>
            </p:extLst>
          </p:nvPr>
        </p:nvGraphicFramePr>
        <p:xfrm>
          <a:off x="3862164" y="457200"/>
          <a:ext cx="7920880" cy="4438555"/>
        </p:xfrm>
        <a:graphic>
          <a:graphicData uri="http://schemas.openxmlformats.org/drawingml/2006/table">
            <a:tbl>
              <a:tblPr>
                <a:tableStyleId>{073A0DAA-6AF3-43AB-8588-CEC1D06C72B9}</a:tableStyleId>
              </a:tblPr>
              <a:tblGrid>
                <a:gridCol w="5280587"/>
                <a:gridCol w="2640293"/>
              </a:tblGrid>
              <a:tr h="1073342">
                <a:tc rowSpan="2">
                  <a:txBody>
                    <a:bodyPr/>
                    <a:lstStyle/>
                    <a:p>
                      <a:pPr indent="193040">
                        <a:lnSpc>
                          <a:spcPts val="1400"/>
                        </a:lnSpc>
                        <a:spcAft>
                          <a:spcPts val="0"/>
                        </a:spcAft>
                      </a:pPr>
                      <a:endParaRPr lang="tr-TR" sz="1800" b="1" dirty="0" smtClean="0">
                        <a:effectLst/>
                      </a:endParaRPr>
                    </a:p>
                    <a:p>
                      <a:pPr indent="193040">
                        <a:lnSpc>
                          <a:spcPts val="1400"/>
                        </a:lnSpc>
                        <a:spcAft>
                          <a:spcPts val="0"/>
                        </a:spcAft>
                      </a:pPr>
                      <a:endParaRPr lang="tr-TR" sz="1800" b="1" dirty="0" smtClean="0">
                        <a:effectLst/>
                      </a:endParaRPr>
                    </a:p>
                    <a:p>
                      <a:pPr indent="193040">
                        <a:lnSpc>
                          <a:spcPts val="1400"/>
                        </a:lnSpc>
                        <a:spcAft>
                          <a:spcPts val="0"/>
                        </a:spcAft>
                      </a:pPr>
                      <a:r>
                        <a:rPr lang="tr-TR" sz="1800" b="1" dirty="0" smtClean="0">
                          <a:effectLst/>
                        </a:rPr>
                        <a:t>AÇIKLAMALAR</a:t>
                      </a:r>
                      <a:endParaRPr lang="tr-TR" sz="1800" b="1" dirty="0">
                        <a:effectLst/>
                      </a:endParaRPr>
                    </a:p>
                    <a:p>
                      <a:pPr marL="342900" lvl="0" indent="-342900">
                        <a:lnSpc>
                          <a:spcPts val="1400"/>
                        </a:lnSpc>
                        <a:spcAft>
                          <a:spcPts val="0"/>
                        </a:spcAft>
                        <a:buFont typeface="+mj-lt"/>
                        <a:buAutoNum type="arabicParenR"/>
                        <a:tabLst>
                          <a:tab pos="457200" algn="l"/>
                        </a:tabLst>
                      </a:pPr>
                      <a:r>
                        <a:rPr lang="tr-TR" sz="1800" b="1" dirty="0">
                          <a:effectLst/>
                        </a:rPr>
                        <a:t>Yakınlığı sütununa kendi eşi ve çocukları yazılacaktır</a:t>
                      </a:r>
                    </a:p>
                    <a:p>
                      <a:pPr marL="342900" lvl="0" indent="-342900">
                        <a:lnSpc>
                          <a:spcPts val="1400"/>
                        </a:lnSpc>
                        <a:spcAft>
                          <a:spcPts val="0"/>
                        </a:spcAft>
                        <a:buFont typeface="+mj-lt"/>
                        <a:buAutoNum type="arabicParenR"/>
                        <a:tabLst>
                          <a:tab pos="457200" algn="l"/>
                        </a:tabLst>
                      </a:pPr>
                      <a:r>
                        <a:rPr lang="tr-TR" sz="1800" b="1" dirty="0">
                          <a:effectLst/>
                        </a:rPr>
                        <a:t>Bu bölüme “bina”, “arsa” veya “arazi” yazılacaktır.</a:t>
                      </a:r>
                    </a:p>
                    <a:p>
                      <a:pPr marL="342900" lvl="0" indent="-342900">
                        <a:lnSpc>
                          <a:spcPts val="1400"/>
                        </a:lnSpc>
                        <a:spcAft>
                          <a:spcPts val="0"/>
                        </a:spcAft>
                        <a:buFont typeface="+mj-lt"/>
                        <a:buAutoNum type="arabicParenR"/>
                        <a:tabLst>
                          <a:tab pos="457200" algn="l"/>
                        </a:tabLst>
                      </a:pPr>
                      <a:r>
                        <a:rPr lang="tr-TR" sz="1800" b="1" dirty="0">
                          <a:effectLst/>
                        </a:rPr>
                        <a:t>Bu bölüme kara deniz veya hava ulaşım araçları yazılacaktır.</a:t>
                      </a:r>
                    </a:p>
                    <a:p>
                      <a:pPr marL="342900" lvl="0" indent="-342900">
                        <a:lnSpc>
                          <a:spcPts val="1400"/>
                        </a:lnSpc>
                        <a:spcAft>
                          <a:spcPts val="0"/>
                        </a:spcAft>
                        <a:buFont typeface="+mj-lt"/>
                        <a:buAutoNum type="arabicParenR"/>
                        <a:tabLst>
                          <a:tab pos="457200" algn="l"/>
                        </a:tabLst>
                      </a:pPr>
                      <a:r>
                        <a:rPr lang="tr-TR" sz="1800" b="1" dirty="0">
                          <a:effectLst/>
                        </a:rPr>
                        <a:t>Silah, pul, diğer koleksiyonlar, antikalar, kıymetli tablolar, hayvanlar vs.</a:t>
                      </a:r>
                    </a:p>
                    <a:p>
                      <a:pPr marL="342900" lvl="0" indent="-342900">
                        <a:lnSpc>
                          <a:spcPts val="1400"/>
                        </a:lnSpc>
                        <a:spcAft>
                          <a:spcPts val="0"/>
                        </a:spcAft>
                        <a:buFont typeface="+mj-lt"/>
                        <a:buAutoNum type="arabicParenR"/>
                        <a:tabLst>
                          <a:tab pos="457200" algn="l"/>
                        </a:tabLst>
                      </a:pPr>
                      <a:r>
                        <a:rPr lang="tr-TR" sz="1800" b="1" dirty="0">
                          <a:effectLst/>
                        </a:rPr>
                        <a:t>Yurt içindeki veya yurt dışındaki bankalar ile özel finans kurumlarında Bulunan para veya menkul değerler yazılacaklardır.</a:t>
                      </a:r>
                    </a:p>
                    <a:p>
                      <a:pPr marL="342900" lvl="0" indent="-342900">
                        <a:lnSpc>
                          <a:spcPts val="1400"/>
                        </a:lnSpc>
                        <a:spcAft>
                          <a:spcPts val="0"/>
                        </a:spcAft>
                        <a:buFont typeface="+mj-lt"/>
                        <a:buAutoNum type="arabicParenR"/>
                        <a:tabLst>
                          <a:tab pos="457200" algn="l"/>
                        </a:tabLst>
                      </a:pPr>
                      <a:r>
                        <a:rPr lang="tr-TR" sz="1800" b="1" dirty="0">
                          <a:effectLst/>
                        </a:rPr>
                        <a:t>Tüzel kişilerde unvan yazılacaktır</a:t>
                      </a:r>
                      <a:r>
                        <a:rPr lang="tr-TR" sz="1800" b="1" dirty="0" smtClean="0">
                          <a:effectLst/>
                        </a:rPr>
                        <a:t>.</a:t>
                      </a:r>
                      <a:endParaRPr lang="tr-TR" sz="1800" b="1" dirty="0">
                        <a:effectLst/>
                      </a:endParaRPr>
                    </a:p>
                    <a:p>
                      <a:pPr marL="342900" lvl="0" indent="-342900">
                        <a:lnSpc>
                          <a:spcPts val="1400"/>
                        </a:lnSpc>
                        <a:spcAft>
                          <a:spcPts val="0"/>
                        </a:spcAft>
                        <a:buFont typeface="+mj-lt"/>
                        <a:buAutoNum type="arabicParenR"/>
                        <a:tabLst>
                          <a:tab pos="457200" algn="l"/>
                        </a:tabLst>
                      </a:pPr>
                      <a:r>
                        <a:rPr lang="tr-TR" sz="1800" b="1" dirty="0" smtClean="0">
                          <a:effectLst/>
                        </a:rPr>
                        <a:t>Menkul </a:t>
                      </a:r>
                      <a:r>
                        <a:rPr lang="tr-TR" sz="1800" b="1" dirty="0">
                          <a:effectLst/>
                        </a:rPr>
                        <a:t>mallara ait ihtira beratı, alameti farika ve telif hakkı gibi haklar yazılacaktır.</a:t>
                      </a:r>
                      <a:endParaRPr lang="tr-TR" sz="1800" b="1" dirty="0">
                        <a:effectLst/>
                        <a:latin typeface="Times New Roman" panose="02020603050405020304" pitchFamily="18" charset="0"/>
                        <a:ea typeface="Times New Roman" panose="02020603050405020304" pitchFamily="18" charset="0"/>
                      </a:endParaRPr>
                    </a:p>
                  </a:txBody>
                  <a:tcPr marL="28169" marR="28169" marT="0" marB="0"/>
                </a:tc>
                <a:tc>
                  <a:txBody>
                    <a:bodyPr/>
                    <a:lstStyle/>
                    <a:p>
                      <a:pPr>
                        <a:lnSpc>
                          <a:spcPct val="150000"/>
                        </a:lnSpc>
                        <a:spcAft>
                          <a:spcPts val="0"/>
                        </a:spcAft>
                      </a:pPr>
                      <a:r>
                        <a:rPr lang="tr-TR" sz="1400" b="1" dirty="0">
                          <a:effectLst/>
                        </a:rPr>
                        <a:t>BİLDİRİM SAHİBİNİN</a:t>
                      </a:r>
                    </a:p>
                    <a:p>
                      <a:pPr>
                        <a:lnSpc>
                          <a:spcPct val="150000"/>
                        </a:lnSpc>
                        <a:spcAft>
                          <a:spcPts val="0"/>
                        </a:spcAft>
                      </a:pPr>
                      <a:r>
                        <a:rPr lang="tr-TR" sz="1400" b="1" dirty="0">
                          <a:effectLst/>
                        </a:rPr>
                        <a:t>ADI        </a:t>
                      </a:r>
                      <a:r>
                        <a:rPr lang="tr-TR" sz="1400" b="1" dirty="0" smtClean="0">
                          <a:effectLst/>
                        </a:rPr>
                        <a:t>:Ahmet</a:t>
                      </a:r>
                      <a:endParaRPr lang="tr-TR" sz="1400" b="1" dirty="0">
                        <a:effectLst/>
                      </a:endParaRPr>
                    </a:p>
                    <a:p>
                      <a:pPr>
                        <a:lnSpc>
                          <a:spcPct val="150000"/>
                        </a:lnSpc>
                        <a:spcAft>
                          <a:spcPts val="0"/>
                        </a:spcAft>
                      </a:pPr>
                      <a:r>
                        <a:rPr lang="tr-TR" sz="1400" b="1" dirty="0">
                          <a:effectLst/>
                        </a:rPr>
                        <a:t>SOYADI </a:t>
                      </a:r>
                      <a:r>
                        <a:rPr lang="tr-TR" sz="1400" b="1" dirty="0" smtClean="0">
                          <a:effectLst/>
                        </a:rPr>
                        <a:t>:YEŞİL</a:t>
                      </a:r>
                      <a:endParaRPr lang="tr-TR" sz="1400" b="1" dirty="0">
                        <a:effectLst/>
                      </a:endParaRPr>
                    </a:p>
                    <a:p>
                      <a:pPr>
                        <a:lnSpc>
                          <a:spcPct val="150000"/>
                        </a:lnSpc>
                        <a:spcAft>
                          <a:spcPts val="0"/>
                        </a:spcAft>
                      </a:pPr>
                      <a:r>
                        <a:rPr lang="tr-TR" sz="1400" b="1" dirty="0">
                          <a:effectLst/>
                        </a:rPr>
                        <a:t>TARİH    </a:t>
                      </a:r>
                      <a:r>
                        <a:rPr lang="tr-TR" sz="1400" b="1" dirty="0" smtClean="0">
                          <a:effectLst/>
                        </a:rPr>
                        <a:t>: 16.01.2019</a:t>
                      </a:r>
                      <a:endParaRPr lang="tr-TR" sz="1400" b="1" dirty="0">
                        <a:effectLst/>
                        <a:latin typeface="Times New Roman" panose="02020603050405020304" pitchFamily="18" charset="0"/>
                        <a:ea typeface="Times New Roman" panose="02020603050405020304" pitchFamily="18" charset="0"/>
                      </a:endParaRPr>
                    </a:p>
                  </a:txBody>
                  <a:tcPr marL="28169" marR="28169" marT="0" marB="0"/>
                </a:tc>
              </a:tr>
              <a:tr h="3158395">
                <a:tc vMerge="1">
                  <a:txBody>
                    <a:bodyPr/>
                    <a:lstStyle/>
                    <a:p>
                      <a:endParaRPr lang="tr-TR"/>
                    </a:p>
                  </a:txBody>
                  <a:tcPr/>
                </a:tc>
                <a:tc>
                  <a:txBody>
                    <a:bodyPr/>
                    <a:lstStyle/>
                    <a:p>
                      <a:pPr>
                        <a:spcAft>
                          <a:spcPts val="0"/>
                        </a:spcAft>
                      </a:pPr>
                      <a:r>
                        <a:rPr lang="tr-TR" sz="1400" b="1" dirty="0">
                          <a:effectLst/>
                        </a:rPr>
                        <a:t> </a:t>
                      </a:r>
                    </a:p>
                    <a:p>
                      <a:pPr>
                        <a:spcAft>
                          <a:spcPts val="0"/>
                        </a:spcAft>
                      </a:pPr>
                      <a:r>
                        <a:rPr lang="tr-TR" sz="1400" b="1" dirty="0">
                          <a:effectLst/>
                        </a:rPr>
                        <a:t> </a:t>
                      </a:r>
                    </a:p>
                    <a:p>
                      <a:pPr>
                        <a:spcAft>
                          <a:spcPts val="0"/>
                        </a:spcAft>
                      </a:pPr>
                      <a:r>
                        <a:rPr lang="tr-TR" sz="1400" b="1" dirty="0">
                          <a:effectLst/>
                        </a:rPr>
                        <a:t> </a:t>
                      </a:r>
                    </a:p>
                    <a:p>
                      <a:pPr>
                        <a:spcAft>
                          <a:spcPts val="0"/>
                        </a:spcAft>
                      </a:pPr>
                      <a:r>
                        <a:rPr lang="tr-TR" sz="1400" b="1" dirty="0">
                          <a:effectLst/>
                        </a:rPr>
                        <a:t>İMZA      </a:t>
                      </a:r>
                      <a:r>
                        <a:rPr lang="tr-TR" sz="1400" b="1" dirty="0" smtClean="0">
                          <a:effectLst/>
                        </a:rPr>
                        <a:t>:  </a:t>
                      </a:r>
                      <a:r>
                        <a:rPr lang="tr-TR" sz="2400" b="1" i="1" dirty="0" smtClean="0">
                          <a:effectLst/>
                          <a:latin typeface="Blackadder ITC" panose="04020505051007020D02" pitchFamily="82" charset="0"/>
                        </a:rPr>
                        <a:t>Ahmet</a:t>
                      </a:r>
                      <a:r>
                        <a:rPr lang="tr-TR" sz="2400" b="1" i="1" baseline="0" dirty="0" smtClean="0">
                          <a:effectLst/>
                          <a:latin typeface="Blackadder ITC" panose="04020505051007020D02" pitchFamily="82" charset="0"/>
                        </a:rPr>
                        <a:t> Yeşil</a:t>
                      </a:r>
                      <a:endParaRPr lang="tr-TR" sz="2400" b="1" i="1" dirty="0">
                        <a:effectLst/>
                        <a:latin typeface="Blackadder ITC" panose="04020505051007020D02" pitchFamily="82" charset="0"/>
                        <a:ea typeface="Times New Roman" panose="02020603050405020304" pitchFamily="18" charset="0"/>
                      </a:endParaRPr>
                    </a:p>
                  </a:txBody>
                  <a:tcPr marL="28169" marR="28169" marT="0" marB="0"/>
                </a:tc>
              </a:tr>
            </a:tbl>
          </a:graphicData>
        </a:graphic>
      </p:graphicFrame>
      <p:sp>
        <p:nvSpPr>
          <p:cNvPr id="7" name="Rectangle 1"/>
          <p:cNvSpPr>
            <a:spLocks noChangeArrowheads="1"/>
          </p:cNvSpPr>
          <p:nvPr/>
        </p:nvSpPr>
        <p:spPr bwMode="auto">
          <a:xfrm>
            <a:off x="-1960142" y="-270464"/>
            <a:ext cx="14148967" cy="727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443742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5400" b="1" dirty="0" smtClean="0">
                <a:solidFill>
                  <a:srgbClr val="FF0000"/>
                </a:solidFill>
              </a:rPr>
              <a:t>Katıldığınız İçin Teşekkür Ederiz.</a:t>
            </a:r>
            <a:endParaRPr lang="tr-TR" sz="5400" b="1" dirty="0">
              <a:solidFill>
                <a:srgbClr val="FF0000"/>
              </a:solidFill>
            </a:endParaRPr>
          </a:p>
        </p:txBody>
      </p:sp>
      <p:sp>
        <p:nvSpPr>
          <p:cNvPr id="4" name="Metin Yer Tutucusu 3"/>
          <p:cNvSpPr>
            <a:spLocks noGrp="1"/>
          </p:cNvSpPr>
          <p:nvPr>
            <p:ph type="body" sz="half" idx="2"/>
          </p:nvPr>
        </p:nvSpPr>
        <p:spPr/>
        <p:txBody>
          <a:bodyPr/>
          <a:lstStyle/>
          <a:p>
            <a:endParaRPr lang="tr-TR" dirty="0"/>
          </a:p>
        </p:txBody>
      </p:sp>
    </p:spTree>
    <p:extLst>
      <p:ext uri="{BB962C8B-B14F-4D97-AF65-F5344CB8AC3E}">
        <p14:creationId xmlns:p14="http://schemas.microsoft.com/office/powerpoint/2010/main" val="3549164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034" y="188640"/>
            <a:ext cx="10882986" cy="6048672"/>
          </a:xfrm>
        </p:spPr>
        <p:txBody>
          <a:bodyPr>
            <a:normAutofit fontScale="92500" lnSpcReduction="10000"/>
          </a:bodyPr>
          <a:lstStyle/>
          <a:p>
            <a:endParaRPr lang="tr-TR" b="1" dirty="0" smtClean="0">
              <a:solidFill>
                <a:schemeClr val="tx1"/>
              </a:solidFill>
            </a:endParaRPr>
          </a:p>
          <a:p>
            <a:r>
              <a:rPr lang="tr-TR" sz="2600" b="1" dirty="0" smtClean="0">
                <a:solidFill>
                  <a:srgbClr val="C00000"/>
                </a:solidFill>
              </a:rPr>
              <a:t>Mal Bildirim Formu önlü arkalı birbirinden ayrılmaz tek sayfa bir </a:t>
            </a:r>
            <a:r>
              <a:rPr lang="tr-TR" sz="2600" b="1" dirty="0" err="1" smtClean="0">
                <a:solidFill>
                  <a:srgbClr val="C00000"/>
                </a:solidFill>
              </a:rPr>
              <a:t>formdur.Ön</a:t>
            </a:r>
            <a:r>
              <a:rPr lang="tr-TR" sz="2600" b="1" dirty="0" smtClean="0">
                <a:solidFill>
                  <a:srgbClr val="C00000"/>
                </a:solidFill>
              </a:rPr>
              <a:t> ve arka sayfaları ayrı ayrı kağıtlara basılamaz. </a:t>
            </a:r>
          </a:p>
          <a:p>
            <a:r>
              <a:rPr lang="tr-TR" sz="2200" b="1" u="sng" dirty="0" smtClean="0">
                <a:solidFill>
                  <a:srgbClr val="FFFF00"/>
                </a:solidFill>
              </a:rPr>
              <a:t>Mal </a:t>
            </a:r>
            <a:r>
              <a:rPr lang="tr-TR" sz="2200" b="1" u="sng" dirty="0">
                <a:solidFill>
                  <a:srgbClr val="FFFF00"/>
                </a:solidFill>
              </a:rPr>
              <a:t>Bildirim Formu Nasıl Doldurulur? </a:t>
            </a:r>
            <a:endParaRPr lang="tr-TR" sz="2200" b="1" u="sng" dirty="0" smtClean="0">
              <a:solidFill>
                <a:srgbClr val="FFFF00"/>
              </a:solidFill>
            </a:endParaRPr>
          </a:p>
          <a:p>
            <a:r>
              <a:rPr lang="tr-TR" sz="2200" b="1" dirty="0" smtClean="0">
                <a:solidFill>
                  <a:schemeClr val="accent2"/>
                </a:solidFill>
              </a:rPr>
              <a:t>Mal </a:t>
            </a:r>
            <a:r>
              <a:rPr lang="tr-TR" sz="2200" b="1" dirty="0">
                <a:solidFill>
                  <a:schemeClr val="accent2"/>
                </a:solidFill>
              </a:rPr>
              <a:t>bildirim formlarında 8 bölüm bulunmaktadır</a:t>
            </a:r>
            <a:r>
              <a:rPr lang="tr-TR" sz="2200" b="1" dirty="0" smtClean="0">
                <a:solidFill>
                  <a:schemeClr val="accent2"/>
                </a:solidFill>
              </a:rPr>
              <a:t>.</a:t>
            </a:r>
          </a:p>
          <a:p>
            <a:r>
              <a:rPr lang="tr-TR" sz="2200" b="1" dirty="0" smtClean="0">
                <a:solidFill>
                  <a:schemeClr val="tx1"/>
                </a:solidFill>
              </a:rPr>
              <a:t>Her </a:t>
            </a:r>
            <a:r>
              <a:rPr lang="tr-TR" sz="2200" b="1" dirty="0">
                <a:solidFill>
                  <a:schemeClr val="tx1"/>
                </a:solidFill>
              </a:rPr>
              <a:t>bir bölümde farklı mallara ilişkin kısımlar bulunmaktadır</a:t>
            </a:r>
            <a:r>
              <a:rPr lang="tr-TR" sz="2200" b="1" dirty="0" smtClean="0">
                <a:solidFill>
                  <a:schemeClr val="tx1"/>
                </a:solidFill>
              </a:rPr>
              <a:t>.</a:t>
            </a:r>
          </a:p>
          <a:p>
            <a:r>
              <a:rPr lang="tr-TR" sz="2400" b="1" dirty="0" smtClean="0">
                <a:solidFill>
                  <a:srgbClr val="FFFF00"/>
                </a:solidFill>
              </a:rPr>
              <a:t>1-Kimlik Bilgileri  							6-Altın ve Mücevherat Bilgileri </a:t>
            </a:r>
          </a:p>
          <a:p>
            <a:r>
              <a:rPr lang="tr-TR" sz="2400" b="1" dirty="0" smtClean="0">
                <a:solidFill>
                  <a:srgbClr val="FFFF00"/>
                </a:solidFill>
              </a:rPr>
              <a:t>2-Taşınmaz Mal Bilgileri 					7-Borç Alacak Bilgileri </a:t>
            </a:r>
          </a:p>
          <a:p>
            <a:r>
              <a:rPr lang="tr-TR" sz="2400" b="1" dirty="0" smtClean="0">
                <a:solidFill>
                  <a:srgbClr val="FFFF00"/>
                </a:solidFill>
              </a:rPr>
              <a:t>3- Kooperatif Bilgileri						8-Haklar ve Beyanı Gerekli Görülen </a:t>
            </a:r>
          </a:p>
          <a:p>
            <a:r>
              <a:rPr lang="tr-TR" sz="2400" b="1" dirty="0" smtClean="0">
                <a:solidFill>
                  <a:srgbClr val="FFFF00"/>
                </a:solidFill>
              </a:rPr>
              <a:t>4- Taşınır Mal Bilgileri 						    Diğer Servet Unsurları </a:t>
            </a:r>
          </a:p>
          <a:p>
            <a:r>
              <a:rPr lang="tr-TR" sz="2400" b="1" dirty="0" smtClean="0">
                <a:solidFill>
                  <a:srgbClr val="FFFF00"/>
                </a:solidFill>
              </a:rPr>
              <a:t>5-Banka ve Menkul Değere Ait Bilgiler</a:t>
            </a:r>
            <a:endParaRPr lang="tr-TR" sz="2400" b="1" dirty="0">
              <a:solidFill>
                <a:srgbClr val="FFFF00"/>
              </a:solidFill>
            </a:endParaRPr>
          </a:p>
          <a:p>
            <a:endParaRPr lang="tr-TR" sz="2200" b="1" dirty="0" smtClean="0">
              <a:solidFill>
                <a:schemeClr val="tx1"/>
              </a:solidFill>
            </a:endParaRPr>
          </a:p>
          <a:p>
            <a:r>
              <a:rPr lang="tr-TR" sz="2200" b="1" dirty="0" smtClean="0">
                <a:solidFill>
                  <a:schemeClr val="tx1"/>
                </a:solidFill>
              </a:rPr>
              <a:t>İlgili </a:t>
            </a:r>
            <a:r>
              <a:rPr lang="tr-TR" sz="2200" b="1" dirty="0">
                <a:solidFill>
                  <a:schemeClr val="tx1"/>
                </a:solidFill>
              </a:rPr>
              <a:t>bölümlerde sayılan mallara sahip olan memurlar ilgili bölümleri dolduracak ilgili bölümlere ilişkin herhangi bir malvarlığı olmayanlar ilgili kısmı boş bırakacaklardır.</a:t>
            </a:r>
          </a:p>
          <a:p>
            <a:endParaRPr lang="tr-TR" sz="2200" dirty="0"/>
          </a:p>
        </p:txBody>
      </p:sp>
    </p:spTree>
    <p:extLst>
      <p:ext uri="{BB962C8B-B14F-4D97-AF65-F5344CB8AC3E}">
        <p14:creationId xmlns:p14="http://schemas.microsoft.com/office/powerpoint/2010/main" val="2504973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graphicFrame>
        <p:nvGraphicFramePr>
          <p:cNvPr id="3" name="İçerik Yer Tutucusu 2"/>
          <p:cNvGraphicFramePr>
            <a:graphicFrameLocks noGrp="1"/>
          </p:cNvGraphicFramePr>
          <p:nvPr>
            <p:ph idx="1"/>
            <p:extLst>
              <p:ext uri="{D42A27DB-BD31-4B8C-83A1-F6EECF244321}">
                <p14:modId xmlns:p14="http://schemas.microsoft.com/office/powerpoint/2010/main" val="1613957965"/>
              </p:ext>
            </p:extLst>
          </p:nvPr>
        </p:nvGraphicFramePr>
        <p:xfrm>
          <a:off x="4798267" y="764706"/>
          <a:ext cx="7056786" cy="4504213"/>
        </p:xfrm>
        <a:graphic>
          <a:graphicData uri="http://schemas.openxmlformats.org/drawingml/2006/table">
            <a:tbl>
              <a:tblPr>
                <a:tableStyleId>{073A0DAA-6AF3-43AB-8588-CEC1D06C72B9}</a:tableStyleId>
              </a:tblPr>
              <a:tblGrid>
                <a:gridCol w="665873"/>
                <a:gridCol w="81657"/>
                <a:gridCol w="836647"/>
                <a:gridCol w="288032"/>
                <a:gridCol w="864096"/>
                <a:gridCol w="792088"/>
                <a:gridCol w="1224136"/>
                <a:gridCol w="2304257"/>
              </a:tblGrid>
              <a:tr h="430115">
                <a:tc gridSpan="2">
                  <a:txBody>
                    <a:bodyPr/>
                    <a:lstStyle/>
                    <a:p>
                      <a:pPr algn="ctr">
                        <a:spcAft>
                          <a:spcPts val="0"/>
                        </a:spcAft>
                      </a:pPr>
                      <a:r>
                        <a:rPr lang="tr-TR" sz="1200" b="1" kern="1500" baseline="0" dirty="0">
                          <a:effectLst/>
                        </a:rPr>
                        <a:t>MAL BİLDİRİMİ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hMerge="1">
                  <a:txBody>
                    <a:bodyPr/>
                    <a:lstStyle/>
                    <a:p>
                      <a:endParaRPr lang="tr-TR"/>
                    </a:p>
                  </a:txBody>
                  <a:tcPr/>
                </a:tc>
                <a:tc>
                  <a:txBody>
                    <a:bodyPr/>
                    <a:lstStyle/>
                    <a:p>
                      <a:pPr>
                        <a:spcAft>
                          <a:spcPts val="0"/>
                        </a:spcAft>
                      </a:pPr>
                      <a:r>
                        <a:rPr lang="tr-TR" sz="1200" b="1" kern="1500" baseline="0" dirty="0">
                          <a:effectLst/>
                        </a:rPr>
                        <a:t>KURUMU</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gridSpan="5">
                  <a:txBody>
                    <a:bodyPr/>
                    <a:lstStyle/>
                    <a:p>
                      <a:pPr algn="l">
                        <a:spcAft>
                          <a:spcPts val="0"/>
                        </a:spcAft>
                      </a:pPr>
                      <a:r>
                        <a:rPr lang="tr-TR" sz="1400" b="1" kern="1500" baseline="0" dirty="0">
                          <a:effectLst/>
                        </a:rPr>
                        <a:t> </a:t>
                      </a:r>
                      <a:r>
                        <a:rPr lang="tr-TR" sz="1400" b="1" kern="1500" baseline="0" dirty="0" smtClean="0">
                          <a:effectLst/>
                        </a:rPr>
                        <a:t>Bursa Uludağ Üniversitesi </a:t>
                      </a:r>
                      <a:endParaRPr lang="tr-TR" sz="1400" b="1" kern="1500" baseline="0" dirty="0">
                        <a:effectLst/>
                        <a:latin typeface="Times New Roman" panose="02020603050405020304" pitchFamily="18" charset="0"/>
                        <a:ea typeface="Times New Roman" panose="02020603050405020304" pitchFamily="18" charset="0"/>
                      </a:endParaRPr>
                    </a:p>
                  </a:txBody>
                  <a:tcPr marL="37862" marR="37862"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6502">
                <a:tc rowSpan="2" gridSpan="2">
                  <a:txBody>
                    <a:bodyPr/>
                    <a:lstStyle/>
                    <a:p>
                      <a:pPr algn="ctr">
                        <a:spcAft>
                          <a:spcPts val="0"/>
                        </a:spcAft>
                      </a:pPr>
                      <a:r>
                        <a:rPr lang="tr-TR" sz="1200" b="1" kern="1500" baseline="0" dirty="0">
                          <a:effectLst/>
                        </a:rPr>
                        <a:t> </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rowSpan="2" hMerge="1">
                  <a:txBody>
                    <a:bodyPr/>
                    <a:lstStyle/>
                    <a:p>
                      <a:endParaRPr lang="tr-TR"/>
                    </a:p>
                  </a:txBody>
                  <a:tcPr/>
                </a:tc>
                <a:tc>
                  <a:txBody>
                    <a:bodyPr/>
                    <a:lstStyle/>
                    <a:p>
                      <a:pPr>
                        <a:spcAft>
                          <a:spcPts val="0"/>
                        </a:spcAft>
                      </a:pPr>
                      <a:r>
                        <a:rPr lang="tr-TR" sz="1200" b="1" kern="1500" baseline="0" dirty="0">
                          <a:effectLst/>
                        </a:rPr>
                        <a:t>GÖREVİ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gridSpan="5">
                  <a:txBody>
                    <a:bodyPr/>
                    <a:lstStyle/>
                    <a:p>
                      <a:pPr algn="l">
                        <a:spcAft>
                          <a:spcPts val="0"/>
                        </a:spcAft>
                      </a:pPr>
                      <a:r>
                        <a:rPr lang="tr-TR" sz="1200" b="1" kern="1500" baseline="0" dirty="0" smtClean="0">
                          <a:effectLst/>
                          <a:latin typeface="Times New Roman" panose="02020603050405020304" pitchFamily="18" charset="0"/>
                          <a:ea typeface="Times New Roman" panose="02020603050405020304" pitchFamily="18" charset="0"/>
                        </a:rPr>
                        <a:t> </a:t>
                      </a:r>
                      <a:r>
                        <a:rPr lang="tr-TR" sz="1400" b="1" kern="1500" baseline="0" dirty="0" smtClean="0">
                          <a:effectLst/>
                          <a:latin typeface="+mj-lt"/>
                          <a:ea typeface="Times New Roman" panose="02020603050405020304" pitchFamily="18" charset="0"/>
                        </a:rPr>
                        <a:t>Bilgisayar İşletmeni </a:t>
                      </a:r>
                      <a:endParaRPr lang="tr-TR" sz="1400" b="1" kern="1500" baseline="0" dirty="0">
                        <a:effectLst/>
                        <a:latin typeface="+mj-lt"/>
                        <a:ea typeface="Times New Roman" panose="02020603050405020304" pitchFamily="18" charset="0"/>
                      </a:endParaRPr>
                    </a:p>
                  </a:txBody>
                  <a:tcPr marL="37862" marR="37862"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6502">
                <a:tc gridSpan="2" vMerge="1">
                  <a:txBody>
                    <a:bodyPr/>
                    <a:lstStyle/>
                    <a:p>
                      <a:endParaRPr lang="tr-TR"/>
                    </a:p>
                  </a:txBody>
                  <a:tcPr/>
                </a:tc>
                <a:tc hMerge="1" vMerge="1">
                  <a:txBody>
                    <a:bodyPr/>
                    <a:lstStyle/>
                    <a:p>
                      <a:endParaRPr lang="tr-TR"/>
                    </a:p>
                  </a:txBody>
                  <a:tcPr/>
                </a:tc>
                <a:tc>
                  <a:txBody>
                    <a:bodyPr/>
                    <a:lstStyle/>
                    <a:p>
                      <a:pPr>
                        <a:spcAft>
                          <a:spcPts val="0"/>
                        </a:spcAft>
                      </a:pPr>
                      <a:r>
                        <a:rPr lang="tr-TR" sz="1200" b="1" kern="1500" baseline="0" dirty="0">
                          <a:effectLst/>
                        </a:rPr>
                        <a:t>SİCİL NO</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gridSpan="5">
                  <a:txBody>
                    <a:bodyPr/>
                    <a:lstStyle/>
                    <a:p>
                      <a:pPr>
                        <a:spcAft>
                          <a:spcPts val="0"/>
                        </a:spcAft>
                      </a:pPr>
                      <a:r>
                        <a:rPr lang="tr-TR" sz="1200" b="1" kern="1500" baseline="0" dirty="0" smtClean="0">
                          <a:effectLst/>
                        </a:rPr>
                        <a:t> B-2500- </a:t>
                      </a:r>
                      <a:r>
                        <a:rPr lang="tr-TR" sz="1200" b="1" kern="1500" baseline="0" dirty="0" smtClean="0">
                          <a:effectLst/>
                        </a:rPr>
                        <a:t>4207</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537159">
                <a:tc gridSpan="8">
                  <a:txBody>
                    <a:bodyPr/>
                    <a:lstStyle/>
                    <a:p>
                      <a:pPr algn="just">
                        <a:spcAft>
                          <a:spcPts val="0"/>
                        </a:spcAft>
                      </a:pPr>
                      <a:r>
                        <a:rPr lang="tr-TR" sz="1200" b="1" kern="1500" baseline="0" dirty="0">
                          <a:effectLst/>
                        </a:rPr>
                        <a:t>3628 sayılı kanunun 2. ve Mal Bildiriminde Bulunması Hakkında Yönetmeliğin 8. maddesine göre mal bildiriminde bulunacak olanlar kendileri ile eşleri ve velayetleri altındaki çocuklarının taşınır ve taşınmaz malları ile arsa ve yapı kooperatifi gibi kooperatiflerde bulunan hisselerini değerleri ne olursa olsun formun 2. ve 3. bölümlerine kaydetmek zorundadırlar. Formun 4-8. bölümlerine kaydedilmesi gereken her türlü kara, deniz ve hava taşıt araçları, traktör, biçerdöver, harman makineleri ve diğer ziraat araçları, inşaat ve iş makineleri, hayvanlar koleksiyon ve antika ev eşyaları ile hakları, alacaklar, borçlar ve gelirlerden, kendilerine ödeme yapılanlara aylık net ödemenin, ödeme yapılmayanlara ise GİH sınıfındaki 1. derece şube aylık net ödemenin, beş katından fazla tutardaki kısmı beyan edilir. </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5780">
                <a:tc gridSpan="8">
                  <a:txBody>
                    <a:bodyPr/>
                    <a:lstStyle/>
                    <a:p>
                      <a:pPr algn="just">
                        <a:spcAft>
                          <a:spcPts val="0"/>
                        </a:spcAft>
                      </a:pPr>
                      <a:r>
                        <a:rPr lang="tr-TR" sz="1200" b="1" kern="1500" baseline="0" dirty="0">
                          <a:effectLst/>
                        </a:rPr>
                        <a:t>BÖLÜM-1                                                   </a:t>
                      </a:r>
                      <a:r>
                        <a:rPr lang="tr-TR" sz="1200" b="1" kern="1500" baseline="0" dirty="0" smtClean="0">
                          <a:effectLst/>
                        </a:rPr>
                        <a:t>KİMLİK BİLGİLERİ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3386">
                <a:tc>
                  <a:txBody>
                    <a:bodyPr/>
                    <a:lstStyle/>
                    <a:p>
                      <a:pPr algn="ctr">
                        <a:spcAft>
                          <a:spcPts val="0"/>
                        </a:spcAft>
                      </a:pPr>
                      <a:r>
                        <a:rPr lang="tr-TR" sz="1200" b="1" kern="1500" baseline="0" dirty="0">
                          <a:effectLst/>
                        </a:rPr>
                        <a:t>SIRA</a:t>
                      </a:r>
                      <a:br>
                        <a:rPr lang="tr-TR" sz="1200" b="1" kern="1500" baseline="0" dirty="0">
                          <a:effectLst/>
                        </a:rPr>
                      </a:br>
                      <a:r>
                        <a:rPr lang="tr-TR" sz="1200" b="1" kern="1500" baseline="0" dirty="0">
                          <a:effectLst/>
                        </a:rPr>
                        <a:t>NO</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gridSpan="3">
                  <a:txBody>
                    <a:bodyPr/>
                    <a:lstStyle/>
                    <a:p>
                      <a:pPr algn="ctr">
                        <a:spcAft>
                          <a:spcPts val="0"/>
                        </a:spcAft>
                      </a:pPr>
                      <a:r>
                        <a:rPr lang="tr-TR" sz="1200" b="1" kern="1500" baseline="0" dirty="0">
                          <a:effectLst/>
                        </a:rPr>
                        <a:t>ADI VE SOYADI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hMerge="1">
                  <a:txBody>
                    <a:bodyPr/>
                    <a:lstStyle/>
                    <a:p>
                      <a:endParaRPr lang="tr-TR"/>
                    </a:p>
                  </a:txBody>
                  <a:tcPr/>
                </a:tc>
                <a:tc hMerge="1">
                  <a:txBody>
                    <a:bodyPr/>
                    <a:lstStyle/>
                    <a:p>
                      <a:endParaRPr lang="tr-TR"/>
                    </a:p>
                  </a:txBody>
                  <a:tcPr/>
                </a:tc>
                <a:tc>
                  <a:txBody>
                    <a:bodyPr/>
                    <a:lstStyle/>
                    <a:p>
                      <a:pPr algn="ctr">
                        <a:spcAft>
                          <a:spcPts val="0"/>
                        </a:spcAft>
                      </a:pPr>
                      <a:r>
                        <a:rPr lang="tr-TR" sz="1200" b="1" kern="1500" baseline="0" dirty="0">
                          <a:effectLst/>
                        </a:rPr>
                        <a:t>DOĞUM</a:t>
                      </a:r>
                      <a:br>
                        <a:rPr lang="tr-TR" sz="1200" b="1" kern="1500" baseline="0" dirty="0">
                          <a:effectLst/>
                        </a:rPr>
                      </a:br>
                      <a:r>
                        <a:rPr lang="tr-TR" sz="1200" b="1" kern="1500" baseline="0" dirty="0">
                          <a:effectLst/>
                        </a:rPr>
                        <a:t>TARİHİ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lgn="ctr">
                        <a:spcAft>
                          <a:spcPts val="0"/>
                        </a:spcAft>
                      </a:pPr>
                      <a:r>
                        <a:rPr lang="tr-TR" sz="1200" b="1" kern="1500" baseline="0" dirty="0">
                          <a:effectLst/>
                        </a:rPr>
                        <a:t>DOĞUM </a:t>
                      </a:r>
                      <a:br>
                        <a:rPr lang="tr-TR" sz="1200" b="1" kern="1500" baseline="0" dirty="0">
                          <a:effectLst/>
                        </a:rPr>
                      </a:br>
                      <a:r>
                        <a:rPr lang="tr-TR" sz="1200" b="1" kern="1500" baseline="0" dirty="0">
                          <a:effectLst/>
                        </a:rPr>
                        <a:t>YERİ</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lgn="ctr">
                        <a:spcAft>
                          <a:spcPts val="0"/>
                        </a:spcAft>
                      </a:pPr>
                      <a:r>
                        <a:rPr lang="tr-TR" sz="1200" b="1" kern="1500" baseline="0" dirty="0">
                          <a:effectLst/>
                        </a:rPr>
                        <a:t>YAKINLIĞI(1)</a:t>
                      </a: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lgn="ctr">
                        <a:spcAft>
                          <a:spcPts val="0"/>
                        </a:spcAft>
                      </a:pPr>
                      <a:r>
                        <a:rPr lang="tr-TR" sz="1200" b="1" kern="1500" baseline="0" dirty="0">
                          <a:effectLst/>
                        </a:rPr>
                        <a:t>TC KİMLİK NO: </a:t>
                      </a:r>
                      <a:br>
                        <a:rPr lang="tr-TR" sz="1200" b="1" kern="1500" baseline="0" dirty="0">
                          <a:effectLst/>
                        </a:rPr>
                      </a:br>
                      <a:endParaRPr lang="tr-TR" sz="1200" b="1" kern="1500" baseline="0" dirty="0">
                        <a:effectLst/>
                        <a:latin typeface="Times New Roman" panose="02020603050405020304" pitchFamily="18" charset="0"/>
                        <a:ea typeface="Times New Roman" panose="02020603050405020304" pitchFamily="18" charset="0"/>
                      </a:endParaRPr>
                    </a:p>
                  </a:txBody>
                  <a:tcPr marL="37862" marR="37862" marT="0" marB="0" anchor="ctr"/>
                </a:tc>
              </a:tr>
              <a:tr h="276502">
                <a:tc>
                  <a:txBody>
                    <a:bodyPr/>
                    <a:lstStyle/>
                    <a:p>
                      <a:pPr>
                        <a:spcAft>
                          <a:spcPts val="0"/>
                        </a:spcAft>
                      </a:pPr>
                      <a:r>
                        <a:rPr lang="tr-TR" sz="1300" b="1" kern="1500" baseline="0" dirty="0">
                          <a:effectLst/>
                        </a:rPr>
                        <a:t> </a:t>
                      </a:r>
                      <a:r>
                        <a:rPr lang="tr-TR" sz="1300" b="1" kern="1500" baseline="0" dirty="0" smtClean="0">
                          <a:effectLst/>
                        </a:rPr>
                        <a:t>1</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gridSpan="3">
                  <a:txBody>
                    <a:bodyPr/>
                    <a:lstStyle/>
                    <a:p>
                      <a:pPr>
                        <a:spcAft>
                          <a:spcPts val="0"/>
                        </a:spcAft>
                      </a:pPr>
                      <a:r>
                        <a:rPr lang="tr-TR" sz="1300" b="1" kern="1500" baseline="0" dirty="0" smtClean="0">
                          <a:effectLst/>
                        </a:rPr>
                        <a:t>Ahmet YEŞİL</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hMerge="1">
                  <a:txBody>
                    <a:bodyPr/>
                    <a:lstStyle/>
                    <a:p>
                      <a:endParaRPr lang="tr-TR"/>
                    </a:p>
                  </a:txBody>
                  <a:tcPr/>
                </a:tc>
                <a:tc hMerge="1">
                  <a:txBody>
                    <a:bodyPr/>
                    <a:lstStyle/>
                    <a:p>
                      <a:endParaRPr lang="tr-TR"/>
                    </a:p>
                  </a:txBody>
                  <a:tcPr/>
                </a:tc>
                <a:tc>
                  <a:txBody>
                    <a:bodyPr/>
                    <a:lstStyle/>
                    <a:p>
                      <a:pPr>
                        <a:spcAft>
                          <a:spcPts val="0"/>
                        </a:spcAft>
                      </a:pPr>
                      <a:r>
                        <a:rPr lang="tr-TR" sz="1300" b="1" kern="1500" baseline="0" dirty="0" smtClean="0">
                          <a:effectLst/>
                        </a:rPr>
                        <a:t>3.12.1975</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latin typeface="+mn-lt"/>
                          <a:ea typeface="+mn-ea"/>
                        </a:rPr>
                        <a:t>Manisa</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a:effectLst/>
                        </a:rPr>
                        <a:t> </a:t>
                      </a:r>
                      <a:r>
                        <a:rPr lang="tr-TR" sz="1300" b="1" kern="1500" baseline="0" dirty="0" smtClean="0">
                          <a:effectLst/>
                        </a:rPr>
                        <a:t>Kendisi </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300" b="1" kern="1500" baseline="0" dirty="0">
                          <a:effectLst/>
                        </a:rPr>
                        <a:t> </a:t>
                      </a:r>
                      <a:r>
                        <a:rPr lang="tr-TR" sz="1300" b="1" kern="1500" baseline="0" dirty="0" smtClean="0">
                          <a:effectLst/>
                        </a:rPr>
                        <a:t>34567890123</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r>
              <a:tr h="276502">
                <a:tc>
                  <a:txBody>
                    <a:bodyPr/>
                    <a:lstStyle/>
                    <a:p>
                      <a:pPr>
                        <a:spcAft>
                          <a:spcPts val="0"/>
                        </a:spcAft>
                      </a:pPr>
                      <a:r>
                        <a:rPr lang="tr-TR" sz="1300" b="1" kern="1500" baseline="0" dirty="0">
                          <a:effectLst/>
                        </a:rPr>
                        <a:t> </a:t>
                      </a:r>
                      <a:r>
                        <a:rPr lang="tr-TR" sz="1300" b="1" kern="1500" baseline="0" dirty="0" smtClean="0">
                          <a:effectLst/>
                        </a:rPr>
                        <a:t>2</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gridSpan="3">
                  <a:txBody>
                    <a:bodyPr/>
                    <a:lstStyle/>
                    <a:p>
                      <a:pPr>
                        <a:spcAft>
                          <a:spcPts val="0"/>
                        </a:spcAft>
                      </a:pPr>
                      <a:r>
                        <a:rPr lang="tr-TR" sz="1300" b="1" kern="1500" baseline="0" dirty="0">
                          <a:effectLst/>
                        </a:rPr>
                        <a:t> </a:t>
                      </a:r>
                      <a:r>
                        <a:rPr lang="tr-TR" sz="1300" b="1" kern="1500" baseline="0" dirty="0" smtClean="0">
                          <a:effectLst/>
                        </a:rPr>
                        <a:t>Dilek YEŞİL</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hMerge="1">
                  <a:txBody>
                    <a:bodyPr/>
                    <a:lstStyle/>
                    <a:p>
                      <a:endParaRPr lang="tr-TR"/>
                    </a:p>
                  </a:txBody>
                  <a:tcPr/>
                </a:tc>
                <a:tc hMerge="1">
                  <a:txBody>
                    <a:bodyPr/>
                    <a:lstStyle/>
                    <a:p>
                      <a:endParaRPr lang="tr-TR"/>
                    </a:p>
                  </a:txBody>
                  <a:tcPr/>
                </a:tc>
                <a:tc>
                  <a:txBody>
                    <a:bodyPr/>
                    <a:lstStyle/>
                    <a:p>
                      <a:pPr>
                        <a:spcAft>
                          <a:spcPts val="0"/>
                        </a:spcAft>
                      </a:pPr>
                      <a:r>
                        <a:rPr lang="tr-TR" sz="1300" b="1" kern="1500" baseline="0" dirty="0" smtClean="0">
                          <a:effectLst/>
                        </a:rPr>
                        <a:t>1.7.1976</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Bursa </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Eşi</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12345678901</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r>
              <a:tr h="276502">
                <a:tc>
                  <a:txBody>
                    <a:bodyPr/>
                    <a:lstStyle/>
                    <a:p>
                      <a:pPr>
                        <a:spcAft>
                          <a:spcPts val="0"/>
                        </a:spcAft>
                      </a:pPr>
                      <a:r>
                        <a:rPr lang="tr-TR" sz="1300" b="1" kern="1500" baseline="0" dirty="0">
                          <a:effectLst/>
                        </a:rPr>
                        <a:t> </a:t>
                      </a:r>
                      <a:r>
                        <a:rPr lang="tr-TR" sz="1300" b="1" kern="1500" baseline="0" dirty="0" smtClean="0">
                          <a:effectLst/>
                        </a:rPr>
                        <a:t>3</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gridSpan="3">
                  <a:txBody>
                    <a:bodyPr/>
                    <a:lstStyle/>
                    <a:p>
                      <a:pPr>
                        <a:spcAft>
                          <a:spcPts val="0"/>
                        </a:spcAft>
                      </a:pPr>
                      <a:r>
                        <a:rPr lang="tr-TR" sz="1300" b="1" kern="1500" baseline="0" dirty="0">
                          <a:effectLst/>
                        </a:rPr>
                        <a:t> </a:t>
                      </a:r>
                      <a:r>
                        <a:rPr lang="tr-TR" sz="1300" b="1" kern="1500" baseline="0" dirty="0" smtClean="0">
                          <a:effectLst/>
                        </a:rPr>
                        <a:t>Deniz YEŞİL</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hMerge="1">
                  <a:txBody>
                    <a:bodyPr/>
                    <a:lstStyle/>
                    <a:p>
                      <a:endParaRPr lang="tr-TR"/>
                    </a:p>
                  </a:txBody>
                  <a:tcPr/>
                </a:tc>
                <a:tc hMerge="1">
                  <a:txBody>
                    <a:bodyPr/>
                    <a:lstStyle/>
                    <a:p>
                      <a:endParaRPr lang="tr-TR"/>
                    </a:p>
                  </a:txBody>
                  <a:tcPr/>
                </a:tc>
                <a:tc>
                  <a:txBody>
                    <a:bodyPr/>
                    <a:lstStyle/>
                    <a:p>
                      <a:pPr>
                        <a:spcAft>
                          <a:spcPts val="0"/>
                        </a:spcAft>
                      </a:pPr>
                      <a:r>
                        <a:rPr lang="tr-TR" sz="1300" b="1" kern="1500" baseline="0" dirty="0" smtClean="0">
                          <a:effectLst/>
                        </a:rPr>
                        <a:t>15.2.2004</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Bursa </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Kızı </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1300" b="1" kern="1500" baseline="0" dirty="0" smtClean="0">
                          <a:effectLst/>
                        </a:rPr>
                        <a:t>34512345678</a:t>
                      </a:r>
                      <a:endParaRPr lang="tr-TR" sz="1300" b="1" kern="1500" baseline="0" dirty="0">
                        <a:effectLst/>
                        <a:latin typeface="Times New Roman" panose="02020603050405020304" pitchFamily="18" charset="0"/>
                        <a:ea typeface="Times New Roman" panose="02020603050405020304" pitchFamily="18" charset="0"/>
                      </a:endParaRPr>
                    </a:p>
                  </a:txBody>
                  <a:tcPr marL="37862" marR="37862" marT="0" marB="0" anchor="ctr"/>
                </a:tc>
              </a:tr>
              <a:tr h="276502">
                <a:tc>
                  <a:txBody>
                    <a:bodyPr/>
                    <a:lstStyle/>
                    <a:p>
                      <a:pPr>
                        <a:spcAft>
                          <a:spcPts val="0"/>
                        </a:spcAft>
                      </a:pPr>
                      <a:r>
                        <a:rPr lang="tr-TR" sz="900" kern="1500" baseline="0">
                          <a:effectLst/>
                        </a:rPr>
                        <a:t> </a:t>
                      </a:r>
                      <a:endParaRPr lang="tr-TR" sz="1000" kern="1500" baseline="0">
                        <a:effectLst/>
                        <a:latin typeface="Times New Roman" panose="02020603050405020304" pitchFamily="18" charset="0"/>
                        <a:ea typeface="Times New Roman" panose="02020603050405020304" pitchFamily="18" charset="0"/>
                      </a:endParaRPr>
                    </a:p>
                  </a:txBody>
                  <a:tcPr marL="37862" marR="37862" marT="0" marB="0" anchor="ctr"/>
                </a:tc>
                <a:tc gridSpan="3">
                  <a:txBody>
                    <a:bodyPr/>
                    <a:lstStyle/>
                    <a:p>
                      <a:pPr>
                        <a:spcAft>
                          <a:spcPts val="0"/>
                        </a:spcAft>
                      </a:pPr>
                      <a:r>
                        <a:rPr lang="tr-TR" sz="900" kern="1500" baseline="0">
                          <a:effectLst/>
                        </a:rPr>
                        <a:t> </a:t>
                      </a:r>
                      <a:endParaRPr lang="tr-TR" sz="1000" kern="1500" baseline="0">
                        <a:effectLst/>
                        <a:latin typeface="Times New Roman" panose="02020603050405020304" pitchFamily="18" charset="0"/>
                        <a:ea typeface="Times New Roman" panose="02020603050405020304" pitchFamily="18" charset="0"/>
                      </a:endParaRPr>
                    </a:p>
                  </a:txBody>
                  <a:tcPr marL="37862" marR="37862" marT="0" marB="0" anchor="ctr"/>
                </a:tc>
                <a:tc hMerge="1">
                  <a:txBody>
                    <a:bodyPr/>
                    <a:lstStyle/>
                    <a:p>
                      <a:endParaRPr lang="tr-TR"/>
                    </a:p>
                  </a:txBody>
                  <a:tcPr/>
                </a:tc>
                <a:tc hMerge="1">
                  <a:txBody>
                    <a:bodyPr/>
                    <a:lstStyle/>
                    <a:p>
                      <a:endParaRPr lang="tr-TR"/>
                    </a:p>
                  </a:txBody>
                  <a:tcPr/>
                </a:tc>
                <a:tc>
                  <a:txBody>
                    <a:bodyPr/>
                    <a:lstStyle/>
                    <a:p>
                      <a:pPr>
                        <a:spcAft>
                          <a:spcPts val="0"/>
                        </a:spcAft>
                      </a:pPr>
                      <a:r>
                        <a:rPr lang="tr-TR" sz="900" kern="1500" baseline="0">
                          <a:effectLst/>
                        </a:rPr>
                        <a:t> </a:t>
                      </a:r>
                      <a:endParaRPr lang="tr-TR" sz="1000" kern="1500" baseline="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900" kern="1500" baseline="0">
                          <a:effectLst/>
                        </a:rPr>
                        <a:t> </a:t>
                      </a:r>
                      <a:endParaRPr lang="tr-TR" sz="1000" kern="1500" baseline="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900" kern="1500" baseline="0">
                          <a:effectLst/>
                        </a:rPr>
                        <a:t> </a:t>
                      </a:r>
                      <a:endParaRPr lang="tr-TR" sz="1000" kern="1500" baseline="0">
                        <a:effectLst/>
                        <a:latin typeface="Times New Roman" panose="02020603050405020304" pitchFamily="18" charset="0"/>
                        <a:ea typeface="Times New Roman" panose="02020603050405020304" pitchFamily="18" charset="0"/>
                      </a:endParaRPr>
                    </a:p>
                  </a:txBody>
                  <a:tcPr marL="37862" marR="37862" marT="0" marB="0" anchor="ctr"/>
                </a:tc>
                <a:tc>
                  <a:txBody>
                    <a:bodyPr/>
                    <a:lstStyle/>
                    <a:p>
                      <a:pPr>
                        <a:spcAft>
                          <a:spcPts val="0"/>
                        </a:spcAft>
                      </a:pPr>
                      <a:r>
                        <a:rPr lang="tr-TR" sz="900" kern="1500" baseline="0" dirty="0">
                          <a:effectLst/>
                        </a:rPr>
                        <a:t> </a:t>
                      </a:r>
                      <a:endParaRPr lang="tr-TR" sz="1000" kern="1500" baseline="0" dirty="0">
                        <a:effectLst/>
                        <a:latin typeface="Times New Roman" panose="02020603050405020304" pitchFamily="18" charset="0"/>
                        <a:ea typeface="Times New Roman" panose="02020603050405020304" pitchFamily="18" charset="0"/>
                      </a:endParaRPr>
                    </a:p>
                  </a:txBody>
                  <a:tcPr marL="37862" marR="37862" marT="0" marB="0" anchor="ctr"/>
                </a:tc>
              </a:tr>
            </a:tbl>
          </a:graphicData>
        </a:graphic>
      </p:graphicFrame>
      <p:sp>
        <p:nvSpPr>
          <p:cNvPr id="6" name="Metin Yer Tutucusu 5"/>
          <p:cNvSpPr>
            <a:spLocks noGrp="1"/>
          </p:cNvSpPr>
          <p:nvPr>
            <p:ph type="body" sz="half" idx="2"/>
          </p:nvPr>
        </p:nvSpPr>
        <p:spPr>
          <a:xfrm>
            <a:off x="684213" y="764704"/>
            <a:ext cx="3886200" cy="5407496"/>
          </a:xfrm>
        </p:spPr>
        <p:txBody>
          <a:bodyPr rtlCol="0">
            <a:normAutofit fontScale="92500" lnSpcReduction="10000"/>
          </a:bodyPr>
          <a:lstStyle/>
          <a:p>
            <a:r>
              <a:rPr lang="tr-TR" sz="1900" b="1" dirty="0">
                <a:solidFill>
                  <a:srgbClr val="FF0000"/>
                </a:solidFill>
              </a:rPr>
              <a:t>MAL BİLDİRİM FORMUNDA KİMLİK BİLGİLERİ KISMININ DOLDURULMASI (BÖLÜM 1)</a:t>
            </a:r>
          </a:p>
          <a:p>
            <a:r>
              <a:rPr lang="tr-TR" b="1" dirty="0">
                <a:solidFill>
                  <a:schemeClr val="tx1"/>
                </a:solidFill>
              </a:rPr>
              <a:t> Mal bildirimi formunda mal bildiriminde bulunan memurun yakınlarının bilgilerinin doldurulması istenmektedir</a:t>
            </a:r>
            <a:r>
              <a:rPr lang="tr-TR" b="1" dirty="0" smtClean="0">
                <a:solidFill>
                  <a:schemeClr val="tx1"/>
                </a:solidFill>
              </a:rPr>
              <a:t>. </a:t>
            </a:r>
            <a:r>
              <a:rPr lang="tr-TR" b="1" u="sng" dirty="0" smtClean="0">
                <a:solidFill>
                  <a:srgbClr val="FFFF00"/>
                </a:solidFill>
              </a:rPr>
              <a:t>İlgili kısma </a:t>
            </a:r>
            <a:r>
              <a:rPr lang="tr-TR" b="1" u="sng" dirty="0">
                <a:solidFill>
                  <a:srgbClr val="FFFF00"/>
                </a:solidFill>
              </a:rPr>
              <a:t>memur </a:t>
            </a:r>
            <a:r>
              <a:rPr lang="tr-TR" b="1" u="sng" dirty="0" smtClean="0">
                <a:solidFill>
                  <a:srgbClr val="FFFF00"/>
                </a:solidFill>
              </a:rPr>
              <a:t>kendisinin, varsa </a:t>
            </a:r>
            <a:r>
              <a:rPr lang="tr-TR" b="1" u="sng" dirty="0">
                <a:solidFill>
                  <a:srgbClr val="FFFF00"/>
                </a:solidFill>
              </a:rPr>
              <a:t>eşinin ve velayetleri altındaki çocuklarına ait bilgileri </a:t>
            </a:r>
            <a:r>
              <a:rPr lang="tr-TR" b="1" u="sng" dirty="0" err="1">
                <a:solidFill>
                  <a:srgbClr val="FFFF00"/>
                </a:solidFill>
              </a:rPr>
              <a:t>dolduracaktır</a:t>
            </a:r>
            <a:r>
              <a:rPr lang="tr-TR" b="1" dirty="0" err="1">
                <a:solidFill>
                  <a:srgbClr val="FFFF00"/>
                </a:solidFill>
              </a:rPr>
              <a:t>.</a:t>
            </a:r>
            <a:r>
              <a:rPr lang="tr-TR" b="1" dirty="0" err="1">
                <a:solidFill>
                  <a:schemeClr val="tx1"/>
                </a:solidFill>
              </a:rPr>
              <a:t>Eşi</a:t>
            </a:r>
            <a:r>
              <a:rPr lang="tr-TR" b="1" dirty="0">
                <a:solidFill>
                  <a:schemeClr val="tx1"/>
                </a:solidFill>
              </a:rPr>
              <a:t> olan memurun eşinin çalışıp çalışmadığı burada önemli olmayıp eş bilgileri her şartta </a:t>
            </a:r>
            <a:r>
              <a:rPr lang="tr-TR" b="1" dirty="0" err="1">
                <a:solidFill>
                  <a:schemeClr val="tx1"/>
                </a:solidFill>
              </a:rPr>
              <a:t>yazılacaktır.Ancak</a:t>
            </a:r>
            <a:r>
              <a:rPr lang="tr-TR" b="1" dirty="0">
                <a:solidFill>
                  <a:schemeClr val="tx1"/>
                </a:solidFill>
              </a:rPr>
              <a:t> çocuklara ilişkin kısımda velayet altında olan yani memurun bakmakla yükümlü olduğu çocuklarına ilişkin bilgiler </a:t>
            </a:r>
            <a:r>
              <a:rPr lang="tr-TR" b="1" dirty="0" err="1">
                <a:solidFill>
                  <a:schemeClr val="tx1"/>
                </a:solidFill>
              </a:rPr>
              <a:t>yazılacaktır.</a:t>
            </a:r>
            <a:r>
              <a:rPr lang="tr-TR" b="1" dirty="0" err="1">
                <a:solidFill>
                  <a:srgbClr val="FFFF00"/>
                </a:solidFill>
              </a:rPr>
              <a:t>Çocuğun</a:t>
            </a:r>
            <a:r>
              <a:rPr lang="tr-TR" b="1" dirty="0">
                <a:solidFill>
                  <a:srgbClr val="FFFF00"/>
                </a:solidFill>
              </a:rPr>
              <a:t> velayeti 18 yaşının sona ermesi ile sona </a:t>
            </a:r>
            <a:r>
              <a:rPr lang="tr-TR" b="1" dirty="0" err="1">
                <a:solidFill>
                  <a:srgbClr val="FFFF00"/>
                </a:solidFill>
              </a:rPr>
              <a:t>erer.Velayeti</a:t>
            </a:r>
            <a:r>
              <a:rPr lang="tr-TR" b="1" dirty="0">
                <a:solidFill>
                  <a:srgbClr val="FFFF00"/>
                </a:solidFill>
              </a:rPr>
              <a:t> sona ermiş çocuklara ilişkin bilgilere burada yer verilmeyecek ve bu çocuklara ilişkin malların bildirimi yapılmayacaktır.</a:t>
            </a:r>
            <a:r>
              <a:rPr lang="tr-TR" b="1" dirty="0">
                <a:solidFill>
                  <a:schemeClr val="tx1"/>
                </a:solidFill>
              </a:rPr>
              <a:t>  </a:t>
            </a:r>
            <a:r>
              <a:rPr lang="tr-TR" b="1" dirty="0">
                <a:solidFill>
                  <a:schemeClr val="accent2">
                    <a:lumMod val="60000"/>
                    <a:lumOff val="40000"/>
                  </a:schemeClr>
                </a:solidFill>
              </a:rPr>
              <a:t>Eşlerin her ikisinin de mal bildiriminde bulunması gereken kişiler olmaları halinde, her eş ayrı ayrı mal </a:t>
            </a:r>
            <a:r>
              <a:rPr lang="tr-TR" b="1" dirty="0" smtClean="0">
                <a:solidFill>
                  <a:schemeClr val="accent2">
                    <a:lumMod val="60000"/>
                    <a:lumOff val="40000"/>
                  </a:schemeClr>
                </a:solidFill>
              </a:rPr>
              <a:t>bildiriminde bulunur</a:t>
            </a:r>
            <a:r>
              <a:rPr lang="tr-TR" b="1" dirty="0">
                <a:solidFill>
                  <a:schemeClr val="accent2">
                    <a:lumMod val="60000"/>
                    <a:lumOff val="40000"/>
                  </a:schemeClr>
                </a:solidFill>
              </a:rPr>
              <a:t>.</a:t>
            </a:r>
          </a:p>
          <a:p>
            <a:pPr rtl="0"/>
            <a:endParaRPr lang="tr-TR" dirty="0"/>
          </a:p>
        </p:txBody>
      </p:sp>
    </p:spTree>
    <p:extLst>
      <p:ext uri="{BB962C8B-B14F-4D97-AF65-F5344CB8AC3E}">
        <p14:creationId xmlns:p14="http://schemas.microsoft.com/office/powerpoint/2010/main" val="2913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405780" y="260648"/>
            <a:ext cx="4608512" cy="6480720"/>
          </a:xfrm>
        </p:spPr>
        <p:txBody>
          <a:bodyPr rtlCol="0">
            <a:noAutofit/>
          </a:bodyPr>
          <a:lstStyle/>
          <a:p>
            <a:r>
              <a:rPr lang="tr-TR" sz="1300" b="1" kern="1300" dirty="0">
                <a:solidFill>
                  <a:srgbClr val="FF0000"/>
                </a:solidFill>
              </a:rPr>
              <a:t>MAL BİLDİRİM FORMUNDA TAŞINMAZ MAL BİLGİLERİ KISMININ DOLDURULMASI (BÖLÜM 2)</a:t>
            </a:r>
          </a:p>
          <a:p>
            <a:r>
              <a:rPr lang="tr-TR" sz="1300" b="1" kern="1300" dirty="0">
                <a:solidFill>
                  <a:schemeClr val="tx1"/>
                </a:solidFill>
              </a:rPr>
              <a:t> Memurun kendisine ait olan ve 1. Bölümde isimlerini bildirdiği yakınlarına ait olan taşınmaz mallara ilişkin bilgileri bu kısma </a:t>
            </a:r>
            <a:r>
              <a:rPr lang="tr-TR" sz="1300" b="1" kern="1300" dirty="0" err="1">
                <a:solidFill>
                  <a:schemeClr val="tx1"/>
                </a:solidFill>
              </a:rPr>
              <a:t>yazacaktır.</a:t>
            </a:r>
            <a:r>
              <a:rPr lang="tr-TR" sz="1300" b="1" u="sng" kern="1300" dirty="0" err="1">
                <a:solidFill>
                  <a:srgbClr val="FFFF00"/>
                </a:solidFill>
              </a:rPr>
              <a:t>Taşınmazın</a:t>
            </a:r>
            <a:r>
              <a:rPr lang="tr-TR" sz="1300" b="1" u="sng" kern="1300" dirty="0">
                <a:solidFill>
                  <a:srgbClr val="FFFF00"/>
                </a:solidFill>
              </a:rPr>
              <a:t> değeri kısmına tapu kayıtlarında yer alan edinilme değeri yazılacak ,cinsi kısmına tapu kayıtlarına göre </a:t>
            </a:r>
            <a:r>
              <a:rPr lang="tr-TR" sz="1300" b="1" u="sng" kern="1300" dirty="0" err="1">
                <a:solidFill>
                  <a:srgbClr val="FFFF00"/>
                </a:solidFill>
              </a:rPr>
              <a:t>arsa,bina,tarla</a:t>
            </a:r>
            <a:r>
              <a:rPr lang="tr-TR" sz="1300" b="1" u="sng" kern="1300" dirty="0">
                <a:solidFill>
                  <a:srgbClr val="FFFF00"/>
                </a:solidFill>
              </a:rPr>
              <a:t> </a:t>
            </a:r>
            <a:r>
              <a:rPr lang="tr-TR" sz="1300" b="1" u="sng" kern="1300" dirty="0" err="1">
                <a:solidFill>
                  <a:srgbClr val="FFFF00"/>
                </a:solidFill>
              </a:rPr>
              <a:t>v.b</a:t>
            </a:r>
            <a:r>
              <a:rPr lang="tr-TR" sz="1300" b="1" u="sng" kern="1300" dirty="0">
                <a:solidFill>
                  <a:srgbClr val="FFFF00"/>
                </a:solidFill>
              </a:rPr>
              <a:t> olarak hangi şekilde kayıtlı ise ona göre kayıt </a:t>
            </a:r>
            <a:r>
              <a:rPr lang="tr-TR" sz="1300" b="1" u="sng" kern="1300" dirty="0" err="1">
                <a:solidFill>
                  <a:srgbClr val="FFFF00"/>
                </a:solidFill>
              </a:rPr>
              <a:t>yazılacaktır.</a:t>
            </a:r>
            <a:r>
              <a:rPr lang="tr-TR" sz="1300" b="1" kern="1300" dirty="0" err="1">
                <a:solidFill>
                  <a:schemeClr val="accent6">
                    <a:lumMod val="75000"/>
                  </a:schemeClr>
                </a:solidFill>
              </a:rPr>
              <a:t>Taşınmaz</a:t>
            </a:r>
            <a:r>
              <a:rPr lang="tr-TR" sz="1300" b="1" kern="1300" dirty="0">
                <a:solidFill>
                  <a:schemeClr val="accent6">
                    <a:lumMod val="75000"/>
                  </a:schemeClr>
                </a:solidFill>
              </a:rPr>
              <a:t> hisseli değil ise hisse kısmına tam yazılacak hisseli ise tapu kaydında yer alan hisse oranı yazılacaktır.( 1/2,3/4 </a:t>
            </a:r>
            <a:r>
              <a:rPr lang="tr-TR" sz="1300" b="1" kern="1300" dirty="0" err="1">
                <a:solidFill>
                  <a:schemeClr val="accent6">
                    <a:lumMod val="75000"/>
                  </a:schemeClr>
                </a:solidFill>
              </a:rPr>
              <a:t>v.b</a:t>
            </a:r>
            <a:r>
              <a:rPr lang="tr-TR" sz="1300" b="1" kern="1300" dirty="0">
                <a:solidFill>
                  <a:schemeClr val="accent6">
                    <a:lumMod val="75000"/>
                  </a:schemeClr>
                </a:solidFill>
              </a:rPr>
              <a:t>)</a:t>
            </a:r>
            <a:r>
              <a:rPr lang="tr-TR" sz="1300" b="1" kern="1300" dirty="0">
                <a:solidFill>
                  <a:schemeClr val="tx1"/>
                </a:solidFill>
              </a:rPr>
              <a:t> Taşınmaz yeni alınmış ise Edinilme tarihi kısmına taşınmazın tapuya göre alındığı tarih </a:t>
            </a:r>
            <a:r>
              <a:rPr lang="tr-TR" sz="1300" b="1" kern="1300" dirty="0" err="1" smtClean="0">
                <a:solidFill>
                  <a:schemeClr val="tx1"/>
                </a:solidFill>
              </a:rPr>
              <a:t>yazılacaktır.En</a:t>
            </a:r>
            <a:r>
              <a:rPr lang="tr-TR" sz="1300" b="1" kern="1300" dirty="0" smtClean="0">
                <a:solidFill>
                  <a:schemeClr val="tx1"/>
                </a:solidFill>
              </a:rPr>
              <a:t> </a:t>
            </a:r>
            <a:r>
              <a:rPr lang="tr-TR" sz="1300" b="1" kern="1300" dirty="0">
                <a:solidFill>
                  <a:schemeClr val="tx1"/>
                </a:solidFill>
              </a:rPr>
              <a:t>son kısımda ise taşınmazın sahibi kim ise onun </a:t>
            </a:r>
            <a:r>
              <a:rPr lang="tr-TR" sz="1300" b="1" kern="1300" dirty="0" err="1">
                <a:solidFill>
                  <a:schemeClr val="tx1"/>
                </a:solidFill>
              </a:rPr>
              <a:t>tc</a:t>
            </a:r>
            <a:r>
              <a:rPr lang="tr-TR" sz="1300" b="1" kern="1300" dirty="0">
                <a:solidFill>
                  <a:schemeClr val="tx1"/>
                </a:solidFill>
              </a:rPr>
              <a:t> </a:t>
            </a:r>
            <a:r>
              <a:rPr lang="tr-TR" sz="1300" b="1" kern="1300" dirty="0" err="1">
                <a:solidFill>
                  <a:schemeClr val="tx1"/>
                </a:solidFill>
              </a:rPr>
              <a:t>nosu</a:t>
            </a:r>
            <a:r>
              <a:rPr lang="tr-TR" sz="1300" b="1" kern="1300" dirty="0">
                <a:solidFill>
                  <a:schemeClr val="tx1"/>
                </a:solidFill>
              </a:rPr>
              <a:t> </a:t>
            </a:r>
            <a:r>
              <a:rPr lang="tr-TR" sz="1300" b="1" kern="1300" dirty="0" err="1">
                <a:solidFill>
                  <a:schemeClr val="tx1"/>
                </a:solidFill>
              </a:rPr>
              <a:t>yazılacaktır.Taşınmaz</a:t>
            </a:r>
            <a:r>
              <a:rPr lang="tr-TR" sz="1300" b="1" kern="1300" dirty="0">
                <a:solidFill>
                  <a:schemeClr val="tx1"/>
                </a:solidFill>
              </a:rPr>
              <a:t> Mallara ilişkin bildirimlerde taşınmazın değerinin bir önemi yoktur. Genel beyan dönemlerinde taşınmazın değeri ne olursa olsun beyan edilmek </a:t>
            </a:r>
            <a:r>
              <a:rPr lang="tr-TR" sz="1300" b="1" kern="1300" dirty="0" err="1">
                <a:solidFill>
                  <a:schemeClr val="tx1"/>
                </a:solidFill>
              </a:rPr>
              <a:t>zorundadır.Genel</a:t>
            </a:r>
            <a:r>
              <a:rPr lang="tr-TR" sz="1300" b="1" kern="1300" dirty="0">
                <a:solidFill>
                  <a:schemeClr val="tx1"/>
                </a:solidFill>
              </a:rPr>
              <a:t> beyandan anlaşılması gereken 0 ve 5 ile biten senelerde verilen ve memuriyete girişte verilen  beyandır. Ancak genel beyandan sonra ek mal bildirimi verilmesi gereken durumlarda Mal varlığındaki “önemli </a:t>
            </a:r>
            <a:r>
              <a:rPr lang="tr-TR" sz="1300" b="1" kern="1300" dirty="0" err="1">
                <a:solidFill>
                  <a:schemeClr val="tx1"/>
                </a:solidFill>
              </a:rPr>
              <a:t>değişiklik”,olması</a:t>
            </a:r>
            <a:r>
              <a:rPr lang="tr-TR" sz="1300" b="1" kern="1300" dirty="0">
                <a:solidFill>
                  <a:schemeClr val="tx1"/>
                </a:solidFill>
              </a:rPr>
              <a:t> gerekmektedir. Önemli değişiklik ise memurun aldığı net aylığın 5 katını aşan tutardır. Ek mal bildiriminde  taşınmaz veya taşınır mal fark etmeksizin net aylık tutarının beş katından az tutardaki mal edinimlerinin beyan zorunluluğu bulunmamaktadır. Burada dikkat edilmesi gereken husus; taşınmazlar için genel beyan döneminde değerine bakılmaksızın beyan zorunluluğu varken ek mal beyanında bu zorunluluğun bulunmadığıdır.</a:t>
            </a: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2868374428"/>
              </p:ext>
            </p:extLst>
          </p:nvPr>
        </p:nvGraphicFramePr>
        <p:xfrm>
          <a:off x="5086299" y="1268761"/>
          <a:ext cx="6984776" cy="4767156"/>
        </p:xfrm>
        <a:graphic>
          <a:graphicData uri="http://schemas.openxmlformats.org/drawingml/2006/table">
            <a:tbl>
              <a:tblPr>
                <a:tableStyleId>{073A0DAA-6AF3-43AB-8588-CEC1D06C72B9}</a:tableStyleId>
              </a:tblPr>
              <a:tblGrid>
                <a:gridCol w="446264"/>
                <a:gridCol w="803644"/>
                <a:gridCol w="882287"/>
                <a:gridCol w="1616157"/>
                <a:gridCol w="932169"/>
                <a:gridCol w="1008112"/>
                <a:gridCol w="1296143"/>
              </a:tblGrid>
              <a:tr h="983675">
                <a:tc gridSpan="7">
                  <a:txBody>
                    <a:bodyPr/>
                    <a:lstStyle/>
                    <a:p>
                      <a:pPr>
                        <a:spcAft>
                          <a:spcPts val="0"/>
                        </a:spcAft>
                      </a:pPr>
                      <a:r>
                        <a:rPr lang="tr-TR" sz="1400" b="1" dirty="0">
                          <a:effectLst/>
                        </a:rPr>
                        <a:t>BÖLÜM-2                                                 TAŞINMAZ MAL BİLGİLERİ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68405">
                <a:tc>
                  <a:txBody>
                    <a:bodyPr/>
                    <a:lstStyle/>
                    <a:p>
                      <a:pPr algn="ctr">
                        <a:spcAft>
                          <a:spcPts val="0"/>
                        </a:spcAft>
                      </a:pPr>
                      <a:r>
                        <a:rPr lang="tr-TR" sz="1400" b="1">
                          <a:effectLst/>
                        </a:rPr>
                        <a:t>SIRA</a:t>
                      </a:r>
                      <a:br>
                        <a:rPr lang="tr-TR" sz="1400" b="1">
                          <a:effectLst/>
                        </a:rPr>
                      </a:br>
                      <a:r>
                        <a:rPr lang="tr-TR" sz="1400" b="1">
                          <a:effectLst/>
                        </a:rPr>
                        <a:t>NO</a:t>
                      </a:r>
                      <a:endParaRPr lang="tr-TR" sz="1400" b="1">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DEĞERİ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TAŞINMAZ </a:t>
                      </a:r>
                      <a:r>
                        <a:rPr lang="tr-TR" sz="1400" b="1" dirty="0" smtClean="0">
                          <a:effectLst/>
                        </a:rPr>
                        <a:t>CİNSİ (</a:t>
                      </a:r>
                      <a:r>
                        <a:rPr lang="tr-TR" sz="1400" b="1" dirty="0">
                          <a:effectLst/>
                        </a:rPr>
                        <a:t>2)</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a:effectLst/>
                        </a:rPr>
                        <a:t>ADRESİ (</a:t>
                      </a:r>
                      <a:r>
                        <a:rPr lang="tr-TR" sz="1400" b="1" dirty="0" err="1">
                          <a:effectLst/>
                        </a:rPr>
                        <a:t>mahal,ada,parsel</a:t>
                      </a:r>
                      <a:r>
                        <a:rPr lang="tr-TR" sz="1400" b="1" dirty="0">
                          <a:effectLst/>
                        </a:rPr>
                        <a:t>, </a:t>
                      </a:r>
                      <a:r>
                        <a:rPr lang="tr-TR" sz="1400" b="1" dirty="0" err="1">
                          <a:effectLst/>
                        </a:rPr>
                        <a:t>nosu</a:t>
                      </a:r>
                      <a:r>
                        <a:rPr lang="tr-TR" sz="1400" b="1" dirty="0">
                          <a:effectLst/>
                        </a:rPr>
                        <a:t> dahil)</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HİSSE </a:t>
                      </a:r>
                      <a:br>
                        <a:rPr lang="tr-TR" sz="1400" b="1" dirty="0">
                          <a:effectLst/>
                        </a:rPr>
                      </a:br>
                      <a:r>
                        <a:rPr lang="tr-TR" sz="1400" b="1" dirty="0">
                          <a:effectLst/>
                        </a:rPr>
                        <a:t>MİKTARI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EDİNME TARİHİ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MALİKİN  TC KİMLİK NO: </a:t>
                      </a:r>
                      <a:br>
                        <a:rPr lang="tr-TR" sz="1400" b="1" dirty="0">
                          <a:effectLst/>
                        </a:rPr>
                      </a:b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r>
              <a:tr h="308729">
                <a:tc>
                  <a:txBody>
                    <a:bodyPr/>
                    <a:lstStyle/>
                    <a:p>
                      <a:pPr>
                        <a:spcAft>
                          <a:spcPts val="0"/>
                        </a:spcAft>
                      </a:pPr>
                      <a:r>
                        <a:rPr lang="tr-TR" sz="1400" b="1" dirty="0">
                          <a:effectLst/>
                          <a:latin typeface="+mj-lt"/>
                        </a:rPr>
                        <a:t> </a:t>
                      </a:r>
                      <a:r>
                        <a:rPr lang="tr-TR" sz="1400" b="1" dirty="0" smtClean="0">
                          <a:effectLst/>
                          <a:latin typeface="+mj-lt"/>
                        </a:rPr>
                        <a:t>1</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a:effectLst/>
                          <a:latin typeface="+mj-lt"/>
                        </a:rPr>
                        <a:t> </a:t>
                      </a:r>
                      <a:r>
                        <a:rPr lang="tr-TR" sz="1400" b="1" dirty="0" smtClean="0">
                          <a:effectLst/>
                          <a:latin typeface="+mj-lt"/>
                        </a:rPr>
                        <a:t>250.000</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Daire</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Cumhuriyet </a:t>
                      </a:r>
                      <a:r>
                        <a:rPr lang="tr-TR" sz="1400" b="1" dirty="0" err="1" smtClean="0">
                          <a:effectLst/>
                          <a:latin typeface="+mj-lt"/>
                        </a:rPr>
                        <a:t>Mh.Turan</a:t>
                      </a:r>
                      <a:r>
                        <a:rPr lang="tr-TR" sz="1400" b="1" baseline="0" dirty="0" smtClean="0">
                          <a:effectLst/>
                          <a:latin typeface="+mj-lt"/>
                        </a:rPr>
                        <a:t> </a:t>
                      </a:r>
                      <a:r>
                        <a:rPr lang="tr-TR" sz="1400" b="1" baseline="0" dirty="0" err="1" smtClean="0">
                          <a:effectLst/>
                          <a:latin typeface="+mj-lt"/>
                        </a:rPr>
                        <a:t>Sk</a:t>
                      </a:r>
                      <a:r>
                        <a:rPr lang="tr-TR" sz="1400" b="1" baseline="0" dirty="0" smtClean="0">
                          <a:effectLst/>
                          <a:latin typeface="+mj-lt"/>
                        </a:rPr>
                        <a:t>.. Gül </a:t>
                      </a:r>
                      <a:r>
                        <a:rPr lang="tr-TR" sz="1400" b="1" baseline="0" dirty="0" err="1" smtClean="0">
                          <a:effectLst/>
                          <a:latin typeface="+mj-lt"/>
                        </a:rPr>
                        <a:t>Ap</a:t>
                      </a:r>
                      <a:r>
                        <a:rPr lang="tr-TR" sz="1400" b="1" baseline="0" dirty="0" smtClean="0">
                          <a:effectLst/>
                          <a:latin typeface="+mj-lt"/>
                        </a:rPr>
                        <a:t>. No:3 Bursa  18. Ada 1 Parsel</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a:effectLst/>
                          <a:latin typeface="+mj-lt"/>
                        </a:rPr>
                        <a:t> </a:t>
                      </a:r>
                      <a:r>
                        <a:rPr lang="tr-TR" sz="1400" b="1" dirty="0" smtClean="0">
                          <a:effectLst/>
                          <a:latin typeface="+mj-lt"/>
                        </a:rPr>
                        <a:t>Tamamı </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ea typeface="+mn-ea"/>
                        </a:rPr>
                        <a:t>3.5.2001</a:t>
                      </a:r>
                      <a:endParaRPr lang="tr-TR" sz="1400" b="1" dirty="0">
                        <a:effectLst/>
                        <a:latin typeface="+mj-lt"/>
                        <a:ea typeface="Times New Roman" panose="02020603050405020304" pitchFamily="18" charset="0"/>
                      </a:endParaRPr>
                    </a:p>
                  </a:txBody>
                  <a:tcPr marL="39898" marR="39898"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j-lt"/>
                        </a:rPr>
                        <a:t> </a:t>
                      </a:r>
                      <a:r>
                        <a:rPr lang="tr-TR" sz="1400" b="1" kern="1500" baseline="0" dirty="0" smtClean="0">
                          <a:effectLst/>
                          <a:latin typeface="+mj-lt"/>
                        </a:rPr>
                        <a:t>34567890123</a:t>
                      </a:r>
                      <a:endParaRPr lang="tr-TR" sz="1400" b="1" kern="1500" baseline="0" dirty="0" smtClean="0">
                        <a:effectLst/>
                        <a:latin typeface="+mj-lt"/>
                        <a:ea typeface="Times New Roman" panose="02020603050405020304" pitchFamily="18" charset="0"/>
                      </a:endParaRPr>
                    </a:p>
                    <a:p>
                      <a:pPr>
                        <a:spcAft>
                          <a:spcPts val="0"/>
                        </a:spcAft>
                      </a:pPr>
                      <a:endParaRPr lang="tr-TR" sz="1400" b="1" dirty="0">
                        <a:effectLst/>
                        <a:latin typeface="+mj-lt"/>
                        <a:ea typeface="Times New Roman" panose="02020603050405020304" pitchFamily="18" charset="0"/>
                      </a:endParaRPr>
                    </a:p>
                  </a:txBody>
                  <a:tcPr marL="39898" marR="39898" marT="0" marB="0" anchor="b"/>
                </a:tc>
              </a:tr>
              <a:tr h="308729">
                <a:tc>
                  <a:txBody>
                    <a:bodyPr/>
                    <a:lstStyle/>
                    <a:p>
                      <a:pPr>
                        <a:spcAft>
                          <a:spcPts val="0"/>
                        </a:spcAft>
                      </a:pPr>
                      <a:r>
                        <a:rPr lang="tr-TR" sz="1400" b="1" dirty="0">
                          <a:effectLst/>
                          <a:latin typeface="+mj-lt"/>
                        </a:rPr>
                        <a:t> </a:t>
                      </a:r>
                      <a:r>
                        <a:rPr lang="tr-TR" sz="1400" b="1" dirty="0" smtClean="0">
                          <a:effectLst/>
                          <a:latin typeface="+mj-lt"/>
                        </a:rPr>
                        <a:t>2</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a:effectLst/>
                          <a:latin typeface="+mj-lt"/>
                        </a:rPr>
                        <a:t> </a:t>
                      </a:r>
                      <a:r>
                        <a:rPr lang="tr-TR" sz="1400" b="1" dirty="0" smtClean="0">
                          <a:effectLst/>
                          <a:latin typeface="+mj-lt"/>
                        </a:rPr>
                        <a:t>30.000</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Arsa </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Konak Köyü 133. Parsel Bursa </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250</a:t>
                      </a:r>
                      <a:r>
                        <a:rPr lang="tr-TR" sz="1400" b="1" baseline="0" dirty="0" smtClean="0">
                          <a:effectLst/>
                          <a:latin typeface="+mj-lt"/>
                        </a:rPr>
                        <a:t> m2</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22.02.2011</a:t>
                      </a:r>
                      <a:endParaRPr lang="tr-TR" sz="1400" b="1" dirty="0">
                        <a:effectLst/>
                        <a:latin typeface="+mj-lt"/>
                        <a:ea typeface="Times New Roman" panose="02020603050405020304" pitchFamily="18" charset="0"/>
                      </a:endParaRPr>
                    </a:p>
                  </a:txBody>
                  <a:tcPr marL="39898" marR="39898"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j-lt"/>
                        </a:rPr>
                        <a:t> </a:t>
                      </a:r>
                      <a:r>
                        <a:rPr lang="tr-TR" sz="1400" b="1" kern="1500" baseline="0" dirty="0" smtClean="0">
                          <a:effectLst/>
                          <a:latin typeface="+mj-lt"/>
                        </a:rPr>
                        <a:t>12345678901</a:t>
                      </a:r>
                      <a:endParaRPr lang="tr-TR" sz="1400" b="1" kern="1500" baseline="0" dirty="0" smtClean="0">
                        <a:effectLst/>
                        <a:latin typeface="+mj-lt"/>
                        <a:ea typeface="Times New Roman" panose="02020603050405020304" pitchFamily="18" charset="0"/>
                      </a:endParaRPr>
                    </a:p>
                    <a:p>
                      <a:pPr>
                        <a:spcAft>
                          <a:spcPts val="0"/>
                        </a:spcAft>
                      </a:pPr>
                      <a:endParaRPr lang="tr-TR" sz="1400" b="1" dirty="0">
                        <a:effectLst/>
                        <a:latin typeface="+mj-lt"/>
                        <a:ea typeface="Times New Roman" panose="02020603050405020304" pitchFamily="18" charset="0"/>
                      </a:endParaRPr>
                    </a:p>
                  </a:txBody>
                  <a:tcPr marL="39898" marR="39898" marT="0" marB="0" anchor="b"/>
                </a:tc>
              </a:tr>
              <a:tr h="308729">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b"/>
                </a:tc>
              </a:tr>
              <a:tr h="308729">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b"/>
                </a:tc>
              </a:tr>
              <a:tr h="308729">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b"/>
                </a:tc>
              </a:tr>
              <a:tr h="308729">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b"/>
                </a:tc>
              </a:tr>
            </a:tbl>
          </a:graphicData>
        </a:graphic>
      </p:graphicFrame>
    </p:spTree>
    <p:extLst>
      <p:ext uri="{BB962C8B-B14F-4D97-AF65-F5344CB8AC3E}">
        <p14:creationId xmlns:p14="http://schemas.microsoft.com/office/powerpoint/2010/main" val="368118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684213" y="764704"/>
            <a:ext cx="3886200" cy="5407496"/>
          </a:xfrm>
        </p:spPr>
        <p:txBody>
          <a:bodyPr rtlCol="0">
            <a:noAutofit/>
          </a:bodyPr>
          <a:lstStyle/>
          <a:p>
            <a:r>
              <a:rPr lang="tr-TR" sz="1800" b="1" dirty="0">
                <a:solidFill>
                  <a:srgbClr val="FF0000"/>
                </a:solidFill>
              </a:rPr>
              <a:t>MAL BİLDİRİM FORMUNDA KOOPERATİF  BİLGİLERİ KISMININ DOLDURULMASI (BÖLÜM 3)</a:t>
            </a:r>
          </a:p>
          <a:p>
            <a:r>
              <a:rPr lang="tr-TR" sz="1800" b="1" dirty="0">
                <a:solidFill>
                  <a:schemeClr val="tx1"/>
                </a:solidFill>
              </a:rPr>
              <a:t> Kooperatif Bilgileri kısmının doldurulmasında da 2. bölümde anlatılan açıklamalar </a:t>
            </a:r>
            <a:r>
              <a:rPr lang="tr-TR" sz="1800" b="1" dirty="0" err="1">
                <a:solidFill>
                  <a:schemeClr val="tx1"/>
                </a:solidFill>
              </a:rPr>
              <a:t>geçerlidir.Yapı</a:t>
            </a:r>
            <a:r>
              <a:rPr lang="tr-TR" sz="1800" b="1" dirty="0">
                <a:solidFill>
                  <a:schemeClr val="tx1"/>
                </a:solidFill>
              </a:rPr>
              <a:t> kooperatif üyeliklerinde genel beyan döneminde değerine bakılmaksızın bildirim </a:t>
            </a:r>
            <a:r>
              <a:rPr lang="tr-TR" sz="1800" b="1" dirty="0" err="1">
                <a:solidFill>
                  <a:schemeClr val="tx1"/>
                </a:solidFill>
              </a:rPr>
              <a:t>yapılacaktır.Ancak</a:t>
            </a:r>
            <a:r>
              <a:rPr lang="tr-TR" sz="1800" b="1" dirty="0">
                <a:solidFill>
                  <a:schemeClr val="tx1"/>
                </a:solidFill>
              </a:rPr>
              <a:t> ilgili hissenin satılması nedeniyle ek mal bildirimi verilecekse hissenin değerinin memurun maaşının 5 katını aşıp aşmadığına bakılacaktır.5 katını aşmıyor ise bildirim yapılmayacak bir daha ki genel beyanda satış işlemi gösterilecektir.</a:t>
            </a:r>
          </a:p>
          <a:p>
            <a:pPr rtl="0"/>
            <a:endParaRPr lang="tr-TR" sz="1800" b="1" dirty="0">
              <a:solidFill>
                <a:schemeClr val="tx1"/>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584901137"/>
              </p:ext>
            </p:extLst>
          </p:nvPr>
        </p:nvGraphicFramePr>
        <p:xfrm>
          <a:off x="4438229" y="1124748"/>
          <a:ext cx="7488832" cy="3672403"/>
        </p:xfrm>
        <a:graphic>
          <a:graphicData uri="http://schemas.openxmlformats.org/drawingml/2006/table">
            <a:tbl>
              <a:tblPr>
                <a:tableStyleId>{073A0DAA-6AF3-43AB-8588-CEC1D06C72B9}</a:tableStyleId>
              </a:tblPr>
              <a:tblGrid>
                <a:gridCol w="478470"/>
                <a:gridCol w="2735750"/>
                <a:gridCol w="1317588"/>
                <a:gridCol w="860669"/>
                <a:gridCol w="2096355"/>
              </a:tblGrid>
              <a:tr h="544059">
                <a:tc gridSpan="5">
                  <a:txBody>
                    <a:bodyPr/>
                    <a:lstStyle/>
                    <a:p>
                      <a:pPr>
                        <a:spcAft>
                          <a:spcPts val="0"/>
                        </a:spcAft>
                      </a:pPr>
                      <a:r>
                        <a:rPr lang="tr-TR" sz="1400" b="1" dirty="0">
                          <a:effectLst/>
                        </a:rPr>
                        <a:t>BÖLÜM-3                                                           KOOPERATİF BİLGİLERİ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88119">
                <a:tc>
                  <a:txBody>
                    <a:bodyPr/>
                    <a:lstStyle/>
                    <a:p>
                      <a:pPr algn="ctr">
                        <a:spcAft>
                          <a:spcPts val="0"/>
                        </a:spcAft>
                      </a:pPr>
                      <a:r>
                        <a:rPr lang="tr-TR" sz="1400" b="1" dirty="0">
                          <a:effectLst/>
                        </a:rPr>
                        <a:t>SIRA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KOOPERATİFİN ADI VE YERİ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HİSSE DEĞERİ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ÜYELİK TARİHİ </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HİSSEDARIN TC KİMLİK NO: </a:t>
                      </a:r>
                      <a:br>
                        <a:rPr lang="tr-TR" sz="1400" b="1" dirty="0">
                          <a:effectLst/>
                        </a:rPr>
                      </a:b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r>
              <a:tr h="408045">
                <a:tc>
                  <a:txBody>
                    <a:bodyPr/>
                    <a:lstStyle/>
                    <a:p>
                      <a:pPr>
                        <a:spcAft>
                          <a:spcPts val="0"/>
                        </a:spcAft>
                      </a:pPr>
                      <a:r>
                        <a:rPr lang="tr-TR" sz="1400" b="1" dirty="0">
                          <a:effectLst/>
                          <a:latin typeface="+mj-lt"/>
                        </a:rPr>
                        <a:t> </a:t>
                      </a:r>
                      <a:r>
                        <a:rPr lang="tr-TR" sz="1400" b="1" dirty="0" smtClean="0">
                          <a:effectLst/>
                          <a:latin typeface="+mj-lt"/>
                        </a:rPr>
                        <a:t>1</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Akçalı Yapı Kooperatifi</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a:effectLst/>
                          <a:latin typeface="+mj-lt"/>
                        </a:rPr>
                        <a:t> </a:t>
                      </a:r>
                      <a:r>
                        <a:rPr lang="tr-TR" sz="1400" b="1" dirty="0" smtClean="0">
                          <a:effectLst/>
                          <a:latin typeface="+mj-lt"/>
                        </a:rPr>
                        <a:t>50.000</a:t>
                      </a:r>
                      <a:endParaRPr lang="tr-TR" sz="1400" b="1" dirty="0">
                        <a:effectLst/>
                        <a:latin typeface="+mj-lt"/>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j-lt"/>
                        </a:rPr>
                        <a:t>7.8.2003</a:t>
                      </a:r>
                      <a:endParaRPr lang="tr-TR" sz="1400" b="1" dirty="0">
                        <a:effectLst/>
                        <a:latin typeface="+mj-lt"/>
                        <a:ea typeface="Times New Roman" panose="02020603050405020304" pitchFamily="18" charset="0"/>
                      </a:endParaRPr>
                    </a:p>
                  </a:txBody>
                  <a:tcPr marL="39898" marR="39898"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j-lt"/>
                        </a:rPr>
                        <a:t> </a:t>
                      </a:r>
                      <a:r>
                        <a:rPr lang="tr-TR" sz="1400" b="1" kern="1500" baseline="0" dirty="0" smtClean="0">
                          <a:effectLst/>
                          <a:latin typeface="+mj-lt"/>
                        </a:rPr>
                        <a:t>34567890123</a:t>
                      </a:r>
                      <a:endParaRPr lang="tr-TR" sz="1400" b="1" dirty="0">
                        <a:effectLst/>
                        <a:latin typeface="+mj-lt"/>
                        <a:ea typeface="Times New Roman" panose="02020603050405020304" pitchFamily="18" charset="0"/>
                      </a:endParaRPr>
                    </a:p>
                  </a:txBody>
                  <a:tcPr marL="39898" marR="39898" marT="0" marB="0" anchor="ctr"/>
                </a:tc>
              </a:tr>
              <a:tr h="408045">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r>
              <a:tr h="408045">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r>
              <a:tr h="408045">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r>
              <a:tr h="408045">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r>
            </a:tbl>
          </a:graphicData>
        </a:graphic>
      </p:graphicFrame>
    </p:spTree>
    <p:extLst>
      <p:ext uri="{BB962C8B-B14F-4D97-AF65-F5344CB8AC3E}">
        <p14:creationId xmlns:p14="http://schemas.microsoft.com/office/powerpoint/2010/main" val="85194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744416" cy="5407496"/>
          </a:xfrm>
        </p:spPr>
        <p:txBody>
          <a:bodyPr rtlCol="0">
            <a:normAutofit/>
          </a:bodyPr>
          <a:lstStyle/>
          <a:p>
            <a:r>
              <a:rPr lang="tr-TR" sz="1800" b="1" dirty="0">
                <a:solidFill>
                  <a:srgbClr val="FF0000"/>
                </a:solidFill>
              </a:rPr>
              <a:t>MAL BİLDİRİM FORMUNDA TAŞINIR MAL   BİLGİLERİ KISMININ DOLDURULMASI (BÖLÜM 4)</a:t>
            </a:r>
          </a:p>
          <a:p>
            <a:r>
              <a:rPr lang="tr-TR" sz="1800" b="1" dirty="0">
                <a:solidFill>
                  <a:schemeClr val="tx1"/>
                </a:solidFill>
              </a:rPr>
              <a:t> Bu bölümde taşıt bilgileri kısmına  </a:t>
            </a:r>
            <a:r>
              <a:rPr lang="tr-TR" sz="1800" b="1" dirty="0" err="1">
                <a:solidFill>
                  <a:schemeClr val="tx1"/>
                </a:solidFill>
              </a:rPr>
              <a:t>kara,deniz</a:t>
            </a:r>
            <a:r>
              <a:rPr lang="tr-TR" sz="1800" b="1" dirty="0">
                <a:solidFill>
                  <a:schemeClr val="tx1"/>
                </a:solidFill>
              </a:rPr>
              <a:t> veya hava ulaşım araçları yazılacaktır. Diğer taşınır mallar kısmına ise Silah, pul, diğer </a:t>
            </a:r>
            <a:r>
              <a:rPr lang="tr-TR" sz="1800" b="1" dirty="0" err="1">
                <a:solidFill>
                  <a:schemeClr val="tx1"/>
                </a:solidFill>
              </a:rPr>
              <a:t>kolleksiyonlar</a:t>
            </a:r>
            <a:r>
              <a:rPr lang="tr-TR" sz="1800" b="1" dirty="0">
                <a:solidFill>
                  <a:schemeClr val="tx1"/>
                </a:solidFill>
              </a:rPr>
              <a:t>, antikalar, kıymetli tablolar, hayvanlar </a:t>
            </a:r>
            <a:r>
              <a:rPr lang="tr-TR" sz="1800" b="1" dirty="0" err="1">
                <a:solidFill>
                  <a:schemeClr val="tx1"/>
                </a:solidFill>
              </a:rPr>
              <a:t>vs</a:t>
            </a:r>
            <a:r>
              <a:rPr lang="tr-TR" sz="1800" b="1" dirty="0">
                <a:solidFill>
                  <a:schemeClr val="tx1"/>
                </a:solidFill>
              </a:rPr>
              <a:t> yazılacaktır.</a:t>
            </a:r>
          </a:p>
          <a:p>
            <a:r>
              <a:rPr lang="tr-TR" sz="1800" b="1" dirty="0">
                <a:solidFill>
                  <a:schemeClr val="tx1"/>
                </a:solidFill>
              </a:rPr>
              <a:t> İlgili bölümde yazılacak olan malların değerinin memurun maaşının 5 katını geçmesi halinde bildirim yapılacaktır.</a:t>
            </a:r>
            <a:br>
              <a:rPr lang="tr-TR" sz="1800" b="1" dirty="0">
                <a:solidFill>
                  <a:schemeClr val="tx1"/>
                </a:solidFill>
              </a:rPr>
            </a:br>
            <a:endParaRPr lang="tr-TR" sz="1800" b="1" dirty="0">
              <a:solidFill>
                <a:schemeClr val="tx1"/>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330329550"/>
              </p:ext>
            </p:extLst>
          </p:nvPr>
        </p:nvGraphicFramePr>
        <p:xfrm>
          <a:off x="4078189" y="188641"/>
          <a:ext cx="7848870" cy="2746984"/>
        </p:xfrm>
        <a:graphic>
          <a:graphicData uri="http://schemas.openxmlformats.org/drawingml/2006/table">
            <a:tbl>
              <a:tblPr>
                <a:tableStyleId>{073A0DAA-6AF3-43AB-8588-CEC1D06C72B9}</a:tableStyleId>
              </a:tblPr>
              <a:tblGrid>
                <a:gridCol w="501473"/>
                <a:gridCol w="794670"/>
                <a:gridCol w="1008112"/>
                <a:gridCol w="936104"/>
                <a:gridCol w="1008112"/>
                <a:gridCol w="864096"/>
                <a:gridCol w="864096"/>
                <a:gridCol w="1872207"/>
              </a:tblGrid>
              <a:tr h="258490">
                <a:tc gridSpan="8">
                  <a:txBody>
                    <a:bodyPr/>
                    <a:lstStyle/>
                    <a:p>
                      <a:pPr>
                        <a:spcAft>
                          <a:spcPts val="0"/>
                        </a:spcAft>
                      </a:pPr>
                      <a:r>
                        <a:rPr lang="tr-TR" sz="1400" b="1" dirty="0">
                          <a:effectLst/>
                        </a:rPr>
                        <a:t>BÖLÜM-4                                                           TAŞINIR MAL  BİLGİLERİ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8490">
                <a:tc gridSpan="8">
                  <a:txBody>
                    <a:bodyPr/>
                    <a:lstStyle/>
                    <a:p>
                      <a:pPr>
                        <a:spcAft>
                          <a:spcPts val="0"/>
                        </a:spcAft>
                      </a:pPr>
                      <a:r>
                        <a:rPr lang="tr-TR" sz="1400" b="1" dirty="0">
                          <a:effectLst/>
                        </a:rPr>
                        <a:t>A- TAŞIT BİLGİLERİ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49294">
                <a:tc>
                  <a:txBody>
                    <a:bodyPr/>
                    <a:lstStyle/>
                    <a:p>
                      <a:pPr algn="ctr">
                        <a:spcAft>
                          <a:spcPts val="0"/>
                        </a:spcAft>
                      </a:pPr>
                      <a:r>
                        <a:rPr lang="tr-TR" sz="1400" b="1">
                          <a:effectLst/>
                        </a:rPr>
                        <a:t>SIRA</a:t>
                      </a:r>
                      <a:br>
                        <a:rPr lang="tr-TR" sz="1400" b="1">
                          <a:effectLst/>
                        </a:rPr>
                      </a:br>
                      <a:r>
                        <a:rPr lang="tr-TR" sz="1400" b="1">
                          <a:effectLst/>
                        </a:rPr>
                        <a:t>NO</a:t>
                      </a:r>
                      <a:endParaRPr lang="tr-TR" sz="1400" b="1">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PLAKA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TAŞITIN</a:t>
                      </a:r>
                      <a:br>
                        <a:rPr lang="tr-TR" sz="1400" b="1" dirty="0">
                          <a:effectLst/>
                        </a:rPr>
                      </a:br>
                      <a:r>
                        <a:rPr lang="tr-TR" sz="1400" b="1" dirty="0">
                          <a:effectLst/>
                        </a:rPr>
                        <a:t>CİNSİ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TAŞITIN</a:t>
                      </a:r>
                      <a:br>
                        <a:rPr lang="tr-TR" sz="1400" b="1" dirty="0">
                          <a:effectLst/>
                        </a:rPr>
                      </a:br>
                      <a:r>
                        <a:rPr lang="tr-TR" sz="1400" b="1" dirty="0">
                          <a:effectLst/>
                        </a:rPr>
                        <a:t> MARKASI</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a:effectLst/>
                        </a:rPr>
                        <a:t>EDİNME DEĞERİ</a:t>
                      </a:r>
                      <a:endParaRPr lang="tr-TR" sz="1400" b="1">
                        <a:effectLst/>
                        <a:latin typeface="Times New Roman" panose="02020603050405020304" pitchFamily="18" charset="0"/>
                        <a:ea typeface="Times New Roman" panose="02020603050405020304" pitchFamily="18" charset="0"/>
                      </a:endParaRPr>
                    </a:p>
                  </a:txBody>
                  <a:tcPr marL="39898" marR="39898" marT="0" marB="0" anchor="b"/>
                </a:tc>
                <a:tc>
                  <a:txBody>
                    <a:bodyPr/>
                    <a:lstStyle/>
                    <a:p>
                      <a:pPr algn="ctr">
                        <a:spcAft>
                          <a:spcPts val="0"/>
                        </a:spcAft>
                      </a:pPr>
                      <a:r>
                        <a:rPr lang="tr-TR" sz="1400" b="1">
                          <a:effectLst/>
                        </a:rPr>
                        <a:t>MODEL YILI</a:t>
                      </a:r>
                      <a:endParaRPr lang="tr-TR" sz="1400" b="1">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a:effectLst/>
                        </a:rPr>
                        <a:t>EDİNME</a:t>
                      </a:r>
                      <a:br>
                        <a:rPr lang="tr-TR" sz="1400" b="1">
                          <a:effectLst/>
                        </a:rPr>
                      </a:br>
                      <a:r>
                        <a:rPr lang="tr-TR" sz="1400" b="1">
                          <a:effectLst/>
                        </a:rPr>
                        <a:t>TARİHİ </a:t>
                      </a:r>
                      <a:endParaRPr lang="tr-TR" sz="1400" b="1">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lgn="ctr">
                        <a:spcAft>
                          <a:spcPts val="0"/>
                        </a:spcAft>
                      </a:pPr>
                      <a:r>
                        <a:rPr lang="tr-TR" sz="1400" b="1" dirty="0">
                          <a:effectLst/>
                        </a:rPr>
                        <a:t>SAHİBİNİN TC KİMLİK NO: </a:t>
                      </a:r>
                      <a:br>
                        <a:rPr lang="tr-TR" sz="1400" b="1" dirty="0">
                          <a:effectLst/>
                        </a:rPr>
                      </a:b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r>
              <a:tr h="290801">
                <a:tc>
                  <a:txBody>
                    <a:bodyPr/>
                    <a:lstStyle/>
                    <a:p>
                      <a:pPr>
                        <a:spcAft>
                          <a:spcPts val="0"/>
                        </a:spcAft>
                      </a:pPr>
                      <a:r>
                        <a:rPr lang="tr-TR" sz="1400" b="1" dirty="0">
                          <a:effectLst/>
                        </a:rPr>
                        <a:t> </a:t>
                      </a:r>
                      <a:r>
                        <a:rPr lang="tr-TR" sz="1400" b="1" dirty="0" smtClean="0">
                          <a:effectLst/>
                        </a:rPr>
                        <a:t>1</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n-lt"/>
                          <a:ea typeface="+mn-ea"/>
                        </a:rPr>
                        <a:t>16</a:t>
                      </a:r>
                      <a:r>
                        <a:rPr lang="tr-TR" sz="1400" b="1" baseline="0" dirty="0" smtClean="0">
                          <a:effectLst/>
                          <a:latin typeface="+mn-lt"/>
                          <a:ea typeface="+mn-ea"/>
                        </a:rPr>
                        <a:t> GM 55</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n-lt"/>
                          <a:ea typeface="+mn-ea"/>
                        </a:rPr>
                        <a:t>Otomobil</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rPr>
                        <a:t>Opel Astra</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latin typeface="+mn-lt"/>
                          <a:ea typeface="+mn-ea"/>
                        </a:rPr>
                        <a:t>62.000</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rPr>
                        <a:t>2015</a:t>
                      </a:r>
                      <a:r>
                        <a:rPr lang="tr-TR" sz="1400" b="1" dirty="0">
                          <a:effectLst/>
                        </a:rPr>
                        <a:t> </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1400" b="1" dirty="0" smtClean="0">
                          <a:effectLst/>
                        </a:rPr>
                        <a:t>2015</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rPr>
                        <a:t> </a:t>
                      </a:r>
                      <a:r>
                        <a:rPr lang="tr-TR" sz="1400" b="1" kern="1500" baseline="0" dirty="0" smtClean="0">
                          <a:solidFill>
                            <a:schemeClr val="dk1"/>
                          </a:solidFill>
                          <a:effectLst/>
                          <a:latin typeface="+mn-lt"/>
                          <a:ea typeface="+mn-ea"/>
                          <a:cs typeface="+mn-cs"/>
                        </a:rPr>
                        <a:t>23456789023</a:t>
                      </a:r>
                      <a:endParaRPr lang="tr-TR" sz="1400" b="1" dirty="0">
                        <a:effectLst/>
                        <a:latin typeface="Times New Roman" panose="02020603050405020304" pitchFamily="18" charset="0"/>
                        <a:ea typeface="Times New Roman" panose="02020603050405020304" pitchFamily="18" charset="0"/>
                      </a:endParaRPr>
                    </a:p>
                  </a:txBody>
                  <a:tcPr marL="39898" marR="39898" marT="0" marB="0" anchor="ctr"/>
                </a:tc>
              </a:tr>
              <a:tr h="290801">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r>
              <a:tr h="290801">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r>
              <a:tr h="290801">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r>
              <a:tr h="290801">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39898" marR="39898" marT="0" marB="0" anchor="ctr"/>
                </a:tc>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2393381867"/>
              </p:ext>
            </p:extLst>
          </p:nvPr>
        </p:nvGraphicFramePr>
        <p:xfrm>
          <a:off x="4078189" y="2996952"/>
          <a:ext cx="7848870" cy="2376262"/>
        </p:xfrm>
        <a:graphic>
          <a:graphicData uri="http://schemas.openxmlformats.org/drawingml/2006/table">
            <a:tbl>
              <a:tblPr>
                <a:tableStyleId>{073A0DAA-6AF3-43AB-8588-CEC1D06C72B9}</a:tableStyleId>
              </a:tblPr>
              <a:tblGrid>
                <a:gridCol w="576063"/>
                <a:gridCol w="942554"/>
                <a:gridCol w="1328970"/>
                <a:gridCol w="1126401"/>
                <a:gridCol w="807203"/>
                <a:gridCol w="828688"/>
                <a:gridCol w="2238991"/>
              </a:tblGrid>
              <a:tr h="277295">
                <a:tc gridSpan="7">
                  <a:txBody>
                    <a:bodyPr/>
                    <a:lstStyle/>
                    <a:p>
                      <a:pPr>
                        <a:spcAft>
                          <a:spcPts val="0"/>
                        </a:spcAft>
                      </a:pPr>
                      <a:r>
                        <a:rPr lang="tr-TR" sz="1400" b="1" dirty="0">
                          <a:effectLst/>
                        </a:rPr>
                        <a:t>B- DİĞER TAŞINIR MALLARI</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58442">
                <a:tc>
                  <a:txBody>
                    <a:bodyPr/>
                    <a:lstStyle/>
                    <a:p>
                      <a:pPr algn="ctr">
                        <a:spcAft>
                          <a:spcPts val="0"/>
                        </a:spcAft>
                      </a:pPr>
                      <a:r>
                        <a:rPr lang="tr-TR" sz="1400" b="1">
                          <a:effectLst/>
                        </a:rPr>
                        <a:t>SIRA</a:t>
                      </a:r>
                      <a:br>
                        <a:rPr lang="tr-TR" sz="1400" b="1">
                          <a:effectLst/>
                        </a:rPr>
                      </a:br>
                      <a:r>
                        <a:rPr lang="tr-TR" sz="1400" b="1">
                          <a:effectLst/>
                        </a:rPr>
                        <a:t>NO</a:t>
                      </a:r>
                      <a:endParaRPr lang="tr-TR" sz="1400" b="1">
                        <a:effectLst/>
                        <a:latin typeface="Times New Roman" panose="02020603050405020304" pitchFamily="18" charset="0"/>
                        <a:ea typeface="Times New Roman" panose="02020603050405020304" pitchFamily="18" charset="0"/>
                      </a:endParaRPr>
                    </a:p>
                  </a:txBody>
                  <a:tcPr marL="44450" marR="44450" marT="0" marB="0" anchor="ctr"/>
                </a:tc>
                <a:tc gridSpan="2">
                  <a:txBody>
                    <a:bodyPr/>
                    <a:lstStyle/>
                    <a:p>
                      <a:pPr algn="ctr">
                        <a:spcAft>
                          <a:spcPts val="0"/>
                        </a:spcAft>
                      </a:pPr>
                      <a:r>
                        <a:rPr lang="tr-TR" sz="1400" b="1" dirty="0">
                          <a:effectLst/>
                        </a:rPr>
                        <a:t>TAŞINIR MALIN CİNSİ(4)</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hMerge="1">
                  <a:txBody>
                    <a:bodyPr/>
                    <a:lstStyle/>
                    <a:p>
                      <a:endParaRPr lang="tr-TR"/>
                    </a:p>
                  </a:txBody>
                  <a:tcPr/>
                </a:tc>
                <a:tc>
                  <a:txBody>
                    <a:bodyPr/>
                    <a:lstStyle/>
                    <a:p>
                      <a:pPr algn="ctr">
                        <a:spcAft>
                          <a:spcPts val="0"/>
                        </a:spcAft>
                      </a:pPr>
                      <a:r>
                        <a:rPr lang="tr-TR" sz="1400" b="1" dirty="0">
                          <a:effectLst/>
                        </a:rPr>
                        <a:t>EDİNME</a:t>
                      </a:r>
                      <a:br>
                        <a:rPr lang="tr-TR" sz="1400" b="1" dirty="0">
                          <a:effectLst/>
                        </a:rPr>
                      </a:br>
                      <a:r>
                        <a:rPr lang="tr-TR" sz="1400" b="1" dirty="0">
                          <a:effectLst/>
                        </a:rPr>
                        <a:t>DEĞERİ</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1400" b="1" dirty="0">
                          <a:effectLst/>
                        </a:rPr>
                        <a:t>MODEL YILI</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1400" b="1">
                          <a:effectLst/>
                        </a:rPr>
                        <a:t>EDİNME</a:t>
                      </a:r>
                      <a:br>
                        <a:rPr lang="tr-TR" sz="1400" b="1">
                          <a:effectLst/>
                        </a:rPr>
                      </a:br>
                      <a:r>
                        <a:rPr lang="tr-TR" sz="1400" b="1">
                          <a:effectLst/>
                        </a:rPr>
                        <a:t>TARİHİ </a:t>
                      </a:r>
                      <a:endParaRPr lang="tr-TR" sz="1400" b="1">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tr-TR" sz="1400" b="1" dirty="0">
                          <a:effectLst/>
                        </a:rPr>
                        <a:t>SAHİBİNİN TC KİMLİK NO:</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r>
              <a:tr h="308105">
                <a:tc>
                  <a:txBody>
                    <a:bodyPr/>
                    <a:lstStyle/>
                    <a:p>
                      <a:pPr>
                        <a:spcAft>
                          <a:spcPts val="0"/>
                        </a:spcAft>
                      </a:pPr>
                      <a:r>
                        <a:rPr lang="tr-TR" sz="1400" b="1" dirty="0">
                          <a:effectLst/>
                        </a:rPr>
                        <a:t> </a:t>
                      </a:r>
                      <a:r>
                        <a:rPr lang="tr-TR" sz="1400" b="1" dirty="0" smtClean="0">
                          <a:effectLst/>
                        </a:rPr>
                        <a:t>1</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a:effectLst/>
                        </a:rPr>
                        <a:t> </a:t>
                      </a:r>
                      <a:r>
                        <a:rPr lang="tr-TR" sz="1400" b="1" dirty="0" smtClean="0">
                          <a:effectLst/>
                        </a:rPr>
                        <a:t>Tabanca</a:t>
                      </a:r>
                      <a:r>
                        <a:rPr lang="tr-TR" sz="1400" b="1" baseline="0" dirty="0" smtClean="0">
                          <a:effectLst/>
                        </a:rPr>
                        <a:t> </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err="1" smtClean="0">
                          <a:effectLst/>
                        </a:rPr>
                        <a:t>Colt</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rPr>
                        <a:t>5000</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rPr>
                        <a:t>2015</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rPr>
                        <a:t>2015</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400" b="1" dirty="0">
                          <a:effectLst/>
                        </a:rPr>
                        <a:t> </a:t>
                      </a:r>
                      <a:r>
                        <a:rPr lang="tr-TR" sz="1400" b="1" dirty="0" smtClean="0">
                          <a:effectLst/>
                        </a:rPr>
                        <a:t>34567890123</a:t>
                      </a:r>
                      <a:endParaRPr lang="tr-TR" sz="1400" b="1" dirty="0">
                        <a:effectLst/>
                        <a:latin typeface="Times New Roman" panose="02020603050405020304" pitchFamily="18" charset="0"/>
                        <a:ea typeface="Times New Roman" panose="02020603050405020304" pitchFamily="18" charset="0"/>
                      </a:endParaRPr>
                    </a:p>
                  </a:txBody>
                  <a:tcPr marL="44450" marR="44450" marT="0" marB="0" anchor="ctr"/>
                </a:tc>
              </a:tr>
              <a:tr h="308105">
                <a:tc>
                  <a:txBody>
                    <a:bodyPr/>
                    <a:lstStyle/>
                    <a:p>
                      <a:pPr>
                        <a:spcAft>
                          <a:spcPts val="0"/>
                        </a:spcAft>
                      </a:pPr>
                      <a:r>
                        <a:rPr lang="tr-TR" sz="1400" b="1" dirty="0">
                          <a:effectLst/>
                          <a:latin typeface="+mj-lt"/>
                        </a:rPr>
                        <a:t> </a:t>
                      </a:r>
                      <a:r>
                        <a:rPr lang="tr-TR" sz="1400" b="1" dirty="0" smtClean="0">
                          <a:effectLst/>
                          <a:latin typeface="+mj-lt"/>
                        </a:rPr>
                        <a:t>2</a:t>
                      </a:r>
                      <a:endParaRPr lang="tr-TR" sz="1400" b="1" dirty="0">
                        <a:effectLst/>
                        <a:latin typeface="+mj-lt"/>
                        <a:ea typeface="Times New Roman" panose="02020603050405020304" pitchFamily="18" charset="0"/>
                      </a:endParaRPr>
                    </a:p>
                  </a:txBody>
                  <a:tcPr marL="44450" marR="44450" marT="0" marB="0" anchor="ctr"/>
                </a:tc>
                <a:tc>
                  <a:txBody>
                    <a:bodyPr/>
                    <a:lstStyle/>
                    <a:p>
                      <a:pPr>
                        <a:spcAft>
                          <a:spcPts val="0"/>
                        </a:spcAft>
                      </a:pPr>
                      <a:r>
                        <a:rPr lang="tr-TR" sz="1400" b="1" dirty="0">
                          <a:effectLst/>
                          <a:latin typeface="+mj-lt"/>
                        </a:rPr>
                        <a:t> </a:t>
                      </a:r>
                      <a:r>
                        <a:rPr lang="tr-TR" sz="1400" b="1" dirty="0" smtClean="0">
                          <a:effectLst/>
                          <a:latin typeface="+mj-lt"/>
                        </a:rPr>
                        <a:t>Tablo </a:t>
                      </a:r>
                      <a:endParaRPr lang="tr-TR" sz="1400" b="1" dirty="0">
                        <a:effectLst/>
                        <a:latin typeface="+mj-lt"/>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latin typeface="+mj-lt"/>
                        </a:rPr>
                        <a:t>Fikret </a:t>
                      </a:r>
                      <a:r>
                        <a:rPr lang="tr-TR" sz="1400" b="1" dirty="0" err="1" smtClean="0">
                          <a:effectLst/>
                          <a:latin typeface="+mj-lt"/>
                        </a:rPr>
                        <a:t>Otyam</a:t>
                      </a:r>
                      <a:r>
                        <a:rPr lang="tr-TR" sz="1400" b="1" dirty="0" smtClean="0">
                          <a:effectLst/>
                          <a:latin typeface="+mj-lt"/>
                        </a:rPr>
                        <a:t> </a:t>
                      </a:r>
                      <a:endParaRPr lang="tr-TR" sz="1400" b="1" dirty="0">
                        <a:effectLst/>
                        <a:latin typeface="+mj-lt"/>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latin typeface="+mj-lt"/>
                        </a:rPr>
                        <a:t>10.000</a:t>
                      </a:r>
                      <a:endParaRPr lang="tr-TR" sz="1400" b="1" dirty="0">
                        <a:effectLst/>
                        <a:latin typeface="+mj-lt"/>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latin typeface="+mj-lt"/>
                          <a:ea typeface="+mn-ea"/>
                        </a:rPr>
                        <a:t>-</a:t>
                      </a:r>
                      <a:endParaRPr lang="tr-TR" sz="1400" b="1" dirty="0">
                        <a:effectLst/>
                        <a:latin typeface="+mj-lt"/>
                        <a:ea typeface="Times New Roman" panose="02020603050405020304" pitchFamily="18" charset="0"/>
                      </a:endParaRPr>
                    </a:p>
                  </a:txBody>
                  <a:tcPr marL="44450" marR="44450" marT="0" marB="0" anchor="ctr"/>
                </a:tc>
                <a:tc>
                  <a:txBody>
                    <a:bodyPr/>
                    <a:lstStyle/>
                    <a:p>
                      <a:pPr>
                        <a:spcAft>
                          <a:spcPts val="0"/>
                        </a:spcAft>
                      </a:pPr>
                      <a:r>
                        <a:rPr lang="tr-TR" sz="1400" b="1" dirty="0" smtClean="0">
                          <a:effectLst/>
                          <a:latin typeface="+mj-lt"/>
                        </a:rPr>
                        <a:t>1995</a:t>
                      </a:r>
                      <a:endParaRPr lang="tr-TR" sz="1400" b="1" dirty="0">
                        <a:effectLst/>
                        <a:latin typeface="+mj-lt"/>
                        <a:ea typeface="Times New Roman" panose="02020603050405020304" pitchFamily="18" charset="0"/>
                      </a:endParaRPr>
                    </a:p>
                  </a:txBody>
                  <a:tcPr marL="44450" marR="44450"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j-lt"/>
                        </a:rPr>
                        <a:t> </a:t>
                      </a:r>
                      <a:r>
                        <a:rPr lang="tr-TR" sz="1400" b="1" kern="1500" baseline="0" dirty="0" smtClean="0">
                          <a:solidFill>
                            <a:schemeClr val="dk1"/>
                          </a:solidFill>
                          <a:effectLst/>
                          <a:latin typeface="+mj-lt"/>
                          <a:ea typeface="+mn-ea"/>
                          <a:cs typeface="+mn-cs"/>
                        </a:rPr>
                        <a:t>23456789023</a:t>
                      </a:r>
                      <a:endParaRPr lang="tr-TR" sz="1400" b="1" dirty="0">
                        <a:effectLst/>
                        <a:latin typeface="+mj-lt"/>
                        <a:ea typeface="Times New Roman" panose="02020603050405020304" pitchFamily="18" charset="0"/>
                      </a:endParaRPr>
                    </a:p>
                  </a:txBody>
                  <a:tcPr marL="44450" marR="44450" marT="0" marB="0" anchor="ctr"/>
                </a:tc>
              </a:tr>
              <a:tr h="308105">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44450" marR="44450" marT="0" marB="0" anchor="ctr"/>
                </a:tc>
              </a:tr>
              <a:tr h="308105">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r>
              <a:tr h="308105">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a:effectLst/>
                        </a:rPr>
                        <a:t> </a:t>
                      </a:r>
                      <a:endParaRPr lang="tr-TR" sz="12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301681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456383" cy="5407496"/>
          </a:xfrm>
        </p:spPr>
        <p:txBody>
          <a:bodyPr rtlCol="0">
            <a:normAutofit/>
          </a:bodyPr>
          <a:lstStyle/>
          <a:p>
            <a:r>
              <a:rPr lang="tr-TR" sz="1800" b="1" dirty="0">
                <a:solidFill>
                  <a:srgbClr val="FF0000"/>
                </a:solidFill>
              </a:rPr>
              <a:t>MAL BİLDİRİM FORMUNDA BANKA VE MENKUL DEĞERLERE AİT  BİLGİLER KISMININ DOLDURULMASI (BÖLÜM 5)</a:t>
            </a:r>
          </a:p>
          <a:p>
            <a:r>
              <a:rPr lang="tr-TR" sz="1800" b="1" dirty="0">
                <a:solidFill>
                  <a:schemeClr val="tx1"/>
                </a:solidFill>
              </a:rPr>
              <a:t> Yurtiçindeki veya yurt dışındaki bankalar ile özel finans kuruluşlarında bulunan para ve menkul değerler bu bölümde yazılacaktır.</a:t>
            </a:r>
          </a:p>
          <a:p>
            <a:endParaRPr lang="tr-TR" sz="1800" b="1" dirty="0">
              <a:solidFill>
                <a:schemeClr val="tx1"/>
              </a:solidFill>
            </a:endParaRPr>
          </a:p>
          <a:p>
            <a:r>
              <a:rPr lang="tr-TR" sz="1800" b="1" dirty="0">
                <a:solidFill>
                  <a:schemeClr val="tx1"/>
                </a:solidFill>
              </a:rPr>
              <a:t>İlgili bölümde yazılacak olan malların değerinin memurun maaşının 5 katını geçmesi halinde bildirim yapılacaktır.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94512082"/>
              </p:ext>
            </p:extLst>
          </p:nvPr>
        </p:nvGraphicFramePr>
        <p:xfrm>
          <a:off x="3790158" y="1412775"/>
          <a:ext cx="8280919" cy="2396652"/>
        </p:xfrm>
        <a:graphic>
          <a:graphicData uri="http://schemas.openxmlformats.org/drawingml/2006/table">
            <a:tbl>
              <a:tblPr>
                <a:tableStyleId>{073A0DAA-6AF3-43AB-8588-CEC1D06C72B9}</a:tableStyleId>
              </a:tblPr>
              <a:tblGrid>
                <a:gridCol w="480699"/>
                <a:gridCol w="3396284"/>
                <a:gridCol w="1189360"/>
                <a:gridCol w="1189360"/>
                <a:gridCol w="2025216"/>
              </a:tblGrid>
              <a:tr h="343828">
                <a:tc gridSpan="5">
                  <a:txBody>
                    <a:bodyPr/>
                    <a:lstStyle/>
                    <a:p>
                      <a:pPr>
                        <a:spcAft>
                          <a:spcPts val="0"/>
                        </a:spcAft>
                      </a:pPr>
                      <a:r>
                        <a:rPr lang="tr-TR" sz="1400" b="1" dirty="0">
                          <a:effectLst/>
                        </a:rPr>
                        <a:t>BÖLÜM-5                                                      BANKA VE MENKUL DEĞERE AİT BİLGİLER</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94620">
                <a:tc>
                  <a:txBody>
                    <a:bodyPr/>
                    <a:lstStyle/>
                    <a:p>
                      <a:pPr algn="ctr">
                        <a:spcAft>
                          <a:spcPts val="0"/>
                        </a:spcAft>
                      </a:pPr>
                      <a:r>
                        <a:rPr lang="tr-TR" sz="1400" b="1" dirty="0">
                          <a:effectLst/>
                        </a:rPr>
                        <a:t>SIRA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PARA VEYA MENKUL DEĞERİN NİTELİĞİ(5)</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a:effectLst/>
                        </a:rPr>
                        <a:t>MİKTARI</a:t>
                      </a:r>
                      <a:endParaRPr lang="tr-TR" sz="1400" b="1">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a:effectLst/>
                        </a:rPr>
                        <a:t>CİNSİ</a:t>
                      </a:r>
                      <a:endParaRPr lang="tr-TR" sz="1400" b="1">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a:effectLst/>
                        </a:rPr>
                        <a:t>SAHİBİNİN TC KİMLİK NO:</a:t>
                      </a:r>
                      <a:endParaRPr lang="tr-TR" sz="1400" b="1">
                        <a:effectLst/>
                        <a:latin typeface="Times New Roman" panose="02020603050405020304" pitchFamily="18" charset="0"/>
                        <a:ea typeface="Times New Roman" panose="02020603050405020304" pitchFamily="18" charset="0"/>
                      </a:endParaRPr>
                    </a:p>
                  </a:txBody>
                  <a:tcPr marL="41511" marR="41511" marT="0" marB="0" anchor="ctr"/>
                </a:tc>
              </a:tr>
              <a:tr h="343828">
                <a:tc>
                  <a:txBody>
                    <a:bodyPr/>
                    <a:lstStyle/>
                    <a:p>
                      <a:pPr>
                        <a:spcAft>
                          <a:spcPts val="0"/>
                        </a:spcAft>
                      </a:pPr>
                      <a:r>
                        <a:rPr lang="tr-TR" sz="1400" b="1" dirty="0">
                          <a:effectLst/>
                          <a:latin typeface="+mn-lt"/>
                        </a:rPr>
                        <a:t> </a:t>
                      </a:r>
                      <a:r>
                        <a:rPr lang="tr-TR" sz="1400" b="1" dirty="0" smtClean="0">
                          <a:effectLst/>
                          <a:latin typeface="+mn-lt"/>
                        </a:rPr>
                        <a:t>1</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latin typeface="+mn-lt"/>
                          <a:ea typeface="+mn-ea"/>
                        </a:rPr>
                        <a:t>Vadeli Mevduat</a:t>
                      </a:r>
                      <a:r>
                        <a:rPr lang="tr-TR" sz="1400" b="1" baseline="0" dirty="0" smtClean="0">
                          <a:effectLst/>
                          <a:latin typeface="+mn-lt"/>
                          <a:ea typeface="+mn-ea"/>
                        </a:rPr>
                        <a:t>  (Halk Bankası )</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latin typeface="+mn-lt"/>
                        </a:rPr>
                        <a:t>40.000</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latin typeface="+mn-lt"/>
                        </a:rPr>
                        <a:t>TL</a:t>
                      </a:r>
                      <a:endParaRPr lang="tr-TR" sz="1400" b="1" dirty="0">
                        <a:effectLst/>
                        <a:latin typeface="+mn-lt"/>
                        <a:ea typeface="Times New Roman" panose="02020603050405020304" pitchFamily="18" charset="0"/>
                      </a:endParaRPr>
                    </a:p>
                  </a:txBody>
                  <a:tcPr marL="41511" marR="41511"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n-lt"/>
                        </a:rPr>
                        <a:t> </a:t>
                      </a:r>
                      <a:r>
                        <a:rPr lang="tr-TR" sz="1400" b="1" dirty="0" smtClean="0">
                          <a:effectLst/>
                          <a:latin typeface="+mn-lt"/>
                        </a:rPr>
                        <a:t>34567890123</a:t>
                      </a:r>
                      <a:endParaRPr lang="tr-TR" sz="1400" b="1" dirty="0">
                        <a:effectLst/>
                        <a:latin typeface="+mn-lt"/>
                        <a:ea typeface="Times New Roman" panose="02020603050405020304" pitchFamily="18" charset="0"/>
                      </a:endParaRPr>
                    </a:p>
                  </a:txBody>
                  <a:tcPr marL="41511" marR="41511" marT="0" marB="0" anchor="ctr"/>
                </a:tc>
              </a:tr>
              <a:tr h="343828">
                <a:tc>
                  <a:txBody>
                    <a:bodyPr/>
                    <a:lstStyle/>
                    <a:p>
                      <a:pPr>
                        <a:spcAft>
                          <a:spcPts val="0"/>
                        </a:spcAft>
                      </a:pPr>
                      <a:r>
                        <a:rPr lang="tr-TR" sz="1400" b="1" dirty="0">
                          <a:effectLst/>
                          <a:latin typeface="+mn-lt"/>
                        </a:rPr>
                        <a:t> </a:t>
                      </a:r>
                      <a:r>
                        <a:rPr lang="tr-TR" sz="1400" b="1" dirty="0" smtClean="0">
                          <a:effectLst/>
                          <a:latin typeface="+mn-lt"/>
                        </a:rPr>
                        <a:t>2</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a:effectLst/>
                          <a:latin typeface="+mn-lt"/>
                        </a:rPr>
                        <a:t> </a:t>
                      </a:r>
                      <a:r>
                        <a:rPr lang="tr-TR" sz="1400" b="1" dirty="0" smtClean="0">
                          <a:effectLst/>
                          <a:latin typeface="+mn-lt"/>
                        </a:rPr>
                        <a:t>Döviz (Ziraat Bankası)</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latin typeface="+mn-lt"/>
                          <a:ea typeface="+mn-ea"/>
                        </a:rPr>
                        <a:t>10.000</a:t>
                      </a:r>
                      <a:endParaRPr lang="tr-TR" sz="1400" b="1" dirty="0">
                        <a:effectLst/>
                        <a:latin typeface="+mn-lt"/>
                        <a:ea typeface="Times New Roman" panose="02020603050405020304" pitchFamily="18" charset="0"/>
                      </a:endParaRPr>
                    </a:p>
                  </a:txBody>
                  <a:tcPr marL="41511" marR="41511" marT="0" marB="0" anchor="ctr"/>
                </a:tc>
                <a:tc>
                  <a:txBody>
                    <a:bodyPr/>
                    <a:lstStyle/>
                    <a:p>
                      <a:pPr>
                        <a:spcAft>
                          <a:spcPts val="0"/>
                        </a:spcAft>
                      </a:pPr>
                      <a:r>
                        <a:rPr lang="tr-TR" sz="1400" b="1" dirty="0">
                          <a:effectLst/>
                          <a:latin typeface="+mn-lt"/>
                        </a:rPr>
                        <a:t> </a:t>
                      </a:r>
                      <a:r>
                        <a:rPr lang="tr-TR" sz="1400" b="1" dirty="0" smtClean="0">
                          <a:effectLst/>
                          <a:latin typeface="+mn-lt"/>
                        </a:rPr>
                        <a:t>Dolar </a:t>
                      </a:r>
                      <a:endParaRPr lang="tr-TR" sz="1400" b="1" dirty="0">
                        <a:effectLst/>
                        <a:latin typeface="+mn-lt"/>
                        <a:ea typeface="Times New Roman" panose="02020603050405020304" pitchFamily="18" charset="0"/>
                      </a:endParaRPr>
                    </a:p>
                  </a:txBody>
                  <a:tcPr marL="41511" marR="41511"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n-lt"/>
                        </a:rPr>
                        <a:t> </a:t>
                      </a:r>
                      <a:r>
                        <a:rPr lang="tr-TR" sz="1400" b="1" kern="1500" baseline="0" dirty="0" smtClean="0">
                          <a:solidFill>
                            <a:schemeClr val="dk1"/>
                          </a:solidFill>
                          <a:effectLst/>
                          <a:latin typeface="+mn-lt"/>
                          <a:ea typeface="+mn-ea"/>
                          <a:cs typeface="+mn-cs"/>
                        </a:rPr>
                        <a:t>23456789023</a:t>
                      </a:r>
                      <a:endParaRPr lang="tr-TR" sz="1400" b="1" dirty="0" smtClean="0">
                        <a:effectLst/>
                        <a:latin typeface="+mn-lt"/>
                        <a:ea typeface="Times New Roman" panose="02020603050405020304" pitchFamily="18" charset="0"/>
                      </a:endParaRPr>
                    </a:p>
                    <a:p>
                      <a:pPr>
                        <a:spcAft>
                          <a:spcPts val="0"/>
                        </a:spcAft>
                      </a:pPr>
                      <a:endParaRPr lang="tr-TR" sz="1400" b="1" dirty="0">
                        <a:effectLst/>
                        <a:latin typeface="+mn-lt"/>
                        <a:ea typeface="Times New Roman" panose="02020603050405020304" pitchFamily="18" charset="0"/>
                      </a:endParaRPr>
                    </a:p>
                  </a:txBody>
                  <a:tcPr marL="41511" marR="41511" marT="0" marB="0" anchor="ctr"/>
                </a:tc>
              </a:tr>
              <a:tr h="34382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r>
              <a:tr h="343828">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bl>
          </a:graphicData>
        </a:graphic>
      </p:graphicFrame>
    </p:spTree>
    <p:extLst>
      <p:ext uri="{BB962C8B-B14F-4D97-AF65-F5344CB8AC3E}">
        <p14:creationId xmlns:p14="http://schemas.microsoft.com/office/powerpoint/2010/main" val="173685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456383" cy="5407496"/>
          </a:xfrm>
        </p:spPr>
        <p:txBody>
          <a:bodyPr rtlCol="0">
            <a:normAutofit/>
          </a:bodyPr>
          <a:lstStyle/>
          <a:p>
            <a:r>
              <a:rPr lang="tr-TR" sz="1800" b="1" dirty="0">
                <a:solidFill>
                  <a:srgbClr val="FF0000"/>
                </a:solidFill>
              </a:rPr>
              <a:t>MAL BİLDİRİM FORMUNDA ALTIN VE MÜCEVHERATA  AİT  BİLGİLER KISMININ DOLDURULMASI (BÖLÜM 6)</a:t>
            </a:r>
          </a:p>
          <a:p>
            <a:r>
              <a:rPr lang="tr-TR" sz="1800" b="1" dirty="0">
                <a:solidFill>
                  <a:schemeClr val="tx1"/>
                </a:solidFill>
              </a:rPr>
              <a:t> İlgili bölümde cinsleri kısmana  altın, külçe altın, altın ziynet eşyası ile her çeşit mücevherat çeşitleri (Reşat, </a:t>
            </a:r>
            <a:r>
              <a:rPr lang="tr-TR" sz="1800" b="1" dirty="0" err="1">
                <a:solidFill>
                  <a:schemeClr val="tx1"/>
                </a:solidFill>
              </a:rPr>
              <a:t>beşibiyerde</a:t>
            </a:r>
            <a:r>
              <a:rPr lang="tr-TR" sz="1800" b="1" dirty="0">
                <a:solidFill>
                  <a:schemeClr val="tx1"/>
                </a:solidFill>
              </a:rPr>
              <a:t>, cumhuriyet </a:t>
            </a:r>
            <a:r>
              <a:rPr lang="tr-TR" sz="1800" b="1" dirty="0" err="1">
                <a:solidFill>
                  <a:schemeClr val="tx1"/>
                </a:solidFill>
              </a:rPr>
              <a:t>beşibiyerde</a:t>
            </a:r>
            <a:r>
              <a:rPr lang="tr-TR" sz="1800" b="1" dirty="0">
                <a:solidFill>
                  <a:schemeClr val="tx1"/>
                </a:solidFill>
              </a:rPr>
              <a:t>, yüzlük altın, lira çeyreği, küpe, altın bilezik, elmas, elmas iğne, pırlanta küpe gibi) cinsleri yazılır.</a:t>
            </a:r>
          </a:p>
          <a:p>
            <a:r>
              <a:rPr lang="tr-TR" sz="1800" b="1" dirty="0">
                <a:solidFill>
                  <a:schemeClr val="tx1"/>
                </a:solidFill>
              </a:rPr>
              <a:t> İlgili bölümde yazılacak olan malların değerinin memurun maaşının 5 katını geçmesi halinde bildirim yapılacaktır.</a:t>
            </a:r>
          </a:p>
          <a:p>
            <a:endParaRPr lang="tr-TR" sz="1800" b="1" dirty="0">
              <a:solidFill>
                <a:schemeClr val="tx1"/>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910905154"/>
              </p:ext>
            </p:extLst>
          </p:nvPr>
        </p:nvGraphicFramePr>
        <p:xfrm>
          <a:off x="4222204" y="1196753"/>
          <a:ext cx="7632847" cy="3312366"/>
        </p:xfrm>
        <a:graphic>
          <a:graphicData uri="http://schemas.openxmlformats.org/drawingml/2006/table">
            <a:tbl>
              <a:tblPr>
                <a:tableStyleId>{073A0DAA-6AF3-43AB-8588-CEC1D06C72B9}</a:tableStyleId>
              </a:tblPr>
              <a:tblGrid>
                <a:gridCol w="592844"/>
                <a:gridCol w="2980724"/>
                <a:gridCol w="1096279"/>
                <a:gridCol w="1096279"/>
                <a:gridCol w="1866721"/>
              </a:tblGrid>
              <a:tr h="555693">
                <a:tc gridSpan="5">
                  <a:txBody>
                    <a:bodyPr/>
                    <a:lstStyle/>
                    <a:p>
                      <a:pPr>
                        <a:spcAft>
                          <a:spcPts val="0"/>
                        </a:spcAft>
                      </a:pPr>
                      <a:r>
                        <a:rPr lang="tr-TR" sz="1400" b="1" dirty="0">
                          <a:effectLst/>
                        </a:rPr>
                        <a:t>BÖLÜM-6                                                       ALTIN VE MÜCEVHERAT BİLGİLERİ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89594">
                <a:tc>
                  <a:txBody>
                    <a:bodyPr/>
                    <a:lstStyle/>
                    <a:p>
                      <a:pPr algn="ctr">
                        <a:spcAft>
                          <a:spcPts val="0"/>
                        </a:spcAft>
                      </a:pPr>
                      <a:r>
                        <a:rPr lang="tr-TR" sz="1400" b="1" dirty="0">
                          <a:effectLst/>
                        </a:rPr>
                        <a:t>SIRA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CİNSİ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DEĞERİ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MİKTARI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SAHİBİNİN TC KİMLİK 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r>
              <a:tr h="555693">
                <a:tc>
                  <a:txBody>
                    <a:bodyPr/>
                    <a:lstStyle/>
                    <a:p>
                      <a:pPr>
                        <a:spcAft>
                          <a:spcPts val="0"/>
                        </a:spcAft>
                      </a:pPr>
                      <a:r>
                        <a:rPr lang="tr-TR" sz="1400" b="1" dirty="0">
                          <a:effectLst/>
                        </a:rPr>
                        <a:t> </a:t>
                      </a:r>
                      <a:r>
                        <a:rPr lang="tr-TR" sz="1400" b="1" dirty="0" smtClean="0">
                          <a:effectLst/>
                        </a:rPr>
                        <a:t>1</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a:effectLst/>
                        </a:rPr>
                        <a:t> </a:t>
                      </a:r>
                      <a:r>
                        <a:rPr lang="tr-TR" sz="1400" b="1" dirty="0" smtClean="0">
                          <a:effectLst/>
                        </a:rPr>
                        <a:t>Cumhuriyet Altını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a:effectLst/>
                        </a:rPr>
                        <a:t> </a:t>
                      </a:r>
                      <a:r>
                        <a:rPr lang="tr-TR" sz="1400" b="1" dirty="0" smtClean="0">
                          <a:effectLst/>
                        </a:rPr>
                        <a:t>20.000</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10 adet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n-lt"/>
                        </a:rPr>
                        <a:t> </a:t>
                      </a:r>
                      <a:r>
                        <a:rPr lang="tr-TR" sz="1400" b="1" dirty="0" smtClean="0">
                          <a:effectLst/>
                          <a:latin typeface="+mn-lt"/>
                        </a:rPr>
                        <a:t>34567890123</a:t>
                      </a:r>
                      <a:endParaRPr lang="tr-TR" sz="1400" b="1" dirty="0">
                        <a:effectLst/>
                        <a:latin typeface="+mn-lt"/>
                        <a:ea typeface="Times New Roman" panose="02020603050405020304" pitchFamily="18" charset="0"/>
                      </a:endParaRPr>
                    </a:p>
                  </a:txBody>
                  <a:tcPr marL="41511" marR="41511" marT="0" marB="0" anchor="ctr"/>
                </a:tc>
              </a:tr>
              <a:tr h="555693">
                <a:tc>
                  <a:txBody>
                    <a:bodyPr/>
                    <a:lstStyle/>
                    <a:p>
                      <a:pPr>
                        <a:spcAft>
                          <a:spcPts val="0"/>
                        </a:spcAft>
                      </a:pPr>
                      <a:r>
                        <a:rPr lang="tr-TR" sz="1400" b="1" dirty="0">
                          <a:effectLst/>
                        </a:rPr>
                        <a:t> </a:t>
                      </a:r>
                      <a:r>
                        <a:rPr lang="tr-TR" sz="1400" b="1" dirty="0" smtClean="0">
                          <a:effectLst/>
                        </a:rPr>
                        <a:t>2</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a:effectLst/>
                        </a:rPr>
                        <a:t> </a:t>
                      </a:r>
                      <a:r>
                        <a:rPr lang="tr-TR" sz="1400" b="1" smtClean="0">
                          <a:effectLst/>
                        </a:rPr>
                        <a:t>Muhtelif </a:t>
                      </a:r>
                      <a:r>
                        <a:rPr lang="tr-TR" sz="1400" b="1" baseline="0" smtClean="0">
                          <a:effectLst/>
                        </a:rPr>
                        <a:t>Takılar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70.000</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200 gr</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marL="0" marR="0" indent="0" algn="l" defTabSz="457063" rtl="0" eaLnBrk="1" fontAlgn="auto" latinLnBrk="0" hangingPunct="1">
                        <a:lnSpc>
                          <a:spcPct val="100000"/>
                        </a:lnSpc>
                        <a:spcBef>
                          <a:spcPts val="0"/>
                        </a:spcBef>
                        <a:spcAft>
                          <a:spcPts val="0"/>
                        </a:spcAft>
                        <a:buClrTx/>
                        <a:buSzTx/>
                        <a:buFontTx/>
                        <a:buNone/>
                        <a:tabLst/>
                        <a:defRPr/>
                      </a:pPr>
                      <a:r>
                        <a:rPr lang="tr-TR" sz="1400" b="1" dirty="0">
                          <a:effectLst/>
                          <a:latin typeface="+mn-lt"/>
                        </a:rPr>
                        <a:t> </a:t>
                      </a:r>
                      <a:r>
                        <a:rPr lang="tr-TR" sz="1400" b="1" kern="1500" baseline="0" dirty="0" smtClean="0">
                          <a:solidFill>
                            <a:schemeClr val="dk1"/>
                          </a:solidFill>
                          <a:effectLst/>
                          <a:latin typeface="+mn-lt"/>
                          <a:ea typeface="+mn-ea"/>
                          <a:cs typeface="+mn-cs"/>
                        </a:rPr>
                        <a:t>23456789023</a:t>
                      </a:r>
                      <a:endParaRPr lang="tr-TR" sz="1400" b="1" dirty="0" smtClean="0">
                        <a:effectLst/>
                        <a:latin typeface="+mn-lt"/>
                        <a:ea typeface="Times New Roman" panose="02020603050405020304" pitchFamily="18" charset="0"/>
                      </a:endParaRPr>
                    </a:p>
                  </a:txBody>
                  <a:tcPr marL="41511" marR="41511" marT="0" marB="0" anchor="ctr"/>
                </a:tc>
              </a:tr>
              <a:tr h="555693">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bl>
          </a:graphicData>
        </a:graphic>
      </p:graphicFrame>
    </p:spTree>
    <p:extLst>
      <p:ext uri="{BB962C8B-B14F-4D97-AF65-F5344CB8AC3E}">
        <p14:creationId xmlns:p14="http://schemas.microsoft.com/office/powerpoint/2010/main" val="1614106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dirty="0" smtClean="0"/>
              <a:t>Slayt Başlığı Ekle - 4</a:t>
            </a:r>
            <a:endParaRPr lang="tr-TR" dirty="0"/>
          </a:p>
        </p:txBody>
      </p:sp>
      <p:sp>
        <p:nvSpPr>
          <p:cNvPr id="6" name="Metin Yer Tutucusu 5"/>
          <p:cNvSpPr>
            <a:spLocks noGrp="1"/>
          </p:cNvSpPr>
          <p:nvPr>
            <p:ph type="body" sz="half" idx="2"/>
          </p:nvPr>
        </p:nvSpPr>
        <p:spPr>
          <a:xfrm>
            <a:off x="333773" y="764704"/>
            <a:ext cx="3456383" cy="5407496"/>
          </a:xfrm>
        </p:spPr>
        <p:txBody>
          <a:bodyPr rtlCol="0">
            <a:normAutofit/>
          </a:bodyPr>
          <a:lstStyle/>
          <a:p>
            <a:r>
              <a:rPr lang="tr-TR" sz="1800" b="1" dirty="0">
                <a:solidFill>
                  <a:srgbClr val="FF0000"/>
                </a:solidFill>
              </a:rPr>
              <a:t>MAL BİLDİRİM FORMUNDA BORÇ VE ALACAKLARA   AİT  BİLGİLER KISMININ DOLDURULMASI (BÖLÜM 7) </a:t>
            </a:r>
          </a:p>
          <a:p>
            <a:r>
              <a:rPr lang="tr-TR" sz="1800" b="1" dirty="0">
                <a:solidFill>
                  <a:schemeClr val="tx1"/>
                </a:solidFill>
              </a:rPr>
              <a:t>Memurun kişi ve kurumlara bankalara olan borçları ile kişilerin kişi ve kurumlardan olan alacakları bu bölümde yazılacaktır.</a:t>
            </a:r>
          </a:p>
          <a:p>
            <a:r>
              <a:rPr lang="tr-TR" sz="1800" b="1" dirty="0">
                <a:solidFill>
                  <a:schemeClr val="tx1"/>
                </a:solidFill>
              </a:rPr>
              <a:t> İlgili bölümde yazılacak olan malların değerinin memurun maaşının 5 katını geçmesi halinde bildirim yapılacaktır.</a:t>
            </a:r>
          </a:p>
          <a:p>
            <a:endParaRPr lang="tr-TR" sz="1800" b="1" dirty="0">
              <a:solidFill>
                <a:schemeClr val="tx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51725571"/>
              </p:ext>
            </p:extLst>
          </p:nvPr>
        </p:nvGraphicFramePr>
        <p:xfrm>
          <a:off x="4150196" y="1412777"/>
          <a:ext cx="7920879" cy="2883835"/>
        </p:xfrm>
        <a:graphic>
          <a:graphicData uri="http://schemas.openxmlformats.org/drawingml/2006/table">
            <a:tbl>
              <a:tblPr>
                <a:tableStyleId>{073A0DAA-6AF3-43AB-8588-CEC1D06C72B9}</a:tableStyleId>
              </a:tblPr>
              <a:tblGrid>
                <a:gridCol w="586732"/>
                <a:gridCol w="3121686"/>
                <a:gridCol w="1990885"/>
                <a:gridCol w="2221576"/>
              </a:tblGrid>
              <a:tr h="423202">
                <a:tc gridSpan="4">
                  <a:txBody>
                    <a:bodyPr/>
                    <a:lstStyle/>
                    <a:p>
                      <a:pPr>
                        <a:spcAft>
                          <a:spcPts val="0"/>
                        </a:spcAft>
                      </a:pPr>
                      <a:r>
                        <a:rPr lang="tr-TR" sz="1400" b="1" dirty="0">
                          <a:effectLst/>
                        </a:rPr>
                        <a:t>BÖLÜM-7                                                        BORÇ-ALACAK BİLGİLERİ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b"/>
                </a:tc>
                <a:tc hMerge="1">
                  <a:txBody>
                    <a:bodyPr/>
                    <a:lstStyle/>
                    <a:p>
                      <a:endParaRPr lang="tr-TR"/>
                    </a:p>
                  </a:txBody>
                  <a:tcPr/>
                </a:tc>
                <a:tc hMerge="1">
                  <a:txBody>
                    <a:bodyPr/>
                    <a:lstStyle/>
                    <a:p>
                      <a:endParaRPr lang="tr-TR"/>
                    </a:p>
                  </a:txBody>
                  <a:tcPr/>
                </a:tc>
                <a:tc hMerge="1">
                  <a:txBody>
                    <a:bodyPr/>
                    <a:lstStyle/>
                    <a:p>
                      <a:endParaRPr lang="tr-TR"/>
                    </a:p>
                  </a:txBody>
                  <a:tcPr/>
                </a:tc>
              </a:tr>
              <a:tr h="764307">
                <a:tc>
                  <a:txBody>
                    <a:bodyPr/>
                    <a:lstStyle/>
                    <a:p>
                      <a:pPr algn="ctr">
                        <a:spcAft>
                          <a:spcPts val="0"/>
                        </a:spcAft>
                      </a:pPr>
                      <a:r>
                        <a:rPr lang="tr-TR" sz="1400" b="1" dirty="0">
                          <a:effectLst/>
                        </a:rPr>
                        <a:t>SIRA</a:t>
                      </a:r>
                      <a:br>
                        <a:rPr lang="tr-TR" sz="1400" b="1" dirty="0">
                          <a:effectLst/>
                        </a:rPr>
                      </a:br>
                      <a:r>
                        <a:rPr lang="tr-TR" sz="1400" b="1" dirty="0">
                          <a:effectLst/>
                        </a:rPr>
                        <a:t>NO</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BORÇLUNUN ADI VE </a:t>
                      </a:r>
                      <a:r>
                        <a:rPr lang="tr-TR" sz="1400" b="1" dirty="0" smtClean="0">
                          <a:effectLst/>
                        </a:rPr>
                        <a:t>SOYADI(6)</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ALACAKLININ ADI VE </a:t>
                      </a:r>
                      <a:r>
                        <a:rPr lang="tr-TR" sz="1400" b="1" dirty="0" smtClean="0">
                          <a:effectLst/>
                        </a:rPr>
                        <a:t>SOYADI (6)</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lgn="ctr">
                        <a:spcAft>
                          <a:spcPts val="0"/>
                        </a:spcAft>
                      </a:pPr>
                      <a:r>
                        <a:rPr lang="tr-TR" sz="1400" b="1" dirty="0">
                          <a:effectLst/>
                        </a:rPr>
                        <a:t>BORÇ ALACAK TUTARI</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r>
              <a:tr h="423202">
                <a:tc>
                  <a:txBody>
                    <a:bodyPr/>
                    <a:lstStyle/>
                    <a:p>
                      <a:pPr>
                        <a:spcAft>
                          <a:spcPts val="0"/>
                        </a:spcAft>
                      </a:pPr>
                      <a:r>
                        <a:rPr lang="tr-TR" sz="1400" b="1" dirty="0">
                          <a:effectLst/>
                        </a:rPr>
                        <a:t> </a:t>
                      </a:r>
                      <a:r>
                        <a:rPr lang="tr-TR" sz="1400" b="1" dirty="0" smtClean="0">
                          <a:effectLst/>
                        </a:rPr>
                        <a:t>1</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a:effectLst/>
                        </a:rPr>
                        <a:t> </a:t>
                      </a:r>
                      <a:r>
                        <a:rPr lang="tr-TR" sz="1400" b="1" dirty="0" smtClean="0">
                          <a:effectLst/>
                        </a:rPr>
                        <a:t>Ahmet YEŞİL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Halk Bankası Tüketici Kredisi </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1400" b="1" dirty="0" smtClean="0">
                          <a:effectLst/>
                        </a:rPr>
                        <a:t>50.000</a:t>
                      </a:r>
                      <a:endParaRPr lang="tr-TR" sz="1400" b="1" dirty="0">
                        <a:effectLst/>
                        <a:latin typeface="Times New Roman" panose="02020603050405020304" pitchFamily="18" charset="0"/>
                        <a:ea typeface="Times New Roman" panose="02020603050405020304" pitchFamily="18" charset="0"/>
                      </a:endParaRPr>
                    </a:p>
                  </a:txBody>
                  <a:tcPr marL="41511" marR="41511" marT="0" marB="0" anchor="ctr"/>
                </a:tc>
              </a:tr>
              <a:tr h="423202">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r>
              <a:tr h="423202">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r h="423202">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a:effectLst/>
                        </a:rPr>
                        <a:t> </a:t>
                      </a:r>
                      <a:endParaRPr lang="tr-TR" sz="1100">
                        <a:effectLst/>
                        <a:latin typeface="Times New Roman" panose="02020603050405020304" pitchFamily="18" charset="0"/>
                        <a:ea typeface="Times New Roman" panose="02020603050405020304" pitchFamily="18" charset="0"/>
                      </a:endParaRPr>
                    </a:p>
                  </a:txBody>
                  <a:tcPr marL="41511" marR="41511" marT="0" marB="0" anchor="ctr"/>
                </a:tc>
                <a:tc>
                  <a:txBody>
                    <a:bodyPr/>
                    <a:lstStyle/>
                    <a:p>
                      <a:pPr>
                        <a:spcAft>
                          <a:spcPts val="0"/>
                        </a:spcAft>
                      </a:pPr>
                      <a:r>
                        <a:rPr lang="tr-TR" sz="900" dirty="0">
                          <a:effectLst/>
                        </a:rPr>
                        <a:t> </a:t>
                      </a:r>
                      <a:endParaRPr lang="tr-TR" sz="1100" dirty="0">
                        <a:effectLst/>
                        <a:latin typeface="Times New Roman" panose="02020603050405020304" pitchFamily="18" charset="0"/>
                        <a:ea typeface="Times New Roman" panose="02020603050405020304" pitchFamily="18" charset="0"/>
                      </a:endParaRPr>
                    </a:p>
                  </a:txBody>
                  <a:tcPr marL="41511" marR="41511" marT="0" marB="0" anchor="ctr"/>
                </a:tc>
              </a:tr>
            </a:tbl>
          </a:graphicData>
        </a:graphic>
      </p:graphicFrame>
    </p:spTree>
    <p:extLst>
      <p:ext uri="{BB962C8B-B14F-4D97-AF65-F5344CB8AC3E}">
        <p14:creationId xmlns:p14="http://schemas.microsoft.com/office/powerpoint/2010/main" val="257431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is Teması">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413</TotalTime>
  <Words>1236</Words>
  <Application>Microsoft Office PowerPoint</Application>
  <PresentationFormat>Özel</PresentationFormat>
  <Paragraphs>383</Paragraphs>
  <Slides>12</Slides>
  <Notes>9</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Dilim</vt:lpstr>
      <vt:lpstr>MAL BİLDİRİM FORMU DOLDURULMASINDA DİKKAT EDİLECEK HUSUSLAR   Not: Örnekte kullanIlan şahsi bilgiler gerçek Dışı olup örnek olmasI amacIyla verilmiştir.</vt:lpstr>
      <vt:lpstr>PowerPoint Sunusu</vt:lpstr>
      <vt:lpstr>Slayt Başlığı Ekle - 4</vt:lpstr>
      <vt:lpstr>Slayt Başlığı Ekle - 4</vt:lpstr>
      <vt:lpstr>Slayt Başlığı Ekle - 4</vt:lpstr>
      <vt:lpstr>Slayt Başlığı Ekle - 4</vt:lpstr>
      <vt:lpstr>Slayt Başlığı Ekle - 4</vt:lpstr>
      <vt:lpstr>Slayt Başlığı Ekle - 4</vt:lpstr>
      <vt:lpstr>Slayt Başlığı Ekle - 4</vt:lpstr>
      <vt:lpstr>Slayt Başlığı Ekle - 4</vt:lpstr>
      <vt:lpstr>Slayt Başlığı Ekle - 4</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Başlığı Ekle - 1</dc:title>
  <dc:creator>USER</dc:creator>
  <cp:lastModifiedBy>casper</cp:lastModifiedBy>
  <cp:revision>46</cp:revision>
  <dcterms:created xsi:type="dcterms:W3CDTF">2019-12-16T18:42:47Z</dcterms:created>
  <dcterms:modified xsi:type="dcterms:W3CDTF">2020-01-07T12:31:53Z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