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21602700" cy="36004500"/>
  <p:notesSz cx="6858000" cy="9144000"/>
  <p:defaultTextStyle>
    <a:defPPr>
      <a:defRPr lang="tr-TR"/>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5FF"/>
    <a:srgbClr val="DEB5EB"/>
    <a:srgbClr val="CCFFFF"/>
    <a:srgbClr val="66FFFF"/>
    <a:srgbClr val="EDF6F9"/>
    <a:srgbClr val="81DEFF"/>
    <a:srgbClr val="FFE593"/>
    <a:srgbClr val="C0C0C0"/>
    <a:srgbClr val="CCECFF"/>
    <a:srgbClr val="FDE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750" autoAdjust="0"/>
  </p:normalViewPr>
  <p:slideViewPr>
    <p:cSldViewPr>
      <p:cViewPr varScale="1">
        <p:scale>
          <a:sx n="19" d="100"/>
          <a:sy n="19" d="100"/>
        </p:scale>
        <p:origin x="3522" y="84"/>
      </p:cViewPr>
      <p:guideLst>
        <p:guide orient="horz" pos="11340"/>
        <p:guide pos="68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07807-2498-4D98-AB7D-88E5797FAB57}" type="datetimeFigureOut">
              <a:rPr lang="tr-TR" smtClean="0"/>
              <a:pPr/>
              <a:t>30.01.2024</a:t>
            </a:fld>
            <a:endParaRPr lang="tr-TR"/>
          </a:p>
        </p:txBody>
      </p:sp>
      <p:sp>
        <p:nvSpPr>
          <p:cNvPr id="4" name="3 Slayt Görüntüsü Yer Tutucusu"/>
          <p:cNvSpPr>
            <a:spLocks noGrp="1" noRot="1" noChangeAspect="1"/>
          </p:cNvSpPr>
          <p:nvPr>
            <p:ph type="sldImg" idx="2"/>
          </p:nvPr>
        </p:nvSpPr>
        <p:spPr>
          <a:xfrm>
            <a:off x="2400300" y="685800"/>
            <a:ext cx="20574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76F4C-2E5B-4F4D-A5F3-D62A10F041E1}" type="slidenum">
              <a:rPr lang="tr-TR" smtClean="0"/>
              <a:pPr/>
              <a:t>‹#›</a:t>
            </a:fld>
            <a:endParaRPr lang="tr-TR"/>
          </a:p>
        </p:txBody>
      </p:sp>
    </p:spTree>
    <p:extLst>
      <p:ext uri="{BB962C8B-B14F-4D97-AF65-F5344CB8AC3E}">
        <p14:creationId xmlns:p14="http://schemas.microsoft.com/office/powerpoint/2010/main" val="3609658820"/>
      </p:ext>
    </p:extLst>
  </p:cSld>
  <p:clrMap bg1="lt1" tx1="dk1" bg2="lt2" tx2="dk2" accent1="accent1" accent2="accent2" accent3="accent3" accent4="accent4" accent5="accent5" accent6="accent6" hlink="hlink" folHlink="folHlink"/>
  <p:notesStyle>
    <a:lvl1pPr marL="0" algn="l" defTabSz="3291840" rtl="0" eaLnBrk="1" latinLnBrk="0" hangingPunct="1">
      <a:defRPr sz="4300" kern="1200">
        <a:solidFill>
          <a:schemeClr val="tx1"/>
        </a:solidFill>
        <a:latin typeface="+mn-lt"/>
        <a:ea typeface="+mn-ea"/>
        <a:cs typeface="+mn-cs"/>
      </a:defRPr>
    </a:lvl1pPr>
    <a:lvl2pPr marL="1645920" algn="l" defTabSz="3291840" rtl="0" eaLnBrk="1" latinLnBrk="0" hangingPunct="1">
      <a:defRPr sz="4300" kern="1200">
        <a:solidFill>
          <a:schemeClr val="tx1"/>
        </a:solidFill>
        <a:latin typeface="+mn-lt"/>
        <a:ea typeface="+mn-ea"/>
        <a:cs typeface="+mn-cs"/>
      </a:defRPr>
    </a:lvl2pPr>
    <a:lvl3pPr marL="3291840" algn="l" defTabSz="3291840" rtl="0" eaLnBrk="1" latinLnBrk="0" hangingPunct="1">
      <a:defRPr sz="4300" kern="1200">
        <a:solidFill>
          <a:schemeClr val="tx1"/>
        </a:solidFill>
        <a:latin typeface="+mn-lt"/>
        <a:ea typeface="+mn-ea"/>
        <a:cs typeface="+mn-cs"/>
      </a:defRPr>
    </a:lvl3pPr>
    <a:lvl4pPr marL="4937760" algn="l" defTabSz="3291840" rtl="0" eaLnBrk="1" latinLnBrk="0" hangingPunct="1">
      <a:defRPr sz="4300" kern="1200">
        <a:solidFill>
          <a:schemeClr val="tx1"/>
        </a:solidFill>
        <a:latin typeface="+mn-lt"/>
        <a:ea typeface="+mn-ea"/>
        <a:cs typeface="+mn-cs"/>
      </a:defRPr>
    </a:lvl4pPr>
    <a:lvl5pPr marL="6583680" algn="l" defTabSz="3291840" rtl="0" eaLnBrk="1" latinLnBrk="0" hangingPunct="1">
      <a:defRPr sz="4300" kern="1200">
        <a:solidFill>
          <a:schemeClr val="tx1"/>
        </a:solidFill>
        <a:latin typeface="+mn-lt"/>
        <a:ea typeface="+mn-ea"/>
        <a:cs typeface="+mn-cs"/>
      </a:defRPr>
    </a:lvl5pPr>
    <a:lvl6pPr marL="8229600" algn="l" defTabSz="3291840" rtl="0" eaLnBrk="1" latinLnBrk="0" hangingPunct="1">
      <a:defRPr sz="4300" kern="1200">
        <a:solidFill>
          <a:schemeClr val="tx1"/>
        </a:solidFill>
        <a:latin typeface="+mn-lt"/>
        <a:ea typeface="+mn-ea"/>
        <a:cs typeface="+mn-cs"/>
      </a:defRPr>
    </a:lvl6pPr>
    <a:lvl7pPr marL="9875520" algn="l" defTabSz="3291840" rtl="0" eaLnBrk="1" latinLnBrk="0" hangingPunct="1">
      <a:defRPr sz="4300" kern="1200">
        <a:solidFill>
          <a:schemeClr val="tx1"/>
        </a:solidFill>
        <a:latin typeface="+mn-lt"/>
        <a:ea typeface="+mn-ea"/>
        <a:cs typeface="+mn-cs"/>
      </a:defRPr>
    </a:lvl7pPr>
    <a:lvl8pPr marL="11521440" algn="l" defTabSz="3291840" rtl="0" eaLnBrk="1" latinLnBrk="0" hangingPunct="1">
      <a:defRPr sz="4300" kern="1200">
        <a:solidFill>
          <a:schemeClr val="tx1"/>
        </a:solidFill>
        <a:latin typeface="+mn-lt"/>
        <a:ea typeface="+mn-ea"/>
        <a:cs typeface="+mn-cs"/>
      </a:defRPr>
    </a:lvl8pPr>
    <a:lvl9pPr marL="13167360" algn="l" defTabSz="3291840" rtl="0" eaLnBrk="1" latinLnBrk="0" hangingPunct="1">
      <a:defRPr sz="4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 </a:t>
            </a:r>
          </a:p>
        </p:txBody>
      </p:sp>
      <p:sp>
        <p:nvSpPr>
          <p:cNvPr id="4" name="3 Slayt Numarası Yer Tutucusu"/>
          <p:cNvSpPr>
            <a:spLocks noGrp="1"/>
          </p:cNvSpPr>
          <p:nvPr>
            <p:ph type="sldNum" sz="quarter" idx="10"/>
          </p:nvPr>
        </p:nvSpPr>
        <p:spPr/>
        <p:txBody>
          <a:bodyPr/>
          <a:lstStyle/>
          <a:p>
            <a:fld id="{89476F4C-2E5B-4F4D-A5F3-D62A10F041E1}" type="slidenum">
              <a:rPr lang="tr-TR" smtClean="0"/>
              <a:pPr/>
              <a:t>1</a:t>
            </a:fld>
            <a:endParaRPr lang="tr-TR"/>
          </a:p>
        </p:txBody>
      </p:sp>
    </p:spTree>
    <p:extLst>
      <p:ext uri="{BB962C8B-B14F-4D97-AF65-F5344CB8AC3E}">
        <p14:creationId xmlns:p14="http://schemas.microsoft.com/office/powerpoint/2010/main" val="114435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620203" y="11184734"/>
            <a:ext cx="18362295" cy="7717631"/>
          </a:xfrm>
        </p:spPr>
        <p:txBody>
          <a:bodyPr/>
          <a:lstStyle/>
          <a:p>
            <a:r>
              <a:rPr lang="tr-TR"/>
              <a:t>Asıl başlık stili için tıklatın</a:t>
            </a:r>
          </a:p>
        </p:txBody>
      </p:sp>
      <p:sp>
        <p:nvSpPr>
          <p:cNvPr id="3" name="2 Alt Başlık"/>
          <p:cNvSpPr>
            <a:spLocks noGrp="1"/>
          </p:cNvSpPr>
          <p:nvPr>
            <p:ph type="subTitle" idx="1"/>
          </p:nvPr>
        </p:nvSpPr>
        <p:spPr>
          <a:xfrm>
            <a:off x="3240405" y="20402550"/>
            <a:ext cx="15121890" cy="9201150"/>
          </a:xfrm>
        </p:spPr>
        <p:txBody>
          <a:bodyPr/>
          <a:lstStyle>
            <a:lvl1pPr marL="0" indent="0" algn="ctr">
              <a:buNone/>
              <a:defRPr>
                <a:solidFill>
                  <a:schemeClr val="tx1">
                    <a:tint val="75000"/>
                  </a:schemeClr>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37002126" y="7567613"/>
            <a:ext cx="11483935" cy="1612868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2550320" y="7567613"/>
            <a:ext cx="34091761" cy="1612868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706464" y="23136228"/>
            <a:ext cx="18362295" cy="7150894"/>
          </a:xfrm>
        </p:spPr>
        <p:txBody>
          <a:bodyPr anchor="t"/>
          <a:lstStyle>
            <a:lvl1pPr algn="l">
              <a:defRPr sz="14400" b="1" cap="all"/>
            </a:lvl1pPr>
          </a:lstStyle>
          <a:p>
            <a:r>
              <a:rPr lang="tr-TR"/>
              <a:t>Asıl başlık stili için tıklatın</a:t>
            </a:r>
          </a:p>
        </p:txBody>
      </p:sp>
      <p:sp>
        <p:nvSpPr>
          <p:cNvPr id="3" name="2 Metin Yer Tutucusu"/>
          <p:cNvSpPr>
            <a:spLocks noGrp="1"/>
          </p:cNvSpPr>
          <p:nvPr>
            <p:ph type="body" idx="1"/>
          </p:nvPr>
        </p:nvSpPr>
        <p:spPr>
          <a:xfrm>
            <a:off x="1706464" y="15260246"/>
            <a:ext cx="18362295" cy="7875982"/>
          </a:xfrm>
        </p:spPr>
        <p:txBody>
          <a:bodyPr anchor="b"/>
          <a:lstStyle>
            <a:lvl1pPr marL="0" indent="0">
              <a:buNone/>
              <a:defRPr sz="7200">
                <a:solidFill>
                  <a:schemeClr val="tx1">
                    <a:tint val="75000"/>
                  </a:schemeClr>
                </a:solidFill>
              </a:defRPr>
            </a:lvl1pPr>
            <a:lvl2pPr marL="1645920" indent="0">
              <a:buNone/>
              <a:defRPr sz="6500">
                <a:solidFill>
                  <a:schemeClr val="tx1">
                    <a:tint val="75000"/>
                  </a:schemeClr>
                </a:solidFill>
              </a:defRPr>
            </a:lvl2pPr>
            <a:lvl3pPr marL="3291840" indent="0">
              <a:buNone/>
              <a:defRPr sz="5800">
                <a:solidFill>
                  <a:schemeClr val="tx1">
                    <a:tint val="75000"/>
                  </a:schemeClr>
                </a:solidFill>
              </a:defRPr>
            </a:lvl3pPr>
            <a:lvl4pPr marL="4937760" indent="0">
              <a:buNone/>
              <a:defRPr sz="5000">
                <a:solidFill>
                  <a:schemeClr val="tx1">
                    <a:tint val="75000"/>
                  </a:schemeClr>
                </a:solidFill>
              </a:defRPr>
            </a:lvl4pPr>
            <a:lvl5pPr marL="6583680" indent="0">
              <a:buNone/>
              <a:defRPr sz="5000">
                <a:solidFill>
                  <a:schemeClr val="tx1">
                    <a:tint val="75000"/>
                  </a:schemeClr>
                </a:solidFill>
              </a:defRPr>
            </a:lvl5pPr>
            <a:lvl6pPr marL="8229600" indent="0">
              <a:buNone/>
              <a:defRPr sz="5000">
                <a:solidFill>
                  <a:schemeClr val="tx1">
                    <a:tint val="75000"/>
                  </a:schemeClr>
                </a:solidFill>
              </a:defRPr>
            </a:lvl6pPr>
            <a:lvl7pPr marL="9875520" indent="0">
              <a:buNone/>
              <a:defRPr sz="5000">
                <a:solidFill>
                  <a:schemeClr val="tx1">
                    <a:tint val="75000"/>
                  </a:schemeClr>
                </a:solidFill>
              </a:defRPr>
            </a:lvl7pPr>
            <a:lvl8pPr marL="11521440" indent="0">
              <a:buNone/>
              <a:defRPr sz="5000">
                <a:solidFill>
                  <a:schemeClr val="tx1">
                    <a:tint val="75000"/>
                  </a:schemeClr>
                </a:solidFill>
              </a:defRPr>
            </a:lvl8pPr>
            <a:lvl9pPr marL="13167360" indent="0">
              <a:buNone/>
              <a:defRPr sz="50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2550319" y="44105513"/>
            <a:ext cx="22787848" cy="124748925"/>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25698212" y="44105513"/>
            <a:ext cx="22787848" cy="124748925"/>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080135" y="1441850"/>
            <a:ext cx="19442430" cy="600075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1080135" y="8059343"/>
            <a:ext cx="9544944" cy="3358751"/>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tr-TR"/>
              <a:t>Asıl metin stillerini düzenlemek için tıklatın</a:t>
            </a:r>
          </a:p>
        </p:txBody>
      </p:sp>
      <p:sp>
        <p:nvSpPr>
          <p:cNvPr id="4" name="3 İçerik Yer Tutucusu"/>
          <p:cNvSpPr>
            <a:spLocks noGrp="1"/>
          </p:cNvSpPr>
          <p:nvPr>
            <p:ph sz="half" idx="2"/>
          </p:nvPr>
        </p:nvSpPr>
        <p:spPr>
          <a:xfrm>
            <a:off x="1080135" y="11418094"/>
            <a:ext cx="9544944" cy="20744262"/>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10973873" y="8059343"/>
            <a:ext cx="9548693" cy="3358751"/>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tr-TR"/>
              <a:t>Asıl metin stillerini düzenlemek için tıklatın</a:t>
            </a:r>
          </a:p>
        </p:txBody>
      </p:sp>
      <p:sp>
        <p:nvSpPr>
          <p:cNvPr id="6" name="5 İçerik Yer Tutucusu"/>
          <p:cNvSpPr>
            <a:spLocks noGrp="1"/>
          </p:cNvSpPr>
          <p:nvPr>
            <p:ph sz="quarter" idx="4"/>
          </p:nvPr>
        </p:nvSpPr>
        <p:spPr>
          <a:xfrm>
            <a:off x="10973873" y="11418094"/>
            <a:ext cx="9548693" cy="20744262"/>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80136" y="1433512"/>
            <a:ext cx="7107139" cy="6100763"/>
          </a:xfrm>
        </p:spPr>
        <p:txBody>
          <a:bodyPr anchor="b"/>
          <a:lstStyle>
            <a:lvl1pPr algn="l">
              <a:defRPr sz="7200" b="1"/>
            </a:lvl1pPr>
          </a:lstStyle>
          <a:p>
            <a:r>
              <a:rPr lang="tr-TR"/>
              <a:t>Asıl başlık stili için tıklatın</a:t>
            </a:r>
          </a:p>
        </p:txBody>
      </p:sp>
      <p:sp>
        <p:nvSpPr>
          <p:cNvPr id="3" name="2 İçerik Yer Tutucusu"/>
          <p:cNvSpPr>
            <a:spLocks noGrp="1"/>
          </p:cNvSpPr>
          <p:nvPr>
            <p:ph idx="1"/>
          </p:nvPr>
        </p:nvSpPr>
        <p:spPr>
          <a:xfrm>
            <a:off x="8446056" y="1433515"/>
            <a:ext cx="12076509" cy="30728843"/>
          </a:xfrm>
        </p:spPr>
        <p:txBody>
          <a:bodyPr/>
          <a:lstStyle>
            <a:lvl1pPr>
              <a:defRPr sz="11500"/>
            </a:lvl1pPr>
            <a:lvl2pPr>
              <a:defRPr sz="10100"/>
            </a:lvl2pPr>
            <a:lvl3pPr>
              <a:defRPr sz="8600"/>
            </a:lvl3pPr>
            <a:lvl4pPr>
              <a:defRPr sz="7200"/>
            </a:lvl4pPr>
            <a:lvl5pPr>
              <a:defRPr sz="7200"/>
            </a:lvl5pPr>
            <a:lvl6pPr>
              <a:defRPr sz="7200"/>
            </a:lvl6pPr>
            <a:lvl7pPr>
              <a:defRPr sz="7200"/>
            </a:lvl7pPr>
            <a:lvl8pPr>
              <a:defRPr sz="7200"/>
            </a:lvl8pPr>
            <a:lvl9pPr>
              <a:defRPr sz="7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1080136" y="7534278"/>
            <a:ext cx="7107139" cy="24628081"/>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234280" y="25203150"/>
            <a:ext cx="12961620" cy="2975375"/>
          </a:xfrm>
        </p:spPr>
        <p:txBody>
          <a:bodyPr anchor="b"/>
          <a:lstStyle>
            <a:lvl1pPr algn="l">
              <a:defRPr sz="7200" b="1"/>
            </a:lvl1pPr>
          </a:lstStyle>
          <a:p>
            <a:r>
              <a:rPr lang="tr-TR"/>
              <a:t>Asıl başlık stili için tıklatın</a:t>
            </a:r>
          </a:p>
        </p:txBody>
      </p:sp>
      <p:sp>
        <p:nvSpPr>
          <p:cNvPr id="3" name="2 Resim Yer Tutucusu"/>
          <p:cNvSpPr>
            <a:spLocks noGrp="1"/>
          </p:cNvSpPr>
          <p:nvPr>
            <p:ph type="pic" idx="1"/>
          </p:nvPr>
        </p:nvSpPr>
        <p:spPr>
          <a:xfrm>
            <a:off x="4234280" y="3217069"/>
            <a:ext cx="12961620" cy="21602700"/>
          </a:xfrm>
        </p:spPr>
        <p:txBody>
          <a:bodyPr/>
          <a:lstStyle>
            <a:lvl1pPr marL="0" indent="0">
              <a:buNone/>
              <a:defRPr sz="11500"/>
            </a:lvl1pPr>
            <a:lvl2pPr marL="1645920" indent="0">
              <a:buNone/>
              <a:defRPr sz="10100"/>
            </a:lvl2pPr>
            <a:lvl3pPr marL="3291840" indent="0">
              <a:buNone/>
              <a:defRPr sz="86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tr-TR"/>
          </a:p>
        </p:txBody>
      </p:sp>
      <p:sp>
        <p:nvSpPr>
          <p:cNvPr id="4" name="3 Metin Yer Tutucusu"/>
          <p:cNvSpPr>
            <a:spLocks noGrp="1"/>
          </p:cNvSpPr>
          <p:nvPr>
            <p:ph type="body" sz="half" idx="2"/>
          </p:nvPr>
        </p:nvSpPr>
        <p:spPr>
          <a:xfrm>
            <a:off x="4234280" y="28178524"/>
            <a:ext cx="12961620" cy="4225526"/>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2244192-CBE4-4EC2-9C43-56545A04ECE8}" type="datetimeFigureOut">
              <a:rPr lang="tr-TR" smtClean="0"/>
              <a:pPr/>
              <a:t>30.01.2024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A21117-D063-43E6-A79E-CAAC8A4D329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blip>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1080135" y="1441850"/>
            <a:ext cx="19442430" cy="6000750"/>
          </a:xfrm>
          <a:prstGeom prst="rect">
            <a:avLst/>
          </a:prstGeom>
        </p:spPr>
        <p:txBody>
          <a:bodyPr vert="horz" lIns="329184" tIns="164592" rIns="329184" bIns="164592" rtlCol="0" anchor="ctr">
            <a:normAutofit/>
          </a:bodyPr>
          <a:lstStyle/>
          <a:p>
            <a:r>
              <a:rPr lang="tr-TR"/>
              <a:t>Asıl başlık stili için tıklatın</a:t>
            </a:r>
          </a:p>
        </p:txBody>
      </p:sp>
      <p:sp>
        <p:nvSpPr>
          <p:cNvPr id="3" name="2 Metin Yer Tutucusu"/>
          <p:cNvSpPr>
            <a:spLocks noGrp="1"/>
          </p:cNvSpPr>
          <p:nvPr>
            <p:ph type="body" idx="1"/>
          </p:nvPr>
        </p:nvSpPr>
        <p:spPr>
          <a:xfrm>
            <a:off x="1080135" y="8401053"/>
            <a:ext cx="19442430" cy="23761306"/>
          </a:xfrm>
          <a:prstGeom prst="rect">
            <a:avLst/>
          </a:prstGeom>
        </p:spPr>
        <p:txBody>
          <a:bodyPr vert="horz" lIns="329184" tIns="164592" rIns="329184" bIns="164592"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1080135" y="33370840"/>
            <a:ext cx="5040630" cy="1916906"/>
          </a:xfrm>
          <a:prstGeom prst="rect">
            <a:avLst/>
          </a:prstGeom>
        </p:spPr>
        <p:txBody>
          <a:bodyPr vert="horz" lIns="329184" tIns="164592" rIns="329184" bIns="164592" rtlCol="0" anchor="ctr"/>
          <a:lstStyle>
            <a:lvl1pPr algn="l">
              <a:defRPr sz="4300">
                <a:solidFill>
                  <a:schemeClr val="tx1">
                    <a:tint val="75000"/>
                  </a:schemeClr>
                </a:solidFill>
              </a:defRPr>
            </a:lvl1pPr>
          </a:lstStyle>
          <a:p>
            <a:fld id="{D2244192-CBE4-4EC2-9C43-56545A04ECE8}" type="datetimeFigureOut">
              <a:rPr lang="tr-TR" smtClean="0"/>
              <a:pPr/>
              <a:t>30.01.2024</a:t>
            </a:fld>
            <a:endParaRPr lang="tr-TR"/>
          </a:p>
        </p:txBody>
      </p:sp>
      <p:sp>
        <p:nvSpPr>
          <p:cNvPr id="5" name="4 Altbilgi Yer Tutucusu"/>
          <p:cNvSpPr>
            <a:spLocks noGrp="1"/>
          </p:cNvSpPr>
          <p:nvPr>
            <p:ph type="ftr" sz="quarter" idx="3"/>
          </p:nvPr>
        </p:nvSpPr>
        <p:spPr>
          <a:xfrm>
            <a:off x="7380923" y="33370840"/>
            <a:ext cx="6840855" cy="1916906"/>
          </a:xfrm>
          <a:prstGeom prst="rect">
            <a:avLst/>
          </a:prstGeom>
        </p:spPr>
        <p:txBody>
          <a:bodyPr vert="horz" lIns="329184" tIns="164592" rIns="329184" bIns="164592" rtlCol="0" anchor="ctr"/>
          <a:lstStyle>
            <a:lvl1pPr algn="ctr">
              <a:defRPr sz="43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5481935" y="33370840"/>
            <a:ext cx="5040630" cy="1916906"/>
          </a:xfrm>
          <a:prstGeom prst="rect">
            <a:avLst/>
          </a:prstGeom>
        </p:spPr>
        <p:txBody>
          <a:bodyPr vert="horz" lIns="329184" tIns="164592" rIns="329184" bIns="164592" rtlCol="0" anchor="ctr"/>
          <a:lstStyle>
            <a:lvl1pPr algn="r">
              <a:defRPr sz="4300">
                <a:solidFill>
                  <a:schemeClr val="tx1">
                    <a:tint val="75000"/>
                  </a:schemeClr>
                </a:solidFill>
              </a:defRPr>
            </a:lvl1pPr>
          </a:lstStyle>
          <a:p>
            <a:fld id="{A5A21117-D063-43E6-A79E-CAAC8A4D329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840" rtl="0" eaLnBrk="1" latinLnBrk="0" hangingPunct="1">
        <a:spcBef>
          <a:spcPct val="0"/>
        </a:spcBef>
        <a:buNone/>
        <a:defRPr sz="15800" kern="1200">
          <a:solidFill>
            <a:schemeClr val="tx1"/>
          </a:solidFill>
          <a:latin typeface="+mj-lt"/>
          <a:ea typeface="+mj-ea"/>
          <a:cs typeface="+mj-cs"/>
        </a:defRPr>
      </a:lvl1pPr>
    </p:titleStyle>
    <p:bodyStyle>
      <a:lvl1pPr marL="1234440" indent="-1234440" algn="l" defTabSz="3291840" rtl="0" eaLnBrk="1" latinLnBrk="0" hangingPunct="1">
        <a:spcBef>
          <a:spcPct val="20000"/>
        </a:spcBef>
        <a:buFont typeface="Arial" pitchFamily="34" charset="0"/>
        <a:buChar char="•"/>
        <a:defRPr sz="11500" kern="1200">
          <a:solidFill>
            <a:schemeClr val="tx1"/>
          </a:solidFill>
          <a:latin typeface="+mn-lt"/>
          <a:ea typeface="+mn-ea"/>
          <a:cs typeface="+mn-cs"/>
        </a:defRPr>
      </a:lvl1pPr>
      <a:lvl2pPr marL="2674620" indent="-1028700" algn="l" defTabSz="3291840" rtl="0" eaLnBrk="1" latinLnBrk="0" hangingPunct="1">
        <a:spcBef>
          <a:spcPct val="20000"/>
        </a:spcBef>
        <a:buFont typeface="Arial" pitchFamily="34" charset="0"/>
        <a:buChar char="–"/>
        <a:defRPr sz="10100" kern="1200">
          <a:solidFill>
            <a:schemeClr val="tx1"/>
          </a:solidFill>
          <a:latin typeface="+mn-lt"/>
          <a:ea typeface="+mn-ea"/>
          <a:cs typeface="+mn-cs"/>
        </a:defRPr>
      </a:lvl2pPr>
      <a:lvl3pPr marL="4114800" indent="-822960" algn="l" defTabSz="3291840" rtl="0" eaLnBrk="1" latinLnBrk="0" hangingPunct="1">
        <a:spcBef>
          <a:spcPct val="20000"/>
        </a:spcBef>
        <a:buFont typeface="Arial" pitchFamily="34" charset="0"/>
        <a:buChar char="•"/>
        <a:defRPr sz="8600" kern="1200">
          <a:solidFill>
            <a:schemeClr val="tx1"/>
          </a:solidFill>
          <a:latin typeface="+mn-lt"/>
          <a:ea typeface="+mn-ea"/>
          <a:cs typeface="+mn-cs"/>
        </a:defRPr>
      </a:lvl3pPr>
      <a:lvl4pPr marL="57607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64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56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48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40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3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tr-TR"/>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xabay.com/de/instagram-symbol-logo-foto-kamera-1581266/" TargetMode="External"/><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19 Dikdörtgen"/>
          <p:cNvSpPr/>
          <p:nvPr/>
        </p:nvSpPr>
        <p:spPr>
          <a:xfrm flipV="1">
            <a:off x="201812" y="156259"/>
            <a:ext cx="20721641" cy="65820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dirty="0"/>
          </a:p>
        </p:txBody>
      </p:sp>
      <p:sp>
        <p:nvSpPr>
          <p:cNvPr id="21" name="20 Dikdörtgen"/>
          <p:cNvSpPr/>
          <p:nvPr/>
        </p:nvSpPr>
        <p:spPr>
          <a:xfrm>
            <a:off x="326319" y="1201973"/>
            <a:ext cx="20734251" cy="6851439"/>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grpSp>
        <p:nvGrpSpPr>
          <p:cNvPr id="48" name="47 Grup"/>
          <p:cNvGrpSpPr/>
          <p:nvPr/>
        </p:nvGrpSpPr>
        <p:grpSpPr>
          <a:xfrm>
            <a:off x="322456" y="-69768"/>
            <a:ext cx="20721641" cy="9602629"/>
            <a:chOff x="436401" y="427924"/>
            <a:chExt cx="20721641" cy="9059708"/>
          </a:xfrm>
        </p:grpSpPr>
        <p:sp>
          <p:nvSpPr>
            <p:cNvPr id="22" name="21 Dikdörtgen"/>
            <p:cNvSpPr/>
            <p:nvPr/>
          </p:nvSpPr>
          <p:spPr>
            <a:xfrm>
              <a:off x="436401" y="7762712"/>
              <a:ext cx="20721641" cy="302434"/>
            </a:xfrm>
            <a:prstGeom prst="rect">
              <a:avLst/>
            </a:prstGeom>
            <a:solidFill>
              <a:srgbClr val="002060"/>
            </a:solidFill>
            <a:ln>
              <a:solidFill>
                <a:srgbClr val="002060"/>
              </a:solidFill>
            </a:ln>
            <a:effectLst>
              <a:outerShdw blurRad="50800" dist="50800" dir="5400000" algn="ctr"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sp>
          <p:nvSpPr>
            <p:cNvPr id="41" name="40 Metin kutusu"/>
            <p:cNvSpPr txBox="1"/>
            <p:nvPr/>
          </p:nvSpPr>
          <p:spPr>
            <a:xfrm>
              <a:off x="1005245" y="427924"/>
              <a:ext cx="19154041" cy="9059708"/>
            </a:xfrm>
            <a:prstGeom prst="rect">
              <a:avLst/>
            </a:prstGeom>
            <a:noFill/>
          </p:spPr>
          <p:txBody>
            <a:bodyPr wrap="square" rtlCol="0">
              <a:spAutoFit/>
            </a:bodyPr>
            <a:lstStyle/>
            <a:p>
              <a:pPr algn="ctr"/>
              <a:endParaRPr lang="tr-TR" sz="2000" b="1" dirty="0">
                <a:cs typeface="Arial" pitchFamily="34" charset="0"/>
              </a:endParaRPr>
            </a:p>
            <a:p>
              <a:pPr algn="ctr"/>
              <a:r>
                <a:rPr lang="tr-TR" sz="3200" b="1" dirty="0"/>
                <a:t>PSİKOLOJİK DANIŞMANLIK VE REHBERLİK PROGRAMI</a:t>
              </a:r>
            </a:p>
            <a:p>
              <a:pPr algn="ctr"/>
              <a:endParaRPr lang="tr-TR" sz="1800" b="1" dirty="0"/>
            </a:p>
            <a:p>
              <a:pPr algn="ctr"/>
              <a:endParaRPr lang="tr-TR" sz="1800" b="1" dirty="0"/>
            </a:p>
            <a:p>
              <a:pPr algn="ctr"/>
              <a:endParaRPr lang="tr-TR" sz="3600" b="1" dirty="0"/>
            </a:p>
            <a:p>
              <a:pPr algn="ctr"/>
              <a:endParaRPr lang="tr-TR" sz="1800" b="1" dirty="0"/>
            </a:p>
            <a:p>
              <a:pPr algn="ctr"/>
              <a:r>
                <a:rPr lang="tr-TR" sz="5400" b="1" dirty="0">
                  <a:cs typeface="Arial" pitchFamily="34" charset="0"/>
                </a:rPr>
                <a:t>DEPREMİN ÇOCUKLAR ÜZERİNDEKİ ETKİLERİ</a:t>
              </a:r>
            </a:p>
            <a:p>
              <a:pPr algn="ctr"/>
              <a:r>
                <a:rPr lang="tr-TR" sz="3200" b="1" dirty="0">
                  <a:cs typeface="Arial" pitchFamily="34" charset="0"/>
                </a:rPr>
                <a:t>Proje Danışmanı</a:t>
              </a:r>
            </a:p>
            <a:p>
              <a:pPr algn="ctr"/>
              <a:r>
                <a:rPr lang="tr-TR" sz="3200" b="1" dirty="0">
                  <a:cs typeface="Arial" pitchFamily="34" charset="0"/>
                </a:rPr>
                <a:t>DR.GİZEM GÜNÇAVDI ALABAY</a:t>
              </a:r>
              <a:endParaRPr lang="tr-TR" sz="3200" dirty="0">
                <a:cs typeface="Arial" pitchFamily="34" charset="0"/>
              </a:endParaRPr>
            </a:p>
            <a:p>
              <a:pPr algn="ctr"/>
              <a:endParaRPr lang="tr-TR" sz="3000" dirty="0">
                <a:cs typeface="Arial" pitchFamily="34" charset="0"/>
              </a:endParaRPr>
            </a:p>
            <a:p>
              <a:pPr algn="ctr"/>
              <a:r>
                <a:rPr lang="tr-TR" sz="3200" b="1" dirty="0">
                  <a:cs typeface="Arial" pitchFamily="34" charset="0"/>
                </a:rPr>
                <a:t>Proje Ekibi</a:t>
              </a:r>
            </a:p>
            <a:p>
              <a:pPr algn="ctr"/>
              <a:r>
                <a:rPr lang="tr-TR" sz="3200" b="1" dirty="0">
                  <a:cs typeface="Arial" pitchFamily="34" charset="0"/>
                </a:rPr>
                <a:t>GÜLCENNET HACIVERDİYEVA</a:t>
              </a:r>
            </a:p>
            <a:p>
              <a:pPr algn="ctr"/>
              <a:r>
                <a:rPr lang="tr-TR" sz="3200" b="1" dirty="0">
                  <a:cs typeface="Arial" pitchFamily="34" charset="0"/>
                </a:rPr>
                <a:t>SEVİL BABAYEVA</a:t>
              </a:r>
            </a:p>
            <a:p>
              <a:pPr algn="ctr"/>
              <a:r>
                <a:rPr lang="tr-TR" sz="3200" b="1" dirty="0">
                  <a:cs typeface="Arial" pitchFamily="34" charset="0"/>
                </a:rPr>
                <a:t>BEYZA TEKDEN</a:t>
              </a:r>
            </a:p>
            <a:p>
              <a:pPr algn="ctr"/>
              <a:r>
                <a:rPr lang="tr-TR" sz="3200" b="1" dirty="0">
                  <a:cs typeface="Arial" pitchFamily="34" charset="0"/>
                </a:rPr>
                <a:t>DİANA AHMED</a:t>
              </a:r>
              <a:r>
                <a:rPr lang="tr-TR" sz="3200" dirty="0">
                  <a:cs typeface="Arial" pitchFamily="34" charset="0"/>
                </a:rPr>
                <a:t> </a:t>
              </a:r>
            </a:p>
            <a:p>
              <a:pPr algn="ctr"/>
              <a:endParaRPr lang="tr-TR" sz="1800" b="1" dirty="0">
                <a:cs typeface="Arial" pitchFamily="34" charset="0"/>
              </a:endParaRPr>
            </a:p>
            <a:p>
              <a:pPr algn="ctr"/>
              <a:r>
                <a:rPr lang="tr-TR" sz="3200" b="1" dirty="0">
                  <a:cs typeface="Arial" pitchFamily="34" charset="0"/>
                </a:rPr>
                <a:t>Projeye Katkı Sağlayan Kurum/Kuruluşlar</a:t>
              </a:r>
            </a:p>
            <a:p>
              <a:pPr algn="ctr"/>
              <a:r>
                <a:rPr lang="tr-TR" sz="3200" dirty="0">
                  <a:cs typeface="Arial" pitchFamily="34" charset="0"/>
                </a:rPr>
                <a:t>Bursa Uludağ Üniversitesi Eğitim Fakültesi Rehberlik ve Psikolojik Danışmanlık Anabilim Dalı</a:t>
              </a:r>
            </a:p>
            <a:p>
              <a:pPr algn="ctr"/>
              <a:endParaRPr lang="tr-TR" sz="3200" b="1" dirty="0">
                <a:cs typeface="Arial" pitchFamily="34" charset="0"/>
              </a:endParaRPr>
            </a:p>
            <a:p>
              <a:pPr algn="ctr"/>
              <a:endParaRPr lang="tr-TR" sz="1800" b="1" dirty="0">
                <a:cs typeface="Arial" pitchFamily="34" charset="0"/>
              </a:endParaRPr>
            </a:p>
            <a:p>
              <a:pPr algn="ctr"/>
              <a:endParaRPr lang="tr-TR" sz="1800" b="1" dirty="0">
                <a:cs typeface="Arial" pitchFamily="34" charset="0"/>
              </a:endParaRPr>
            </a:p>
            <a:p>
              <a:pPr algn="ctr"/>
              <a:endParaRPr lang="tr-TR" sz="1800" b="1" dirty="0">
                <a:cs typeface="Arial" pitchFamily="34" charset="0"/>
              </a:endParaRPr>
            </a:p>
          </p:txBody>
        </p:sp>
      </p:grpSp>
      <p:sp>
        <p:nvSpPr>
          <p:cNvPr id="23" name="22 Metin kutusu"/>
          <p:cNvSpPr txBox="1"/>
          <p:nvPr/>
        </p:nvSpPr>
        <p:spPr>
          <a:xfrm>
            <a:off x="403200" y="8641210"/>
            <a:ext cx="10479708" cy="13449836"/>
          </a:xfrm>
          <a:prstGeom prst="rect">
            <a:avLst/>
          </a:prstGeom>
          <a:noFill/>
        </p:spPr>
        <p:txBody>
          <a:bodyPr wrap="square" rtlCol="0">
            <a:spAutoFit/>
          </a:bodyPr>
          <a:lstStyle/>
          <a:p>
            <a:pPr indent="450215" algn="just"/>
            <a:r>
              <a:rPr lang="tr-TR" sz="2800" dirty="0">
                <a:effectLst/>
                <a:ea typeface="Times New Roman"/>
                <a:cs typeface="Arial" pitchFamily="34" charset="0"/>
              </a:rPr>
              <a:t>Doğal afetler öngörülemeyen, etkileyeceği alan ve etki düzeyi tahmin edilemeyen, çok fazla sayıda can ve mal kayıpları ile sonuçlanabilen doğa olaylarıdır. Dünya genelinde ve ülkemizde her yıl birbirinden farklı doğal afetlerin yaşandığına ve bu afetlerin sonuçlarının toplumlar üzerindeki etkilerine şahit oluyoruz. Çocuklar elbette bu olumsuzluklardan en çok etkilenenlerdir. Deprem sırasında ve sonrasında yaşanan korku, endişe ve travma, çocukların günlük yaşamını etkilemektedir. "Depremin Çocuklar Üzerindeki Etkileri" isimli  psikososyal destek projesi, deprem sonrası çocukların yaşadıkları travmayı atlatmalarına yardımcı olmayı amaçlamıştır. Proje kapsamında, çocuklara psikolojik destek, eğitim, oyun ve diğer aktiviteler sunularak, bu sayede onların, yaşadıkları depremin etkisini azaltmalarına ve normal bir yaşama geri dönmelerine katkı sağlanmıştır. Bu kapsamda yapılan tüm çalışmalar, çocukların daha iyi bir psikolojik duruma sahip olmalarına ve hayatlarına daha olumlu bir şekilde devam etmelerine yardımcı olmuştur. "Depremin Çocuklar Üzerindeki Etkileri" projesi, 6-11 yaş aralığındaki çocukları kapsamakta ve 8 oturumdan oluşmaktadır. Her oturumda çocukların yaşlarına ve gelişim dönemlerine göre zihinsel, duyuşsal ve davranışsal ihtiyaçlarının oyunlar aracılığıyla karşılanması amaçlanmıştır. Çalışma sürecinde çocuklarla birlikte sıcak ve destekleyici bir sosyal ortam yaratarak onların kayıplarla, acı veren anılarla başa çıkmalarına ve duygularını ifade etmelerine yönelik etkinlikler düzenlenmiş ve sonuç olarak çocukların iyileşme sürecine olumlu katkı sağlanmıştır .Bu çalışma, deprem gibi zorlayıcı olaylar sonrası normal tepkiler hakkında çocukları bilgilendirerek süreci anlamlandırmalarına, oyun ve etkinliklere katılarak onların ihtiyaç duydukları, süreklilik, değişmezlik ve normallik hissinin oluşmasına yardımcı olmuştur. Aynı zamanda çocukların ihtiyaçlarını daha kolay ifade etmelerini sağlamış, travma sonrasında onların tepkilerini normalleştirerek, zorlayıcı yaşantıların etkileri konusunda psikolojik iyi oluşlarını arttırmıştır.</a:t>
            </a:r>
          </a:p>
        </p:txBody>
      </p:sp>
      <p:sp>
        <p:nvSpPr>
          <p:cNvPr id="25" name="24 Metin kutusu"/>
          <p:cNvSpPr txBox="1"/>
          <p:nvPr/>
        </p:nvSpPr>
        <p:spPr>
          <a:xfrm>
            <a:off x="265489" y="16536043"/>
            <a:ext cx="10225136" cy="461665"/>
          </a:xfrm>
          <a:prstGeom prst="rect">
            <a:avLst/>
          </a:prstGeom>
          <a:noFill/>
        </p:spPr>
        <p:txBody>
          <a:bodyPr wrap="square" rtlCol="0">
            <a:spAutoFit/>
          </a:bodyPr>
          <a:lstStyle/>
          <a:p>
            <a:pPr algn="just"/>
            <a:endParaRPr lang="tr-TR" sz="2400" dirty="0">
              <a:cs typeface="Arial" pitchFamily="34" charset="0"/>
            </a:endParaRPr>
          </a:p>
        </p:txBody>
      </p:sp>
      <p:sp>
        <p:nvSpPr>
          <p:cNvPr id="27" name="26 Yuvarlatılmış Dikdörtgen"/>
          <p:cNvSpPr/>
          <p:nvPr/>
        </p:nvSpPr>
        <p:spPr>
          <a:xfrm>
            <a:off x="432198" y="8209162"/>
            <a:ext cx="10153128" cy="403207"/>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b="1" dirty="0">
                <a:solidFill>
                  <a:schemeClr val="tx1"/>
                </a:solidFill>
                <a:cs typeface="Arial" pitchFamily="34" charset="0"/>
              </a:rPr>
              <a:t>ÖZET</a:t>
            </a:r>
          </a:p>
        </p:txBody>
      </p:sp>
      <p:sp>
        <p:nvSpPr>
          <p:cNvPr id="33" name="32 Yuvarlatılmış Dikdörtgen"/>
          <p:cNvSpPr/>
          <p:nvPr/>
        </p:nvSpPr>
        <p:spPr>
          <a:xfrm>
            <a:off x="10994947" y="14191648"/>
            <a:ext cx="10297144" cy="40320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b="1" dirty="0">
                <a:solidFill>
                  <a:schemeClr val="tx1"/>
                </a:solidFill>
                <a:cs typeface="Arial" pitchFamily="34" charset="0"/>
              </a:rPr>
              <a:t>GERÇEKLEŞTİRİLEN FAALİYETLER</a:t>
            </a:r>
          </a:p>
        </p:txBody>
      </p:sp>
      <p:sp>
        <p:nvSpPr>
          <p:cNvPr id="43" name="70 Yuvarlatılmış Dikdörtgen"/>
          <p:cNvSpPr/>
          <p:nvPr/>
        </p:nvSpPr>
        <p:spPr>
          <a:xfrm>
            <a:off x="229485" y="27491196"/>
            <a:ext cx="10297144" cy="36004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b="1" dirty="0">
                <a:solidFill>
                  <a:schemeClr val="tx1"/>
                </a:solidFill>
                <a:cs typeface="Arial" pitchFamily="34" charset="0"/>
              </a:rPr>
              <a:t>HEDEF KİTLE</a:t>
            </a:r>
          </a:p>
        </p:txBody>
      </p:sp>
      <p:pic>
        <p:nvPicPr>
          <p:cNvPr id="14" name="Picture 2" descr="http://uludag.edu.tr/logolar2018/logo_jpeg/2_egit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5642" y="1244369"/>
            <a:ext cx="2364855" cy="2364855"/>
          </a:xfrm>
          <a:prstGeom prst="rect">
            <a:avLst/>
          </a:prstGeom>
          <a:noFill/>
          <a:extLst>
            <a:ext uri="{909E8E84-426E-40DD-AFC4-6F175D3DCCD1}">
              <a14:hiddenFill xmlns:a14="http://schemas.microsoft.com/office/drawing/2010/main">
                <a:solidFill>
                  <a:srgbClr val="FFFFFF"/>
                </a:solidFill>
              </a14:hiddenFill>
            </a:ext>
          </a:extLst>
        </p:spPr>
      </p:pic>
      <p:sp>
        <p:nvSpPr>
          <p:cNvPr id="49" name="32 Yuvarlatılmış Dikdörtgen"/>
          <p:cNvSpPr/>
          <p:nvPr/>
        </p:nvSpPr>
        <p:spPr>
          <a:xfrm>
            <a:off x="445069" y="22032094"/>
            <a:ext cx="10297144" cy="40320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b="1" dirty="0">
                <a:solidFill>
                  <a:schemeClr val="tx1"/>
                </a:solidFill>
                <a:cs typeface="Arial" pitchFamily="34" charset="0"/>
              </a:rPr>
              <a:t>PROJE HEDEFLERİ</a:t>
            </a:r>
          </a:p>
        </p:txBody>
      </p:sp>
      <p:sp>
        <p:nvSpPr>
          <p:cNvPr id="50" name="32 Yuvarlatılmış Dikdörtgen"/>
          <p:cNvSpPr/>
          <p:nvPr/>
        </p:nvSpPr>
        <p:spPr>
          <a:xfrm>
            <a:off x="190155" y="34066593"/>
            <a:ext cx="10297144" cy="40320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b="1" dirty="0">
                <a:solidFill>
                  <a:schemeClr val="tx1"/>
                </a:solidFill>
                <a:cs typeface="Arial" pitchFamily="34" charset="0"/>
              </a:rPr>
              <a:t>SOSYAL MEDYA HESAPLARI, WEB SİTESİ, SON SÖZ</a:t>
            </a:r>
          </a:p>
        </p:txBody>
      </p:sp>
      <p:sp>
        <p:nvSpPr>
          <p:cNvPr id="51" name="32 Yuvarlatılmış Dikdörtgen"/>
          <p:cNvSpPr/>
          <p:nvPr/>
        </p:nvSpPr>
        <p:spPr>
          <a:xfrm>
            <a:off x="10938548" y="33317613"/>
            <a:ext cx="10297144" cy="40320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b="1" dirty="0">
                <a:solidFill>
                  <a:schemeClr val="tx1"/>
                </a:solidFill>
                <a:cs typeface="Arial" pitchFamily="34" charset="0"/>
              </a:rPr>
              <a:t>PROJE UYGULAMA FOTOĞRAFLARI</a:t>
            </a:r>
          </a:p>
        </p:txBody>
      </p:sp>
      <p:sp>
        <p:nvSpPr>
          <p:cNvPr id="52" name="32 Yuvarlatılmış Dikdörtgen"/>
          <p:cNvSpPr/>
          <p:nvPr/>
        </p:nvSpPr>
        <p:spPr>
          <a:xfrm>
            <a:off x="160465" y="29366041"/>
            <a:ext cx="10297144" cy="40320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b="1" dirty="0">
                <a:solidFill>
                  <a:schemeClr val="tx1"/>
                </a:solidFill>
                <a:cs typeface="Arial" pitchFamily="34" charset="0"/>
              </a:rPr>
              <a:t>SOSYAL FAYDA</a:t>
            </a:r>
          </a:p>
        </p:txBody>
      </p:sp>
      <p:sp>
        <p:nvSpPr>
          <p:cNvPr id="53" name="32 Yuvarlatılmış Dikdörtgen"/>
          <p:cNvSpPr/>
          <p:nvPr/>
        </p:nvSpPr>
        <p:spPr>
          <a:xfrm>
            <a:off x="10985017" y="8218445"/>
            <a:ext cx="10297144" cy="403200"/>
          </a:xfrm>
          <a:prstGeom prst="roundRect">
            <a:avLst/>
          </a:prstGeom>
          <a:gradFill flip="none" rotWithShape="1">
            <a:path path="rect">
              <a:fillToRect l="100000" t="100000"/>
            </a:path>
            <a:tileRect r="-100000" b="-100000"/>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b="1" dirty="0">
                <a:solidFill>
                  <a:schemeClr val="tx1"/>
                </a:solidFill>
                <a:cs typeface="Arial" pitchFamily="34" charset="0"/>
              </a:rPr>
              <a:t>SÜRDÜRÜLEBİLİRLİK ÇALIŞMALARI</a:t>
            </a:r>
          </a:p>
        </p:txBody>
      </p:sp>
      <p:pic>
        <p:nvPicPr>
          <p:cNvPr id="3" name="Picture 6" descr="https://www.uludag.edu.tr/logolar/uu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456" y="1304462"/>
            <a:ext cx="2304762" cy="230476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xmlns="" id="{CC114FAF-853F-C532-549D-4B7AA2E6A34B}"/>
              </a:ext>
            </a:extLst>
          </p:cNvPr>
          <p:cNvSpPr txBox="1"/>
          <p:nvPr/>
        </p:nvSpPr>
        <p:spPr>
          <a:xfrm>
            <a:off x="10882908" y="8621645"/>
            <a:ext cx="10673897" cy="5693866"/>
          </a:xfrm>
          <a:prstGeom prst="rect">
            <a:avLst/>
          </a:prstGeom>
          <a:noFill/>
        </p:spPr>
        <p:txBody>
          <a:bodyPr wrap="square">
            <a:spAutoFit/>
          </a:bodyPr>
          <a:lstStyle/>
          <a:p>
            <a:pPr algn="just"/>
            <a:r>
              <a:rPr lang="tr-TR" sz="2800" dirty="0"/>
              <a:t>Projemizin amacı deprem afetini yaşayan, hisseden ve bunun travmatik etkilerini yaşayan belirli yaş aralığındaki çocukların yaşadıkları travmatik etkiyi en aza indirgemek. Ancak bu proje de dönemlik bir süreç olmaktan ziyade sürdürülebilirliği maksimum seviyede olan bir proje olması temel amaçlarımızdan biri. Bu sürdürülebilirliği devam edebilmesi için yapılması gereken bazı işlemler olabilir. Bu işlemlerin başında ilgi alanımız çocuklar ile ilgilenmeye ve eğitmeye devam etmek vardır. Bunu sağlıklı bir şekilde yapmak için kullandığımız etkinlikleri okullarda eğitim verilirken yaşadıkları etkiyi tetiklemeden genele yayarak devam ettirmek olabilir. Bunun dışında etkinliği yapan uzmanların sınırlı sayıda olması da sürdürülebilirliği açısından engel teşkil etmektedir. Bunu engellemek adına daha çok uzmanın dikkatini bu konu üzerine çekerek daha çok çocuğa ulaşabiliriz.</a:t>
            </a:r>
          </a:p>
        </p:txBody>
      </p:sp>
      <p:sp>
        <p:nvSpPr>
          <p:cNvPr id="6" name="Metin kutusu 5">
            <a:extLst>
              <a:ext uri="{FF2B5EF4-FFF2-40B4-BE49-F238E27FC236}">
                <a16:creationId xmlns:a16="http://schemas.microsoft.com/office/drawing/2014/main" xmlns="" id="{27487B70-AB52-8683-5CF7-A1308B71B9C6}"/>
              </a:ext>
            </a:extLst>
          </p:cNvPr>
          <p:cNvSpPr txBox="1"/>
          <p:nvPr/>
        </p:nvSpPr>
        <p:spPr>
          <a:xfrm>
            <a:off x="160465" y="28140121"/>
            <a:ext cx="10297144" cy="954107"/>
          </a:xfrm>
          <a:prstGeom prst="rect">
            <a:avLst/>
          </a:prstGeom>
          <a:noFill/>
        </p:spPr>
        <p:txBody>
          <a:bodyPr wrap="square" rtlCol="0">
            <a:spAutoFit/>
          </a:bodyPr>
          <a:lstStyle/>
          <a:p>
            <a:pPr algn="just"/>
            <a:r>
              <a:rPr lang="tr-TR" sz="2800" dirty="0"/>
              <a:t>Projenin hedef kitlesi,6-11 yaş aralığındaki anaokulu ve ilkokul öğrencileridir.</a:t>
            </a:r>
          </a:p>
        </p:txBody>
      </p:sp>
      <p:pic>
        <p:nvPicPr>
          <p:cNvPr id="8" name="Resim 7" descr="grafik, daire, renklilik, simge, sembol içeren bir resim&#10;&#10;Açıklama otomatik olarak oluşturuldu">
            <a:extLst>
              <a:ext uri="{FF2B5EF4-FFF2-40B4-BE49-F238E27FC236}">
                <a16:creationId xmlns:a16="http://schemas.microsoft.com/office/drawing/2014/main" xmlns="" id="{FEE3575D-F96F-E831-CB4D-DB62415A62D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1900" y="34689003"/>
            <a:ext cx="1296144" cy="1285432"/>
          </a:xfrm>
          <a:prstGeom prst="rect">
            <a:avLst/>
          </a:prstGeom>
        </p:spPr>
      </p:pic>
      <p:sp>
        <p:nvSpPr>
          <p:cNvPr id="10" name="Metin kutusu 9">
            <a:extLst>
              <a:ext uri="{FF2B5EF4-FFF2-40B4-BE49-F238E27FC236}">
                <a16:creationId xmlns:a16="http://schemas.microsoft.com/office/drawing/2014/main" xmlns="" id="{A8185130-A3E2-AD4D-2C20-314432742D82}"/>
              </a:ext>
            </a:extLst>
          </p:cNvPr>
          <p:cNvSpPr txBox="1"/>
          <p:nvPr/>
        </p:nvSpPr>
        <p:spPr>
          <a:xfrm>
            <a:off x="57262" y="22509319"/>
            <a:ext cx="10846676" cy="4981877"/>
          </a:xfrm>
          <a:prstGeom prst="rect">
            <a:avLst/>
          </a:prstGeom>
          <a:noFill/>
        </p:spPr>
        <p:txBody>
          <a:bodyPr wrap="square">
            <a:spAutoFit/>
          </a:bodyPr>
          <a:lstStyle/>
          <a:p>
            <a:pPr marL="457200" lvl="0" indent="-457200" algn="just">
              <a:lnSpc>
                <a:spcPct val="115000"/>
              </a:lnSpc>
              <a:buFont typeface="Wingdings" panose="05000000000000000000" pitchFamily="2" charset="2"/>
              <a:buChar char="ü"/>
            </a:pPr>
            <a:r>
              <a:rPr lang="tr-TR" sz="2800" dirty="0">
                <a:effectLst/>
                <a:latin typeface="Cambria" panose="02040503050406030204" pitchFamily="18" charset="0"/>
                <a:ea typeface="Calibri" panose="020F0502020204030204" pitchFamily="34" charset="0"/>
                <a:cs typeface="Times New Roman" panose="02020603050405020304" pitchFamily="18" charset="0"/>
              </a:rPr>
              <a:t>Bu çalışma sonucunda deprem gibi zorlayıcı olaylar sonrası normal tepkiler hakkında çocukları bilgilendirerek süreci anlamlandırmalarına yardımcı olacaktır.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Wingdings" panose="05000000000000000000" pitchFamily="2" charset="2"/>
              <a:buChar char="ü"/>
            </a:pPr>
            <a:r>
              <a:rPr lang="tr-TR" sz="2800" dirty="0">
                <a:effectLst/>
                <a:latin typeface="Cambria" panose="02040503050406030204" pitchFamily="18" charset="0"/>
                <a:ea typeface="Calibri" panose="020F0502020204030204" pitchFamily="34" charset="0"/>
                <a:cs typeface="Times New Roman" panose="02020603050405020304" pitchFamily="18" charset="0"/>
              </a:rPr>
              <a:t>Oyun ve etkinliklere katılmak çocukların ihtiyaç duydukları, süreklilik, değişmezlik ve normallik hissinin oluşmasına yardımcı olacaktır.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spcAft>
                <a:spcPts val="1000"/>
              </a:spcAft>
              <a:buFont typeface="Wingdings" panose="05000000000000000000" pitchFamily="2" charset="2"/>
              <a:buChar char="ü"/>
            </a:pPr>
            <a:r>
              <a:rPr lang="tr-TR" sz="2800" dirty="0">
                <a:effectLst/>
                <a:latin typeface="Cambria" panose="02040503050406030204" pitchFamily="18" charset="0"/>
                <a:ea typeface="Calibri" panose="020F0502020204030204" pitchFamily="34" charset="0"/>
                <a:cs typeface="Times New Roman" panose="02020603050405020304" pitchFamily="18" charset="0"/>
              </a:rPr>
              <a:t>Çocukların ihtiyaçlarını daha kolay ifade etmelerini sağlayacaktır.</a:t>
            </a:r>
          </a:p>
          <a:p>
            <a:pPr marL="457200" indent="-457200" algn="just">
              <a:buFont typeface="Wingdings" panose="05000000000000000000" pitchFamily="2" charset="2"/>
              <a:buChar char="ü"/>
            </a:pPr>
            <a:r>
              <a:rPr lang="tr-TR" sz="2800" dirty="0">
                <a:effectLst/>
                <a:latin typeface="Cambria" panose="02040503050406030204" pitchFamily="18" charset="0"/>
                <a:ea typeface="Calibri" panose="020F0502020204030204" pitchFamily="34" charset="0"/>
                <a:cs typeface="Times New Roman" panose="02020603050405020304" pitchFamily="18" charset="0"/>
              </a:rPr>
              <a:t>Travma sonrasında öğrencilerin tepkilerini normalleştirerek, zorlayıcı yaşantıların etkileri konusunda öğrencilerin psikolojik iyi oluşlarını arttıracaktır.</a:t>
            </a:r>
            <a:endParaRPr lang="tr-TR" sz="2800" dirty="0"/>
          </a:p>
        </p:txBody>
      </p:sp>
      <p:sp>
        <p:nvSpPr>
          <p:cNvPr id="18" name="Metin kutusu 17">
            <a:extLst>
              <a:ext uri="{FF2B5EF4-FFF2-40B4-BE49-F238E27FC236}">
                <a16:creationId xmlns:a16="http://schemas.microsoft.com/office/drawing/2014/main" xmlns="" id="{ED94732B-8DB5-3808-673F-4F5AF2C3017A}"/>
              </a:ext>
            </a:extLst>
          </p:cNvPr>
          <p:cNvSpPr txBox="1"/>
          <p:nvPr/>
        </p:nvSpPr>
        <p:spPr>
          <a:xfrm>
            <a:off x="10938548" y="14718711"/>
            <a:ext cx="10526038" cy="18620482"/>
          </a:xfrm>
          <a:prstGeom prst="rect">
            <a:avLst/>
          </a:prstGeom>
          <a:noFill/>
        </p:spPr>
        <p:txBody>
          <a:bodyPr wrap="square">
            <a:spAutoFit/>
          </a:bodyPr>
          <a:lstStyle/>
          <a:p>
            <a:pPr algn="just"/>
            <a:r>
              <a:rPr lang="tr-TR" sz="2800" dirty="0"/>
              <a:t>1.HAFTA -PROJE PLANLAMASI</a:t>
            </a:r>
          </a:p>
          <a:p>
            <a:pPr algn="just"/>
            <a:r>
              <a:rPr lang="tr-TR" sz="2800" dirty="0"/>
              <a:t>2.HAFTA DEPREM HAKKINDA KISA BİR BİLGİLENDİRME</a:t>
            </a:r>
          </a:p>
          <a:p>
            <a:pPr algn="just"/>
            <a:r>
              <a:rPr lang="tr-TR" sz="2800" dirty="0"/>
              <a:t>•</a:t>
            </a:r>
            <a:r>
              <a:rPr lang="tr-TR" sz="2800" b="1" dirty="0"/>
              <a:t>1.ETKİNLİK İSİM-HAREKET</a:t>
            </a:r>
          </a:p>
          <a:p>
            <a:pPr algn="just"/>
            <a:r>
              <a:rPr lang="tr-TR" sz="2800" b="1" dirty="0"/>
              <a:t>•2.ETKİNLİK İSMİNİ SÖYLE VE TOPU AT</a:t>
            </a:r>
          </a:p>
          <a:p>
            <a:pPr algn="just"/>
            <a:r>
              <a:rPr lang="tr-TR" sz="2800" dirty="0"/>
              <a:t>•</a:t>
            </a:r>
            <a:r>
              <a:rPr lang="tr-TR" sz="2800" b="1" dirty="0"/>
              <a:t>AMAÇ: </a:t>
            </a:r>
            <a:r>
              <a:rPr lang="tr-TR" sz="2800" dirty="0"/>
              <a:t>Çocukların isimlerini öğrenmek, birbirleriyle tanışmalarını sağlamak ve bu sırada kendi seslerini ve bedenlerini kullanarak kendilerine yönelikte bir farkındalık geliştirmektir</a:t>
            </a:r>
          </a:p>
          <a:p>
            <a:pPr algn="just"/>
            <a:r>
              <a:rPr lang="tr-TR" sz="2800" dirty="0"/>
              <a:t>3.HAFTA</a:t>
            </a:r>
          </a:p>
          <a:p>
            <a:pPr algn="just"/>
            <a:r>
              <a:rPr lang="tr-TR" sz="2800" dirty="0"/>
              <a:t>•</a:t>
            </a:r>
            <a:r>
              <a:rPr lang="tr-TR" sz="2800" b="1" dirty="0"/>
              <a:t>1.ETKİNLİK ELDEN ELE RESİM</a:t>
            </a:r>
          </a:p>
          <a:p>
            <a:pPr algn="just"/>
            <a:r>
              <a:rPr lang="tr-TR" sz="2800" dirty="0"/>
              <a:t>•</a:t>
            </a:r>
            <a:r>
              <a:rPr lang="tr-TR" sz="2800" b="1" dirty="0"/>
              <a:t>AMAÇ: </a:t>
            </a:r>
            <a:r>
              <a:rPr lang="tr-TR" sz="2800" dirty="0"/>
              <a:t>Çocukların birbirleri ile iş birliği yaparak kaynaşmalarını sağlamak.</a:t>
            </a:r>
          </a:p>
          <a:p>
            <a:pPr algn="just"/>
            <a:r>
              <a:rPr lang="tr-TR" sz="2800" dirty="0"/>
              <a:t>•</a:t>
            </a:r>
            <a:r>
              <a:rPr lang="tr-TR" sz="2800" b="1" dirty="0"/>
              <a:t>2.ETKİNLİK RAHATLAMA TEKNİKLERİ</a:t>
            </a:r>
          </a:p>
          <a:p>
            <a:pPr algn="just"/>
            <a:r>
              <a:rPr lang="tr-TR" sz="2800" dirty="0"/>
              <a:t>•</a:t>
            </a:r>
            <a:r>
              <a:rPr lang="tr-TR" sz="2800" b="1" dirty="0"/>
              <a:t>AMAÇ: </a:t>
            </a:r>
            <a:r>
              <a:rPr lang="tr-TR" sz="2800" dirty="0"/>
              <a:t>Öğrencilerin hayal güçlerini kullanarak korku, kızgınlık ve streslerini azaltmak.</a:t>
            </a:r>
          </a:p>
          <a:p>
            <a:pPr algn="just"/>
            <a:r>
              <a:rPr lang="tr-TR" sz="2800" dirty="0"/>
              <a:t>4.HAFTA</a:t>
            </a:r>
          </a:p>
          <a:p>
            <a:pPr algn="just"/>
            <a:r>
              <a:rPr lang="tr-TR" sz="2800" dirty="0"/>
              <a:t>•</a:t>
            </a:r>
            <a:r>
              <a:rPr lang="tr-TR" sz="2800" b="1" dirty="0"/>
              <a:t>1.ETKİNLİK SESLENDİRME</a:t>
            </a:r>
          </a:p>
          <a:p>
            <a:pPr algn="just"/>
            <a:r>
              <a:rPr lang="tr-TR" sz="2800" dirty="0"/>
              <a:t>•</a:t>
            </a:r>
            <a:r>
              <a:rPr lang="tr-TR" sz="2800" b="1" dirty="0"/>
              <a:t>AMAÇ: </a:t>
            </a:r>
            <a:r>
              <a:rPr lang="tr-TR" sz="2800" dirty="0"/>
              <a:t>Çocukların drama yolu ile duygu ve düşüncelerini ifade etmelerini sağlamak.</a:t>
            </a:r>
          </a:p>
          <a:p>
            <a:pPr algn="just"/>
            <a:r>
              <a:rPr lang="tr-TR" sz="2800" dirty="0"/>
              <a:t>•</a:t>
            </a:r>
            <a:r>
              <a:rPr lang="tr-TR" sz="2800" b="1" dirty="0"/>
              <a:t>2.ETKİNLİK Hikâye KURMA</a:t>
            </a:r>
          </a:p>
          <a:p>
            <a:pPr algn="just"/>
            <a:r>
              <a:rPr lang="tr-TR" sz="2800" dirty="0"/>
              <a:t>•</a:t>
            </a:r>
            <a:r>
              <a:rPr lang="tr-TR" sz="2800" b="1" dirty="0"/>
              <a:t>AMAÇ: </a:t>
            </a:r>
            <a:r>
              <a:rPr lang="tr-TR" sz="2800" dirty="0"/>
              <a:t>Çocukların hayal güçlerini ortaklaşa kullanarak duygu ve düşüncelerini ifade etmelerine fırsat vermek.</a:t>
            </a:r>
          </a:p>
          <a:p>
            <a:pPr algn="just"/>
            <a:r>
              <a:rPr lang="tr-TR" sz="2800" dirty="0"/>
              <a:t>5.HAFTA</a:t>
            </a:r>
          </a:p>
          <a:p>
            <a:pPr algn="just"/>
            <a:r>
              <a:rPr lang="tr-TR" sz="2800" dirty="0"/>
              <a:t>•</a:t>
            </a:r>
            <a:r>
              <a:rPr lang="tr-TR" sz="2800" b="1" dirty="0"/>
              <a:t>1.ETKİNLİK DANS</a:t>
            </a:r>
          </a:p>
          <a:p>
            <a:pPr algn="just"/>
            <a:r>
              <a:rPr lang="tr-TR" sz="2800" dirty="0"/>
              <a:t>•</a:t>
            </a:r>
            <a:r>
              <a:rPr lang="tr-TR" sz="2800" b="1" dirty="0"/>
              <a:t>AMAÇ: </a:t>
            </a:r>
            <a:r>
              <a:rPr lang="tr-TR" sz="2800" dirty="0"/>
              <a:t>Çocukların enerji seviyelerini arttırabilir ve endorfinlerin salınımına yardımcı olabilir.</a:t>
            </a:r>
          </a:p>
          <a:p>
            <a:pPr algn="just"/>
            <a:r>
              <a:rPr lang="tr-TR" sz="2800" dirty="0"/>
              <a:t>•</a:t>
            </a:r>
            <a:r>
              <a:rPr lang="tr-TR" sz="2800" b="1" dirty="0"/>
              <a:t>2.ETKİNLİK DUYGULARIN RESMİ</a:t>
            </a:r>
          </a:p>
          <a:p>
            <a:pPr algn="just"/>
            <a:r>
              <a:rPr lang="tr-TR" sz="2800" dirty="0"/>
              <a:t>•</a:t>
            </a:r>
            <a:r>
              <a:rPr lang="tr-TR" sz="2800" b="1" dirty="0"/>
              <a:t>AMAÇ: </a:t>
            </a:r>
            <a:r>
              <a:rPr lang="tr-TR" sz="2800" dirty="0"/>
              <a:t>Çocukların çizgi ve renk kullanarak duygularını ifade etmelerine yardımcı olmak.</a:t>
            </a:r>
          </a:p>
          <a:p>
            <a:pPr algn="just"/>
            <a:r>
              <a:rPr lang="tr-TR" sz="2800" dirty="0"/>
              <a:t>6.HAFTA</a:t>
            </a:r>
          </a:p>
          <a:p>
            <a:pPr algn="just"/>
            <a:r>
              <a:rPr lang="tr-TR" sz="2800" dirty="0"/>
              <a:t>•</a:t>
            </a:r>
            <a:r>
              <a:rPr lang="tr-TR" sz="2800" b="1" dirty="0"/>
              <a:t>1.ETKİNLİK PUZZLE ÇÖZME</a:t>
            </a:r>
          </a:p>
          <a:p>
            <a:pPr algn="just"/>
            <a:r>
              <a:rPr lang="tr-TR" sz="2800" dirty="0"/>
              <a:t>•</a:t>
            </a:r>
            <a:r>
              <a:rPr lang="tr-TR" sz="2800" b="1" dirty="0"/>
              <a:t>AMAÇ: </a:t>
            </a:r>
            <a:r>
              <a:rPr lang="tr-TR" sz="2800" dirty="0"/>
              <a:t>Çocukların zihinsel becerilerini geliştirmeye ve dikkatini odaklanmalarına yardımcı olmak. Ayrıca çocukların stres seviyelerini düşürebilir.</a:t>
            </a:r>
          </a:p>
          <a:p>
            <a:pPr algn="just"/>
            <a:r>
              <a:rPr lang="tr-TR" sz="2800" dirty="0"/>
              <a:t>7.HAFTA</a:t>
            </a:r>
          </a:p>
          <a:p>
            <a:pPr algn="just"/>
            <a:r>
              <a:rPr lang="tr-TR" sz="2800" dirty="0"/>
              <a:t>•</a:t>
            </a:r>
            <a:r>
              <a:rPr lang="tr-TR" sz="2800" b="1" dirty="0"/>
              <a:t>1.ETKİNLİK İYİ YAPIYORSUN</a:t>
            </a:r>
          </a:p>
          <a:p>
            <a:pPr algn="just"/>
            <a:r>
              <a:rPr lang="tr-TR" sz="2800" dirty="0"/>
              <a:t>•</a:t>
            </a:r>
            <a:r>
              <a:rPr lang="tr-TR" sz="2800" b="1" dirty="0"/>
              <a:t>AMAÇ: </a:t>
            </a:r>
            <a:r>
              <a:rPr lang="tr-TR" sz="2800" dirty="0"/>
              <a:t>Çocuklara arkadaşlarına destek ya da cesaret verme becerisi kazandırmak</a:t>
            </a:r>
          </a:p>
          <a:p>
            <a:pPr algn="just"/>
            <a:r>
              <a:rPr lang="tr-TR" sz="2800" dirty="0"/>
              <a:t>•</a:t>
            </a:r>
            <a:r>
              <a:rPr lang="tr-TR" sz="2800" b="1" dirty="0"/>
              <a:t>2.ETKİNLİK GÜVEN YÜRÜYÜŞÜ</a:t>
            </a:r>
          </a:p>
          <a:p>
            <a:pPr algn="just"/>
            <a:r>
              <a:rPr lang="tr-TR" sz="2800" dirty="0"/>
              <a:t>•</a:t>
            </a:r>
            <a:r>
              <a:rPr lang="tr-TR" sz="2800" b="1" dirty="0"/>
              <a:t>AMAÇ: </a:t>
            </a:r>
            <a:r>
              <a:rPr lang="tr-TR" sz="2800" dirty="0"/>
              <a:t>Öğrencilerin güven duygusunun önemini kavramalarına yardımcı olmak.</a:t>
            </a:r>
          </a:p>
          <a:p>
            <a:pPr algn="just"/>
            <a:r>
              <a:rPr lang="tr-TR" sz="2800" dirty="0"/>
              <a:t>8.HAFTA</a:t>
            </a:r>
          </a:p>
          <a:p>
            <a:pPr marL="457200" indent="-457200" algn="just">
              <a:buFont typeface="Arial" panose="020B0604020202020204" pitchFamily="34" charset="0"/>
              <a:buChar char="•"/>
            </a:pPr>
            <a:r>
              <a:rPr lang="tr-TR" sz="2800" b="1" dirty="0"/>
              <a:t>EĞLENCE SAATİ</a:t>
            </a:r>
          </a:p>
          <a:p>
            <a:pPr algn="just"/>
            <a:r>
              <a:rPr lang="tr-TR" sz="2800" dirty="0"/>
              <a:t>•</a:t>
            </a:r>
            <a:r>
              <a:rPr lang="tr-TR" sz="2800" b="1" dirty="0"/>
              <a:t>VEDA KONUŞMASI</a:t>
            </a:r>
          </a:p>
        </p:txBody>
      </p:sp>
      <p:sp>
        <p:nvSpPr>
          <p:cNvPr id="24" name="Metin kutusu 23">
            <a:extLst>
              <a:ext uri="{FF2B5EF4-FFF2-40B4-BE49-F238E27FC236}">
                <a16:creationId xmlns:a16="http://schemas.microsoft.com/office/drawing/2014/main" xmlns="" id="{5ABA3616-035C-8A9C-932A-7407AD6FB583}"/>
              </a:ext>
            </a:extLst>
          </p:cNvPr>
          <p:cNvSpPr txBox="1"/>
          <p:nvPr/>
        </p:nvSpPr>
        <p:spPr>
          <a:xfrm>
            <a:off x="1261438" y="34854665"/>
            <a:ext cx="9196171" cy="954107"/>
          </a:xfrm>
          <a:prstGeom prst="rect">
            <a:avLst/>
          </a:prstGeom>
          <a:noFill/>
        </p:spPr>
        <p:txBody>
          <a:bodyPr wrap="square">
            <a:spAutoFit/>
          </a:bodyPr>
          <a:lstStyle/>
          <a:p>
            <a:r>
              <a:rPr lang="tr-TR" sz="2800" dirty="0"/>
              <a:t>https://instagram.com/depremvecocuk?igshid=MmJiY2I4NDBkZg==</a:t>
            </a:r>
          </a:p>
        </p:txBody>
      </p:sp>
      <p:pic>
        <p:nvPicPr>
          <p:cNvPr id="2" name="Рисунок 1">
            <a:extLst>
              <a:ext uri="{FF2B5EF4-FFF2-40B4-BE49-F238E27FC236}">
                <a16:creationId xmlns:a16="http://schemas.microsoft.com/office/drawing/2014/main" xmlns="" id="{69FA9A16-F1A0-A30A-A6C6-1D7370F674B5}"/>
              </a:ext>
            </a:extLst>
          </p:cNvPr>
          <p:cNvPicPr>
            <a:picLocks noChangeAspect="1"/>
          </p:cNvPicPr>
          <p:nvPr/>
        </p:nvPicPr>
        <p:blipFill>
          <a:blip r:embed="rId7"/>
          <a:stretch>
            <a:fillRect/>
          </a:stretch>
        </p:blipFill>
        <p:spPr>
          <a:xfrm>
            <a:off x="11161390" y="33916018"/>
            <a:ext cx="2380415" cy="1932223"/>
          </a:xfrm>
          <a:prstGeom prst="rect">
            <a:avLst/>
          </a:prstGeom>
        </p:spPr>
      </p:pic>
      <p:pic>
        <p:nvPicPr>
          <p:cNvPr id="5" name="Рисунок 4">
            <a:extLst>
              <a:ext uri="{FF2B5EF4-FFF2-40B4-BE49-F238E27FC236}">
                <a16:creationId xmlns:a16="http://schemas.microsoft.com/office/drawing/2014/main" xmlns="" id="{8B3D20D3-69A5-2E82-0CAF-51E3CC49D8D5}"/>
              </a:ext>
            </a:extLst>
          </p:cNvPr>
          <p:cNvPicPr>
            <a:picLocks noChangeAspect="1"/>
          </p:cNvPicPr>
          <p:nvPr/>
        </p:nvPicPr>
        <p:blipFill>
          <a:blip r:embed="rId8"/>
          <a:stretch>
            <a:fillRect/>
          </a:stretch>
        </p:blipFill>
        <p:spPr>
          <a:xfrm>
            <a:off x="13825686" y="33916018"/>
            <a:ext cx="3146256" cy="1932223"/>
          </a:xfrm>
          <a:prstGeom prst="rect">
            <a:avLst/>
          </a:prstGeom>
        </p:spPr>
      </p:pic>
      <p:pic>
        <p:nvPicPr>
          <p:cNvPr id="7" name="Рисунок 6">
            <a:extLst>
              <a:ext uri="{FF2B5EF4-FFF2-40B4-BE49-F238E27FC236}">
                <a16:creationId xmlns:a16="http://schemas.microsoft.com/office/drawing/2014/main" xmlns="" id="{23A052B8-B88C-A5EA-8F21-A6288FC19CCF}"/>
              </a:ext>
            </a:extLst>
          </p:cNvPr>
          <p:cNvPicPr>
            <a:picLocks noChangeAspect="1"/>
          </p:cNvPicPr>
          <p:nvPr/>
        </p:nvPicPr>
        <p:blipFill>
          <a:blip r:embed="rId9"/>
          <a:stretch>
            <a:fillRect/>
          </a:stretch>
        </p:blipFill>
        <p:spPr>
          <a:xfrm>
            <a:off x="17248629" y="33916018"/>
            <a:ext cx="2569756" cy="1867220"/>
          </a:xfrm>
          <a:prstGeom prst="rect">
            <a:avLst/>
          </a:prstGeom>
        </p:spPr>
      </p:pic>
      <p:sp>
        <p:nvSpPr>
          <p:cNvPr id="13" name="TextBox 12">
            <a:extLst>
              <a:ext uri="{FF2B5EF4-FFF2-40B4-BE49-F238E27FC236}">
                <a16:creationId xmlns:a16="http://schemas.microsoft.com/office/drawing/2014/main" xmlns="" id="{BEB2C94A-CF5C-77E0-EEA4-EB03CC147252}"/>
              </a:ext>
            </a:extLst>
          </p:cNvPr>
          <p:cNvSpPr txBox="1"/>
          <p:nvPr/>
        </p:nvSpPr>
        <p:spPr>
          <a:xfrm>
            <a:off x="155880" y="29711403"/>
            <a:ext cx="10875522" cy="3970318"/>
          </a:xfrm>
          <a:prstGeom prst="rect">
            <a:avLst/>
          </a:prstGeom>
          <a:noFill/>
        </p:spPr>
        <p:txBody>
          <a:bodyPr wrap="square">
            <a:spAutoFit/>
          </a:bodyPr>
          <a:lstStyle/>
          <a:p>
            <a:r>
              <a:rPr lang="en-US" sz="2800" dirty="0" err="1"/>
              <a:t>Yürütücülerin</a:t>
            </a:r>
            <a:r>
              <a:rPr lang="en-US" sz="2800" dirty="0"/>
              <a:t>, </a:t>
            </a:r>
            <a:r>
              <a:rPr lang="en-US" sz="2800" dirty="0" err="1"/>
              <a:t>bu</a:t>
            </a:r>
            <a:r>
              <a:rPr lang="en-US" sz="2800" dirty="0"/>
              <a:t> </a:t>
            </a:r>
            <a:r>
              <a:rPr lang="en-US" sz="2800" dirty="0" err="1"/>
              <a:t>proje</a:t>
            </a:r>
            <a:r>
              <a:rPr lang="en-US" sz="2800" dirty="0"/>
              <a:t> </a:t>
            </a:r>
            <a:r>
              <a:rPr lang="en-US" sz="2800" dirty="0" err="1"/>
              <a:t>sayesinde</a:t>
            </a:r>
            <a:r>
              <a:rPr lang="en-US" sz="2800" dirty="0"/>
              <a:t> </a:t>
            </a:r>
            <a:r>
              <a:rPr lang="en-US" sz="2800" dirty="0" err="1"/>
              <a:t>topluluklarında</a:t>
            </a:r>
            <a:r>
              <a:rPr lang="en-US" sz="2800" dirty="0"/>
              <a:t> </a:t>
            </a:r>
            <a:r>
              <a:rPr lang="en-US" sz="2800" dirty="0" err="1"/>
              <a:t>daha</a:t>
            </a:r>
            <a:r>
              <a:rPr lang="en-US" sz="2800" dirty="0"/>
              <a:t> </a:t>
            </a:r>
            <a:r>
              <a:rPr lang="en-US" sz="2800" dirty="0" err="1"/>
              <a:t>fazla</a:t>
            </a:r>
            <a:r>
              <a:rPr lang="en-US" sz="2800" dirty="0"/>
              <a:t> </a:t>
            </a:r>
            <a:r>
              <a:rPr lang="en-US" sz="2800" dirty="0" err="1"/>
              <a:t>farkındalık</a:t>
            </a:r>
            <a:r>
              <a:rPr lang="en-US" sz="2800" dirty="0"/>
              <a:t> </a:t>
            </a:r>
            <a:r>
              <a:rPr lang="en-US" sz="2800" dirty="0" err="1"/>
              <a:t>yaratmalarında</a:t>
            </a:r>
            <a:r>
              <a:rPr lang="en-US" sz="2800" dirty="0"/>
              <a:t> </a:t>
            </a:r>
            <a:r>
              <a:rPr lang="en-US" sz="2800" dirty="0" err="1"/>
              <a:t>ve</a:t>
            </a:r>
            <a:r>
              <a:rPr lang="en-US" sz="2800" dirty="0"/>
              <a:t> </a:t>
            </a:r>
            <a:r>
              <a:rPr lang="en-US" sz="2800" dirty="0" err="1"/>
              <a:t>sosyal</a:t>
            </a:r>
            <a:r>
              <a:rPr lang="en-US" sz="2800" dirty="0"/>
              <a:t> </a:t>
            </a:r>
            <a:r>
              <a:rPr lang="en-US" sz="2800" dirty="0" err="1"/>
              <a:t>sorumluluk</a:t>
            </a:r>
            <a:r>
              <a:rPr lang="en-US" sz="2800" dirty="0"/>
              <a:t> </a:t>
            </a:r>
            <a:r>
              <a:rPr lang="en-US" sz="2800" dirty="0" err="1"/>
              <a:t>duygularının</a:t>
            </a:r>
            <a:r>
              <a:rPr lang="en-US" sz="2800" dirty="0"/>
              <a:t> </a:t>
            </a:r>
            <a:r>
              <a:rPr lang="en-US" sz="2800" dirty="0" err="1"/>
              <a:t>artmasında</a:t>
            </a:r>
            <a:r>
              <a:rPr lang="en-US" sz="2800" dirty="0"/>
              <a:t> </a:t>
            </a:r>
            <a:r>
              <a:rPr lang="en-US" sz="2800" dirty="0" err="1"/>
              <a:t>büyük</a:t>
            </a:r>
            <a:r>
              <a:rPr lang="en-US" sz="2800" dirty="0"/>
              <a:t> </a:t>
            </a:r>
            <a:r>
              <a:rPr lang="en-US" sz="2800" dirty="0" err="1"/>
              <a:t>katkılar</a:t>
            </a:r>
            <a:r>
              <a:rPr lang="en-US" sz="2800" dirty="0"/>
              <a:t> </a:t>
            </a:r>
            <a:r>
              <a:rPr lang="en-US" sz="2800" dirty="0" err="1"/>
              <a:t>olmuştur</a:t>
            </a:r>
            <a:r>
              <a:rPr lang="en-US" sz="2800" dirty="0"/>
              <a:t>. </a:t>
            </a:r>
            <a:r>
              <a:rPr lang="en-US" sz="2800" dirty="0" err="1"/>
              <a:t>Onlar</a:t>
            </a:r>
            <a:r>
              <a:rPr lang="en-US" sz="2800" dirty="0"/>
              <a:t>  iyi </a:t>
            </a:r>
            <a:r>
              <a:rPr lang="en-US" sz="2800" dirty="0" err="1"/>
              <a:t>liderlik</a:t>
            </a:r>
            <a:r>
              <a:rPr lang="en-US" sz="2800" dirty="0"/>
              <a:t> </a:t>
            </a:r>
            <a:r>
              <a:rPr lang="en-US" sz="2800" dirty="0" err="1"/>
              <a:t>becerileri</a:t>
            </a:r>
            <a:r>
              <a:rPr lang="en-US" sz="2800" dirty="0"/>
              <a:t> </a:t>
            </a:r>
            <a:r>
              <a:rPr lang="en-US" sz="2800" dirty="0" err="1"/>
              <a:t>kazanmış</a:t>
            </a:r>
            <a:r>
              <a:rPr lang="en-US" sz="2800" dirty="0"/>
              <a:t> </a:t>
            </a:r>
            <a:r>
              <a:rPr lang="en-US" sz="2800" dirty="0" err="1"/>
              <a:t>ve</a:t>
            </a:r>
            <a:r>
              <a:rPr lang="en-US" sz="2800" dirty="0"/>
              <a:t> </a:t>
            </a:r>
            <a:r>
              <a:rPr lang="en-US" sz="2800" dirty="0" err="1"/>
              <a:t>eğitim</a:t>
            </a:r>
            <a:r>
              <a:rPr lang="en-US" sz="2800" dirty="0"/>
              <a:t> </a:t>
            </a:r>
            <a:r>
              <a:rPr lang="en-US" sz="2800" dirty="0" err="1"/>
              <a:t>becerilerinin</a:t>
            </a:r>
            <a:r>
              <a:rPr lang="en-US" sz="2800" dirty="0"/>
              <a:t> </a:t>
            </a:r>
            <a:r>
              <a:rPr lang="en-US" sz="2800" dirty="0" err="1"/>
              <a:t>gelişmesinde</a:t>
            </a:r>
            <a:r>
              <a:rPr lang="en-US" sz="2800" dirty="0"/>
              <a:t> </a:t>
            </a:r>
            <a:r>
              <a:rPr lang="en-US" sz="2800" dirty="0" err="1"/>
              <a:t>ilerleme</a:t>
            </a:r>
            <a:r>
              <a:rPr lang="en-US" sz="2800" dirty="0"/>
              <a:t> </a:t>
            </a:r>
            <a:r>
              <a:rPr lang="en-US" sz="2800" dirty="0" err="1"/>
              <a:t>kaydetmişlerdir</a:t>
            </a:r>
            <a:r>
              <a:rPr lang="en-US" sz="2800" dirty="0"/>
              <a:t>. </a:t>
            </a:r>
            <a:r>
              <a:rPr lang="en-US" sz="2800" dirty="0" err="1"/>
              <a:t>Yürütücülerin</a:t>
            </a:r>
            <a:r>
              <a:rPr lang="en-US" sz="2800" dirty="0"/>
              <a:t> </a:t>
            </a:r>
            <a:r>
              <a:rPr lang="en-US" sz="2800" dirty="0" err="1"/>
              <a:t>ve</a:t>
            </a:r>
            <a:r>
              <a:rPr lang="en-US" sz="2800" dirty="0"/>
              <a:t> </a:t>
            </a:r>
            <a:r>
              <a:rPr lang="en-US" sz="2800" dirty="0" err="1"/>
              <a:t>katılımcıların</a:t>
            </a:r>
            <a:r>
              <a:rPr lang="en-US" sz="2800" dirty="0"/>
              <a:t> </a:t>
            </a:r>
            <a:r>
              <a:rPr lang="en-US" sz="2800" dirty="0" err="1"/>
              <a:t>daha</a:t>
            </a:r>
            <a:r>
              <a:rPr lang="en-US" sz="2800" dirty="0"/>
              <a:t> iyi</a:t>
            </a:r>
            <a:r>
              <a:rPr lang="tr-TR" sz="2800" dirty="0">
                <a:highlight>
                  <a:srgbClr val="FFFF00"/>
                </a:highlight>
              </a:rPr>
              <a:t> </a:t>
            </a:r>
            <a:r>
              <a:rPr lang="en-US" sz="2800" dirty="0" err="1"/>
              <a:t>takım</a:t>
            </a:r>
            <a:r>
              <a:rPr lang="tr-TR" sz="2800" dirty="0"/>
              <a:t> </a:t>
            </a:r>
            <a:r>
              <a:rPr lang="en-US" sz="2800" dirty="0" err="1"/>
              <a:t>çalışması</a:t>
            </a:r>
            <a:r>
              <a:rPr lang="en-US" sz="2800" dirty="0"/>
              <a:t> </a:t>
            </a:r>
            <a:r>
              <a:rPr lang="en-US" sz="2800" dirty="0" err="1"/>
              <a:t>becerileri</a:t>
            </a:r>
            <a:r>
              <a:rPr lang="en-US" sz="2800" dirty="0"/>
              <a:t> </a:t>
            </a:r>
            <a:r>
              <a:rPr lang="en-US" sz="2800" dirty="0" err="1"/>
              <a:t>kazanmaları</a:t>
            </a:r>
            <a:r>
              <a:rPr lang="en-US" sz="2800" dirty="0"/>
              <a:t>, </a:t>
            </a:r>
            <a:r>
              <a:rPr lang="en-US" sz="2800" dirty="0" err="1"/>
              <a:t>topluluk</a:t>
            </a:r>
            <a:r>
              <a:rPr lang="en-US" sz="2800" dirty="0"/>
              <a:t> </a:t>
            </a:r>
            <a:r>
              <a:rPr lang="en-US" sz="2800" dirty="0" err="1"/>
              <a:t>hissiyatı</a:t>
            </a:r>
            <a:r>
              <a:rPr lang="en-US" sz="2800" dirty="0"/>
              <a:t> </a:t>
            </a:r>
            <a:r>
              <a:rPr lang="en-US" sz="2800" dirty="0" err="1"/>
              <a:t>oluşturmaları</a:t>
            </a:r>
            <a:r>
              <a:rPr lang="en-US" sz="2800" dirty="0"/>
              <a:t> v</a:t>
            </a:r>
            <a:r>
              <a:rPr lang="tr-TR" sz="2800" dirty="0"/>
              <a:t>e</a:t>
            </a:r>
            <a:r>
              <a:rPr lang="en-US" sz="2800" dirty="0"/>
              <a:t> </a:t>
            </a:r>
            <a:r>
              <a:rPr lang="en-US" sz="2800" dirty="0" err="1"/>
              <a:t>daha</a:t>
            </a:r>
            <a:r>
              <a:rPr lang="en-US" sz="2800" dirty="0"/>
              <a:t> iyi </a:t>
            </a:r>
            <a:r>
              <a:rPr lang="en-US" sz="2800" dirty="0" err="1"/>
              <a:t>bir</a:t>
            </a:r>
            <a:r>
              <a:rPr lang="en-US" sz="2800" dirty="0"/>
              <a:t> </a:t>
            </a:r>
            <a:r>
              <a:rPr lang="en-US" sz="2800" dirty="0" err="1"/>
              <a:t>sosyal</a:t>
            </a:r>
            <a:r>
              <a:rPr lang="en-US" sz="2800" dirty="0"/>
              <a:t> </a:t>
            </a:r>
            <a:r>
              <a:rPr lang="en-US" sz="2800" dirty="0" err="1"/>
              <a:t>desteğe</a:t>
            </a:r>
            <a:r>
              <a:rPr lang="en-US" sz="2800" dirty="0"/>
              <a:t> </a:t>
            </a:r>
            <a:r>
              <a:rPr lang="en-US" sz="2800" dirty="0" err="1"/>
              <a:t>sahip</a:t>
            </a:r>
            <a:r>
              <a:rPr lang="en-US" sz="2800" dirty="0"/>
              <a:t> </a:t>
            </a:r>
            <a:r>
              <a:rPr lang="en-US" sz="2800" dirty="0" err="1"/>
              <a:t>olmaları</a:t>
            </a:r>
            <a:r>
              <a:rPr lang="en-US" sz="2800" dirty="0"/>
              <a:t> </a:t>
            </a:r>
            <a:r>
              <a:rPr lang="en-US" sz="2800" dirty="0" err="1"/>
              <a:t>konusunda</a:t>
            </a:r>
            <a:r>
              <a:rPr lang="en-US" sz="2800" dirty="0"/>
              <a:t> </a:t>
            </a:r>
            <a:r>
              <a:rPr lang="en-US" sz="2800" dirty="0" err="1"/>
              <a:t>bu</a:t>
            </a:r>
            <a:r>
              <a:rPr lang="en-US" sz="2800" dirty="0"/>
              <a:t> </a:t>
            </a:r>
            <a:r>
              <a:rPr lang="en-US" sz="2800" dirty="0" err="1"/>
              <a:t>projenin</a:t>
            </a:r>
            <a:r>
              <a:rPr lang="en-US" sz="2800" dirty="0"/>
              <a:t> </a:t>
            </a:r>
            <a:r>
              <a:rPr lang="en-US" sz="2800" dirty="0" err="1"/>
              <a:t>büyük</a:t>
            </a:r>
            <a:r>
              <a:rPr lang="en-US" sz="2800" dirty="0"/>
              <a:t> </a:t>
            </a:r>
            <a:r>
              <a:rPr lang="en-US" sz="2800" dirty="0" err="1"/>
              <a:t>katkısı</a:t>
            </a:r>
            <a:r>
              <a:rPr lang="en-US" sz="2800" dirty="0"/>
              <a:t> </a:t>
            </a:r>
            <a:r>
              <a:rPr lang="en-US" sz="2800" dirty="0" err="1"/>
              <a:t>olmuştur</a:t>
            </a:r>
            <a:r>
              <a:rPr lang="en-US" sz="2800" dirty="0"/>
              <a:t>. Bu </a:t>
            </a:r>
            <a:r>
              <a:rPr lang="en-US" sz="2800" dirty="0" err="1"/>
              <a:t>sayede</a:t>
            </a:r>
            <a:r>
              <a:rPr lang="en-US" sz="2800" dirty="0"/>
              <a:t>  </a:t>
            </a:r>
            <a:r>
              <a:rPr lang="en-US" sz="2800" dirty="0" err="1"/>
              <a:t>gelecekteki</a:t>
            </a:r>
            <a:r>
              <a:rPr lang="en-US" sz="2800" dirty="0"/>
              <a:t> </a:t>
            </a:r>
            <a:r>
              <a:rPr lang="en-US" sz="2800" dirty="0" err="1"/>
              <a:t>toplumsal</a:t>
            </a:r>
            <a:r>
              <a:rPr lang="en-US" sz="2800" dirty="0"/>
              <a:t> </a:t>
            </a:r>
            <a:r>
              <a:rPr lang="en-US" sz="2800" dirty="0" err="1"/>
              <a:t>sorunlara</a:t>
            </a:r>
            <a:r>
              <a:rPr lang="en-US" sz="2800" dirty="0"/>
              <a:t> </a:t>
            </a:r>
            <a:r>
              <a:rPr lang="en-US" sz="2800" dirty="0" err="1"/>
              <a:t>daha</a:t>
            </a:r>
            <a:r>
              <a:rPr lang="en-US" sz="2800" dirty="0"/>
              <a:t> </a:t>
            </a:r>
            <a:r>
              <a:rPr lang="en-US" sz="2800" dirty="0" err="1"/>
              <a:t>duyarlı</a:t>
            </a:r>
            <a:r>
              <a:rPr lang="en-US" sz="2800" dirty="0"/>
              <a:t> </a:t>
            </a:r>
            <a:r>
              <a:rPr lang="en-US" sz="2800" dirty="0" err="1"/>
              <a:t>olmaları</a:t>
            </a:r>
            <a:r>
              <a:rPr lang="en-US" sz="2800" dirty="0"/>
              <a:t> </a:t>
            </a:r>
            <a:r>
              <a:rPr lang="en-US" sz="2800" dirty="0" err="1"/>
              <a:t>gerektiği</a:t>
            </a:r>
            <a:r>
              <a:rPr lang="en-US" sz="2800" dirty="0"/>
              <a:t> </a:t>
            </a:r>
            <a:r>
              <a:rPr lang="en-US" sz="2800" dirty="0" err="1"/>
              <a:t>hususunu</a:t>
            </a:r>
            <a:r>
              <a:rPr lang="en-US" sz="2800" dirty="0"/>
              <a:t> da </a:t>
            </a:r>
            <a:r>
              <a:rPr lang="en-US" sz="2800" dirty="0" err="1"/>
              <a:t>göz</a:t>
            </a:r>
            <a:r>
              <a:rPr lang="en-US" sz="2800" dirty="0"/>
              <a:t> </a:t>
            </a:r>
            <a:r>
              <a:rPr lang="en-US" sz="2800" dirty="0" err="1"/>
              <a:t>önünde</a:t>
            </a:r>
            <a:r>
              <a:rPr lang="en-US" sz="2800" dirty="0"/>
              <a:t> </a:t>
            </a:r>
            <a:r>
              <a:rPr lang="en-US" sz="2800" dirty="0" err="1"/>
              <a:t>bulundurmuşlardır</a:t>
            </a:r>
            <a:r>
              <a:rPr lang="en-US" sz="2800" dirty="0"/>
              <a:t>.</a:t>
            </a:r>
            <a:endParaRPr lang="x-none" sz="2800" dirty="0"/>
          </a:p>
        </p:txBody>
      </p:sp>
    </p:spTree>
  </p:cSld>
  <p:clrMapOvr>
    <a:masterClrMapping/>
  </p:clrMapOvr>
</p:sld>
</file>

<file path=ppt/theme/theme1.xml><?xml version="1.0" encoding="utf-8"?>
<a:theme xmlns:a="http://schemas.openxmlformats.org/drawingml/2006/main" name="Ofis Teması">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67B143F983EF8A459363203E2399EF91" ma:contentTypeVersion="5" ma:contentTypeDescription="Yeni belge oluşturun." ma:contentTypeScope="" ma:versionID="6613a4b2eabbad43e75c7a110c22e3b8">
  <xsd:schema xmlns:xsd="http://www.w3.org/2001/XMLSchema" xmlns:xs="http://www.w3.org/2001/XMLSchema" xmlns:p="http://schemas.microsoft.com/office/2006/metadata/properties" xmlns:ns2="398cb4f5-3d8d-4358-96c6-310de2996926" targetNamespace="http://schemas.microsoft.com/office/2006/metadata/properties" ma:root="true" ma:fieldsID="9f9bc7f1c36381bf34a83444b38871a0" ns2:_="">
    <xsd:import namespace="398cb4f5-3d8d-4358-96c6-310de29969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8cb4f5-3d8d-4358-96c6-310de2996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59D804-1C1D-47B8-B02B-2A24D26CCB1C}">
  <ds:schemaRefs>
    <ds:schemaRef ds:uri="http://purl.org/dc/terms/"/>
    <ds:schemaRef ds:uri="http://purl.org/dc/elements/1.1/"/>
    <ds:schemaRef ds:uri="http://schemas.microsoft.com/office/infopath/2007/PartnerControls"/>
    <ds:schemaRef ds:uri="http://schemas.openxmlformats.org/package/2006/metadata/core-properties"/>
    <ds:schemaRef ds:uri="398cb4f5-3d8d-4358-96c6-310de2996926"/>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757719E-668F-44FA-AB51-F6E8027E7AFD}">
  <ds:schemaRefs>
    <ds:schemaRef ds:uri="http://schemas.microsoft.com/office/2006/metadata/contentType"/>
    <ds:schemaRef ds:uri="http://schemas.microsoft.com/office/2006/metadata/properties/metaAttributes"/>
    <ds:schemaRef ds:uri="http://www.w3.org/2000/xmlns/"/>
    <ds:schemaRef ds:uri="http://www.w3.org/2001/XMLSchema"/>
    <ds:schemaRef ds:uri="398cb4f5-3d8d-4358-96c6-310de299692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2D8CAB-6CA7-4D37-B701-4FF328D195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1363</TotalTime>
  <Words>825</Words>
  <Application>Microsoft Office PowerPoint</Application>
  <PresentationFormat>Özel</PresentationFormat>
  <Paragraphs>70</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Cambria</vt:lpstr>
      <vt:lpstr>Times New Roman</vt:lpstr>
      <vt:lpstr>Wingdings</vt:lpstr>
      <vt:lpstr>Ofis Teması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Dilek Zeren Özer</dc:creator>
  <cp:lastModifiedBy>CASPER</cp:lastModifiedBy>
  <cp:revision>125</cp:revision>
  <dcterms:created xsi:type="dcterms:W3CDTF">2011-10-17T08:23:37Z</dcterms:created>
  <dcterms:modified xsi:type="dcterms:W3CDTF">2024-01-30T07:57:58Z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0x01010067B143F983EF8A459363203E2399EF91</vt:lpwstr>
  </property>
</Properties>
</file>