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3" r:id="rId1"/>
  </p:sldMasterIdLst>
  <p:notesMasterIdLst>
    <p:notesMasterId r:id="rId46"/>
  </p:notesMasterIdLst>
  <p:sldIdLst>
    <p:sldId id="854" r:id="rId2"/>
    <p:sldId id="879" r:id="rId3"/>
    <p:sldId id="880" r:id="rId4"/>
    <p:sldId id="881" r:id="rId5"/>
    <p:sldId id="920" r:id="rId6"/>
    <p:sldId id="921" r:id="rId7"/>
    <p:sldId id="922" r:id="rId8"/>
    <p:sldId id="923" r:id="rId9"/>
    <p:sldId id="924" r:id="rId10"/>
    <p:sldId id="882" r:id="rId11"/>
    <p:sldId id="883" r:id="rId12"/>
    <p:sldId id="884" r:id="rId13"/>
    <p:sldId id="886" r:id="rId14"/>
    <p:sldId id="887" r:id="rId15"/>
    <p:sldId id="888" r:id="rId16"/>
    <p:sldId id="889" r:id="rId17"/>
    <p:sldId id="890" r:id="rId18"/>
    <p:sldId id="891" r:id="rId19"/>
    <p:sldId id="892" r:id="rId20"/>
    <p:sldId id="895" r:id="rId21"/>
    <p:sldId id="896" r:id="rId22"/>
    <p:sldId id="897" r:id="rId23"/>
    <p:sldId id="898" r:id="rId24"/>
    <p:sldId id="899" r:id="rId25"/>
    <p:sldId id="900" r:id="rId26"/>
    <p:sldId id="901" r:id="rId27"/>
    <p:sldId id="904" r:id="rId28"/>
    <p:sldId id="903" r:id="rId29"/>
    <p:sldId id="902" r:id="rId30"/>
    <p:sldId id="905" r:id="rId31"/>
    <p:sldId id="906" r:id="rId32"/>
    <p:sldId id="907" r:id="rId33"/>
    <p:sldId id="908" r:id="rId34"/>
    <p:sldId id="909" r:id="rId35"/>
    <p:sldId id="910" r:id="rId36"/>
    <p:sldId id="911" r:id="rId37"/>
    <p:sldId id="912" r:id="rId38"/>
    <p:sldId id="913" r:id="rId39"/>
    <p:sldId id="914" r:id="rId40"/>
    <p:sldId id="915" r:id="rId41"/>
    <p:sldId id="916" r:id="rId42"/>
    <p:sldId id="917" r:id="rId43"/>
    <p:sldId id="918" r:id="rId44"/>
    <p:sldId id="919" r:id="rId45"/>
  </p:sldIdLst>
  <p:sldSz cx="10080625" cy="5670550"/>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dy868G2yVtg4xAi+vtHMCYkcZ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E6"/>
    <a:srgbClr val="C4B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E1FEB5-7C09-48A6-B9C1-540F4E4C23CF}">
  <a:tblStyle styleId="{69E1FEB5-7C09-48A6-B9C1-540F4E4C23CF}"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2063" autoAdjust="0"/>
  </p:normalViewPr>
  <p:slideViewPr>
    <p:cSldViewPr snapToGrid="0">
      <p:cViewPr varScale="1">
        <p:scale>
          <a:sx n="122" d="100"/>
          <a:sy n="122" d="100"/>
        </p:scale>
        <p:origin x="1020" y="-24"/>
      </p:cViewPr>
      <p:guideLst/>
    </p:cSldViewPr>
  </p:slideViewPr>
  <p:notesTextViewPr>
    <p:cViewPr>
      <p:scale>
        <a:sx n="1" d="1"/>
        <a:sy n="1" d="1"/>
      </p:scale>
      <p:origin x="0" y="0"/>
    </p:cViewPr>
  </p:notesTextViewPr>
  <p:sorterViewPr>
    <p:cViewPr>
      <p:scale>
        <a:sx n="180" d="100"/>
        <a:sy n="180" d="100"/>
      </p:scale>
      <p:origin x="0" y="-5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276600" cy="5365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281488" y="0"/>
            <a:ext cx="3276600" cy="5365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5238"/>
            <a:ext cx="3276600" cy="536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81488" y="10155238"/>
            <a:ext cx="3276600" cy="5365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20391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988563-6229-986C-F927-7358FD1F257E}"/>
              </a:ext>
            </a:extLst>
          </p:cNvPr>
          <p:cNvSpPr>
            <a:spLocks noGrp="1"/>
          </p:cNvSpPr>
          <p:nvPr>
            <p:ph type="ctrTitle"/>
          </p:nvPr>
        </p:nvSpPr>
        <p:spPr>
          <a:xfrm>
            <a:off x="1260078" y="928028"/>
            <a:ext cx="7560469" cy="1974191"/>
          </a:xfrm>
        </p:spPr>
        <p:txBody>
          <a:bodyPr anchor="b"/>
          <a:lstStyle>
            <a:lvl1pPr algn="ctr">
              <a:defRPr sz="4961"/>
            </a:lvl1pPr>
          </a:lstStyle>
          <a:p>
            <a:r>
              <a:rPr lang="tr-TR"/>
              <a:t>Asıl başlık stilini düzenlemek için tıklayın</a:t>
            </a:r>
          </a:p>
        </p:txBody>
      </p:sp>
      <p:sp>
        <p:nvSpPr>
          <p:cNvPr id="3" name="Alt Başlık 2">
            <a:extLst>
              <a:ext uri="{FF2B5EF4-FFF2-40B4-BE49-F238E27FC236}">
                <a16:creationId xmlns:a16="http://schemas.microsoft.com/office/drawing/2014/main" id="{C826A592-E091-74FF-0114-8AAFD8070985}"/>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D422DFE-E873-22A8-0BC5-E97F4F51757D}"/>
              </a:ext>
            </a:extLst>
          </p:cNvPr>
          <p:cNvSpPr>
            <a:spLocks noGrp="1"/>
          </p:cNvSpPr>
          <p:nvPr>
            <p:ph type="dt" sz="half" idx="10"/>
          </p:nvPr>
        </p:nvSpPr>
        <p:spPr/>
        <p:txBody>
          <a:bodyPr/>
          <a:lstStyle/>
          <a:p>
            <a:fld id="{4BDF68E2-58F2-4D09-BE8B-E3BD06533059}" type="datetimeFigureOut">
              <a:rPr lang="en-US" smtClean="0"/>
              <a:t>3/14/2024</a:t>
            </a:fld>
            <a:endParaRPr lang="en-US" dirty="0"/>
          </a:p>
        </p:txBody>
      </p:sp>
      <p:sp>
        <p:nvSpPr>
          <p:cNvPr id="5" name="Alt Bilgi Yer Tutucusu 4">
            <a:extLst>
              <a:ext uri="{FF2B5EF4-FFF2-40B4-BE49-F238E27FC236}">
                <a16:creationId xmlns:a16="http://schemas.microsoft.com/office/drawing/2014/main" id="{A42D61E6-1DAF-203E-3BF6-8B833E78DCBE}"/>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8EA644C2-0ECD-041B-AE68-E9A8D1941BC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656585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04FC95-A708-BEAD-7AA2-1490BE479AC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013C719-AB03-3B86-1DC5-8ACEFE0D22F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176A39-6E13-717A-D626-33136CB0463B}"/>
              </a:ext>
            </a:extLst>
          </p:cNvPr>
          <p:cNvSpPr>
            <a:spLocks noGrp="1"/>
          </p:cNvSpPr>
          <p:nvPr>
            <p:ph type="dt" sz="half" idx="10"/>
          </p:nvPr>
        </p:nvSpPr>
        <p:spPr/>
        <p:txBody>
          <a:bodyPr/>
          <a:lstStyle/>
          <a:p>
            <a:fld id="{2E2D6473-DF6D-4702-B328-E0DD40540A4E}" type="datetimeFigureOut">
              <a:rPr lang="en-US" smtClean="0"/>
              <a:t>3/14/2024</a:t>
            </a:fld>
            <a:endParaRPr lang="en-US" dirty="0"/>
          </a:p>
        </p:txBody>
      </p:sp>
      <p:sp>
        <p:nvSpPr>
          <p:cNvPr id="5" name="Alt Bilgi Yer Tutucusu 4">
            <a:extLst>
              <a:ext uri="{FF2B5EF4-FFF2-40B4-BE49-F238E27FC236}">
                <a16:creationId xmlns:a16="http://schemas.microsoft.com/office/drawing/2014/main" id="{3FA75A09-63DC-FEDA-F9A2-CDF739561EA2}"/>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D05D0E59-A5F6-4417-3695-ECBD75436BC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63082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C0029AB-3DC5-4AD8-FB4A-3EE22265D4F6}"/>
              </a:ext>
            </a:extLst>
          </p:cNvPr>
          <p:cNvSpPr>
            <a:spLocks noGrp="1"/>
          </p:cNvSpPr>
          <p:nvPr>
            <p:ph type="title" orient="vert"/>
          </p:nvPr>
        </p:nvSpPr>
        <p:spPr>
          <a:xfrm>
            <a:off x="7213947" y="301904"/>
            <a:ext cx="2173635" cy="4805529"/>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3DED94B-4831-8CBF-1862-8ED5C60D6D67}"/>
              </a:ext>
            </a:extLst>
          </p:cNvPr>
          <p:cNvSpPr>
            <a:spLocks noGrp="1"/>
          </p:cNvSpPr>
          <p:nvPr>
            <p:ph type="body" orient="vert" idx="1"/>
          </p:nvPr>
        </p:nvSpPr>
        <p:spPr>
          <a:xfrm>
            <a:off x="693043" y="301904"/>
            <a:ext cx="6394896" cy="480552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A36FFB-BF62-79D3-8DBA-DBA16CA28D3F}"/>
              </a:ext>
            </a:extLst>
          </p:cNvPr>
          <p:cNvSpPr>
            <a:spLocks noGrp="1"/>
          </p:cNvSpPr>
          <p:nvPr>
            <p:ph type="dt" sz="half" idx="10"/>
          </p:nvPr>
        </p:nvSpPr>
        <p:spPr/>
        <p:txBody>
          <a:bodyPr/>
          <a:lstStyle/>
          <a:p>
            <a:fld id="{E26F7E3A-B166-407D-9866-32884E7D5B37}" type="datetimeFigureOut">
              <a:rPr lang="en-US" smtClean="0"/>
              <a:t>3/14/2024</a:t>
            </a:fld>
            <a:endParaRPr lang="en-US" dirty="0"/>
          </a:p>
        </p:txBody>
      </p:sp>
      <p:sp>
        <p:nvSpPr>
          <p:cNvPr id="5" name="Alt Bilgi Yer Tutucusu 4">
            <a:extLst>
              <a:ext uri="{FF2B5EF4-FFF2-40B4-BE49-F238E27FC236}">
                <a16:creationId xmlns:a16="http://schemas.microsoft.com/office/drawing/2014/main" id="{AAEFEF18-347E-A1BC-2E14-0284F412BD08}"/>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E2BB440F-6F2B-C52B-CFFF-3F536718387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32189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6D6A44-1593-2140-E652-B4DD401AFC0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E12BCEF-5F50-AC03-0FDF-956E6C70BBD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1EE26FC-DFFC-D0A8-4B04-6FDCFF014349}"/>
              </a:ext>
            </a:extLst>
          </p:cNvPr>
          <p:cNvSpPr>
            <a:spLocks noGrp="1"/>
          </p:cNvSpPr>
          <p:nvPr>
            <p:ph type="dt" sz="half" idx="10"/>
          </p:nvPr>
        </p:nvSpPr>
        <p:spPr/>
        <p:txBody>
          <a:bodyPr/>
          <a:lstStyle/>
          <a:p>
            <a:fld id="{528FC5F6-F338-4AE4-BB23-26385BCFC423}" type="datetimeFigureOut">
              <a:rPr lang="en-US" smtClean="0"/>
              <a:t>3/14/2024</a:t>
            </a:fld>
            <a:endParaRPr lang="en-US" dirty="0"/>
          </a:p>
        </p:txBody>
      </p:sp>
      <p:sp>
        <p:nvSpPr>
          <p:cNvPr id="5" name="Alt Bilgi Yer Tutucusu 4">
            <a:extLst>
              <a:ext uri="{FF2B5EF4-FFF2-40B4-BE49-F238E27FC236}">
                <a16:creationId xmlns:a16="http://schemas.microsoft.com/office/drawing/2014/main" id="{C417F8C9-0F25-7B76-E9D3-C60BE4407E2E}"/>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A640A733-13CE-AAB7-EF8E-FAD161A8ABD3}"/>
              </a:ext>
            </a:extLst>
          </p:cNvPr>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4487334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C21E0E-6D64-8EA4-BC68-94070F6877A6}"/>
              </a:ext>
            </a:extLst>
          </p:cNvPr>
          <p:cNvSpPr>
            <a:spLocks noGrp="1"/>
          </p:cNvSpPr>
          <p:nvPr>
            <p:ph type="title"/>
          </p:nvPr>
        </p:nvSpPr>
        <p:spPr>
          <a:xfrm>
            <a:off x="687793" y="1413700"/>
            <a:ext cx="8694539" cy="2358791"/>
          </a:xfrm>
        </p:spPr>
        <p:txBody>
          <a:bodyPr anchor="b"/>
          <a:lstStyle>
            <a:lvl1pPr>
              <a:defRPr sz="4961"/>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1BCF12D-02B6-1854-570F-E56A5EE6DF5C}"/>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C8D6407-C72C-B0B0-97FD-0713034A1421}"/>
              </a:ext>
            </a:extLst>
          </p:cNvPr>
          <p:cNvSpPr>
            <a:spLocks noGrp="1"/>
          </p:cNvSpPr>
          <p:nvPr>
            <p:ph type="dt" sz="half" idx="10"/>
          </p:nvPr>
        </p:nvSpPr>
        <p:spPr/>
        <p:txBody>
          <a:bodyPr/>
          <a:lstStyle/>
          <a:p>
            <a:fld id="{98624D31-43A5-475A-80CF-332C9F6DCF35}" type="datetimeFigureOut">
              <a:rPr lang="en-US" smtClean="0"/>
              <a:t>3/14/2024</a:t>
            </a:fld>
            <a:endParaRPr lang="en-US" dirty="0"/>
          </a:p>
        </p:txBody>
      </p:sp>
      <p:sp>
        <p:nvSpPr>
          <p:cNvPr id="5" name="Alt Bilgi Yer Tutucusu 4">
            <a:extLst>
              <a:ext uri="{FF2B5EF4-FFF2-40B4-BE49-F238E27FC236}">
                <a16:creationId xmlns:a16="http://schemas.microsoft.com/office/drawing/2014/main" id="{366A140D-6A06-9CEC-5A5A-3F4B81B31D85}"/>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84446AB5-050F-B2FF-7C58-BE789455F1B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388719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669171-E0BD-E188-ABD9-B142D45BAC3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024F9AB-6986-1A1E-312D-BD6D8A6BB242}"/>
              </a:ext>
            </a:extLst>
          </p:cNvPr>
          <p:cNvSpPr>
            <a:spLocks noGrp="1"/>
          </p:cNvSpPr>
          <p:nvPr>
            <p:ph sz="half" idx="1"/>
          </p:nvPr>
        </p:nvSpPr>
        <p:spPr>
          <a:xfrm>
            <a:off x="693043" y="1509521"/>
            <a:ext cx="4284266" cy="359791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659A5FB-BE99-6EC1-B0A8-DBB6FCB46D54}"/>
              </a:ext>
            </a:extLst>
          </p:cNvPr>
          <p:cNvSpPr>
            <a:spLocks noGrp="1"/>
          </p:cNvSpPr>
          <p:nvPr>
            <p:ph sz="half" idx="2"/>
          </p:nvPr>
        </p:nvSpPr>
        <p:spPr>
          <a:xfrm>
            <a:off x="5103316" y="1509521"/>
            <a:ext cx="4284266" cy="359791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CF390EC-E772-F581-ECA3-6F1725CB573D}"/>
              </a:ext>
            </a:extLst>
          </p:cNvPr>
          <p:cNvSpPr>
            <a:spLocks noGrp="1"/>
          </p:cNvSpPr>
          <p:nvPr>
            <p:ph type="dt" sz="half" idx="10"/>
          </p:nvPr>
        </p:nvSpPr>
        <p:spPr/>
        <p:txBody>
          <a:bodyPr/>
          <a:lstStyle/>
          <a:p>
            <a:fld id="{19AB4D41-86C1-4908-B66A-0B50CEB3BF29}" type="datetimeFigureOut">
              <a:rPr lang="en-US" smtClean="0"/>
              <a:t>3/14/2024</a:t>
            </a:fld>
            <a:endParaRPr lang="en-US" dirty="0"/>
          </a:p>
        </p:txBody>
      </p:sp>
      <p:sp>
        <p:nvSpPr>
          <p:cNvPr id="6" name="Alt Bilgi Yer Tutucusu 5">
            <a:extLst>
              <a:ext uri="{FF2B5EF4-FFF2-40B4-BE49-F238E27FC236}">
                <a16:creationId xmlns:a16="http://schemas.microsoft.com/office/drawing/2014/main" id="{DF3E0E15-94BF-579F-EF0C-AEA6ECE04B85}"/>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D89DD0FB-2E92-256F-6C1E-33DC92F4BB4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61972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C1DDDA-1368-3F54-0C30-FF2809EEED87}"/>
              </a:ext>
            </a:extLst>
          </p:cNvPr>
          <p:cNvSpPr>
            <a:spLocks noGrp="1"/>
          </p:cNvSpPr>
          <p:nvPr>
            <p:ph type="title"/>
          </p:nvPr>
        </p:nvSpPr>
        <p:spPr>
          <a:xfrm>
            <a:off x="694356" y="301905"/>
            <a:ext cx="8694539" cy="1096044"/>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4799BBE-8799-10E4-A0BB-D1A9296BAF9A}"/>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15D2494-3D81-5A50-18F2-FB53CDC6282F}"/>
              </a:ext>
            </a:extLst>
          </p:cNvPr>
          <p:cNvSpPr>
            <a:spLocks noGrp="1"/>
          </p:cNvSpPr>
          <p:nvPr>
            <p:ph sz="half" idx="2"/>
          </p:nvPr>
        </p:nvSpPr>
        <p:spPr>
          <a:xfrm>
            <a:off x="694357" y="2071326"/>
            <a:ext cx="4264576" cy="304660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2BF21DC-6CCC-26D2-2161-C6A3B6D6E5AC}"/>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8E7A2DB-5E47-7605-29DB-E2297A02716D}"/>
              </a:ext>
            </a:extLst>
          </p:cNvPr>
          <p:cNvSpPr>
            <a:spLocks noGrp="1"/>
          </p:cNvSpPr>
          <p:nvPr>
            <p:ph sz="quarter" idx="4"/>
          </p:nvPr>
        </p:nvSpPr>
        <p:spPr>
          <a:xfrm>
            <a:off x="5103316" y="2071326"/>
            <a:ext cx="4285579" cy="304660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CEF64FF-4547-569F-4336-DAE04179352B}"/>
              </a:ext>
            </a:extLst>
          </p:cNvPr>
          <p:cNvSpPr>
            <a:spLocks noGrp="1"/>
          </p:cNvSpPr>
          <p:nvPr>
            <p:ph type="dt" sz="half" idx="10"/>
          </p:nvPr>
        </p:nvSpPr>
        <p:spPr/>
        <p:txBody>
          <a:bodyPr/>
          <a:lstStyle/>
          <a:p>
            <a:fld id="{E6426E2C-56C1-4E0D-A793-0088A7FDD37E}" type="datetimeFigureOut">
              <a:rPr lang="en-US" smtClean="0"/>
              <a:t>3/14/2024</a:t>
            </a:fld>
            <a:endParaRPr lang="en-US" dirty="0"/>
          </a:p>
        </p:txBody>
      </p:sp>
      <p:sp>
        <p:nvSpPr>
          <p:cNvPr id="8" name="Alt Bilgi Yer Tutucusu 7">
            <a:extLst>
              <a:ext uri="{FF2B5EF4-FFF2-40B4-BE49-F238E27FC236}">
                <a16:creationId xmlns:a16="http://schemas.microsoft.com/office/drawing/2014/main" id="{A2B63F02-6475-34AD-1E06-A4040DF2EDB8}"/>
              </a:ext>
            </a:extLst>
          </p:cNvPr>
          <p:cNvSpPr>
            <a:spLocks noGrp="1"/>
          </p:cNvSpPr>
          <p:nvPr>
            <p:ph type="ftr" sz="quarter" idx="11"/>
          </p:nvPr>
        </p:nvSpPr>
        <p:spPr/>
        <p:txBody>
          <a:bodyPr/>
          <a:lstStyle/>
          <a:p>
            <a:endParaRPr lang="en-US" dirty="0"/>
          </a:p>
        </p:txBody>
      </p:sp>
      <p:sp>
        <p:nvSpPr>
          <p:cNvPr id="9" name="Slayt Numarası Yer Tutucusu 8">
            <a:extLst>
              <a:ext uri="{FF2B5EF4-FFF2-40B4-BE49-F238E27FC236}">
                <a16:creationId xmlns:a16="http://schemas.microsoft.com/office/drawing/2014/main" id="{BF870375-06CF-360F-4937-295F4DA35B7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41893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746DE2-3EF0-BC1D-6547-B3E66169A11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D11FCE3-3BBC-1FB0-7DA1-3A5F06530963}"/>
              </a:ext>
            </a:extLst>
          </p:cNvPr>
          <p:cNvSpPr>
            <a:spLocks noGrp="1"/>
          </p:cNvSpPr>
          <p:nvPr>
            <p:ph type="dt" sz="half" idx="10"/>
          </p:nvPr>
        </p:nvSpPr>
        <p:spPr/>
        <p:txBody>
          <a:bodyPr/>
          <a:lstStyle/>
          <a:p>
            <a:fld id="{C8C39B41-D8B5-4052-B551-9B5525EAA8B6}" type="datetimeFigureOut">
              <a:rPr lang="en-US" smtClean="0"/>
              <a:t>3/14/2024</a:t>
            </a:fld>
            <a:endParaRPr lang="en-US" dirty="0"/>
          </a:p>
        </p:txBody>
      </p:sp>
      <p:sp>
        <p:nvSpPr>
          <p:cNvPr id="4" name="Alt Bilgi Yer Tutucusu 3">
            <a:extLst>
              <a:ext uri="{FF2B5EF4-FFF2-40B4-BE49-F238E27FC236}">
                <a16:creationId xmlns:a16="http://schemas.microsoft.com/office/drawing/2014/main" id="{7EA0BD3E-DE97-4BF1-1A74-0D72137BCFC3}"/>
              </a:ext>
            </a:extLst>
          </p:cNvPr>
          <p:cNvSpPr>
            <a:spLocks noGrp="1"/>
          </p:cNvSpPr>
          <p:nvPr>
            <p:ph type="ftr" sz="quarter" idx="11"/>
          </p:nvPr>
        </p:nvSpPr>
        <p:spPr/>
        <p:txBody>
          <a:bodyPr/>
          <a:lstStyle/>
          <a:p>
            <a:endParaRPr lang="en-US" dirty="0"/>
          </a:p>
        </p:txBody>
      </p:sp>
      <p:sp>
        <p:nvSpPr>
          <p:cNvPr id="5" name="Slayt Numarası Yer Tutucusu 4">
            <a:extLst>
              <a:ext uri="{FF2B5EF4-FFF2-40B4-BE49-F238E27FC236}">
                <a16:creationId xmlns:a16="http://schemas.microsoft.com/office/drawing/2014/main" id="{DE4A16E7-B0A2-A4FC-F464-073410000D1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0348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55C1F46-AFD2-704A-EDF3-5964853F8139}"/>
              </a:ext>
            </a:extLst>
          </p:cNvPr>
          <p:cNvSpPr>
            <a:spLocks noGrp="1"/>
          </p:cNvSpPr>
          <p:nvPr>
            <p:ph type="dt" sz="half" idx="10"/>
          </p:nvPr>
        </p:nvSpPr>
        <p:spPr/>
        <p:txBody>
          <a:bodyPr/>
          <a:lstStyle/>
          <a:p>
            <a:fld id="{4D94136C-8742-45B2-AF27-D93DF72833A9}" type="datetimeFigureOut">
              <a:rPr lang="en-US" smtClean="0"/>
              <a:t>3/14/2024</a:t>
            </a:fld>
            <a:endParaRPr lang="en-US" dirty="0"/>
          </a:p>
        </p:txBody>
      </p:sp>
      <p:sp>
        <p:nvSpPr>
          <p:cNvPr id="3" name="Alt Bilgi Yer Tutucusu 2">
            <a:extLst>
              <a:ext uri="{FF2B5EF4-FFF2-40B4-BE49-F238E27FC236}">
                <a16:creationId xmlns:a16="http://schemas.microsoft.com/office/drawing/2014/main" id="{3C0E813C-548E-7CB5-F3DD-05A8060D5AC7}"/>
              </a:ext>
            </a:extLst>
          </p:cNvPr>
          <p:cNvSpPr>
            <a:spLocks noGrp="1"/>
          </p:cNvSpPr>
          <p:nvPr>
            <p:ph type="ftr" sz="quarter" idx="11"/>
          </p:nvPr>
        </p:nvSpPr>
        <p:spPr/>
        <p:txBody>
          <a:bodyPr/>
          <a:lstStyle/>
          <a:p>
            <a:endParaRPr lang="en-US" dirty="0"/>
          </a:p>
        </p:txBody>
      </p:sp>
      <p:sp>
        <p:nvSpPr>
          <p:cNvPr id="4" name="Slayt Numarası Yer Tutucusu 3">
            <a:extLst>
              <a:ext uri="{FF2B5EF4-FFF2-40B4-BE49-F238E27FC236}">
                <a16:creationId xmlns:a16="http://schemas.microsoft.com/office/drawing/2014/main" id="{7A6FF837-67D0-38AD-7FBF-0E688B298FA9}"/>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663105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2C4E26-9AB1-405D-1412-1D1065B890A6}"/>
              </a:ext>
            </a:extLst>
          </p:cNvPr>
          <p:cNvSpPr>
            <a:spLocks noGrp="1"/>
          </p:cNvSpPr>
          <p:nvPr>
            <p:ph type="title"/>
          </p:nvPr>
        </p:nvSpPr>
        <p:spPr>
          <a:xfrm>
            <a:off x="694356" y="378037"/>
            <a:ext cx="3251264" cy="1323128"/>
          </a:xfrm>
        </p:spPr>
        <p:txBody>
          <a:bodyPr anchor="b"/>
          <a:lstStyle>
            <a:lvl1pPr>
              <a:defRPr sz="2646"/>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EC0F8C-C0E3-F513-BF13-FF516A4F9EC4}"/>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5B47F9C-077E-7863-68A3-0E59A240F093}"/>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FD9018F-FC07-7A86-C87F-AB8AC73375D6}"/>
              </a:ext>
            </a:extLst>
          </p:cNvPr>
          <p:cNvSpPr>
            <a:spLocks noGrp="1"/>
          </p:cNvSpPr>
          <p:nvPr>
            <p:ph type="dt" sz="half" idx="10"/>
          </p:nvPr>
        </p:nvSpPr>
        <p:spPr/>
        <p:txBody>
          <a:bodyPr/>
          <a:lstStyle/>
          <a:p>
            <a:fld id="{32ABBEA6-7C60-4B02-AE87-00D78D8422AF}" type="datetimeFigureOut">
              <a:rPr lang="en-US" smtClean="0"/>
              <a:t>3/14/2024</a:t>
            </a:fld>
            <a:endParaRPr lang="en-US" dirty="0"/>
          </a:p>
        </p:txBody>
      </p:sp>
      <p:sp>
        <p:nvSpPr>
          <p:cNvPr id="6" name="Alt Bilgi Yer Tutucusu 5">
            <a:extLst>
              <a:ext uri="{FF2B5EF4-FFF2-40B4-BE49-F238E27FC236}">
                <a16:creationId xmlns:a16="http://schemas.microsoft.com/office/drawing/2014/main" id="{76E92BE0-681F-8F52-B83F-FB2BF987AB13}"/>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6BE68741-BF6C-BACA-6676-F87846C57E0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4900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98BB36-354A-686C-CACB-7014BD3AF1F1}"/>
              </a:ext>
            </a:extLst>
          </p:cNvPr>
          <p:cNvSpPr>
            <a:spLocks noGrp="1"/>
          </p:cNvSpPr>
          <p:nvPr>
            <p:ph type="title"/>
          </p:nvPr>
        </p:nvSpPr>
        <p:spPr>
          <a:xfrm>
            <a:off x="694356" y="378037"/>
            <a:ext cx="3251264" cy="1323128"/>
          </a:xfrm>
        </p:spPr>
        <p:txBody>
          <a:bodyPr anchor="b"/>
          <a:lstStyle>
            <a:lvl1pPr>
              <a:defRPr sz="2646"/>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292186A-51B1-2608-0D30-48F173443E51}"/>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tr-TR"/>
          </a:p>
        </p:txBody>
      </p:sp>
      <p:sp>
        <p:nvSpPr>
          <p:cNvPr id="4" name="Metin Yer Tutucusu 3">
            <a:extLst>
              <a:ext uri="{FF2B5EF4-FFF2-40B4-BE49-F238E27FC236}">
                <a16:creationId xmlns:a16="http://schemas.microsoft.com/office/drawing/2014/main" id="{6A058EE4-DA86-53F6-DB8F-D4E32A2D0A45}"/>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47EBBB0-F6FD-420E-95E5-8AE2DB9DBE27}"/>
              </a:ext>
            </a:extLst>
          </p:cNvPr>
          <p:cNvSpPr>
            <a:spLocks noGrp="1"/>
          </p:cNvSpPr>
          <p:nvPr>
            <p:ph type="dt" sz="half" idx="10"/>
          </p:nvPr>
        </p:nvSpPr>
        <p:spPr/>
        <p:txBody>
          <a:bodyPr/>
          <a:lstStyle/>
          <a:p>
            <a:fld id="{C9CAD897-D46E-4AD2-BD9B-49DD3E640873}" type="datetimeFigureOut">
              <a:rPr lang="en-US" smtClean="0"/>
              <a:t>3/14/2024</a:t>
            </a:fld>
            <a:endParaRPr lang="en-US" dirty="0"/>
          </a:p>
        </p:txBody>
      </p:sp>
      <p:sp>
        <p:nvSpPr>
          <p:cNvPr id="6" name="Alt Bilgi Yer Tutucusu 5">
            <a:extLst>
              <a:ext uri="{FF2B5EF4-FFF2-40B4-BE49-F238E27FC236}">
                <a16:creationId xmlns:a16="http://schemas.microsoft.com/office/drawing/2014/main" id="{4E513FBB-B777-C817-8E43-1CC23508CC9E}"/>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CA0F5BB8-988D-ADD6-53E4-7DC003E9134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32291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0197318-41B7-4EA8-8BCD-FE3E6E9FB19F}"/>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3DABD18-CF94-B338-B29C-378D5CABEEF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7DB949-B1F8-667B-4C12-959413AD9E26}"/>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fld id="{98624D31-43A5-475A-80CF-332C9F6DCF35}" type="datetimeFigureOut">
              <a:rPr lang="en-US" smtClean="0"/>
              <a:t>3/14/2024</a:t>
            </a:fld>
            <a:endParaRPr lang="en-US" dirty="0"/>
          </a:p>
        </p:txBody>
      </p:sp>
      <p:sp>
        <p:nvSpPr>
          <p:cNvPr id="5" name="Alt Bilgi Yer Tutucusu 4">
            <a:extLst>
              <a:ext uri="{FF2B5EF4-FFF2-40B4-BE49-F238E27FC236}">
                <a16:creationId xmlns:a16="http://schemas.microsoft.com/office/drawing/2014/main" id="{82838F5C-39BB-4371-8C0B-2FE4FF62CEEC}"/>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US" dirty="0"/>
          </a:p>
        </p:txBody>
      </p:sp>
      <p:sp>
        <p:nvSpPr>
          <p:cNvPr id="6" name="Slayt Numarası Yer Tutucusu 5">
            <a:extLst>
              <a:ext uri="{FF2B5EF4-FFF2-40B4-BE49-F238E27FC236}">
                <a16:creationId xmlns:a16="http://schemas.microsoft.com/office/drawing/2014/main" id="{3E388B93-CC12-0460-70EA-AC818F9217BF}"/>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11066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tr-TR"/>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Google Shape;117;p1"/>
          <p:cNvSpPr/>
          <p:nvPr/>
        </p:nvSpPr>
        <p:spPr>
          <a:xfrm>
            <a:off x="1731725" y="2429769"/>
            <a:ext cx="6617161" cy="1362198"/>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None/>
            </a:pPr>
            <a:r>
              <a:rPr lang="tr-TR" sz="2400" b="1" i="0" u="none" strike="noStrike" cap="none" dirty="0">
                <a:solidFill>
                  <a:schemeClr val="tx1"/>
                </a:solidFill>
                <a:latin typeface="Arial" panose="020B0604020202020204" pitchFamily="34" charset="0"/>
                <a:cs typeface="Arial" panose="020B0604020202020204" pitchFamily="34" charset="0"/>
                <a:sym typeface="Arial"/>
              </a:rPr>
              <a:t>BURSA ULUDAĞ ÜNİVERSİTESİ</a:t>
            </a:r>
          </a:p>
          <a:p>
            <a:pPr marL="0" marR="0" lvl="0" indent="0" algn="ctr" rtl="0">
              <a:lnSpc>
                <a:spcPct val="150000"/>
              </a:lnSpc>
              <a:spcBef>
                <a:spcPts val="0"/>
              </a:spcBef>
              <a:spcAft>
                <a:spcPts val="0"/>
              </a:spcAft>
              <a:buNone/>
            </a:pPr>
            <a:r>
              <a:rPr lang="tr-TR" sz="2400" b="1" dirty="0">
                <a:solidFill>
                  <a:schemeClr val="tx1"/>
                </a:solidFill>
                <a:latin typeface="Arial" panose="020B0604020202020204" pitchFamily="34" charset="0"/>
                <a:cs typeface="Arial" panose="020B0604020202020204" pitchFamily="34" charset="0"/>
              </a:rPr>
              <a:t>MÜHENDİSLİK FAKÜLTESİ</a:t>
            </a:r>
          </a:p>
          <a:p>
            <a:pPr marL="0" marR="0" lvl="0" indent="0" algn="ctr" rtl="0">
              <a:lnSpc>
                <a:spcPct val="150000"/>
              </a:lnSpc>
              <a:spcBef>
                <a:spcPts val="0"/>
              </a:spcBef>
              <a:spcAft>
                <a:spcPts val="0"/>
              </a:spcAft>
              <a:buNone/>
            </a:pPr>
            <a:endParaRPr lang="tr-TR" sz="3200" b="1" i="0" u="none" strike="noStrike" cap="none" dirty="0">
              <a:solidFill>
                <a:schemeClr val="tx1"/>
              </a:solidFill>
              <a:sym typeface="Arial"/>
            </a:endParaRPr>
          </a:p>
        </p:txBody>
      </p:sp>
      <p:pic>
        <p:nvPicPr>
          <p:cNvPr id="9" name="Resim 8">
            <a:extLst>
              <a:ext uri="{FF2B5EF4-FFF2-40B4-BE49-F238E27FC236}">
                <a16:creationId xmlns:a16="http://schemas.microsoft.com/office/drawing/2014/main" id="{F931712E-EB92-B4A8-5ADC-221AC8FE61B8}"/>
              </a:ext>
            </a:extLst>
          </p:cNvPr>
          <p:cNvPicPr>
            <a:picLocks noChangeAspect="1"/>
          </p:cNvPicPr>
          <p:nvPr/>
        </p:nvPicPr>
        <p:blipFill>
          <a:blip r:embed="rId2"/>
          <a:srcRect/>
          <a:stretch/>
        </p:blipFill>
        <p:spPr>
          <a:xfrm>
            <a:off x="4243297" y="560150"/>
            <a:ext cx="1594026" cy="1594026"/>
          </a:xfrm>
          <a:prstGeom prst="rect">
            <a:avLst/>
          </a:prstGeom>
        </p:spPr>
      </p:pic>
      <p:sp>
        <p:nvSpPr>
          <p:cNvPr id="11" name="Metin kutusu 10">
            <a:extLst>
              <a:ext uri="{FF2B5EF4-FFF2-40B4-BE49-F238E27FC236}">
                <a16:creationId xmlns:a16="http://schemas.microsoft.com/office/drawing/2014/main" id="{E80B801D-E205-5234-F4D5-8D2FBA63C727}"/>
              </a:ext>
            </a:extLst>
          </p:cNvPr>
          <p:cNvSpPr txBox="1"/>
          <p:nvPr/>
        </p:nvSpPr>
        <p:spPr>
          <a:xfrm>
            <a:off x="2090038" y="3665998"/>
            <a:ext cx="5900537" cy="738664"/>
          </a:xfrm>
          <a:prstGeom prst="rect">
            <a:avLst/>
          </a:prstGeom>
          <a:noFill/>
        </p:spPr>
        <p:txBody>
          <a:bodyPr wrap="square" rtlCol="0">
            <a:spAutoFit/>
          </a:bodyPr>
          <a:lstStyle/>
          <a:p>
            <a:r>
              <a:rPr lang="tr-TR" sz="2400" b="1" dirty="0">
                <a:solidFill>
                  <a:schemeClr val="tx1"/>
                </a:solidFill>
                <a:latin typeface="Arial" panose="020B0604020202020204" pitchFamily="34" charset="0"/>
                <a:cs typeface="Arial" panose="020B0604020202020204" pitchFamily="34" charset="0"/>
              </a:rPr>
              <a:t>OTOMOTİV MÜHENDİSLİĞİ BÖLÜMÜ</a:t>
            </a:r>
          </a:p>
          <a:p>
            <a:endParaRPr lang="tr-TR" dirty="0"/>
          </a:p>
        </p:txBody>
      </p:sp>
      <p:sp>
        <p:nvSpPr>
          <p:cNvPr id="12" name="Metin kutusu 11">
            <a:extLst>
              <a:ext uri="{FF2B5EF4-FFF2-40B4-BE49-F238E27FC236}">
                <a16:creationId xmlns:a16="http://schemas.microsoft.com/office/drawing/2014/main" id="{9C1A6B70-523A-D032-966C-C4855D9C832A}"/>
              </a:ext>
            </a:extLst>
          </p:cNvPr>
          <p:cNvSpPr txBox="1"/>
          <p:nvPr/>
        </p:nvSpPr>
        <p:spPr>
          <a:xfrm>
            <a:off x="4749205" y="5321063"/>
            <a:ext cx="582211" cy="307777"/>
          </a:xfrm>
          <a:prstGeom prst="rect">
            <a:avLst/>
          </a:prstGeom>
          <a:noFill/>
        </p:spPr>
        <p:txBody>
          <a:bodyPr wrap="none" rtlCol="0">
            <a:spAutoFit/>
          </a:bodyPr>
          <a:lstStyle/>
          <a:p>
            <a:r>
              <a:rPr lang="tr-TR" b="1" dirty="0">
                <a:solidFill>
                  <a:schemeClr val="bg1"/>
                </a:solidFill>
              </a:rPr>
              <a:t>2024</a:t>
            </a:r>
          </a:p>
        </p:txBody>
      </p:sp>
      <p:sp>
        <p:nvSpPr>
          <p:cNvPr id="2" name="Dikdörtgen 1">
            <a:extLst>
              <a:ext uri="{FF2B5EF4-FFF2-40B4-BE49-F238E27FC236}">
                <a16:creationId xmlns:a16="http://schemas.microsoft.com/office/drawing/2014/main" id="{85A77BA4-A74F-7FF4-E31C-4288A080ACBE}"/>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823322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2521076" y="483036"/>
            <a:ext cx="51811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Nedir?</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89" y="1605367"/>
            <a:ext cx="7871457" cy="3693319"/>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Otomotiv Mühendisliği, son yıllarda giderek artan oranda önem kazanan taşıt tasarım ve imalatı ile ilgili çalışmaların yürütüldüğü bir mühendislik dalıdır.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Taşıt tasarım ve imalatı fazla sayıda teknolojiyi barındırması,  araştırma-teknoloji geliştirme faaliyetlerini tetiklemesi gibi özelliklerinden dolayı Türkiye için son derece önemli ve stratejik bir Mühendislik dalıdır.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Yeni gelişmeler ve planlar önümüzdeki yıllarda otomotiv alanında kaliteli eğitim almış Otomotiv mühendislerine gereksinim olacağını ortaya koymaktadır</a:t>
            </a:r>
          </a:p>
          <a:p>
            <a:pPr algn="just"/>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pic>
        <p:nvPicPr>
          <p:cNvPr id="6" name="Resim 4">
            <a:extLst>
              <a:ext uri="{FF2B5EF4-FFF2-40B4-BE49-F238E27FC236}">
                <a16:creationId xmlns:a16="http://schemas.microsoft.com/office/drawing/2014/main" id="{24C67C30-5319-A361-B37B-E364633BA5B1}"/>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DD4E5BE8-E118-8B81-DBB4-B8BF9EF07303}"/>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8" name="Dikdörtgen 7">
            <a:extLst>
              <a:ext uri="{FF2B5EF4-FFF2-40B4-BE49-F238E27FC236}">
                <a16:creationId xmlns:a16="http://schemas.microsoft.com/office/drawing/2014/main" id="{DB5129FC-629C-3007-92F6-7BFD2AF3D064}"/>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281917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4262446" y="483036"/>
            <a:ext cx="1555732"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Yönetim</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7600" y="1681113"/>
            <a:ext cx="7846646" cy="2308324"/>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Bölüm Başkanı:				</a:t>
            </a:r>
            <a:r>
              <a:rPr lang="tr-TR" dirty="0">
                <a:latin typeface="Arial" panose="020B0604020202020204" pitchFamily="34" charset="0"/>
                <a:cs typeface="Arial" panose="020B0604020202020204" pitchFamily="34" charset="0"/>
              </a:rPr>
              <a:t>Prof. Dr. Gökhan SEVİLGEN</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Bölüm Başkan Yardımcısı:		</a:t>
            </a:r>
            <a:r>
              <a:rPr lang="tr-TR" dirty="0">
                <a:latin typeface="Arial" panose="020B0604020202020204" pitchFamily="34" charset="0"/>
                <a:cs typeface="Arial" panose="020B0604020202020204" pitchFamily="34" charset="0"/>
              </a:rPr>
              <a:t>Doç. Dr. Murat IŞIK</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Bölüm Başkan Yardımcısı:		</a:t>
            </a:r>
            <a:r>
              <a:rPr lang="tr-TR" dirty="0">
                <a:latin typeface="Arial" panose="020B0604020202020204" pitchFamily="34" charset="0"/>
                <a:cs typeface="Arial" panose="020B0604020202020204" pitchFamily="34" charset="0"/>
              </a:rPr>
              <a:t>Dr. Öğr. Üyesi Emre BULUT</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Bölüm Sekreteri:			</a:t>
            </a:r>
            <a:r>
              <a:rPr lang="tr-TR" dirty="0">
                <a:latin typeface="Arial" panose="020B0604020202020204" pitchFamily="34" charset="0"/>
                <a:cs typeface="Arial" panose="020B0604020202020204" pitchFamily="34" charset="0"/>
              </a:rPr>
              <a:t>Büşra KURTOĞLU</a:t>
            </a:r>
          </a:p>
          <a:p>
            <a:pPr algn="just"/>
            <a:endParaRPr lang="tr-TR" dirty="0">
              <a:latin typeface="Arial" panose="020B0604020202020204" pitchFamily="34" charset="0"/>
              <a:cs typeface="Arial" panose="020B0604020202020204" pitchFamily="34" charset="0"/>
            </a:endParaRPr>
          </a:p>
        </p:txBody>
      </p:sp>
      <p:pic>
        <p:nvPicPr>
          <p:cNvPr id="6" name="Resim 4">
            <a:extLst>
              <a:ext uri="{FF2B5EF4-FFF2-40B4-BE49-F238E27FC236}">
                <a16:creationId xmlns:a16="http://schemas.microsoft.com/office/drawing/2014/main" id="{C6698DF7-A946-2E77-48F4-0D3BB5EF489E}"/>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ECB20E1F-A32A-5B97-5460-E1FAD2F5FBB2}"/>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8" name="Dikdörtgen 7">
            <a:extLst>
              <a:ext uri="{FF2B5EF4-FFF2-40B4-BE49-F238E27FC236}">
                <a16:creationId xmlns:a16="http://schemas.microsoft.com/office/drawing/2014/main" id="{881561A1-8EEB-C4A4-C32D-A55059EF4D26}"/>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03842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3446030" y="483036"/>
            <a:ext cx="3371806"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Akademik Personel</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89" y="1605367"/>
            <a:ext cx="8369468" cy="3693319"/>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Prof. Dr. Abdil KUŞ</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Prof. Dr. Ali SÜRMEN</a:t>
            </a:r>
          </a:p>
          <a:p>
            <a:pPr algn="just"/>
            <a:r>
              <a:rPr lang="tr-TR" dirty="0">
                <a:latin typeface="Arial" panose="020B0604020202020204" pitchFamily="34" charset="0"/>
                <a:cs typeface="Arial" panose="020B0604020202020204" pitchFamily="34" charset="0"/>
              </a:rPr>
              <a:t>	</a:t>
            </a:r>
          </a:p>
          <a:p>
            <a:pPr algn="just"/>
            <a:r>
              <a:rPr lang="tr-TR" dirty="0">
                <a:latin typeface="Arial" panose="020B0604020202020204" pitchFamily="34" charset="0"/>
                <a:cs typeface="Arial" panose="020B0604020202020204" pitchFamily="34" charset="0"/>
              </a:rPr>
              <a:t>Prof. Dr. Gökhan SEVİLGEN </a:t>
            </a:r>
          </a:p>
          <a:p>
            <a:pPr algn="just"/>
            <a:endParaRPr lang="tr-TR" dirty="0">
              <a:latin typeface="Arial" panose="020B0604020202020204" pitchFamily="34" charset="0"/>
              <a:cs typeface="Arial" panose="020B0604020202020204" pitchFamily="34" charset="0"/>
            </a:endParaRPr>
          </a:p>
          <a:p>
            <a:pPr algn="just"/>
            <a:r>
              <a:rPr lang="sv-SE" dirty="0">
                <a:latin typeface="Arial" panose="020B0604020202020204" pitchFamily="34" charset="0"/>
                <a:cs typeface="Arial" panose="020B0604020202020204" pitchFamily="34" charset="0"/>
              </a:rPr>
              <a:t>Prof. Dr. Hande G. ÖZGÜL</a:t>
            </a:r>
            <a:r>
              <a:rPr lang="tr-TR" dirty="0">
                <a:latin typeface="Arial" panose="020B0604020202020204" pitchFamily="34" charset="0"/>
                <a:cs typeface="Arial" panose="020B0604020202020204" pitchFamily="34" charset="0"/>
              </a:rPr>
              <a:t>	</a:t>
            </a:r>
          </a:p>
          <a:p>
            <a:pPr algn="just"/>
            <a:r>
              <a:rPr lang="tr-TR" dirty="0">
                <a:latin typeface="Arial" panose="020B0604020202020204" pitchFamily="34" charset="0"/>
                <a:cs typeface="Arial" panose="020B0604020202020204" pitchFamily="34" charset="0"/>
              </a:rPr>
              <a:t>	</a:t>
            </a:r>
          </a:p>
          <a:p>
            <a:pPr algn="just"/>
            <a:r>
              <a:rPr lang="tr-TR" dirty="0">
                <a:latin typeface="Arial" panose="020B0604020202020204" pitchFamily="34" charset="0"/>
                <a:cs typeface="Arial" panose="020B0604020202020204" pitchFamily="34" charset="0"/>
              </a:rPr>
              <a:t>Prof. Dr. Mehmet İhsan KARAMANGİL</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Prof. Dr. Murat YAZICI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Prof. Dr. Rukiye ERTAN</a:t>
            </a:r>
          </a:p>
        </p:txBody>
      </p:sp>
      <p:pic>
        <p:nvPicPr>
          <p:cNvPr id="6" name="Resim 4">
            <a:extLst>
              <a:ext uri="{FF2B5EF4-FFF2-40B4-BE49-F238E27FC236}">
                <a16:creationId xmlns:a16="http://schemas.microsoft.com/office/drawing/2014/main" id="{5534B039-4356-5C2B-81B9-50AE99163334}"/>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791431AB-880E-4FE9-9323-AF3469EDF8DC}"/>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8" name="Dikdörtgen 7">
            <a:extLst>
              <a:ext uri="{FF2B5EF4-FFF2-40B4-BE49-F238E27FC236}">
                <a16:creationId xmlns:a16="http://schemas.microsoft.com/office/drawing/2014/main" id="{1EC423AA-E8B9-61A7-B513-C31815930DF4}"/>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211031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7600" y="1605367"/>
            <a:ext cx="7846646" cy="3970318"/>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Doç. Dr. Emre İsa ALBAK</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Doç. Dr. Murat IŞIK</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Doç. Dr. Zeliha Kamış KOCABIÇAK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Dr. Öğr. Üyesi Barış ERKUŞ</a:t>
            </a:r>
          </a:p>
          <a:p>
            <a:pPr algn="just"/>
            <a:endParaRPr lang="tr-TR" dirty="0">
              <a:latin typeface="Arial" panose="020B0604020202020204" pitchFamily="34" charset="0"/>
              <a:cs typeface="Arial" panose="020B0604020202020204" pitchFamily="34" charset="0"/>
            </a:endParaRPr>
          </a:p>
          <a:p>
            <a:pPr algn="just"/>
            <a:r>
              <a:rPr lang="tr-TR" altLang="tr-TR" sz="1800" dirty="0">
                <a:latin typeface="Arial" panose="020B0604020202020204" pitchFamily="34" charset="0"/>
                <a:cs typeface="Arial" panose="020B0604020202020204" pitchFamily="34" charset="0"/>
              </a:rPr>
              <a:t>Dr. Öğr. Üyesi Emre BULUT</a:t>
            </a:r>
          </a:p>
          <a:p>
            <a:pPr algn="just"/>
            <a:endParaRPr lang="tr-TR" dirty="0">
              <a:latin typeface="Arial" panose="020B0604020202020204" pitchFamily="34" charset="0"/>
              <a:cs typeface="Arial" panose="020B0604020202020204" pitchFamily="34" charset="0"/>
            </a:endParaRPr>
          </a:p>
          <a:p>
            <a:pPr algn="just"/>
            <a:r>
              <a:rPr lang="tr-TR" altLang="tr-TR" sz="1800" dirty="0">
                <a:latin typeface="Arial" panose="020B0604020202020204" pitchFamily="34" charset="0"/>
                <a:cs typeface="Arial" panose="020B0604020202020204" pitchFamily="34" charset="0"/>
              </a:rPr>
              <a:t>Dr. Öğr. Üyesi Hakkı ÖZER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Dr. Öğr. Üyesi Harun GÜÇLÜ</a:t>
            </a:r>
          </a:p>
          <a:p>
            <a:pPr algn="just"/>
            <a:endParaRPr lang="tr-TR" dirty="0"/>
          </a:p>
        </p:txBody>
      </p:sp>
      <p:pic>
        <p:nvPicPr>
          <p:cNvPr id="6" name="Resim 4">
            <a:extLst>
              <a:ext uri="{FF2B5EF4-FFF2-40B4-BE49-F238E27FC236}">
                <a16:creationId xmlns:a16="http://schemas.microsoft.com/office/drawing/2014/main" id="{D4A3178C-AC4C-A2EF-D610-DC82F04668D8}"/>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6C0512C8-5148-7788-FFF9-187A0E05B74E}"/>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5" name="Rectangle 8">
            <a:extLst>
              <a:ext uri="{FF2B5EF4-FFF2-40B4-BE49-F238E27FC236}">
                <a16:creationId xmlns:a16="http://schemas.microsoft.com/office/drawing/2014/main" id="{33F1969A-5927-E1CE-088F-0F7C48E7031E}"/>
              </a:ext>
            </a:extLst>
          </p:cNvPr>
          <p:cNvSpPr>
            <a:spLocks noChangeArrowheads="1"/>
          </p:cNvSpPr>
          <p:nvPr/>
        </p:nvSpPr>
        <p:spPr bwMode="auto">
          <a:xfrm>
            <a:off x="3446030" y="483036"/>
            <a:ext cx="3371806"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Akademik Personel</a:t>
            </a:r>
          </a:p>
        </p:txBody>
      </p:sp>
      <p:sp>
        <p:nvSpPr>
          <p:cNvPr id="9" name="Dikdörtgen 8">
            <a:extLst>
              <a:ext uri="{FF2B5EF4-FFF2-40B4-BE49-F238E27FC236}">
                <a16:creationId xmlns:a16="http://schemas.microsoft.com/office/drawing/2014/main" id="{1B0ED409-E78C-3B72-E381-39F94EAA2A12}"/>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425059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90" y="1605367"/>
            <a:ext cx="7871456" cy="3416320"/>
          </a:xfrm>
          <a:prstGeom prst="rect">
            <a:avLst/>
          </a:prstGeom>
          <a:noFill/>
        </p:spPr>
        <p:txBody>
          <a:bodyPr wrap="square" rtlCol="0">
            <a:spAutoFit/>
          </a:bodyPr>
          <a:lstStyle/>
          <a:p>
            <a:pPr algn="just"/>
            <a:r>
              <a:rPr lang="tr-TR" altLang="tr-TR" sz="1800" dirty="0">
                <a:latin typeface="Arial" panose="020B0604020202020204" pitchFamily="34" charset="0"/>
                <a:cs typeface="Arial" panose="020B0604020202020204" pitchFamily="34" charset="0"/>
              </a:rPr>
              <a:t>Arş. Gör. Berkay TAHİRAĞAOĞLU</a:t>
            </a:r>
          </a:p>
          <a:p>
            <a:pPr algn="just"/>
            <a:endParaRPr lang="tr-TR" altLang="tr-TR" sz="1800" dirty="0">
              <a:latin typeface="Arial" panose="020B0604020202020204" pitchFamily="34" charset="0"/>
              <a:cs typeface="Arial" panose="020B0604020202020204" pitchFamily="34" charset="0"/>
            </a:endParaRPr>
          </a:p>
          <a:p>
            <a:pPr algn="just"/>
            <a:r>
              <a:rPr lang="tr-TR" altLang="tr-TR" sz="1800" dirty="0">
                <a:latin typeface="Arial" panose="020B0604020202020204" pitchFamily="34" charset="0"/>
                <a:cs typeface="Arial" panose="020B0604020202020204" pitchFamily="34" charset="0"/>
              </a:rPr>
              <a:t>Arş. Gör. Emre DERELİ</a:t>
            </a:r>
          </a:p>
          <a:p>
            <a:pPr algn="just"/>
            <a:endParaRPr lang="tr-TR" altLang="tr-TR" sz="1800" dirty="0">
              <a:latin typeface="Arial" panose="020B0604020202020204" pitchFamily="34" charset="0"/>
              <a:cs typeface="Arial" panose="020B0604020202020204" pitchFamily="34" charset="0"/>
            </a:endParaRPr>
          </a:p>
          <a:p>
            <a:pPr algn="just"/>
            <a:r>
              <a:rPr lang="tr-TR" altLang="tr-TR" sz="1800" dirty="0">
                <a:latin typeface="Arial" panose="020B0604020202020204" pitchFamily="34" charset="0"/>
                <a:cs typeface="Arial" panose="020B0604020202020204" pitchFamily="34" charset="0"/>
              </a:rPr>
              <a:t>Arş. Gör. </a:t>
            </a:r>
            <a:r>
              <a:rPr lang="tr-TR" altLang="tr-TR" sz="1800" dirty="0" err="1">
                <a:latin typeface="Arial" panose="020B0604020202020204" pitchFamily="34" charset="0"/>
                <a:cs typeface="Arial" panose="020B0604020202020204" pitchFamily="34" charset="0"/>
              </a:rPr>
              <a:t>Fevzican</a:t>
            </a:r>
            <a:r>
              <a:rPr lang="tr-TR" altLang="tr-TR" sz="1800" dirty="0">
                <a:latin typeface="Arial" panose="020B0604020202020204" pitchFamily="34" charset="0"/>
                <a:cs typeface="Arial" panose="020B0604020202020204" pitchFamily="34" charset="0"/>
              </a:rPr>
              <a:t> DURMUŞ</a:t>
            </a:r>
          </a:p>
          <a:p>
            <a:pPr algn="just"/>
            <a:endParaRPr lang="tr-TR" altLang="tr-TR" sz="1800" dirty="0">
              <a:latin typeface="Arial" panose="020B0604020202020204" pitchFamily="34" charset="0"/>
              <a:cs typeface="Arial" panose="020B0604020202020204" pitchFamily="34" charset="0"/>
            </a:endParaRPr>
          </a:p>
          <a:p>
            <a:pPr algn="just"/>
            <a:r>
              <a:rPr lang="tr-TR" altLang="tr-TR" sz="1800" dirty="0">
                <a:latin typeface="Arial" panose="020B0604020202020204" pitchFamily="34" charset="0"/>
                <a:cs typeface="Arial" panose="020B0604020202020204" pitchFamily="34" charset="0"/>
              </a:rPr>
              <a:t>Arş. Gör. Fırat IŞIKLI</a:t>
            </a:r>
          </a:p>
          <a:p>
            <a:pPr algn="just"/>
            <a:endParaRPr lang="tr-TR" altLang="tr-TR" sz="1800" dirty="0">
              <a:latin typeface="Arial" panose="020B0604020202020204" pitchFamily="34" charset="0"/>
              <a:cs typeface="Arial" panose="020B0604020202020204" pitchFamily="34" charset="0"/>
            </a:endParaRPr>
          </a:p>
          <a:p>
            <a:pPr algn="just"/>
            <a:r>
              <a:rPr lang="tr-TR" altLang="tr-TR" sz="1800" dirty="0">
                <a:latin typeface="Arial" panose="020B0604020202020204" pitchFamily="34" charset="0"/>
                <a:cs typeface="Arial" panose="020B0604020202020204" pitchFamily="34" charset="0"/>
              </a:rPr>
              <a:t>Arş. Gör. Merve TEKİN</a:t>
            </a:r>
          </a:p>
          <a:p>
            <a:pPr algn="just"/>
            <a:endParaRPr lang="tr-TR" altLang="tr-TR" sz="1800" dirty="0">
              <a:latin typeface="Arial" panose="020B0604020202020204" pitchFamily="34" charset="0"/>
              <a:cs typeface="Arial" panose="020B0604020202020204" pitchFamily="34" charset="0"/>
            </a:endParaRPr>
          </a:p>
          <a:p>
            <a:pPr algn="just"/>
            <a:r>
              <a:rPr lang="tr-TR" altLang="tr-TR" sz="1800" dirty="0">
                <a:latin typeface="Arial" panose="020B0604020202020204" pitchFamily="34" charset="0"/>
                <a:cs typeface="Arial" panose="020B0604020202020204" pitchFamily="34" charset="0"/>
              </a:rPr>
              <a:t>Arş. Gör. Muhammed DÖNMEZ</a:t>
            </a:r>
          </a:p>
          <a:p>
            <a:pPr algn="just"/>
            <a:endParaRPr lang="tr-TR" dirty="0">
              <a:latin typeface="Arial" panose="020B0604020202020204" pitchFamily="34" charset="0"/>
              <a:cs typeface="Arial" panose="020B0604020202020204" pitchFamily="34" charset="0"/>
            </a:endParaRPr>
          </a:p>
        </p:txBody>
      </p:sp>
      <p:pic>
        <p:nvPicPr>
          <p:cNvPr id="6" name="Resim 4">
            <a:extLst>
              <a:ext uri="{FF2B5EF4-FFF2-40B4-BE49-F238E27FC236}">
                <a16:creationId xmlns:a16="http://schemas.microsoft.com/office/drawing/2014/main" id="{6C8E34C1-2B19-0ABB-7C53-C22ABFFC078B}"/>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AF5025E7-332E-5116-69D7-4A2559E70636}"/>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8" name="Rectangle 8">
            <a:extLst>
              <a:ext uri="{FF2B5EF4-FFF2-40B4-BE49-F238E27FC236}">
                <a16:creationId xmlns:a16="http://schemas.microsoft.com/office/drawing/2014/main" id="{F85A8425-D1E3-F1AC-9993-3D6FE50D88FF}"/>
              </a:ext>
            </a:extLst>
          </p:cNvPr>
          <p:cNvSpPr>
            <a:spLocks noChangeArrowheads="1"/>
          </p:cNvSpPr>
          <p:nvPr/>
        </p:nvSpPr>
        <p:spPr bwMode="auto">
          <a:xfrm>
            <a:off x="3446030" y="483036"/>
            <a:ext cx="3371806"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Akademik Personel</a:t>
            </a:r>
          </a:p>
        </p:txBody>
      </p:sp>
      <p:sp>
        <p:nvSpPr>
          <p:cNvPr id="9" name="Dikdörtgen 8">
            <a:extLst>
              <a:ext uri="{FF2B5EF4-FFF2-40B4-BE49-F238E27FC236}">
                <a16:creationId xmlns:a16="http://schemas.microsoft.com/office/drawing/2014/main" id="{74B71239-8CB3-C25F-C4DD-8C1A22577588}"/>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90642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2449722" y="483036"/>
            <a:ext cx="51811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Eğitim ve Araştırma Etkinlikleri</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89" y="1605367"/>
            <a:ext cx="7871457" cy="3416320"/>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Otomotiv Mühendisliği Bölümü Lisans ve Lisansüstü programları, kurulacak araştırma merkezi ile Bursa ile yakın bölgesinin ve Türkiye’nin otomotiv alanında gelişimine destek vermeyi ve bir farklılık yaratmayı amaçlamıştır.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Beş anabilim dalı altında toplanmıştır: Taşıt Tasarım, Taşıt Dinamiği ve Kontrol, Taşıt Tahrik ve Güç Sistemleri, Taşıt Transport Sistemleri, Hibrit ve Elektrikli Taşıt Teknolojileri.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Otomotiv Mühendisliği Bölümü otomotiv sektörünün önemli merkezlerinden birisi olan Bursa ilinin konumu gereği, sanayi ile iç içedir, sanayi kuruluşları ile ortak projeler yürütmekte ve danışmanlık hizmetleri vermektedir.</a:t>
            </a:r>
          </a:p>
          <a:p>
            <a:pPr algn="just"/>
            <a:endParaRPr lang="tr-TR" dirty="0">
              <a:latin typeface="Arial" panose="020B0604020202020204" pitchFamily="34" charset="0"/>
              <a:cs typeface="Arial" panose="020B0604020202020204" pitchFamily="34" charset="0"/>
            </a:endParaRPr>
          </a:p>
        </p:txBody>
      </p:sp>
      <p:pic>
        <p:nvPicPr>
          <p:cNvPr id="6" name="Resim 4">
            <a:extLst>
              <a:ext uri="{FF2B5EF4-FFF2-40B4-BE49-F238E27FC236}">
                <a16:creationId xmlns:a16="http://schemas.microsoft.com/office/drawing/2014/main" id="{776CD106-5B6C-1F1E-0E95-3E9BA00F7BB9}"/>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22EE5469-DE7D-F2C9-3EF2-8FFCABA3BE2F}"/>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8" name="Dikdörtgen 7">
            <a:extLst>
              <a:ext uri="{FF2B5EF4-FFF2-40B4-BE49-F238E27FC236}">
                <a16:creationId xmlns:a16="http://schemas.microsoft.com/office/drawing/2014/main" id="{882BC7DF-3B77-9064-1CCF-53E78CA464EC}"/>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889056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3416636" y="483036"/>
            <a:ext cx="3254575"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Araştırma Konuları</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89" y="1605367"/>
            <a:ext cx="7871457" cy="4247317"/>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Hibrid ve Elektrikli Taşıtlar 			Yakıt Hücreleri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Taşıt Tasarım ve Dinamiği			Modelleme ve Simülasyon</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Alternatif Yakıtlar				Taşıt Malzemeleri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Otonom Taşıtlar				İçten Yanmalı Motorlar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Taşıt Güvenliği, Pasif ve Aktif Güvenlik Sistemleri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Otomotivde yapay zeka, makine öğrenmesi, derin öğrenme uygulamaları</a:t>
            </a:r>
          </a:p>
          <a:p>
            <a:pPr algn="just"/>
            <a:endParaRPr lang="tr-TR" dirty="0">
              <a:latin typeface="Arial" panose="020B0604020202020204" pitchFamily="34" charset="0"/>
              <a:cs typeface="Arial" panose="020B0604020202020204" pitchFamily="34" charset="0"/>
            </a:endParaRPr>
          </a:p>
          <a:p>
            <a:pPr algn="just"/>
            <a:r>
              <a:rPr lang="tr-TR" altLang="tr-TR" sz="1800" dirty="0">
                <a:latin typeface="Arial" panose="020B0604020202020204" pitchFamily="34" charset="0"/>
                <a:cs typeface="Arial" panose="020B0604020202020204" pitchFamily="34" charset="0"/>
              </a:rPr>
              <a:t>Otomotiv ile ilgili öngörü ve strateji belirleme çalışmaları</a:t>
            </a:r>
          </a:p>
          <a:p>
            <a:pPr algn="just"/>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pic>
        <p:nvPicPr>
          <p:cNvPr id="6" name="Resim 4">
            <a:extLst>
              <a:ext uri="{FF2B5EF4-FFF2-40B4-BE49-F238E27FC236}">
                <a16:creationId xmlns:a16="http://schemas.microsoft.com/office/drawing/2014/main" id="{9AB5FFA5-D29A-7208-257D-FBF0A6963882}"/>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C0A85C26-26E7-FCDC-89B0-BD5888918A91}"/>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8" name="Dikdörtgen 7">
            <a:extLst>
              <a:ext uri="{FF2B5EF4-FFF2-40B4-BE49-F238E27FC236}">
                <a16:creationId xmlns:a16="http://schemas.microsoft.com/office/drawing/2014/main" id="{0DCEDB4F-7255-8B32-5739-DD54288FBA4B}"/>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84496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89" y="1605367"/>
            <a:ext cx="7871457" cy="3139321"/>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Bilgisayar destekli tasarım ve imalat		</a:t>
            </a:r>
            <a:r>
              <a:rPr lang="tr-TR" altLang="tr-TR" sz="1800" dirty="0">
                <a:latin typeface="Arial" panose="020B0604020202020204" pitchFamily="34" charset="0"/>
                <a:cs typeface="Arial" panose="020B0604020202020204" pitchFamily="34" charset="0"/>
              </a:rPr>
              <a:t>Otomotiv üretim yöntemleri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Enerji ve Güç Sistemleri			Mekatronik</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Güç Aktarma Sistemleri			Kontrol Sistemleri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Transport, Altyapı, Lojistik</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Taşıt tasarım ve imalat optimizasyon çalışmaları</a:t>
            </a:r>
          </a:p>
          <a:p>
            <a:pPr algn="just"/>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pic>
        <p:nvPicPr>
          <p:cNvPr id="6" name="Resim 4">
            <a:extLst>
              <a:ext uri="{FF2B5EF4-FFF2-40B4-BE49-F238E27FC236}">
                <a16:creationId xmlns:a16="http://schemas.microsoft.com/office/drawing/2014/main" id="{0DFB14BC-AF66-151D-D0BF-8D088E659997}"/>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3D96B645-A931-EBB5-B8D2-7AB15172E76A}"/>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8" name="Rectangle 8">
            <a:extLst>
              <a:ext uri="{FF2B5EF4-FFF2-40B4-BE49-F238E27FC236}">
                <a16:creationId xmlns:a16="http://schemas.microsoft.com/office/drawing/2014/main" id="{DABD6958-250E-7257-4355-D0275069DDAF}"/>
              </a:ext>
            </a:extLst>
          </p:cNvPr>
          <p:cNvSpPr>
            <a:spLocks noChangeArrowheads="1"/>
          </p:cNvSpPr>
          <p:nvPr/>
        </p:nvSpPr>
        <p:spPr bwMode="auto">
          <a:xfrm>
            <a:off x="3416636" y="483036"/>
            <a:ext cx="3254575"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Araştırma Konuları</a:t>
            </a:r>
          </a:p>
        </p:txBody>
      </p:sp>
      <p:sp>
        <p:nvSpPr>
          <p:cNvPr id="9" name="Dikdörtgen 8">
            <a:extLst>
              <a:ext uri="{FF2B5EF4-FFF2-40B4-BE49-F238E27FC236}">
                <a16:creationId xmlns:a16="http://schemas.microsoft.com/office/drawing/2014/main" id="{5CA97E65-2E1F-AB7F-1118-E31AE37FEDC1}"/>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2031990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4041867" y="483036"/>
            <a:ext cx="2004114"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Derslikler</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2" descr="C:\Users\f\Pictures\2012-01-13\001.JPG">
            <a:extLst>
              <a:ext uri="{FF2B5EF4-FFF2-40B4-BE49-F238E27FC236}">
                <a16:creationId xmlns:a16="http://schemas.microsoft.com/office/drawing/2014/main" id="{5C804E9E-57DB-D06E-8E17-C2D0A9996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060"/>
          <a:stretch>
            <a:fillRect/>
          </a:stretch>
        </p:blipFill>
        <p:spPr bwMode="auto">
          <a:xfrm>
            <a:off x="1117130" y="1620351"/>
            <a:ext cx="3025472" cy="169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SONY-NETBOOK-F\Bolum\OMB\WebPage\YeniWebPage\29AralıkBurkonFotolar\Seçilenler\IMG_8358.jpg">
            <a:extLst>
              <a:ext uri="{FF2B5EF4-FFF2-40B4-BE49-F238E27FC236}">
                <a16:creationId xmlns:a16="http://schemas.microsoft.com/office/drawing/2014/main" id="{670A9125-CD8A-8BC7-517B-490360DA4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138" y="1605063"/>
            <a:ext cx="2930357" cy="171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SONY-NETBOOK-F\Bolum\OMB\WebPage\YeniWebPage\29AralıkBurkonFotolar\Seçilenler\IMG_8391.jpg">
            <a:extLst>
              <a:ext uri="{FF2B5EF4-FFF2-40B4-BE49-F238E27FC236}">
                <a16:creationId xmlns:a16="http://schemas.microsoft.com/office/drawing/2014/main" id="{81CB9FD8-7F5D-AE65-1175-673CB8DF2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133" y="3455945"/>
            <a:ext cx="2930357" cy="17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DB2EB49D-1CC6-83AC-A563-1DD6436D36EE}"/>
              </a:ext>
            </a:extLst>
          </p:cNvPr>
          <p:cNvPicPr>
            <a:picLocks noChangeAspect="1" noChangeArrowheads="1"/>
          </p:cNvPicPr>
          <p:nvPr/>
        </p:nvPicPr>
        <p:blipFill>
          <a:blip r:embed="rId5"/>
          <a:srcRect/>
          <a:stretch/>
        </p:blipFill>
        <p:spPr bwMode="auto">
          <a:xfrm>
            <a:off x="493044" y="157494"/>
            <a:ext cx="1248173" cy="1248173"/>
          </a:xfrm>
          <a:prstGeom prst="rect">
            <a:avLst/>
          </a:prstGeom>
          <a:noFill/>
        </p:spPr>
      </p:pic>
      <p:pic>
        <p:nvPicPr>
          <p:cNvPr id="6" name="Resim 4">
            <a:extLst>
              <a:ext uri="{FF2B5EF4-FFF2-40B4-BE49-F238E27FC236}">
                <a16:creationId xmlns:a16="http://schemas.microsoft.com/office/drawing/2014/main" id="{A724ECF4-3019-3D11-D2A2-28277C29DEB9}"/>
              </a:ext>
            </a:extLst>
          </p:cNvPr>
          <p:cNvPicPr>
            <a:picLocks noChangeAspect="1" noChangeArrowheads="1"/>
          </p:cNvPicPr>
          <p:nvPr/>
        </p:nvPicPr>
        <p:blipFill>
          <a:blip r:embed="rId6"/>
          <a:srcRect/>
          <a:stretch/>
        </p:blipFill>
        <p:spPr bwMode="auto">
          <a:xfrm>
            <a:off x="8346631" y="157494"/>
            <a:ext cx="1233726" cy="1248173"/>
          </a:xfrm>
          <a:prstGeom prst="rect">
            <a:avLst/>
          </a:prstGeom>
          <a:noFill/>
        </p:spPr>
      </p:pic>
      <p:sp>
        <p:nvSpPr>
          <p:cNvPr id="7" name="Dikdörtgen 6">
            <a:extLst>
              <a:ext uri="{FF2B5EF4-FFF2-40B4-BE49-F238E27FC236}">
                <a16:creationId xmlns:a16="http://schemas.microsoft.com/office/drawing/2014/main" id="{97EE563C-2339-0F33-3D57-7F1BF51ADE01}"/>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9363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2588246" y="480280"/>
            <a:ext cx="4911355"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Binası</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2" descr="C:\SONY-NETBOOK-F\Bolum\OMB\WebPage\YeniWebPage\29AralıkBurkonFotolar\Seçilenler\IMG_8318.jpg">
            <a:extLst>
              <a:ext uri="{FF2B5EF4-FFF2-40B4-BE49-F238E27FC236}">
                <a16:creationId xmlns:a16="http://schemas.microsoft.com/office/drawing/2014/main" id="{45E428E8-FAD3-3C4B-FD02-2042F3CC6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130" y="2231297"/>
            <a:ext cx="37592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SONY-NETBOOK-F\Bolum\OMB\WebPage\YeniWebPage\29AralıkBurkonFotolar\Seçilenler\IMG_8367.jpg">
            <a:extLst>
              <a:ext uri="{FF2B5EF4-FFF2-40B4-BE49-F238E27FC236}">
                <a16:creationId xmlns:a16="http://schemas.microsoft.com/office/drawing/2014/main" id="{F70212DD-FF7E-74AC-4D20-48238A43C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194" y="2231296"/>
            <a:ext cx="36703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a:extLst>
              <a:ext uri="{FF2B5EF4-FFF2-40B4-BE49-F238E27FC236}">
                <a16:creationId xmlns:a16="http://schemas.microsoft.com/office/drawing/2014/main" id="{F3D429C6-6C1F-A9DF-16F8-B1658C3C7222}"/>
              </a:ext>
            </a:extLst>
          </p:cNvPr>
          <p:cNvSpPr txBox="1"/>
          <p:nvPr/>
        </p:nvSpPr>
        <p:spPr>
          <a:xfrm>
            <a:off x="955113" y="4242802"/>
            <a:ext cx="4083234" cy="369332"/>
          </a:xfrm>
          <a:prstGeom prst="rect">
            <a:avLst/>
          </a:prstGeom>
          <a:noFill/>
        </p:spPr>
        <p:txBody>
          <a:bodyPr wrap="none" rtlCol="0">
            <a:spAutoFit/>
          </a:bodyPr>
          <a:lstStyle/>
          <a:p>
            <a:r>
              <a:rPr lang="tr-TR" dirty="0">
                <a:latin typeface="Arial" panose="020B0604020202020204" pitchFamily="34" charset="0"/>
                <a:cs typeface="Arial" panose="020B0604020202020204" pitchFamily="34" charset="0"/>
              </a:rPr>
              <a:t>Öğrenci Çalışma ve Dinlenme Alanları</a:t>
            </a:r>
          </a:p>
        </p:txBody>
      </p:sp>
      <p:sp>
        <p:nvSpPr>
          <p:cNvPr id="8" name="Metin kutusu 7">
            <a:extLst>
              <a:ext uri="{FF2B5EF4-FFF2-40B4-BE49-F238E27FC236}">
                <a16:creationId xmlns:a16="http://schemas.microsoft.com/office/drawing/2014/main" id="{924095D1-157B-23EB-F4C9-93628C2150C9}"/>
              </a:ext>
            </a:extLst>
          </p:cNvPr>
          <p:cNvSpPr txBox="1"/>
          <p:nvPr/>
        </p:nvSpPr>
        <p:spPr>
          <a:xfrm>
            <a:off x="6119093" y="4242802"/>
            <a:ext cx="2018501" cy="369332"/>
          </a:xfrm>
          <a:prstGeom prst="rect">
            <a:avLst/>
          </a:prstGeom>
          <a:noFill/>
        </p:spPr>
        <p:txBody>
          <a:bodyPr wrap="none" rtlCol="0">
            <a:spAutoFit/>
          </a:bodyPr>
          <a:lstStyle/>
          <a:p>
            <a:r>
              <a:rPr lang="tr-TR" dirty="0">
                <a:latin typeface="Arial" panose="020B0604020202020204" pitchFamily="34" charset="0"/>
                <a:cs typeface="Arial" panose="020B0604020202020204" pitchFamily="34" charset="0"/>
              </a:rPr>
              <a:t>Konferans Salonu</a:t>
            </a:r>
          </a:p>
        </p:txBody>
      </p:sp>
      <p:pic>
        <p:nvPicPr>
          <p:cNvPr id="9" name="Resim 4">
            <a:extLst>
              <a:ext uri="{FF2B5EF4-FFF2-40B4-BE49-F238E27FC236}">
                <a16:creationId xmlns:a16="http://schemas.microsoft.com/office/drawing/2014/main" id="{D3561232-5442-06DD-1C0F-461964486E16}"/>
              </a:ext>
            </a:extLst>
          </p:cNvPr>
          <p:cNvPicPr>
            <a:picLocks noChangeAspect="1" noChangeArrowheads="1"/>
          </p:cNvPicPr>
          <p:nvPr/>
        </p:nvPicPr>
        <p:blipFill>
          <a:blip r:embed="rId4"/>
          <a:srcRect/>
          <a:stretch/>
        </p:blipFill>
        <p:spPr bwMode="auto">
          <a:xfrm>
            <a:off x="493044" y="157494"/>
            <a:ext cx="1248173" cy="1248173"/>
          </a:xfrm>
          <a:prstGeom prst="rect">
            <a:avLst/>
          </a:prstGeom>
          <a:noFill/>
        </p:spPr>
      </p:pic>
      <p:pic>
        <p:nvPicPr>
          <p:cNvPr id="10" name="Resim 4">
            <a:extLst>
              <a:ext uri="{FF2B5EF4-FFF2-40B4-BE49-F238E27FC236}">
                <a16:creationId xmlns:a16="http://schemas.microsoft.com/office/drawing/2014/main" id="{7C9518E4-D94D-EAE6-6E1A-F951E5B47F27}"/>
              </a:ext>
            </a:extLst>
          </p:cNvPr>
          <p:cNvPicPr>
            <a:picLocks noChangeAspect="1" noChangeArrowheads="1"/>
          </p:cNvPicPr>
          <p:nvPr/>
        </p:nvPicPr>
        <p:blipFill>
          <a:blip r:embed="rId5"/>
          <a:srcRect/>
          <a:stretch/>
        </p:blipFill>
        <p:spPr bwMode="auto">
          <a:xfrm>
            <a:off x="8346631" y="157494"/>
            <a:ext cx="1233726" cy="1248173"/>
          </a:xfrm>
          <a:prstGeom prst="rect">
            <a:avLst/>
          </a:prstGeom>
          <a:noFill/>
        </p:spPr>
      </p:pic>
      <p:sp>
        <p:nvSpPr>
          <p:cNvPr id="13" name="Dikdörtgen 12">
            <a:extLst>
              <a:ext uri="{FF2B5EF4-FFF2-40B4-BE49-F238E27FC236}">
                <a16:creationId xmlns:a16="http://schemas.microsoft.com/office/drawing/2014/main" id="{1D264156-7F9B-52CB-32DD-99C16EBB3C52}"/>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6652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3607274" y="483036"/>
            <a:ext cx="3049317"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Bölüm Tarihçesi</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pic>
        <p:nvPicPr>
          <p:cNvPr id="13" name="Resim 4"/>
          <p:cNvPicPr>
            <a:picLocks noChangeAspect="1" noChangeArrowheads="1"/>
          </p:cNvPicPr>
          <p:nvPr/>
        </p:nvPicPr>
        <p:blipFill>
          <a:blip r:embed="rId2"/>
          <a:srcRect/>
          <a:stretch/>
        </p:blipFill>
        <p:spPr bwMode="auto">
          <a:xfrm>
            <a:off x="8346631" y="157494"/>
            <a:ext cx="1233726" cy="1248173"/>
          </a:xfrm>
          <a:prstGeom prst="rect">
            <a:avLst/>
          </a:prstGeom>
          <a:noFill/>
        </p:spPr>
      </p:pic>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Picture 7" descr="C:\SONY-NETBOOK-F\Bolum\OMB\OMBBinaProjesi\BinaYerleşimProjesi\DSC_0154.JPG">
            <a:extLst>
              <a:ext uri="{FF2B5EF4-FFF2-40B4-BE49-F238E27FC236}">
                <a16:creationId xmlns:a16="http://schemas.microsoft.com/office/drawing/2014/main" id="{A6B097FD-35CC-1860-89AE-042A0273C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314" y="2951199"/>
            <a:ext cx="5783995" cy="218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5FE80F6B-6E84-6120-101D-D79BC152A267}"/>
              </a:ext>
            </a:extLst>
          </p:cNvPr>
          <p:cNvSpPr txBox="1"/>
          <p:nvPr/>
        </p:nvSpPr>
        <p:spPr>
          <a:xfrm>
            <a:off x="1117127" y="1595318"/>
            <a:ext cx="7845895" cy="1200329"/>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Otomotiv Mühendisliği Bölümü 2010-2011 eğitim-öğretim döneminde Tezli ve Tezsiz Yüksek Lisans, 2014-2015 döneminde Tezli İkinci Öğretim Yüksek Lisans, 2011-2012 döneminde Lisans, 2012-2013 döneminde Doktora düzeyinde eğitim vermeye başlamıştır. </a:t>
            </a:r>
          </a:p>
        </p:txBody>
      </p:sp>
      <p:pic>
        <p:nvPicPr>
          <p:cNvPr id="6" name="Resim 4">
            <a:extLst>
              <a:ext uri="{FF2B5EF4-FFF2-40B4-BE49-F238E27FC236}">
                <a16:creationId xmlns:a16="http://schemas.microsoft.com/office/drawing/2014/main" id="{AFA352F4-A11A-5318-0C5C-DACE7660B761}"/>
              </a:ext>
            </a:extLst>
          </p:cNvPr>
          <p:cNvPicPr>
            <a:picLocks noChangeAspect="1" noChangeArrowheads="1"/>
          </p:cNvPicPr>
          <p:nvPr/>
        </p:nvPicPr>
        <p:blipFill>
          <a:blip r:embed="rId4"/>
          <a:srcRect/>
          <a:stretch/>
        </p:blipFill>
        <p:spPr bwMode="auto">
          <a:xfrm>
            <a:off x="493044" y="157494"/>
            <a:ext cx="1248173" cy="1248173"/>
          </a:xfrm>
          <a:prstGeom prst="rect">
            <a:avLst/>
          </a:prstGeom>
          <a:noFill/>
        </p:spPr>
      </p:pic>
      <p:sp>
        <p:nvSpPr>
          <p:cNvPr id="8" name="Dikdörtgen 7">
            <a:extLst>
              <a:ext uri="{FF2B5EF4-FFF2-40B4-BE49-F238E27FC236}">
                <a16:creationId xmlns:a16="http://schemas.microsoft.com/office/drawing/2014/main" id="{5D4670D0-00B6-478E-4650-3143A5DC8210}"/>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785686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864900" y="483036"/>
            <a:ext cx="6180712"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Eğitim-Öğretim Programlarının Amacı</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89" y="1605367"/>
            <a:ext cx="7871457" cy="2308324"/>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Türk Otomotiv Endüstrisini daha ileriye götürecek, otomotiv sektörünün gereksinimi olan nitelikli araştırmacı, yenilikçi iş gücünün yetişmesine katkıda bulunmak, otomotiv alanında Ar-</a:t>
            </a:r>
            <a:r>
              <a:rPr lang="tr-TR" dirty="0" err="1">
                <a:latin typeface="Arial" panose="020B0604020202020204" pitchFamily="34" charset="0"/>
                <a:cs typeface="Arial" panose="020B0604020202020204" pitchFamily="34" charset="0"/>
              </a:rPr>
              <a:t>Ge</a:t>
            </a:r>
            <a:r>
              <a:rPr lang="tr-TR" dirty="0">
                <a:latin typeface="Arial" panose="020B0604020202020204" pitchFamily="34" charset="0"/>
                <a:cs typeface="Arial" panose="020B0604020202020204" pitchFamily="34" charset="0"/>
              </a:rPr>
              <a:t> çalışmalarının yapılmasına ve Üniversite-Sanayi işbirliğinin geliştirilmesine destek olmaktır. Ders Planları, bu amacı gerçekleştirmek ve Otomotiv Mühendisliği Bölümünden mezun olduğunda sektörde görev almaya hazır bilgi ve yeteneğe sahip mühendislerin yetiştirilmesine olanak sağlayacak şekilde, bölümün vizyon ve misyonuna uygun olarak yapılandırılmıştır.</a:t>
            </a:r>
          </a:p>
        </p:txBody>
      </p:sp>
      <p:pic>
        <p:nvPicPr>
          <p:cNvPr id="6" name="Resim 4">
            <a:extLst>
              <a:ext uri="{FF2B5EF4-FFF2-40B4-BE49-F238E27FC236}">
                <a16:creationId xmlns:a16="http://schemas.microsoft.com/office/drawing/2014/main" id="{4E6377C4-A96B-83C7-A1EB-487DD37BED24}"/>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E75E7B62-7931-31E9-971A-A7B5A42F6092}"/>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9" name="Dikdörtgen 8">
            <a:extLst>
              <a:ext uri="{FF2B5EF4-FFF2-40B4-BE49-F238E27FC236}">
                <a16:creationId xmlns:a16="http://schemas.microsoft.com/office/drawing/2014/main" id="{A093C02C-715A-C048-E63A-6EE83FE9655F}"/>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273160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3784255" y="483036"/>
            <a:ext cx="2512114"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a:solidFill>
                  <a:srgbClr val="002060"/>
                </a:solidFill>
                <a:latin typeface="Arial" panose="020B0604020202020204" pitchFamily="34" charset="0"/>
                <a:cs typeface="Arial" panose="020B0604020202020204" pitchFamily="34" charset="0"/>
              </a:rPr>
              <a:t>Lisans Eğitimi</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801609" y="1605367"/>
            <a:ext cx="8660648" cy="3970318"/>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Otomotiv Mühendisliği Bölümü lisans programı içeriği ve ders planı otomotiv mühendisliği bölümleri ders planları ve Türkiye’ de sektörün gereksinimleri göz önüne alınarak oluşturulmuştur.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Sınıf/Yıl                             Dersler</a:t>
            </a:r>
          </a:p>
          <a:p>
            <a:pPr algn="just"/>
            <a:endParaRPr lang="tr-TR" b="1"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Hazırlık (İsteğe Bağlı)	İngilizce dil dersleri</a:t>
            </a:r>
          </a:p>
          <a:p>
            <a:pPr algn="just"/>
            <a:r>
              <a:rPr lang="tr-TR" dirty="0">
                <a:latin typeface="Arial" panose="020B0604020202020204" pitchFamily="34" charset="0"/>
                <a:cs typeface="Arial" panose="020B0604020202020204" pitchFamily="34" charset="0"/>
              </a:rPr>
              <a:t>	1		Temel bilimler dersleri</a:t>
            </a:r>
          </a:p>
          <a:p>
            <a:pPr algn="just"/>
            <a:r>
              <a:rPr lang="tr-TR" dirty="0">
                <a:latin typeface="Arial" panose="020B0604020202020204" pitchFamily="34" charset="0"/>
                <a:cs typeface="Arial" panose="020B0604020202020204" pitchFamily="34" charset="0"/>
              </a:rPr>
              <a:t>	2		Temel mühendislik dersleri</a:t>
            </a:r>
          </a:p>
          <a:p>
            <a:pPr algn="just"/>
            <a:r>
              <a:rPr lang="tr-TR" dirty="0">
                <a:latin typeface="Arial" panose="020B0604020202020204" pitchFamily="34" charset="0"/>
                <a:cs typeface="Arial" panose="020B0604020202020204" pitchFamily="34" charset="0"/>
              </a:rPr>
              <a:t>	3		Otomotiv mühendisliği mesleki dersleri</a:t>
            </a:r>
          </a:p>
          <a:p>
            <a:pPr algn="just"/>
            <a:r>
              <a:rPr lang="tr-TR" dirty="0">
                <a:latin typeface="Arial" panose="020B0604020202020204" pitchFamily="34" charset="0"/>
                <a:cs typeface="Arial" panose="020B0604020202020204" pitchFamily="34" charset="0"/>
              </a:rPr>
              <a:t>	4		Otomotiv mühendisliği mesleki dersleri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(Sosyal seçimli dersler 2. ve 3. sınıflar)</a:t>
            </a:r>
          </a:p>
          <a:p>
            <a:pPr algn="just"/>
            <a:endParaRPr lang="tr-TR" dirty="0">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9F40C17C-F41F-CEE7-38F8-D80531F41344}"/>
              </a:ext>
            </a:extLst>
          </p:cNvPr>
          <p:cNvPicPr>
            <a:picLocks noChangeAspect="1" noChangeArrowheads="1"/>
          </p:cNvPicPr>
          <p:nvPr/>
        </p:nvPicPr>
        <p:blipFill>
          <a:blip r:embed="rId2"/>
          <a:srcRect/>
          <a:stretch/>
        </p:blipFill>
        <p:spPr bwMode="auto">
          <a:xfrm>
            <a:off x="8339408" y="157494"/>
            <a:ext cx="1248173" cy="1248173"/>
          </a:xfrm>
          <a:prstGeom prst="rect">
            <a:avLst/>
          </a:prstGeom>
          <a:noFill/>
        </p:spPr>
      </p:pic>
      <p:pic>
        <p:nvPicPr>
          <p:cNvPr id="6" name="Resim 4">
            <a:extLst>
              <a:ext uri="{FF2B5EF4-FFF2-40B4-BE49-F238E27FC236}">
                <a16:creationId xmlns:a16="http://schemas.microsoft.com/office/drawing/2014/main" id="{A782CC45-12CF-5D24-6C95-77C84398A59B}"/>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311393D0-E1A4-09EA-977E-4508B51817DF}"/>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9" name="Dikdörtgen 8">
            <a:extLst>
              <a:ext uri="{FF2B5EF4-FFF2-40B4-BE49-F238E27FC236}">
                <a16:creationId xmlns:a16="http://schemas.microsoft.com/office/drawing/2014/main" id="{1BAA331C-FA2D-831C-E0E7-B0D202A3AB2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975649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885113" y="198023"/>
            <a:ext cx="6310391"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Öğrencilerinin Ders Uygulama Proje Sunumları</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89" y="1865805"/>
            <a:ext cx="7871457" cy="1200329"/>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Otomotiv Mühendisliği Bölümü öğrencileri Sektörde çalışmaya hazır gerekli becerileri kazanmış olarak eğitim almaktadır. Taşıt Tasarım Dersi örneğinde olduğu gibi takım çalışması ve bireysel çalışmalarını proje temelinde yapmakta ve çalışmasını sunarak deneyim kazanmaktadır.</a:t>
            </a:r>
          </a:p>
        </p:txBody>
      </p:sp>
      <p:pic>
        <p:nvPicPr>
          <p:cNvPr id="3" name="Resim 6" descr="C:\SONY-NETBOOK-F\Bolum\OMB\Programlar\L\OMP\2015-2016 Bahar\FOTOLAR\20160620_131640 - Kopya.jpg">
            <a:extLst>
              <a:ext uri="{FF2B5EF4-FFF2-40B4-BE49-F238E27FC236}">
                <a16:creationId xmlns:a16="http://schemas.microsoft.com/office/drawing/2014/main" id="{FFC7BE56-0501-5173-BD55-786B21EEB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04" t="19157" b="7381"/>
          <a:stretch>
            <a:fillRect/>
          </a:stretch>
        </p:blipFill>
        <p:spPr bwMode="auto">
          <a:xfrm>
            <a:off x="2685253" y="3208333"/>
            <a:ext cx="471011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4">
            <a:extLst>
              <a:ext uri="{FF2B5EF4-FFF2-40B4-BE49-F238E27FC236}">
                <a16:creationId xmlns:a16="http://schemas.microsoft.com/office/drawing/2014/main" id="{718D0884-22E4-AEB8-032B-B04BEFC1DBD1}"/>
              </a:ext>
            </a:extLst>
          </p:cNvPr>
          <p:cNvPicPr>
            <a:picLocks noChangeAspect="1" noChangeArrowheads="1"/>
          </p:cNvPicPr>
          <p:nvPr/>
        </p:nvPicPr>
        <p:blipFill>
          <a:blip r:embed="rId3"/>
          <a:srcRect/>
          <a:stretch/>
        </p:blipFill>
        <p:spPr bwMode="auto">
          <a:xfrm>
            <a:off x="493044" y="157494"/>
            <a:ext cx="1248173" cy="1248173"/>
          </a:xfrm>
          <a:prstGeom prst="rect">
            <a:avLst/>
          </a:prstGeom>
          <a:noFill/>
        </p:spPr>
      </p:pic>
      <p:pic>
        <p:nvPicPr>
          <p:cNvPr id="8" name="Resim 4">
            <a:extLst>
              <a:ext uri="{FF2B5EF4-FFF2-40B4-BE49-F238E27FC236}">
                <a16:creationId xmlns:a16="http://schemas.microsoft.com/office/drawing/2014/main" id="{6C647C30-B289-B914-F3EC-9597FFA401EC}"/>
              </a:ext>
            </a:extLst>
          </p:cNvPr>
          <p:cNvPicPr>
            <a:picLocks noChangeAspect="1" noChangeArrowheads="1"/>
          </p:cNvPicPr>
          <p:nvPr/>
        </p:nvPicPr>
        <p:blipFill>
          <a:blip r:embed="rId4"/>
          <a:srcRect/>
          <a:stretch/>
        </p:blipFill>
        <p:spPr bwMode="auto">
          <a:xfrm>
            <a:off x="8346631" y="157494"/>
            <a:ext cx="1233726" cy="1248173"/>
          </a:xfrm>
          <a:prstGeom prst="rect">
            <a:avLst/>
          </a:prstGeom>
          <a:noFill/>
        </p:spPr>
      </p:pic>
      <p:sp>
        <p:nvSpPr>
          <p:cNvPr id="9" name="Dikdörtgen 8">
            <a:extLst>
              <a:ext uri="{FF2B5EF4-FFF2-40B4-BE49-F238E27FC236}">
                <a16:creationId xmlns:a16="http://schemas.microsoft.com/office/drawing/2014/main" id="{AB660358-3FDD-0427-D1D7-71D712C9290B}"/>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881716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923997" y="198023"/>
            <a:ext cx="6239853"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Öğrencilerinin Ders Uygulamaları</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17755" y="1865805"/>
            <a:ext cx="7946491" cy="1477328"/>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Otomotiv Mühendisliği Bölümü öğrencileri derslerde taşıtlar ve donanımları ile ilgili anlatılan konular laboratuvar derslerinde ve taşıt üzerinde uygulamalı olarak verilerek görsel anlamda öğrencilerin derslerde edindikleri bilgileri taşıt üzerinde nasıl uygulandığını görmekte, derslerde verilen bilgilerin kalıcı olması sağlanmaktadırlar.</a:t>
            </a:r>
          </a:p>
        </p:txBody>
      </p:sp>
      <p:pic>
        <p:nvPicPr>
          <p:cNvPr id="5" name="Picture 13" descr="C:\Users\otomotiv\Desktop\foto\20141023_164204.jpg">
            <a:extLst>
              <a:ext uri="{FF2B5EF4-FFF2-40B4-BE49-F238E27FC236}">
                <a16:creationId xmlns:a16="http://schemas.microsoft.com/office/drawing/2014/main" id="{C3A1E485-AFF8-D070-7A36-B6F9C1BE1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598"/>
          <a:stretch>
            <a:fillRect/>
          </a:stretch>
        </p:blipFill>
        <p:spPr bwMode="auto">
          <a:xfrm>
            <a:off x="1017755" y="3526272"/>
            <a:ext cx="246856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G:\FOTOĞRAFLAR\muhammet_foto\Foto\IMG_0960.JPG">
            <a:extLst>
              <a:ext uri="{FF2B5EF4-FFF2-40B4-BE49-F238E27FC236}">
                <a16:creationId xmlns:a16="http://schemas.microsoft.com/office/drawing/2014/main" id="{72D4D977-AB4E-F0F8-2865-3F0F20429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017" y="3507222"/>
            <a:ext cx="277177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C:\Users\otomotiv\Desktop\foto\20141023_164513.jpg">
            <a:extLst>
              <a:ext uri="{FF2B5EF4-FFF2-40B4-BE49-F238E27FC236}">
                <a16:creationId xmlns:a16="http://schemas.microsoft.com/office/drawing/2014/main" id="{4A4C0851-1982-6E67-42DE-22EB20580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503"/>
          <a:stretch>
            <a:fillRect/>
          </a:stretch>
        </p:blipFill>
        <p:spPr bwMode="auto">
          <a:xfrm>
            <a:off x="6777205" y="3507222"/>
            <a:ext cx="2376487"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4">
            <a:extLst>
              <a:ext uri="{FF2B5EF4-FFF2-40B4-BE49-F238E27FC236}">
                <a16:creationId xmlns:a16="http://schemas.microsoft.com/office/drawing/2014/main" id="{71737D3A-F1BD-FF54-1B63-54897F9D5821}"/>
              </a:ext>
            </a:extLst>
          </p:cNvPr>
          <p:cNvPicPr>
            <a:picLocks noChangeAspect="1" noChangeArrowheads="1"/>
          </p:cNvPicPr>
          <p:nvPr/>
        </p:nvPicPr>
        <p:blipFill>
          <a:blip r:embed="rId5"/>
          <a:srcRect/>
          <a:stretch/>
        </p:blipFill>
        <p:spPr bwMode="auto">
          <a:xfrm>
            <a:off x="493044" y="157494"/>
            <a:ext cx="1248173" cy="1248173"/>
          </a:xfrm>
          <a:prstGeom prst="rect">
            <a:avLst/>
          </a:prstGeom>
          <a:noFill/>
        </p:spPr>
      </p:pic>
      <p:pic>
        <p:nvPicPr>
          <p:cNvPr id="10" name="Resim 4">
            <a:extLst>
              <a:ext uri="{FF2B5EF4-FFF2-40B4-BE49-F238E27FC236}">
                <a16:creationId xmlns:a16="http://schemas.microsoft.com/office/drawing/2014/main" id="{8D55E9BF-6D87-7D65-C132-E0F9F010CF77}"/>
              </a:ext>
            </a:extLst>
          </p:cNvPr>
          <p:cNvPicPr>
            <a:picLocks noChangeAspect="1" noChangeArrowheads="1"/>
          </p:cNvPicPr>
          <p:nvPr/>
        </p:nvPicPr>
        <p:blipFill>
          <a:blip r:embed="rId6"/>
          <a:srcRect/>
          <a:stretch/>
        </p:blipFill>
        <p:spPr bwMode="auto">
          <a:xfrm>
            <a:off x="8346631" y="157494"/>
            <a:ext cx="1233726" cy="1248173"/>
          </a:xfrm>
          <a:prstGeom prst="rect">
            <a:avLst/>
          </a:prstGeom>
          <a:noFill/>
        </p:spPr>
      </p:pic>
      <p:sp>
        <p:nvSpPr>
          <p:cNvPr id="13" name="Dikdörtgen 12">
            <a:extLst>
              <a:ext uri="{FF2B5EF4-FFF2-40B4-BE49-F238E27FC236}">
                <a16:creationId xmlns:a16="http://schemas.microsoft.com/office/drawing/2014/main" id="{CD2AA57F-6E67-B548-4FEB-F4F6896B88A6}"/>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2714083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763922" y="198023"/>
            <a:ext cx="6552780"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Projesi ve Laboratuvar Dersleri</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7600" y="1865805"/>
            <a:ext cx="7846645" cy="2308324"/>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Otomotiv Mühendisliği Bölümü Son Sınıf Öğrencileri son sınıfta Otomotiv alanında ilgili ana veya yan sanayide Dönem İçi Staj kapsamında Otomotiv Mühendisliği Dersi Projelerini yapabilmektedir.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Otomotiv Mühendisliği Laboratuvar dersi deneyleri test çalışmaları hem Bölüm ve hem de Otomotiv alanında ilgili ana veya yan sanayi Fabrikalarda yapılmaktadır</a:t>
            </a:r>
          </a:p>
          <a:p>
            <a:pPr algn="just"/>
            <a:endParaRPr lang="tr-TR" dirty="0">
              <a:latin typeface="Arial" panose="020B0604020202020204" pitchFamily="34" charset="0"/>
              <a:cs typeface="Arial" panose="020B0604020202020204" pitchFamily="34" charset="0"/>
            </a:endParaRPr>
          </a:p>
        </p:txBody>
      </p:sp>
      <p:pic>
        <p:nvPicPr>
          <p:cNvPr id="3" name="Resim 9" descr="C:\SONY-NETBOOK-F\Bolum\OMB\Programlar\L\OMP\2014-2015 Güz\MAKO-Staj-Çalışmaları\IMG_1275.JPG">
            <a:extLst>
              <a:ext uri="{FF2B5EF4-FFF2-40B4-BE49-F238E27FC236}">
                <a16:creationId xmlns:a16="http://schemas.microsoft.com/office/drawing/2014/main" id="{6D0A6C24-50A2-089A-7129-62551385A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380" y="3997312"/>
            <a:ext cx="2699723" cy="124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SONY-NETBOOK-F\Bolum\OMB\Programlar\L\OMP\2014-2015 Güz\TOFAŞ-Staj-Çalışmaları\20141204_094305.jpg">
            <a:extLst>
              <a:ext uri="{FF2B5EF4-FFF2-40B4-BE49-F238E27FC236}">
                <a16:creationId xmlns:a16="http://schemas.microsoft.com/office/drawing/2014/main" id="{5E5D1AE3-A0AF-E993-E6E2-4AD890372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615" y="3997453"/>
            <a:ext cx="2217929" cy="124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10" descr="C:\SONY-NETBOOK-F\Bolum\OMB\Programlar\L\OMP\2014-2015 Güz\VALEO-Staj-Çalışmaları\IMG-20141211-WA0002.jpg">
            <a:extLst>
              <a:ext uri="{FF2B5EF4-FFF2-40B4-BE49-F238E27FC236}">
                <a16:creationId xmlns:a16="http://schemas.microsoft.com/office/drawing/2014/main" id="{6F7AFA16-09B2-D975-262A-68099DDBA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1056" y="3973079"/>
            <a:ext cx="2121969" cy="124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4">
            <a:extLst>
              <a:ext uri="{FF2B5EF4-FFF2-40B4-BE49-F238E27FC236}">
                <a16:creationId xmlns:a16="http://schemas.microsoft.com/office/drawing/2014/main" id="{CF5EA0FE-034B-B38B-7E9C-EF538F0A3885}"/>
              </a:ext>
            </a:extLst>
          </p:cNvPr>
          <p:cNvPicPr>
            <a:picLocks noChangeAspect="1" noChangeArrowheads="1"/>
          </p:cNvPicPr>
          <p:nvPr/>
        </p:nvPicPr>
        <p:blipFill>
          <a:blip r:embed="rId5"/>
          <a:srcRect/>
          <a:stretch/>
        </p:blipFill>
        <p:spPr bwMode="auto">
          <a:xfrm>
            <a:off x="493044" y="157494"/>
            <a:ext cx="1248173" cy="1248173"/>
          </a:xfrm>
          <a:prstGeom prst="rect">
            <a:avLst/>
          </a:prstGeom>
          <a:noFill/>
        </p:spPr>
      </p:pic>
      <p:pic>
        <p:nvPicPr>
          <p:cNvPr id="10" name="Resim 4">
            <a:extLst>
              <a:ext uri="{FF2B5EF4-FFF2-40B4-BE49-F238E27FC236}">
                <a16:creationId xmlns:a16="http://schemas.microsoft.com/office/drawing/2014/main" id="{469E4C45-397E-7F06-487D-1FFEBB07C93B}"/>
              </a:ext>
            </a:extLst>
          </p:cNvPr>
          <p:cNvPicPr>
            <a:picLocks noChangeAspect="1" noChangeArrowheads="1"/>
          </p:cNvPicPr>
          <p:nvPr/>
        </p:nvPicPr>
        <p:blipFill>
          <a:blip r:embed="rId6"/>
          <a:srcRect/>
          <a:stretch/>
        </p:blipFill>
        <p:spPr bwMode="auto">
          <a:xfrm>
            <a:off x="8346631" y="157494"/>
            <a:ext cx="1233726" cy="1248173"/>
          </a:xfrm>
          <a:prstGeom prst="rect">
            <a:avLst/>
          </a:prstGeom>
          <a:noFill/>
        </p:spPr>
      </p:pic>
      <p:sp>
        <p:nvSpPr>
          <p:cNvPr id="13" name="Dikdörtgen 12">
            <a:extLst>
              <a:ext uri="{FF2B5EF4-FFF2-40B4-BE49-F238E27FC236}">
                <a16:creationId xmlns:a16="http://schemas.microsoft.com/office/drawing/2014/main" id="{DAD187A0-A27A-5A33-84F2-073C5103DA25}"/>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455999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767534" y="483036"/>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Laboratuvarları</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89" y="1865805"/>
            <a:ext cx="7871457" cy="3139321"/>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TÜBİTAK, SANTEZ, BAP Projelerinden sağlanan donanımlar, BEYÇELİK, OYAK-RENAULT, TOFAŞ-FIAT, BOSCH firmalarından donanım destekleri ile kurulmuştur.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Bilgisayar Laboratuvarı </a:t>
            </a:r>
          </a:p>
          <a:p>
            <a:pPr algn="just"/>
            <a:r>
              <a:rPr lang="tr-TR" dirty="0">
                <a:latin typeface="Arial" panose="020B0604020202020204" pitchFamily="34" charset="0"/>
                <a:cs typeface="Arial" panose="020B0604020202020204" pitchFamily="34" charset="0"/>
              </a:rPr>
              <a:t>Taşıt Tekniği Laboratuvarı </a:t>
            </a:r>
          </a:p>
          <a:p>
            <a:pPr algn="just"/>
            <a:r>
              <a:rPr lang="tr-TR" dirty="0">
                <a:latin typeface="Arial" panose="020B0604020202020204" pitchFamily="34" charset="0"/>
                <a:cs typeface="Arial" panose="020B0604020202020204" pitchFamily="34" charset="0"/>
              </a:rPr>
              <a:t>Taşıt İklimlendirme ve Isıl Konfor Laboratuvarı</a:t>
            </a:r>
          </a:p>
          <a:p>
            <a:pPr algn="just"/>
            <a:r>
              <a:rPr lang="tr-TR" dirty="0">
                <a:latin typeface="Arial" panose="020B0604020202020204" pitchFamily="34" charset="0"/>
                <a:cs typeface="Arial" panose="020B0604020202020204" pitchFamily="34" charset="0"/>
              </a:rPr>
              <a:t>Motorlar Laboratuvarı</a:t>
            </a:r>
          </a:p>
          <a:p>
            <a:pPr algn="just"/>
            <a:r>
              <a:rPr lang="tr-TR" dirty="0">
                <a:latin typeface="Arial" panose="020B0604020202020204" pitchFamily="34" charset="0"/>
                <a:cs typeface="Arial" panose="020B0604020202020204" pitchFamily="34" charset="0"/>
              </a:rPr>
              <a:t>Malzeme, 3D </a:t>
            </a:r>
            <a:r>
              <a:rPr lang="tr-TR" dirty="0" err="1">
                <a:latin typeface="Arial" panose="020B0604020202020204" pitchFamily="34" charset="0"/>
                <a:cs typeface="Arial" panose="020B0604020202020204" pitchFamily="34" charset="0"/>
              </a:rPr>
              <a:t>print</a:t>
            </a:r>
            <a:r>
              <a:rPr lang="tr-TR" dirty="0">
                <a:latin typeface="Arial" panose="020B0604020202020204" pitchFamily="34" charset="0"/>
                <a:cs typeface="Arial" panose="020B0604020202020204" pitchFamily="34" charset="0"/>
              </a:rPr>
              <a:t>, nanokompozitler, akıllı yapılar, sensörler, uygulamalı mekanik vd. konularda Ar-</a:t>
            </a:r>
            <a:r>
              <a:rPr lang="tr-TR" dirty="0" err="1">
                <a:latin typeface="Arial" panose="020B0604020202020204" pitchFamily="34" charset="0"/>
                <a:cs typeface="Arial" panose="020B0604020202020204" pitchFamily="34" charset="0"/>
              </a:rPr>
              <a:t>Ge</a:t>
            </a:r>
            <a:r>
              <a:rPr lang="tr-TR" dirty="0">
                <a:latin typeface="Arial" panose="020B0604020202020204" pitchFamily="34" charset="0"/>
                <a:cs typeface="Arial" panose="020B0604020202020204" pitchFamily="34" charset="0"/>
              </a:rPr>
              <a:t> Laboratuvarları</a:t>
            </a:r>
          </a:p>
          <a:p>
            <a:pPr algn="just"/>
            <a:endParaRPr lang="tr-TR" dirty="0">
              <a:latin typeface="Arial" panose="020B0604020202020204" pitchFamily="34" charset="0"/>
              <a:cs typeface="Arial" panose="020B0604020202020204" pitchFamily="34" charset="0"/>
            </a:endParaRPr>
          </a:p>
        </p:txBody>
      </p:sp>
      <p:pic>
        <p:nvPicPr>
          <p:cNvPr id="6" name="Resim 4">
            <a:extLst>
              <a:ext uri="{FF2B5EF4-FFF2-40B4-BE49-F238E27FC236}">
                <a16:creationId xmlns:a16="http://schemas.microsoft.com/office/drawing/2014/main" id="{B50249B9-AB0C-579E-F095-788CF8600FEB}"/>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8FF7C892-737B-F9DC-3789-5981FE318BF7}"/>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8" name="Dikdörtgen 7">
            <a:extLst>
              <a:ext uri="{FF2B5EF4-FFF2-40B4-BE49-F238E27FC236}">
                <a16:creationId xmlns:a16="http://schemas.microsoft.com/office/drawing/2014/main" id="{FD00B6CA-4C4C-E896-6C92-D55327A0A0B1}"/>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38103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819357" y="483036"/>
            <a:ext cx="6449134"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Laboratuvarları</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descr="duvar, iç mekan, sergi, tasarım içeren bir resim&#10;&#10;Açıklama otomatik olarak oluşturuldu">
            <a:extLst>
              <a:ext uri="{FF2B5EF4-FFF2-40B4-BE49-F238E27FC236}">
                <a16:creationId xmlns:a16="http://schemas.microsoft.com/office/drawing/2014/main" id="{FEA7DDCD-7BA1-3F9B-7985-36483CF94083}"/>
              </a:ext>
            </a:extLst>
          </p:cNvPr>
          <p:cNvPicPr>
            <a:picLocks noChangeAspect="1"/>
          </p:cNvPicPr>
          <p:nvPr/>
        </p:nvPicPr>
        <p:blipFill>
          <a:blip r:embed="rId2"/>
          <a:stretch>
            <a:fillRect/>
          </a:stretch>
        </p:blipFill>
        <p:spPr>
          <a:xfrm>
            <a:off x="277147" y="2115940"/>
            <a:ext cx="9526329" cy="2829320"/>
          </a:xfrm>
          <a:prstGeom prst="rect">
            <a:avLst/>
          </a:prstGeom>
        </p:spPr>
      </p:pic>
      <p:pic>
        <p:nvPicPr>
          <p:cNvPr id="5" name="Resim 4">
            <a:extLst>
              <a:ext uri="{FF2B5EF4-FFF2-40B4-BE49-F238E27FC236}">
                <a16:creationId xmlns:a16="http://schemas.microsoft.com/office/drawing/2014/main" id="{E7D2A25D-4955-F670-A005-326C79FA43F3}"/>
              </a:ext>
            </a:extLst>
          </p:cNvPr>
          <p:cNvPicPr>
            <a:picLocks noChangeAspect="1" noChangeArrowheads="1"/>
          </p:cNvPicPr>
          <p:nvPr/>
        </p:nvPicPr>
        <p:blipFill>
          <a:blip r:embed="rId3"/>
          <a:srcRect/>
          <a:stretch/>
        </p:blipFill>
        <p:spPr bwMode="auto">
          <a:xfrm>
            <a:off x="493044" y="157494"/>
            <a:ext cx="1248173" cy="1248173"/>
          </a:xfrm>
          <a:prstGeom prst="rect">
            <a:avLst/>
          </a:prstGeom>
          <a:noFill/>
        </p:spPr>
      </p:pic>
      <p:pic>
        <p:nvPicPr>
          <p:cNvPr id="6" name="Resim 4">
            <a:extLst>
              <a:ext uri="{FF2B5EF4-FFF2-40B4-BE49-F238E27FC236}">
                <a16:creationId xmlns:a16="http://schemas.microsoft.com/office/drawing/2014/main" id="{7AA00CCD-04A1-11F5-9FBC-236F376157A6}"/>
              </a:ext>
            </a:extLst>
          </p:cNvPr>
          <p:cNvPicPr>
            <a:picLocks noChangeAspect="1" noChangeArrowheads="1"/>
          </p:cNvPicPr>
          <p:nvPr/>
        </p:nvPicPr>
        <p:blipFill>
          <a:blip r:embed="rId4"/>
          <a:srcRect/>
          <a:stretch/>
        </p:blipFill>
        <p:spPr bwMode="auto">
          <a:xfrm>
            <a:off x="8346631" y="157494"/>
            <a:ext cx="1233726" cy="1248173"/>
          </a:xfrm>
          <a:prstGeom prst="rect">
            <a:avLst/>
          </a:prstGeom>
          <a:noFill/>
        </p:spPr>
      </p:pic>
      <p:sp>
        <p:nvSpPr>
          <p:cNvPr id="7" name="Dikdörtgen 6">
            <a:extLst>
              <a:ext uri="{FF2B5EF4-FFF2-40B4-BE49-F238E27FC236}">
                <a16:creationId xmlns:a16="http://schemas.microsoft.com/office/drawing/2014/main" id="{E7BFB0CB-B435-006B-7FAA-258AB8EC759F}"/>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696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descr="iç mekan, metin, duvar, bilgisayar monitörü içeren bir resim&#10;&#10;Açıklama otomatik olarak oluşturuldu">
            <a:extLst>
              <a:ext uri="{FF2B5EF4-FFF2-40B4-BE49-F238E27FC236}">
                <a16:creationId xmlns:a16="http://schemas.microsoft.com/office/drawing/2014/main" id="{90FDFF6B-31F4-805D-3363-7F3C14E1EADB}"/>
              </a:ext>
            </a:extLst>
          </p:cNvPr>
          <p:cNvPicPr>
            <a:picLocks noChangeAspect="1"/>
          </p:cNvPicPr>
          <p:nvPr/>
        </p:nvPicPr>
        <p:blipFill>
          <a:blip r:embed="rId2"/>
          <a:stretch>
            <a:fillRect/>
          </a:stretch>
        </p:blipFill>
        <p:spPr>
          <a:xfrm>
            <a:off x="1117130" y="1919088"/>
            <a:ext cx="3399287" cy="2549466"/>
          </a:xfrm>
          <a:prstGeom prst="rect">
            <a:avLst/>
          </a:prstGeom>
        </p:spPr>
      </p:pic>
      <p:pic>
        <p:nvPicPr>
          <p:cNvPr id="6" name="Resim 5" descr="iç mekan, elektronik donanım, bilgisayar, elektronik cihaz içeren bir resim&#10;&#10;Açıklama otomatik olarak oluşturuldu">
            <a:extLst>
              <a:ext uri="{FF2B5EF4-FFF2-40B4-BE49-F238E27FC236}">
                <a16:creationId xmlns:a16="http://schemas.microsoft.com/office/drawing/2014/main" id="{C5CF6B3B-BC98-55B1-416F-8B12BA8437BA}"/>
              </a:ext>
            </a:extLst>
          </p:cNvPr>
          <p:cNvPicPr>
            <a:picLocks noChangeAspect="1"/>
          </p:cNvPicPr>
          <p:nvPr/>
        </p:nvPicPr>
        <p:blipFill>
          <a:blip r:embed="rId3"/>
          <a:stretch>
            <a:fillRect/>
          </a:stretch>
        </p:blipFill>
        <p:spPr>
          <a:xfrm>
            <a:off x="5564206" y="1919088"/>
            <a:ext cx="3399288" cy="2549466"/>
          </a:xfrm>
          <a:prstGeom prst="rect">
            <a:avLst/>
          </a:prstGeom>
        </p:spPr>
      </p:pic>
      <p:pic>
        <p:nvPicPr>
          <p:cNvPr id="7" name="Resim 4">
            <a:extLst>
              <a:ext uri="{FF2B5EF4-FFF2-40B4-BE49-F238E27FC236}">
                <a16:creationId xmlns:a16="http://schemas.microsoft.com/office/drawing/2014/main" id="{E65C2D51-82E9-8E55-A920-E59743638622}"/>
              </a:ext>
            </a:extLst>
          </p:cNvPr>
          <p:cNvPicPr>
            <a:picLocks noChangeAspect="1" noChangeArrowheads="1"/>
          </p:cNvPicPr>
          <p:nvPr/>
        </p:nvPicPr>
        <p:blipFill>
          <a:blip r:embed="rId4"/>
          <a:srcRect/>
          <a:stretch/>
        </p:blipFill>
        <p:spPr bwMode="auto">
          <a:xfrm>
            <a:off x="493044" y="157494"/>
            <a:ext cx="1248173" cy="1248173"/>
          </a:xfrm>
          <a:prstGeom prst="rect">
            <a:avLst/>
          </a:prstGeom>
          <a:noFill/>
        </p:spPr>
      </p:pic>
      <p:pic>
        <p:nvPicPr>
          <p:cNvPr id="8" name="Resim 4">
            <a:extLst>
              <a:ext uri="{FF2B5EF4-FFF2-40B4-BE49-F238E27FC236}">
                <a16:creationId xmlns:a16="http://schemas.microsoft.com/office/drawing/2014/main" id="{116FCB58-C953-B3E7-D9BC-BA8F7513E283}"/>
              </a:ext>
            </a:extLst>
          </p:cNvPr>
          <p:cNvPicPr>
            <a:picLocks noChangeAspect="1" noChangeArrowheads="1"/>
          </p:cNvPicPr>
          <p:nvPr/>
        </p:nvPicPr>
        <p:blipFill>
          <a:blip r:embed="rId5"/>
          <a:srcRect/>
          <a:stretch/>
        </p:blipFill>
        <p:spPr bwMode="auto">
          <a:xfrm>
            <a:off x="8346631" y="157494"/>
            <a:ext cx="1233726" cy="1248173"/>
          </a:xfrm>
          <a:prstGeom prst="rect">
            <a:avLst/>
          </a:prstGeom>
          <a:noFill/>
        </p:spPr>
      </p:pic>
      <p:sp>
        <p:nvSpPr>
          <p:cNvPr id="9" name="Rectangle 8">
            <a:extLst>
              <a:ext uri="{FF2B5EF4-FFF2-40B4-BE49-F238E27FC236}">
                <a16:creationId xmlns:a16="http://schemas.microsoft.com/office/drawing/2014/main" id="{9835F038-6DBD-AEB2-6BD4-C765E8B94D08}"/>
              </a:ext>
            </a:extLst>
          </p:cNvPr>
          <p:cNvSpPr>
            <a:spLocks noChangeArrowheads="1"/>
          </p:cNvSpPr>
          <p:nvPr/>
        </p:nvSpPr>
        <p:spPr bwMode="auto">
          <a:xfrm>
            <a:off x="1767534" y="483036"/>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Laboratuvarları</a:t>
            </a:r>
          </a:p>
        </p:txBody>
      </p:sp>
      <p:sp>
        <p:nvSpPr>
          <p:cNvPr id="10" name="Dikdörtgen 9">
            <a:extLst>
              <a:ext uri="{FF2B5EF4-FFF2-40B4-BE49-F238E27FC236}">
                <a16:creationId xmlns:a16="http://schemas.microsoft.com/office/drawing/2014/main" id="{84E76F1A-D7EA-F3A3-6691-9C03597B0672}"/>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426318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767534" y="483036"/>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Laboratuvarları</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4">
            <a:extLst>
              <a:ext uri="{FF2B5EF4-FFF2-40B4-BE49-F238E27FC236}">
                <a16:creationId xmlns:a16="http://schemas.microsoft.com/office/drawing/2014/main" id="{771E22ED-DA3D-1591-B6D4-4CB84BE873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130" y="2302294"/>
            <a:ext cx="3646848" cy="223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esim 5">
            <a:extLst>
              <a:ext uri="{FF2B5EF4-FFF2-40B4-BE49-F238E27FC236}">
                <a16:creationId xmlns:a16="http://schemas.microsoft.com/office/drawing/2014/main" id="{7A3C0697-C43E-5BF9-519B-B568AB5581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6648" y="2285351"/>
            <a:ext cx="3646847" cy="226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5E86C9E4-0EE2-5BDB-BF5E-5729D48FE239}"/>
              </a:ext>
            </a:extLst>
          </p:cNvPr>
          <p:cNvPicPr>
            <a:picLocks noChangeAspect="1" noChangeArrowheads="1"/>
          </p:cNvPicPr>
          <p:nvPr/>
        </p:nvPicPr>
        <p:blipFill>
          <a:blip r:embed="rId4"/>
          <a:srcRect/>
          <a:stretch/>
        </p:blipFill>
        <p:spPr bwMode="auto">
          <a:xfrm>
            <a:off x="493044" y="157494"/>
            <a:ext cx="1248173" cy="1248173"/>
          </a:xfrm>
          <a:prstGeom prst="rect">
            <a:avLst/>
          </a:prstGeom>
          <a:noFill/>
        </p:spPr>
      </p:pic>
      <p:pic>
        <p:nvPicPr>
          <p:cNvPr id="6" name="Resim 4">
            <a:extLst>
              <a:ext uri="{FF2B5EF4-FFF2-40B4-BE49-F238E27FC236}">
                <a16:creationId xmlns:a16="http://schemas.microsoft.com/office/drawing/2014/main" id="{90BE258B-16FA-C4BE-10FD-00FC28E7A9D0}"/>
              </a:ext>
            </a:extLst>
          </p:cNvPr>
          <p:cNvPicPr>
            <a:picLocks noChangeAspect="1" noChangeArrowheads="1"/>
          </p:cNvPicPr>
          <p:nvPr/>
        </p:nvPicPr>
        <p:blipFill>
          <a:blip r:embed="rId5"/>
          <a:srcRect/>
          <a:stretch/>
        </p:blipFill>
        <p:spPr bwMode="auto">
          <a:xfrm>
            <a:off x="8346631" y="157494"/>
            <a:ext cx="1233726" cy="1248173"/>
          </a:xfrm>
          <a:prstGeom prst="rect">
            <a:avLst/>
          </a:prstGeom>
          <a:noFill/>
        </p:spPr>
      </p:pic>
      <p:sp>
        <p:nvSpPr>
          <p:cNvPr id="7" name="Dikdörtgen 6">
            <a:extLst>
              <a:ext uri="{FF2B5EF4-FFF2-40B4-BE49-F238E27FC236}">
                <a16:creationId xmlns:a16="http://schemas.microsoft.com/office/drawing/2014/main" id="{4B28F453-C845-9D6A-BD34-E2A797B5B3EC}"/>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4479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853855" y="479000"/>
            <a:ext cx="6372914"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Laboratuvarları</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Picture 9" descr="C:\SONY-NETBOOK-F\Bolum\OMB\Lab\RENAULT\Fotolar\IMG_0403.JPG">
            <a:extLst>
              <a:ext uri="{FF2B5EF4-FFF2-40B4-BE49-F238E27FC236}">
                <a16:creationId xmlns:a16="http://schemas.microsoft.com/office/drawing/2014/main" id="{1EB347BB-C93F-B2F5-79B0-1E8AE2B2E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130" y="1675229"/>
            <a:ext cx="2939081" cy="175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3">
            <a:extLst>
              <a:ext uri="{FF2B5EF4-FFF2-40B4-BE49-F238E27FC236}">
                <a16:creationId xmlns:a16="http://schemas.microsoft.com/office/drawing/2014/main" id="{2725845D-C274-6199-9216-3267F6B343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8674" y="1673832"/>
            <a:ext cx="3059539" cy="167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2">
            <a:extLst>
              <a:ext uri="{FF2B5EF4-FFF2-40B4-BE49-F238E27FC236}">
                <a16:creationId xmlns:a16="http://schemas.microsoft.com/office/drawing/2014/main" id="{8B1277A8-78B9-46FB-B725-CD6C3AF8F909}"/>
              </a:ext>
            </a:extLst>
          </p:cNvPr>
          <p:cNvPicPr>
            <a:picLocks noChangeAspect="1"/>
          </p:cNvPicPr>
          <p:nvPr/>
        </p:nvPicPr>
        <p:blipFill>
          <a:blip r:embed="rId4">
            <a:extLst>
              <a:ext uri="{28A0092B-C50C-407E-A947-70E740481C1C}">
                <a14:useLocalDpi xmlns:a14="http://schemas.microsoft.com/office/drawing/2010/main" val="0"/>
              </a:ext>
            </a:extLst>
          </a:blip>
          <a:srcRect t="23424" b="-2"/>
          <a:stretch>
            <a:fillRect/>
          </a:stretch>
        </p:blipFill>
        <p:spPr bwMode="auto">
          <a:xfrm>
            <a:off x="1122412" y="3577672"/>
            <a:ext cx="2933799" cy="160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Resim 3">
            <a:extLst>
              <a:ext uri="{FF2B5EF4-FFF2-40B4-BE49-F238E27FC236}">
                <a16:creationId xmlns:a16="http://schemas.microsoft.com/office/drawing/2014/main" id="{CD36F628-FE51-1CF0-DE13-A24C14BE41D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3294" y="3577672"/>
            <a:ext cx="3024919" cy="160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12B4ED6C-3781-B2A8-3489-1BC069C17F75}"/>
              </a:ext>
            </a:extLst>
          </p:cNvPr>
          <p:cNvPicPr>
            <a:picLocks noChangeAspect="1" noChangeArrowheads="1"/>
          </p:cNvPicPr>
          <p:nvPr/>
        </p:nvPicPr>
        <p:blipFill>
          <a:blip r:embed="rId6"/>
          <a:srcRect/>
          <a:stretch/>
        </p:blipFill>
        <p:spPr bwMode="auto">
          <a:xfrm>
            <a:off x="493044" y="157494"/>
            <a:ext cx="1248173" cy="1248173"/>
          </a:xfrm>
          <a:prstGeom prst="rect">
            <a:avLst/>
          </a:prstGeom>
          <a:noFill/>
        </p:spPr>
      </p:pic>
      <p:pic>
        <p:nvPicPr>
          <p:cNvPr id="6" name="Resim 4">
            <a:extLst>
              <a:ext uri="{FF2B5EF4-FFF2-40B4-BE49-F238E27FC236}">
                <a16:creationId xmlns:a16="http://schemas.microsoft.com/office/drawing/2014/main" id="{3B5BBFE6-F00E-3C82-7DD6-6B22F5DB06C7}"/>
              </a:ext>
            </a:extLst>
          </p:cNvPr>
          <p:cNvPicPr>
            <a:picLocks noChangeAspect="1" noChangeArrowheads="1"/>
          </p:cNvPicPr>
          <p:nvPr/>
        </p:nvPicPr>
        <p:blipFill>
          <a:blip r:embed="rId7"/>
          <a:srcRect/>
          <a:stretch/>
        </p:blipFill>
        <p:spPr bwMode="auto">
          <a:xfrm>
            <a:off x="8346631" y="157494"/>
            <a:ext cx="1233726" cy="1248173"/>
          </a:xfrm>
          <a:prstGeom prst="rect">
            <a:avLst/>
          </a:prstGeom>
          <a:noFill/>
        </p:spPr>
      </p:pic>
      <p:sp>
        <p:nvSpPr>
          <p:cNvPr id="7" name="Dikdörtgen 6">
            <a:extLst>
              <a:ext uri="{FF2B5EF4-FFF2-40B4-BE49-F238E27FC236}">
                <a16:creationId xmlns:a16="http://schemas.microsoft.com/office/drawing/2014/main" id="{2B6B60DF-7D4E-2C0D-5FC0-8F1998537E30}"/>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49467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3968842" y="472364"/>
            <a:ext cx="2285647"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err="1">
                <a:solidFill>
                  <a:srgbClr val="002060"/>
                </a:solidFill>
                <a:latin typeface="Arial" panose="020B0604020202020204" pitchFamily="34" charset="0"/>
                <a:cs typeface="Arial" panose="020B0604020202020204" pitchFamily="34" charset="0"/>
              </a:rPr>
              <a:t>Özgörevimiz</a:t>
            </a:r>
            <a:endParaRPr lang="tr-TR" sz="2646" b="1" dirty="0">
              <a:solidFill>
                <a:srgbClr val="002060"/>
              </a:solidFill>
              <a:latin typeface="Arial" panose="020B0604020202020204" pitchFamily="34" charset="0"/>
              <a:cs typeface="Arial" panose="020B0604020202020204" pitchFamily="34" charset="0"/>
            </a:endParaRP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7130" y="1618311"/>
            <a:ext cx="7848600" cy="2862322"/>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Otomotiv Mühendisliği alanında uluslararası düzeyde bilgi üreten, eğitim veren ve özgün araştırma çalışmaları yapan,</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Otomotiv Mühendisliği eğitimi, bilgi üretimi ve araştırma çalışmaları ile ülkenin sürdürülebilir sosyal ve ekonomik kalkınmasının gerçekleşmesi hedeflerine önemli katkılar sağlayan,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Uluslararası ölçütlere uygun ve sürekli gelişimi esas alan, sürekli gelişen ve örnek gösterilen bir Bölüm olmaktır.</a:t>
            </a:r>
          </a:p>
          <a:p>
            <a:pPr algn="just"/>
            <a:endParaRPr lang="tr-TR" dirty="0"/>
          </a:p>
        </p:txBody>
      </p:sp>
      <p:pic>
        <p:nvPicPr>
          <p:cNvPr id="7" name="Resim 4">
            <a:extLst>
              <a:ext uri="{FF2B5EF4-FFF2-40B4-BE49-F238E27FC236}">
                <a16:creationId xmlns:a16="http://schemas.microsoft.com/office/drawing/2014/main" id="{E9D3ECC2-63A5-F659-409C-C9123402F5F0}"/>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8" name="Resim 4">
            <a:extLst>
              <a:ext uri="{FF2B5EF4-FFF2-40B4-BE49-F238E27FC236}">
                <a16:creationId xmlns:a16="http://schemas.microsoft.com/office/drawing/2014/main" id="{63035BDA-F99D-16CF-D83F-92A923713F84}"/>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6" name="Dikdörtgen 5">
            <a:extLst>
              <a:ext uri="{FF2B5EF4-FFF2-40B4-BE49-F238E27FC236}">
                <a16:creationId xmlns:a16="http://schemas.microsoft.com/office/drawing/2014/main" id="{FDEE65CD-2420-2890-0532-FA6B3C18EAC9}"/>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869206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763922" y="483036"/>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Çift Anadal ve </a:t>
            </a:r>
            <a:r>
              <a:rPr lang="tr-TR" sz="2646" b="1" dirty="0" err="1">
                <a:solidFill>
                  <a:srgbClr val="002060"/>
                </a:solidFill>
                <a:latin typeface="Arial" panose="020B0604020202020204" pitchFamily="34" charset="0"/>
                <a:cs typeface="Arial" panose="020B0604020202020204" pitchFamily="34" charset="0"/>
              </a:rPr>
              <a:t>Yandal</a:t>
            </a:r>
            <a:r>
              <a:rPr lang="tr-TR" sz="2646" b="1" dirty="0">
                <a:solidFill>
                  <a:srgbClr val="002060"/>
                </a:solidFill>
                <a:latin typeface="Arial" panose="020B0604020202020204" pitchFamily="34" charset="0"/>
                <a:cs typeface="Arial" panose="020B0604020202020204" pitchFamily="34" charset="0"/>
              </a:rPr>
              <a:t> İmkanı</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89" y="1605367"/>
            <a:ext cx="7871457" cy="2308324"/>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Çift Anadal Lisans Programı Yönergesinde belirtilen koşulları yerine getiren başarılı lisans öğrencilerine ikinci anadalda da Çift Anadal Lisans diploması verilir.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Yan Alan Lisans Programı Yönergesinde belirtilen koşulları yerine getiren başarılı olan lisans öğrencilerinin ilgi duydukları bir yan alanda da bilgilendirilmelerini sağlamak amacıyla yan alan lisans sertifikası verilir. </a:t>
            </a:r>
          </a:p>
          <a:p>
            <a:pPr algn="just"/>
            <a:endParaRPr lang="tr-TR" dirty="0">
              <a:latin typeface="Arial" panose="020B0604020202020204" pitchFamily="34" charset="0"/>
              <a:cs typeface="Arial" panose="020B0604020202020204" pitchFamily="34" charset="0"/>
            </a:endParaRPr>
          </a:p>
        </p:txBody>
      </p:sp>
      <p:pic>
        <p:nvPicPr>
          <p:cNvPr id="6" name="Resim 4">
            <a:extLst>
              <a:ext uri="{FF2B5EF4-FFF2-40B4-BE49-F238E27FC236}">
                <a16:creationId xmlns:a16="http://schemas.microsoft.com/office/drawing/2014/main" id="{6B2D439F-8774-F381-88B6-A7A1B5311C2C}"/>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B6E002EF-E5CF-BA91-EF60-3466D2738FB5}"/>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8" name="Dikdörtgen 7">
            <a:extLst>
              <a:ext uri="{FF2B5EF4-FFF2-40B4-BE49-F238E27FC236}">
                <a16:creationId xmlns:a16="http://schemas.microsoft.com/office/drawing/2014/main" id="{BFDF791A-959E-60CF-BAF8-1F0DEA31B4B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047234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835276" y="198023"/>
            <a:ext cx="6552780"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Erasmus Programı Anlaşmalı Üniversiteler</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72522" y="1955284"/>
            <a:ext cx="7891724" cy="2585323"/>
          </a:xfrm>
          <a:prstGeom prst="rect">
            <a:avLst/>
          </a:prstGeom>
          <a:noFill/>
        </p:spPr>
        <p:txBody>
          <a:bodyPr wrap="square" rtlCol="0">
            <a:spAutoFit/>
          </a:bodyPr>
          <a:lstStyle/>
          <a:p>
            <a:pPr algn="just"/>
            <a:r>
              <a:rPr lang="tr-TR" dirty="0" err="1">
                <a:latin typeface="Arial" panose="020B0604020202020204" pitchFamily="34" charset="0"/>
                <a:cs typeface="Arial" panose="020B0604020202020204" pitchFamily="34" charset="0"/>
              </a:rPr>
              <a:t>Angel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Kanchev</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University</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Technology</a:t>
            </a:r>
            <a:r>
              <a:rPr lang="tr-TR" dirty="0">
                <a:latin typeface="Arial" panose="020B0604020202020204" pitchFamily="34" charset="0"/>
                <a:cs typeface="Arial" panose="020B0604020202020204" pitchFamily="34" charset="0"/>
              </a:rPr>
              <a:t> (Bulgaristan)</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Technical </a:t>
            </a:r>
            <a:r>
              <a:rPr lang="tr-TR" dirty="0" err="1">
                <a:latin typeface="Arial" panose="020B0604020202020204" pitchFamily="34" charset="0"/>
                <a:cs typeface="Arial" panose="020B0604020202020204" pitchFamily="34" charset="0"/>
              </a:rPr>
              <a:t>University</a:t>
            </a:r>
            <a:r>
              <a:rPr lang="tr-TR" dirty="0">
                <a:latin typeface="Arial" panose="020B0604020202020204" pitchFamily="34" charset="0"/>
                <a:cs typeface="Arial" panose="020B0604020202020204" pitchFamily="34" charset="0"/>
              </a:rPr>
              <a:t> of Sofia (Bulgaristan)</a:t>
            </a:r>
          </a:p>
          <a:p>
            <a:pPr algn="just"/>
            <a:endParaRPr lang="tr-TR" dirty="0">
              <a:latin typeface="Arial" panose="020B0604020202020204" pitchFamily="34" charset="0"/>
              <a:cs typeface="Arial" panose="020B0604020202020204" pitchFamily="34" charset="0"/>
            </a:endParaRPr>
          </a:p>
          <a:p>
            <a:pPr algn="just"/>
            <a:r>
              <a:rPr lang="tr-TR" dirty="0" err="1">
                <a:latin typeface="Arial" panose="020B0604020202020204" pitchFamily="34" charset="0"/>
                <a:cs typeface="Arial" panose="020B0604020202020204" pitchFamily="34" charset="0"/>
              </a:rPr>
              <a:t>Technische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Hochschule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Mittelhessen</a:t>
            </a:r>
            <a:r>
              <a:rPr lang="tr-TR" dirty="0">
                <a:latin typeface="Arial" panose="020B0604020202020204" pitchFamily="34" charset="0"/>
                <a:cs typeface="Arial" panose="020B0604020202020204" pitchFamily="34" charset="0"/>
              </a:rPr>
              <a:t> (Almanya)</a:t>
            </a:r>
          </a:p>
          <a:p>
            <a:pPr algn="just"/>
            <a:endParaRPr lang="tr-TR" dirty="0">
              <a:latin typeface="Arial" panose="020B0604020202020204" pitchFamily="34" charset="0"/>
              <a:cs typeface="Arial" panose="020B0604020202020204" pitchFamily="34" charset="0"/>
            </a:endParaRPr>
          </a:p>
          <a:p>
            <a:pPr algn="just"/>
            <a:r>
              <a:rPr lang="tr-TR" dirty="0" err="1">
                <a:latin typeface="Arial" panose="020B0604020202020204" pitchFamily="34" charset="0"/>
                <a:cs typeface="Arial" panose="020B0604020202020204" pitchFamily="34" charset="0"/>
              </a:rPr>
              <a:t>Siegen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University</a:t>
            </a:r>
            <a:r>
              <a:rPr lang="tr-TR" dirty="0">
                <a:latin typeface="Arial" panose="020B0604020202020204" pitchFamily="34" charset="0"/>
                <a:cs typeface="Arial" panose="020B0604020202020204" pitchFamily="34" charset="0"/>
              </a:rPr>
              <a:t> (Almanya)</a:t>
            </a:r>
          </a:p>
          <a:p>
            <a:pPr algn="just"/>
            <a:endParaRPr lang="tr-TR" dirty="0">
              <a:latin typeface="Arial" panose="020B0604020202020204" pitchFamily="34" charset="0"/>
              <a:cs typeface="Arial" panose="020B0604020202020204" pitchFamily="34" charset="0"/>
            </a:endParaRPr>
          </a:p>
          <a:p>
            <a:pPr algn="just"/>
            <a:r>
              <a:rPr lang="tr-TR" dirty="0" err="1">
                <a:latin typeface="Arial" panose="020B0604020202020204" pitchFamily="34" charset="0"/>
                <a:cs typeface="Arial" panose="020B0604020202020204" pitchFamily="34" charset="0"/>
              </a:rPr>
              <a:t>Politecnico</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di</a:t>
            </a:r>
            <a:r>
              <a:rPr lang="tr-TR" dirty="0">
                <a:latin typeface="Arial" panose="020B0604020202020204" pitchFamily="34" charset="0"/>
                <a:cs typeface="Arial" panose="020B0604020202020204" pitchFamily="34" charset="0"/>
              </a:rPr>
              <a:t> Torino (İtalya)</a:t>
            </a:r>
          </a:p>
        </p:txBody>
      </p:sp>
      <p:pic>
        <p:nvPicPr>
          <p:cNvPr id="6" name="Resim 4">
            <a:extLst>
              <a:ext uri="{FF2B5EF4-FFF2-40B4-BE49-F238E27FC236}">
                <a16:creationId xmlns:a16="http://schemas.microsoft.com/office/drawing/2014/main" id="{97C2FD9A-DBE4-CFB8-A9B5-B5B424C1A3E8}"/>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52F9454D-B1AA-68FD-666E-8E2C074DAA3B}"/>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8" name="Dikdörtgen 7">
            <a:extLst>
              <a:ext uri="{FF2B5EF4-FFF2-40B4-BE49-F238E27FC236}">
                <a16:creationId xmlns:a16="http://schemas.microsoft.com/office/drawing/2014/main" id="{F8B40BA8-5F0A-7F57-27C6-D18C62A9D5B1}"/>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039471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763922" y="488277"/>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Etkinlikleri</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72522" y="1568315"/>
            <a:ext cx="7891724" cy="2031325"/>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Otomotiv Teknolojileri Kongresi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9. Otomotiv Teknolojileri Kongresi OTEKON 2018,  Uluslararası Kongresi Sheraton Otel Bursa’ da 7-8 Mayıs 2018 tarihlerinde yapılmıştır.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10. Otomotiv Teknolojileri Kongresi OTEKON 2020,  Uluslararası Kongresi 6-7 Eylül 2021 tarihlerinde çevrimiçi (online) yapılmıştır.</a:t>
            </a:r>
          </a:p>
        </p:txBody>
      </p:sp>
      <p:pic>
        <p:nvPicPr>
          <p:cNvPr id="3" name="Resim 8" descr="C:\SONY-NETBOOK-F\OTEKON\OTEKON2014\Fotolar\Basin\IMG_3444.JPG">
            <a:extLst>
              <a:ext uri="{FF2B5EF4-FFF2-40B4-BE49-F238E27FC236}">
                <a16:creationId xmlns:a16="http://schemas.microsoft.com/office/drawing/2014/main" id="{BBAE936C-D26B-2B7A-E301-8ABF7F8F6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522" y="3793235"/>
            <a:ext cx="200977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9" descr="C:\SONY-NETBOOK-F\OTEKON\OTEKON2016\FOTOLAR\İyi\IMG_9212.JPG">
            <a:extLst>
              <a:ext uri="{FF2B5EF4-FFF2-40B4-BE49-F238E27FC236}">
                <a16:creationId xmlns:a16="http://schemas.microsoft.com/office/drawing/2014/main" id="{2A2125C4-954B-339F-0072-ECF0A5344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873" b="34370"/>
          <a:stretch>
            <a:fillRect/>
          </a:stretch>
        </p:blipFill>
        <p:spPr bwMode="auto">
          <a:xfrm>
            <a:off x="3111416" y="3793235"/>
            <a:ext cx="4078672"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9" descr="C:\SONY-NETBOOK-F\OTEKON\OTEKON2014\Fotolar\Basin\IMG_3659.JPG">
            <a:extLst>
              <a:ext uri="{FF2B5EF4-FFF2-40B4-BE49-F238E27FC236}">
                <a16:creationId xmlns:a16="http://schemas.microsoft.com/office/drawing/2014/main" id="{4B9D010F-2CC8-5B15-6FB4-5213D7290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207" y="3793235"/>
            <a:ext cx="1825151"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4">
            <a:extLst>
              <a:ext uri="{FF2B5EF4-FFF2-40B4-BE49-F238E27FC236}">
                <a16:creationId xmlns:a16="http://schemas.microsoft.com/office/drawing/2014/main" id="{E288458F-B3F2-C6A3-D0FC-5AB6E5148DF6}"/>
              </a:ext>
            </a:extLst>
          </p:cNvPr>
          <p:cNvPicPr>
            <a:picLocks noChangeAspect="1" noChangeArrowheads="1"/>
          </p:cNvPicPr>
          <p:nvPr/>
        </p:nvPicPr>
        <p:blipFill>
          <a:blip r:embed="rId5"/>
          <a:srcRect/>
          <a:stretch/>
        </p:blipFill>
        <p:spPr bwMode="auto">
          <a:xfrm>
            <a:off x="493044" y="157494"/>
            <a:ext cx="1248173" cy="1248173"/>
          </a:xfrm>
          <a:prstGeom prst="rect">
            <a:avLst/>
          </a:prstGeom>
          <a:noFill/>
        </p:spPr>
      </p:pic>
      <p:pic>
        <p:nvPicPr>
          <p:cNvPr id="10" name="Resim 4">
            <a:extLst>
              <a:ext uri="{FF2B5EF4-FFF2-40B4-BE49-F238E27FC236}">
                <a16:creationId xmlns:a16="http://schemas.microsoft.com/office/drawing/2014/main" id="{F4500FC2-7A3C-4790-FFEC-E0E40704E8BE}"/>
              </a:ext>
            </a:extLst>
          </p:cNvPr>
          <p:cNvPicPr>
            <a:picLocks noChangeAspect="1" noChangeArrowheads="1"/>
          </p:cNvPicPr>
          <p:nvPr/>
        </p:nvPicPr>
        <p:blipFill>
          <a:blip r:embed="rId6"/>
          <a:srcRect/>
          <a:stretch/>
        </p:blipFill>
        <p:spPr bwMode="auto">
          <a:xfrm>
            <a:off x="8346631" y="157494"/>
            <a:ext cx="1233726" cy="1248173"/>
          </a:xfrm>
          <a:prstGeom prst="rect">
            <a:avLst/>
          </a:prstGeom>
          <a:noFill/>
        </p:spPr>
      </p:pic>
      <p:sp>
        <p:nvSpPr>
          <p:cNvPr id="13" name="Dikdörtgen 12">
            <a:extLst>
              <a:ext uri="{FF2B5EF4-FFF2-40B4-BE49-F238E27FC236}">
                <a16:creationId xmlns:a16="http://schemas.microsoft.com/office/drawing/2014/main" id="{6C08E1EA-978F-ED1D-DD0A-8C362542D27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2967200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767534" y="483037"/>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Otomotiv Mühendisliği Etkinlikleri</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7600" y="1556835"/>
            <a:ext cx="7854462" cy="1754326"/>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Seminerler, Davetli Konuşmacıların Sunumları</a:t>
            </a:r>
          </a:p>
          <a:p>
            <a:pPr algn="just"/>
            <a:endParaRPr lang="tr-TR" b="1"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Otomotiv Mühendisliği Bölümü Konferans Salonunda otomotiv ile ilgili çeşitli konularda seminerler düzenlenmekte ve davetli konuşmacılar sunumlar yapmaktadır. </a:t>
            </a:r>
          </a:p>
          <a:p>
            <a:pPr algn="just"/>
            <a:endParaRPr lang="tr-TR" b="1" dirty="0">
              <a:latin typeface="Arial" panose="020B0604020202020204" pitchFamily="34" charset="0"/>
              <a:cs typeface="Arial" panose="020B0604020202020204" pitchFamily="34" charset="0"/>
            </a:endParaRPr>
          </a:p>
        </p:txBody>
      </p:sp>
      <p:pic>
        <p:nvPicPr>
          <p:cNvPr id="7" name="Resim 1">
            <a:extLst>
              <a:ext uri="{FF2B5EF4-FFF2-40B4-BE49-F238E27FC236}">
                <a16:creationId xmlns:a16="http://schemas.microsoft.com/office/drawing/2014/main" id="{73B1BFBC-35CE-DF68-D8D2-A382A34427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044" y="3488175"/>
            <a:ext cx="29527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C:\SONY-NETBOOK-F\Kongreler\2014\RekabetKurumu\IMG_3516.JPG">
            <a:extLst>
              <a:ext uri="{FF2B5EF4-FFF2-40B4-BE49-F238E27FC236}">
                <a16:creationId xmlns:a16="http://schemas.microsoft.com/office/drawing/2014/main" id="{13117504-5143-A5BF-1BA1-AF08076D3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407" y="3489762"/>
            <a:ext cx="310197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descr="C:\SONY-NETBOOK-F\Bolum\OMB\Programlar\L\2015-2016 Bahar\DERSLER\OTO3002\20160407_144407.jpg">
            <a:extLst>
              <a:ext uri="{FF2B5EF4-FFF2-40B4-BE49-F238E27FC236}">
                <a16:creationId xmlns:a16="http://schemas.microsoft.com/office/drawing/2014/main" id="{963D0A83-B1D5-376B-FEF6-A65FF67D7D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77" t="17834" r="21400" b="5733"/>
          <a:stretch/>
        </p:blipFill>
        <p:spPr bwMode="auto">
          <a:xfrm>
            <a:off x="7228995" y="3510874"/>
            <a:ext cx="2501294" cy="154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4">
            <a:extLst>
              <a:ext uri="{FF2B5EF4-FFF2-40B4-BE49-F238E27FC236}">
                <a16:creationId xmlns:a16="http://schemas.microsoft.com/office/drawing/2014/main" id="{126E244E-5AD4-7D56-5447-5F4CD5CDA7C1}"/>
              </a:ext>
            </a:extLst>
          </p:cNvPr>
          <p:cNvPicPr>
            <a:picLocks noChangeAspect="1" noChangeArrowheads="1"/>
          </p:cNvPicPr>
          <p:nvPr/>
        </p:nvPicPr>
        <p:blipFill>
          <a:blip r:embed="rId5"/>
          <a:srcRect/>
          <a:stretch/>
        </p:blipFill>
        <p:spPr bwMode="auto">
          <a:xfrm>
            <a:off x="493044" y="157494"/>
            <a:ext cx="1248173" cy="1248173"/>
          </a:xfrm>
          <a:prstGeom prst="rect">
            <a:avLst/>
          </a:prstGeom>
          <a:noFill/>
        </p:spPr>
      </p:pic>
      <p:pic>
        <p:nvPicPr>
          <p:cNvPr id="10" name="Resim 4">
            <a:extLst>
              <a:ext uri="{FF2B5EF4-FFF2-40B4-BE49-F238E27FC236}">
                <a16:creationId xmlns:a16="http://schemas.microsoft.com/office/drawing/2014/main" id="{E77661C8-32CF-94CD-8C01-EBD6129901C0}"/>
              </a:ext>
            </a:extLst>
          </p:cNvPr>
          <p:cNvPicPr>
            <a:picLocks noChangeAspect="1" noChangeArrowheads="1"/>
          </p:cNvPicPr>
          <p:nvPr/>
        </p:nvPicPr>
        <p:blipFill>
          <a:blip r:embed="rId6"/>
          <a:srcRect/>
          <a:stretch/>
        </p:blipFill>
        <p:spPr bwMode="auto">
          <a:xfrm>
            <a:off x="8346631" y="157494"/>
            <a:ext cx="1233726" cy="1248173"/>
          </a:xfrm>
          <a:prstGeom prst="rect">
            <a:avLst/>
          </a:prstGeom>
          <a:noFill/>
        </p:spPr>
      </p:pic>
      <p:sp>
        <p:nvSpPr>
          <p:cNvPr id="13" name="Dikdörtgen 12">
            <a:extLst>
              <a:ext uri="{FF2B5EF4-FFF2-40B4-BE49-F238E27FC236}">
                <a16:creationId xmlns:a16="http://schemas.microsoft.com/office/drawing/2014/main" id="{34FB9587-5220-454F-448C-48CDEF9D9F21}"/>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430689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930087" y="483036"/>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Öğrenciler İle İlgili Etkinlikler</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801609" y="1605367"/>
            <a:ext cx="8660648" cy="2585323"/>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Taşıt Tasarım Proje Yarışmaları</a:t>
            </a:r>
          </a:p>
          <a:p>
            <a:pPr algn="just"/>
            <a:endParaRPr lang="tr-T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SAE - Society of Automotive Engineering </a:t>
            </a:r>
            <a:r>
              <a:rPr lang="en-US" dirty="0" err="1">
                <a:latin typeface="Arial" panose="020B0604020202020204" pitchFamily="34" charset="0"/>
                <a:cs typeface="Arial" panose="020B0604020202020204" pitchFamily="34" charset="0"/>
              </a:rPr>
              <a:t>taşıt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tasarım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yarışması</a:t>
            </a:r>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Formula SAE 2013 </a:t>
            </a:r>
            <a:r>
              <a:rPr lang="tr-TR" b="1" dirty="0" err="1">
                <a:latin typeface="Arial" panose="020B0604020202020204" pitchFamily="34" charset="0"/>
                <a:cs typeface="Arial" panose="020B0604020202020204" pitchFamily="34" charset="0"/>
              </a:rPr>
              <a:t>Italy</a:t>
            </a:r>
            <a:endParaRPr lang="tr-TR" b="1"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Uludağ Racing Takımının Aracı UR02 Formula SAE 2013 </a:t>
            </a:r>
            <a:r>
              <a:rPr lang="tr-TR" dirty="0" err="1">
                <a:latin typeface="Arial" panose="020B0604020202020204" pitchFamily="34" charset="0"/>
                <a:cs typeface="Arial" panose="020B0604020202020204" pitchFamily="34" charset="0"/>
              </a:rPr>
              <a:t>Italy</a:t>
            </a:r>
            <a:r>
              <a:rPr lang="tr-TR" dirty="0">
                <a:latin typeface="Arial" panose="020B0604020202020204" pitchFamily="34" charset="0"/>
                <a:cs typeface="Arial" panose="020B0604020202020204" pitchFamily="34" charset="0"/>
              </a:rPr>
              <a:t>’ de Türkiye’ den katılan tek taşıt olmuştur. </a:t>
            </a:r>
          </a:p>
          <a:p>
            <a:pPr algn="just"/>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pic>
        <p:nvPicPr>
          <p:cNvPr id="3" name="Picture 11">
            <a:extLst>
              <a:ext uri="{FF2B5EF4-FFF2-40B4-BE49-F238E27FC236}">
                <a16:creationId xmlns:a16="http://schemas.microsoft.com/office/drawing/2014/main" id="{7BA3686B-0913-57F3-E334-E7A1F1BF0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09" y="3788747"/>
            <a:ext cx="25431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descr="C:\SONY-NETBOOK-F\Bolum\OMB\Öğrenciler-İle-İlgili\ÖğrenciProjeYarışmaları\Formula SAE Italy\panaromic_foto_fsaeitaly.jpg">
            <a:extLst>
              <a:ext uri="{FF2B5EF4-FFF2-40B4-BE49-F238E27FC236}">
                <a16:creationId xmlns:a16="http://schemas.microsoft.com/office/drawing/2014/main" id="{7B6BB54C-1EEE-7F26-B301-1EB32CB4E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893" y="3782438"/>
            <a:ext cx="3127169"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SONY-NETBOOK-F\Bolum\OMB\BölümTanıtım\MMF-Sayfa-OMBTanıtım\Formula SAE Italy.jpg">
            <a:extLst>
              <a:ext uri="{FF2B5EF4-FFF2-40B4-BE49-F238E27FC236}">
                <a16:creationId xmlns:a16="http://schemas.microsoft.com/office/drawing/2014/main" id="{707C9653-D208-9378-9516-57B66ADB4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8171" y="3782438"/>
            <a:ext cx="2576131"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4">
            <a:extLst>
              <a:ext uri="{FF2B5EF4-FFF2-40B4-BE49-F238E27FC236}">
                <a16:creationId xmlns:a16="http://schemas.microsoft.com/office/drawing/2014/main" id="{C88E7E3C-0302-71C0-F0C6-001D782E05C7}"/>
              </a:ext>
            </a:extLst>
          </p:cNvPr>
          <p:cNvPicPr>
            <a:picLocks noChangeAspect="1" noChangeArrowheads="1"/>
          </p:cNvPicPr>
          <p:nvPr/>
        </p:nvPicPr>
        <p:blipFill>
          <a:blip r:embed="rId5"/>
          <a:srcRect/>
          <a:stretch/>
        </p:blipFill>
        <p:spPr bwMode="auto">
          <a:xfrm>
            <a:off x="493044" y="157494"/>
            <a:ext cx="1248173" cy="1248173"/>
          </a:xfrm>
          <a:prstGeom prst="rect">
            <a:avLst/>
          </a:prstGeom>
          <a:noFill/>
        </p:spPr>
      </p:pic>
      <p:pic>
        <p:nvPicPr>
          <p:cNvPr id="10" name="Resim 4">
            <a:extLst>
              <a:ext uri="{FF2B5EF4-FFF2-40B4-BE49-F238E27FC236}">
                <a16:creationId xmlns:a16="http://schemas.microsoft.com/office/drawing/2014/main" id="{653F77BA-A999-6441-F6F1-65588729AB98}"/>
              </a:ext>
            </a:extLst>
          </p:cNvPr>
          <p:cNvPicPr>
            <a:picLocks noChangeAspect="1" noChangeArrowheads="1"/>
          </p:cNvPicPr>
          <p:nvPr/>
        </p:nvPicPr>
        <p:blipFill>
          <a:blip r:embed="rId6"/>
          <a:srcRect/>
          <a:stretch/>
        </p:blipFill>
        <p:spPr bwMode="auto">
          <a:xfrm>
            <a:off x="8346631" y="157494"/>
            <a:ext cx="1233726" cy="1248173"/>
          </a:xfrm>
          <a:prstGeom prst="rect">
            <a:avLst/>
          </a:prstGeom>
          <a:noFill/>
        </p:spPr>
      </p:pic>
      <p:sp>
        <p:nvSpPr>
          <p:cNvPr id="13" name="Dikdörtgen 12">
            <a:extLst>
              <a:ext uri="{FF2B5EF4-FFF2-40B4-BE49-F238E27FC236}">
                <a16:creationId xmlns:a16="http://schemas.microsoft.com/office/drawing/2014/main" id="{07042BDB-73E3-F86A-4A42-857FC1E838BD}"/>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712527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763922" y="483036"/>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Öğrenciler İle İlgili Etkinlikler</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801609" y="1605367"/>
            <a:ext cx="8660648" cy="2585323"/>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Taşıt Tasarım Proje Yarışmaları</a:t>
            </a:r>
          </a:p>
          <a:p>
            <a:pPr algn="just"/>
            <a:endParaRPr lang="tr-T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SAE - Society of Automotive Engineering </a:t>
            </a:r>
            <a:r>
              <a:rPr lang="en-US" dirty="0" err="1">
                <a:latin typeface="Arial" panose="020B0604020202020204" pitchFamily="34" charset="0"/>
                <a:cs typeface="Arial" panose="020B0604020202020204" pitchFamily="34" charset="0"/>
              </a:rPr>
              <a:t>taşıt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tasarım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yarışması</a:t>
            </a:r>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Formula SAE 2014 </a:t>
            </a:r>
            <a:r>
              <a:rPr lang="tr-TR" b="1" dirty="0" err="1">
                <a:latin typeface="Arial" panose="020B0604020202020204" pitchFamily="34" charset="0"/>
                <a:cs typeface="Arial" panose="020B0604020202020204" pitchFamily="34" charset="0"/>
              </a:rPr>
              <a:t>Russia</a:t>
            </a:r>
            <a:endParaRPr lang="tr-TR" b="1"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Uludağ Racing 2014 yılında Rusya’da düzenlenen yarışmada Business Plan Presentation ve </a:t>
            </a:r>
            <a:r>
              <a:rPr lang="tr-TR" dirty="0" err="1">
                <a:latin typeface="Arial" panose="020B0604020202020204" pitchFamily="34" charset="0"/>
                <a:cs typeface="Arial" panose="020B0604020202020204" pitchFamily="34" charset="0"/>
              </a:rPr>
              <a:t>Cost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Event</a:t>
            </a:r>
            <a:r>
              <a:rPr lang="tr-TR" dirty="0">
                <a:latin typeface="Arial" panose="020B0604020202020204" pitchFamily="34" charset="0"/>
                <a:cs typeface="Arial" panose="020B0604020202020204" pitchFamily="34" charset="0"/>
              </a:rPr>
              <a:t> kategorilerinden 3. olarak 2 ödülle Türkiye’ye döndü</a:t>
            </a:r>
          </a:p>
          <a:p>
            <a:pPr algn="just"/>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pic>
        <p:nvPicPr>
          <p:cNvPr id="7" name="Picture 3" descr="C:\SONY-NETBOOK-F\Bolum\OMB\Öğrenciler-İle-İlgili\ÖğrenciProjeYarışmaları\Formula SAE Rusya 2014\Foto 1.jpg">
            <a:extLst>
              <a:ext uri="{FF2B5EF4-FFF2-40B4-BE49-F238E27FC236}">
                <a16:creationId xmlns:a16="http://schemas.microsoft.com/office/drawing/2014/main" id="{491B4AB0-732F-D55F-94B1-A1658379A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922" y="3628167"/>
            <a:ext cx="2466910" cy="163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8 Resim" descr="fsae-r-2014-2">
            <a:extLst>
              <a:ext uri="{FF2B5EF4-FFF2-40B4-BE49-F238E27FC236}">
                <a16:creationId xmlns:a16="http://schemas.microsoft.com/office/drawing/2014/main" id="{39AE59F1-F484-0722-AA73-DD070AA8D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092" y="3620373"/>
            <a:ext cx="2389539" cy="162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4">
            <a:extLst>
              <a:ext uri="{FF2B5EF4-FFF2-40B4-BE49-F238E27FC236}">
                <a16:creationId xmlns:a16="http://schemas.microsoft.com/office/drawing/2014/main" id="{CBAAE193-FAD7-2CB6-06EE-8AFA2A8DADEB}"/>
              </a:ext>
            </a:extLst>
          </p:cNvPr>
          <p:cNvPicPr>
            <a:picLocks noChangeAspect="1" noChangeArrowheads="1"/>
          </p:cNvPicPr>
          <p:nvPr/>
        </p:nvPicPr>
        <p:blipFill>
          <a:blip r:embed="rId4"/>
          <a:srcRect/>
          <a:stretch/>
        </p:blipFill>
        <p:spPr bwMode="auto">
          <a:xfrm>
            <a:off x="493044" y="157494"/>
            <a:ext cx="1248173" cy="1248173"/>
          </a:xfrm>
          <a:prstGeom prst="rect">
            <a:avLst/>
          </a:prstGeom>
          <a:noFill/>
        </p:spPr>
      </p:pic>
      <p:pic>
        <p:nvPicPr>
          <p:cNvPr id="9" name="Resim 4">
            <a:extLst>
              <a:ext uri="{FF2B5EF4-FFF2-40B4-BE49-F238E27FC236}">
                <a16:creationId xmlns:a16="http://schemas.microsoft.com/office/drawing/2014/main" id="{7FB2DB60-9533-8DA6-E13E-BB61BC428947}"/>
              </a:ext>
            </a:extLst>
          </p:cNvPr>
          <p:cNvPicPr>
            <a:picLocks noChangeAspect="1" noChangeArrowheads="1"/>
          </p:cNvPicPr>
          <p:nvPr/>
        </p:nvPicPr>
        <p:blipFill>
          <a:blip r:embed="rId5"/>
          <a:srcRect/>
          <a:stretch/>
        </p:blipFill>
        <p:spPr bwMode="auto">
          <a:xfrm>
            <a:off x="8346631" y="157494"/>
            <a:ext cx="1233726" cy="1248173"/>
          </a:xfrm>
          <a:prstGeom prst="rect">
            <a:avLst/>
          </a:prstGeom>
          <a:noFill/>
        </p:spPr>
      </p:pic>
      <p:sp>
        <p:nvSpPr>
          <p:cNvPr id="3" name="Dikdörtgen 2">
            <a:extLst>
              <a:ext uri="{FF2B5EF4-FFF2-40B4-BE49-F238E27FC236}">
                <a16:creationId xmlns:a16="http://schemas.microsoft.com/office/drawing/2014/main" id="{0E8E2BED-622F-9119-418F-1791C894B08B}"/>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877839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2615855" y="481474"/>
            <a:ext cx="4848914"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Öğrenciler İle İlgili Etkinlikler</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695569" y="1605367"/>
            <a:ext cx="8766688" cy="923330"/>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Kariyer Günleri, Uludağ Racing (Formula SAE), Otomotiv Topluluğu Etkinlikleri</a:t>
            </a:r>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pic>
        <p:nvPicPr>
          <p:cNvPr id="3" name="Picture 5" descr="C:\SONY-NETBOOK-F\Bolum\OMB\WebPage\Foto\KariyerGünleri\DSCN4976.JPG">
            <a:extLst>
              <a:ext uri="{FF2B5EF4-FFF2-40B4-BE49-F238E27FC236}">
                <a16:creationId xmlns:a16="http://schemas.microsoft.com/office/drawing/2014/main" id="{1D3AA362-B6BB-6BC6-55DA-18DBE4FDD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1982" b="11462"/>
          <a:stretch>
            <a:fillRect/>
          </a:stretch>
        </p:blipFill>
        <p:spPr bwMode="auto">
          <a:xfrm>
            <a:off x="1717009" y="3861896"/>
            <a:ext cx="3126917" cy="13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SONY-NETBOOK-F\Bolum\OMB\WebPage\Foto\KariyerGünleri\DSCN4974.JPG">
            <a:extLst>
              <a:ext uri="{FF2B5EF4-FFF2-40B4-BE49-F238E27FC236}">
                <a16:creationId xmlns:a16="http://schemas.microsoft.com/office/drawing/2014/main" id="{9014CD41-A95D-2EF7-2A5C-1152FEF19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794" b="18584"/>
          <a:stretch>
            <a:fillRect/>
          </a:stretch>
        </p:blipFill>
        <p:spPr bwMode="auto">
          <a:xfrm>
            <a:off x="5523810" y="3873870"/>
            <a:ext cx="3092705" cy="12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SONY-NETBOOK-F\Bolum\OMB\Öğrenciler-İle-İlgili\ÖğrenciProjeYarışmaları\Formula SAE 2016\_DSC0179.JPG">
            <a:extLst>
              <a:ext uri="{FF2B5EF4-FFF2-40B4-BE49-F238E27FC236}">
                <a16:creationId xmlns:a16="http://schemas.microsoft.com/office/drawing/2014/main" id="{C5C5D9F7-EBE8-B4D1-9F3A-B057CF6DA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617"/>
          <a:stretch>
            <a:fillRect/>
          </a:stretch>
        </p:blipFill>
        <p:spPr bwMode="auto">
          <a:xfrm>
            <a:off x="1714853" y="2062016"/>
            <a:ext cx="3129073" cy="15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SONY-NETBOOK-F\Bolum\OMB\Öğrenciler-İle-İlgili\ÖğrenciProjeYarışmaları\BilimŞenliği2015\IMG_0965.JPG">
            <a:extLst>
              <a:ext uri="{FF2B5EF4-FFF2-40B4-BE49-F238E27FC236}">
                <a16:creationId xmlns:a16="http://schemas.microsoft.com/office/drawing/2014/main" id="{C048D66C-48B8-D6DF-6E4B-5C17232D0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3810" y="2024891"/>
            <a:ext cx="3092705" cy="163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4">
            <a:extLst>
              <a:ext uri="{FF2B5EF4-FFF2-40B4-BE49-F238E27FC236}">
                <a16:creationId xmlns:a16="http://schemas.microsoft.com/office/drawing/2014/main" id="{97736D3E-6F06-FE64-CFB6-037515D45618}"/>
              </a:ext>
            </a:extLst>
          </p:cNvPr>
          <p:cNvPicPr>
            <a:picLocks noChangeAspect="1" noChangeArrowheads="1"/>
          </p:cNvPicPr>
          <p:nvPr/>
        </p:nvPicPr>
        <p:blipFill>
          <a:blip r:embed="rId6"/>
          <a:srcRect/>
          <a:stretch/>
        </p:blipFill>
        <p:spPr bwMode="auto">
          <a:xfrm>
            <a:off x="493044" y="157494"/>
            <a:ext cx="1248173" cy="1248173"/>
          </a:xfrm>
          <a:prstGeom prst="rect">
            <a:avLst/>
          </a:prstGeom>
          <a:noFill/>
        </p:spPr>
      </p:pic>
      <p:pic>
        <p:nvPicPr>
          <p:cNvPr id="14" name="Resim 4">
            <a:extLst>
              <a:ext uri="{FF2B5EF4-FFF2-40B4-BE49-F238E27FC236}">
                <a16:creationId xmlns:a16="http://schemas.microsoft.com/office/drawing/2014/main" id="{26269B30-6605-1212-C20D-BC29EEFB4E0F}"/>
              </a:ext>
            </a:extLst>
          </p:cNvPr>
          <p:cNvPicPr>
            <a:picLocks noChangeAspect="1" noChangeArrowheads="1"/>
          </p:cNvPicPr>
          <p:nvPr/>
        </p:nvPicPr>
        <p:blipFill>
          <a:blip r:embed="rId7"/>
          <a:srcRect/>
          <a:stretch/>
        </p:blipFill>
        <p:spPr bwMode="auto">
          <a:xfrm>
            <a:off x="8346631" y="157494"/>
            <a:ext cx="1233726" cy="1248173"/>
          </a:xfrm>
          <a:prstGeom prst="rect">
            <a:avLst/>
          </a:prstGeom>
          <a:noFill/>
        </p:spPr>
      </p:pic>
      <p:sp>
        <p:nvSpPr>
          <p:cNvPr id="13" name="Dikdörtgen 12">
            <a:extLst>
              <a:ext uri="{FF2B5EF4-FFF2-40B4-BE49-F238E27FC236}">
                <a16:creationId xmlns:a16="http://schemas.microsoft.com/office/drawing/2014/main" id="{E83D4B33-414A-E9E1-A780-02F13BAFB055}"/>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13843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2623374" y="483036"/>
            <a:ext cx="4841099"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Öğrenciler İle İlgili Etkinlikler</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092789" y="1605367"/>
            <a:ext cx="8369468" cy="3693319"/>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Kariyer Günleri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BUÜ Spor Tesisleri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Öğrenci Etkinlik Toplulukları (Fotoğrafçılık,</a:t>
            </a:r>
          </a:p>
          <a:p>
            <a:pPr algn="just"/>
            <a:r>
              <a:rPr lang="tr-TR" dirty="0">
                <a:latin typeface="Arial" panose="020B0604020202020204" pitchFamily="34" charset="0"/>
                <a:cs typeface="Arial" panose="020B0604020202020204" pitchFamily="34" charset="0"/>
              </a:rPr>
              <a:t>Dağcılık, Dans, Sualtı, Satranç, Robotik,</a:t>
            </a:r>
          </a:p>
          <a:p>
            <a:pPr algn="just"/>
            <a:r>
              <a:rPr lang="tr-TR" dirty="0">
                <a:latin typeface="Arial" panose="020B0604020202020204" pitchFamily="34" charset="0"/>
                <a:cs typeface="Arial" panose="020B0604020202020204" pitchFamily="34" charset="0"/>
              </a:rPr>
              <a:t>Atçılık,…)</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BUÜ Sanat Kültür Etkinlikleri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Teknik Geziler, Kültür Gezileri, Seminerler</a:t>
            </a:r>
          </a:p>
          <a:p>
            <a:pPr algn="just"/>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pic>
        <p:nvPicPr>
          <p:cNvPr id="7" name="Picture 2" descr="C:\SONY-NETBOOK-F\Bolum\OMB\Öğrenciler-İle-İlgili\TeknikGezi\TOFAŞ-2011\IMG_3219.jpg">
            <a:extLst>
              <a:ext uri="{FF2B5EF4-FFF2-40B4-BE49-F238E27FC236}">
                <a16:creationId xmlns:a16="http://schemas.microsoft.com/office/drawing/2014/main" id="{0FEF49F6-0197-91DB-3E4E-4D1FE21C5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995" b="18523"/>
          <a:stretch>
            <a:fillRect/>
          </a:stretch>
        </p:blipFill>
        <p:spPr bwMode="auto">
          <a:xfrm>
            <a:off x="6097524" y="1556876"/>
            <a:ext cx="2704111" cy="104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SONY-NETBOOK-F\Bolum\OMB\Öğrenciler-İle-İlgili\TeknikGezi\VALEO\VALEO Teknik Gezi.jpeg">
            <a:extLst>
              <a:ext uri="{FF2B5EF4-FFF2-40B4-BE49-F238E27FC236}">
                <a16:creationId xmlns:a16="http://schemas.microsoft.com/office/drawing/2014/main" id="{7B02DB44-B781-C6A3-23BD-661424345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112" b="12917"/>
          <a:stretch>
            <a:fillRect/>
          </a:stretch>
        </p:blipFill>
        <p:spPr bwMode="auto">
          <a:xfrm>
            <a:off x="6097524" y="2808248"/>
            <a:ext cx="2666626" cy="11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SONY-NETBOOK-F\Bolum\OMB\Öğrenciler-İle-İlgili\TeknikGezi\TOFAŞ-2013\IMG_0097.jpg">
            <a:extLst>
              <a:ext uri="{FF2B5EF4-FFF2-40B4-BE49-F238E27FC236}">
                <a16:creationId xmlns:a16="http://schemas.microsoft.com/office/drawing/2014/main" id="{88CCFE38-D16A-E0A3-5A72-F82BA461C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720" b="21594"/>
          <a:stretch>
            <a:fillRect/>
          </a:stretch>
        </p:blipFill>
        <p:spPr bwMode="auto">
          <a:xfrm>
            <a:off x="6135724" y="4116842"/>
            <a:ext cx="2627709" cy="107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4">
            <a:extLst>
              <a:ext uri="{FF2B5EF4-FFF2-40B4-BE49-F238E27FC236}">
                <a16:creationId xmlns:a16="http://schemas.microsoft.com/office/drawing/2014/main" id="{A455A4C7-3DFD-080D-B890-27783E090F77}"/>
              </a:ext>
            </a:extLst>
          </p:cNvPr>
          <p:cNvPicPr>
            <a:picLocks noChangeAspect="1" noChangeArrowheads="1"/>
          </p:cNvPicPr>
          <p:nvPr/>
        </p:nvPicPr>
        <p:blipFill>
          <a:blip r:embed="rId5"/>
          <a:srcRect/>
          <a:stretch/>
        </p:blipFill>
        <p:spPr bwMode="auto">
          <a:xfrm>
            <a:off x="493044" y="157494"/>
            <a:ext cx="1248173" cy="1248173"/>
          </a:xfrm>
          <a:prstGeom prst="rect">
            <a:avLst/>
          </a:prstGeom>
          <a:noFill/>
        </p:spPr>
      </p:pic>
      <p:pic>
        <p:nvPicPr>
          <p:cNvPr id="9" name="Resim 4">
            <a:extLst>
              <a:ext uri="{FF2B5EF4-FFF2-40B4-BE49-F238E27FC236}">
                <a16:creationId xmlns:a16="http://schemas.microsoft.com/office/drawing/2014/main" id="{D9677502-A441-68C5-D80E-FCC8F8EA8C3E}"/>
              </a:ext>
            </a:extLst>
          </p:cNvPr>
          <p:cNvPicPr>
            <a:picLocks noChangeAspect="1" noChangeArrowheads="1"/>
          </p:cNvPicPr>
          <p:nvPr/>
        </p:nvPicPr>
        <p:blipFill>
          <a:blip r:embed="rId6"/>
          <a:srcRect/>
          <a:stretch/>
        </p:blipFill>
        <p:spPr bwMode="auto">
          <a:xfrm>
            <a:off x="8346631" y="157494"/>
            <a:ext cx="1233726" cy="1248173"/>
          </a:xfrm>
          <a:prstGeom prst="rect">
            <a:avLst/>
          </a:prstGeom>
          <a:noFill/>
        </p:spPr>
      </p:pic>
      <p:sp>
        <p:nvSpPr>
          <p:cNvPr id="13" name="Dikdörtgen 12">
            <a:extLst>
              <a:ext uri="{FF2B5EF4-FFF2-40B4-BE49-F238E27FC236}">
                <a16:creationId xmlns:a16="http://schemas.microsoft.com/office/drawing/2014/main" id="{6FA07BE4-1A91-67D2-03A1-3AC280B1E28D}"/>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042200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763922" y="483036"/>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Tanınırlık</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7599" y="1605367"/>
            <a:ext cx="5611447" cy="4093428"/>
          </a:xfrm>
          <a:prstGeom prst="rect">
            <a:avLst/>
          </a:prstGeom>
          <a:noFill/>
        </p:spPr>
        <p:txBody>
          <a:bodyPr wrap="square" rtlCol="0">
            <a:spAutoFit/>
          </a:bodyPr>
          <a:lstStyle/>
          <a:p>
            <a:pPr marL="0" indent="0" algn="just">
              <a:buFontTx/>
              <a:buNone/>
            </a:pPr>
            <a:r>
              <a:rPr lang="tr-TR" altLang="tr-TR" sz="1400" dirty="0">
                <a:latin typeface="Arial" panose="020B0604020202020204" pitchFamily="34" charset="0"/>
                <a:cs typeface="Arial" panose="020B0604020202020204" pitchFamily="34" charset="0"/>
              </a:rPr>
              <a:t>“Elektrikli Taşıtlar için Batarya Teknolojileri Araştırma ve Geliştirme Platformu (BATEG)” 1004 Mükemmeliyet Merkezi Projesinde, toplam 8 kuruluş yer almak olup platformun ana amacı başta Bursa ve Bölge Sanayi, kuruluşları olmak üzere yerli elektrikli taşıtlar için yenilikçi batarya paketi tasarımı ve prototip imalatı gerçekleştirmektir.</a:t>
            </a:r>
          </a:p>
          <a:p>
            <a:pPr marL="0" indent="0" algn="just">
              <a:buFontTx/>
              <a:buNone/>
            </a:pPr>
            <a:r>
              <a:rPr lang="tr-TR" altLang="tr-TR" sz="1400" dirty="0">
                <a:latin typeface="Arial" panose="020B0604020202020204" pitchFamily="34" charset="0"/>
                <a:cs typeface="Arial" panose="020B0604020202020204" pitchFamily="34" charset="0"/>
              </a:rPr>
              <a:t>Projede, otomotiv endüstrisinde tecrübe ve bilgi birikimi bakımından yetkinliğini kanıtlamış </a:t>
            </a:r>
            <a:r>
              <a:rPr lang="tr-TR" altLang="tr-TR" sz="1400" dirty="0" err="1">
                <a:latin typeface="Arial" panose="020B0604020202020204" pitchFamily="34" charset="0"/>
                <a:cs typeface="Arial" panose="020B0604020202020204" pitchFamily="34" charset="0"/>
              </a:rPr>
              <a:t>Coşkunöz</a:t>
            </a:r>
            <a:r>
              <a:rPr lang="tr-TR" altLang="tr-TR" sz="1400" dirty="0">
                <a:latin typeface="Arial" panose="020B0604020202020204" pitchFamily="34" charset="0"/>
                <a:cs typeface="Arial" panose="020B0604020202020204" pitchFamily="34" charset="0"/>
              </a:rPr>
              <a:t> Kalıp Ar-</a:t>
            </a:r>
            <a:r>
              <a:rPr lang="tr-TR" altLang="tr-TR" sz="1400" dirty="0" err="1">
                <a:latin typeface="Arial" panose="020B0604020202020204" pitchFamily="34" charset="0"/>
                <a:cs typeface="Arial" panose="020B0604020202020204" pitchFamily="34" charset="0"/>
              </a:rPr>
              <a:t>Ge</a:t>
            </a:r>
            <a:r>
              <a:rPr lang="tr-TR" altLang="tr-TR" sz="1400" dirty="0">
                <a:latin typeface="Arial" panose="020B0604020202020204" pitchFamily="34" charset="0"/>
                <a:cs typeface="Arial" panose="020B0604020202020204" pitchFamily="34" charset="0"/>
              </a:rPr>
              <a:t> (APYK-1), </a:t>
            </a:r>
            <a:r>
              <a:rPr lang="tr-TR" altLang="tr-TR" sz="1400" dirty="0" err="1">
                <a:latin typeface="Arial" panose="020B0604020202020204" pitchFamily="34" charset="0"/>
                <a:cs typeface="Arial" panose="020B0604020202020204" pitchFamily="34" charset="0"/>
              </a:rPr>
              <a:t>Coşkunöz</a:t>
            </a:r>
            <a:r>
              <a:rPr lang="tr-TR" altLang="tr-TR" sz="1400" dirty="0">
                <a:latin typeface="Arial" panose="020B0604020202020204" pitchFamily="34" charset="0"/>
                <a:cs typeface="Arial" panose="020B0604020202020204" pitchFamily="34" charset="0"/>
              </a:rPr>
              <a:t> Metal Form (APYK-6) ve ASAŞ Ar-</a:t>
            </a:r>
            <a:r>
              <a:rPr lang="tr-TR" altLang="tr-TR" sz="1400" dirty="0" err="1">
                <a:latin typeface="Arial" panose="020B0604020202020204" pitchFamily="34" charset="0"/>
                <a:cs typeface="Arial" panose="020B0604020202020204" pitchFamily="34" charset="0"/>
              </a:rPr>
              <a:t>Ge</a:t>
            </a:r>
            <a:r>
              <a:rPr lang="tr-TR" altLang="tr-TR" sz="1400" dirty="0">
                <a:latin typeface="Arial" panose="020B0604020202020204" pitchFamily="34" charset="0"/>
                <a:cs typeface="Arial" panose="020B0604020202020204" pitchFamily="34" charset="0"/>
              </a:rPr>
              <a:t> Merkezi (APYK-2)’</a:t>
            </a:r>
            <a:r>
              <a:rPr lang="tr-TR" altLang="tr-TR" sz="1400" dirty="0" err="1">
                <a:latin typeface="Arial" panose="020B0604020202020204" pitchFamily="34" charset="0"/>
                <a:cs typeface="Arial" panose="020B0604020202020204" pitchFamily="34" charset="0"/>
              </a:rPr>
              <a:t>nin</a:t>
            </a:r>
            <a:r>
              <a:rPr lang="tr-TR" altLang="tr-TR" sz="1400" dirty="0">
                <a:latin typeface="Arial" panose="020B0604020202020204" pitchFamily="34" charset="0"/>
                <a:cs typeface="Arial" panose="020B0604020202020204" pitchFamily="34" charset="0"/>
              </a:rPr>
              <a:t> yanında proje tecrübeleri ve akademik açıdan önemli süreçlere katkı sağlayan TOBB Ekonomi ve Teknoloji Üniversitesi (İleri Mühendislik Çalışmaları Uygulama ve Araştırma Merkezi, APYK-3) ve Eskişehir Teknik Üniversitesi (İleri Teknolojiler Uygulama ve Araştırma Merkezi, APYK-4)’</a:t>
            </a:r>
            <a:r>
              <a:rPr lang="tr-TR" altLang="tr-TR" sz="1400" dirty="0" err="1">
                <a:latin typeface="Arial" panose="020B0604020202020204" pitchFamily="34" charset="0"/>
                <a:cs typeface="Arial" panose="020B0604020202020204" pitchFamily="34" charset="0"/>
              </a:rPr>
              <a:t>nin</a:t>
            </a:r>
            <a:r>
              <a:rPr lang="tr-TR" altLang="tr-TR" sz="1400" dirty="0">
                <a:latin typeface="Arial" panose="020B0604020202020204" pitchFamily="34" charset="0"/>
                <a:cs typeface="Arial" panose="020B0604020202020204" pitchFamily="34" charset="0"/>
              </a:rPr>
              <a:t> yanında batarya hücre, modül ve paket alanında ülkemizin en önemli alt yapısı ve araştırmacı insan kaynağına sahip TÜBİTAK RUTE (Raylı Ulaşım Teknolojileri Enstitüsü) (APYK-5) yer almaktadır.</a:t>
            </a:r>
          </a:p>
          <a:p>
            <a:pPr algn="just"/>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9ECF4BDE-3B5F-E5A5-61B7-4397041066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8178" y="1605367"/>
            <a:ext cx="2702179" cy="343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4">
            <a:extLst>
              <a:ext uri="{FF2B5EF4-FFF2-40B4-BE49-F238E27FC236}">
                <a16:creationId xmlns:a16="http://schemas.microsoft.com/office/drawing/2014/main" id="{524DF1FA-FF48-0C67-A0B9-F37E66F3A128}"/>
              </a:ext>
            </a:extLst>
          </p:cNvPr>
          <p:cNvPicPr>
            <a:picLocks noChangeAspect="1" noChangeArrowheads="1"/>
          </p:cNvPicPr>
          <p:nvPr/>
        </p:nvPicPr>
        <p:blipFill>
          <a:blip r:embed="rId3"/>
          <a:srcRect/>
          <a:stretch/>
        </p:blipFill>
        <p:spPr bwMode="auto">
          <a:xfrm>
            <a:off x="493044" y="157494"/>
            <a:ext cx="1248173" cy="1248173"/>
          </a:xfrm>
          <a:prstGeom prst="rect">
            <a:avLst/>
          </a:prstGeom>
          <a:noFill/>
        </p:spPr>
      </p:pic>
      <p:pic>
        <p:nvPicPr>
          <p:cNvPr id="8" name="Resim 4">
            <a:extLst>
              <a:ext uri="{FF2B5EF4-FFF2-40B4-BE49-F238E27FC236}">
                <a16:creationId xmlns:a16="http://schemas.microsoft.com/office/drawing/2014/main" id="{82DDBE6D-14B6-ACFE-E88D-73D3E4D8245B}"/>
              </a:ext>
            </a:extLst>
          </p:cNvPr>
          <p:cNvPicPr>
            <a:picLocks noChangeAspect="1" noChangeArrowheads="1"/>
          </p:cNvPicPr>
          <p:nvPr/>
        </p:nvPicPr>
        <p:blipFill>
          <a:blip r:embed="rId4"/>
          <a:srcRect/>
          <a:stretch/>
        </p:blipFill>
        <p:spPr bwMode="auto">
          <a:xfrm>
            <a:off x="8346631" y="157494"/>
            <a:ext cx="1233726" cy="1248173"/>
          </a:xfrm>
          <a:prstGeom prst="rect">
            <a:avLst/>
          </a:prstGeom>
          <a:noFill/>
        </p:spPr>
      </p:pic>
      <p:sp>
        <p:nvSpPr>
          <p:cNvPr id="9" name="Dikdörtgen 8">
            <a:extLst>
              <a:ext uri="{FF2B5EF4-FFF2-40B4-BE49-F238E27FC236}">
                <a16:creationId xmlns:a16="http://schemas.microsoft.com/office/drawing/2014/main" id="{7DA251B1-2CC1-AE9D-0543-5485D16105C2}"/>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199775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835276" y="483036"/>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Tanınırlık</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MURAT YAZICI LinkedIn'de: A review of potassium sodium ...">
            <a:extLst>
              <a:ext uri="{FF2B5EF4-FFF2-40B4-BE49-F238E27FC236}">
                <a16:creationId xmlns:a16="http://schemas.microsoft.com/office/drawing/2014/main" id="{68A192CD-16B8-78E2-B076-97934169C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1517"/>
          <a:stretch>
            <a:fillRect/>
          </a:stretch>
        </p:blipFill>
        <p:spPr bwMode="auto">
          <a:xfrm>
            <a:off x="1868608" y="1654970"/>
            <a:ext cx="6343408" cy="345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4">
            <a:extLst>
              <a:ext uri="{FF2B5EF4-FFF2-40B4-BE49-F238E27FC236}">
                <a16:creationId xmlns:a16="http://schemas.microsoft.com/office/drawing/2014/main" id="{872589FE-7886-3B93-6288-02B6C98328F8}"/>
              </a:ext>
            </a:extLst>
          </p:cNvPr>
          <p:cNvPicPr>
            <a:picLocks noChangeAspect="1" noChangeArrowheads="1"/>
          </p:cNvPicPr>
          <p:nvPr/>
        </p:nvPicPr>
        <p:blipFill>
          <a:blip r:embed="rId3"/>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4B5168FC-B021-2D13-475B-4F61C40DC611}"/>
              </a:ext>
            </a:extLst>
          </p:cNvPr>
          <p:cNvPicPr>
            <a:picLocks noChangeAspect="1" noChangeArrowheads="1"/>
          </p:cNvPicPr>
          <p:nvPr/>
        </p:nvPicPr>
        <p:blipFill>
          <a:blip r:embed="rId4"/>
          <a:srcRect/>
          <a:stretch/>
        </p:blipFill>
        <p:spPr bwMode="auto">
          <a:xfrm>
            <a:off x="8346631" y="157494"/>
            <a:ext cx="1233726" cy="1248173"/>
          </a:xfrm>
          <a:prstGeom prst="rect">
            <a:avLst/>
          </a:prstGeom>
          <a:noFill/>
        </p:spPr>
      </p:pic>
      <p:sp>
        <p:nvSpPr>
          <p:cNvPr id="8" name="Dikdörtgen 7">
            <a:extLst>
              <a:ext uri="{FF2B5EF4-FFF2-40B4-BE49-F238E27FC236}">
                <a16:creationId xmlns:a16="http://schemas.microsoft.com/office/drawing/2014/main" id="{CBC4C257-68A6-1CB4-E114-8F03D1DE42D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406064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4424" y="1605367"/>
            <a:ext cx="7848601" cy="3416320"/>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Otomotiv Mühendisliği alanında günümüz ve geleceğin teknolojilerinin gelişimine yardımcı olabilecek, uluslararası düzeyde bilgi üretme ve yaymak,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Otomotiv Mühendisliği alanında araştırma ve teknoloji geliştirme kültürünün yaygınlaştırılmasına ve Ülkenin tasarım, imalat ve teknoloji üretilmesi çalışmalarına destek verilerek toplumun refah seviyesinin yükselmesine yardımcı olmak,</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Otomotiv Mühendisliği alanında lisans ve lisansüstü eğitimi ile ülkenin en iyi otomotiv mühendislerini yetiştirmektir.</a:t>
            </a:r>
          </a:p>
          <a:p>
            <a:pPr algn="just"/>
            <a:endParaRPr lang="tr-TR" dirty="0">
              <a:latin typeface="Arial" panose="020B0604020202020204" pitchFamily="34" charset="0"/>
              <a:cs typeface="Arial" panose="020B0604020202020204" pitchFamily="34" charset="0"/>
            </a:endParaRPr>
          </a:p>
        </p:txBody>
      </p:sp>
      <p:pic>
        <p:nvPicPr>
          <p:cNvPr id="6" name="Resim 4">
            <a:extLst>
              <a:ext uri="{FF2B5EF4-FFF2-40B4-BE49-F238E27FC236}">
                <a16:creationId xmlns:a16="http://schemas.microsoft.com/office/drawing/2014/main" id="{450DE5CB-208C-7F3C-A5BF-8343E046051D}"/>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0F12683D-6E46-7C4C-50B7-F4A6D5E8D1E6}"/>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5" name="Rectangle 8">
            <a:extLst>
              <a:ext uri="{FF2B5EF4-FFF2-40B4-BE49-F238E27FC236}">
                <a16:creationId xmlns:a16="http://schemas.microsoft.com/office/drawing/2014/main" id="{8CBA1F21-45D3-4138-3D3B-6E6C0AE140E6}"/>
              </a:ext>
            </a:extLst>
          </p:cNvPr>
          <p:cNvSpPr>
            <a:spLocks noChangeArrowheads="1"/>
          </p:cNvSpPr>
          <p:nvPr/>
        </p:nvSpPr>
        <p:spPr bwMode="auto">
          <a:xfrm>
            <a:off x="3930253" y="483036"/>
            <a:ext cx="2227341"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40000"/>
              </a:lnSpc>
            </a:pPr>
            <a:r>
              <a:rPr lang="tr-TR" sz="2646" b="1" dirty="0" err="1">
                <a:solidFill>
                  <a:srgbClr val="002060"/>
                </a:solidFill>
                <a:latin typeface="Arial" panose="020B0604020202020204" pitchFamily="34" charset="0"/>
                <a:cs typeface="Arial" panose="020B0604020202020204" pitchFamily="34" charset="0"/>
              </a:rPr>
              <a:t>Uzgörevimiz</a:t>
            </a:r>
            <a:endParaRPr lang="tr-TR" sz="2646" b="1" dirty="0">
              <a:solidFill>
                <a:srgbClr val="002060"/>
              </a:solidFill>
              <a:latin typeface="Arial" panose="020B0604020202020204" pitchFamily="34" charset="0"/>
              <a:cs typeface="Arial" panose="020B0604020202020204" pitchFamily="34" charset="0"/>
            </a:endParaRPr>
          </a:p>
        </p:txBody>
      </p:sp>
      <p:sp>
        <p:nvSpPr>
          <p:cNvPr id="9" name="Dikdörtgen 8">
            <a:extLst>
              <a:ext uri="{FF2B5EF4-FFF2-40B4-BE49-F238E27FC236}">
                <a16:creationId xmlns:a16="http://schemas.microsoft.com/office/drawing/2014/main" id="{B7288638-57D8-C1CB-351B-43C6815526C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239993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835276" y="483036"/>
            <a:ext cx="655278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Tanınırlık</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pic>
        <p:nvPicPr>
          <p:cNvPr id="3" name="Resim 7">
            <a:extLst>
              <a:ext uri="{FF2B5EF4-FFF2-40B4-BE49-F238E27FC236}">
                <a16:creationId xmlns:a16="http://schemas.microsoft.com/office/drawing/2014/main" id="{09B7B45E-2147-9CA0-F4BF-0DD71B5D74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5332" y="1484797"/>
            <a:ext cx="5989960" cy="150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s://i.dunya.com/storage/files/images/2020/12/30/dsc-0046-Nuhz_cover.jpg">
            <a:extLst>
              <a:ext uri="{FF2B5EF4-FFF2-40B4-BE49-F238E27FC236}">
                <a16:creationId xmlns:a16="http://schemas.microsoft.com/office/drawing/2014/main" id="{A8039ACC-830F-D40D-44B3-0B2C1F41F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492" y="3079657"/>
            <a:ext cx="3911639" cy="220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4">
            <a:extLst>
              <a:ext uri="{FF2B5EF4-FFF2-40B4-BE49-F238E27FC236}">
                <a16:creationId xmlns:a16="http://schemas.microsoft.com/office/drawing/2014/main" id="{45CF1543-8D9A-5926-6253-074584095A6E}"/>
              </a:ext>
            </a:extLst>
          </p:cNvPr>
          <p:cNvPicPr>
            <a:picLocks noChangeAspect="1" noChangeArrowheads="1"/>
          </p:cNvPicPr>
          <p:nvPr/>
        </p:nvPicPr>
        <p:blipFill>
          <a:blip r:embed="rId4"/>
          <a:srcRect/>
          <a:stretch/>
        </p:blipFill>
        <p:spPr bwMode="auto">
          <a:xfrm>
            <a:off x="493044" y="157494"/>
            <a:ext cx="1248173" cy="1248173"/>
          </a:xfrm>
          <a:prstGeom prst="rect">
            <a:avLst/>
          </a:prstGeom>
          <a:noFill/>
        </p:spPr>
      </p:pic>
      <p:pic>
        <p:nvPicPr>
          <p:cNvPr id="8" name="Resim 4">
            <a:extLst>
              <a:ext uri="{FF2B5EF4-FFF2-40B4-BE49-F238E27FC236}">
                <a16:creationId xmlns:a16="http://schemas.microsoft.com/office/drawing/2014/main" id="{497BFC2E-7F7C-1C81-8368-953ED6D7421F}"/>
              </a:ext>
            </a:extLst>
          </p:cNvPr>
          <p:cNvPicPr>
            <a:picLocks noChangeAspect="1" noChangeArrowheads="1"/>
          </p:cNvPicPr>
          <p:nvPr/>
        </p:nvPicPr>
        <p:blipFill>
          <a:blip r:embed="rId5"/>
          <a:srcRect/>
          <a:stretch/>
        </p:blipFill>
        <p:spPr bwMode="auto">
          <a:xfrm>
            <a:off x="8346631" y="157494"/>
            <a:ext cx="1233726" cy="1248173"/>
          </a:xfrm>
          <a:prstGeom prst="rect">
            <a:avLst/>
          </a:prstGeom>
          <a:noFill/>
        </p:spPr>
      </p:pic>
      <p:sp>
        <p:nvSpPr>
          <p:cNvPr id="9" name="Dikdörtgen 8">
            <a:extLst>
              <a:ext uri="{FF2B5EF4-FFF2-40B4-BE49-F238E27FC236}">
                <a16:creationId xmlns:a16="http://schemas.microsoft.com/office/drawing/2014/main" id="{011C3F4F-B8E4-464E-4873-CB56F77004F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42546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835276" y="201793"/>
            <a:ext cx="6552780"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Neden BUÜ Otomotiv Mühendisliği Bölümü</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801609" y="1650152"/>
            <a:ext cx="6341653" cy="4108817"/>
          </a:xfrm>
          <a:prstGeom prst="rect">
            <a:avLst/>
          </a:prstGeom>
          <a:noFill/>
        </p:spPr>
        <p:txBody>
          <a:bodyPr wrap="square" rtlCol="0">
            <a:spAutoFit/>
          </a:bodyPr>
          <a:lstStyle/>
          <a:p>
            <a:pPr marL="0" indent="0" algn="just" eaLnBrk="1" hangingPunct="1">
              <a:lnSpc>
                <a:spcPct val="150000"/>
              </a:lnSpc>
              <a:buClr>
                <a:schemeClr val="tx2"/>
              </a:buClr>
            </a:pPr>
            <a:r>
              <a:rPr lang="tr-TR" altLang="tr-TR" dirty="0">
                <a:latin typeface="Arial" panose="020B0604020202020204" pitchFamily="34" charset="0"/>
                <a:cs typeface="Arial" panose="020B0604020202020204" pitchFamily="34" charset="0"/>
              </a:rPr>
              <a:t>Eğitim ve sosyal etkinliklere uygun tasarlanmış Otomotiv Mühendisliği Bölümüne ait modern bina  </a:t>
            </a:r>
          </a:p>
          <a:p>
            <a:pPr marL="0" indent="0" algn="just" eaLnBrk="1" hangingPunct="1">
              <a:lnSpc>
                <a:spcPct val="150000"/>
              </a:lnSpc>
              <a:buClr>
                <a:schemeClr val="tx2"/>
              </a:buClr>
            </a:pPr>
            <a:endParaRPr lang="tr-TR" altLang="tr-TR" dirty="0">
              <a:latin typeface="Arial" panose="020B0604020202020204" pitchFamily="34" charset="0"/>
              <a:cs typeface="Arial" panose="020B0604020202020204" pitchFamily="34" charset="0"/>
            </a:endParaRPr>
          </a:p>
          <a:p>
            <a:pPr marL="0" indent="0" algn="just" eaLnBrk="1" hangingPunct="1">
              <a:lnSpc>
                <a:spcPct val="150000"/>
              </a:lnSpc>
              <a:buClr>
                <a:schemeClr val="tx2"/>
              </a:buClr>
            </a:pPr>
            <a:r>
              <a:rPr lang="tr-TR" altLang="tr-TR" dirty="0">
                <a:latin typeface="Arial" panose="020B0604020202020204" pitchFamily="34" charset="0"/>
                <a:cs typeface="Arial" panose="020B0604020202020204" pitchFamily="34" charset="0"/>
              </a:rPr>
              <a:t>Etkin öğrenci-öğretim üyesi etkileşimi</a:t>
            </a:r>
          </a:p>
          <a:p>
            <a:pPr algn="just">
              <a:lnSpc>
                <a:spcPct val="150000"/>
              </a:lnSpc>
              <a:buClr>
                <a:schemeClr val="tx2"/>
              </a:buClr>
            </a:pPr>
            <a:endParaRPr lang="tr-TR" altLang="tr-TR" dirty="0">
              <a:latin typeface="Arial" panose="020B0604020202020204" pitchFamily="34" charset="0"/>
              <a:cs typeface="Arial" panose="020B0604020202020204" pitchFamily="34" charset="0"/>
            </a:endParaRPr>
          </a:p>
          <a:p>
            <a:pPr algn="just">
              <a:lnSpc>
                <a:spcPct val="150000"/>
              </a:lnSpc>
              <a:buClr>
                <a:schemeClr val="tx2"/>
              </a:buClr>
            </a:pPr>
            <a:r>
              <a:rPr lang="tr-TR" altLang="tr-TR" dirty="0">
                <a:latin typeface="Arial" panose="020B0604020202020204" pitchFamily="34" charset="0"/>
                <a:cs typeface="Arial" panose="020B0604020202020204" pitchFamily="34" charset="0"/>
              </a:rPr>
              <a:t>Türkiye</a:t>
            </a:r>
            <a:r>
              <a:rPr lang="tr-TR" altLang="en-US" dirty="0">
                <a:latin typeface="Arial" panose="020B0604020202020204" pitchFamily="34" charset="0"/>
                <a:cs typeface="Arial" panose="020B0604020202020204" pitchFamily="34" charset="0"/>
              </a:rPr>
              <a:t>’</a:t>
            </a:r>
            <a:r>
              <a:rPr lang="tr-TR" altLang="tr-TR" dirty="0">
                <a:latin typeface="Arial" panose="020B0604020202020204" pitchFamily="34" charset="0"/>
                <a:cs typeface="Arial" panose="020B0604020202020204" pitchFamily="34" charset="0"/>
              </a:rPr>
              <a:t> de otomotiv alanında yaşanan gelişmeler ve otomotiv sektöründe Otomotiv Mühendislerine duyulan gereksinimin artması</a:t>
            </a:r>
          </a:p>
          <a:p>
            <a:pPr algn="just">
              <a:lnSpc>
                <a:spcPct val="150000"/>
              </a:lnSpc>
              <a:buClr>
                <a:schemeClr val="tx2"/>
              </a:buClr>
            </a:pPr>
            <a:endParaRPr lang="tr-TR" alt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pic>
        <p:nvPicPr>
          <p:cNvPr id="3" name="Picture 9" descr="C:\SONY-NETBOOK-F\Bolum\OMB\WebPage\YeniWebPage\29AralıkBurkonFotolar\IMG_8413.jpg">
            <a:extLst>
              <a:ext uri="{FF2B5EF4-FFF2-40B4-BE49-F238E27FC236}">
                <a16:creationId xmlns:a16="http://schemas.microsoft.com/office/drawing/2014/main" id="{F475CE98-B353-D3B7-8678-989207BCF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637" y="1849071"/>
            <a:ext cx="238283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SONY-NETBOOK-F\Bolum\OMB\Öğrenciler-İle-İlgili\TeknikGezi\TOFAŞ-2013\IMG_0068.jpg">
            <a:extLst>
              <a:ext uri="{FF2B5EF4-FFF2-40B4-BE49-F238E27FC236}">
                <a16:creationId xmlns:a16="http://schemas.microsoft.com/office/drawing/2014/main" id="{01BD540F-2F5A-2297-2499-595C4BA6D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045" y="3530600"/>
            <a:ext cx="237331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4">
            <a:extLst>
              <a:ext uri="{FF2B5EF4-FFF2-40B4-BE49-F238E27FC236}">
                <a16:creationId xmlns:a16="http://schemas.microsoft.com/office/drawing/2014/main" id="{36214AC2-220B-3E90-9D3C-4DC35835083B}"/>
              </a:ext>
            </a:extLst>
          </p:cNvPr>
          <p:cNvPicPr>
            <a:picLocks noChangeAspect="1" noChangeArrowheads="1"/>
          </p:cNvPicPr>
          <p:nvPr/>
        </p:nvPicPr>
        <p:blipFill>
          <a:blip r:embed="rId4"/>
          <a:srcRect/>
          <a:stretch/>
        </p:blipFill>
        <p:spPr bwMode="auto">
          <a:xfrm>
            <a:off x="493044" y="157494"/>
            <a:ext cx="1248173" cy="1248173"/>
          </a:xfrm>
          <a:prstGeom prst="rect">
            <a:avLst/>
          </a:prstGeom>
          <a:noFill/>
        </p:spPr>
      </p:pic>
      <p:pic>
        <p:nvPicPr>
          <p:cNvPr id="9" name="Resim 4">
            <a:extLst>
              <a:ext uri="{FF2B5EF4-FFF2-40B4-BE49-F238E27FC236}">
                <a16:creationId xmlns:a16="http://schemas.microsoft.com/office/drawing/2014/main" id="{E8C15723-7CAE-CB1C-5AE2-BA0BA02F6C56}"/>
              </a:ext>
            </a:extLst>
          </p:cNvPr>
          <p:cNvPicPr>
            <a:picLocks noChangeAspect="1" noChangeArrowheads="1"/>
          </p:cNvPicPr>
          <p:nvPr/>
        </p:nvPicPr>
        <p:blipFill>
          <a:blip r:embed="rId5"/>
          <a:srcRect/>
          <a:stretch/>
        </p:blipFill>
        <p:spPr bwMode="auto">
          <a:xfrm>
            <a:off x="8346631" y="157494"/>
            <a:ext cx="1233726" cy="1248173"/>
          </a:xfrm>
          <a:prstGeom prst="rect">
            <a:avLst/>
          </a:prstGeom>
          <a:noFill/>
        </p:spPr>
      </p:pic>
      <p:sp>
        <p:nvSpPr>
          <p:cNvPr id="10" name="Dikdörtgen 9">
            <a:extLst>
              <a:ext uri="{FF2B5EF4-FFF2-40B4-BE49-F238E27FC236}">
                <a16:creationId xmlns:a16="http://schemas.microsoft.com/office/drawing/2014/main" id="{87743A63-30B0-1CEA-1371-B10FE040F3D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2133228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678866" y="198023"/>
            <a:ext cx="6552780"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Neden BUÜ Otomotiv Mühendisliği Bölümü</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801609" y="1758364"/>
            <a:ext cx="5472191" cy="3693319"/>
          </a:xfrm>
          <a:prstGeom prst="rect">
            <a:avLst/>
          </a:prstGeom>
          <a:noFill/>
        </p:spPr>
        <p:txBody>
          <a:bodyPr wrap="square" rtlCol="0">
            <a:spAutoFit/>
          </a:bodyPr>
          <a:lstStyle/>
          <a:p>
            <a:pPr algn="just"/>
            <a:r>
              <a:rPr lang="tr-TR" altLang="tr-TR" dirty="0">
                <a:latin typeface="Arial" panose="020B0604020202020204" pitchFamily="34" charset="0"/>
                <a:cs typeface="Arial" panose="020B0604020202020204" pitchFamily="34" charset="0"/>
              </a:rPr>
              <a:t>Bursa</a:t>
            </a:r>
            <a:r>
              <a:rPr lang="tr-TR" altLang="en-US" dirty="0">
                <a:latin typeface="Arial" panose="020B0604020202020204" pitchFamily="34" charset="0"/>
                <a:cs typeface="Arial" panose="020B0604020202020204" pitchFamily="34" charset="0"/>
              </a:rPr>
              <a:t>’</a:t>
            </a:r>
            <a:r>
              <a:rPr lang="tr-TR" altLang="tr-TR" dirty="0">
                <a:latin typeface="Arial" panose="020B0604020202020204" pitchFamily="34" charset="0"/>
                <a:cs typeface="Arial" panose="020B0604020202020204" pitchFamily="34" charset="0"/>
              </a:rPr>
              <a:t>nın otomotiv sektörünün önemli merkezlerinden birisi olması</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Son sınıfta Dönem içi staj kapsamında Otomotiv alanında ilgili ana veya yan sanayide Proje dersleri projelerini yapabilme olanağı</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Otomotiv Mühendisliği Laboratuvar dersi deneyleri test çalışmalarını hem Bölüm ve hem de Otomotiv alanında ilgili ana veya yan sanayisi Fabrikada testleri uygulamaları konusunda bilgi edinme olanağı</a:t>
            </a:r>
          </a:p>
          <a:p>
            <a:pPr algn="just"/>
            <a:endParaRPr lang="tr-TR" dirty="0">
              <a:latin typeface="Arial" panose="020B0604020202020204" pitchFamily="34" charset="0"/>
              <a:cs typeface="Arial" panose="020B0604020202020204" pitchFamily="34" charset="0"/>
            </a:endParaRPr>
          </a:p>
        </p:txBody>
      </p:sp>
      <p:pic>
        <p:nvPicPr>
          <p:cNvPr id="6" name="Resim 7" descr="C:\SONY-NETBOOK-F\Bolum\OMB\Programlar\L\OMP\2014-2015 Güz\TOFAŞ-Staj-Çalışmaları\20141205_153845.jpg">
            <a:extLst>
              <a:ext uri="{FF2B5EF4-FFF2-40B4-BE49-F238E27FC236}">
                <a16:creationId xmlns:a16="http://schemas.microsoft.com/office/drawing/2014/main" id="{B8F3C8EA-1995-BA1D-1534-8C7493043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268" y="1758364"/>
            <a:ext cx="28813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SONY-NETBOOK-F\Bolum\OMB\Programlar\L\OMP\2014-2015 Güz\RENAULT-Staj-Çalışmaları\IMG_1283.JPG">
            <a:extLst>
              <a:ext uri="{FF2B5EF4-FFF2-40B4-BE49-F238E27FC236}">
                <a16:creationId xmlns:a16="http://schemas.microsoft.com/office/drawing/2014/main" id="{23107497-209E-A3A8-48B8-95627B375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267" y="3740313"/>
            <a:ext cx="2881313" cy="166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4">
            <a:extLst>
              <a:ext uri="{FF2B5EF4-FFF2-40B4-BE49-F238E27FC236}">
                <a16:creationId xmlns:a16="http://schemas.microsoft.com/office/drawing/2014/main" id="{77469870-DCC3-2BCB-D306-C258BA04EB31}"/>
              </a:ext>
            </a:extLst>
          </p:cNvPr>
          <p:cNvPicPr>
            <a:picLocks noChangeAspect="1" noChangeArrowheads="1"/>
          </p:cNvPicPr>
          <p:nvPr/>
        </p:nvPicPr>
        <p:blipFill>
          <a:blip r:embed="rId4"/>
          <a:srcRect/>
          <a:stretch/>
        </p:blipFill>
        <p:spPr bwMode="auto">
          <a:xfrm>
            <a:off x="493044" y="157494"/>
            <a:ext cx="1248173" cy="1248173"/>
          </a:xfrm>
          <a:prstGeom prst="rect">
            <a:avLst/>
          </a:prstGeom>
          <a:noFill/>
        </p:spPr>
      </p:pic>
      <p:pic>
        <p:nvPicPr>
          <p:cNvPr id="9" name="Resim 4">
            <a:extLst>
              <a:ext uri="{FF2B5EF4-FFF2-40B4-BE49-F238E27FC236}">
                <a16:creationId xmlns:a16="http://schemas.microsoft.com/office/drawing/2014/main" id="{C2F0E80C-8026-F815-264E-0FC4BA33B162}"/>
              </a:ext>
            </a:extLst>
          </p:cNvPr>
          <p:cNvPicPr>
            <a:picLocks noChangeAspect="1" noChangeArrowheads="1"/>
          </p:cNvPicPr>
          <p:nvPr/>
        </p:nvPicPr>
        <p:blipFill>
          <a:blip r:embed="rId5"/>
          <a:srcRect/>
          <a:stretch/>
        </p:blipFill>
        <p:spPr bwMode="auto">
          <a:xfrm>
            <a:off x="8346631" y="157494"/>
            <a:ext cx="1233726" cy="1248173"/>
          </a:xfrm>
          <a:prstGeom prst="rect">
            <a:avLst/>
          </a:prstGeom>
          <a:noFill/>
        </p:spPr>
      </p:pic>
      <p:sp>
        <p:nvSpPr>
          <p:cNvPr id="10" name="Dikdörtgen 9">
            <a:extLst>
              <a:ext uri="{FF2B5EF4-FFF2-40B4-BE49-F238E27FC236}">
                <a16:creationId xmlns:a16="http://schemas.microsoft.com/office/drawing/2014/main" id="{A99CB91A-FBB2-4837-9CE6-290C935EECE0}"/>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83446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835276" y="198023"/>
            <a:ext cx="6552780"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Neden BUÜ Otomotiv Mühendisliği Bölümü</a:t>
            </a:r>
          </a:p>
        </p:txBody>
      </p:sp>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801609" y="1758364"/>
            <a:ext cx="6200976" cy="2862322"/>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Dünya ve Türkiye’ de otomotiv endüstrisinin gelişmelerine paralel ders içerikleri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Otomotiv ana ve yan sanayi kuruluşlarında staj olanakları</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Erasmus, Mevlana ve Farabi öğrenci değişim programları</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Derslerde Otomotiv sektöründe yer alan uzmanlardan otomotiv ile ilgili konularda eğitim alabilme olanağı</a:t>
            </a:r>
          </a:p>
          <a:p>
            <a:pPr algn="just"/>
            <a:endParaRPr lang="tr-TR" dirty="0">
              <a:latin typeface="Arial" panose="020B0604020202020204" pitchFamily="34" charset="0"/>
              <a:cs typeface="Arial" panose="020B0604020202020204" pitchFamily="34" charset="0"/>
            </a:endParaRPr>
          </a:p>
        </p:txBody>
      </p:sp>
      <p:pic>
        <p:nvPicPr>
          <p:cNvPr id="3" name="Resim 11" descr="C:\SONY-NETBOOK-F\Bolum\OMB\Öğrenciler-İle-İlgili\TeknikGezi\Durmazlar\DurmazlarFoto\IMG_0498.JPG">
            <a:extLst>
              <a:ext uri="{FF2B5EF4-FFF2-40B4-BE49-F238E27FC236}">
                <a16:creationId xmlns:a16="http://schemas.microsoft.com/office/drawing/2014/main" id="{34D6B737-DFEC-99C1-5046-B3089BFC4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500" t="7875" r="2750" b="2499"/>
          <a:stretch>
            <a:fillRect/>
          </a:stretch>
        </p:blipFill>
        <p:spPr bwMode="auto">
          <a:xfrm>
            <a:off x="7639513" y="1634840"/>
            <a:ext cx="1940844" cy="181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SONY-NETBOOK-F\Bolum\OMB\Öğrenciler-İle-İlgili\TeknikGezi\TOFAŞ-2013\IMG_0060.jpg">
            <a:extLst>
              <a:ext uri="{FF2B5EF4-FFF2-40B4-BE49-F238E27FC236}">
                <a16:creationId xmlns:a16="http://schemas.microsoft.com/office/drawing/2014/main" id="{4AA65387-9243-9123-5910-8D110A4E6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513" y="3581915"/>
            <a:ext cx="1940844" cy="169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4">
            <a:extLst>
              <a:ext uri="{FF2B5EF4-FFF2-40B4-BE49-F238E27FC236}">
                <a16:creationId xmlns:a16="http://schemas.microsoft.com/office/drawing/2014/main" id="{79C9D837-4C66-18A9-B638-AD429593A5DC}"/>
              </a:ext>
            </a:extLst>
          </p:cNvPr>
          <p:cNvPicPr>
            <a:picLocks noChangeAspect="1" noChangeArrowheads="1"/>
          </p:cNvPicPr>
          <p:nvPr/>
        </p:nvPicPr>
        <p:blipFill>
          <a:blip r:embed="rId4"/>
          <a:srcRect/>
          <a:stretch/>
        </p:blipFill>
        <p:spPr bwMode="auto">
          <a:xfrm>
            <a:off x="493044" y="157494"/>
            <a:ext cx="1248173" cy="1248173"/>
          </a:xfrm>
          <a:prstGeom prst="rect">
            <a:avLst/>
          </a:prstGeom>
          <a:noFill/>
        </p:spPr>
      </p:pic>
      <p:pic>
        <p:nvPicPr>
          <p:cNvPr id="9" name="Resim 4">
            <a:extLst>
              <a:ext uri="{FF2B5EF4-FFF2-40B4-BE49-F238E27FC236}">
                <a16:creationId xmlns:a16="http://schemas.microsoft.com/office/drawing/2014/main" id="{53BD519C-1B6A-E170-618A-190B92442E23}"/>
              </a:ext>
            </a:extLst>
          </p:cNvPr>
          <p:cNvPicPr>
            <a:picLocks noChangeAspect="1" noChangeArrowheads="1"/>
          </p:cNvPicPr>
          <p:nvPr/>
        </p:nvPicPr>
        <p:blipFill>
          <a:blip r:embed="rId5"/>
          <a:srcRect/>
          <a:stretch/>
        </p:blipFill>
        <p:spPr bwMode="auto">
          <a:xfrm>
            <a:off x="8346631" y="157494"/>
            <a:ext cx="1233726" cy="1248173"/>
          </a:xfrm>
          <a:prstGeom prst="rect">
            <a:avLst/>
          </a:prstGeom>
          <a:noFill/>
        </p:spPr>
      </p:pic>
      <p:sp>
        <p:nvSpPr>
          <p:cNvPr id="10" name="Dikdörtgen 9">
            <a:extLst>
              <a:ext uri="{FF2B5EF4-FFF2-40B4-BE49-F238E27FC236}">
                <a16:creationId xmlns:a16="http://schemas.microsoft.com/office/drawing/2014/main" id="{F05274F6-52E6-BDD6-2C95-15EC1F12AF20}"/>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834699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Google Shape;117;p1"/>
          <p:cNvSpPr/>
          <p:nvPr/>
        </p:nvSpPr>
        <p:spPr>
          <a:xfrm>
            <a:off x="1731729" y="2321321"/>
            <a:ext cx="6617161" cy="1362198"/>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None/>
            </a:pPr>
            <a:endParaRPr lang="tr-TR" sz="2400" b="1" i="0" u="none" strike="noStrike" cap="none" dirty="0">
              <a:solidFill>
                <a:schemeClr val="tx1"/>
              </a:solidFill>
              <a:sym typeface="Arial"/>
            </a:endParaRPr>
          </a:p>
        </p:txBody>
      </p:sp>
      <p:pic>
        <p:nvPicPr>
          <p:cNvPr id="9" name="Resim 8">
            <a:extLst>
              <a:ext uri="{FF2B5EF4-FFF2-40B4-BE49-F238E27FC236}">
                <a16:creationId xmlns:a16="http://schemas.microsoft.com/office/drawing/2014/main" id="{F931712E-EB92-B4A8-5ADC-221AC8FE61B8}"/>
              </a:ext>
            </a:extLst>
          </p:cNvPr>
          <p:cNvPicPr>
            <a:picLocks noChangeAspect="1"/>
          </p:cNvPicPr>
          <p:nvPr/>
        </p:nvPicPr>
        <p:blipFill>
          <a:blip r:embed="rId2"/>
          <a:srcRect/>
          <a:stretch/>
        </p:blipFill>
        <p:spPr>
          <a:xfrm>
            <a:off x="4243296" y="785644"/>
            <a:ext cx="1594026" cy="1594026"/>
          </a:xfrm>
          <a:prstGeom prst="rect">
            <a:avLst/>
          </a:prstGeom>
        </p:spPr>
      </p:pic>
      <p:sp>
        <p:nvSpPr>
          <p:cNvPr id="11" name="Metin kutusu 10">
            <a:extLst>
              <a:ext uri="{FF2B5EF4-FFF2-40B4-BE49-F238E27FC236}">
                <a16:creationId xmlns:a16="http://schemas.microsoft.com/office/drawing/2014/main" id="{E80B801D-E205-5234-F4D5-8D2FBA63C727}"/>
              </a:ext>
            </a:extLst>
          </p:cNvPr>
          <p:cNvSpPr txBox="1"/>
          <p:nvPr/>
        </p:nvSpPr>
        <p:spPr>
          <a:xfrm>
            <a:off x="3761404" y="3002420"/>
            <a:ext cx="2557809" cy="738664"/>
          </a:xfrm>
          <a:prstGeom prst="rect">
            <a:avLst/>
          </a:prstGeom>
          <a:noFill/>
        </p:spPr>
        <p:txBody>
          <a:bodyPr wrap="square" rtlCol="0">
            <a:spAutoFit/>
          </a:bodyPr>
          <a:lstStyle/>
          <a:p>
            <a:r>
              <a:rPr lang="tr-TR" sz="2400" b="1" dirty="0">
                <a:solidFill>
                  <a:schemeClr val="tx1"/>
                </a:solidFill>
                <a:latin typeface="Arial" panose="020B0604020202020204" pitchFamily="34" charset="0"/>
                <a:cs typeface="Arial" panose="020B0604020202020204" pitchFamily="34" charset="0"/>
              </a:rPr>
              <a:t>TEŞEKKÜRLER</a:t>
            </a:r>
          </a:p>
          <a:p>
            <a:pPr algn="ctr"/>
            <a:endParaRPr lang="tr-TR" dirty="0">
              <a:latin typeface="Arial" panose="020B0604020202020204" pitchFamily="34" charset="0"/>
              <a:cs typeface="Arial" panose="020B0604020202020204" pitchFamily="34" charset="0"/>
            </a:endParaRPr>
          </a:p>
        </p:txBody>
      </p:sp>
      <p:sp>
        <p:nvSpPr>
          <p:cNvPr id="12" name="Metin kutusu 11">
            <a:extLst>
              <a:ext uri="{FF2B5EF4-FFF2-40B4-BE49-F238E27FC236}">
                <a16:creationId xmlns:a16="http://schemas.microsoft.com/office/drawing/2014/main" id="{9C1A6B70-523A-D032-966C-C4855D9C832A}"/>
              </a:ext>
            </a:extLst>
          </p:cNvPr>
          <p:cNvSpPr txBox="1"/>
          <p:nvPr/>
        </p:nvSpPr>
        <p:spPr>
          <a:xfrm>
            <a:off x="4749205" y="5321063"/>
            <a:ext cx="582211" cy="307777"/>
          </a:xfrm>
          <a:prstGeom prst="rect">
            <a:avLst/>
          </a:prstGeom>
          <a:noFill/>
        </p:spPr>
        <p:txBody>
          <a:bodyPr wrap="none" rtlCol="0">
            <a:spAutoFit/>
          </a:bodyPr>
          <a:lstStyle/>
          <a:p>
            <a:r>
              <a:rPr lang="tr-TR" b="1" dirty="0">
                <a:solidFill>
                  <a:schemeClr val="bg1"/>
                </a:solidFill>
              </a:rPr>
              <a:t>2024</a:t>
            </a:r>
          </a:p>
        </p:txBody>
      </p:sp>
      <p:sp>
        <p:nvSpPr>
          <p:cNvPr id="13" name="Dikdörtgen 12">
            <a:extLst>
              <a:ext uri="{FF2B5EF4-FFF2-40B4-BE49-F238E27FC236}">
                <a16:creationId xmlns:a16="http://schemas.microsoft.com/office/drawing/2014/main" id="{685BBF1B-806D-1BB9-2F76-5423DB55562D}"/>
              </a:ext>
            </a:extLst>
          </p:cNvPr>
          <p:cNvSpPr/>
          <p:nvPr/>
        </p:nvSpPr>
        <p:spPr>
          <a:xfrm>
            <a:off x="0" y="5362772"/>
            <a:ext cx="10080625" cy="307777"/>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https://uludag.edu.tr/otomuh</a:t>
            </a:r>
          </a:p>
        </p:txBody>
      </p:sp>
    </p:spTree>
    <p:extLst>
      <p:ext uri="{BB962C8B-B14F-4D97-AF65-F5344CB8AC3E}">
        <p14:creationId xmlns:p14="http://schemas.microsoft.com/office/powerpoint/2010/main" val="349190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4425" y="1605367"/>
            <a:ext cx="7848600" cy="2585323"/>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EA-1: </a:t>
            </a:r>
            <a:r>
              <a:rPr lang="tr-TR" dirty="0">
                <a:latin typeface="Arial" panose="020B0604020202020204" pitchFamily="34" charset="0"/>
                <a:cs typeface="Arial" panose="020B0604020202020204" pitchFamily="34" charset="0"/>
              </a:rPr>
              <a:t>Otomotiv sektörünün gereksinimi olan uluslararası düzeyde bilgi üretmek ve özgün araştırma çalışmaları yapmak,</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EA-2: </a:t>
            </a:r>
            <a:r>
              <a:rPr lang="tr-TR" dirty="0">
                <a:latin typeface="Arial" panose="020B0604020202020204" pitchFamily="34" charset="0"/>
                <a:cs typeface="Arial" panose="020B0604020202020204" pitchFamily="34" charset="0"/>
              </a:rPr>
              <a:t>Türk otomotiv endüstrisini daha ileriye götürecek nitelikli iş gücünün yetişmesine katkı sağlayacak mühendisler yetiştirmek,</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EA-3: </a:t>
            </a:r>
            <a:r>
              <a:rPr lang="tr-TR" dirty="0">
                <a:latin typeface="Arial" panose="020B0604020202020204" pitchFamily="34" charset="0"/>
                <a:cs typeface="Arial" panose="020B0604020202020204" pitchFamily="34" charset="0"/>
              </a:rPr>
              <a:t>Paydaşlarla işbirliği içerisinde ürettiği kazanım ve becerileri ülkemizin sosyal ve ekonomik kalkınmasına katkı sağlayacak bir ekosistem oluşturmak.</a:t>
            </a:r>
          </a:p>
        </p:txBody>
      </p:sp>
      <p:pic>
        <p:nvPicPr>
          <p:cNvPr id="6" name="Resim 4">
            <a:extLst>
              <a:ext uri="{FF2B5EF4-FFF2-40B4-BE49-F238E27FC236}">
                <a16:creationId xmlns:a16="http://schemas.microsoft.com/office/drawing/2014/main" id="{450DE5CB-208C-7F3C-A5BF-8343E046051D}"/>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0F12683D-6E46-7C4C-50B7-F4A6D5E8D1E6}"/>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5" name="Rectangle 8">
            <a:extLst>
              <a:ext uri="{FF2B5EF4-FFF2-40B4-BE49-F238E27FC236}">
                <a16:creationId xmlns:a16="http://schemas.microsoft.com/office/drawing/2014/main" id="{8CBA1F21-45D3-4138-3D3B-6E6C0AE140E6}"/>
              </a:ext>
            </a:extLst>
          </p:cNvPr>
          <p:cNvSpPr>
            <a:spLocks noChangeArrowheads="1"/>
          </p:cNvSpPr>
          <p:nvPr/>
        </p:nvSpPr>
        <p:spPr bwMode="auto">
          <a:xfrm>
            <a:off x="2286614" y="198023"/>
            <a:ext cx="5650104"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BUÜ Otomotiv Mühendisliği Eğitim Amaçları</a:t>
            </a:r>
          </a:p>
        </p:txBody>
      </p:sp>
      <p:sp>
        <p:nvSpPr>
          <p:cNvPr id="9" name="Dikdörtgen 8">
            <a:extLst>
              <a:ext uri="{FF2B5EF4-FFF2-40B4-BE49-F238E27FC236}">
                <a16:creationId xmlns:a16="http://schemas.microsoft.com/office/drawing/2014/main" id="{B7288638-57D8-C1CB-351B-43C6815526C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22102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4425" y="1605367"/>
            <a:ext cx="7848600" cy="3139321"/>
          </a:xfrm>
          <a:prstGeom prst="rect">
            <a:avLst/>
          </a:prstGeom>
          <a:noFill/>
        </p:spPr>
        <p:txBody>
          <a:bodyPr wrap="square" rtlCol="0">
            <a:spAutoFit/>
          </a:bodyPr>
          <a:lstStyle/>
          <a:p>
            <a:pPr algn="just"/>
            <a:r>
              <a:rPr lang="tr-TR" b="1" i="0" dirty="0">
                <a:solidFill>
                  <a:srgbClr val="212529"/>
                </a:solidFill>
                <a:effectLst/>
                <a:latin typeface="Arial" panose="020B0604020202020204" pitchFamily="34" charset="0"/>
                <a:cs typeface="Arial" panose="020B0604020202020204" pitchFamily="34" charset="0"/>
              </a:rPr>
              <a:t>PÇ1</a:t>
            </a:r>
            <a:r>
              <a:rPr lang="tr-TR" b="0" i="0" dirty="0">
                <a:solidFill>
                  <a:srgbClr val="212529"/>
                </a:solidFill>
                <a:effectLst/>
                <a:latin typeface="Arial" panose="020B0604020202020204" pitchFamily="34" charset="0"/>
                <a:cs typeface="Arial" panose="020B0604020202020204" pitchFamily="34" charset="0"/>
              </a:rPr>
              <a:t>  </a:t>
            </a:r>
            <a:r>
              <a:rPr lang="tr-TR" sz="1800" b="0" i="0" dirty="0">
                <a:solidFill>
                  <a:srgbClr val="212529"/>
                </a:solidFill>
                <a:effectLst/>
                <a:latin typeface="Arial" panose="020B0604020202020204" pitchFamily="34" charset="0"/>
                <a:cs typeface="Arial" panose="020B0604020202020204" pitchFamily="34" charset="0"/>
              </a:rPr>
              <a:t>Matematik, fen bilimleri ve ilgili mühendislik disiplinine özgü konularda yeterli bilgi birikimi; bu alanlardaki kuramsal ve uygulamalı bilgileri, karmaşık mühendislik problemlerinin çözümünde kullanabilme becerisi.</a:t>
            </a:r>
          </a:p>
          <a:p>
            <a:pPr algn="just"/>
            <a:endParaRPr lang="tr-TR" dirty="0">
              <a:solidFill>
                <a:srgbClr val="212529"/>
              </a:solidFill>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PÇ2</a:t>
            </a:r>
            <a:r>
              <a:rPr lang="tr-TR" dirty="0">
                <a:latin typeface="Arial" panose="020B0604020202020204" pitchFamily="34" charset="0"/>
                <a:cs typeface="Arial" panose="020B0604020202020204" pitchFamily="34" charset="0"/>
              </a:rPr>
              <a:t>  Karmaşık mühendislik problemlerini tanımlama, formüle etme ve çözme becerisi; bu amaçla uygun analiz ve modelleme yöntemlerini seçme ve uygulama becerisi. </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PÇ3</a:t>
            </a:r>
            <a:r>
              <a:rPr lang="tr-TR" dirty="0">
                <a:latin typeface="Arial" panose="020B0604020202020204" pitchFamily="34" charset="0"/>
                <a:cs typeface="Arial" panose="020B0604020202020204" pitchFamily="34" charset="0"/>
              </a:rPr>
              <a:t>  Karmaşık bir sistemi, süreci, cihazı veya ürünü gerçekçi kısıtlar ve koşullar altında, belirli gereksinimleri karşılayacak şekilde tasarlama becerisi; bu amaçla modern tasarım yöntemlerini uygulama becerisi.</a:t>
            </a:r>
          </a:p>
        </p:txBody>
      </p:sp>
      <p:pic>
        <p:nvPicPr>
          <p:cNvPr id="6" name="Resim 4">
            <a:extLst>
              <a:ext uri="{FF2B5EF4-FFF2-40B4-BE49-F238E27FC236}">
                <a16:creationId xmlns:a16="http://schemas.microsoft.com/office/drawing/2014/main" id="{450DE5CB-208C-7F3C-A5BF-8343E046051D}"/>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0F12683D-6E46-7C4C-50B7-F4A6D5E8D1E6}"/>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5" name="Rectangle 8">
            <a:extLst>
              <a:ext uri="{FF2B5EF4-FFF2-40B4-BE49-F238E27FC236}">
                <a16:creationId xmlns:a16="http://schemas.microsoft.com/office/drawing/2014/main" id="{8CBA1F21-45D3-4138-3D3B-6E6C0AE140E6}"/>
              </a:ext>
            </a:extLst>
          </p:cNvPr>
          <p:cNvSpPr>
            <a:spLocks noChangeArrowheads="1"/>
          </p:cNvSpPr>
          <p:nvPr/>
        </p:nvSpPr>
        <p:spPr bwMode="auto">
          <a:xfrm>
            <a:off x="2286614" y="198023"/>
            <a:ext cx="5650104"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BUÜ Otomotiv Mühendisliği Program Çıktıları</a:t>
            </a:r>
          </a:p>
        </p:txBody>
      </p:sp>
      <p:sp>
        <p:nvSpPr>
          <p:cNvPr id="9" name="Dikdörtgen 8">
            <a:extLst>
              <a:ext uri="{FF2B5EF4-FFF2-40B4-BE49-F238E27FC236}">
                <a16:creationId xmlns:a16="http://schemas.microsoft.com/office/drawing/2014/main" id="{B7288638-57D8-C1CB-351B-43C6815526C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11695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4425" y="1605367"/>
            <a:ext cx="7848600" cy="2862322"/>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PÇ4</a:t>
            </a:r>
            <a:r>
              <a:rPr lang="tr-TR" dirty="0">
                <a:latin typeface="Arial" panose="020B0604020202020204" pitchFamily="34" charset="0"/>
                <a:cs typeface="Arial" panose="020B0604020202020204" pitchFamily="34" charset="0"/>
              </a:rPr>
              <a:t>  Mühendislik uygulamalarında karşılaşılan karmaşık problemlerin analizi ve çözümü için gerekli olan modern teknik ve araçları seçme ve kullanma becerisi; bilişim teknolojilerini etkin bir şekilde kullanma becerisi.</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PÇ5</a:t>
            </a:r>
            <a:r>
              <a:rPr lang="tr-TR" dirty="0">
                <a:latin typeface="Arial" panose="020B0604020202020204" pitchFamily="34" charset="0"/>
                <a:cs typeface="Arial" panose="020B0604020202020204" pitchFamily="34" charset="0"/>
              </a:rPr>
              <a:t>  Karmaşık mühendislik problemlerinin veya disipline özgü araştırma konularının incelenmesi için deney tasarlama, deney yapma, veri toplama, sonuçları analiz etme ve yorumlama becerisi.</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PÇ6 </a:t>
            </a:r>
            <a:r>
              <a:rPr lang="tr-TR" dirty="0">
                <a:latin typeface="Arial" panose="020B0604020202020204" pitchFamily="34" charset="0"/>
                <a:cs typeface="Arial" panose="020B0604020202020204" pitchFamily="34" charset="0"/>
              </a:rPr>
              <a:t> Disiplin içi ve çok disiplinli takımlarda etkin biçimde çalışabilme becerisi; bireysel çalışma becerisi.</a:t>
            </a:r>
          </a:p>
        </p:txBody>
      </p:sp>
      <p:pic>
        <p:nvPicPr>
          <p:cNvPr id="6" name="Resim 4">
            <a:extLst>
              <a:ext uri="{FF2B5EF4-FFF2-40B4-BE49-F238E27FC236}">
                <a16:creationId xmlns:a16="http://schemas.microsoft.com/office/drawing/2014/main" id="{450DE5CB-208C-7F3C-A5BF-8343E046051D}"/>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0F12683D-6E46-7C4C-50B7-F4A6D5E8D1E6}"/>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5" name="Rectangle 8">
            <a:extLst>
              <a:ext uri="{FF2B5EF4-FFF2-40B4-BE49-F238E27FC236}">
                <a16:creationId xmlns:a16="http://schemas.microsoft.com/office/drawing/2014/main" id="{8CBA1F21-45D3-4138-3D3B-6E6C0AE140E6}"/>
              </a:ext>
            </a:extLst>
          </p:cNvPr>
          <p:cNvSpPr>
            <a:spLocks noChangeArrowheads="1"/>
          </p:cNvSpPr>
          <p:nvPr/>
        </p:nvSpPr>
        <p:spPr bwMode="auto">
          <a:xfrm>
            <a:off x="2286614" y="198023"/>
            <a:ext cx="5650104"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BUÜ Otomotiv Mühendisliği Program Çıktıları</a:t>
            </a:r>
          </a:p>
        </p:txBody>
      </p:sp>
      <p:sp>
        <p:nvSpPr>
          <p:cNvPr id="9" name="Dikdörtgen 8">
            <a:extLst>
              <a:ext uri="{FF2B5EF4-FFF2-40B4-BE49-F238E27FC236}">
                <a16:creationId xmlns:a16="http://schemas.microsoft.com/office/drawing/2014/main" id="{B7288638-57D8-C1CB-351B-43C6815526C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94468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4425" y="1605367"/>
            <a:ext cx="7848600" cy="3139321"/>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PÇ7</a:t>
            </a:r>
            <a:r>
              <a:rPr lang="tr-TR" dirty="0">
                <a:latin typeface="Arial" panose="020B0604020202020204" pitchFamily="34" charset="0"/>
                <a:cs typeface="Arial" panose="020B0604020202020204" pitchFamily="34" charset="0"/>
              </a:rPr>
              <a:t>  Sözlü ve yazılı etkin iletişim kurma becerisi; en az bir yabancı dil bilgisi; etkin rapor yazma ve yazılı raporları anlama, tasarım ve üretim raporları hazırlayabilme, etkin sunum yapabilme, açık ve anlaşılır talimat verme ve alma becerisi.</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PÇ8</a:t>
            </a:r>
            <a:r>
              <a:rPr lang="tr-TR" dirty="0">
                <a:latin typeface="Arial" panose="020B0604020202020204" pitchFamily="34" charset="0"/>
                <a:cs typeface="Arial" panose="020B0604020202020204" pitchFamily="34" charset="0"/>
              </a:rPr>
              <a:t>  Yaşam boyu öğrenmenin gerekliliği konusunda farkındalık; bilgiye erişebilme, bilim ve teknolojideki gelişmeleri izleme ve kendini sürekli yenileme becerisi.</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PÇ9</a:t>
            </a:r>
            <a:r>
              <a:rPr lang="tr-TR" dirty="0">
                <a:latin typeface="Arial" panose="020B0604020202020204" pitchFamily="34" charset="0"/>
                <a:cs typeface="Arial" panose="020B0604020202020204" pitchFamily="34" charset="0"/>
              </a:rPr>
              <a:t>  Etik ilkelerine uygun davranma, mesleki ve etik sorumluluk ve mühendislik uygulamalarında kullanılan standartlar hakkında bilgi.</a:t>
            </a:r>
          </a:p>
        </p:txBody>
      </p:sp>
      <p:pic>
        <p:nvPicPr>
          <p:cNvPr id="6" name="Resim 4">
            <a:extLst>
              <a:ext uri="{FF2B5EF4-FFF2-40B4-BE49-F238E27FC236}">
                <a16:creationId xmlns:a16="http://schemas.microsoft.com/office/drawing/2014/main" id="{450DE5CB-208C-7F3C-A5BF-8343E046051D}"/>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0F12683D-6E46-7C4C-50B7-F4A6D5E8D1E6}"/>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5" name="Rectangle 8">
            <a:extLst>
              <a:ext uri="{FF2B5EF4-FFF2-40B4-BE49-F238E27FC236}">
                <a16:creationId xmlns:a16="http://schemas.microsoft.com/office/drawing/2014/main" id="{8CBA1F21-45D3-4138-3D3B-6E6C0AE140E6}"/>
              </a:ext>
            </a:extLst>
          </p:cNvPr>
          <p:cNvSpPr>
            <a:spLocks noChangeArrowheads="1"/>
          </p:cNvSpPr>
          <p:nvPr/>
        </p:nvSpPr>
        <p:spPr bwMode="auto">
          <a:xfrm>
            <a:off x="2286614" y="198023"/>
            <a:ext cx="5650104"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BUÜ Otomotiv Mühendisliği Program Çıktıları</a:t>
            </a:r>
          </a:p>
        </p:txBody>
      </p:sp>
      <p:sp>
        <p:nvSpPr>
          <p:cNvPr id="9" name="Dikdörtgen 8">
            <a:extLst>
              <a:ext uri="{FF2B5EF4-FFF2-40B4-BE49-F238E27FC236}">
                <a16:creationId xmlns:a16="http://schemas.microsoft.com/office/drawing/2014/main" id="{B7288638-57D8-C1CB-351B-43C6815526C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3677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5;p1"/>
          <p:cNvSpPr/>
          <p:nvPr/>
        </p:nvSpPr>
        <p:spPr>
          <a:xfrm>
            <a:off x="3774785" y="5293697"/>
            <a:ext cx="2360942" cy="42534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1" dirty="0">
                <a:solidFill>
                  <a:schemeClr val="bg1"/>
                </a:solidFill>
              </a:rPr>
              <a:t>2024</a:t>
            </a:r>
            <a:endParaRPr lang="en-US" sz="1800" b="1" dirty="0">
              <a:solidFill>
                <a:schemeClr val="bg1"/>
              </a:solidFill>
              <a:sym typeface="Arial"/>
            </a:endParaRPr>
          </a:p>
        </p:txBody>
      </p:sp>
      <p:sp>
        <p:nvSpPr>
          <p:cNvPr id="2" name="Dikdörtgen 1"/>
          <p:cNvSpPr/>
          <p:nvPr/>
        </p:nvSpPr>
        <p:spPr>
          <a:xfrm>
            <a:off x="926933" y="3530600"/>
            <a:ext cx="8369467" cy="1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5FE80F6B-6E84-6120-101D-D79BC152A267}"/>
              </a:ext>
            </a:extLst>
          </p:cNvPr>
          <p:cNvSpPr txBox="1"/>
          <p:nvPr/>
        </p:nvSpPr>
        <p:spPr>
          <a:xfrm>
            <a:off x="1114425" y="1605367"/>
            <a:ext cx="7848600" cy="2308324"/>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PÇ10</a:t>
            </a:r>
            <a:r>
              <a:rPr lang="tr-TR" dirty="0">
                <a:latin typeface="Arial" panose="020B0604020202020204" pitchFamily="34" charset="0"/>
                <a:cs typeface="Arial" panose="020B0604020202020204" pitchFamily="34" charset="0"/>
              </a:rPr>
              <a:t>  Proje yönetimi, risk yönetimi ve değişiklik yönetimi gibi, iş hayatındaki uygulamalar hakkında bilgi; girişimcilik, yenilikçilik hakkında farkındalık; sürdürülebilir kalkınma hakkında bilgi.</a:t>
            </a:r>
          </a:p>
          <a:p>
            <a:pPr algn="just"/>
            <a:endParaRPr lang="tr-TR" dirty="0">
              <a:latin typeface="Arial" panose="020B0604020202020204" pitchFamily="34" charset="0"/>
              <a:cs typeface="Arial" panose="020B0604020202020204" pitchFamily="34" charset="0"/>
            </a:endParaRPr>
          </a:p>
          <a:p>
            <a:pPr algn="just"/>
            <a:r>
              <a:rPr lang="tr-TR" b="1" dirty="0">
                <a:latin typeface="Arial" panose="020B0604020202020204" pitchFamily="34" charset="0"/>
                <a:cs typeface="Arial" panose="020B0604020202020204" pitchFamily="34" charset="0"/>
              </a:rPr>
              <a:t>PÇ11</a:t>
            </a:r>
            <a:r>
              <a:rPr lang="tr-TR" dirty="0">
                <a:latin typeface="Arial" panose="020B0604020202020204" pitchFamily="34" charset="0"/>
                <a:cs typeface="Arial" panose="020B0604020202020204" pitchFamily="34" charset="0"/>
              </a:rPr>
              <a:t>  Mühendislik uygulamalarının evrensel ve toplumsal boyutlarda sağlık, çevre ve güvenlik üzerindeki etkileri ve çağın mühendislik alanına yansıyan sorunları hakkında bilgi; mühendislik çözümlerinin hukuksal sonuçları konusunda farkındalık.</a:t>
            </a:r>
          </a:p>
        </p:txBody>
      </p:sp>
      <p:pic>
        <p:nvPicPr>
          <p:cNvPr id="6" name="Resim 4">
            <a:extLst>
              <a:ext uri="{FF2B5EF4-FFF2-40B4-BE49-F238E27FC236}">
                <a16:creationId xmlns:a16="http://schemas.microsoft.com/office/drawing/2014/main" id="{450DE5CB-208C-7F3C-A5BF-8343E046051D}"/>
              </a:ext>
            </a:extLst>
          </p:cNvPr>
          <p:cNvPicPr>
            <a:picLocks noChangeAspect="1" noChangeArrowheads="1"/>
          </p:cNvPicPr>
          <p:nvPr/>
        </p:nvPicPr>
        <p:blipFill>
          <a:blip r:embed="rId2"/>
          <a:srcRect/>
          <a:stretch/>
        </p:blipFill>
        <p:spPr bwMode="auto">
          <a:xfrm>
            <a:off x="493044" y="157494"/>
            <a:ext cx="1248173" cy="1248173"/>
          </a:xfrm>
          <a:prstGeom prst="rect">
            <a:avLst/>
          </a:prstGeom>
          <a:noFill/>
        </p:spPr>
      </p:pic>
      <p:pic>
        <p:nvPicPr>
          <p:cNvPr id="7" name="Resim 4">
            <a:extLst>
              <a:ext uri="{FF2B5EF4-FFF2-40B4-BE49-F238E27FC236}">
                <a16:creationId xmlns:a16="http://schemas.microsoft.com/office/drawing/2014/main" id="{0F12683D-6E46-7C4C-50B7-F4A6D5E8D1E6}"/>
              </a:ext>
            </a:extLst>
          </p:cNvPr>
          <p:cNvPicPr>
            <a:picLocks noChangeAspect="1" noChangeArrowheads="1"/>
          </p:cNvPicPr>
          <p:nvPr/>
        </p:nvPicPr>
        <p:blipFill>
          <a:blip r:embed="rId3"/>
          <a:srcRect/>
          <a:stretch/>
        </p:blipFill>
        <p:spPr bwMode="auto">
          <a:xfrm>
            <a:off x="8346631" y="157494"/>
            <a:ext cx="1233726" cy="1248173"/>
          </a:xfrm>
          <a:prstGeom prst="rect">
            <a:avLst/>
          </a:prstGeom>
          <a:noFill/>
        </p:spPr>
      </p:pic>
      <p:sp>
        <p:nvSpPr>
          <p:cNvPr id="5" name="Rectangle 8">
            <a:extLst>
              <a:ext uri="{FF2B5EF4-FFF2-40B4-BE49-F238E27FC236}">
                <a16:creationId xmlns:a16="http://schemas.microsoft.com/office/drawing/2014/main" id="{8CBA1F21-45D3-4138-3D3B-6E6C0AE140E6}"/>
              </a:ext>
            </a:extLst>
          </p:cNvPr>
          <p:cNvSpPr>
            <a:spLocks noChangeArrowheads="1"/>
          </p:cNvSpPr>
          <p:nvPr/>
        </p:nvSpPr>
        <p:spPr bwMode="auto">
          <a:xfrm>
            <a:off x="2286614" y="198023"/>
            <a:ext cx="5650104" cy="11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40000"/>
              </a:lnSpc>
            </a:pPr>
            <a:r>
              <a:rPr lang="tr-TR" sz="2646" b="1" dirty="0">
                <a:solidFill>
                  <a:srgbClr val="002060"/>
                </a:solidFill>
                <a:latin typeface="Arial" panose="020B0604020202020204" pitchFamily="34" charset="0"/>
                <a:cs typeface="Arial" panose="020B0604020202020204" pitchFamily="34" charset="0"/>
              </a:rPr>
              <a:t>BUÜ Otomotiv Mühendisliği Program Çıktıları</a:t>
            </a:r>
          </a:p>
        </p:txBody>
      </p:sp>
      <p:sp>
        <p:nvSpPr>
          <p:cNvPr id="9" name="Dikdörtgen 8">
            <a:extLst>
              <a:ext uri="{FF2B5EF4-FFF2-40B4-BE49-F238E27FC236}">
                <a16:creationId xmlns:a16="http://schemas.microsoft.com/office/drawing/2014/main" id="{B7288638-57D8-C1CB-351B-43C6815526C3}"/>
              </a:ext>
            </a:extLst>
          </p:cNvPr>
          <p:cNvSpPr/>
          <p:nvPr/>
        </p:nvSpPr>
        <p:spPr>
          <a:xfrm>
            <a:off x="0" y="5361354"/>
            <a:ext cx="10080625" cy="309196"/>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96210211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5321</TotalTime>
  <Words>2047</Words>
  <Application>Microsoft Office PowerPoint</Application>
  <PresentationFormat>Özel</PresentationFormat>
  <Paragraphs>333</Paragraphs>
  <Slides>44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44</vt:i4>
      </vt:variant>
    </vt:vector>
  </HeadingPairs>
  <TitlesOfParts>
    <vt:vector size="49" baseType="lpstr">
      <vt:lpstr>Aptos</vt:lpstr>
      <vt:lpstr>Aptos Display</vt:lpstr>
      <vt:lpstr>Arial</vt:lpstr>
      <vt:lpstr>Calibri</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TUBITAK</dc:creator>
  <cp:lastModifiedBy>Berkay Tahiragaoglu</cp:lastModifiedBy>
  <cp:revision>350</cp:revision>
  <dcterms:created xsi:type="dcterms:W3CDTF">2021-10-11T15:01:22Z</dcterms:created>
  <dcterms:modified xsi:type="dcterms:W3CDTF">2024-03-14T17:22:32Z</dcterms:modified>
</cp:coreProperties>
</file>