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3"/>
  </p:notesMasterIdLst>
  <p:sldIdLst>
    <p:sldId id="256" r:id="rId2"/>
    <p:sldId id="259" r:id="rId3"/>
    <p:sldId id="260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EC83D-FE2A-437D-8F15-66F8BFDA0209}" type="datetimeFigureOut">
              <a:rPr lang="tr-TR" smtClean="0"/>
              <a:t>9.12.2021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070E-2A73-472C-9530-E3B0769B6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493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166F-E689-45C7-B168-CA01ACDCAA25}" type="datetime1">
              <a:rPr lang="tr-TR" smtClean="0"/>
              <a:t>9.12.2021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9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976E-B81E-4995-A100-2FD4EE49CBA7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3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C1D2-FDAA-4620-A175-D09A959A090C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6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B49F-6110-44C9-A558-87841F5D23B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7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A5C75-D03A-4AD9-A536-FF23A02F7A95}" type="datetime1">
              <a:rPr lang="tr-TR" smtClean="0"/>
              <a:t>9.12.2021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5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355A-98E2-4B8F-A53C-4195EB72A893}" type="datetime1">
              <a:rPr lang="tr-TR" smtClean="0"/>
              <a:t>9.12.2021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C645-201A-46BD-844B-5E1309FA7F94}" type="datetime1">
              <a:rPr lang="tr-TR" smtClean="0"/>
              <a:t>9.12.2021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2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F936-838B-432A-94EF-943D69C525B7}" type="datetime1">
              <a:rPr lang="tr-TR" smtClean="0"/>
              <a:t>9.12.2021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6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D363-C336-4C0A-B326-111A1338BCBB}" type="datetime1">
              <a:rPr lang="tr-TR" smtClean="0"/>
              <a:t>9.12.2021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5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A071-A496-490F-A98F-A9F57B25986D}" type="datetime1">
              <a:rPr lang="tr-TR" smtClean="0"/>
              <a:t>9.12.2021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9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6E7A-CA67-4D83-8317-19635C339C8F}" type="datetime1">
              <a:rPr lang="tr-TR" smtClean="0"/>
              <a:t>9.12.2021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0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89252B-96E5-4139-B8E5-9F7B01DD1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072263"/>
            <a:ext cx="10515600" cy="2642616"/>
          </a:xfrm>
        </p:spPr>
        <p:txBody>
          <a:bodyPr/>
          <a:lstStyle/>
          <a:p>
            <a:r>
              <a:rPr lang="tr-TR" sz="8000" dirty="0"/>
              <a:t>OTO4003 OTOMOTİV MÜHENDİSLİĞİ LABORATUVARI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522ABF6-846C-4E51-A68E-28E1AC989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425946"/>
          </a:xfrm>
        </p:spPr>
        <p:txBody>
          <a:bodyPr>
            <a:normAutofit/>
          </a:bodyPr>
          <a:lstStyle/>
          <a:p>
            <a:r>
              <a:rPr lang="tr-TR" sz="4000" dirty="0">
                <a:latin typeface="+mj-lt"/>
              </a:rPr>
              <a:t>MOTOR KARAKTERİSTİKLERİ DENEYİ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5B56EB-8F89-402C-91DA-18998A5F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DD1D-8127-4BA6-AF64-421F6C9688A4}" type="datetime1">
              <a:rPr lang="tr-TR" smtClean="0"/>
              <a:t>9.12.2021</a:t>
            </a:fld>
            <a:endParaRPr lang="en-US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8B9F57E-3030-4791-ABA3-3EEF38AB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07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2F0970-9944-4427-AA2D-931BD6E7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Rapor </a:t>
            </a:r>
            <a:r>
              <a:rPr lang="tr-TR" dirty="0" err="1"/>
              <a:t>örneĞİ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F68788F-220D-4642-8857-F12E362B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4146FE4-6149-43BB-8A42-86CFE907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040DEE91-D67B-4E05-827A-9522F323D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937647"/>
              </p:ext>
            </p:extLst>
          </p:nvPr>
        </p:nvGraphicFramePr>
        <p:xfrm>
          <a:off x="10363200" y="1339413"/>
          <a:ext cx="145080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Bit Eşlem Resmi" r:id="rId3" imgW="1467000" imgH="857160" progId="Paint.Picture">
                  <p:embed/>
                </p:oleObj>
              </mc:Choice>
              <mc:Fallback>
                <p:oleObj name="Bit Eşlem Resmi" r:id="rId3" imgW="1467000" imgH="857160" progId="Paint.Picture">
                  <p:embed/>
                  <p:pic>
                    <p:nvPicPr>
                      <p:cNvPr id="8" name="Nesne 7">
                        <a:extLst>
                          <a:ext uri="{FF2B5EF4-FFF2-40B4-BE49-F238E27FC236}">
                            <a16:creationId xmlns:a16="http://schemas.microsoft.com/office/drawing/2014/main" id="{040DEE91-D67B-4E05-827A-9522F323D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3200" y="1339413"/>
                        <a:ext cx="1450808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Nesne 8">
            <a:extLst>
              <a:ext uri="{FF2B5EF4-FFF2-40B4-BE49-F238E27FC236}">
                <a16:creationId xmlns:a16="http://schemas.microsoft.com/office/drawing/2014/main" id="{C3785265-12B6-4CB4-AB37-6DA7CCC7FE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20126" y="1385890"/>
          <a:ext cx="463049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Bit Eşlem Resmi" r:id="rId5" imgW="1467000" imgH="857160" progId="Paint.Picture">
                  <p:embed/>
                </p:oleObj>
              </mc:Choice>
              <mc:Fallback>
                <p:oleObj name="Bit Eşlem Resmi" r:id="rId5" imgW="1467000" imgH="857160" progId="Paint.Picture">
                  <p:embed/>
                  <p:pic>
                    <p:nvPicPr>
                      <p:cNvPr id="9" name="Nesne 8">
                        <a:extLst>
                          <a:ext uri="{FF2B5EF4-FFF2-40B4-BE49-F238E27FC236}">
                            <a16:creationId xmlns:a16="http://schemas.microsoft.com/office/drawing/2014/main" id="{C3785265-12B6-4CB4-AB37-6DA7CCC7FE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0126" y="1385890"/>
                        <a:ext cx="463049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Nesne 12">
            <a:extLst>
              <a:ext uri="{FF2B5EF4-FFF2-40B4-BE49-F238E27FC236}">
                <a16:creationId xmlns:a16="http://schemas.microsoft.com/office/drawing/2014/main" id="{D3077378-843A-44BE-92AD-49A91D23BE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186754"/>
              </p:ext>
            </p:extLst>
          </p:nvPr>
        </p:nvGraphicFramePr>
        <p:xfrm>
          <a:off x="5067133" y="252254"/>
          <a:ext cx="5328152" cy="646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Bit Eşlem Resmi" r:id="rId6" imgW="7201080" imgH="8744040" progId="Paint.Picture">
                  <p:embed/>
                </p:oleObj>
              </mc:Choice>
              <mc:Fallback>
                <p:oleObj name="Bit Eşlem Resmi" r:id="rId6" imgW="7201080" imgH="8744040" progId="Paint.Picture">
                  <p:embed/>
                  <p:pic>
                    <p:nvPicPr>
                      <p:cNvPr id="12" name="Nesne 11">
                        <a:extLst>
                          <a:ext uri="{FF2B5EF4-FFF2-40B4-BE49-F238E27FC236}">
                            <a16:creationId xmlns:a16="http://schemas.microsoft.com/office/drawing/2014/main" id="{B037B10A-ABD3-45AE-AF17-41BD8B1C4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67133" y="252254"/>
                        <a:ext cx="5328152" cy="6469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480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2F0970-9944-4427-AA2D-931BD6E7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ÖrneK</a:t>
            </a:r>
            <a:r>
              <a:rPr lang="tr-TR" dirty="0"/>
              <a:t> GRAFİK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F68788F-220D-4642-8857-F12E362B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4146FE4-6149-43BB-8A42-86CFE907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040DEE91-D67B-4E05-827A-9522F323DF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3200" y="1339413"/>
          <a:ext cx="145080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Bit Eşlem Resmi" r:id="rId3" imgW="1467000" imgH="857160" progId="Paint.Picture">
                  <p:embed/>
                </p:oleObj>
              </mc:Choice>
              <mc:Fallback>
                <p:oleObj name="Bit Eşlem Resmi" r:id="rId3" imgW="1467000" imgH="857160" progId="Paint.Picture">
                  <p:embed/>
                  <p:pic>
                    <p:nvPicPr>
                      <p:cNvPr id="8" name="Nesne 7">
                        <a:extLst>
                          <a:ext uri="{FF2B5EF4-FFF2-40B4-BE49-F238E27FC236}">
                            <a16:creationId xmlns:a16="http://schemas.microsoft.com/office/drawing/2014/main" id="{040DEE91-D67B-4E05-827A-9522F323D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3200" y="1339413"/>
                        <a:ext cx="1450808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6B1B8F35-868E-4395-9DB4-17432A593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859" y="2318525"/>
            <a:ext cx="7829505" cy="353185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DCF8BBB4-A6E3-4DC7-AC0C-685C56F7E196}"/>
              </a:ext>
            </a:extLst>
          </p:cNvPr>
          <p:cNvSpPr txBox="1"/>
          <p:nvPr/>
        </p:nvSpPr>
        <p:spPr>
          <a:xfrm>
            <a:off x="219849" y="3429000"/>
            <a:ext cx="3979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latin typeface="3ds Light" panose="02000503020000020004" pitchFamily="50" charset="-94"/>
                <a:ea typeface="Adobe Heiti Std R" panose="020B0400000000000000" pitchFamily="34" charset="-128"/>
              </a:rPr>
              <a:t>Raporunuzdaki grafiklerin x ve y eksen ölçülendirmesinin düzgün olmasına dikkat ediniz.</a:t>
            </a:r>
          </a:p>
        </p:txBody>
      </p:sp>
    </p:spTree>
    <p:extLst>
      <p:ext uri="{BB962C8B-B14F-4D97-AF65-F5344CB8AC3E}">
        <p14:creationId xmlns:p14="http://schemas.microsoft.com/office/powerpoint/2010/main" val="350281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B4BEA8-2D16-4F21-8445-E51EA00D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Laboratuvarda bulunan </a:t>
            </a:r>
            <a:r>
              <a:rPr lang="tr-TR" dirty="0" err="1"/>
              <a:t>dİnamometreler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A5CB42-401B-4D7E-B7DE-9CE60914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332E40E-A279-4FFB-9D7F-453245C0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</a:t>
            </a:fld>
            <a:endParaRPr lang="en-US"/>
          </a:p>
        </p:txBody>
      </p:sp>
      <p:pic>
        <p:nvPicPr>
          <p:cNvPr id="3076" name="Picture 4" descr="Su freni - Vikipedi">
            <a:extLst>
              <a:ext uri="{FF2B5EF4-FFF2-40B4-BE49-F238E27FC236}">
                <a16:creationId xmlns:a16="http://schemas.microsoft.com/office/drawing/2014/main" id="{E6BE2F7E-9249-497C-8EA7-D393CBEC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" y="3277174"/>
            <a:ext cx="3641276" cy="241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Nesne 5">
            <a:extLst>
              <a:ext uri="{FF2B5EF4-FFF2-40B4-BE49-F238E27FC236}">
                <a16:creationId xmlns:a16="http://schemas.microsoft.com/office/drawing/2014/main" id="{5CE6BA19-F027-49BD-94D1-5A8ECA22D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57485"/>
              </p:ext>
            </p:extLst>
          </p:nvPr>
        </p:nvGraphicFramePr>
        <p:xfrm>
          <a:off x="3887065" y="3257885"/>
          <a:ext cx="3840261" cy="239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Bit Eşlem Resmi" r:id="rId4" imgW="15678000" imgH="9791640" progId="Paint.Picture">
                  <p:embed/>
                </p:oleObj>
              </mc:Choice>
              <mc:Fallback>
                <p:oleObj name="Bit Eşlem Resmi" r:id="rId4" imgW="15678000" imgH="9791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7065" y="3257885"/>
                        <a:ext cx="3840261" cy="2398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etin kutusu 9">
            <a:extLst>
              <a:ext uri="{FF2B5EF4-FFF2-40B4-BE49-F238E27FC236}">
                <a16:creationId xmlns:a16="http://schemas.microsoft.com/office/drawing/2014/main" id="{F8DE1758-4BE8-4F6F-BFD3-7BCCC136BBEE}"/>
              </a:ext>
            </a:extLst>
          </p:cNvPr>
          <p:cNvSpPr txBox="1"/>
          <p:nvPr/>
        </p:nvSpPr>
        <p:spPr>
          <a:xfrm>
            <a:off x="1046552" y="5895684"/>
            <a:ext cx="1904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Hidrolik (su) freni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24DEA6B-7C38-4DCA-9CF7-378C323901EE}"/>
              </a:ext>
            </a:extLst>
          </p:cNvPr>
          <p:cNvSpPr txBox="1"/>
          <p:nvPr/>
        </p:nvSpPr>
        <p:spPr>
          <a:xfrm>
            <a:off x="4581166" y="5895684"/>
            <a:ext cx="2452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 err="1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Elektirikli</a:t>
            </a:r>
            <a:r>
              <a:rPr lang="tr-TR" sz="18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 dinamometre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745D025-8E01-4BD9-8A20-ACC8179E6120}"/>
              </a:ext>
            </a:extLst>
          </p:cNvPr>
          <p:cNvSpPr txBox="1"/>
          <p:nvPr/>
        </p:nvSpPr>
        <p:spPr>
          <a:xfrm>
            <a:off x="8541758" y="5895684"/>
            <a:ext cx="2864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 err="1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Eddy-Current</a:t>
            </a:r>
            <a:r>
              <a:rPr lang="tr-TR" sz="18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 dinamometre</a:t>
            </a:r>
            <a:endParaRPr lang="tr-TR" dirty="0">
              <a:latin typeface="3ds Light" panose="02000503020000020004" pitchFamily="50" charset="-94"/>
              <a:ea typeface="Adobe Heiti Std R" panose="020B0400000000000000" pitchFamily="34" charset="-128"/>
            </a:endParaRPr>
          </a:p>
        </p:txBody>
      </p:sp>
      <p:graphicFrame>
        <p:nvGraphicFramePr>
          <p:cNvPr id="17" name="Nesne 16">
            <a:extLst>
              <a:ext uri="{FF2B5EF4-FFF2-40B4-BE49-F238E27FC236}">
                <a16:creationId xmlns:a16="http://schemas.microsoft.com/office/drawing/2014/main" id="{7112EE37-7F37-4541-AEC4-E5B77757D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028256"/>
              </p:ext>
            </p:extLst>
          </p:nvPr>
        </p:nvGraphicFramePr>
        <p:xfrm>
          <a:off x="7860971" y="3257885"/>
          <a:ext cx="4226004" cy="2391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Bit Eşlem Resmi" r:id="rId6" imgW="18173880" imgH="10287000" progId="Paint.Picture">
                  <p:embed/>
                </p:oleObj>
              </mc:Choice>
              <mc:Fallback>
                <p:oleObj name="Bit Eşlem Resmi" r:id="rId6" imgW="18173880" imgH="10287000" progId="Paint.Picture">
                  <p:embed/>
                  <p:pic>
                    <p:nvPicPr>
                      <p:cNvPr id="6" name="Nesne 5">
                        <a:extLst>
                          <a:ext uri="{FF2B5EF4-FFF2-40B4-BE49-F238E27FC236}">
                            <a16:creationId xmlns:a16="http://schemas.microsoft.com/office/drawing/2014/main" id="{AE09C03A-60FE-4B85-A17E-2E1984C5C6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60971" y="3257885"/>
                        <a:ext cx="4226004" cy="2391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C8AAE27B-F51C-4324-A1BD-FC2F5B9A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911587"/>
            <a:ext cx="11016916" cy="1085553"/>
          </a:xfrm>
        </p:spPr>
        <p:txBody>
          <a:bodyPr>
            <a:normAutofit/>
          </a:bodyPr>
          <a:lstStyle/>
          <a:p>
            <a:pPr algn="just"/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Dinamometreler direkt olarak gücü değil, gücün hesaplanmasına yarayan kuvveti veya momenti ölçerler. </a:t>
            </a:r>
          </a:p>
        </p:txBody>
      </p:sp>
    </p:spTree>
    <p:extLst>
      <p:ext uri="{BB962C8B-B14F-4D97-AF65-F5344CB8AC3E}">
        <p14:creationId xmlns:p14="http://schemas.microsoft.com/office/powerpoint/2010/main" val="370686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9F9478-7D92-4A6E-A616-E81B5603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Motor DİNAMOMETRESİ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5E26978-5C64-4F5F-8081-73CC1472F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840" y="2006391"/>
            <a:ext cx="3778112" cy="201712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E419E00-507E-4CE0-A2CE-F610075CD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0CC653A-95B6-42EC-961C-D30A9816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Nesne 5">
            <a:extLst>
              <a:ext uri="{FF2B5EF4-FFF2-40B4-BE49-F238E27FC236}">
                <a16:creationId xmlns:a16="http://schemas.microsoft.com/office/drawing/2014/main" id="{AE09C03A-60FE-4B85-A17E-2E1984C5C6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981601"/>
              </p:ext>
            </p:extLst>
          </p:nvPr>
        </p:nvGraphicFramePr>
        <p:xfrm>
          <a:off x="4860756" y="1658604"/>
          <a:ext cx="7275571" cy="411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Bit Eşlem Resmi" r:id="rId4" imgW="18173880" imgH="10287000" progId="Paint.Picture">
                  <p:embed/>
                </p:oleObj>
              </mc:Choice>
              <mc:Fallback>
                <p:oleObj name="Bit Eşlem Resmi" r:id="rId4" imgW="18173880" imgH="10287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756" y="1658604"/>
                        <a:ext cx="7275571" cy="411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CE209E89-B92E-4310-A10F-19467CC6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24" y="4099510"/>
            <a:ext cx="3994485" cy="224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92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9A9990-1D0C-4FE5-8F72-1A8C4FE0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Deney </a:t>
            </a:r>
            <a:r>
              <a:rPr lang="tr-TR" dirty="0" err="1"/>
              <a:t>adIMLARI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4EC9F4-46AD-4DDA-83CF-7596B9361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Motor çalıştırılıp rejim sıcaklığına ulaşması sağlanır.</a:t>
            </a:r>
          </a:p>
          <a:p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GKP ve test devirleri bilgisayara tanımlanır.</a:t>
            </a:r>
          </a:p>
          <a:p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Belirlenen devirlerde motora yükleme yapılır.</a:t>
            </a:r>
          </a:p>
          <a:p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Yakıt tüketimi dijital terazi ile ölçülür.</a:t>
            </a:r>
          </a:p>
          <a:p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Motorun emisyon değerleri ve </a:t>
            </a:r>
            <a:r>
              <a:rPr lang="tr-TR" dirty="0" err="1">
                <a:latin typeface="3ds Light" panose="02000503020000020004" pitchFamily="50" charset="-94"/>
                <a:ea typeface="Adobe Heiti Std R" panose="020B0400000000000000" pitchFamily="34" charset="-128"/>
              </a:rPr>
              <a:t>lambda</a:t>
            </a: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(</a:t>
            </a:r>
            <a:r>
              <a:rPr lang="el-GR" dirty="0">
                <a:latin typeface="Times New Roman" panose="02020603050405020304" pitchFamily="18" charset="0"/>
                <a:ea typeface="Adobe Heiti Std R" panose="020B0400000000000000" pitchFamily="34" charset="-128"/>
                <a:cs typeface="Times New Roman" panose="02020603050405020304" pitchFamily="18" charset="0"/>
              </a:rPr>
              <a:t>λ</a:t>
            </a: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) değerleri ölçülür.</a:t>
            </a:r>
          </a:p>
          <a:p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Testlerden sonra deney föyünde istenen değerler (</a:t>
            </a:r>
            <a:r>
              <a:rPr lang="tr-TR" dirty="0" err="1">
                <a:latin typeface="3ds Light" panose="02000503020000020004" pitchFamily="50" charset="-94"/>
                <a:ea typeface="Adobe Heiti Std R" panose="020B0400000000000000" pitchFamily="34" charset="-128"/>
              </a:rPr>
              <a:t>tork</a:t>
            </a: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, efektif güç, ÖYT, yakıt tüketimi, OEB) hesaplanarak devre bağlı grafiği çizdirilir. </a:t>
            </a:r>
          </a:p>
          <a:p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Sonuçlar yorumlanır.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3FD6DE-CA45-4ACA-A80A-3B4B359B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BC5A1F8-CDBE-42D9-845F-5E420268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7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708CB86-E8FA-43D6-8DAD-BED0BFB1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F56823A-CC4F-446A-8448-4A53F427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Nesne 6">
            <a:extLst>
              <a:ext uri="{FF2B5EF4-FFF2-40B4-BE49-F238E27FC236}">
                <a16:creationId xmlns:a16="http://schemas.microsoft.com/office/drawing/2014/main" id="{5560A4FF-4C93-4930-858F-539FD70B4D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900197"/>
              </p:ext>
            </p:extLst>
          </p:nvPr>
        </p:nvGraphicFramePr>
        <p:xfrm>
          <a:off x="2297681" y="1867965"/>
          <a:ext cx="6640723" cy="4853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Bit Eşlem Resmi" r:id="rId3" imgW="7219800" imgH="5276880" progId="Paint.Picture">
                  <p:embed/>
                </p:oleObj>
              </mc:Choice>
              <mc:Fallback>
                <p:oleObj name="Bit Eşlem Resmi" r:id="rId3" imgW="7219800" imgH="5276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7681" y="1867965"/>
                        <a:ext cx="6640723" cy="4853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C906F633-0A55-45E7-A8CD-9050A472B0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530516"/>
              </p:ext>
            </p:extLst>
          </p:nvPr>
        </p:nvGraphicFramePr>
        <p:xfrm>
          <a:off x="9453653" y="365125"/>
          <a:ext cx="215265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Bit Eşlem Resmi" r:id="rId5" imgW="2152800" imgH="2448000" progId="Paint.Picture">
                  <p:embed/>
                </p:oleObj>
              </mc:Choice>
              <mc:Fallback>
                <p:oleObj name="Bit Eşlem Resmi" r:id="rId5" imgW="2152800" imgH="2448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53653" y="365125"/>
                        <a:ext cx="2152650" cy="244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aşlık 1">
            <a:extLst>
              <a:ext uri="{FF2B5EF4-FFF2-40B4-BE49-F238E27FC236}">
                <a16:creationId xmlns:a16="http://schemas.microsoft.com/office/drawing/2014/main" id="{196FF96F-36B6-460E-B12E-8148C6FF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18095" cy="1325563"/>
          </a:xfrm>
        </p:spPr>
        <p:txBody>
          <a:bodyPr/>
          <a:lstStyle/>
          <a:p>
            <a:r>
              <a:rPr lang="tr-TR" dirty="0"/>
              <a:t>DEVİR VE GKP DEĞERLERİ TANIMLANIR</a:t>
            </a:r>
          </a:p>
        </p:txBody>
      </p:sp>
    </p:spTree>
    <p:extLst>
      <p:ext uri="{BB962C8B-B14F-4D97-AF65-F5344CB8AC3E}">
        <p14:creationId xmlns:p14="http://schemas.microsoft.com/office/powerpoint/2010/main" val="259727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76A3C68-3EB6-4092-B70F-D922C4D9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901A676-0D2C-40BA-A233-DD9BBACA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6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23779-1837-45BB-BF01-960737ED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800" y="214393"/>
            <a:ext cx="6200305" cy="616925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D825F5E-05CE-4F9B-917B-65724304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2" y="1219334"/>
            <a:ext cx="5347458" cy="959687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5FC2B8C-03A3-4000-9A9E-35418698782A}"/>
              </a:ext>
            </a:extLst>
          </p:cNvPr>
          <p:cNvSpPr/>
          <p:nvPr/>
        </p:nvSpPr>
        <p:spPr>
          <a:xfrm>
            <a:off x="6095998" y="2881230"/>
            <a:ext cx="658486" cy="2122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>
              <a:noFill/>
            </a:endParaRPr>
          </a:p>
        </p:txBody>
      </p: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14384377-B587-4A64-A73C-EB5777C3CB84}"/>
              </a:ext>
            </a:extLst>
          </p:cNvPr>
          <p:cNvCxnSpPr/>
          <p:nvPr/>
        </p:nvCxnSpPr>
        <p:spPr>
          <a:xfrm flipH="1">
            <a:off x="4390845" y="940287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F89E05AC-6F2C-439F-8C28-D90F29BC4907}"/>
              </a:ext>
            </a:extLst>
          </p:cNvPr>
          <p:cNvCxnSpPr/>
          <p:nvPr/>
        </p:nvCxnSpPr>
        <p:spPr>
          <a:xfrm flipH="1">
            <a:off x="4390845" y="1144446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D0E0CFF8-17E3-4A37-856C-B7C9FF782276}"/>
              </a:ext>
            </a:extLst>
          </p:cNvPr>
          <p:cNvCxnSpPr/>
          <p:nvPr/>
        </p:nvCxnSpPr>
        <p:spPr>
          <a:xfrm flipH="1">
            <a:off x="4390844" y="1334227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61701359-7B00-4269-81AF-DD304C95BFB2}"/>
              </a:ext>
            </a:extLst>
          </p:cNvPr>
          <p:cNvCxnSpPr/>
          <p:nvPr/>
        </p:nvCxnSpPr>
        <p:spPr>
          <a:xfrm flipH="1">
            <a:off x="4390844" y="1525565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109F83DA-7160-41B5-ABCF-42EC135EB6E9}"/>
              </a:ext>
            </a:extLst>
          </p:cNvPr>
          <p:cNvCxnSpPr/>
          <p:nvPr/>
        </p:nvCxnSpPr>
        <p:spPr>
          <a:xfrm flipH="1">
            <a:off x="4390844" y="1745419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>
            <a:extLst>
              <a:ext uri="{FF2B5EF4-FFF2-40B4-BE49-F238E27FC236}">
                <a16:creationId xmlns:a16="http://schemas.microsoft.com/office/drawing/2014/main" id="{96952A6C-948F-482F-A2A6-87BBBCF8E4F8}"/>
              </a:ext>
            </a:extLst>
          </p:cNvPr>
          <p:cNvCxnSpPr/>
          <p:nvPr/>
        </p:nvCxnSpPr>
        <p:spPr>
          <a:xfrm flipH="1">
            <a:off x="4390844" y="1949578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1225CF22-C856-4B9B-A9E2-83C0DBE024D3}"/>
              </a:ext>
            </a:extLst>
          </p:cNvPr>
          <p:cNvCxnSpPr/>
          <p:nvPr/>
        </p:nvCxnSpPr>
        <p:spPr>
          <a:xfrm flipH="1">
            <a:off x="4390843" y="2145110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>
            <a:extLst>
              <a:ext uri="{FF2B5EF4-FFF2-40B4-BE49-F238E27FC236}">
                <a16:creationId xmlns:a16="http://schemas.microsoft.com/office/drawing/2014/main" id="{CD87DCCA-8F86-4804-A4C9-D530E7BF0998}"/>
              </a:ext>
            </a:extLst>
          </p:cNvPr>
          <p:cNvCxnSpPr/>
          <p:nvPr/>
        </p:nvCxnSpPr>
        <p:spPr>
          <a:xfrm flipH="1">
            <a:off x="4390842" y="2366521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4D4D9785-4F79-45DD-92EF-3D4BE463FD3B}"/>
              </a:ext>
            </a:extLst>
          </p:cNvPr>
          <p:cNvCxnSpPr/>
          <p:nvPr/>
        </p:nvCxnSpPr>
        <p:spPr>
          <a:xfrm flipH="1">
            <a:off x="4390842" y="2570681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A0435442-8CAE-4564-A9C8-B779170CCB7C}"/>
              </a:ext>
            </a:extLst>
          </p:cNvPr>
          <p:cNvCxnSpPr/>
          <p:nvPr/>
        </p:nvCxnSpPr>
        <p:spPr>
          <a:xfrm flipH="1">
            <a:off x="4390842" y="2783465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5874210F-73FB-4513-B6D0-C295B50B0BD6}"/>
              </a:ext>
            </a:extLst>
          </p:cNvPr>
          <p:cNvSpPr txBox="1"/>
          <p:nvPr/>
        </p:nvSpPr>
        <p:spPr>
          <a:xfrm>
            <a:off x="4073102" y="811998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1</a:t>
            </a:r>
            <a:endParaRPr lang="tr-TR" sz="1000" dirty="0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F6E229C-3FA9-475C-81F8-486DC958F376}"/>
              </a:ext>
            </a:extLst>
          </p:cNvPr>
          <p:cNvSpPr txBox="1"/>
          <p:nvPr/>
        </p:nvSpPr>
        <p:spPr>
          <a:xfrm>
            <a:off x="4073102" y="1024745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2</a:t>
            </a:r>
            <a:endParaRPr lang="tr-TR" sz="1000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3B4A0B9-5580-4A64-914B-4EF9EC80B8AD}"/>
              </a:ext>
            </a:extLst>
          </p:cNvPr>
          <p:cNvSpPr txBox="1"/>
          <p:nvPr/>
        </p:nvSpPr>
        <p:spPr>
          <a:xfrm>
            <a:off x="4073102" y="1241464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2B0BB5B-3EA0-48D3-B8EB-508B48422CEC}"/>
              </a:ext>
            </a:extLst>
          </p:cNvPr>
          <p:cNvSpPr txBox="1"/>
          <p:nvPr/>
        </p:nvSpPr>
        <p:spPr>
          <a:xfrm>
            <a:off x="4073102" y="1428964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9C1DC09-DE4D-40F0-BE51-AF147BBADD15}"/>
              </a:ext>
            </a:extLst>
          </p:cNvPr>
          <p:cNvSpPr txBox="1"/>
          <p:nvPr/>
        </p:nvSpPr>
        <p:spPr>
          <a:xfrm>
            <a:off x="4073102" y="1609451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4A30577E-7881-486C-B41B-966BDA6B7D23}"/>
              </a:ext>
            </a:extLst>
          </p:cNvPr>
          <p:cNvSpPr txBox="1"/>
          <p:nvPr/>
        </p:nvSpPr>
        <p:spPr>
          <a:xfrm>
            <a:off x="4073100" y="1816446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CB74395E-F294-4EF4-B56A-DF370823C31C}"/>
              </a:ext>
            </a:extLst>
          </p:cNvPr>
          <p:cNvSpPr txBox="1"/>
          <p:nvPr/>
        </p:nvSpPr>
        <p:spPr>
          <a:xfrm>
            <a:off x="4073100" y="2041636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7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841D173A-F3F1-4314-B9F5-9ABAFB693402}"/>
              </a:ext>
            </a:extLst>
          </p:cNvPr>
          <p:cNvSpPr txBox="1"/>
          <p:nvPr/>
        </p:nvSpPr>
        <p:spPr>
          <a:xfrm>
            <a:off x="4073100" y="2258198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8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00C45C99-9AC6-4340-9E21-724127D41DDF}"/>
              </a:ext>
            </a:extLst>
          </p:cNvPr>
          <p:cNvSpPr txBox="1"/>
          <p:nvPr/>
        </p:nvSpPr>
        <p:spPr>
          <a:xfrm>
            <a:off x="4073100" y="2479686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9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CAC71F84-78B9-45FA-8126-B2C08A76B0D7}"/>
              </a:ext>
            </a:extLst>
          </p:cNvPr>
          <p:cNvSpPr txBox="1"/>
          <p:nvPr/>
        </p:nvSpPr>
        <p:spPr>
          <a:xfrm>
            <a:off x="4073100" y="2706310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480B7362-5987-445A-94FB-4B81B7C2B8E9}"/>
              </a:ext>
            </a:extLst>
          </p:cNvPr>
          <p:cNvSpPr txBox="1"/>
          <p:nvPr/>
        </p:nvSpPr>
        <p:spPr>
          <a:xfrm>
            <a:off x="248342" y="3347073"/>
            <a:ext cx="4970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latin typeface="3ds Light" panose="02000503020000020004" pitchFamily="50" charset="-94"/>
                <a:ea typeface="Adobe Heiti Std R" panose="020B0400000000000000" pitchFamily="34" charset="-128"/>
              </a:rPr>
              <a:t>Her devir için öğrenci numarasının son rakamına göre hesaplamalar yapılmalıdır ! ! !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5D1DC537-10BB-4E01-A838-C2F922CF3607}"/>
              </a:ext>
            </a:extLst>
          </p:cNvPr>
          <p:cNvSpPr/>
          <p:nvPr/>
        </p:nvSpPr>
        <p:spPr>
          <a:xfrm>
            <a:off x="10895162" y="474356"/>
            <a:ext cx="284672" cy="3651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49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AAF6A16C-6AF9-43C3-9421-A155C9AA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302" y="638510"/>
            <a:ext cx="5706271" cy="5630061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76A3C68-3EB6-4092-B70F-D922C4D9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901A676-0D2C-40BA-A233-DD9BBACA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7</a:t>
            </a:fld>
            <a:endParaRPr lang="en-US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D825F5E-05CE-4F9B-917B-65724304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59" y="1650653"/>
            <a:ext cx="5347458" cy="198404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5FC2B8C-03A3-4000-9A9E-35418698782A}"/>
              </a:ext>
            </a:extLst>
          </p:cNvPr>
          <p:cNvSpPr/>
          <p:nvPr/>
        </p:nvSpPr>
        <p:spPr>
          <a:xfrm>
            <a:off x="6105286" y="3264843"/>
            <a:ext cx="658486" cy="2005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>
              <a:noFill/>
            </a:endParaRPr>
          </a:p>
        </p:txBody>
      </p: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F89E05AC-6F2C-439F-8C28-D90F29BC4907}"/>
              </a:ext>
            </a:extLst>
          </p:cNvPr>
          <p:cNvCxnSpPr/>
          <p:nvPr/>
        </p:nvCxnSpPr>
        <p:spPr>
          <a:xfrm flipH="1">
            <a:off x="4390845" y="1644772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D0E0CFF8-17E3-4A37-856C-B7C9FF782276}"/>
              </a:ext>
            </a:extLst>
          </p:cNvPr>
          <p:cNvCxnSpPr/>
          <p:nvPr/>
        </p:nvCxnSpPr>
        <p:spPr>
          <a:xfrm flipH="1">
            <a:off x="4390844" y="1834553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61701359-7B00-4269-81AF-DD304C95BFB2}"/>
              </a:ext>
            </a:extLst>
          </p:cNvPr>
          <p:cNvCxnSpPr/>
          <p:nvPr/>
        </p:nvCxnSpPr>
        <p:spPr>
          <a:xfrm flipH="1">
            <a:off x="4390844" y="2034517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109F83DA-7160-41B5-ABCF-42EC135EB6E9}"/>
              </a:ext>
            </a:extLst>
          </p:cNvPr>
          <p:cNvCxnSpPr/>
          <p:nvPr/>
        </p:nvCxnSpPr>
        <p:spPr>
          <a:xfrm flipH="1">
            <a:off x="4390844" y="2237119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>
            <a:extLst>
              <a:ext uri="{FF2B5EF4-FFF2-40B4-BE49-F238E27FC236}">
                <a16:creationId xmlns:a16="http://schemas.microsoft.com/office/drawing/2014/main" id="{96952A6C-948F-482F-A2A6-87BBBCF8E4F8}"/>
              </a:ext>
            </a:extLst>
          </p:cNvPr>
          <p:cNvCxnSpPr/>
          <p:nvPr/>
        </p:nvCxnSpPr>
        <p:spPr>
          <a:xfrm flipH="1">
            <a:off x="4390844" y="2441278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1225CF22-C856-4B9B-A9E2-83C0DBE024D3}"/>
              </a:ext>
            </a:extLst>
          </p:cNvPr>
          <p:cNvCxnSpPr/>
          <p:nvPr/>
        </p:nvCxnSpPr>
        <p:spPr>
          <a:xfrm flipH="1">
            <a:off x="4390843" y="2636810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>
            <a:extLst>
              <a:ext uri="{FF2B5EF4-FFF2-40B4-BE49-F238E27FC236}">
                <a16:creationId xmlns:a16="http://schemas.microsoft.com/office/drawing/2014/main" id="{CD87DCCA-8F86-4804-A4C9-D530E7BF0998}"/>
              </a:ext>
            </a:extLst>
          </p:cNvPr>
          <p:cNvCxnSpPr/>
          <p:nvPr/>
        </p:nvCxnSpPr>
        <p:spPr>
          <a:xfrm flipH="1">
            <a:off x="4390842" y="2840969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4D4D9785-4F79-45DD-92EF-3D4BE463FD3B}"/>
              </a:ext>
            </a:extLst>
          </p:cNvPr>
          <p:cNvCxnSpPr/>
          <p:nvPr/>
        </p:nvCxnSpPr>
        <p:spPr>
          <a:xfrm flipH="1">
            <a:off x="4390842" y="3045129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A0435442-8CAE-4564-A9C8-B779170CCB7C}"/>
              </a:ext>
            </a:extLst>
          </p:cNvPr>
          <p:cNvCxnSpPr/>
          <p:nvPr/>
        </p:nvCxnSpPr>
        <p:spPr>
          <a:xfrm flipH="1">
            <a:off x="4390842" y="3232035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5874210F-73FB-4513-B6D0-C295B50B0BD6}"/>
              </a:ext>
            </a:extLst>
          </p:cNvPr>
          <p:cNvSpPr txBox="1"/>
          <p:nvPr/>
        </p:nvSpPr>
        <p:spPr>
          <a:xfrm>
            <a:off x="4073100" y="1329389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1</a:t>
            </a:r>
            <a:endParaRPr lang="tr-TR" sz="1000" dirty="0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F6E229C-3FA9-475C-81F8-486DC958F376}"/>
              </a:ext>
            </a:extLst>
          </p:cNvPr>
          <p:cNvSpPr txBox="1"/>
          <p:nvPr/>
        </p:nvSpPr>
        <p:spPr>
          <a:xfrm>
            <a:off x="4073100" y="1525749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2</a:t>
            </a:r>
            <a:endParaRPr lang="tr-TR" sz="1000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3B4A0B9-5580-4A64-914B-4EF9EC80B8AD}"/>
              </a:ext>
            </a:extLst>
          </p:cNvPr>
          <p:cNvSpPr txBox="1"/>
          <p:nvPr/>
        </p:nvSpPr>
        <p:spPr>
          <a:xfrm>
            <a:off x="4073100" y="1750259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2B0BB5B-3EA0-48D3-B8EB-508B48422CEC}"/>
              </a:ext>
            </a:extLst>
          </p:cNvPr>
          <p:cNvSpPr txBox="1"/>
          <p:nvPr/>
        </p:nvSpPr>
        <p:spPr>
          <a:xfrm>
            <a:off x="4073100" y="1929595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9C1DC09-DE4D-40F0-BE51-AF147BBADD15}"/>
              </a:ext>
            </a:extLst>
          </p:cNvPr>
          <p:cNvSpPr txBox="1"/>
          <p:nvPr/>
        </p:nvSpPr>
        <p:spPr>
          <a:xfrm>
            <a:off x="4073100" y="2126421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4A30577E-7881-486C-B41B-966BDA6B7D23}"/>
              </a:ext>
            </a:extLst>
          </p:cNvPr>
          <p:cNvSpPr txBox="1"/>
          <p:nvPr/>
        </p:nvSpPr>
        <p:spPr>
          <a:xfrm>
            <a:off x="4073100" y="2325961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CB74395E-F294-4EF4-B56A-DF370823C31C}"/>
              </a:ext>
            </a:extLst>
          </p:cNvPr>
          <p:cNvSpPr txBox="1"/>
          <p:nvPr/>
        </p:nvSpPr>
        <p:spPr>
          <a:xfrm>
            <a:off x="4073100" y="2507554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7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841D173A-F3F1-4314-B9F5-9ABAFB693402}"/>
              </a:ext>
            </a:extLst>
          </p:cNvPr>
          <p:cNvSpPr txBox="1"/>
          <p:nvPr/>
        </p:nvSpPr>
        <p:spPr>
          <a:xfrm>
            <a:off x="4073100" y="2723486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8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00C45C99-9AC6-4340-9E21-724127D41DDF}"/>
              </a:ext>
            </a:extLst>
          </p:cNvPr>
          <p:cNvSpPr txBox="1"/>
          <p:nvPr/>
        </p:nvSpPr>
        <p:spPr>
          <a:xfrm>
            <a:off x="4073100" y="2936818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9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CAC71F84-78B9-45FA-8126-B2C08A76B0D7}"/>
              </a:ext>
            </a:extLst>
          </p:cNvPr>
          <p:cNvSpPr txBox="1"/>
          <p:nvPr/>
        </p:nvSpPr>
        <p:spPr>
          <a:xfrm>
            <a:off x="4073100" y="3130354"/>
            <a:ext cx="317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480B7362-5987-445A-94FB-4B81B7C2B8E9}"/>
              </a:ext>
            </a:extLst>
          </p:cNvPr>
          <p:cNvSpPr txBox="1"/>
          <p:nvPr/>
        </p:nvSpPr>
        <p:spPr>
          <a:xfrm>
            <a:off x="325959" y="3961619"/>
            <a:ext cx="4970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latin typeface="3ds Light" panose="02000503020000020004" pitchFamily="50" charset="-94"/>
                <a:ea typeface="Adobe Heiti Std R" panose="020B0400000000000000" pitchFamily="34" charset="-128"/>
              </a:rPr>
              <a:t>Her devir için öğrenci numarasının son rakamına göre hesaplamalar yapılmalıdır ! ! !</a:t>
            </a:r>
          </a:p>
        </p:txBody>
      </p:sp>
      <p:cxnSp>
        <p:nvCxnSpPr>
          <p:cNvPr id="38" name="Düz Ok Bağlayıcısı 37">
            <a:extLst>
              <a:ext uri="{FF2B5EF4-FFF2-40B4-BE49-F238E27FC236}">
                <a16:creationId xmlns:a16="http://schemas.microsoft.com/office/drawing/2014/main" id="{38BAFD5F-AD7A-4678-90FD-A27205420593}"/>
              </a:ext>
            </a:extLst>
          </p:cNvPr>
          <p:cNvCxnSpPr/>
          <p:nvPr/>
        </p:nvCxnSpPr>
        <p:spPr>
          <a:xfrm flipH="1">
            <a:off x="4390845" y="1457865"/>
            <a:ext cx="17051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1D8619A-8EEF-4F15-A3B0-FD59164A0B4F}"/>
              </a:ext>
            </a:extLst>
          </p:cNvPr>
          <p:cNvSpPr/>
          <p:nvPr/>
        </p:nvSpPr>
        <p:spPr>
          <a:xfrm>
            <a:off x="10532853" y="853421"/>
            <a:ext cx="284672" cy="5607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143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F61D52-5C33-48C5-99E4-0C8DB4D1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Rapor sunumu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4AEC9D-F00D-40CC-87E4-2C4BE50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4"/>
            <a:ext cx="11209421" cy="425196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Kapak sayfası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Ölçümler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Hesaplamalar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Grafikler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  <a:t>Yorumlar</a:t>
            </a:r>
            <a:br>
              <a:rPr lang="tr-TR" dirty="0">
                <a:latin typeface="3ds Light" panose="02000503020000020004" pitchFamily="50" charset="-94"/>
                <a:ea typeface="Adobe Heiti Std R" panose="020B0400000000000000" pitchFamily="34" charset="-128"/>
              </a:rPr>
            </a:br>
            <a:r>
              <a:rPr lang="tr-TR" sz="2000" dirty="0">
                <a:latin typeface="3ds Light" panose="02000503020000020004" pitchFamily="50" charset="-94"/>
                <a:ea typeface="Adobe Heiti Std R" panose="020B0400000000000000" pitchFamily="34" charset="-128"/>
              </a:rPr>
              <a:t>(%50 ve %100 GKP için Güç, Moment, Yakıt Tüketimi, ÖYT ve verimdeki değişimleri yorumlayınız.)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281892-45E5-4799-96AB-B1473B4EC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36D6EC3-E339-42E2-9C42-3AD88BF5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1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2F0970-9944-4427-AA2D-931BD6E7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Rapor </a:t>
            </a:r>
            <a:r>
              <a:rPr lang="tr-TR" dirty="0" err="1"/>
              <a:t>örneĞİ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F68788F-220D-4642-8857-F12E362B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48E8-E49D-4CE0-9186-CB1C9B8393C5}" type="datetime1">
              <a:rPr lang="tr-TR" smtClean="0"/>
              <a:t>9.12.2021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4146FE4-6149-43BB-8A42-86CFE907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040DEE91-D67B-4E05-827A-9522F323D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880907"/>
              </p:ext>
            </p:extLst>
          </p:nvPr>
        </p:nvGraphicFramePr>
        <p:xfrm>
          <a:off x="10395284" y="1339413"/>
          <a:ext cx="145080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Bit Eşlem Resmi" r:id="rId3" imgW="1467000" imgH="857160" progId="Paint.Picture">
                  <p:embed/>
                </p:oleObj>
              </mc:Choice>
              <mc:Fallback>
                <p:oleObj name="Bit Eşlem Resmi" r:id="rId3" imgW="1467000" imgH="857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95284" y="1339413"/>
                        <a:ext cx="1450808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Nesne 8">
            <a:extLst>
              <a:ext uri="{FF2B5EF4-FFF2-40B4-BE49-F238E27FC236}">
                <a16:creationId xmlns:a16="http://schemas.microsoft.com/office/drawing/2014/main" id="{C3785265-12B6-4CB4-AB37-6DA7CCC7F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770682"/>
              </p:ext>
            </p:extLst>
          </p:nvPr>
        </p:nvGraphicFramePr>
        <p:xfrm>
          <a:off x="4620126" y="1385890"/>
          <a:ext cx="463049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Bit Eşlem Resmi" r:id="rId5" imgW="1467000" imgH="857160" progId="Paint.Picture">
                  <p:embed/>
                </p:oleObj>
              </mc:Choice>
              <mc:Fallback>
                <p:oleObj name="Bit Eşlem Resmi" r:id="rId5" imgW="1467000" imgH="857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0126" y="1385890"/>
                        <a:ext cx="463049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Nesne 9">
            <a:extLst>
              <a:ext uri="{FF2B5EF4-FFF2-40B4-BE49-F238E27FC236}">
                <a16:creationId xmlns:a16="http://schemas.microsoft.com/office/drawing/2014/main" id="{24FAE3AF-6452-432E-A255-5DBC58FA2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473905"/>
              </p:ext>
            </p:extLst>
          </p:nvPr>
        </p:nvGraphicFramePr>
        <p:xfrm>
          <a:off x="5058882" y="136525"/>
          <a:ext cx="5360695" cy="6508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Bit Eşlem Resmi" r:id="rId6" imgW="7210440" imgH="8753400" progId="Paint.Picture">
                  <p:embed/>
                </p:oleObj>
              </mc:Choice>
              <mc:Fallback>
                <p:oleObj name="Bit Eşlem Resmi" r:id="rId6" imgW="7210440" imgH="8753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58882" y="136525"/>
                        <a:ext cx="5360695" cy="6508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27106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Taslak</Template>
  <TotalTime>910</TotalTime>
  <Words>223</Words>
  <Application>Microsoft Office PowerPoint</Application>
  <PresentationFormat>Geniş ekran</PresentationFormat>
  <Paragraphs>71</Paragraphs>
  <Slides>11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9" baseType="lpstr">
      <vt:lpstr>3ds Light</vt:lpstr>
      <vt:lpstr>Arial</vt:lpstr>
      <vt:lpstr>Calibri</vt:lpstr>
      <vt:lpstr>The Hand Bold</vt:lpstr>
      <vt:lpstr>The Serif Hand Black</vt:lpstr>
      <vt:lpstr>Times New Roman</vt:lpstr>
      <vt:lpstr>SketchyVTI</vt:lpstr>
      <vt:lpstr>Bit Eşlem Resmi</vt:lpstr>
      <vt:lpstr>OTO4003 OTOMOTİV MÜHENDİSLİĞİ LABORATUVARI</vt:lpstr>
      <vt:lpstr>Laboratuvarda bulunan dİnamometreler</vt:lpstr>
      <vt:lpstr>Motor DİNAMOMETRESİ</vt:lpstr>
      <vt:lpstr>Deney adIMLARI</vt:lpstr>
      <vt:lpstr>DEVİR VE GKP DEĞERLERİ TANIMLANIR</vt:lpstr>
      <vt:lpstr>PowerPoint Sunusu</vt:lpstr>
      <vt:lpstr>PowerPoint Sunusu</vt:lpstr>
      <vt:lpstr>Rapor sunumu</vt:lpstr>
      <vt:lpstr>Rapor örneĞİ</vt:lpstr>
      <vt:lpstr>Rapor örneĞİ</vt:lpstr>
      <vt:lpstr>ÖrneK GRAFİK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OTO4003 OTOMOTİV MÜHENDİSLİĞİ LABORATUVARI</dc:title>
  <dc:creator>Fırat Işıklı</dc:creator>
  <cp:lastModifiedBy>Fırat Işıklı</cp:lastModifiedBy>
  <cp:revision>12</cp:revision>
  <dcterms:created xsi:type="dcterms:W3CDTF">2021-12-06T10:39:38Z</dcterms:created>
  <dcterms:modified xsi:type="dcterms:W3CDTF">2021-12-09T14:12:04Z</dcterms:modified>
</cp:coreProperties>
</file>