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382849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360116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463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1871547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418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20116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2358019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332403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923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779DB14-4179-4470-897D-751A1461115E}" type="datetimeFigureOut">
              <a:rPr lang="tr-TR" smtClean="0"/>
              <a:t>21.01.2026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294858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779DB14-4179-4470-897D-751A1461115E}" type="datetimeFigureOut">
              <a:rPr lang="tr-TR" smtClean="0"/>
              <a:t>21.01.2026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97318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79DB14-4179-4470-897D-751A1461115E}" type="datetimeFigureOut">
              <a:rPr lang="tr-TR" smtClean="0"/>
              <a:t>21.01.2026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3412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779DB14-4179-4470-897D-751A1461115E}" type="datetimeFigureOut">
              <a:rPr lang="tr-TR" smtClean="0"/>
              <a:t>21.01.2026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14394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9DB14-4179-4470-897D-751A1461115E}" type="datetimeFigureOut">
              <a:rPr lang="tr-TR" smtClean="0"/>
              <a:t>21.01.2026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425562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779DB14-4179-4470-897D-751A1461115E}" type="datetimeFigureOut">
              <a:rPr lang="tr-TR" smtClean="0"/>
              <a:t>21.01.2026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51275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779DB14-4179-4470-897D-751A1461115E}" type="datetimeFigureOut">
              <a:rPr lang="tr-TR" smtClean="0"/>
              <a:t>21.01.2026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835845-6F54-4B36-A60C-B6CB0E6A02C9}" type="slidenum">
              <a:rPr lang="tr-TR" smtClean="0"/>
              <a:t>‹#›</a:t>
            </a:fld>
            <a:endParaRPr lang="tr-TR"/>
          </a:p>
        </p:txBody>
      </p:sp>
    </p:spTree>
    <p:extLst>
      <p:ext uri="{BB962C8B-B14F-4D97-AF65-F5344CB8AC3E}">
        <p14:creationId xmlns:p14="http://schemas.microsoft.com/office/powerpoint/2010/main" val="32103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79DB14-4179-4470-897D-751A1461115E}" type="datetimeFigureOut">
              <a:rPr lang="tr-TR" smtClean="0"/>
              <a:t>21.01.2026</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835845-6F54-4B36-A60C-B6CB0E6A02C9}" type="slidenum">
              <a:rPr lang="tr-TR" smtClean="0"/>
              <a:t>‹#›</a:t>
            </a:fld>
            <a:endParaRPr lang="tr-TR"/>
          </a:p>
        </p:txBody>
      </p:sp>
    </p:spTree>
    <p:extLst>
      <p:ext uri="{BB962C8B-B14F-4D97-AF65-F5344CB8AC3E}">
        <p14:creationId xmlns:p14="http://schemas.microsoft.com/office/powerpoint/2010/main" val="33262195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view.officeapps.live.com/op/view.aspx?src=https%3A%2F%2Fuludag.edu.tr%2Fdosyalar%2Forhangazi%2Fogr.isleri.belgeler%2F%25C4%25B0%25C5%259Fyeri%2520E%25C4%259Fitimi%2526Staj%2Ffr_123_04_uygulamali_egitim_rapor_yazim_sayfasi.docx&amp;wdOrigin=BROWSELI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view.officeapps.live.com/op/view.aspx?src=https%3A%2F%2Fuludag.edu.tr%2Fdosyalar%2Forhangazi%2Fogr.isleri.belgeler%2F%25C4%25B0%25C5%259Fyeri%2520E%25C4%259Fitimi%2526Staj%2Ffr_123_05_uygulamali_egitim_devam_durumunu_gosterir_cizelge_formu.docx&amp;wdOrigin=BROWSELI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view.officeapps.live.com/op/view.aspx?src=https%3A%2F%2Fuludag.edu.tr%2Fdosyalar%2Forhangazi%2Fogr.isleri.belgeler%2F%25C4%25B0%25C5%259Fyeri%2520E%25C4%259Fitimi%2526Staj%2Ffr_123_06_uygulamali_egitim_isverenin_ogrenciyi_degerlendirme_formudocx.docx&amp;wdOrigin=BROWSELI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view.officeapps.live.com/op/view.aspx?src=https%3A%2F%2Fuludag.edu.tr%2Fdosyalar%2Forhangazi%2Fogr.isleri.belgeler%2F%25C4%25B0%25C5%259Fyeri%2520E%25C4%259Fitimi%2526Staj%2Ffr_123_07_ogrencinin_uygulamali_egitimi_degerlendirme_formu.docx&amp;wdOrigin=BROWSELI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s://view.officeapps.live.com/op/view.aspx?src=https%3A%2F%2Fuludag.edu.tr%2Fdosyalar%2Forhangazi%2Fogr.isleri.belgeler%2F%25C4%25B0%25C5%259Fyeri%2520E%25C4%259Fitimi%2526Staj%2Ffr_123_09_uygulamali_egitim_sonuc_bildirme_formu.docx&amp;wdOrigin=BROWSELI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uludag.edu.tr/orhangazi/staj-formlari-308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view.officeapps.live.com/op/view.aspx?src=https%3A%2F%2Fuludag.edu.tr%2Fdosyalar%2Forhangazi%2Fogr.isleri.belgeler%2F%25C4%25B0%25C5%259Fyeri%2520E%25C4%259Fitimi%2526Staj%2Ffr_123_01_uygulamali_egitim_basvuru_formu.docx&amp;wdOrigin=BROWSELI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s://view.officeapps.live.com/op/view.aspx?src=https%3A%2F%2Fuludag.edu.tr%2Fdosyalar%2Forhangazi%2Fogr.isleri.belgeler%2F%25C4%25B0%25C5%259Fyeri%2520E%25C4%259Fitimi%2526Staj%2Ffr_123_02_uygulamali_egitim_sozlesmesi.docx&amp;wdOrigin=BROWSELI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view.officeapps.live.com/op/view.aspx?src=https%3A%2F%2Fkalite.uludag.edu.tr%2Fkiksis%2Fdokumanlar%2Fformlar%2FFR%25201.2.3_08%2520STAJ%2520%25C3%259CCRETLER%25C4%25B0NE%2520%25C4%25B0%25C5%259ES%25C4%25B0ZL%25C4%25B0K%2520FONU%2520KATKISI%2520%25C3%2596%25C4%259ERENC%25C4%25B0%2520VE%2520%25C4%25B0%25C5%259EVEREN%2520B%25C4%25B0LG%25C4%25B0%2520FORMU%2520202510091500.docx&amp;wdOrigin=BROWSE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a:spLocks noGrp="1"/>
          </p:cNvSpPr>
          <p:nvPr>
            <p:ph type="ctrTitle"/>
          </p:nvPr>
        </p:nvSpPr>
        <p:spPr>
          <a:xfrm>
            <a:off x="1465356" y="2952786"/>
            <a:ext cx="7811294" cy="2668386"/>
          </a:xfrm>
        </p:spPr>
        <p:txBody>
          <a:bodyPr>
            <a:normAutofit fontScale="90000"/>
          </a:bodyPr>
          <a:lstStyle/>
          <a:p>
            <a:pPr algn="ctr"/>
            <a:r>
              <a:rPr lang="tr-TR" dirty="0">
                <a:latin typeface="Times New Roman" panose="02020603050405020304" pitchFamily="18" charset="0"/>
                <a:cs typeface="Times New Roman" panose="02020603050405020304" pitchFamily="18" charset="0"/>
              </a:rPr>
              <a:t>ÖĞRENCİ </a:t>
            </a:r>
            <a:r>
              <a:rPr lang="tr-TR" dirty="0" smtClean="0">
                <a:latin typeface="Times New Roman" panose="02020603050405020304" pitchFamily="18" charset="0"/>
                <a:cs typeface="Times New Roman" panose="02020603050405020304" pitchFamily="18" charset="0"/>
              </a:rPr>
              <a:t>UYGULAMALI EĞİTİM (STAJ) VE UYGULAMALI EĞİTİM (STAJ) SİGORTASI İŞLEMLERİ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37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Metin kutusu 5"/>
          <p:cNvSpPr txBox="1"/>
          <p:nvPr/>
        </p:nvSpPr>
        <p:spPr>
          <a:xfrm>
            <a:off x="2612669" y="289974"/>
            <a:ext cx="7080877" cy="1200329"/>
          </a:xfrm>
          <a:prstGeom prst="rect">
            <a:avLst/>
          </a:prstGeom>
          <a:noFill/>
        </p:spPr>
        <p:txBody>
          <a:bodyPr wrap="square" rtlCol="0">
            <a:spAutoFit/>
          </a:bodyPr>
          <a:lstStyle/>
          <a:p>
            <a:r>
              <a:rPr lang="tr-TR" b="1" u="sng" dirty="0">
                <a:solidFill>
                  <a:srgbClr val="212529"/>
                </a:solidFill>
                <a:latin typeface="Times New Roman" panose="02020603050405020304" pitchFamily="18" charset="0"/>
                <a:cs typeface="Times New Roman" panose="02020603050405020304" pitchFamily="18" charset="0"/>
              </a:rPr>
              <a:t>Uygulamalı Eğitim </a:t>
            </a:r>
            <a:r>
              <a:rPr lang="tr-TR" b="1" u="sng" dirty="0" smtClean="0">
                <a:solidFill>
                  <a:srgbClr val="212529"/>
                </a:solidFill>
                <a:latin typeface="Times New Roman" panose="02020603050405020304" pitchFamily="18" charset="0"/>
                <a:cs typeface="Times New Roman" panose="02020603050405020304" pitchFamily="18" charset="0"/>
              </a:rPr>
              <a:t>(Staj) </a:t>
            </a:r>
            <a:r>
              <a:rPr lang="tr-TR" b="1" u="sng" dirty="0">
                <a:solidFill>
                  <a:srgbClr val="212529"/>
                </a:solidFill>
                <a:latin typeface="Times New Roman" panose="02020603050405020304" pitchFamily="18" charset="0"/>
                <a:cs typeface="Times New Roman" panose="02020603050405020304" pitchFamily="18" charset="0"/>
              </a:rPr>
              <a:t>tamamlandıktan sonra işyerine onaylatılarak Uygulamalı Eğitim </a:t>
            </a:r>
            <a:r>
              <a:rPr lang="tr-TR" b="1" u="sng" dirty="0" smtClean="0">
                <a:solidFill>
                  <a:srgbClr val="212529"/>
                </a:solidFill>
                <a:latin typeface="Times New Roman" panose="02020603050405020304" pitchFamily="18" charset="0"/>
                <a:cs typeface="Times New Roman" panose="02020603050405020304" pitchFamily="18" charset="0"/>
              </a:rPr>
              <a:t>(staj) </a:t>
            </a:r>
            <a:r>
              <a:rPr lang="tr-TR" b="1" u="sng" dirty="0">
                <a:solidFill>
                  <a:srgbClr val="212529"/>
                </a:solidFill>
                <a:latin typeface="Times New Roman" panose="02020603050405020304" pitchFamily="18" charset="0"/>
                <a:cs typeface="Times New Roman" panose="02020603050405020304" pitchFamily="18" charset="0"/>
              </a:rPr>
              <a:t>sınavında teslim edilmesi gereken formlar:</a:t>
            </a:r>
            <a:r>
              <a:rPr lang="tr-TR" dirty="0"/>
              <a:t/>
            </a:r>
            <a:br>
              <a:rPr lang="tr-TR" dirty="0"/>
            </a:br>
            <a:endParaRPr lang="tr-TR" dirty="0"/>
          </a:p>
        </p:txBody>
      </p:sp>
      <p:sp>
        <p:nvSpPr>
          <p:cNvPr id="7" name="Unvan 1"/>
          <p:cNvSpPr txBox="1">
            <a:spLocks/>
          </p:cNvSpPr>
          <p:nvPr/>
        </p:nvSpPr>
        <p:spPr>
          <a:xfrm>
            <a:off x="3485535" y="1463091"/>
            <a:ext cx="4797631" cy="123740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200" b="1" dirty="0" smtClean="0">
                <a:latin typeface="Times New Roman" panose="02020603050405020304" pitchFamily="18" charset="0"/>
                <a:cs typeface="Times New Roman" panose="02020603050405020304" pitchFamily="18" charset="0"/>
              </a:rPr>
              <a:t>Uygulamalı Eğitim (Staj) Rapor Yazım Sayfası Formu </a:t>
            </a:r>
            <a:endParaRPr lang="tr-TR" sz="3200" dirty="0">
              <a:latin typeface="Times New Roman" panose="02020603050405020304" pitchFamily="18" charset="0"/>
              <a:cs typeface="Times New Roman" panose="02020603050405020304" pitchFamily="18" charset="0"/>
            </a:endParaRPr>
          </a:p>
        </p:txBody>
      </p:sp>
      <p:sp>
        <p:nvSpPr>
          <p:cNvPr id="8" name="İçerik Yer Tutucusu 2"/>
          <p:cNvSpPr txBox="1">
            <a:spLocks/>
          </p:cNvSpPr>
          <p:nvPr/>
        </p:nvSpPr>
        <p:spPr>
          <a:xfrm>
            <a:off x="508262" y="2371725"/>
            <a:ext cx="4208813" cy="4486275"/>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indent="-216000" algn="l">
              <a:spcBef>
                <a:spcPts val="600"/>
              </a:spcBef>
            </a:pPr>
            <a:r>
              <a:rPr lang="tr-TR" sz="2000" dirty="0" smtClean="0">
                <a:solidFill>
                  <a:schemeClr val="tx1"/>
                </a:solidFill>
                <a:latin typeface="Times New Roman" panose="02020603050405020304" pitchFamily="18" charset="0"/>
                <a:cs typeface="Times New Roman" panose="02020603050405020304" pitchFamily="18" charset="0"/>
              </a:rPr>
              <a:t>Raporlar, bilgisayar ortamında hazırlanmalıdır. </a:t>
            </a:r>
          </a:p>
          <a:p>
            <a:pPr indent="-216000" algn="l">
              <a:spcBef>
                <a:spcPts val="600"/>
              </a:spcBef>
            </a:pPr>
            <a:r>
              <a:rPr lang="tr-TR" sz="2000" dirty="0" smtClean="0">
                <a:solidFill>
                  <a:schemeClr val="tx1"/>
                </a:solidFill>
                <a:latin typeface="Times New Roman" panose="02020603050405020304" pitchFamily="18" charset="0"/>
                <a:cs typeface="Times New Roman" panose="02020603050405020304" pitchFamily="18" charset="0"/>
              </a:rPr>
              <a:t>Yazım formatı, Times New Roman yazı tipinde 12 punto olmalıdır. </a:t>
            </a:r>
          </a:p>
          <a:p>
            <a:pPr indent="-216000" algn="l">
              <a:spcBef>
                <a:spcPts val="600"/>
              </a:spcBef>
            </a:pPr>
            <a:r>
              <a:rPr lang="tr-TR" sz="2000" dirty="0" smtClean="0">
                <a:solidFill>
                  <a:schemeClr val="tx1"/>
                </a:solidFill>
                <a:latin typeface="Times New Roman" panose="02020603050405020304" pitchFamily="18" charset="0"/>
                <a:cs typeface="Times New Roman" panose="02020603050405020304" pitchFamily="18" charset="0"/>
              </a:rPr>
              <a:t>Kenar boşlukları sol 2,5 cm, sağ 1,5 cm, üst 2,5 cm, alt 2,5 cm olmalıdır.</a:t>
            </a:r>
          </a:p>
          <a:p>
            <a:pPr indent="-216000" algn="l">
              <a:spcBef>
                <a:spcPts val="600"/>
              </a:spcBef>
            </a:pPr>
            <a:r>
              <a:rPr lang="tr-TR" sz="2000" dirty="0" smtClean="0">
                <a:solidFill>
                  <a:schemeClr val="tx1"/>
                </a:solidFill>
                <a:latin typeface="Times New Roman" panose="02020603050405020304" pitchFamily="18" charset="0"/>
                <a:cs typeface="Times New Roman" panose="02020603050405020304" pitchFamily="18" charset="0"/>
              </a:rPr>
              <a:t>Her bir iş günü için ayrı rapor doldurulmalı (Her bir işgünü için: 30 gün) ve işyeri yetkilisine imzalatılmalıdır. Uygulamalı Eğitim sınavı sırasında sınavı yapan bölüm hocasına teslim edilmelidir.</a:t>
            </a:r>
          </a:p>
          <a:p>
            <a:pPr indent="-216000" algn="l">
              <a:spcBef>
                <a:spcPts val="600"/>
              </a:spcBef>
            </a:pPr>
            <a:r>
              <a:rPr lang="tr-TR" sz="2000" dirty="0">
                <a:hlinkClick r:id="rId4"/>
              </a:rPr>
              <a:t>fr_123_04_uygulamali_egitim_rapor_yazim_sayfasi.docx</a:t>
            </a:r>
            <a:endParaRPr lang="tr-TR" sz="2000" dirty="0" smtClean="0">
              <a:solidFill>
                <a:schemeClr val="tx1"/>
              </a:solidFill>
            </a:endParaRPr>
          </a:p>
          <a:p>
            <a:pPr marL="12600" algn="l">
              <a:spcBef>
                <a:spcPts val="600"/>
              </a:spcBef>
            </a:pPr>
            <a:r>
              <a:rPr lang="tr-TR" sz="2000" dirty="0" smtClean="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9943" y="2081795"/>
            <a:ext cx="3125330" cy="4571282"/>
          </a:xfrm>
          <a:prstGeom prst="rect">
            <a:avLst/>
          </a:prstGeom>
        </p:spPr>
      </p:pic>
    </p:spTree>
    <p:extLst>
      <p:ext uri="{BB962C8B-B14F-4D97-AF65-F5344CB8AC3E}">
        <p14:creationId xmlns:p14="http://schemas.microsoft.com/office/powerpoint/2010/main" val="199595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Metin kutusu 5"/>
          <p:cNvSpPr txBox="1"/>
          <p:nvPr/>
        </p:nvSpPr>
        <p:spPr>
          <a:xfrm>
            <a:off x="2964283" y="112210"/>
            <a:ext cx="5615513" cy="1200329"/>
          </a:xfrm>
          <a:prstGeom prst="rect">
            <a:avLst/>
          </a:prstGeom>
          <a:noFill/>
        </p:spPr>
        <p:txBody>
          <a:bodyPr wrap="square" rtlCol="0">
            <a:spAutoFit/>
          </a:bodyPr>
          <a:lstStyle/>
          <a:p>
            <a:r>
              <a:rPr lang="tr-TR" b="1" u="sng" dirty="0">
                <a:solidFill>
                  <a:schemeClr val="accent1"/>
                </a:solidFill>
                <a:latin typeface="Times New Roman" panose="02020603050405020304" pitchFamily="18" charset="0"/>
                <a:cs typeface="Times New Roman" panose="02020603050405020304" pitchFamily="18" charset="0"/>
              </a:rPr>
              <a:t>Uygulamalı Eğitim </a:t>
            </a:r>
            <a:r>
              <a:rPr lang="tr-TR" b="1" u="sng" dirty="0" smtClean="0">
                <a:solidFill>
                  <a:schemeClr val="accent1"/>
                </a:solidFill>
                <a:latin typeface="Times New Roman" panose="02020603050405020304" pitchFamily="18" charset="0"/>
                <a:cs typeface="Times New Roman" panose="02020603050405020304" pitchFamily="18" charset="0"/>
              </a:rPr>
              <a:t>(Staj) </a:t>
            </a:r>
            <a:r>
              <a:rPr lang="tr-TR" b="1" u="sng" dirty="0">
                <a:solidFill>
                  <a:schemeClr val="accent1"/>
                </a:solidFill>
                <a:latin typeface="Times New Roman" panose="02020603050405020304" pitchFamily="18" charset="0"/>
                <a:cs typeface="Times New Roman" panose="02020603050405020304" pitchFamily="18" charset="0"/>
              </a:rPr>
              <a:t>tamamlandıktan sonra işyerine onaylatılarak Uygulamalı Eğitim </a:t>
            </a:r>
            <a:r>
              <a:rPr lang="tr-TR" b="1" u="sng" dirty="0" smtClean="0">
                <a:solidFill>
                  <a:schemeClr val="accent1"/>
                </a:solidFill>
                <a:latin typeface="Times New Roman" panose="02020603050405020304" pitchFamily="18" charset="0"/>
                <a:cs typeface="Times New Roman" panose="02020603050405020304" pitchFamily="18" charset="0"/>
              </a:rPr>
              <a:t>(staj) sınavında</a:t>
            </a:r>
            <a:r>
              <a:rPr lang="tr-TR" b="1" u="sng" dirty="0">
                <a:solidFill>
                  <a:schemeClr val="accent1"/>
                </a:solidFill>
                <a:latin typeface="Times New Roman" panose="02020603050405020304" pitchFamily="18" charset="0"/>
                <a:cs typeface="Times New Roman" panose="02020603050405020304" pitchFamily="18" charset="0"/>
              </a:rPr>
              <a:t> teslim edilmesi gereken formlar:</a:t>
            </a:r>
            <a:endParaRPr lang="tr-TR" dirty="0">
              <a:solidFill>
                <a:schemeClr val="accent1"/>
              </a:solidFill>
            </a:endParaRPr>
          </a:p>
        </p:txBody>
      </p:sp>
      <p:sp>
        <p:nvSpPr>
          <p:cNvPr id="2" name="Dikdörtgen 1"/>
          <p:cNvSpPr/>
          <p:nvPr/>
        </p:nvSpPr>
        <p:spPr>
          <a:xfrm>
            <a:off x="2476482" y="1391400"/>
            <a:ext cx="5624297" cy="369332"/>
          </a:xfrm>
          <a:prstGeom prst="rect">
            <a:avLst/>
          </a:prstGeom>
        </p:spPr>
        <p:txBody>
          <a:bodyPr wrap="none">
            <a:spAutoFit/>
          </a:bodyPr>
          <a:lstStyle/>
          <a:p>
            <a:r>
              <a:rPr lang="tr-TR" b="1" dirty="0">
                <a:solidFill>
                  <a:schemeClr val="accent1"/>
                </a:solidFill>
                <a:latin typeface="Times New Roman" panose="02020603050405020304" pitchFamily="18" charset="0"/>
                <a:cs typeface="Times New Roman" panose="02020603050405020304" pitchFamily="18" charset="0"/>
              </a:rPr>
              <a:t>Uygulamalı Eğitim Devam Durumunu Gösterir </a:t>
            </a:r>
            <a:r>
              <a:rPr lang="en-US" b="1" dirty="0">
                <a:solidFill>
                  <a:schemeClr val="accent1"/>
                </a:solidFill>
                <a:latin typeface="Times New Roman" panose="02020603050405020304" pitchFamily="18" charset="0"/>
                <a:cs typeface="Times New Roman" panose="02020603050405020304" pitchFamily="18" charset="0"/>
              </a:rPr>
              <a:t>Çizelge</a:t>
            </a:r>
            <a:endParaRPr lang="tr-TR" dirty="0">
              <a:solidFill>
                <a:schemeClr val="accent1"/>
              </a:solidFill>
            </a:endParaRPr>
          </a:p>
        </p:txBody>
      </p:sp>
      <p:sp>
        <p:nvSpPr>
          <p:cNvPr id="7" name="İçerik Yer Tutucusu 2"/>
          <p:cNvSpPr txBox="1">
            <a:spLocks/>
          </p:cNvSpPr>
          <p:nvPr/>
        </p:nvSpPr>
        <p:spPr>
          <a:xfrm>
            <a:off x="875465" y="2566257"/>
            <a:ext cx="5384470" cy="3467595"/>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28600" lvl="1" algn="l"/>
            <a:r>
              <a:rPr lang="en-US" sz="2000" dirty="0" err="1" smtClean="0">
                <a:solidFill>
                  <a:schemeClr val="tx1"/>
                </a:solidFill>
                <a:latin typeface="Times New Roman" panose="02020603050405020304" pitchFamily="18" charset="0"/>
                <a:cs typeface="Times New Roman" panose="02020603050405020304" pitchFamily="18" charset="0"/>
              </a:rPr>
              <a:t>İşyeri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yetkilisi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tarafından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doldurulup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onaylandıktan</a:t>
            </a:r>
            <a:r>
              <a:rPr lang="tr-TR"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sonra</a:t>
            </a:r>
            <a:r>
              <a:rPr lang="tr-TR" sz="2000" dirty="0" smtClean="0">
                <a:solidFill>
                  <a:schemeClr val="tx1"/>
                </a:solidFill>
                <a:latin typeface="Times New Roman" panose="02020603050405020304" pitchFamily="18" charset="0"/>
                <a:cs typeface="Times New Roman" panose="02020603050405020304" pitchFamily="18" charset="0"/>
              </a:rPr>
              <a:t> alınan çizelge</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öğrenci</a:t>
            </a:r>
            <a:r>
              <a:rPr lang="tr-TR" sz="2000" dirty="0" smtClean="0">
                <a:solidFill>
                  <a:schemeClr val="tx1"/>
                </a:solidFill>
                <a:latin typeface="Times New Roman" panose="02020603050405020304" pitchFamily="18" charset="0"/>
                <a:cs typeface="Times New Roman" panose="02020603050405020304" pitchFamily="18" charset="0"/>
              </a:rPr>
              <a:t> tarafından</a:t>
            </a:r>
            <a:r>
              <a:rPr lang="en-US" sz="2000" dirty="0" smtClean="0">
                <a:solidFill>
                  <a:schemeClr val="tx1"/>
                </a:solidFill>
                <a:latin typeface="Times New Roman" panose="02020603050405020304" pitchFamily="18" charset="0"/>
                <a:cs typeface="Times New Roman" panose="02020603050405020304" pitchFamily="18" charset="0"/>
              </a:rPr>
              <a:t> </a:t>
            </a:r>
            <a:r>
              <a:rPr lang="tr-TR" sz="2000" dirty="0" smtClean="0">
                <a:solidFill>
                  <a:schemeClr val="tx1"/>
                </a:solidFill>
                <a:latin typeface="Times New Roman" panose="02020603050405020304" pitchFamily="18" charset="0"/>
                <a:cs typeface="Times New Roman" panose="02020603050405020304" pitchFamily="18" charset="0"/>
              </a:rPr>
              <a:t>Uygulamalı Eğitim sınavı esnasında </a:t>
            </a:r>
            <a:r>
              <a:rPr lang="en-US" sz="2000" dirty="0" err="1" smtClean="0">
                <a:solidFill>
                  <a:schemeClr val="tx1"/>
                </a:solidFill>
                <a:latin typeface="Times New Roman" panose="02020603050405020304" pitchFamily="18" charset="0"/>
                <a:cs typeface="Times New Roman" panose="02020603050405020304" pitchFamily="18" charset="0"/>
              </a:rPr>
              <a:t>sınavı</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yapan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hocaya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teslim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edilir</a:t>
            </a:r>
            <a:r>
              <a:rPr lang="en-US" sz="2000" dirty="0" smtClean="0">
                <a:solidFill>
                  <a:schemeClr val="tx1"/>
                </a:solidFill>
                <a:latin typeface="Times New Roman" panose="02020603050405020304" pitchFamily="18" charset="0"/>
                <a:cs typeface="Times New Roman" panose="02020603050405020304" pitchFamily="18" charset="0"/>
              </a:rPr>
              <a:t>.</a:t>
            </a:r>
            <a:r>
              <a:rPr lang="tr-TR" sz="2000" dirty="0" smtClean="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pPr algn="l"/>
            <a:r>
              <a:rPr lang="tr-TR" sz="2000" dirty="0" smtClean="0">
                <a:solidFill>
                  <a:schemeClr val="tx1"/>
                </a:solidFill>
                <a:latin typeface="Times New Roman" panose="02020603050405020304" pitchFamily="18" charset="0"/>
                <a:cs typeface="Times New Roman" panose="02020603050405020304" pitchFamily="18" charset="0"/>
              </a:rPr>
              <a:t>Forma aşağıdaki linkten ulaşabilirsiniz </a:t>
            </a:r>
          </a:p>
          <a:p>
            <a:pPr algn="l"/>
            <a:r>
              <a:rPr lang="tr-TR" sz="2000" dirty="0">
                <a:hlinkClick r:id="rId4"/>
              </a:rPr>
              <a:t>fr_123_05_uygulamali_egitim_devam_durumunu_gosterir_cizelge_formu.docx</a:t>
            </a:r>
            <a:endParaRPr lang="tr-TR" dirty="0" smtClean="0">
              <a:solidFill>
                <a:schemeClr val="tx1"/>
              </a:solidFill>
              <a:latin typeface="Times New Roman" panose="02020603050405020304" pitchFamily="18" charset="0"/>
              <a:cs typeface="Times New Roman" panose="02020603050405020304" pitchFamily="18" charset="0"/>
            </a:endParaRPr>
          </a:p>
          <a:p>
            <a:pPr algn="l"/>
            <a:endParaRPr lang="tr-TR" dirty="0">
              <a:solidFill>
                <a:schemeClr val="tx1"/>
              </a:solidFill>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0525" y="1976767"/>
            <a:ext cx="2882428" cy="4057085"/>
          </a:xfrm>
          <a:prstGeom prst="rect">
            <a:avLst/>
          </a:prstGeom>
        </p:spPr>
      </p:pic>
    </p:spTree>
    <p:extLst>
      <p:ext uri="{BB962C8B-B14F-4D97-AF65-F5344CB8AC3E}">
        <p14:creationId xmlns:p14="http://schemas.microsoft.com/office/powerpoint/2010/main" val="198176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2748111" y="262674"/>
            <a:ext cx="6667517" cy="1498058"/>
          </a:xfrm>
          <a:prstGeom prst="rect">
            <a:avLst/>
          </a:prstGeom>
        </p:spPr>
        <p:txBody>
          <a:bodyPr vert="horz" lIns="91440" tIns="45720" rIns="91440" bIns="45720" rtlCol="0" anchor="b">
            <a:normAutofit fontScale="9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200" b="1" u="sng" dirty="0" smtClean="0">
                <a:latin typeface="Times New Roman" panose="02020603050405020304" pitchFamily="18" charset="0"/>
                <a:cs typeface="Times New Roman" panose="02020603050405020304" pitchFamily="18" charset="0"/>
              </a:rPr>
              <a:t>Uygulamalı Eğitim (Staj) tamamlandıktan sonra işyerine onaylatılarak staj sınavında teslim edilmesi gereken formlar:</a:t>
            </a:r>
            <a:r>
              <a:rPr lang="tr-TR" dirty="0" smtClean="0"/>
              <a:t/>
            </a:r>
            <a:br>
              <a:rPr lang="tr-TR" dirty="0" smtClean="0"/>
            </a:br>
            <a:endParaRPr lang="tr-TR" dirty="0"/>
          </a:p>
        </p:txBody>
      </p:sp>
      <p:sp>
        <p:nvSpPr>
          <p:cNvPr id="7" name="Metin kutusu 6"/>
          <p:cNvSpPr txBox="1"/>
          <p:nvPr/>
        </p:nvSpPr>
        <p:spPr>
          <a:xfrm>
            <a:off x="565981" y="1760732"/>
            <a:ext cx="9812328" cy="523220"/>
          </a:xfrm>
          <a:prstGeom prst="rect">
            <a:avLst/>
          </a:prstGeom>
          <a:noFill/>
        </p:spPr>
        <p:txBody>
          <a:bodyPr wrap="square" rtlCol="0">
            <a:spAutoFit/>
          </a:bodyPr>
          <a:lstStyle/>
          <a:p>
            <a:r>
              <a:rPr lang="tr-TR" sz="2800" b="1" dirty="0" smtClean="0">
                <a:latin typeface="Times New Roman" panose="02020603050405020304" pitchFamily="18" charset="0"/>
                <a:cs typeface="Times New Roman" panose="02020603050405020304" pitchFamily="18" charset="0"/>
              </a:rPr>
              <a:t>Uygulamalı Eğitim İşverenin Öğrenciyi Değerlendirme Formu</a:t>
            </a:r>
            <a:endParaRPr lang="tr-TR" sz="2800" b="1" dirty="0">
              <a:latin typeface="Times New Roman" panose="02020603050405020304" pitchFamily="18" charset="0"/>
              <a:cs typeface="Times New Roman" panose="02020603050405020304" pitchFamily="18" charset="0"/>
            </a:endParaRPr>
          </a:p>
        </p:txBody>
      </p:sp>
      <p:sp>
        <p:nvSpPr>
          <p:cNvPr id="8" name="İçerik Yer Tutucusu 2"/>
          <p:cNvSpPr txBox="1">
            <a:spLocks/>
          </p:cNvSpPr>
          <p:nvPr/>
        </p:nvSpPr>
        <p:spPr>
          <a:xfrm>
            <a:off x="855023" y="2452550"/>
            <a:ext cx="4453247" cy="351689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tr-TR" sz="2000" dirty="0" smtClean="0">
                <a:solidFill>
                  <a:schemeClr val="tx1"/>
                </a:solidFill>
                <a:latin typeface="Times New Roman" panose="02020603050405020304" pitchFamily="18" charset="0"/>
                <a:cs typeface="Times New Roman" panose="02020603050405020304" pitchFamily="18" charset="0"/>
              </a:rPr>
              <a:t>İşyeri yetkilisi tarafından doldurulup onaylandıktan sonra  öğrenci ile Uygulamalı Eğitim sınavını yapan hocaya teslim edilir.</a:t>
            </a:r>
          </a:p>
          <a:p>
            <a:pPr algn="l"/>
            <a:r>
              <a:rPr lang="tr-TR" sz="2000" dirty="0" smtClean="0">
                <a:solidFill>
                  <a:schemeClr val="tx1"/>
                </a:solidFill>
                <a:latin typeface="Times New Roman" panose="02020603050405020304" pitchFamily="18" charset="0"/>
                <a:cs typeface="Times New Roman" panose="02020603050405020304" pitchFamily="18" charset="0"/>
              </a:rPr>
              <a:t>Forma aşağıdaki linkten ulaşabilirsiniz </a:t>
            </a:r>
          </a:p>
          <a:p>
            <a:pPr algn="l"/>
            <a:r>
              <a:rPr lang="tr-TR" sz="2000" dirty="0">
                <a:hlinkClick r:id="rId4"/>
              </a:rPr>
              <a:t>fr_123_06_uygulamali_egitim_isverenin_ogrenciyi_degerlendirme_formudocx.docx</a:t>
            </a:r>
            <a:endParaRPr lang="tr-TR" sz="2000" dirty="0" smtClean="0">
              <a:solidFill>
                <a:schemeClr val="tx1"/>
              </a:solidFill>
              <a:latin typeface="Times New Roman" panose="02020603050405020304" pitchFamily="18" charset="0"/>
              <a:cs typeface="Times New Roman" panose="02020603050405020304" pitchFamily="18" charset="0"/>
            </a:endParaRPr>
          </a:p>
          <a:p>
            <a:pPr algn="l"/>
            <a:endParaRPr lang="tr-TR" dirty="0">
              <a:solidFill>
                <a:schemeClr val="tx1"/>
              </a:solidFill>
            </a:endParaRPr>
          </a:p>
        </p:txBody>
      </p:sp>
      <p:pic>
        <p:nvPicPr>
          <p:cNvPr id="9" name="Picture 7">
            <a:extLst>
              <a:ext uri="{FF2B5EF4-FFF2-40B4-BE49-F238E27FC236}">
                <a16:creationId xmlns:a16="http://schemas.microsoft.com/office/drawing/2014/main" id="{58462F81-6167-43CB-9880-337D4947E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890" y="2283952"/>
            <a:ext cx="2987874" cy="3923045"/>
          </a:xfrm>
          <a:prstGeom prst="rect">
            <a:avLst/>
          </a:prstGeom>
        </p:spPr>
      </p:pic>
    </p:spTree>
    <p:extLst>
      <p:ext uri="{BB962C8B-B14F-4D97-AF65-F5344CB8AC3E}">
        <p14:creationId xmlns:p14="http://schemas.microsoft.com/office/powerpoint/2010/main" val="254073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2755933" y="292963"/>
            <a:ext cx="6271335" cy="1107819"/>
          </a:xfrm>
          <a:prstGeom prst="rect">
            <a:avLst/>
          </a:prstGeom>
        </p:spPr>
        <p:txBody>
          <a:bodyPr vert="horz" lIns="91440" tIns="45720" rIns="91440" bIns="45720" rtlCol="0" anchor="b">
            <a:normAutofit fontScale="9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u="sng" smtClean="0">
                <a:latin typeface="Times New Roman" panose="02020603050405020304" pitchFamily="18" charset="0"/>
                <a:cs typeface="Times New Roman" panose="02020603050405020304" pitchFamily="18" charset="0"/>
              </a:rPr>
              <a:t>Uygulamalı Eğitim (Staj) tamamlandıktan sonra işyerine onaylatılarak staj sınavında teslim edilmesi gereken formlar:</a:t>
            </a:r>
            <a:r>
              <a:rPr lang="tr-TR" sz="2000" smtClean="0"/>
              <a:t/>
            </a:r>
            <a:br>
              <a:rPr lang="tr-TR" sz="2000" smtClean="0"/>
            </a:br>
            <a:endParaRPr lang="tr-TR" sz="2000" dirty="0"/>
          </a:p>
        </p:txBody>
      </p:sp>
      <p:sp>
        <p:nvSpPr>
          <p:cNvPr id="7" name="İçerik Yer Tutucusu 2"/>
          <p:cNvSpPr txBox="1">
            <a:spLocks/>
          </p:cNvSpPr>
          <p:nvPr/>
        </p:nvSpPr>
        <p:spPr>
          <a:xfrm>
            <a:off x="526915" y="2117455"/>
            <a:ext cx="5181600" cy="435133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tr-TR" b="1" dirty="0" smtClean="0">
                <a:solidFill>
                  <a:schemeClr val="tx1"/>
                </a:solidFill>
                <a:latin typeface="Times New Roman" panose="02020603050405020304" pitchFamily="18" charset="0"/>
                <a:cs typeface="Times New Roman" panose="02020603050405020304" pitchFamily="18" charset="0"/>
              </a:rPr>
              <a:t>Öğrencinin Uygulamalı Eğitimi Değerlendirme Formu</a:t>
            </a:r>
            <a:endParaRPr lang="tr-TR" dirty="0" smtClean="0">
              <a:solidFill>
                <a:schemeClr val="tx1"/>
              </a:solidFill>
              <a:latin typeface="Times New Roman" panose="02020603050405020304" pitchFamily="18" charset="0"/>
              <a:cs typeface="Times New Roman" panose="02020603050405020304" pitchFamily="18" charset="0"/>
            </a:endParaRPr>
          </a:p>
          <a:p>
            <a:pPr algn="l"/>
            <a:r>
              <a:rPr lang="tr-TR" dirty="0" smtClean="0">
                <a:solidFill>
                  <a:schemeClr val="tx1"/>
                </a:solidFill>
                <a:latin typeface="Times New Roman" panose="02020603050405020304" pitchFamily="18" charset="0"/>
                <a:cs typeface="Times New Roman" panose="02020603050405020304" pitchFamily="18" charset="0"/>
              </a:rPr>
              <a:t>Öğrenci tarafından doldurulduktan sonra Uygulamalı Eğitim sınavını yapan hocaya teslim edilir.</a:t>
            </a:r>
          </a:p>
          <a:p>
            <a:pPr algn="l"/>
            <a:r>
              <a:rPr lang="tr-TR" dirty="0" smtClean="0">
                <a:solidFill>
                  <a:schemeClr val="tx1"/>
                </a:solidFill>
                <a:latin typeface="Times New Roman" panose="02020603050405020304" pitchFamily="18" charset="0"/>
                <a:cs typeface="Times New Roman" panose="02020603050405020304" pitchFamily="18" charset="0"/>
              </a:rPr>
              <a:t>Forma aşağıdaki linkten ulaşabilirsiniz </a:t>
            </a:r>
          </a:p>
          <a:p>
            <a:pPr algn="l"/>
            <a:r>
              <a:rPr lang="tr-TR" dirty="0">
                <a:solidFill>
                  <a:schemeClr val="tx1"/>
                </a:solidFill>
                <a:hlinkClick r:id="rId4"/>
              </a:rPr>
              <a:t>fr_123_07_ogrencinin_uygulamali_egitimi_degerlendirme_formu.docx</a:t>
            </a:r>
            <a:endParaRPr lang="tr-TR" dirty="0">
              <a:solidFill>
                <a:schemeClr val="tx1"/>
              </a:solidFill>
            </a:endParaRPr>
          </a:p>
        </p:txBody>
      </p:sp>
      <p:pic>
        <p:nvPicPr>
          <p:cNvPr id="8" name="İçerik Yer Tutucusu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2406" y="1760732"/>
            <a:ext cx="3377721" cy="4657043"/>
          </a:xfrm>
          <a:prstGeom prst="rect">
            <a:avLst/>
          </a:prstGeom>
        </p:spPr>
      </p:pic>
    </p:spTree>
    <p:extLst>
      <p:ext uri="{BB962C8B-B14F-4D97-AF65-F5344CB8AC3E}">
        <p14:creationId xmlns:p14="http://schemas.microsoft.com/office/powerpoint/2010/main" val="227118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Metin kutusu 5"/>
          <p:cNvSpPr txBox="1"/>
          <p:nvPr/>
        </p:nvSpPr>
        <p:spPr>
          <a:xfrm>
            <a:off x="2851847" y="332509"/>
            <a:ext cx="5980868" cy="923330"/>
          </a:xfrm>
          <a:prstGeom prst="rect">
            <a:avLst/>
          </a:prstGeom>
          <a:noFill/>
        </p:spPr>
        <p:txBody>
          <a:bodyPr wrap="square" rtlCol="0">
            <a:spAutoFit/>
          </a:bodyPr>
          <a:lstStyle/>
          <a:p>
            <a:pPr algn="ctr"/>
            <a:r>
              <a:rPr lang="tr-TR" b="1" u="sng" dirty="0" smtClean="0">
                <a:solidFill>
                  <a:schemeClr val="accent1"/>
                </a:solidFill>
                <a:latin typeface="Times New Roman" panose="02020603050405020304" pitchFamily="18" charset="0"/>
                <a:cs typeface="Times New Roman" panose="02020603050405020304" pitchFamily="18" charset="0"/>
              </a:rPr>
              <a:t>Uygulamalı Eğitim (Staj) </a:t>
            </a:r>
            <a:r>
              <a:rPr lang="tr-TR" b="1" u="sng" dirty="0">
                <a:solidFill>
                  <a:schemeClr val="accent1"/>
                </a:solidFill>
                <a:latin typeface="Times New Roman" panose="02020603050405020304" pitchFamily="18" charset="0"/>
                <a:cs typeface="Times New Roman" panose="02020603050405020304" pitchFamily="18" charset="0"/>
              </a:rPr>
              <a:t>tamamlandıktan sonra işyerine onaylatılarak </a:t>
            </a:r>
            <a:r>
              <a:rPr lang="tr-TR" b="1" u="sng" dirty="0" smtClean="0">
                <a:solidFill>
                  <a:schemeClr val="accent1"/>
                </a:solidFill>
                <a:latin typeface="Times New Roman" panose="02020603050405020304" pitchFamily="18" charset="0"/>
                <a:cs typeface="Times New Roman" panose="02020603050405020304" pitchFamily="18" charset="0"/>
              </a:rPr>
              <a:t>Uygulamalı Eğitim (staj) </a:t>
            </a:r>
            <a:r>
              <a:rPr lang="tr-TR" b="1" u="sng" dirty="0">
                <a:solidFill>
                  <a:schemeClr val="accent1"/>
                </a:solidFill>
                <a:latin typeface="Times New Roman" panose="02020603050405020304" pitchFamily="18" charset="0"/>
                <a:cs typeface="Times New Roman" panose="02020603050405020304" pitchFamily="18" charset="0"/>
              </a:rPr>
              <a:t>sınavında teslim edilmesi gereken formlar:</a:t>
            </a:r>
            <a:endParaRPr lang="tr-TR" dirty="0">
              <a:solidFill>
                <a:schemeClr val="accent1"/>
              </a:solidFill>
            </a:endParaRPr>
          </a:p>
        </p:txBody>
      </p:sp>
      <p:sp>
        <p:nvSpPr>
          <p:cNvPr id="7" name="Unvan 1"/>
          <p:cNvSpPr txBox="1">
            <a:spLocks/>
          </p:cNvSpPr>
          <p:nvPr/>
        </p:nvSpPr>
        <p:spPr>
          <a:xfrm>
            <a:off x="1728251" y="1505413"/>
            <a:ext cx="4975761" cy="510638"/>
          </a:xfrm>
          <a:prstGeom prst="rect">
            <a:avLst/>
          </a:prstGeom>
        </p:spPr>
        <p:txBody>
          <a:bodyPr vert="horz" lIns="91440" tIns="45720" rIns="91440" bIns="45720" rtlCol="0" anchor="b">
            <a:normAutofit fontScale="52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smtClean="0">
                <a:latin typeface="Times New Roman" panose="02020603050405020304" pitchFamily="18" charset="0"/>
                <a:cs typeface="Times New Roman" panose="02020603050405020304" pitchFamily="18" charset="0"/>
              </a:rPr>
              <a:t>Uygulamalı Eğitim (Staj) Sonuç Bildirme Formu</a:t>
            </a:r>
            <a:endParaRPr lang="tr-TR" sz="3200" b="1" dirty="0">
              <a:latin typeface="Times New Roman" panose="02020603050405020304" pitchFamily="18" charset="0"/>
              <a:cs typeface="Times New Roman" panose="02020603050405020304" pitchFamily="18" charset="0"/>
            </a:endParaRPr>
          </a:p>
        </p:txBody>
      </p:sp>
      <p:sp>
        <p:nvSpPr>
          <p:cNvPr id="8" name="İçerik Yer Tutucusu 2"/>
          <p:cNvSpPr txBox="1">
            <a:spLocks/>
          </p:cNvSpPr>
          <p:nvPr/>
        </p:nvSpPr>
        <p:spPr>
          <a:xfrm>
            <a:off x="873826" y="2289389"/>
            <a:ext cx="5830186" cy="3339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tr-TR" dirty="0" smtClean="0">
                <a:solidFill>
                  <a:schemeClr val="tx1"/>
                </a:solidFill>
                <a:latin typeface="Times New Roman" panose="02020603050405020304" pitchFamily="18" charset="0"/>
                <a:cs typeface="Times New Roman" panose="02020603050405020304" pitchFamily="18" charset="0"/>
              </a:rPr>
              <a:t>Uygulamalı Eğitim Sonuç Bildirme Formu Uygulamalı Eğitim sınavını yapan program hocası tarafından doldurulur ve Uygulamalı Eğitim değerlendirme komisyonu  tarafından değerlendirilir.</a:t>
            </a:r>
          </a:p>
          <a:p>
            <a:pPr algn="l"/>
            <a:r>
              <a:rPr lang="tr-TR" dirty="0" smtClean="0">
                <a:solidFill>
                  <a:schemeClr val="tx1"/>
                </a:solidFill>
                <a:latin typeface="Times New Roman" panose="02020603050405020304" pitchFamily="18" charset="0"/>
                <a:cs typeface="Times New Roman" panose="02020603050405020304" pitchFamily="18" charset="0"/>
              </a:rPr>
              <a:t>Program Başkanı ve Uygulamalı Eğitim (staj) Değerlendirme Komisyonu tarafından  imzalanır.</a:t>
            </a:r>
          </a:p>
          <a:p>
            <a:pPr algn="l"/>
            <a:r>
              <a:rPr lang="tr-TR" dirty="0">
                <a:hlinkClick r:id="rId4"/>
              </a:rPr>
              <a:t>fr_123_09_uygulamali_egitim_sonuc_bildirme_formu.docx</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4012" y="1859682"/>
            <a:ext cx="3063563" cy="4338044"/>
          </a:xfrm>
          <a:prstGeom prst="rect">
            <a:avLst/>
          </a:prstGeom>
        </p:spPr>
      </p:pic>
    </p:spTree>
    <p:extLst>
      <p:ext uri="{BB962C8B-B14F-4D97-AF65-F5344CB8AC3E}">
        <p14:creationId xmlns:p14="http://schemas.microsoft.com/office/powerpoint/2010/main" val="339747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1788409" y="435169"/>
            <a:ext cx="8004754" cy="1325563"/>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24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2484039" y="636285"/>
            <a:ext cx="7067030" cy="461665"/>
          </a:xfrm>
          <a:prstGeom prst="rect">
            <a:avLst/>
          </a:prstGeom>
        </p:spPr>
        <p:txBody>
          <a:bodyPr wrap="square">
            <a:spAutoFit/>
          </a:bodyPr>
          <a:lstStyle/>
          <a:p>
            <a:pPr algn="ctr"/>
            <a:r>
              <a:rPr lang="tr-TR" sz="2400" b="1" dirty="0">
                <a:solidFill>
                  <a:schemeClr val="accent1"/>
                </a:solidFill>
                <a:latin typeface="Times New Roman" panose="02020603050405020304" pitchFamily="18" charset="0"/>
                <a:cs typeface="Times New Roman" panose="02020603050405020304" pitchFamily="18" charset="0"/>
              </a:rPr>
              <a:t>Uygulamalı</a:t>
            </a:r>
            <a:r>
              <a:rPr lang="tr-TR" sz="1600" b="1" dirty="0">
                <a:solidFill>
                  <a:schemeClr val="accent1"/>
                </a:solidFill>
                <a:latin typeface="Times New Roman" panose="02020603050405020304" pitchFamily="18" charset="0"/>
                <a:cs typeface="Times New Roman" panose="02020603050405020304" pitchFamily="18" charset="0"/>
              </a:rPr>
              <a:t> </a:t>
            </a:r>
            <a:r>
              <a:rPr lang="tr-TR" sz="2400" b="1" dirty="0">
                <a:solidFill>
                  <a:schemeClr val="accent1"/>
                </a:solidFill>
                <a:latin typeface="Times New Roman" panose="02020603050405020304" pitchFamily="18" charset="0"/>
                <a:cs typeface="Times New Roman" panose="02020603050405020304" pitchFamily="18" charset="0"/>
              </a:rPr>
              <a:t>Eğitim (Staj) Sınav Sonuçlarının İlanı:</a:t>
            </a:r>
            <a:endParaRPr lang="tr-TR" sz="2400" b="1" dirty="0">
              <a:solidFill>
                <a:schemeClr val="accent1"/>
              </a:solidFill>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871654" y="2054443"/>
            <a:ext cx="10515600" cy="435133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457200" indent="-457200" algn="just">
              <a:buFont typeface="+mj-lt"/>
              <a:buAutoNum type="arabicPeriod"/>
            </a:pPr>
            <a:r>
              <a:rPr lang="tr-TR" sz="2000" b="1" dirty="0" smtClean="0">
                <a:solidFill>
                  <a:schemeClr val="tx1"/>
                </a:solidFill>
                <a:latin typeface="Times New Roman" panose="02020603050405020304" pitchFamily="18" charset="0"/>
                <a:cs typeface="Times New Roman" panose="02020603050405020304" pitchFamily="18" charset="0"/>
              </a:rPr>
              <a:t>Uygulamalı Eğitim sınavına giren öğrencilerin sınavları Uygulamalı Eğitim (Staj) Komisyonu tarafından değerlendirilir ve başarı durumları program başkanı tarafından üst yazıyla bölüm sekreterliğine yazılır. </a:t>
            </a:r>
          </a:p>
          <a:p>
            <a:pPr marL="457200" indent="-457200" algn="just">
              <a:buFont typeface="+mj-lt"/>
              <a:buAutoNum type="arabicPeriod"/>
            </a:pPr>
            <a:r>
              <a:rPr lang="tr-TR" sz="2000" b="1" dirty="0" smtClean="0">
                <a:solidFill>
                  <a:schemeClr val="tx1"/>
                </a:solidFill>
                <a:latin typeface="Times New Roman" panose="02020603050405020304" pitchFamily="18" charset="0"/>
                <a:cs typeface="Times New Roman" panose="02020603050405020304" pitchFamily="18" charset="0"/>
              </a:rPr>
              <a:t> Kesinleşen Uygulamalı Eğitim sınav sonuçları öğrenci otomasyonuna öğrenci işleri tarafından girilir. </a:t>
            </a:r>
          </a:p>
          <a:p>
            <a:endParaRPr lang="tr-TR" b="1" dirty="0" smtClean="0">
              <a:solidFill>
                <a:schemeClr val="tx1"/>
              </a:solidFill>
            </a:endParaRPr>
          </a:p>
          <a:p>
            <a:endParaRPr lang="tr-TR" b="1" dirty="0">
              <a:solidFill>
                <a:schemeClr val="tx1"/>
              </a:solidFill>
            </a:endParaRPr>
          </a:p>
        </p:txBody>
      </p:sp>
    </p:spTree>
    <p:extLst>
      <p:ext uri="{BB962C8B-B14F-4D97-AF65-F5344CB8AC3E}">
        <p14:creationId xmlns:p14="http://schemas.microsoft.com/office/powerpoint/2010/main" val="58710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1 Başlık"/>
          <p:cNvSpPr txBox="1">
            <a:spLocks/>
          </p:cNvSpPr>
          <p:nvPr/>
        </p:nvSpPr>
        <p:spPr>
          <a:xfrm>
            <a:off x="1788409" y="584012"/>
            <a:ext cx="7452867" cy="704917"/>
          </a:xfrm>
          <a:prstGeom prst="rect">
            <a:avLst/>
          </a:prstGeom>
        </p:spPr>
        <p:txBody>
          <a:bodyPr vert="horz" lIns="91440" tIns="45720" rIns="91440" bIns="45720" rtlCol="0" anchor="b">
            <a:normAutofit fontScale="7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dirty="0" smtClean="0">
                <a:latin typeface="Times New Roman" panose="02020603050405020304" pitchFamily="18" charset="0"/>
                <a:cs typeface="Times New Roman" panose="02020603050405020304" pitchFamily="18" charset="0"/>
              </a:rPr>
              <a:t>Uygulamalı Eğitim (Staj) Yapma Dönemleri ve Şartlar</a:t>
            </a:r>
            <a:endParaRPr lang="tr-TR" sz="3200" b="1" dirty="0">
              <a:latin typeface="Times New Roman" panose="02020603050405020304" pitchFamily="18" charset="0"/>
              <a:cs typeface="Times New Roman" panose="02020603050405020304" pitchFamily="18" charset="0"/>
            </a:endParaRPr>
          </a:p>
        </p:txBody>
      </p:sp>
      <p:sp>
        <p:nvSpPr>
          <p:cNvPr id="7" name="2 İçerik Yer Tutucusu"/>
          <p:cNvSpPr txBox="1">
            <a:spLocks/>
          </p:cNvSpPr>
          <p:nvPr/>
        </p:nvSpPr>
        <p:spPr>
          <a:xfrm>
            <a:off x="689950" y="1981267"/>
            <a:ext cx="10515600" cy="435133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tr-TR" sz="2000" dirty="0" smtClean="0">
                <a:solidFill>
                  <a:schemeClr val="tx1"/>
                </a:solidFill>
                <a:latin typeface="Times New Roman" panose="02020603050405020304" pitchFamily="18" charset="0"/>
                <a:cs typeface="Times New Roman" panose="02020603050405020304" pitchFamily="18" charset="0"/>
              </a:rPr>
              <a:t>Öğrenimleri devam eden öğrencilerin Uygulamalı Eğitimlerini yarıyıl veya yaz aylarında yapması esastır. </a:t>
            </a:r>
          </a:p>
          <a:p>
            <a:pPr algn="just"/>
            <a:r>
              <a:rPr lang="tr-TR" sz="2000" dirty="0" smtClean="0">
                <a:solidFill>
                  <a:schemeClr val="tx1"/>
                </a:solidFill>
                <a:latin typeface="Times New Roman" panose="02020603050405020304" pitchFamily="18" charset="0"/>
                <a:cs typeface="Times New Roman" panose="02020603050405020304" pitchFamily="18" charset="0"/>
              </a:rPr>
              <a:t>Bütün derslerinden başarılı olmuş derslerini vermiş Uygulamalı Eğitimini henüz yapmamış öğrenciler Uygulamalı Eğitimi herhangi bir ayda yapabilir. </a:t>
            </a:r>
          </a:p>
          <a:p>
            <a:pPr algn="just"/>
            <a:r>
              <a:rPr lang="tr-TR" sz="2000" b="1" i="1" dirty="0" smtClean="0">
                <a:solidFill>
                  <a:schemeClr val="tx1"/>
                </a:solidFill>
                <a:latin typeface="Times New Roman" panose="02020603050405020304" pitchFamily="18" charset="0"/>
                <a:cs typeface="Times New Roman" panose="02020603050405020304" pitchFamily="18" charset="0"/>
              </a:rPr>
              <a:t>Örgün öğretim </a:t>
            </a:r>
            <a:r>
              <a:rPr lang="tr-TR" sz="2000" dirty="0" smtClean="0">
                <a:solidFill>
                  <a:schemeClr val="tx1"/>
                </a:solidFill>
                <a:latin typeface="Times New Roman" panose="02020603050405020304" pitchFamily="18" charset="0"/>
                <a:cs typeface="Times New Roman" panose="02020603050405020304" pitchFamily="18" charset="0"/>
              </a:rPr>
              <a:t>öğrencileri Uygulamalı Eğitimi </a:t>
            </a:r>
            <a:r>
              <a:rPr lang="tr-TR" sz="2000" b="1" u="sng" dirty="0" smtClean="0">
                <a:solidFill>
                  <a:schemeClr val="tx1"/>
                </a:solidFill>
                <a:latin typeface="Times New Roman" panose="02020603050405020304" pitchFamily="18" charset="0"/>
                <a:cs typeface="Times New Roman" panose="02020603050405020304" pitchFamily="18" charset="0"/>
              </a:rPr>
              <a:t>dönem içinde </a:t>
            </a:r>
            <a:r>
              <a:rPr lang="tr-TR" sz="2000" dirty="0" smtClean="0">
                <a:solidFill>
                  <a:schemeClr val="tx1"/>
                </a:solidFill>
                <a:latin typeface="Times New Roman" panose="02020603050405020304" pitchFamily="18" charset="0"/>
                <a:cs typeface="Times New Roman" panose="02020603050405020304" pitchFamily="18" charset="0"/>
              </a:rPr>
              <a:t>yapamazlar.</a:t>
            </a:r>
          </a:p>
          <a:p>
            <a:pPr algn="just"/>
            <a:r>
              <a:rPr lang="tr-TR" sz="2000" dirty="0" smtClean="0">
                <a:solidFill>
                  <a:schemeClr val="tx1"/>
                </a:solidFill>
                <a:latin typeface="Times New Roman" panose="02020603050405020304" pitchFamily="18" charset="0"/>
                <a:cs typeface="Times New Roman" panose="02020603050405020304" pitchFamily="18" charset="0"/>
              </a:rPr>
              <a:t> </a:t>
            </a:r>
            <a:r>
              <a:rPr lang="tr-TR" sz="2000" b="1" i="1" dirty="0" smtClean="0">
                <a:solidFill>
                  <a:schemeClr val="tx1"/>
                </a:solidFill>
                <a:latin typeface="Times New Roman" panose="02020603050405020304" pitchFamily="18" charset="0"/>
                <a:cs typeface="Times New Roman" panose="02020603050405020304" pitchFamily="18" charset="0"/>
              </a:rPr>
              <a:t>İkinci öğretim</a:t>
            </a:r>
            <a:r>
              <a:rPr lang="tr-TR" sz="2000" dirty="0" smtClean="0">
                <a:solidFill>
                  <a:schemeClr val="tx1"/>
                </a:solidFill>
                <a:latin typeface="Times New Roman" panose="02020603050405020304" pitchFamily="18" charset="0"/>
                <a:cs typeface="Times New Roman" panose="02020603050405020304" pitchFamily="18" charset="0"/>
              </a:rPr>
              <a:t> öğrencileri derslerini aksatmamak kaydıyla Uygulamalı Eğitimi </a:t>
            </a:r>
            <a:r>
              <a:rPr lang="tr-TR" sz="2000" b="1" u="sng" dirty="0" smtClean="0">
                <a:solidFill>
                  <a:schemeClr val="tx1"/>
                </a:solidFill>
                <a:latin typeface="Times New Roman" panose="02020603050405020304" pitchFamily="18" charset="0"/>
                <a:cs typeface="Times New Roman" panose="02020603050405020304" pitchFamily="18" charset="0"/>
              </a:rPr>
              <a:t>dönem içinde </a:t>
            </a:r>
            <a:r>
              <a:rPr lang="tr-TR" sz="2000" dirty="0" smtClean="0">
                <a:solidFill>
                  <a:schemeClr val="tx1"/>
                </a:solidFill>
                <a:latin typeface="Times New Roman" panose="02020603050405020304" pitchFamily="18" charset="0"/>
                <a:cs typeface="Times New Roman" panose="02020603050405020304" pitchFamily="18" charset="0"/>
              </a:rPr>
              <a:t>hafta içi gündüz saatlerinde yapabilirler.</a:t>
            </a:r>
          </a:p>
          <a:p>
            <a:endParaRPr lang="tr-TR" sz="2000" dirty="0"/>
          </a:p>
        </p:txBody>
      </p:sp>
    </p:spTree>
    <p:extLst>
      <p:ext uri="{BB962C8B-B14F-4D97-AF65-F5344CB8AC3E}">
        <p14:creationId xmlns:p14="http://schemas.microsoft.com/office/powerpoint/2010/main" val="41340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2" name="Dikdörtgen 1"/>
          <p:cNvSpPr/>
          <p:nvPr/>
        </p:nvSpPr>
        <p:spPr>
          <a:xfrm>
            <a:off x="633407" y="2324934"/>
            <a:ext cx="9639001" cy="1200329"/>
          </a:xfrm>
          <a:prstGeom prst="rect">
            <a:avLst/>
          </a:prstGeom>
        </p:spPr>
        <p:txBody>
          <a:bodyPr wrap="square">
            <a:spAutoFit/>
          </a:bodyPr>
          <a:lstStyle/>
          <a:p>
            <a:r>
              <a:rPr lang="tr-TR" dirty="0">
                <a:latin typeface="Times New Roman" panose="02020603050405020304" pitchFamily="18" charset="0"/>
                <a:cs typeface="Times New Roman" panose="02020603050405020304" pitchFamily="18" charset="0"/>
              </a:rPr>
              <a:t>Uygulamalı Eğitim yapacak öğrencilerin Yüksekokulumuz web sitesi Öğrenci sekmesinin içinde yer alan aşağıdaki linkten Uygulamalı Eğitim için gerekli evrakları indirmeleri gerekmektedir.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r>
              <a:rPr lang="tr-TR" dirty="0" smtClean="0">
                <a:hlinkClick r:id="rId4"/>
              </a:rPr>
              <a:t>Staj </a:t>
            </a:r>
            <a:r>
              <a:rPr lang="tr-TR" dirty="0" err="1" smtClean="0">
                <a:hlinkClick r:id="rId4"/>
              </a:rPr>
              <a:t>Formlari</a:t>
            </a:r>
            <a:endParaRPr lang="tr-TR" dirty="0">
              <a:latin typeface="Times New Roman" panose="02020603050405020304" pitchFamily="18" charset="0"/>
              <a:cs typeface="Times New Roman" panose="02020603050405020304" pitchFamily="18" charset="0"/>
            </a:endParaRPr>
          </a:p>
        </p:txBody>
      </p:sp>
      <p:sp>
        <p:nvSpPr>
          <p:cNvPr id="6" name="Dikdörtgen 5"/>
          <p:cNvSpPr/>
          <p:nvPr/>
        </p:nvSpPr>
        <p:spPr>
          <a:xfrm>
            <a:off x="2612670" y="518277"/>
            <a:ext cx="7426275" cy="830997"/>
          </a:xfrm>
          <a:prstGeom prst="rect">
            <a:avLst/>
          </a:prstGeom>
        </p:spPr>
        <p:txBody>
          <a:bodyPr wrap="square">
            <a:spAutoFit/>
          </a:bodyPr>
          <a:lstStyle/>
          <a:p>
            <a:r>
              <a:rPr lang="tr-TR" sz="2400" b="1" dirty="0">
                <a:solidFill>
                  <a:schemeClr val="accent1"/>
                </a:solidFill>
                <a:latin typeface="Times New Roman" panose="02020603050405020304" pitchFamily="18" charset="0"/>
                <a:cs typeface="Times New Roman" panose="02020603050405020304" pitchFamily="18" charset="0"/>
              </a:rPr>
              <a:t>Uygulamalı Eğitim (Staj) Dosyası Nereden Alınır?</a:t>
            </a:r>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endParaRPr lang="tr-TR" sz="2400" dirty="0"/>
          </a:p>
        </p:txBody>
      </p:sp>
    </p:spTree>
    <p:extLst>
      <p:ext uri="{BB962C8B-B14F-4D97-AF65-F5344CB8AC3E}">
        <p14:creationId xmlns:p14="http://schemas.microsoft.com/office/powerpoint/2010/main" val="182826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31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2200217" y="1243526"/>
            <a:ext cx="6981214" cy="52018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latin typeface="Times New Roman" panose="02020603050405020304" pitchFamily="18" charset="0"/>
                <a:cs typeface="Times New Roman" panose="02020603050405020304" pitchFamily="18" charset="0"/>
              </a:rPr>
              <a:t>Uygulamalı Eğitime (Staj) Başlamadan Önce   Yapılacak İşlemler</a:t>
            </a:r>
            <a:r>
              <a:rPr lang="tr-TR" sz="2800" dirty="0" smtClean="0">
                <a:latin typeface="Times New Roman" panose="02020603050405020304" pitchFamily="18" charset="0"/>
                <a:cs typeface="Times New Roman" panose="02020603050405020304" pitchFamily="18" charset="0"/>
              </a:rPr>
              <a:t/>
            </a:r>
            <a:br>
              <a:rPr lang="tr-TR" sz="2800" dirty="0" smtClean="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551695" y="1763711"/>
            <a:ext cx="10515600" cy="4870677"/>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buFont typeface="+mj-lt"/>
              <a:buAutoNum type="arabicPeriod"/>
            </a:pPr>
            <a:r>
              <a:rPr lang="tr-TR" dirty="0" smtClean="0">
                <a:solidFill>
                  <a:schemeClr val="tx1"/>
                </a:solidFill>
                <a:latin typeface="Times New Roman" panose="02020603050405020304" pitchFamily="18" charset="0"/>
                <a:cs typeface="Times New Roman" panose="02020603050405020304" pitchFamily="18" charset="0"/>
              </a:rPr>
              <a:t>Uygulamalı Eğitim </a:t>
            </a:r>
            <a:r>
              <a:rPr lang="tr-TR" sz="1900" dirty="0" smtClean="0">
                <a:solidFill>
                  <a:schemeClr val="tx1"/>
                </a:solidFill>
                <a:latin typeface="Times New Roman" panose="02020603050405020304" pitchFamily="18" charset="0"/>
                <a:cs typeface="Times New Roman" panose="02020603050405020304" pitchFamily="18" charset="0"/>
              </a:rPr>
              <a:t>yerini öğrenci kendisi bulur. </a:t>
            </a:r>
          </a:p>
          <a:p>
            <a:pPr algn="just">
              <a:buFont typeface="+mj-lt"/>
              <a:buAutoNum type="arabicPeriod"/>
            </a:pPr>
            <a:r>
              <a:rPr lang="tr-TR" dirty="0" smtClean="0">
                <a:solidFill>
                  <a:schemeClr val="tx1"/>
                </a:solidFill>
                <a:latin typeface="Times New Roman" panose="02020603050405020304" pitchFamily="18" charset="0"/>
                <a:cs typeface="Times New Roman" panose="02020603050405020304" pitchFamily="18" charset="0"/>
              </a:rPr>
              <a:t>Uygulamalı Eğitim </a:t>
            </a:r>
            <a:r>
              <a:rPr lang="tr-TR" sz="1900" dirty="0" smtClean="0">
                <a:solidFill>
                  <a:schemeClr val="tx1"/>
                </a:solidFill>
                <a:latin typeface="Times New Roman" panose="02020603050405020304" pitchFamily="18" charset="0"/>
                <a:cs typeface="Times New Roman" panose="02020603050405020304" pitchFamily="18" charset="0"/>
              </a:rPr>
              <a:t>başvuru formu 2 nüsha doldurularak fotoğraf yapıştırılır ve </a:t>
            </a:r>
            <a:r>
              <a:rPr lang="tr-TR"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yapılacak işyerine </a:t>
            </a:r>
            <a:r>
              <a:rPr lang="tr-TR" sz="1900" dirty="0" err="1" smtClean="0">
                <a:solidFill>
                  <a:schemeClr val="tx1"/>
                </a:solidFill>
                <a:latin typeface="Times New Roman" panose="02020603050405020304" pitchFamily="18" charset="0"/>
                <a:cs typeface="Times New Roman" panose="02020603050405020304" pitchFamily="18" charset="0"/>
              </a:rPr>
              <a:t>kaşeletilir</a:t>
            </a:r>
            <a:r>
              <a:rPr lang="tr-TR" sz="1900" dirty="0" smtClean="0">
                <a:solidFill>
                  <a:schemeClr val="tx1"/>
                </a:solidFill>
                <a:latin typeface="Times New Roman" panose="02020603050405020304" pitchFamily="18" charset="0"/>
                <a:cs typeface="Times New Roman" panose="02020603050405020304" pitchFamily="18" charset="0"/>
              </a:rPr>
              <a:t> ve imzalatılır. (</a:t>
            </a:r>
            <a:r>
              <a:rPr lang="tr-TR" sz="1900" dirty="0" smtClean="0">
                <a:solidFill>
                  <a:schemeClr val="tx1"/>
                </a:solidFill>
              </a:rPr>
              <a:t>FR 1.2.3_01</a:t>
            </a:r>
            <a:r>
              <a:rPr lang="tr-TR" sz="1900" dirty="0" smtClean="0">
                <a:solidFill>
                  <a:schemeClr val="tx1"/>
                </a:solidFill>
                <a:latin typeface="Times New Roman" panose="02020603050405020304" pitchFamily="18" charset="0"/>
                <a:cs typeface="Times New Roman" panose="02020603050405020304" pitchFamily="18" charset="0"/>
              </a:rPr>
              <a:t>)</a:t>
            </a:r>
          </a:p>
          <a:p>
            <a:pPr lvl="1" algn="just"/>
            <a:r>
              <a:rPr lang="tr-TR" sz="1900" dirty="0" smtClean="0">
                <a:solidFill>
                  <a:schemeClr val="tx1"/>
                </a:solidFill>
                <a:latin typeface="Times New Roman" panose="02020603050405020304" pitchFamily="18" charset="0"/>
                <a:cs typeface="Times New Roman" panose="02020603050405020304" pitchFamily="18" charset="0"/>
              </a:rPr>
              <a:t>Başvuru Formuna </a:t>
            </a:r>
            <a:r>
              <a:rPr lang="tr-TR" sz="18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başlangıç ve bitiş tarihleri muhakkak yazılır.  </a:t>
            </a:r>
          </a:p>
          <a:p>
            <a:pPr lvl="1" algn="just"/>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süresi toplam 30 iş günüdür. Eğer sömestre döneminde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yapılacak ise en az 20 gün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yapılıyor olmalıdır.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bitiş tarihi tatil günleri çıkarılarak hesaplanmalıdır. Cumartesi-Pazar günleri çıkarıldığında süre toplam 6 haftadır. Cumartesi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yapılacaksa </a:t>
            </a:r>
            <a:r>
              <a:rPr lang="tr-TR" sz="2000" dirty="0" smtClean="0">
                <a:solidFill>
                  <a:schemeClr val="tx1"/>
                </a:solidFill>
                <a:latin typeface="Times New Roman" panose="02020603050405020304" pitchFamily="18" charset="0"/>
                <a:cs typeface="Times New Roman" panose="02020603050405020304" pitchFamily="18" charset="0"/>
              </a:rPr>
              <a:t>Uygulamalı Eğitime</a:t>
            </a:r>
            <a:r>
              <a:rPr lang="tr-TR" sz="1900" dirty="0" smtClean="0">
                <a:solidFill>
                  <a:schemeClr val="tx1"/>
                </a:solidFill>
                <a:latin typeface="Times New Roman" panose="02020603050405020304" pitchFamily="18" charset="0"/>
                <a:cs typeface="Times New Roman" panose="02020603050405020304" pitchFamily="18" charset="0"/>
              </a:rPr>
              <a:t> dahil edilebilir. Fakat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sınavına gelirken öğrencinin işyerinden Cumartesi çalışıldığına dair belge almalı ve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sınavında hocasına teslim etmelidir.  </a:t>
            </a:r>
          </a:p>
          <a:p>
            <a:pPr lvl="1" algn="just"/>
            <a:r>
              <a:rPr lang="tr-TR" sz="1900" dirty="0" smtClean="0">
                <a:solidFill>
                  <a:schemeClr val="tx1"/>
                </a:solidFill>
                <a:latin typeface="Times New Roman" panose="02020603050405020304" pitchFamily="18" charset="0"/>
                <a:cs typeface="Times New Roman" panose="02020603050405020304" pitchFamily="18" charset="0"/>
              </a:rPr>
              <a:t> Bu formun komisyon onayı kısmı bölümdeki herhangi bir hoca tarafından imzalanır. </a:t>
            </a:r>
          </a:p>
          <a:p>
            <a:pPr lvl="1" algn="just"/>
            <a:r>
              <a:rPr lang="tr-TR" sz="1900" dirty="0" smtClean="0">
                <a:solidFill>
                  <a:schemeClr val="tx1"/>
                </a:solidFill>
                <a:latin typeface="Times New Roman" panose="02020603050405020304" pitchFamily="18" charset="0"/>
                <a:cs typeface="Times New Roman" panose="02020603050405020304" pitchFamily="18" charset="0"/>
              </a:rPr>
              <a:t> Öğrenci imzasını  atar ve okul onayı için Yüksekokul Sekreteri’ne imzalatır. </a:t>
            </a:r>
            <a:r>
              <a:rPr lang="tr-TR" sz="2000" b="1" dirty="0" smtClean="0">
                <a:solidFill>
                  <a:schemeClr val="tx1"/>
                </a:solidFill>
                <a:latin typeface="Times New Roman" panose="02020603050405020304" pitchFamily="18" charset="0"/>
                <a:cs typeface="Times New Roman" panose="02020603050405020304" pitchFamily="18" charset="0"/>
              </a:rPr>
              <a:t>Uygulamalı Eğitim</a:t>
            </a:r>
            <a:r>
              <a:rPr lang="tr-TR" sz="1900" b="1" dirty="0" smtClean="0">
                <a:solidFill>
                  <a:schemeClr val="tx1"/>
                </a:solidFill>
                <a:latin typeface="Times New Roman" panose="02020603050405020304" pitchFamily="18" charset="0"/>
                <a:cs typeface="Times New Roman" panose="02020603050405020304" pitchFamily="18" charset="0"/>
              </a:rPr>
              <a:t> başlama tarihinden 15 gün önce Öğrenci İşleri Bürosuna </a:t>
            </a:r>
            <a:r>
              <a:rPr lang="tr-TR" sz="1900" dirty="0" smtClean="0">
                <a:solidFill>
                  <a:schemeClr val="tx1"/>
                </a:solidFill>
                <a:latin typeface="Times New Roman" panose="02020603050405020304" pitchFamily="18" charset="0"/>
                <a:cs typeface="Times New Roman" panose="02020603050405020304" pitchFamily="18" charset="0"/>
              </a:rPr>
              <a:t>evraklarını</a:t>
            </a:r>
            <a:r>
              <a:rPr lang="tr-TR" sz="1900" b="1" dirty="0" smtClean="0">
                <a:solidFill>
                  <a:schemeClr val="tx1"/>
                </a:solidFill>
                <a:latin typeface="Times New Roman" panose="02020603050405020304" pitchFamily="18" charset="0"/>
                <a:cs typeface="Times New Roman" panose="02020603050405020304" pitchFamily="18" charset="0"/>
              </a:rPr>
              <a:t> teslim eder.</a:t>
            </a:r>
          </a:p>
          <a:p>
            <a:pPr lvl="1" algn="just"/>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dirty="0" smtClean="0">
                <a:solidFill>
                  <a:schemeClr val="tx1"/>
                </a:solidFill>
                <a:latin typeface="Times New Roman" panose="02020603050405020304" pitchFamily="18" charset="0"/>
                <a:cs typeface="Times New Roman" panose="02020603050405020304" pitchFamily="18" charset="0"/>
              </a:rPr>
              <a:t> </a:t>
            </a:r>
            <a:r>
              <a:rPr lang="tr-TR" sz="1900" dirty="0" smtClean="0">
                <a:solidFill>
                  <a:schemeClr val="tx1"/>
                </a:solidFill>
                <a:latin typeface="Times New Roman" panose="02020603050405020304" pitchFamily="18" charset="0"/>
                <a:cs typeface="Times New Roman" panose="02020603050405020304" pitchFamily="18" charset="0"/>
              </a:rPr>
              <a:t>Sözleşmesi Formunu (</a:t>
            </a:r>
            <a:r>
              <a:rPr lang="tr-TR" sz="1900" dirty="0" smtClean="0">
                <a:solidFill>
                  <a:schemeClr val="tx1"/>
                </a:solidFill>
              </a:rPr>
              <a:t>FR 1.2.3_02</a:t>
            </a:r>
            <a:r>
              <a:rPr lang="tr-TR" sz="1900" dirty="0" smtClean="0">
                <a:solidFill>
                  <a:schemeClr val="tx1"/>
                </a:solidFill>
                <a:latin typeface="Times New Roman" panose="02020603050405020304" pitchFamily="18" charset="0"/>
                <a:cs typeface="Times New Roman" panose="02020603050405020304" pitchFamily="18" charset="0"/>
              </a:rPr>
              <a:t>) işyerine imzalatır ve kendisi de imzalar.</a:t>
            </a:r>
          </a:p>
          <a:p>
            <a:pPr lvl="1" algn="just"/>
            <a:endParaRPr lang="tr-TR" sz="1900" b="1" dirty="0" smtClean="0">
              <a:latin typeface="Times New Roman" panose="02020603050405020304" pitchFamily="18" charset="0"/>
              <a:cs typeface="Times New Roman" panose="02020603050405020304" pitchFamily="18" charset="0"/>
            </a:endParaRPr>
          </a:p>
          <a:p>
            <a:pPr lvl="1" algn="just"/>
            <a:r>
              <a:rPr lang="tr-TR" sz="1900" dirty="0" smtClean="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39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3" name="Dikdörtgen 2"/>
          <p:cNvSpPr/>
          <p:nvPr/>
        </p:nvSpPr>
        <p:spPr>
          <a:xfrm>
            <a:off x="2749372" y="712894"/>
            <a:ext cx="6664995" cy="830997"/>
          </a:xfrm>
          <a:prstGeom prst="rect">
            <a:avLst/>
          </a:prstGeom>
        </p:spPr>
        <p:txBody>
          <a:bodyPr wrap="square">
            <a:spAutoFit/>
          </a:bodyPr>
          <a:lstStyle/>
          <a:p>
            <a:r>
              <a:rPr lang="tr-TR" sz="2400" b="1" dirty="0">
                <a:solidFill>
                  <a:schemeClr val="accent1"/>
                </a:solidFill>
                <a:latin typeface="Times New Roman" panose="02020603050405020304" pitchFamily="18" charset="0"/>
                <a:cs typeface="Times New Roman" panose="02020603050405020304" pitchFamily="18" charset="0"/>
              </a:rPr>
              <a:t>Uygulamalı Eğitime (Staj) Başlamadan Önce Yapılacaklar:</a:t>
            </a:r>
            <a:endParaRPr lang="tr-TR" sz="2400" dirty="0">
              <a:solidFill>
                <a:schemeClr val="accent1"/>
              </a:solidFill>
            </a:endParaRPr>
          </a:p>
        </p:txBody>
      </p:sp>
      <p:sp>
        <p:nvSpPr>
          <p:cNvPr id="7" name="İçerik Yer Tutucusu 2"/>
          <p:cNvSpPr txBox="1">
            <a:spLocks/>
          </p:cNvSpPr>
          <p:nvPr/>
        </p:nvSpPr>
        <p:spPr>
          <a:xfrm>
            <a:off x="824069" y="1760732"/>
            <a:ext cx="10515600" cy="487067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1" algn="just"/>
            <a:endParaRPr lang="tr-TR" sz="1900" b="1" dirty="0" smtClean="0">
              <a:latin typeface="Times New Roman" panose="02020603050405020304" pitchFamily="18" charset="0"/>
              <a:cs typeface="Times New Roman" panose="02020603050405020304" pitchFamily="18" charset="0"/>
            </a:endParaRPr>
          </a:p>
          <a:p>
            <a:pPr lvl="1" algn="just"/>
            <a:r>
              <a:rPr lang="tr-TR" sz="1900" b="1" u="sng" dirty="0" smtClean="0">
                <a:solidFill>
                  <a:schemeClr val="tx1"/>
                </a:solidFill>
                <a:latin typeface="Times New Roman" panose="02020603050405020304" pitchFamily="18" charset="0"/>
                <a:cs typeface="Times New Roman" panose="02020603050405020304" pitchFamily="18" charset="0"/>
              </a:rPr>
              <a:t>Uygulamalı Eğitim (Staj) Bürosuna Teslim Edilmesi Gereken Evraklar</a:t>
            </a:r>
          </a:p>
          <a:p>
            <a:pPr lvl="1" algn="just"/>
            <a:r>
              <a:rPr lang="tr-TR" sz="1900" b="1" dirty="0" smtClean="0">
                <a:solidFill>
                  <a:schemeClr val="tx1"/>
                </a:solidFill>
                <a:latin typeface="Times New Roman" panose="02020603050405020304" pitchFamily="18" charset="0"/>
                <a:cs typeface="Times New Roman" panose="02020603050405020304" pitchFamily="18" charset="0"/>
              </a:rPr>
              <a:t>1</a:t>
            </a:r>
            <a:r>
              <a:rPr lang="tr-TR" sz="1900" dirty="0" smtClean="0">
                <a:solidFill>
                  <a:schemeClr val="tx1"/>
                </a:solidFill>
                <a:latin typeface="Times New Roman" panose="02020603050405020304" pitchFamily="18" charset="0"/>
                <a:cs typeface="Times New Roman" panose="02020603050405020304" pitchFamily="18" charset="0"/>
              </a:rPr>
              <a:t>.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dirty="0" smtClean="0">
                <a:solidFill>
                  <a:schemeClr val="tx1"/>
                </a:solidFill>
                <a:latin typeface="Times New Roman" panose="02020603050405020304" pitchFamily="18" charset="0"/>
                <a:cs typeface="Times New Roman" panose="02020603050405020304" pitchFamily="18" charset="0"/>
              </a:rPr>
              <a:t> </a:t>
            </a:r>
            <a:r>
              <a:rPr lang="tr-TR" sz="1900" dirty="0" smtClean="0">
                <a:solidFill>
                  <a:schemeClr val="tx1"/>
                </a:solidFill>
                <a:latin typeface="Times New Roman" panose="02020603050405020304" pitchFamily="18" charset="0"/>
                <a:cs typeface="Times New Roman" panose="02020603050405020304" pitchFamily="18" charset="0"/>
              </a:rPr>
              <a:t>başvuru formu (</a:t>
            </a:r>
            <a:r>
              <a:rPr lang="tr-TR" sz="1900" b="1" dirty="0" smtClean="0">
                <a:solidFill>
                  <a:schemeClr val="tx1"/>
                </a:solidFill>
                <a:latin typeface="Times New Roman" panose="02020603050405020304" pitchFamily="18" charset="0"/>
                <a:cs typeface="Times New Roman" panose="02020603050405020304" pitchFamily="18" charset="0"/>
              </a:rPr>
              <a:t>2 nüsha) </a:t>
            </a:r>
          </a:p>
          <a:p>
            <a:pPr lvl="1" algn="just"/>
            <a:r>
              <a:rPr lang="tr-TR" sz="1900" b="1" dirty="0" smtClean="0">
                <a:solidFill>
                  <a:schemeClr val="tx1"/>
                </a:solidFill>
                <a:latin typeface="Times New Roman" panose="02020603050405020304" pitchFamily="18" charset="0"/>
                <a:cs typeface="Times New Roman" panose="02020603050405020304" pitchFamily="18" charset="0"/>
              </a:rPr>
              <a:t>2</a:t>
            </a:r>
            <a:r>
              <a:rPr lang="tr-TR" sz="1900" dirty="0" smtClean="0">
                <a:solidFill>
                  <a:schemeClr val="tx1"/>
                </a:solidFill>
                <a:latin typeface="Times New Roman" panose="02020603050405020304" pitchFamily="18" charset="0"/>
                <a:cs typeface="Times New Roman" panose="02020603050405020304" pitchFamily="18" charset="0"/>
              </a:rPr>
              <a:t>. Kimlik Fotokopisi </a:t>
            </a:r>
          </a:p>
          <a:p>
            <a:pPr lvl="1" algn="just"/>
            <a:r>
              <a:rPr lang="tr-TR" sz="1900" b="1" dirty="0" smtClean="0">
                <a:solidFill>
                  <a:schemeClr val="tx1"/>
                </a:solidFill>
                <a:latin typeface="Times New Roman" panose="02020603050405020304" pitchFamily="18" charset="0"/>
                <a:cs typeface="Times New Roman" panose="02020603050405020304" pitchFamily="18" charset="0"/>
              </a:rPr>
              <a:t>3</a:t>
            </a:r>
            <a:r>
              <a:rPr lang="tr-TR" sz="1900" dirty="0" smtClean="0">
                <a:solidFill>
                  <a:schemeClr val="tx1"/>
                </a:solidFill>
                <a:latin typeface="Times New Roman" panose="02020603050405020304" pitchFamily="18" charset="0"/>
                <a:cs typeface="Times New Roman" panose="02020603050405020304" pitchFamily="18" charset="0"/>
              </a:rPr>
              <a:t>.Sağlık Provizyon ve Aktivasyon (SPAS) </a:t>
            </a:r>
            <a:r>
              <a:rPr lang="tr-TR" sz="1900" dirty="0" err="1" smtClean="0">
                <a:solidFill>
                  <a:schemeClr val="tx1"/>
                </a:solidFill>
                <a:latin typeface="Times New Roman" panose="02020603050405020304" pitchFamily="18" charset="0"/>
                <a:cs typeface="Times New Roman" panose="02020603050405020304" pitchFamily="18" charset="0"/>
              </a:rPr>
              <a:t>Müstehaklık</a:t>
            </a:r>
            <a:r>
              <a:rPr lang="tr-TR" sz="1900" dirty="0" smtClean="0">
                <a:solidFill>
                  <a:schemeClr val="tx1"/>
                </a:solidFill>
                <a:latin typeface="Times New Roman" panose="02020603050405020304" pitchFamily="18" charset="0"/>
                <a:cs typeface="Times New Roman" panose="02020603050405020304" pitchFamily="18" charset="0"/>
              </a:rPr>
              <a:t> belgesi e-DEVLET üzerinden (arama kısmına SPAS yazarak alabilirsiniz) alınarak eklenecektir. </a:t>
            </a:r>
          </a:p>
          <a:p>
            <a:pPr lvl="1" algn="just"/>
            <a:endParaRPr lang="tr-TR" sz="1900" dirty="0" smtClean="0">
              <a:solidFill>
                <a:schemeClr val="tx1"/>
              </a:solidFill>
              <a:latin typeface="Times New Roman" panose="02020603050405020304" pitchFamily="18" charset="0"/>
              <a:cs typeface="Times New Roman" panose="02020603050405020304" pitchFamily="18" charset="0"/>
            </a:endParaRPr>
          </a:p>
          <a:p>
            <a:pPr lvl="1" algn="just"/>
            <a:r>
              <a:rPr lang="tr-TR" sz="1900" dirty="0" smtClean="0">
                <a:solidFill>
                  <a:schemeClr val="tx1"/>
                </a:solidFill>
                <a:latin typeface="Times New Roman" panose="02020603050405020304" pitchFamily="18" charset="0"/>
                <a:cs typeface="Times New Roman" panose="02020603050405020304" pitchFamily="18" charset="0"/>
              </a:rPr>
              <a:t>***</a:t>
            </a:r>
            <a:r>
              <a:rPr lang="tr-TR" sz="2000" dirty="0" smtClean="0">
                <a:solidFill>
                  <a:schemeClr val="tx1"/>
                </a:solidFill>
                <a:latin typeface="Times New Roman" panose="02020603050405020304" pitchFamily="18" charset="0"/>
                <a:cs typeface="Times New Roman" panose="02020603050405020304" pitchFamily="18" charset="0"/>
              </a:rPr>
              <a:t> Uygulamalı Eğitim</a:t>
            </a:r>
            <a:r>
              <a:rPr lang="tr-TR" sz="1900" dirty="0" smtClean="0">
                <a:solidFill>
                  <a:schemeClr val="tx1"/>
                </a:solidFill>
                <a:latin typeface="Times New Roman" panose="02020603050405020304" pitchFamily="18" charset="0"/>
                <a:cs typeface="Times New Roman" panose="02020603050405020304" pitchFamily="18" charset="0"/>
              </a:rPr>
              <a:t> Sigorta işlemleri için Sigorta yapıldığını gösteren </a:t>
            </a:r>
            <a:r>
              <a:rPr lang="tr-TR" sz="1900" b="1" dirty="0" smtClean="0">
                <a:solidFill>
                  <a:schemeClr val="tx1"/>
                </a:solidFill>
                <a:latin typeface="Times New Roman" panose="02020603050405020304" pitchFamily="18" charset="0"/>
                <a:cs typeface="Times New Roman" panose="02020603050405020304" pitchFamily="18" charset="0"/>
              </a:rPr>
              <a:t>4-a  İşe Giriş  Bildirgesi e- Devlet üzerinden </a:t>
            </a:r>
            <a:r>
              <a:rPr lang="tr-TR" sz="1900" dirty="0" smtClean="0">
                <a:solidFill>
                  <a:schemeClr val="tx1"/>
                </a:solidFill>
                <a:latin typeface="Times New Roman" panose="02020603050405020304" pitchFamily="18" charset="0"/>
                <a:cs typeface="Times New Roman" panose="02020603050405020304" pitchFamily="18" charset="0"/>
              </a:rPr>
              <a:t>(arama kısmına 4-a işe giriş yazarak alabilirsiniz)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başlama tarihinden 2 gün önce e- Devlet üzerinden alınarak </a:t>
            </a:r>
            <a:r>
              <a:rPr lang="tr-TR" sz="2000" dirty="0" smtClean="0">
                <a:solidFill>
                  <a:schemeClr val="tx1"/>
                </a:solidFill>
                <a:latin typeface="Times New Roman" panose="02020603050405020304" pitchFamily="18" charset="0"/>
                <a:cs typeface="Times New Roman" panose="02020603050405020304" pitchFamily="18" charset="0"/>
              </a:rPr>
              <a:t>Uygulamalı Eğitim</a:t>
            </a:r>
            <a:r>
              <a:rPr lang="tr-TR" sz="1900" dirty="0" smtClean="0">
                <a:solidFill>
                  <a:schemeClr val="tx1"/>
                </a:solidFill>
                <a:latin typeface="Times New Roman" panose="02020603050405020304" pitchFamily="18" charset="0"/>
                <a:cs typeface="Times New Roman" panose="02020603050405020304" pitchFamily="18" charset="0"/>
              </a:rPr>
              <a:t> başlama gününde firmaya teslim edilir.</a:t>
            </a: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98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2612670" y="447473"/>
            <a:ext cx="5102942" cy="169068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b="1" u="sng" smtClean="0">
                <a:solidFill>
                  <a:srgbClr val="212529"/>
                </a:solidFill>
                <a:latin typeface="Times New Roman" panose="02020603050405020304" pitchFamily="18" charset="0"/>
                <a:cs typeface="Times New Roman" panose="02020603050405020304" pitchFamily="18" charset="0"/>
              </a:rPr>
              <a:t>Uygulamalı Eğitim(staj) başlamadan önce işyerine onaylatılarak teslim edilmesi gereken formlar:</a:t>
            </a:r>
            <a:br>
              <a:rPr lang="tr-TR" sz="1600" b="1" u="sng" smtClean="0">
                <a:solidFill>
                  <a:srgbClr val="212529"/>
                </a:solidFill>
                <a:latin typeface="Times New Roman" panose="02020603050405020304" pitchFamily="18" charset="0"/>
                <a:cs typeface="Times New Roman" panose="02020603050405020304" pitchFamily="18" charset="0"/>
              </a:rPr>
            </a:br>
            <a:r>
              <a:rPr lang="tr-TR" sz="3200" b="1" u="sng" smtClean="0">
                <a:latin typeface="Times New Roman" panose="02020603050405020304" pitchFamily="18" charset="0"/>
                <a:cs typeface="Times New Roman" panose="02020603050405020304" pitchFamily="18" charset="0"/>
              </a:rPr>
              <a:t/>
            </a:r>
            <a:br>
              <a:rPr lang="tr-TR" sz="3200" b="1" u="sng" smtClean="0">
                <a:latin typeface="Times New Roman" panose="02020603050405020304" pitchFamily="18" charset="0"/>
                <a:cs typeface="Times New Roman" panose="02020603050405020304" pitchFamily="18" charset="0"/>
              </a:rPr>
            </a:br>
            <a:r>
              <a:rPr lang="tr-TR" sz="3200" b="1" smtClean="0">
                <a:latin typeface="Times New Roman" panose="02020603050405020304" pitchFamily="18" charset="0"/>
                <a:cs typeface="Times New Roman" panose="02020603050405020304" pitchFamily="18" charset="0"/>
              </a:rPr>
              <a:t>Uygulamalı Eğitim (Staj) Başvuru  Formu</a:t>
            </a:r>
            <a:endParaRPr lang="tr-TR" sz="3200" dirty="0">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777213" y="2138161"/>
            <a:ext cx="5636342" cy="4351338"/>
          </a:xfrm>
          <a:prstGeom prst="rect">
            <a:avLst/>
          </a:prstGeom>
        </p:spPr>
        <p:txBody>
          <a:bodyPr vert="horz" lIns="91440" tIns="45720" rIns="91440" bIns="45720" rtlCol="0" anchor="t">
            <a:normAutofit fontScale="850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rabicPeriod"/>
            </a:pPr>
            <a:r>
              <a:rPr lang="tr-TR" sz="1700" dirty="0" smtClean="0">
                <a:solidFill>
                  <a:schemeClr val="tx1"/>
                </a:solidFill>
                <a:latin typeface="Times New Roman" panose="02020603050405020304" pitchFamily="18" charset="0"/>
                <a:cs typeface="Times New Roman" panose="02020603050405020304" pitchFamily="18" charset="0"/>
              </a:rPr>
              <a:t>Tüm alanlar doldurulmalıdır. </a:t>
            </a:r>
            <a:r>
              <a:rPr lang="tr-TR" sz="1600" dirty="0" smtClean="0">
                <a:solidFill>
                  <a:schemeClr val="tx1"/>
                </a:solidFill>
                <a:latin typeface="Times New Roman" panose="02020603050405020304" pitchFamily="18" charset="0"/>
                <a:cs typeface="Times New Roman" panose="02020603050405020304" pitchFamily="18" charset="0"/>
              </a:rPr>
              <a:t>Uygulamalı Eğitim</a:t>
            </a:r>
            <a:r>
              <a:rPr lang="tr-TR" sz="1700" dirty="0" smtClean="0">
                <a:solidFill>
                  <a:schemeClr val="tx1"/>
                </a:solidFill>
                <a:latin typeface="Times New Roman" panose="02020603050405020304" pitchFamily="18" charset="0"/>
                <a:cs typeface="Times New Roman" panose="02020603050405020304" pitchFamily="18" charset="0"/>
              </a:rPr>
              <a:t> yapılacak iş yerinin adı ve kaşesi , Öğrenci adı, soyadı, programı, TC </a:t>
            </a:r>
            <a:r>
              <a:rPr lang="tr-TR" sz="1700" dirty="0" err="1" smtClean="0">
                <a:solidFill>
                  <a:schemeClr val="tx1"/>
                </a:solidFill>
                <a:latin typeface="Times New Roman" panose="02020603050405020304" pitchFamily="18" charset="0"/>
                <a:cs typeface="Times New Roman" panose="02020603050405020304" pitchFamily="18" charset="0"/>
              </a:rPr>
              <a:t>no</a:t>
            </a:r>
            <a:r>
              <a:rPr lang="tr-TR" sz="1700" dirty="0" smtClean="0">
                <a:solidFill>
                  <a:schemeClr val="tx1"/>
                </a:solidFill>
                <a:latin typeface="Times New Roman" panose="02020603050405020304" pitchFamily="18" charset="0"/>
                <a:cs typeface="Times New Roman" panose="02020603050405020304" pitchFamily="18" charset="0"/>
              </a:rPr>
              <a:t> gibi alanlar boş bırakılmamalıdır. </a:t>
            </a:r>
          </a:p>
          <a:p>
            <a:pPr marL="342900" indent="-342900" algn="just">
              <a:buFont typeface="+mj-lt"/>
              <a:buAutoNum type="arabicPeriod"/>
            </a:pPr>
            <a:r>
              <a:rPr lang="tr-TR" sz="1600" dirty="0" smtClean="0">
                <a:solidFill>
                  <a:schemeClr val="tx1"/>
                </a:solidFill>
                <a:latin typeface="Times New Roman" panose="02020603050405020304" pitchFamily="18" charset="0"/>
                <a:cs typeface="Times New Roman" panose="02020603050405020304" pitchFamily="18" charset="0"/>
              </a:rPr>
              <a:t>Uygulamalı Eğitim</a:t>
            </a:r>
            <a:r>
              <a:rPr lang="tr-TR" sz="1700" dirty="0" smtClean="0">
                <a:solidFill>
                  <a:schemeClr val="tx1"/>
                </a:solidFill>
                <a:latin typeface="Times New Roman" panose="02020603050405020304" pitchFamily="18" charset="0"/>
                <a:cs typeface="Times New Roman" panose="02020603050405020304" pitchFamily="18" charset="0"/>
              </a:rPr>
              <a:t> süresi 30 iş günü olmalı ve tatil günleri </a:t>
            </a:r>
            <a:r>
              <a:rPr lang="tr-TR" sz="1600" dirty="0" smtClean="0">
                <a:solidFill>
                  <a:schemeClr val="tx1"/>
                </a:solidFill>
                <a:latin typeface="Times New Roman" panose="02020603050405020304" pitchFamily="18" charset="0"/>
                <a:cs typeface="Times New Roman" panose="02020603050405020304" pitchFamily="18" charset="0"/>
              </a:rPr>
              <a:t>Uygulamalı Eğitim</a:t>
            </a:r>
            <a:r>
              <a:rPr lang="tr-TR" sz="1700" dirty="0" smtClean="0">
                <a:solidFill>
                  <a:schemeClr val="tx1"/>
                </a:solidFill>
                <a:latin typeface="Times New Roman" panose="02020603050405020304" pitchFamily="18" charset="0"/>
                <a:cs typeface="Times New Roman" panose="02020603050405020304" pitchFamily="18" charset="0"/>
              </a:rPr>
              <a:t> süresine dahil </a:t>
            </a:r>
            <a:r>
              <a:rPr lang="tr-TR" sz="1700" u="sng" dirty="0" smtClean="0">
                <a:solidFill>
                  <a:schemeClr val="tx1"/>
                </a:solidFill>
                <a:latin typeface="Times New Roman" panose="02020603050405020304" pitchFamily="18" charset="0"/>
                <a:cs typeface="Times New Roman" panose="02020603050405020304" pitchFamily="18" charset="0"/>
              </a:rPr>
              <a:t>olmamaktadır.</a:t>
            </a:r>
            <a:r>
              <a:rPr lang="tr-TR" sz="1700" dirty="0" smtClean="0">
                <a:solidFill>
                  <a:schemeClr val="tx1"/>
                </a:solidFill>
                <a:latin typeface="Times New Roman" panose="02020603050405020304" pitchFamily="18" charset="0"/>
                <a:cs typeface="Times New Roman" panose="02020603050405020304" pitchFamily="18" charset="0"/>
              </a:rPr>
              <a:t> Cumartesi-Pazar günleri çıkıldığında toplam 6 haftadır. Cumartesi </a:t>
            </a:r>
            <a:r>
              <a:rPr lang="tr-TR" sz="1600" dirty="0" smtClean="0">
                <a:solidFill>
                  <a:schemeClr val="tx1"/>
                </a:solidFill>
                <a:latin typeface="Times New Roman" panose="02020603050405020304" pitchFamily="18" charset="0"/>
                <a:cs typeface="Times New Roman" panose="02020603050405020304" pitchFamily="18" charset="0"/>
              </a:rPr>
              <a:t>Uygulamalı Eğitim</a:t>
            </a:r>
            <a:r>
              <a:rPr lang="tr-TR" sz="1700" dirty="0" smtClean="0">
                <a:solidFill>
                  <a:schemeClr val="tx1"/>
                </a:solidFill>
                <a:latin typeface="Times New Roman" panose="02020603050405020304" pitchFamily="18" charset="0"/>
                <a:cs typeface="Times New Roman" panose="02020603050405020304" pitchFamily="18" charset="0"/>
              </a:rPr>
              <a:t> yapılacaksa </a:t>
            </a:r>
            <a:r>
              <a:rPr lang="tr-TR" sz="1600" dirty="0" smtClean="0">
                <a:solidFill>
                  <a:schemeClr val="tx1"/>
                </a:solidFill>
                <a:latin typeface="Times New Roman" panose="02020603050405020304" pitchFamily="18" charset="0"/>
                <a:cs typeface="Times New Roman" panose="02020603050405020304" pitchFamily="18" charset="0"/>
              </a:rPr>
              <a:t>Uygulamalı Eğitime</a:t>
            </a:r>
            <a:r>
              <a:rPr lang="tr-TR" sz="1700" dirty="0" smtClean="0">
                <a:solidFill>
                  <a:schemeClr val="tx1"/>
                </a:solidFill>
                <a:latin typeface="Times New Roman" panose="02020603050405020304" pitchFamily="18" charset="0"/>
                <a:cs typeface="Times New Roman" panose="02020603050405020304" pitchFamily="18" charset="0"/>
              </a:rPr>
              <a:t> dahil edilebilir. Fakat </a:t>
            </a:r>
            <a:r>
              <a:rPr lang="tr-TR" sz="1600" dirty="0" smtClean="0">
                <a:solidFill>
                  <a:schemeClr val="tx1"/>
                </a:solidFill>
                <a:latin typeface="Times New Roman" panose="02020603050405020304" pitchFamily="18" charset="0"/>
                <a:cs typeface="Times New Roman" panose="02020603050405020304" pitchFamily="18" charset="0"/>
              </a:rPr>
              <a:t>Uygulamalı Eğitim</a:t>
            </a:r>
            <a:r>
              <a:rPr lang="tr-TR" sz="1700" dirty="0" smtClean="0">
                <a:solidFill>
                  <a:schemeClr val="tx1"/>
                </a:solidFill>
                <a:latin typeface="Times New Roman" panose="02020603050405020304" pitchFamily="18" charset="0"/>
                <a:cs typeface="Times New Roman" panose="02020603050405020304" pitchFamily="18" charset="0"/>
              </a:rPr>
              <a:t> sınavına gelirken öğrencinin işyerinden Cumartesi çalışıldığına dair belge almalı ve sınavda hocasına teslim etmelidir.  (</a:t>
            </a:r>
            <a:r>
              <a:rPr lang="tr-TR" sz="1600" dirty="0" smtClean="0">
                <a:solidFill>
                  <a:schemeClr val="tx1"/>
                </a:solidFill>
                <a:latin typeface="Times New Roman" panose="02020603050405020304" pitchFamily="18" charset="0"/>
                <a:cs typeface="Times New Roman" panose="02020603050405020304" pitchFamily="18" charset="0"/>
              </a:rPr>
              <a:t>Uygulamalı Eğitim</a:t>
            </a:r>
            <a:r>
              <a:rPr lang="tr-TR" sz="1700" dirty="0" smtClean="0">
                <a:solidFill>
                  <a:schemeClr val="tx1"/>
                </a:solidFill>
                <a:latin typeface="Times New Roman" panose="02020603050405020304" pitchFamily="18" charset="0"/>
                <a:cs typeface="Times New Roman" panose="02020603050405020304" pitchFamily="18" charset="0"/>
              </a:rPr>
              <a:t> günlerinde tatil günü olursa çıkarılır ve 30 iş günü olacak şekilde </a:t>
            </a:r>
            <a:r>
              <a:rPr lang="tr-TR" sz="1600" dirty="0" smtClean="0">
                <a:solidFill>
                  <a:schemeClr val="tx1"/>
                </a:solidFill>
                <a:latin typeface="Times New Roman" panose="02020603050405020304" pitchFamily="18" charset="0"/>
                <a:cs typeface="Times New Roman" panose="02020603050405020304" pitchFamily="18" charset="0"/>
              </a:rPr>
              <a:t>Uygulamalı Eğitim</a:t>
            </a:r>
            <a:r>
              <a:rPr lang="tr-TR" sz="1700" dirty="0" smtClean="0">
                <a:solidFill>
                  <a:schemeClr val="tx1"/>
                </a:solidFill>
                <a:latin typeface="Times New Roman" panose="02020603050405020304" pitchFamily="18" charset="0"/>
                <a:cs typeface="Times New Roman" panose="02020603050405020304" pitchFamily="18" charset="0"/>
              </a:rPr>
              <a:t> bitiş tarihi hesaplanır.)</a:t>
            </a:r>
          </a:p>
          <a:p>
            <a:pPr marL="342900" indent="-342900" algn="just">
              <a:buFont typeface="+mj-lt"/>
              <a:buAutoNum type="arabicPeriod"/>
            </a:pPr>
            <a:r>
              <a:rPr lang="tr-TR" sz="1700" dirty="0" smtClean="0">
                <a:solidFill>
                  <a:schemeClr val="tx1"/>
                </a:solidFill>
                <a:latin typeface="Times New Roman" panose="02020603050405020304" pitchFamily="18" charset="0"/>
                <a:cs typeface="Times New Roman" panose="02020603050405020304" pitchFamily="18" charset="0"/>
              </a:rPr>
              <a:t>İlgili alanları dolduran öğrenci program hocalarından herhangi birisine  komisyon onayı kısmını imzalatıp onaylatmalıdır. </a:t>
            </a:r>
          </a:p>
          <a:p>
            <a:pPr marL="342900" indent="-342900" algn="just">
              <a:buFont typeface="+mj-lt"/>
              <a:buAutoNum type="arabicPeriod"/>
            </a:pPr>
            <a:r>
              <a:rPr lang="tr-TR" sz="1700" dirty="0" smtClean="0">
                <a:solidFill>
                  <a:schemeClr val="tx1"/>
                </a:solidFill>
                <a:latin typeface="Times New Roman" panose="02020603050405020304" pitchFamily="18" charset="0"/>
                <a:cs typeface="Times New Roman" panose="02020603050405020304" pitchFamily="18" charset="0"/>
              </a:rPr>
              <a:t>Yüksekokul onayı için yüksekokul sekreterine imzalatıp onay sağlanmalıdır.</a:t>
            </a:r>
          </a:p>
          <a:p>
            <a:pPr marL="342900" indent="-342900" algn="just">
              <a:buFont typeface="+mj-lt"/>
              <a:buAutoNum type="arabicPeriod"/>
            </a:pPr>
            <a:r>
              <a:rPr lang="tr-TR" sz="1700" dirty="0" smtClean="0">
                <a:solidFill>
                  <a:schemeClr val="tx1"/>
                </a:solidFill>
                <a:latin typeface="Times New Roman" panose="02020603050405020304" pitchFamily="18" charset="0"/>
                <a:cs typeface="Times New Roman" panose="02020603050405020304" pitchFamily="18" charset="0"/>
              </a:rPr>
              <a:t>Toplamda 2 nüsha olması gerekmektedir.</a:t>
            </a:r>
          </a:p>
          <a:p>
            <a:pPr algn="just"/>
            <a:r>
              <a:rPr lang="tr-TR" dirty="0" smtClean="0">
                <a:solidFill>
                  <a:schemeClr val="tx1"/>
                </a:solidFill>
              </a:rPr>
              <a:t>Forma aşağıdaki linkten ulaşabilirsiniz </a:t>
            </a:r>
            <a:endParaRPr lang="tr-TR" sz="1700" dirty="0" smtClean="0">
              <a:solidFill>
                <a:schemeClr val="tx1"/>
              </a:solidFill>
              <a:latin typeface="Times New Roman" panose="02020603050405020304" pitchFamily="18" charset="0"/>
              <a:cs typeface="Times New Roman" panose="02020603050405020304" pitchFamily="18" charset="0"/>
            </a:endParaRPr>
          </a:p>
          <a:p>
            <a:pPr algn="just"/>
            <a:r>
              <a:rPr lang="tr-TR" sz="1600" dirty="0">
                <a:hlinkClick r:id="rId4"/>
              </a:rPr>
              <a:t>fr_123_01_uygulamali_egitim_basvuru_formu.docx</a:t>
            </a:r>
            <a:endParaRPr lang="tr-TR" sz="1700" dirty="0" smtClean="0">
              <a:solidFill>
                <a:prstClr val="black"/>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8" name="Picture 3">
            <a:extLst>
              <a:ext uri="{FF2B5EF4-FFF2-40B4-BE49-F238E27FC236}">
                <a16:creationId xmlns:a16="http://schemas.microsoft.com/office/drawing/2014/main" id="{4FC147C3-1CAD-4941-883E-CD68FC158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2613" y="2101954"/>
            <a:ext cx="3461277" cy="4229789"/>
          </a:xfrm>
          <a:prstGeom prst="rect">
            <a:avLst/>
          </a:prstGeom>
        </p:spPr>
      </p:pic>
    </p:spTree>
    <p:extLst>
      <p:ext uri="{BB962C8B-B14F-4D97-AF65-F5344CB8AC3E}">
        <p14:creationId xmlns:p14="http://schemas.microsoft.com/office/powerpoint/2010/main" val="275904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2037161" y="266225"/>
            <a:ext cx="5285822" cy="1340492"/>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smtClean="0">
                <a:latin typeface="Times New Roman" panose="02020603050405020304" pitchFamily="18" charset="0"/>
                <a:cs typeface="Times New Roman" panose="02020603050405020304" pitchFamily="18" charset="0"/>
              </a:rPr>
              <a:t>Uygulamalı Eğitim (Staj) Sözleşmesi  Formu</a:t>
            </a:r>
            <a:endParaRPr lang="tr-TR" sz="3200" dirty="0">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526915" y="1914747"/>
            <a:ext cx="5050641" cy="435133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tr-TR" sz="1600" dirty="0" smtClean="0">
                <a:solidFill>
                  <a:schemeClr val="tx1"/>
                </a:solidFill>
                <a:latin typeface="Times New Roman" panose="02020603050405020304" pitchFamily="18" charset="0"/>
                <a:cs typeface="Times New Roman" panose="02020603050405020304" pitchFamily="18" charset="0"/>
              </a:rPr>
              <a:t>Eğer Uygulamalı Eğitim yeri ücret ödeyecekse bu formun öğrenci ve işyeri yetkilisi tarafından karşılıklı imzalanması gerekmektedir.</a:t>
            </a:r>
          </a:p>
          <a:p>
            <a:pPr algn="l"/>
            <a:r>
              <a:rPr lang="tr-TR" sz="1600" b="1" dirty="0" smtClean="0">
                <a:solidFill>
                  <a:schemeClr val="tx1"/>
                </a:solidFill>
              </a:rPr>
              <a:t>Öğrencinin işletmeden aldığı ücret asgari ücretin %30’undan az olamaz. </a:t>
            </a:r>
          </a:p>
          <a:p>
            <a:pPr algn="l"/>
            <a:r>
              <a:rPr lang="tr-TR" sz="1050" b="1" u="sng" dirty="0" smtClean="0">
                <a:solidFill>
                  <a:schemeClr val="tx1"/>
                </a:solidFill>
                <a:latin typeface="Times New Roman" panose="02020603050405020304" pitchFamily="18" charset="0"/>
                <a:cs typeface="Times New Roman" panose="02020603050405020304" pitchFamily="18" charset="0"/>
              </a:rPr>
              <a:t>Örnek:</a:t>
            </a:r>
            <a:r>
              <a:rPr lang="tr-TR" sz="1050" b="1" dirty="0" smtClean="0">
                <a:solidFill>
                  <a:schemeClr val="tx1"/>
                </a:solidFill>
                <a:latin typeface="Times New Roman" panose="02020603050405020304" pitchFamily="18" charset="0"/>
                <a:cs typeface="Times New Roman" panose="02020603050405020304" pitchFamily="18" charset="0"/>
              </a:rPr>
              <a:t>  </a:t>
            </a:r>
            <a:endParaRPr lang="tr-TR" sz="1050" dirty="0" smtClean="0">
              <a:solidFill>
                <a:schemeClr val="tx1"/>
              </a:solidFill>
              <a:latin typeface="Times New Roman" panose="02020603050405020304" pitchFamily="18" charset="0"/>
              <a:cs typeface="Times New Roman" panose="02020603050405020304" pitchFamily="18" charset="0"/>
            </a:endParaRPr>
          </a:p>
          <a:p>
            <a:pPr algn="l"/>
            <a:r>
              <a:rPr lang="tr-TR" sz="1050" dirty="0" smtClean="0">
                <a:solidFill>
                  <a:schemeClr val="tx1"/>
                </a:solidFill>
                <a:latin typeface="Times New Roman" panose="02020603050405020304" pitchFamily="18" charset="0"/>
                <a:cs typeface="Times New Roman" panose="02020603050405020304" pitchFamily="18" charset="0"/>
              </a:rPr>
              <a:t>Asgari ücret (</a:t>
            </a:r>
            <a:r>
              <a:rPr lang="tr-TR" sz="1050" dirty="0" err="1" smtClean="0">
                <a:solidFill>
                  <a:schemeClr val="tx1"/>
                </a:solidFill>
                <a:latin typeface="Times New Roman" panose="02020603050405020304" pitchFamily="18" charset="0"/>
                <a:cs typeface="Times New Roman" panose="02020603050405020304" pitchFamily="18" charset="0"/>
              </a:rPr>
              <a:t>AGİ’siz</a:t>
            </a:r>
            <a:r>
              <a:rPr lang="tr-TR" sz="1050" dirty="0" smtClean="0">
                <a:solidFill>
                  <a:schemeClr val="tx1"/>
                </a:solidFill>
                <a:latin typeface="Times New Roman" panose="02020603050405020304" pitchFamily="18" charset="0"/>
                <a:cs typeface="Times New Roman" panose="02020603050405020304" pitchFamily="18" charset="0"/>
              </a:rPr>
              <a:t>): 4.253,40 TL </a:t>
            </a:r>
          </a:p>
          <a:p>
            <a:pPr algn="l"/>
            <a:r>
              <a:rPr lang="tr-TR" sz="1050" dirty="0" smtClean="0">
                <a:solidFill>
                  <a:schemeClr val="tx1"/>
                </a:solidFill>
                <a:latin typeface="Times New Roman" panose="02020603050405020304" pitchFamily="18" charset="0"/>
                <a:cs typeface="Times New Roman" panose="02020603050405020304" pitchFamily="18" charset="0"/>
              </a:rPr>
              <a:t>%30’ u 1.276,02 TL’dir. (30 günlük tutar) (Örnektir) </a:t>
            </a:r>
          </a:p>
          <a:p>
            <a:pPr algn="l"/>
            <a:endParaRPr lang="tr-TR" sz="1100" dirty="0" smtClean="0">
              <a:solidFill>
                <a:schemeClr val="tx1"/>
              </a:solidFill>
              <a:latin typeface="Times New Roman" panose="02020603050405020304" pitchFamily="18" charset="0"/>
              <a:cs typeface="Times New Roman" panose="02020603050405020304" pitchFamily="18" charset="0"/>
            </a:endParaRPr>
          </a:p>
          <a:p>
            <a:pPr algn="l"/>
            <a:r>
              <a:rPr lang="tr-TR" sz="1600" dirty="0" smtClean="0">
                <a:solidFill>
                  <a:schemeClr val="tx1"/>
                </a:solidFill>
                <a:latin typeface="Times New Roman" panose="02020603050405020304" pitchFamily="18" charset="0"/>
                <a:cs typeface="Times New Roman" panose="02020603050405020304" pitchFamily="18" charset="0"/>
              </a:rPr>
              <a:t>Forma aşağıdaki linkten ulaşabilirsin</a:t>
            </a:r>
            <a:r>
              <a:rPr lang="tr-TR" sz="1600" dirty="0" smtClean="0">
                <a:latin typeface="Times New Roman" panose="02020603050405020304" pitchFamily="18" charset="0"/>
                <a:cs typeface="Times New Roman" panose="02020603050405020304" pitchFamily="18" charset="0"/>
              </a:rPr>
              <a:t>iz </a:t>
            </a:r>
          </a:p>
          <a:p>
            <a:pPr algn="l"/>
            <a:r>
              <a:rPr lang="tr-TR" dirty="0">
                <a:hlinkClick r:id="rId4"/>
              </a:rPr>
              <a:t>fr_123_02_uygulamali_egitim_sozlesmesi.docx</a:t>
            </a:r>
            <a:endParaRPr lang="tr-TR" sz="1600" dirty="0">
              <a:latin typeface="Times New Roman" panose="02020603050405020304" pitchFamily="18" charset="0"/>
              <a:cs typeface="Times New Roman" panose="02020603050405020304" pitchFamily="18" charset="0"/>
            </a:endParaRPr>
          </a:p>
        </p:txBody>
      </p:sp>
      <p:pic>
        <p:nvPicPr>
          <p:cNvPr id="8" name="Content Placeholder 4">
            <a:extLst>
              <a:ext uri="{FF2B5EF4-FFF2-40B4-BE49-F238E27FC236}">
                <a16:creationId xmlns:a16="http://schemas.microsoft.com/office/drawing/2014/main" id="{3660DFCA-6FDE-487D-A359-88411E0741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852" y="1914747"/>
            <a:ext cx="4221931" cy="3990895"/>
          </a:xfrm>
          <a:prstGeom prst="rect">
            <a:avLst/>
          </a:prstGeom>
        </p:spPr>
      </p:pic>
    </p:spTree>
    <p:extLst>
      <p:ext uri="{BB962C8B-B14F-4D97-AF65-F5344CB8AC3E}">
        <p14:creationId xmlns:p14="http://schemas.microsoft.com/office/powerpoint/2010/main" val="241048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2458441" y="400576"/>
            <a:ext cx="7246858" cy="1360156"/>
          </a:xfrm>
          <a:prstGeom prst="rect">
            <a:avLst/>
          </a:prstGeom>
        </p:spPr>
        <p:txBody>
          <a:bodyPr vert="horz" lIns="91440" tIns="45720" rIns="91440" bIns="45720" rtlCol="0" anchor="b">
            <a:normAutofit fontScale="9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200" b="1" dirty="0" smtClean="0">
                <a:latin typeface="Times New Roman" panose="02020603050405020304" pitchFamily="18" charset="0"/>
                <a:cs typeface="Times New Roman" panose="02020603050405020304" pitchFamily="18" charset="0"/>
              </a:rPr>
              <a:t>Uygulamalı Eğitim (Staj) Ücretlerine İşsizlik Fonu Katkısı Öğrenci ve İşveren Bilgi Formu</a:t>
            </a:r>
            <a:endParaRPr lang="tr-TR" sz="3200" dirty="0">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517502" y="2049098"/>
            <a:ext cx="4825181" cy="4798602"/>
          </a:xfrm>
          <a:prstGeom prst="rect">
            <a:avLst/>
          </a:prstGeom>
        </p:spPr>
        <p:txBody>
          <a:bodyPr vert="horz" lIns="91440" tIns="45720" rIns="91440" bIns="45720" rtlCol="0" anchor="t">
            <a:normAutofit fontScale="8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marR="198120" indent="-285750" algn="just">
              <a:lnSpc>
                <a:spcPct val="98000"/>
              </a:lnSpc>
              <a:spcBef>
                <a:spcPts val="0"/>
              </a:spcBef>
              <a:spcAft>
                <a:spcPts val="180"/>
              </a:spcAft>
            </a:pPr>
            <a:r>
              <a:rPr lang="tr-TR" sz="1700" b="1" smtClean="0">
                <a:solidFill>
                  <a:prstClr val="black"/>
                </a:solidFill>
                <a:latin typeface="Times New Roman" panose="02020603050405020304" pitchFamily="18" charset="0"/>
                <a:cs typeface="Times New Roman" panose="02020603050405020304" pitchFamily="18" charset="0"/>
              </a:rPr>
              <a:t>Eğer Uygulamalı Eğitim yeri ücret ödeyecekse öğrenci işveren bilgi formu </a:t>
            </a:r>
            <a:r>
              <a:rPr lang="tr-TR" sz="17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firma tarafından imzalı ve kaşeli olarak, öğrenci tarafından kendi okulunun Staj Bürosuna dekontları ile birlikte(Dekontta UYGULAMALI EĞİTİM ÜCRETİ olduğunu belirtilmeli ve İBAN numarasının firmaya ait olduğu  kontrol edilmelidir.) teslim edilecektir</a:t>
            </a:r>
            <a:r>
              <a:rPr lang="tr-TR" sz="17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marR="198120" indent="-285750" algn="just">
              <a:lnSpc>
                <a:spcPct val="98000"/>
              </a:lnSpc>
              <a:spcBef>
                <a:spcPts val="0"/>
              </a:spcBef>
              <a:spcAft>
                <a:spcPts val="180"/>
              </a:spcAft>
            </a:pPr>
            <a:r>
              <a:rPr lang="tr-TR" sz="14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3308 Sayılı Mesleki Eğitim Kanunun Geçici Madde 12 – (Ek: 2.12.2016 - 6764/48 md.): </a:t>
            </a:r>
            <a:r>
              <a:rPr lang="tr-TR" sz="17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25 inci maddenin birinci fıkrası kapsamında yapılacak ödemeler asgari ücretin net tutarının </a:t>
            </a:r>
            <a:r>
              <a:rPr lang="tr-TR" sz="1700" b="1" u="sng"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yüzde otuzundan az olamaz</a:t>
            </a:r>
            <a:r>
              <a:rPr lang="tr-TR" sz="14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4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Ödenebilecek en az ücretin; yirmiden az personel çalıştıran işletmeler için üçte ikisi, yirmi ve üzerinde personel çalıştıran işletmeler için üçte biri Devlet katkısı olarak ödenir. </a:t>
            </a:r>
          </a:p>
          <a:p>
            <a:pPr marL="285750" marR="198755" indent="-285750" algn="just">
              <a:lnSpc>
                <a:spcPct val="98000"/>
              </a:lnSpc>
              <a:spcBef>
                <a:spcPts val="0"/>
              </a:spcBef>
              <a:spcAft>
                <a:spcPts val="180"/>
              </a:spcAft>
            </a:pPr>
            <a:r>
              <a:rPr lang="tr-TR" sz="14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Buna göre, yükseköğretim kurumlarında Uygulamalı Eğitime tabi tutulan ve özel nitelikli işletmelerde (Kamu Kurum ve Kuruluşları ile bunlara ait işletmelerde mesleki eğitim gören, Uygulamalı Eğitim yapan ve tamamlayıcı eğitime devam eden öğrenciler, Uygulamalı Eğitim yapacak işletme bulunamaması nedeniyle Uygulamalı Eğitimini okulda yapan öğrenciler ile öğretim programı gereği Uygulamalı Eğitim yapmak zorunda olmayan yükseköğretim kurumu öğrencilerinin yaptıkları Uygulamalı Eğitimler bu kapsam dışıdır.) ücret karşılığı Uygulamalı Eğitim yapan öğrencilere ödenen ücretin yukarıda belirtilen kısmı İşsizlik Fonundan karşılanacaktır. Devamsızlığı olan, hastalık izninde (raporlu) olan öğrencilerin bu günlere karşılık gelen ücretleri ödenmez. Dolayısı ile işveren bugünlerin ücretlerine tekabül eden ücret desteğinden faydalanamaz. Anılan ücretler her türlü vergiden müstesnadır. </a:t>
            </a:r>
          </a:p>
          <a:p>
            <a:endParaRPr lang="tr-TR" dirty="0"/>
          </a:p>
        </p:txBody>
      </p:sp>
      <p:sp>
        <p:nvSpPr>
          <p:cNvPr id="8" name="Metin kutusu 7"/>
          <p:cNvSpPr txBox="1"/>
          <p:nvPr/>
        </p:nvSpPr>
        <p:spPr>
          <a:xfrm>
            <a:off x="5663805" y="2009119"/>
            <a:ext cx="4714504" cy="1200329"/>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Forma aşağıdaki linkten ulaşabilirsiniz </a:t>
            </a:r>
          </a:p>
          <a:p>
            <a:r>
              <a:rPr lang="tr-TR" dirty="0" smtClean="0">
                <a:hlinkClick r:id="rId4"/>
              </a:rPr>
              <a:t>FR 1.2.3_08 STAJ ÜCRETLERİNE İŞSİZLİK FONU KATKISI ÖĞRENCİ VE İŞVEREN BİLGİ FORMU 202510091500.docx</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62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48" y="112210"/>
            <a:ext cx="1648522" cy="164852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069" y="112210"/>
            <a:ext cx="1654481" cy="1654481"/>
          </a:xfrm>
          <a:prstGeom prst="rect">
            <a:avLst/>
          </a:prstGeom>
        </p:spPr>
      </p:pic>
      <p:sp>
        <p:nvSpPr>
          <p:cNvPr id="6" name="Unvan 1"/>
          <p:cNvSpPr txBox="1">
            <a:spLocks/>
          </p:cNvSpPr>
          <p:nvPr/>
        </p:nvSpPr>
        <p:spPr>
          <a:xfrm>
            <a:off x="2336250" y="273689"/>
            <a:ext cx="7491239" cy="1325563"/>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200" b="1" smtClean="0">
                <a:latin typeface="Times New Roman" panose="02020603050405020304" pitchFamily="18" charset="0"/>
                <a:cs typeface="Times New Roman" panose="02020603050405020304" pitchFamily="18" charset="0"/>
              </a:rPr>
              <a:t>Uygulamalı Eğitim (Staj) Sonrası Yapılacak İşlemler</a:t>
            </a:r>
            <a:endParaRPr lang="tr-TR" sz="3200" b="1" dirty="0">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247499" y="1957256"/>
            <a:ext cx="10958051" cy="435133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tr-TR" sz="2500" b="1" u="sng" dirty="0" smtClean="0">
                <a:solidFill>
                  <a:schemeClr val="tx1"/>
                </a:solidFill>
                <a:latin typeface="Times New Roman" panose="02020603050405020304" pitchFamily="18" charset="0"/>
                <a:cs typeface="Times New Roman" panose="02020603050405020304" pitchFamily="18" charset="0"/>
              </a:rPr>
              <a:t>Uygulamalı Eğitim Sınavına Gelecek Öğrencilerin Getirecekleri Belgeler:</a:t>
            </a:r>
          </a:p>
          <a:p>
            <a:pPr marL="457200" indent="-457200" algn="just">
              <a:buFont typeface="+mj-lt"/>
              <a:buAutoNum type="arabicPeriod"/>
            </a:pPr>
            <a:r>
              <a:rPr lang="tr-TR" sz="2000" dirty="0" smtClean="0">
                <a:solidFill>
                  <a:schemeClr val="tx1"/>
                </a:solidFill>
                <a:latin typeface="Times New Roman" panose="02020603050405020304" pitchFamily="18" charset="0"/>
                <a:cs typeface="Times New Roman" panose="02020603050405020304" pitchFamily="18" charset="0"/>
              </a:rPr>
              <a:t>Uygulamalı Eğitim dosyası hazırlanır. </a:t>
            </a:r>
            <a:r>
              <a:rPr lang="tr-TR" sz="2000" b="1" i="1" dirty="0" smtClean="0">
                <a:solidFill>
                  <a:schemeClr val="tx1"/>
                </a:solidFill>
                <a:latin typeface="Times New Roman" panose="02020603050405020304" pitchFamily="18" charset="0"/>
                <a:cs typeface="Times New Roman" panose="02020603050405020304" pitchFamily="18" charset="0"/>
              </a:rPr>
              <a:t>Uygulamalı Eğitim Rapor Yazım Sayfası Formu </a:t>
            </a:r>
            <a:r>
              <a:rPr lang="tr-TR" sz="2000" dirty="0" smtClean="0">
                <a:solidFill>
                  <a:schemeClr val="tx1"/>
                </a:solidFill>
                <a:latin typeface="Times New Roman" panose="02020603050405020304" pitchFamily="18" charset="0"/>
                <a:cs typeface="Times New Roman" panose="02020603050405020304" pitchFamily="18" charset="0"/>
              </a:rPr>
              <a:t>(Her bir işgünü için: 30 günlük). </a:t>
            </a:r>
            <a:r>
              <a:rPr lang="tr-TR" sz="2000" dirty="0" err="1" smtClean="0">
                <a:solidFill>
                  <a:schemeClr val="tx1"/>
                </a:solidFill>
                <a:latin typeface="Times New Roman" panose="02020603050405020304" pitchFamily="18" charset="0"/>
                <a:cs typeface="Times New Roman" panose="02020603050405020304" pitchFamily="18" charset="0"/>
              </a:rPr>
              <a:t>Rapor’da</a:t>
            </a:r>
            <a:r>
              <a:rPr lang="tr-TR" sz="2000" dirty="0" smtClean="0">
                <a:solidFill>
                  <a:schemeClr val="tx1"/>
                </a:solidFill>
                <a:latin typeface="Times New Roman" panose="02020603050405020304" pitchFamily="18" charset="0"/>
                <a:cs typeface="Times New Roman" panose="02020603050405020304" pitchFamily="18" charset="0"/>
              </a:rPr>
              <a:t> her sayfaya işyerinde günlük yapılan işler yazılır ve her bir sayfanın altı işyeri yetkilisi tarafından imzalanır ve onaylanır. Uygulamalı Eğitim raporu Uygulamalı Eğitim sınavında sınavı yapan bölüm hocasına teslim edilir. </a:t>
            </a:r>
          </a:p>
          <a:p>
            <a:pPr marL="457200" indent="-457200" algn="just">
              <a:buFont typeface="+mj-lt"/>
              <a:buAutoNum type="arabicPeriod"/>
            </a:pPr>
            <a:r>
              <a:rPr lang="tr-TR" sz="2000" b="1" i="1" dirty="0" smtClean="0">
                <a:solidFill>
                  <a:schemeClr val="tx1"/>
                </a:solidFill>
                <a:latin typeface="Times New Roman" panose="02020603050405020304" pitchFamily="18" charset="0"/>
                <a:cs typeface="Times New Roman" panose="02020603050405020304" pitchFamily="18" charset="0"/>
              </a:rPr>
              <a:t>Uygulamalı Eğitim Devam Durumunu Gösterir Çizelge Formu </a:t>
            </a:r>
            <a:r>
              <a:rPr lang="tr-TR" sz="2000" dirty="0" smtClean="0">
                <a:solidFill>
                  <a:schemeClr val="tx1"/>
                </a:solidFill>
                <a:latin typeface="Times New Roman" panose="02020603050405020304" pitchFamily="18" charset="0"/>
                <a:cs typeface="Times New Roman" panose="02020603050405020304" pitchFamily="18" charset="0"/>
              </a:rPr>
              <a:t>ve </a:t>
            </a:r>
            <a:r>
              <a:rPr lang="tr-TR" sz="2000" b="1" i="1" dirty="0" smtClean="0">
                <a:solidFill>
                  <a:schemeClr val="tx1"/>
                </a:solidFill>
                <a:latin typeface="Times New Roman" panose="02020603050405020304" pitchFamily="18" charset="0"/>
                <a:cs typeface="Times New Roman" panose="02020603050405020304" pitchFamily="18" charset="0"/>
              </a:rPr>
              <a:t>Uygulamalı Eğitim İşverenin Öğrenciyi Değerlendirme Formu </a:t>
            </a:r>
            <a:r>
              <a:rPr lang="tr-TR" sz="2000" dirty="0" smtClean="0">
                <a:solidFill>
                  <a:schemeClr val="tx1"/>
                </a:solidFill>
                <a:latin typeface="Times New Roman" panose="02020603050405020304" pitchFamily="18" charset="0"/>
                <a:cs typeface="Times New Roman" panose="02020603050405020304" pitchFamily="18" charset="0"/>
              </a:rPr>
              <a:t>işyeri yetkilisi tarafından doldurulup onaylandıktan  sonra imzalı olarak Uygulamalı Eğitim sınavını yapan bölüm hocasına teslim edilir. </a:t>
            </a:r>
          </a:p>
          <a:p>
            <a:pPr marL="457200" indent="-457200" algn="just">
              <a:buFont typeface="+mj-lt"/>
              <a:buAutoNum type="arabicPeriod"/>
            </a:pPr>
            <a:r>
              <a:rPr lang="tr-TR" sz="2000" b="1" i="1" dirty="0" smtClean="0">
                <a:solidFill>
                  <a:schemeClr val="tx1"/>
                </a:solidFill>
                <a:latin typeface="Times New Roman" panose="02020603050405020304" pitchFamily="18" charset="0"/>
                <a:cs typeface="Times New Roman" panose="02020603050405020304" pitchFamily="18" charset="0"/>
              </a:rPr>
              <a:t>Cumartesi</a:t>
            </a:r>
            <a:r>
              <a:rPr lang="tr-TR" sz="2000" dirty="0" smtClean="0">
                <a:solidFill>
                  <a:schemeClr val="tx1"/>
                </a:solidFill>
                <a:latin typeface="Times New Roman" panose="02020603050405020304" pitchFamily="18" charset="0"/>
                <a:cs typeface="Times New Roman" panose="02020603050405020304" pitchFamily="18" charset="0"/>
              </a:rPr>
              <a:t> günleri Uygulamalı Eğitim yapmış olan öğrenciler Uygulamalı Eğitim sınavına gelirken çalıştıklarına dair belge getirmelidirler. </a:t>
            </a:r>
          </a:p>
          <a:p>
            <a:pPr marL="457200" indent="-457200" algn="just">
              <a:buFont typeface="+mj-lt"/>
              <a:buAutoNum type="arabicPeriod"/>
            </a:pPr>
            <a:r>
              <a:rPr lang="tr-TR" sz="2000" b="1" i="1" dirty="0" smtClean="0">
                <a:solidFill>
                  <a:schemeClr val="tx1"/>
                </a:solidFill>
                <a:latin typeface="Times New Roman" panose="02020603050405020304" pitchFamily="18" charset="0"/>
                <a:cs typeface="Times New Roman" panose="02020603050405020304" pitchFamily="18" charset="0"/>
              </a:rPr>
              <a:t>Uygulamalı Eğitim Sonuç Bildirme Formu </a:t>
            </a:r>
            <a:r>
              <a:rPr lang="tr-TR" sz="2000" u="sng" dirty="0" smtClean="0">
                <a:solidFill>
                  <a:schemeClr val="tx1"/>
                </a:solidFill>
                <a:latin typeface="Times New Roman" panose="02020603050405020304" pitchFamily="18" charset="0"/>
                <a:cs typeface="Times New Roman" panose="02020603050405020304" pitchFamily="18" charset="0"/>
              </a:rPr>
              <a:t>Uygulamalı Eğitim sınavında  bölüm hocasına teslim edilir </a:t>
            </a:r>
            <a:r>
              <a:rPr lang="tr-TR" sz="2000" dirty="0" smtClean="0">
                <a:solidFill>
                  <a:schemeClr val="tx1"/>
                </a:solidFill>
                <a:latin typeface="Times New Roman" panose="02020603050405020304" pitchFamily="18" charset="0"/>
                <a:cs typeface="Times New Roman" panose="02020603050405020304" pitchFamily="18" charset="0"/>
              </a:rPr>
              <a:t>ve bölüm hocası tarafından doldurulur.</a:t>
            </a:r>
            <a:endParaRPr lang="tr-T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847489"/>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TotalTime>
  <Words>1256</Words>
  <Application>Microsoft Office PowerPoint</Application>
  <PresentationFormat>Geniş ekran</PresentationFormat>
  <Paragraphs>88</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Times New Roman</vt:lpstr>
      <vt:lpstr>Trebuchet MS</vt:lpstr>
      <vt:lpstr>Wingdings 3</vt:lpstr>
      <vt:lpstr>Yüzeyler</vt:lpstr>
      <vt:lpstr>ÖĞRENCİ UYGULAMALI EĞİTİM (STAJ) VE UYGULAMALI EĞİTİM (STAJ) SİGORTASI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ÖĞRENCİ UYGULAMALI EĞİTİM (STAJ) VE UYGULAMALI EĞİTİM (STAJ) SİGORTASI İŞLEMLERİ</dc:title>
  <dc:creator>user</dc:creator>
  <cp:lastModifiedBy>user</cp:lastModifiedBy>
  <cp:revision>4</cp:revision>
  <dcterms:created xsi:type="dcterms:W3CDTF">2026-01-21T10:55:47Z</dcterms:created>
  <dcterms:modified xsi:type="dcterms:W3CDTF">2026-01-21T11:28:06Z</dcterms:modified>
</cp:coreProperties>
</file>