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Lst>
  <p:sldIdLst>
    <p:sldId id="256" r:id="rId3"/>
    <p:sldId id="258" r:id="rId4"/>
    <p:sldId id="259" r:id="rId5"/>
    <p:sldId id="260" r:id="rId6"/>
    <p:sldId id="261" r:id="rId7"/>
    <p:sldId id="268" r:id="rId8"/>
    <p:sldId id="262" r:id="rId9"/>
    <p:sldId id="263" r:id="rId10"/>
    <p:sldId id="264" r:id="rId11"/>
    <p:sldId id="265" r:id="rId12"/>
    <p:sldId id="257" r:id="rId13"/>
    <p:sldId id="266" r:id="rId14"/>
    <p:sldId id="267"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7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79E703-795A-4C75-8301-F55F7F28712D}"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47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7F9D5CEB-3058-43EB-8556-2FFE006F55C2}" type="datetimeFigureOut">
              <a:rPr lang="tr-TR" smtClean="0"/>
              <a:t>18.05.2022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146205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3198830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79E703-795A-4C75-8301-F55F7F28712D}"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80392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46145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79E703-795A-4C75-8301-F55F7F28712D}"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33459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285757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997769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1322012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6C3BB1-E9BB-4D13-83D7-5FEB5662C06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C1CFCA7-7217-4BFE-9B10-DB287A2CDE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0D1EEFD5-957E-4EBE-A01B-F3CAA1616E43}"/>
              </a:ext>
            </a:extLst>
          </p:cNvPr>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Alt Bilgi Yer Tutucusu 4">
            <a:extLst>
              <a:ext uri="{FF2B5EF4-FFF2-40B4-BE49-F238E27FC236}">
                <a16:creationId xmlns:a16="http://schemas.microsoft.com/office/drawing/2014/main" id="{23A1C345-727C-416F-B12E-C7D74578AF6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CBC12E7-60D7-4D30-8B5A-8EDE2D52972F}"/>
              </a:ext>
            </a:extLst>
          </p:cNvPr>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2275130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77C659-9A02-4798-B346-623664B85E6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596704C-28BD-43CA-A4AD-869EDE54830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8C3065-9146-4075-8CD5-5F9F39A2E6D7}"/>
              </a:ext>
            </a:extLst>
          </p:cNvPr>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Alt Bilgi Yer Tutucusu 4">
            <a:extLst>
              <a:ext uri="{FF2B5EF4-FFF2-40B4-BE49-F238E27FC236}">
                <a16:creationId xmlns:a16="http://schemas.microsoft.com/office/drawing/2014/main" id="{3226A201-B0A1-43FD-9E8D-E4514C0F442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D29B4FF-75BF-462E-891C-94AED34D9790}"/>
              </a:ext>
            </a:extLst>
          </p:cNvPr>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82666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1294064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6E9080-8CDC-4089-A4F4-92EC252288A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9BC1AF4-BBA0-4C40-B33B-F3A1BD6BD7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D6614A6-1990-45EE-A9D8-64110045FE3C}"/>
              </a:ext>
            </a:extLst>
          </p:cNvPr>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Alt Bilgi Yer Tutucusu 4">
            <a:extLst>
              <a:ext uri="{FF2B5EF4-FFF2-40B4-BE49-F238E27FC236}">
                <a16:creationId xmlns:a16="http://schemas.microsoft.com/office/drawing/2014/main" id="{9A31179D-5B15-41AC-9DA1-50AC1A67E42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B3A45F2-2703-4AE6-9EC4-3B76184447B4}"/>
              </a:ext>
            </a:extLst>
          </p:cNvPr>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1879036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0CB4F3-B368-4115-81EB-BD677CFACEE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9C11CE2-9BF2-44C6-8B34-BD59C095F2E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A480343-ABBD-4EBB-81ED-967F2719E34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C0122C3-5EC6-4F97-8B3A-E774301994A0}"/>
              </a:ext>
            </a:extLst>
          </p:cNvPr>
          <p:cNvSpPr>
            <a:spLocks noGrp="1"/>
          </p:cNvSpPr>
          <p:nvPr>
            <p:ph type="dt" sz="half" idx="10"/>
          </p:nvPr>
        </p:nvSpPr>
        <p:spPr/>
        <p:txBody>
          <a:bodyPr/>
          <a:lstStyle/>
          <a:p>
            <a:fld id="{7F9D5CEB-3058-43EB-8556-2FFE006F55C2}" type="datetimeFigureOut">
              <a:rPr lang="tr-TR" smtClean="0"/>
              <a:t>18.05.2022</a:t>
            </a:fld>
            <a:endParaRPr lang="tr-TR"/>
          </a:p>
        </p:txBody>
      </p:sp>
      <p:sp>
        <p:nvSpPr>
          <p:cNvPr id="6" name="Alt Bilgi Yer Tutucusu 5">
            <a:extLst>
              <a:ext uri="{FF2B5EF4-FFF2-40B4-BE49-F238E27FC236}">
                <a16:creationId xmlns:a16="http://schemas.microsoft.com/office/drawing/2014/main" id="{A8013D43-B609-4897-985B-EFCCD6078B9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56B82E8-6317-4B97-9837-DC1A1C08B985}"/>
              </a:ext>
            </a:extLst>
          </p:cNvPr>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2437875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AA4A15-861B-48A8-AEBE-8DCE195CA27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3F758E-781B-49D2-9995-F3988618BE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3FA4A82-A96A-4301-8D06-0688C1011DB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92CDA65-FC39-42A2-9229-154D175C05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9AF9F14-3D3B-4CC2-A02B-AB082B2F174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54358C1-D5FE-4C1D-9DCF-E96FC089F8B5}"/>
              </a:ext>
            </a:extLst>
          </p:cNvPr>
          <p:cNvSpPr>
            <a:spLocks noGrp="1"/>
          </p:cNvSpPr>
          <p:nvPr>
            <p:ph type="dt" sz="half" idx="10"/>
          </p:nvPr>
        </p:nvSpPr>
        <p:spPr/>
        <p:txBody>
          <a:bodyPr/>
          <a:lstStyle/>
          <a:p>
            <a:fld id="{7F9D5CEB-3058-43EB-8556-2FFE006F55C2}" type="datetimeFigureOut">
              <a:rPr lang="tr-TR" smtClean="0"/>
              <a:t>18.05.2022</a:t>
            </a:fld>
            <a:endParaRPr lang="tr-TR"/>
          </a:p>
        </p:txBody>
      </p:sp>
      <p:sp>
        <p:nvSpPr>
          <p:cNvPr id="8" name="Alt Bilgi Yer Tutucusu 7">
            <a:extLst>
              <a:ext uri="{FF2B5EF4-FFF2-40B4-BE49-F238E27FC236}">
                <a16:creationId xmlns:a16="http://schemas.microsoft.com/office/drawing/2014/main" id="{63F4FC22-D3C7-4EDD-B41C-DB42DFC68CE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F2004AB-5371-49AB-A25D-C8030081FCF2}"/>
              </a:ext>
            </a:extLst>
          </p:cNvPr>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2910684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B295F0-EF1D-404B-BC1C-C5FD74AAB18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A5FE863-389C-4D46-AC4A-A99E4A9D7090}"/>
              </a:ext>
            </a:extLst>
          </p:cNvPr>
          <p:cNvSpPr>
            <a:spLocks noGrp="1"/>
          </p:cNvSpPr>
          <p:nvPr>
            <p:ph type="dt" sz="half" idx="10"/>
          </p:nvPr>
        </p:nvSpPr>
        <p:spPr/>
        <p:txBody>
          <a:bodyPr/>
          <a:lstStyle/>
          <a:p>
            <a:fld id="{7F9D5CEB-3058-43EB-8556-2FFE006F55C2}" type="datetimeFigureOut">
              <a:rPr lang="tr-TR" smtClean="0"/>
              <a:t>18.05.2022</a:t>
            </a:fld>
            <a:endParaRPr lang="tr-TR"/>
          </a:p>
        </p:txBody>
      </p:sp>
      <p:sp>
        <p:nvSpPr>
          <p:cNvPr id="4" name="Alt Bilgi Yer Tutucusu 3">
            <a:extLst>
              <a:ext uri="{FF2B5EF4-FFF2-40B4-BE49-F238E27FC236}">
                <a16:creationId xmlns:a16="http://schemas.microsoft.com/office/drawing/2014/main" id="{6025BBA1-3C44-45AC-9DC8-78EF5E6D893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A0FB815-FD7F-4872-BEF6-21E4E2FB74FB}"/>
              </a:ext>
            </a:extLst>
          </p:cNvPr>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739496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1CD55BE-FF27-4730-A312-F233AF629DFE}"/>
              </a:ext>
            </a:extLst>
          </p:cNvPr>
          <p:cNvSpPr>
            <a:spLocks noGrp="1"/>
          </p:cNvSpPr>
          <p:nvPr>
            <p:ph type="dt" sz="half" idx="10"/>
          </p:nvPr>
        </p:nvSpPr>
        <p:spPr/>
        <p:txBody>
          <a:bodyPr/>
          <a:lstStyle/>
          <a:p>
            <a:fld id="{7F9D5CEB-3058-43EB-8556-2FFE006F55C2}" type="datetimeFigureOut">
              <a:rPr lang="tr-TR" smtClean="0"/>
              <a:t>18.05.2022</a:t>
            </a:fld>
            <a:endParaRPr lang="tr-TR"/>
          </a:p>
        </p:txBody>
      </p:sp>
      <p:sp>
        <p:nvSpPr>
          <p:cNvPr id="3" name="Alt Bilgi Yer Tutucusu 2">
            <a:extLst>
              <a:ext uri="{FF2B5EF4-FFF2-40B4-BE49-F238E27FC236}">
                <a16:creationId xmlns:a16="http://schemas.microsoft.com/office/drawing/2014/main" id="{0E6BA53A-6C0D-490D-8025-CFB17C95BD6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80B2727-0CCF-442B-98F2-2E783B9626A7}"/>
              </a:ext>
            </a:extLst>
          </p:cNvPr>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3135343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366E13-4352-4A64-BBB5-9A1FF8FBD94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B758AA9-0102-414E-BFBA-818E05E22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BD00703-EA3F-4440-862B-B8D8BF986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D68F7DF-A254-4777-9CD2-EF7F78EAD3FB}"/>
              </a:ext>
            </a:extLst>
          </p:cNvPr>
          <p:cNvSpPr>
            <a:spLocks noGrp="1"/>
          </p:cNvSpPr>
          <p:nvPr>
            <p:ph type="dt" sz="half" idx="10"/>
          </p:nvPr>
        </p:nvSpPr>
        <p:spPr/>
        <p:txBody>
          <a:bodyPr/>
          <a:lstStyle/>
          <a:p>
            <a:fld id="{7F9D5CEB-3058-43EB-8556-2FFE006F55C2}" type="datetimeFigureOut">
              <a:rPr lang="tr-TR" smtClean="0"/>
              <a:t>18.05.2022</a:t>
            </a:fld>
            <a:endParaRPr lang="tr-TR"/>
          </a:p>
        </p:txBody>
      </p:sp>
      <p:sp>
        <p:nvSpPr>
          <p:cNvPr id="6" name="Alt Bilgi Yer Tutucusu 5">
            <a:extLst>
              <a:ext uri="{FF2B5EF4-FFF2-40B4-BE49-F238E27FC236}">
                <a16:creationId xmlns:a16="http://schemas.microsoft.com/office/drawing/2014/main" id="{9FE412DE-6E2D-4EA1-853E-9D3B3CC4EF4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7DD40B5-BEE6-4FD5-B09A-B623726183F9}"/>
              </a:ext>
            </a:extLst>
          </p:cNvPr>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1947171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AFC601-3332-4EB9-BAF7-A3490C40CA5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FAFD46F-CF5E-4777-A885-BC8F2B2820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F5A697E-34DB-47A6-A0CC-5611992B6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D12994D-23B2-4B24-BB37-9C6D4988C7FE}"/>
              </a:ext>
            </a:extLst>
          </p:cNvPr>
          <p:cNvSpPr>
            <a:spLocks noGrp="1"/>
          </p:cNvSpPr>
          <p:nvPr>
            <p:ph type="dt" sz="half" idx="10"/>
          </p:nvPr>
        </p:nvSpPr>
        <p:spPr/>
        <p:txBody>
          <a:bodyPr/>
          <a:lstStyle/>
          <a:p>
            <a:fld id="{7F9D5CEB-3058-43EB-8556-2FFE006F55C2}" type="datetimeFigureOut">
              <a:rPr lang="tr-TR" smtClean="0"/>
              <a:t>18.05.2022</a:t>
            </a:fld>
            <a:endParaRPr lang="tr-TR"/>
          </a:p>
        </p:txBody>
      </p:sp>
      <p:sp>
        <p:nvSpPr>
          <p:cNvPr id="6" name="Alt Bilgi Yer Tutucusu 5">
            <a:extLst>
              <a:ext uri="{FF2B5EF4-FFF2-40B4-BE49-F238E27FC236}">
                <a16:creationId xmlns:a16="http://schemas.microsoft.com/office/drawing/2014/main" id="{7314CBD0-22F1-476D-876B-7D72DE81036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442649-EDC1-4F28-917A-D77B6E22DEE9}"/>
              </a:ext>
            </a:extLst>
          </p:cNvPr>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3708208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17C0DE-3256-4527-B84B-EA5F618AC9F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4E1C25F-AF0F-4024-A726-43AA8640094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FAB476D-D1BC-4B71-A708-8BBF174B1802}"/>
              </a:ext>
            </a:extLst>
          </p:cNvPr>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Alt Bilgi Yer Tutucusu 4">
            <a:extLst>
              <a:ext uri="{FF2B5EF4-FFF2-40B4-BE49-F238E27FC236}">
                <a16:creationId xmlns:a16="http://schemas.microsoft.com/office/drawing/2014/main" id="{F8708B4C-DCD7-41D4-AAEE-EAC2D5F757A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FB2B851-34F9-4EF3-9583-3AB991B514E8}"/>
              </a:ext>
            </a:extLst>
          </p:cNvPr>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882460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666D968-646D-483D-97BE-53518E8CA0F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748748D-7E91-4A26-8AF3-99926C7D470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328F56A-7880-486A-8AC8-AFCCBB903FC0}"/>
              </a:ext>
            </a:extLst>
          </p:cNvPr>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Alt Bilgi Yer Tutucusu 4">
            <a:extLst>
              <a:ext uri="{FF2B5EF4-FFF2-40B4-BE49-F238E27FC236}">
                <a16:creationId xmlns:a16="http://schemas.microsoft.com/office/drawing/2014/main" id="{69996590-C1E2-4E47-B644-58A99882E6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070170C-F09E-462E-A8F2-301B8B15F498}"/>
              </a:ext>
            </a:extLst>
          </p:cNvPr>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381691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F9D5CEB-3058-43EB-8556-2FFE006F55C2}" type="datetimeFigureOut">
              <a:rPr lang="tr-TR" smtClean="0"/>
              <a:t>18.05.2022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81885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F9D5CEB-3058-43EB-8556-2FFE006F55C2}" type="datetimeFigureOut">
              <a:rPr lang="tr-TR" smtClean="0"/>
              <a:t>18.05.2022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131740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F9D5CEB-3058-43EB-8556-2FFE006F55C2}" type="datetimeFigureOut">
              <a:rPr lang="tr-TR" smtClean="0"/>
              <a:t>18.05.2022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246533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F9D5CEB-3058-43EB-8556-2FFE006F55C2}" type="datetimeFigureOut">
              <a:rPr lang="tr-TR" smtClean="0"/>
              <a:t>18.05.2022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343592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D5CEB-3058-43EB-8556-2FFE006F55C2}" type="datetimeFigureOut">
              <a:rPr lang="tr-TR" smtClean="0"/>
              <a:t>18.05.2022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208191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F9D5CEB-3058-43EB-8556-2FFE006F55C2}" type="datetimeFigureOut">
              <a:rPr lang="tr-TR" smtClean="0"/>
              <a:t>18.05.2022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347963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F9D5CEB-3058-43EB-8556-2FFE006F55C2}" type="datetimeFigureOut">
              <a:rPr lang="tr-TR" smtClean="0"/>
              <a:t>18.05.2022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A79E703-795A-4C75-8301-F55F7F28712D}" type="slidenum">
              <a:rPr lang="tr-TR" smtClean="0"/>
              <a:t>‹#›</a:t>
            </a:fld>
            <a:endParaRPr lang="tr-TR"/>
          </a:p>
        </p:txBody>
      </p:sp>
    </p:spTree>
    <p:extLst>
      <p:ext uri="{BB962C8B-B14F-4D97-AF65-F5344CB8AC3E}">
        <p14:creationId xmlns:p14="http://schemas.microsoft.com/office/powerpoint/2010/main" val="120466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F9D5CEB-3058-43EB-8556-2FFE006F55C2}" type="datetimeFigureOut">
              <a:rPr lang="tr-TR" smtClean="0"/>
              <a:t>18.05.2022</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A79E703-795A-4C75-8301-F55F7F28712D}" type="slidenum">
              <a:rPr lang="tr-TR" smtClean="0"/>
              <a:t>‹#›</a:t>
            </a:fld>
            <a:endParaRPr lang="tr-TR"/>
          </a:p>
        </p:txBody>
      </p:sp>
    </p:spTree>
    <p:extLst>
      <p:ext uri="{BB962C8B-B14F-4D97-AF65-F5344CB8AC3E}">
        <p14:creationId xmlns:p14="http://schemas.microsoft.com/office/powerpoint/2010/main" val="653159892"/>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AEA1A12-4172-4E4B-BD78-95D5126B2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E8581AA-A4EF-4514-AF38-7D9E7DD8AD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417B212-4823-438E-917E-1612DBD32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D5CEB-3058-43EB-8556-2FFE006F55C2}" type="datetimeFigureOut">
              <a:rPr lang="tr-TR" smtClean="0"/>
              <a:t>18.05.2022</a:t>
            </a:fld>
            <a:endParaRPr lang="tr-TR"/>
          </a:p>
        </p:txBody>
      </p:sp>
      <p:sp>
        <p:nvSpPr>
          <p:cNvPr id="5" name="Alt Bilgi Yer Tutucusu 4">
            <a:extLst>
              <a:ext uri="{FF2B5EF4-FFF2-40B4-BE49-F238E27FC236}">
                <a16:creationId xmlns:a16="http://schemas.microsoft.com/office/drawing/2014/main" id="{0F066BF4-31FB-4A58-8071-1897E39D18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08022CD-B964-473B-A2DA-35D419A6B6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9E703-795A-4C75-8301-F55F7F28712D}" type="slidenum">
              <a:rPr lang="tr-TR" smtClean="0"/>
              <a:t>‹#›</a:t>
            </a:fld>
            <a:endParaRPr lang="tr-TR"/>
          </a:p>
        </p:txBody>
      </p:sp>
    </p:spTree>
    <p:extLst>
      <p:ext uri="{BB962C8B-B14F-4D97-AF65-F5344CB8AC3E}">
        <p14:creationId xmlns:p14="http://schemas.microsoft.com/office/powerpoint/2010/main" val="31977506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uludag.edu.tr/orhangazi/default/konu/594" TargetMode="Externa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uludag.edu.tr/orhangazi/default/konu/594" TargetMode="Externa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uludag.edu.tr/orhangazi/default/konu/594" TargetMode="Externa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uludag.edu.tr/orhangazi/default/konu/594" TargetMode="Externa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uludag.edu.tr/orhangazi/default/konu/594" TargetMode="Externa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AF73AF-E4A9-4C7F-9546-62A3D510C4FD}"/>
              </a:ext>
            </a:extLst>
          </p:cNvPr>
          <p:cNvSpPr>
            <a:spLocks noGrp="1"/>
          </p:cNvSpPr>
          <p:nvPr>
            <p:ph type="ctrTitle"/>
          </p:nvPr>
        </p:nvSpPr>
        <p:spPr>
          <a:xfrm>
            <a:off x="1619695" y="212061"/>
            <a:ext cx="9144000" cy="2387600"/>
          </a:xfrm>
        </p:spPr>
        <p:txBody>
          <a:bodyPr anchor="ctr">
            <a:noAutofit/>
          </a:bodyPr>
          <a:lstStyle/>
          <a:p>
            <a:pPr algn="ctr"/>
            <a:r>
              <a:rPr lang="tr-TR" sz="3600" dirty="0">
                <a:latin typeface="Times New Roman" panose="02020603050405020304" pitchFamily="18" charset="0"/>
                <a:cs typeface="Times New Roman" panose="02020603050405020304" pitchFamily="18" charset="0"/>
              </a:rPr>
              <a:t>ÖĞRENCİ UYGULAMALI EĞİTİM (STAJ) VE UYGULAMALI EĞİTİM (STAJ) SİGORTASI İŞLEMLERİ</a:t>
            </a:r>
            <a:endParaRPr lang="tr-TR" sz="3600" dirty="0"/>
          </a:p>
        </p:txBody>
      </p:sp>
      <p:pic>
        <p:nvPicPr>
          <p:cNvPr id="6" name="Resim 5">
            <a:extLst>
              <a:ext uri="{FF2B5EF4-FFF2-40B4-BE49-F238E27FC236}">
                <a16:creationId xmlns:a16="http://schemas.microsoft.com/office/drawing/2014/main" id="{A32337D9-12B1-44F2-B1E6-A2D8BDAA2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714" y="2440172"/>
            <a:ext cx="2509102" cy="2509102"/>
          </a:xfrm>
          <a:prstGeom prst="rect">
            <a:avLst/>
          </a:prstGeom>
          <a:ln>
            <a:solidFill>
              <a:schemeClr val="tx2">
                <a:lumMod val="60000"/>
                <a:lumOff val="40000"/>
              </a:schemeClr>
            </a:solidFill>
          </a:ln>
        </p:spPr>
      </p:pic>
    </p:spTree>
    <p:extLst>
      <p:ext uri="{BB962C8B-B14F-4D97-AF65-F5344CB8AC3E}">
        <p14:creationId xmlns:p14="http://schemas.microsoft.com/office/powerpoint/2010/main" val="313461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76B3821-2954-4F37-84B6-A6CA9242D15E}"/>
              </a:ext>
            </a:extLst>
          </p:cNvPr>
          <p:cNvSpPr txBox="1"/>
          <p:nvPr/>
        </p:nvSpPr>
        <p:spPr>
          <a:xfrm>
            <a:off x="1313364" y="94867"/>
            <a:ext cx="9037121" cy="923330"/>
          </a:xfrm>
          <a:prstGeom prst="rect">
            <a:avLst/>
          </a:prstGeom>
          <a:noFill/>
        </p:spPr>
        <p:txBody>
          <a:bodyPr wrap="square" rtlCol="0">
            <a:spAutoFit/>
          </a:bodyPr>
          <a:lstStyle/>
          <a:p>
            <a:pPr algn="ctr"/>
            <a:r>
              <a:rPr lang="tr-TR" b="1" u="sng" dirty="0">
                <a:solidFill>
                  <a:srgbClr val="212529"/>
                </a:solidFill>
                <a:latin typeface="Times New Roman" panose="02020603050405020304" pitchFamily="18" charset="0"/>
                <a:cs typeface="Times New Roman" panose="02020603050405020304" pitchFamily="18" charset="0"/>
              </a:rPr>
              <a:t>Uygulamalı Eğitim (Staj) tamamlandıktan sonra işyerine onaylatılarak Uygulamalı Eğitim (staj) sınavında teslim edilmesi gereken formlar:</a:t>
            </a:r>
            <a:br>
              <a:rPr lang="tr-TR" dirty="0"/>
            </a:br>
            <a:endParaRPr lang="tr-TR" dirty="0"/>
          </a:p>
        </p:txBody>
      </p:sp>
      <p:sp>
        <p:nvSpPr>
          <p:cNvPr id="5" name="Unvan 1">
            <a:extLst>
              <a:ext uri="{FF2B5EF4-FFF2-40B4-BE49-F238E27FC236}">
                <a16:creationId xmlns:a16="http://schemas.microsoft.com/office/drawing/2014/main" id="{5F42C042-B0B6-4D1F-BA40-3A72B1BABE24}"/>
              </a:ext>
            </a:extLst>
          </p:cNvPr>
          <p:cNvSpPr>
            <a:spLocks noGrp="1"/>
          </p:cNvSpPr>
          <p:nvPr>
            <p:ph type="title"/>
          </p:nvPr>
        </p:nvSpPr>
        <p:spPr>
          <a:xfrm>
            <a:off x="1092530" y="1056903"/>
            <a:ext cx="4797631" cy="1237409"/>
          </a:xfrm>
        </p:spPr>
        <p:txBody>
          <a:bodyPr>
            <a:noAutofit/>
          </a:bodyPr>
          <a:lstStyle/>
          <a:p>
            <a:r>
              <a:rPr lang="tr-TR" sz="3200" b="1" dirty="0">
                <a:latin typeface="Times New Roman" panose="02020603050405020304" pitchFamily="18" charset="0"/>
                <a:cs typeface="Times New Roman" panose="02020603050405020304" pitchFamily="18" charset="0"/>
              </a:rPr>
              <a:t>Uygulamalı Eğitim (Staj) Rapor Yazım Sayfası Formu </a:t>
            </a:r>
            <a:endParaRPr lang="tr-TR" sz="3200" dirty="0">
              <a:latin typeface="Times New Roman" panose="02020603050405020304" pitchFamily="18" charset="0"/>
              <a:cs typeface="Times New Roman" panose="02020603050405020304" pitchFamily="18" charset="0"/>
            </a:endParaRPr>
          </a:p>
        </p:txBody>
      </p:sp>
      <p:sp>
        <p:nvSpPr>
          <p:cNvPr id="6" name="İçerik Yer Tutucusu 2">
            <a:extLst>
              <a:ext uri="{FF2B5EF4-FFF2-40B4-BE49-F238E27FC236}">
                <a16:creationId xmlns:a16="http://schemas.microsoft.com/office/drawing/2014/main" id="{AA35A32F-CC77-4DDD-B70A-390FC255FFEE}"/>
              </a:ext>
            </a:extLst>
          </p:cNvPr>
          <p:cNvSpPr>
            <a:spLocks noGrp="1"/>
          </p:cNvSpPr>
          <p:nvPr>
            <p:ph idx="1"/>
          </p:nvPr>
        </p:nvSpPr>
        <p:spPr>
          <a:xfrm>
            <a:off x="937953" y="2371725"/>
            <a:ext cx="4208813" cy="4486275"/>
          </a:xfrm>
        </p:spPr>
        <p:txBody>
          <a:bodyPr>
            <a:normAutofit/>
          </a:bodyPr>
          <a:lstStyle/>
          <a:p>
            <a:pPr indent="-216000">
              <a:lnSpc>
                <a:spcPct val="100000"/>
              </a:lnSpc>
              <a:spcBef>
                <a:spcPts val="600"/>
              </a:spcBef>
            </a:pPr>
            <a:r>
              <a:rPr lang="tr-TR" sz="2000" dirty="0">
                <a:latin typeface="Times New Roman" panose="02020603050405020304" pitchFamily="18" charset="0"/>
                <a:cs typeface="Times New Roman" panose="02020603050405020304" pitchFamily="18" charset="0"/>
              </a:rPr>
              <a:t>Raporlar, bilgisayar ortamında hazırlanmalıdır. </a:t>
            </a:r>
          </a:p>
          <a:p>
            <a:pPr indent="-216000">
              <a:lnSpc>
                <a:spcPct val="100000"/>
              </a:lnSpc>
              <a:spcBef>
                <a:spcPts val="600"/>
              </a:spcBef>
            </a:pPr>
            <a:r>
              <a:rPr lang="tr-TR" sz="2000" dirty="0">
                <a:latin typeface="Times New Roman" panose="02020603050405020304" pitchFamily="18" charset="0"/>
                <a:cs typeface="Times New Roman" panose="02020603050405020304" pitchFamily="18" charset="0"/>
              </a:rPr>
              <a:t>Yazım formatı, Times New Roman yazı tipinde 12 punto olmalıdır. </a:t>
            </a:r>
          </a:p>
          <a:p>
            <a:pPr indent="-216000">
              <a:lnSpc>
                <a:spcPct val="100000"/>
              </a:lnSpc>
              <a:spcBef>
                <a:spcPts val="600"/>
              </a:spcBef>
            </a:pPr>
            <a:r>
              <a:rPr lang="tr-TR" sz="2000" dirty="0">
                <a:latin typeface="Times New Roman" panose="02020603050405020304" pitchFamily="18" charset="0"/>
                <a:cs typeface="Times New Roman" panose="02020603050405020304" pitchFamily="18" charset="0"/>
              </a:rPr>
              <a:t>Kenar boşlukları sol 2,5 cm, sağ 1,5 cm, üst 2,5 cm, alt 2,5 cm olmalıdır.</a:t>
            </a:r>
          </a:p>
          <a:p>
            <a:pPr indent="-216000">
              <a:lnSpc>
                <a:spcPct val="100000"/>
              </a:lnSpc>
              <a:spcBef>
                <a:spcPts val="600"/>
              </a:spcBef>
            </a:pPr>
            <a:r>
              <a:rPr lang="tr-TR" sz="2000" dirty="0">
                <a:latin typeface="Times New Roman" panose="02020603050405020304" pitchFamily="18" charset="0"/>
                <a:cs typeface="Times New Roman" panose="02020603050405020304" pitchFamily="18" charset="0"/>
              </a:rPr>
              <a:t>Her bir iş günü için ayrı rapor doldurulmalı (Her bir işgünü için: 30 gün) ve işyeri yetkilisine imzalatılmalıdır. Uygulamalı Eğitim sınavı sırasında sınavı yapan bölüm hocasına teslim edilmelidir.</a:t>
            </a:r>
            <a:endParaRPr lang="tr-TR" sz="2000" dirty="0"/>
          </a:p>
          <a:p>
            <a:pPr marL="12600" indent="0">
              <a:lnSpc>
                <a:spcPct val="100000"/>
              </a:lnSpc>
              <a:spcBef>
                <a:spcPts val="600"/>
              </a:spcBef>
              <a:buNone/>
            </a:pPr>
            <a:r>
              <a:rPr lang="tr-TR" sz="2000" dirty="0">
                <a:latin typeface="Times New Roman" panose="02020603050405020304" pitchFamily="18" charset="0"/>
                <a:cs typeface="Times New Roman" panose="02020603050405020304" pitchFamily="18" charset="0"/>
              </a:rPr>
              <a:t> </a:t>
            </a:r>
          </a:p>
        </p:txBody>
      </p:sp>
      <p:pic>
        <p:nvPicPr>
          <p:cNvPr id="7" name="Resim 6">
            <a:extLst>
              <a:ext uri="{FF2B5EF4-FFF2-40B4-BE49-F238E27FC236}">
                <a16:creationId xmlns:a16="http://schemas.microsoft.com/office/drawing/2014/main" id="{07401574-71F6-44DE-8277-74FC2302D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8463" y="738477"/>
            <a:ext cx="4006734" cy="5860473"/>
          </a:xfrm>
          <a:prstGeom prst="rect">
            <a:avLst/>
          </a:prstGeom>
        </p:spPr>
      </p:pic>
      <p:pic>
        <p:nvPicPr>
          <p:cNvPr id="8" name="Resim 7">
            <a:extLst>
              <a:ext uri="{FF2B5EF4-FFF2-40B4-BE49-F238E27FC236}">
                <a16:creationId xmlns:a16="http://schemas.microsoft.com/office/drawing/2014/main" id="{46DBCA94-5866-4036-BACE-159F15954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908" y="46491"/>
            <a:ext cx="1162310" cy="1162310"/>
          </a:xfrm>
          <a:prstGeom prst="rect">
            <a:avLst/>
          </a:prstGeom>
        </p:spPr>
      </p:pic>
      <p:pic>
        <p:nvPicPr>
          <p:cNvPr id="9" name="Resim 8">
            <a:extLst>
              <a:ext uri="{FF2B5EF4-FFF2-40B4-BE49-F238E27FC236}">
                <a16:creationId xmlns:a16="http://schemas.microsoft.com/office/drawing/2014/main" id="{8AFED48C-E0B8-4FDD-A2A4-6C1B334CC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24" y="146919"/>
            <a:ext cx="1183117" cy="1183117"/>
          </a:xfrm>
          <a:prstGeom prst="rect">
            <a:avLst/>
          </a:prstGeom>
        </p:spPr>
      </p:pic>
    </p:spTree>
    <p:extLst>
      <p:ext uri="{BB962C8B-B14F-4D97-AF65-F5344CB8AC3E}">
        <p14:creationId xmlns:p14="http://schemas.microsoft.com/office/powerpoint/2010/main" val="2064230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129F464-A60C-4921-941D-53F55F5C20AF}"/>
              </a:ext>
            </a:extLst>
          </p:cNvPr>
          <p:cNvSpPr txBox="1"/>
          <p:nvPr/>
        </p:nvSpPr>
        <p:spPr>
          <a:xfrm>
            <a:off x="1330036" y="387098"/>
            <a:ext cx="9250878" cy="646331"/>
          </a:xfrm>
          <a:prstGeom prst="rect">
            <a:avLst/>
          </a:prstGeom>
          <a:noFill/>
        </p:spPr>
        <p:txBody>
          <a:bodyPr wrap="square" rtlCol="0">
            <a:spAutoFit/>
          </a:bodyPr>
          <a:lstStyle/>
          <a:p>
            <a:pPr algn="ctr"/>
            <a:r>
              <a:rPr lang="tr-TR" b="1" u="sng" dirty="0">
                <a:solidFill>
                  <a:srgbClr val="212529"/>
                </a:solidFill>
                <a:latin typeface="Times New Roman" panose="02020603050405020304" pitchFamily="18" charset="0"/>
                <a:cs typeface="Times New Roman" panose="02020603050405020304" pitchFamily="18" charset="0"/>
              </a:rPr>
              <a:t>Uygulamalı Eğitim (Staj) tamamlandıktan sonra işyerine onaylatılarak Uygulamalı Eğitim (staj) sınavında teslim edilmesi gereken formlar:</a:t>
            </a:r>
            <a:endParaRPr lang="tr-TR" dirty="0"/>
          </a:p>
        </p:txBody>
      </p:sp>
      <p:sp>
        <p:nvSpPr>
          <p:cNvPr id="5" name="Unvan 1">
            <a:extLst>
              <a:ext uri="{FF2B5EF4-FFF2-40B4-BE49-F238E27FC236}">
                <a16:creationId xmlns:a16="http://schemas.microsoft.com/office/drawing/2014/main" id="{63CA78D8-C739-4F4A-B638-0A694BA46EFD}"/>
              </a:ext>
            </a:extLst>
          </p:cNvPr>
          <p:cNvSpPr>
            <a:spLocks noGrp="1"/>
          </p:cNvSpPr>
          <p:nvPr>
            <p:ph type="title"/>
          </p:nvPr>
        </p:nvSpPr>
        <p:spPr>
          <a:xfrm>
            <a:off x="1080655" y="1493228"/>
            <a:ext cx="4263242" cy="442450"/>
          </a:xfrm>
        </p:spPr>
        <p:txBody>
          <a:bodyPr>
            <a:normAutofit fontScale="90000"/>
          </a:bodyPr>
          <a:lstStyle/>
          <a:p>
            <a:r>
              <a:rPr lang="tr-TR" sz="3200" b="1" dirty="0">
                <a:latin typeface="Times New Roman" panose="02020603050405020304" pitchFamily="18" charset="0"/>
                <a:cs typeface="Times New Roman" panose="02020603050405020304" pitchFamily="18" charset="0"/>
              </a:rPr>
              <a:t>Uygulamalı Eğitim Devam Durumunu Gösterir </a:t>
            </a:r>
            <a:r>
              <a:rPr lang="en-US" sz="3200" b="1" dirty="0">
                <a:latin typeface="Times New Roman" panose="02020603050405020304" pitchFamily="18" charset="0"/>
                <a:cs typeface="Times New Roman" panose="02020603050405020304" pitchFamily="18" charset="0"/>
              </a:rPr>
              <a:t>Çizelge</a:t>
            </a:r>
            <a:endParaRPr lang="tr-TR" sz="3200" b="1" dirty="0">
              <a:latin typeface="Times New Roman" panose="02020603050405020304" pitchFamily="18" charset="0"/>
              <a:cs typeface="Times New Roman" panose="02020603050405020304" pitchFamily="18" charset="0"/>
            </a:endParaRPr>
          </a:p>
        </p:txBody>
      </p:sp>
      <p:sp>
        <p:nvSpPr>
          <p:cNvPr id="6" name="İçerik Yer Tutucusu 2">
            <a:extLst>
              <a:ext uri="{FF2B5EF4-FFF2-40B4-BE49-F238E27FC236}">
                <a16:creationId xmlns:a16="http://schemas.microsoft.com/office/drawing/2014/main" id="{4B23D976-596C-4636-9A97-505480266620}"/>
              </a:ext>
            </a:extLst>
          </p:cNvPr>
          <p:cNvSpPr>
            <a:spLocks noGrp="1"/>
          </p:cNvSpPr>
          <p:nvPr>
            <p:ph idx="1"/>
          </p:nvPr>
        </p:nvSpPr>
        <p:spPr>
          <a:xfrm>
            <a:off x="875465" y="2566257"/>
            <a:ext cx="5384470" cy="3467595"/>
          </a:xfrm>
        </p:spPr>
        <p:txBody>
          <a:bodyPr/>
          <a:lstStyle/>
          <a:p>
            <a:pPr marL="228600" lvl="1">
              <a:spcBef>
                <a:spcPts val="1000"/>
              </a:spcBef>
            </a:pPr>
            <a:r>
              <a:rPr lang="en-US" sz="2000" dirty="0" err="1">
                <a:latin typeface="Times New Roman" panose="02020603050405020304" pitchFamily="18" charset="0"/>
                <a:cs typeface="Times New Roman" panose="02020603050405020304" pitchFamily="18" charset="0"/>
              </a:rPr>
              <a:t>İşyeri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yetkilisi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tarafından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doldurulup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onaylandıktan</a:t>
            </a:r>
            <a:r>
              <a:rPr lang="tr-TR"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sonra</a:t>
            </a:r>
            <a:r>
              <a:rPr lang="tr-TR" sz="2000" dirty="0">
                <a:latin typeface="Times New Roman" panose="02020603050405020304" pitchFamily="18" charset="0"/>
                <a:cs typeface="Times New Roman" panose="02020603050405020304" pitchFamily="18" charset="0"/>
              </a:rPr>
              <a:t> alınan çizelge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öğrenci</a:t>
            </a:r>
            <a:r>
              <a:rPr lang="tr-TR" sz="2000" dirty="0">
                <a:latin typeface="Times New Roman" panose="02020603050405020304" pitchFamily="18" charset="0"/>
                <a:cs typeface="Times New Roman" panose="02020603050405020304" pitchFamily="18" charset="0"/>
              </a:rPr>
              <a:t> tarafından</a:t>
            </a:r>
            <a:r>
              <a:rPr lang="en-US" sz="20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Uygulamalı Eğitim sınavı esnasında </a:t>
            </a:r>
            <a:r>
              <a:rPr lang="en-US" sz="2000" dirty="0" err="1">
                <a:latin typeface="Times New Roman" panose="02020603050405020304" pitchFamily="18" charset="0"/>
                <a:cs typeface="Times New Roman" panose="02020603050405020304" pitchFamily="18" charset="0"/>
              </a:rPr>
              <a:t>sınavı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yapan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hocaya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teslim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edilir</a:t>
            </a:r>
            <a:r>
              <a:rPr lang="en-US" sz="2000" dirty="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Forma aşağıdaki linkten ulaşabilirsiniz </a:t>
            </a:r>
          </a:p>
          <a:p>
            <a:r>
              <a:rPr lang="tr-TR" sz="1400" dirty="0">
                <a:hlinkClick r:id="rId2"/>
              </a:rPr>
              <a:t>Staj Formları (uludag.edu.tr)</a:t>
            </a:r>
            <a:endParaRPr lang="tr-TR" sz="2000"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7" name="Resim 6">
            <a:extLst>
              <a:ext uri="{FF2B5EF4-FFF2-40B4-BE49-F238E27FC236}">
                <a16:creationId xmlns:a16="http://schemas.microsoft.com/office/drawing/2014/main" id="{6BE549B9-8EB9-4B65-96A4-7288024F6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972" y="1493227"/>
            <a:ext cx="3520420" cy="4955074"/>
          </a:xfrm>
          <a:prstGeom prst="rect">
            <a:avLst/>
          </a:prstGeom>
        </p:spPr>
      </p:pic>
      <p:pic>
        <p:nvPicPr>
          <p:cNvPr id="8" name="Resim 7">
            <a:extLst>
              <a:ext uri="{FF2B5EF4-FFF2-40B4-BE49-F238E27FC236}">
                <a16:creationId xmlns:a16="http://schemas.microsoft.com/office/drawing/2014/main" id="{569F8183-528D-4115-B116-EEB488468B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0914" y="90614"/>
            <a:ext cx="1162310" cy="1162310"/>
          </a:xfrm>
          <a:prstGeom prst="rect">
            <a:avLst/>
          </a:prstGeom>
        </p:spPr>
      </p:pic>
      <p:pic>
        <p:nvPicPr>
          <p:cNvPr id="9" name="Resim 8">
            <a:extLst>
              <a:ext uri="{FF2B5EF4-FFF2-40B4-BE49-F238E27FC236}">
                <a16:creationId xmlns:a16="http://schemas.microsoft.com/office/drawing/2014/main" id="{8167CE34-6F51-4106-B822-F7BF1FA27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19" y="80211"/>
            <a:ext cx="1183117" cy="1183117"/>
          </a:xfrm>
          <a:prstGeom prst="rect">
            <a:avLst/>
          </a:prstGeom>
        </p:spPr>
      </p:pic>
    </p:spTree>
    <p:extLst>
      <p:ext uri="{BB962C8B-B14F-4D97-AF65-F5344CB8AC3E}">
        <p14:creationId xmlns:p14="http://schemas.microsoft.com/office/powerpoint/2010/main" val="2120348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BED5C9D2-58CA-4360-BE33-6963AF2EF484}"/>
              </a:ext>
            </a:extLst>
          </p:cNvPr>
          <p:cNvSpPr>
            <a:spLocks noGrp="1"/>
          </p:cNvSpPr>
          <p:nvPr>
            <p:ph type="title"/>
          </p:nvPr>
        </p:nvSpPr>
        <p:spPr>
          <a:xfrm>
            <a:off x="1282535" y="356261"/>
            <a:ext cx="9524011" cy="1092529"/>
          </a:xfrm>
        </p:spPr>
        <p:txBody>
          <a:bodyPr>
            <a:normAutofit fontScale="90000"/>
          </a:bodyPr>
          <a:lstStyle/>
          <a:p>
            <a:pPr algn="ctr"/>
            <a:r>
              <a:rPr lang="tr-TR" sz="2200" b="1" u="sng" dirty="0">
                <a:solidFill>
                  <a:srgbClr val="212529"/>
                </a:solidFill>
                <a:latin typeface="Times New Roman" panose="02020603050405020304" pitchFamily="18" charset="0"/>
                <a:cs typeface="Times New Roman" panose="02020603050405020304" pitchFamily="18" charset="0"/>
              </a:rPr>
              <a:t>Uygulamalı Eğitim (Staj) tamamlandıktan sonra işyerine onaylatılarak staj sınavında teslim edilmesi gereken formlar:</a:t>
            </a:r>
            <a:br>
              <a:rPr lang="tr-TR" dirty="0"/>
            </a:br>
            <a:endParaRPr lang="tr-TR" dirty="0"/>
          </a:p>
        </p:txBody>
      </p:sp>
      <p:sp>
        <p:nvSpPr>
          <p:cNvPr id="5" name="Metin kutusu 4">
            <a:extLst>
              <a:ext uri="{FF2B5EF4-FFF2-40B4-BE49-F238E27FC236}">
                <a16:creationId xmlns:a16="http://schemas.microsoft.com/office/drawing/2014/main" id="{0DEB0AAB-B216-46CC-8C41-A45EC8B19278}"/>
              </a:ext>
            </a:extLst>
          </p:cNvPr>
          <p:cNvSpPr txBox="1"/>
          <p:nvPr/>
        </p:nvSpPr>
        <p:spPr>
          <a:xfrm>
            <a:off x="946463" y="1196155"/>
            <a:ext cx="5011387" cy="1384995"/>
          </a:xfrm>
          <a:prstGeom prst="rect">
            <a:avLst/>
          </a:prstGeom>
          <a:noFill/>
        </p:spPr>
        <p:txBody>
          <a:bodyPr wrap="square" rtlCol="0">
            <a:spAutoFit/>
          </a:bodyPr>
          <a:lstStyle/>
          <a:p>
            <a:r>
              <a:rPr lang="tr-TR" sz="2800" b="1" dirty="0">
                <a:latin typeface="Times New Roman" panose="02020603050405020304" pitchFamily="18" charset="0"/>
                <a:cs typeface="Times New Roman" panose="02020603050405020304" pitchFamily="18" charset="0"/>
              </a:rPr>
              <a:t>Uygulamalı Eğitim İşverenin Öğrenciyi Değerlendirme Formu</a:t>
            </a:r>
          </a:p>
        </p:txBody>
      </p:sp>
      <p:sp>
        <p:nvSpPr>
          <p:cNvPr id="6" name="İçerik Yer Tutucusu 2">
            <a:extLst>
              <a:ext uri="{FF2B5EF4-FFF2-40B4-BE49-F238E27FC236}">
                <a16:creationId xmlns:a16="http://schemas.microsoft.com/office/drawing/2014/main" id="{50C0DF46-D7BC-4309-A462-89ED0BB4CCF8}"/>
              </a:ext>
            </a:extLst>
          </p:cNvPr>
          <p:cNvSpPr>
            <a:spLocks noGrp="1"/>
          </p:cNvSpPr>
          <p:nvPr>
            <p:ph idx="1"/>
          </p:nvPr>
        </p:nvSpPr>
        <p:spPr>
          <a:xfrm>
            <a:off x="946463" y="2518406"/>
            <a:ext cx="4453247" cy="3516890"/>
          </a:xfrm>
        </p:spPr>
        <p:txBody>
          <a:bodyPr>
            <a:normAutofit/>
          </a:bodyPr>
          <a:lstStyle/>
          <a:p>
            <a:r>
              <a:rPr lang="tr-TR" sz="2000" dirty="0">
                <a:latin typeface="Times New Roman" panose="02020603050405020304" pitchFamily="18" charset="0"/>
                <a:cs typeface="Times New Roman" panose="02020603050405020304" pitchFamily="18" charset="0"/>
              </a:rPr>
              <a:t>İşyeri yetkilisi tarafından doldurulup onaylandıktan sonra  öğrenci ile Uygulamalı Eğitim sınavını yapan hocaya teslim edilir.</a:t>
            </a:r>
          </a:p>
          <a:p>
            <a:r>
              <a:rPr lang="tr-TR" sz="2000" dirty="0">
                <a:latin typeface="Times New Roman" panose="02020603050405020304" pitchFamily="18" charset="0"/>
                <a:cs typeface="Times New Roman" panose="02020603050405020304" pitchFamily="18" charset="0"/>
              </a:rPr>
              <a:t>Forma aşağıdaki linkten ulaşabilirsiniz </a:t>
            </a:r>
          </a:p>
          <a:p>
            <a:r>
              <a:rPr lang="tr-TR" sz="1400" dirty="0">
                <a:hlinkClick r:id="rId2"/>
              </a:rPr>
              <a:t>Staj Formları (uludag.edu.tr)</a:t>
            </a:r>
            <a:endParaRPr lang="tr-TR" sz="2000" dirty="0">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a:p>
            <a:endParaRPr lang="tr-TR" dirty="0"/>
          </a:p>
        </p:txBody>
      </p:sp>
      <p:pic>
        <p:nvPicPr>
          <p:cNvPr id="7" name="Picture 7">
            <a:extLst>
              <a:ext uri="{FF2B5EF4-FFF2-40B4-BE49-F238E27FC236}">
                <a16:creationId xmlns:a16="http://schemas.microsoft.com/office/drawing/2014/main" id="{5652966A-8817-480C-BAEF-032E1A0DA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790" y="1196155"/>
            <a:ext cx="4029756" cy="5291025"/>
          </a:xfrm>
          <a:prstGeom prst="rect">
            <a:avLst/>
          </a:prstGeom>
        </p:spPr>
      </p:pic>
      <p:pic>
        <p:nvPicPr>
          <p:cNvPr id="8" name="Resim 7">
            <a:extLst>
              <a:ext uri="{FF2B5EF4-FFF2-40B4-BE49-F238E27FC236}">
                <a16:creationId xmlns:a16="http://schemas.microsoft.com/office/drawing/2014/main" id="{07C76A1A-7952-4045-AEC0-601A7945B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5116" y="33845"/>
            <a:ext cx="1162310" cy="1162310"/>
          </a:xfrm>
          <a:prstGeom prst="rect">
            <a:avLst/>
          </a:prstGeom>
        </p:spPr>
      </p:pic>
      <p:pic>
        <p:nvPicPr>
          <p:cNvPr id="9" name="Resim 8">
            <a:extLst>
              <a:ext uri="{FF2B5EF4-FFF2-40B4-BE49-F238E27FC236}">
                <a16:creationId xmlns:a16="http://schemas.microsoft.com/office/drawing/2014/main" id="{8CFDD696-F5C1-4841-9821-54734F203F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11" y="49677"/>
            <a:ext cx="1183117" cy="1183117"/>
          </a:xfrm>
          <a:prstGeom prst="rect">
            <a:avLst/>
          </a:prstGeom>
        </p:spPr>
      </p:pic>
    </p:spTree>
    <p:extLst>
      <p:ext uri="{BB962C8B-B14F-4D97-AF65-F5344CB8AC3E}">
        <p14:creationId xmlns:p14="http://schemas.microsoft.com/office/powerpoint/2010/main" val="125082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341B62DC-6336-4C58-9765-0D0694233D61}"/>
              </a:ext>
            </a:extLst>
          </p:cNvPr>
          <p:cNvSpPr>
            <a:spLocks noGrp="1"/>
          </p:cNvSpPr>
          <p:nvPr>
            <p:ph sz="half" idx="1"/>
          </p:nvPr>
        </p:nvSpPr>
        <p:spPr>
          <a:xfrm>
            <a:off x="838200" y="1825625"/>
            <a:ext cx="5181600" cy="4351338"/>
          </a:xfrm>
        </p:spPr>
        <p:txBody>
          <a:bodyPr>
            <a:normAutofit/>
          </a:bodyPr>
          <a:lstStyle/>
          <a:p>
            <a:r>
              <a:rPr lang="tr-TR" b="1" dirty="0">
                <a:latin typeface="Times New Roman" panose="02020603050405020304" pitchFamily="18" charset="0"/>
                <a:cs typeface="Times New Roman" panose="02020603050405020304" pitchFamily="18" charset="0"/>
              </a:rPr>
              <a:t>Öğrencinin Uygulamalı Eğitimi Değerlendirme Formu</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Öğrenci tarafından doldurulduktan sonra Uygulamalı Eğitim sınavını yapan hocaya teslim edilir.</a:t>
            </a:r>
          </a:p>
          <a:p>
            <a:r>
              <a:rPr lang="tr-TR" dirty="0">
                <a:latin typeface="Times New Roman" panose="02020603050405020304" pitchFamily="18" charset="0"/>
                <a:cs typeface="Times New Roman" panose="02020603050405020304" pitchFamily="18" charset="0"/>
              </a:rPr>
              <a:t>Forma aşağıdaki linkten ulaşabilirsiniz </a:t>
            </a:r>
          </a:p>
          <a:p>
            <a:r>
              <a:rPr lang="tr-TR" dirty="0">
                <a:hlinkClick r:id="rId2"/>
              </a:rPr>
              <a:t>Staj Formları (uludag.edu.tr)</a:t>
            </a:r>
            <a:endParaRPr lang="tr-TR" dirty="0">
              <a:latin typeface="Times New Roman" panose="02020603050405020304" pitchFamily="18" charset="0"/>
              <a:cs typeface="Times New Roman" panose="02020603050405020304" pitchFamily="18" charset="0"/>
            </a:endParaRPr>
          </a:p>
          <a:p>
            <a:endParaRPr lang="tr-TR" dirty="0"/>
          </a:p>
        </p:txBody>
      </p:sp>
      <p:sp>
        <p:nvSpPr>
          <p:cNvPr id="5" name="Unvan 1">
            <a:extLst>
              <a:ext uri="{FF2B5EF4-FFF2-40B4-BE49-F238E27FC236}">
                <a16:creationId xmlns:a16="http://schemas.microsoft.com/office/drawing/2014/main" id="{925A4F9A-A33E-4049-A35E-10369573B8F1}"/>
              </a:ext>
            </a:extLst>
          </p:cNvPr>
          <p:cNvSpPr>
            <a:spLocks noGrp="1"/>
          </p:cNvSpPr>
          <p:nvPr>
            <p:ph type="title"/>
          </p:nvPr>
        </p:nvSpPr>
        <p:spPr>
          <a:xfrm>
            <a:off x="1296784" y="331875"/>
            <a:ext cx="9484823" cy="790344"/>
          </a:xfrm>
        </p:spPr>
        <p:txBody>
          <a:bodyPr>
            <a:normAutofit fontScale="90000"/>
          </a:bodyPr>
          <a:lstStyle/>
          <a:p>
            <a:pPr algn="ctr"/>
            <a:r>
              <a:rPr lang="tr-TR" sz="2000" b="1" u="sng" dirty="0">
                <a:solidFill>
                  <a:srgbClr val="212529"/>
                </a:solidFill>
                <a:latin typeface="Times New Roman" panose="02020603050405020304" pitchFamily="18" charset="0"/>
                <a:cs typeface="Times New Roman" panose="02020603050405020304" pitchFamily="18" charset="0"/>
              </a:rPr>
              <a:t>Uygulamalı Eğitim (Staj) tamamlandıktan sonra işyerine onaylatılarak staj sınavında teslim edilmesi gereken formlar</a:t>
            </a:r>
            <a:br>
              <a:rPr lang="tr-TR" sz="2000" dirty="0"/>
            </a:br>
            <a:endParaRPr lang="tr-TR" sz="2000" dirty="0"/>
          </a:p>
        </p:txBody>
      </p:sp>
      <p:pic>
        <p:nvPicPr>
          <p:cNvPr id="6" name="İçerik Yer Tutucusu 4">
            <a:extLst>
              <a:ext uri="{FF2B5EF4-FFF2-40B4-BE49-F238E27FC236}">
                <a16:creationId xmlns:a16="http://schemas.microsoft.com/office/drawing/2014/main" id="{37C35F2A-FE81-4745-98E8-523CA562D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941" y="1055715"/>
            <a:ext cx="3599411" cy="4962699"/>
          </a:xfrm>
          <a:prstGeom prst="rect">
            <a:avLst/>
          </a:prstGeom>
        </p:spPr>
      </p:pic>
      <p:pic>
        <p:nvPicPr>
          <p:cNvPr id="8" name="Resim 7">
            <a:extLst>
              <a:ext uri="{FF2B5EF4-FFF2-40B4-BE49-F238E27FC236}">
                <a16:creationId xmlns:a16="http://schemas.microsoft.com/office/drawing/2014/main" id="{56F6D803-5313-41E2-91CF-B361055E1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438" y="89478"/>
            <a:ext cx="1162310" cy="1162310"/>
          </a:xfrm>
          <a:prstGeom prst="rect">
            <a:avLst/>
          </a:prstGeom>
        </p:spPr>
      </p:pic>
      <p:pic>
        <p:nvPicPr>
          <p:cNvPr id="9" name="Resim 8">
            <a:extLst>
              <a:ext uri="{FF2B5EF4-FFF2-40B4-BE49-F238E27FC236}">
                <a16:creationId xmlns:a16="http://schemas.microsoft.com/office/drawing/2014/main" id="{78CBFB52-6215-4D0F-ACD9-44EBC12C16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67" y="89478"/>
            <a:ext cx="1183117" cy="1183117"/>
          </a:xfrm>
          <a:prstGeom prst="rect">
            <a:avLst/>
          </a:prstGeom>
        </p:spPr>
      </p:pic>
    </p:spTree>
    <p:extLst>
      <p:ext uri="{BB962C8B-B14F-4D97-AF65-F5344CB8AC3E}">
        <p14:creationId xmlns:p14="http://schemas.microsoft.com/office/powerpoint/2010/main" val="161204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5929DA6-BE8E-45CF-8CB9-382ECE568DEA}"/>
              </a:ext>
            </a:extLst>
          </p:cNvPr>
          <p:cNvSpPr txBox="1"/>
          <p:nvPr/>
        </p:nvSpPr>
        <p:spPr>
          <a:xfrm>
            <a:off x="1353787" y="332509"/>
            <a:ext cx="9155874" cy="646331"/>
          </a:xfrm>
          <a:prstGeom prst="rect">
            <a:avLst/>
          </a:prstGeom>
          <a:noFill/>
        </p:spPr>
        <p:txBody>
          <a:bodyPr wrap="square" rtlCol="0">
            <a:spAutoFit/>
          </a:bodyPr>
          <a:lstStyle/>
          <a:p>
            <a:pPr algn="ctr"/>
            <a:r>
              <a:rPr lang="tr-TR" b="1" u="sng" dirty="0">
                <a:solidFill>
                  <a:srgbClr val="212529"/>
                </a:solidFill>
                <a:latin typeface="Times New Roman" panose="02020603050405020304" pitchFamily="18" charset="0"/>
                <a:cs typeface="Times New Roman" panose="02020603050405020304" pitchFamily="18" charset="0"/>
              </a:rPr>
              <a:t>Uygulamalı Eğitim (Staj) tamamlandıktan sonra işyerine onaylatılarak Uygulamalı Eğitim (staj) sınavında teslim edilmesi gereken formlar</a:t>
            </a:r>
            <a:endParaRPr lang="tr-TR" dirty="0"/>
          </a:p>
        </p:txBody>
      </p:sp>
      <p:sp>
        <p:nvSpPr>
          <p:cNvPr id="5" name="Unvan 1">
            <a:extLst>
              <a:ext uri="{FF2B5EF4-FFF2-40B4-BE49-F238E27FC236}">
                <a16:creationId xmlns:a16="http://schemas.microsoft.com/office/drawing/2014/main" id="{555A12D9-4C2D-4569-B053-1484EA20EE2F}"/>
              </a:ext>
            </a:extLst>
          </p:cNvPr>
          <p:cNvSpPr>
            <a:spLocks noGrp="1"/>
          </p:cNvSpPr>
          <p:nvPr>
            <p:ph type="title"/>
          </p:nvPr>
        </p:nvSpPr>
        <p:spPr>
          <a:xfrm>
            <a:off x="1104405" y="1413166"/>
            <a:ext cx="4975761" cy="510638"/>
          </a:xfrm>
        </p:spPr>
        <p:txBody>
          <a:bodyPr>
            <a:normAutofit fontScale="90000"/>
          </a:bodyPr>
          <a:lstStyle/>
          <a:p>
            <a:r>
              <a:rPr lang="tr-TR" sz="3200" b="1" dirty="0">
                <a:latin typeface="Times New Roman" panose="02020603050405020304" pitchFamily="18" charset="0"/>
                <a:cs typeface="Times New Roman" panose="02020603050405020304" pitchFamily="18" charset="0"/>
              </a:rPr>
              <a:t>Uygulamalı Eğitim (Staj) Sonuç Bildirme Formu</a:t>
            </a:r>
          </a:p>
        </p:txBody>
      </p:sp>
      <p:sp>
        <p:nvSpPr>
          <p:cNvPr id="6" name="İçerik Yer Tutucusu 2">
            <a:extLst>
              <a:ext uri="{FF2B5EF4-FFF2-40B4-BE49-F238E27FC236}">
                <a16:creationId xmlns:a16="http://schemas.microsoft.com/office/drawing/2014/main" id="{3EE558F2-8736-4F20-9416-7A0DCE0FB6F5}"/>
              </a:ext>
            </a:extLst>
          </p:cNvPr>
          <p:cNvSpPr>
            <a:spLocks noGrp="1"/>
          </p:cNvSpPr>
          <p:nvPr>
            <p:ph idx="1"/>
          </p:nvPr>
        </p:nvSpPr>
        <p:spPr>
          <a:xfrm>
            <a:off x="873826" y="2068379"/>
            <a:ext cx="4671951" cy="3920651"/>
          </a:xfrm>
        </p:spPr>
        <p:txBody>
          <a:bodyPr>
            <a:normAutofit/>
          </a:bodyPr>
          <a:lstStyle/>
          <a:p>
            <a:r>
              <a:rPr lang="tr-TR" sz="2000" dirty="0">
                <a:latin typeface="Times New Roman" panose="02020603050405020304" pitchFamily="18" charset="0"/>
                <a:cs typeface="Times New Roman" panose="02020603050405020304" pitchFamily="18" charset="0"/>
              </a:rPr>
              <a:t>Uygulamalı Eğitim Sonuç Bildirme Formu Uygulamalı Eğitim sınavını yapan program hocası tarafından doldurulur ve Uygulamalı Eğitim değerlendirme komisyonu  tarafından değerlendirilir.</a:t>
            </a:r>
          </a:p>
          <a:p>
            <a:r>
              <a:rPr lang="tr-TR" sz="2000" dirty="0">
                <a:latin typeface="Times New Roman" panose="02020603050405020304" pitchFamily="18" charset="0"/>
                <a:cs typeface="Times New Roman" panose="02020603050405020304" pitchFamily="18" charset="0"/>
              </a:rPr>
              <a:t>Program Başkanı ve Uygulamalı Eğitim (staj) Değerlendirme Komisyonu tarafından  imzalanır.</a:t>
            </a:r>
          </a:p>
        </p:txBody>
      </p:sp>
      <p:pic>
        <p:nvPicPr>
          <p:cNvPr id="7" name="Resim 6">
            <a:extLst>
              <a:ext uri="{FF2B5EF4-FFF2-40B4-BE49-F238E27FC236}">
                <a16:creationId xmlns:a16="http://schemas.microsoft.com/office/drawing/2014/main" id="{F7270519-6197-4878-B11D-E4A3D8363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278" y="1413165"/>
            <a:ext cx="3694232" cy="5231080"/>
          </a:xfrm>
          <a:prstGeom prst="rect">
            <a:avLst/>
          </a:prstGeom>
        </p:spPr>
      </p:pic>
      <p:pic>
        <p:nvPicPr>
          <p:cNvPr id="8" name="Resim 7">
            <a:extLst>
              <a:ext uri="{FF2B5EF4-FFF2-40B4-BE49-F238E27FC236}">
                <a16:creationId xmlns:a16="http://schemas.microsoft.com/office/drawing/2014/main" id="{01BE2570-796A-48EF-80F9-B09768E0F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908" y="46491"/>
            <a:ext cx="1162310" cy="1162310"/>
          </a:xfrm>
          <a:prstGeom prst="rect">
            <a:avLst/>
          </a:prstGeom>
        </p:spPr>
      </p:pic>
      <p:pic>
        <p:nvPicPr>
          <p:cNvPr id="9" name="Resim 8">
            <a:extLst>
              <a:ext uri="{FF2B5EF4-FFF2-40B4-BE49-F238E27FC236}">
                <a16:creationId xmlns:a16="http://schemas.microsoft.com/office/drawing/2014/main" id="{1C776C02-6525-450F-850D-C5E603747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670" y="85474"/>
            <a:ext cx="1183117" cy="1183117"/>
          </a:xfrm>
          <a:prstGeom prst="rect">
            <a:avLst/>
          </a:prstGeom>
        </p:spPr>
      </p:pic>
    </p:spTree>
    <p:extLst>
      <p:ext uri="{BB962C8B-B14F-4D97-AF65-F5344CB8AC3E}">
        <p14:creationId xmlns:p14="http://schemas.microsoft.com/office/powerpoint/2010/main" val="547331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B72E927B-27E1-4AE7-9509-C1CAE6554441}"/>
              </a:ext>
            </a:extLst>
          </p:cNvPr>
          <p:cNvSpPr>
            <a:spLocks noGrp="1"/>
          </p:cNvSpPr>
          <p:nvPr>
            <p:ph type="title"/>
          </p:nvPr>
        </p:nvSpPr>
        <p:spPr>
          <a:xfrm>
            <a:off x="1456884" y="577159"/>
            <a:ext cx="10055942" cy="1325563"/>
          </a:xfrm>
        </p:spPr>
        <p:txBody>
          <a:bodyPr>
            <a:normAutofit/>
          </a:bodyPr>
          <a:lstStyle/>
          <a:p>
            <a:r>
              <a:rPr lang="tr-TR" sz="3200" b="1" dirty="0">
                <a:latin typeface="Times New Roman" panose="02020603050405020304" pitchFamily="18" charset="0"/>
                <a:cs typeface="Times New Roman" panose="02020603050405020304" pitchFamily="18" charset="0"/>
              </a:rPr>
              <a:t>Uygulamalı Eğitim (Staj) Sınav Sonuçlarının İlanı:</a:t>
            </a:r>
          </a:p>
        </p:txBody>
      </p:sp>
      <p:sp>
        <p:nvSpPr>
          <p:cNvPr id="5" name="İçerik Yer Tutucusu 2">
            <a:extLst>
              <a:ext uri="{FF2B5EF4-FFF2-40B4-BE49-F238E27FC236}">
                <a16:creationId xmlns:a16="http://schemas.microsoft.com/office/drawing/2014/main" id="{56B8DCC2-5BEF-4E4F-A9BE-4346196B6BB3}"/>
              </a:ext>
            </a:extLst>
          </p:cNvPr>
          <p:cNvSpPr>
            <a:spLocks noGrp="1"/>
          </p:cNvSpPr>
          <p:nvPr>
            <p:ph idx="1"/>
          </p:nvPr>
        </p:nvSpPr>
        <p:spPr>
          <a:xfrm>
            <a:off x="838200" y="2054443"/>
            <a:ext cx="10515600" cy="4351338"/>
          </a:xfrm>
        </p:spPr>
        <p:txBody>
          <a:bodyPr/>
          <a:lstStyle/>
          <a:p>
            <a:pPr marL="457200" indent="-457200" algn="just">
              <a:buFont typeface="+mj-lt"/>
              <a:buAutoNum type="arabicPeriod"/>
            </a:pPr>
            <a:r>
              <a:rPr lang="tr-TR" sz="2000" dirty="0">
                <a:latin typeface="Times New Roman" panose="02020603050405020304" pitchFamily="18" charset="0"/>
                <a:cs typeface="Times New Roman" panose="02020603050405020304" pitchFamily="18" charset="0"/>
              </a:rPr>
              <a:t>Uygulamalı Eğitim sınavına giren öğrencilerin sınavları Uygulamalı Eğitim (Staj) Komisyonu tarafından değerlendirilir ve başarı durumları program başkanı tarafından üst yazıyla bölüm sekreterliğine yazılır. </a:t>
            </a:r>
          </a:p>
          <a:p>
            <a:pPr marL="0" indent="0" algn="just">
              <a:buNone/>
            </a:pPr>
            <a:endParaRPr lang="tr-TR" sz="2000" dirty="0">
              <a:latin typeface="Times New Roman" panose="02020603050405020304" pitchFamily="18" charset="0"/>
              <a:cs typeface="Times New Roman" panose="02020603050405020304" pitchFamily="18" charset="0"/>
            </a:endParaRPr>
          </a:p>
          <a:p>
            <a:endParaRPr lang="tr-TR" dirty="0"/>
          </a:p>
          <a:p>
            <a:endParaRPr lang="tr-TR" dirty="0"/>
          </a:p>
        </p:txBody>
      </p:sp>
      <p:pic>
        <p:nvPicPr>
          <p:cNvPr id="6" name="Resim 5">
            <a:extLst>
              <a:ext uri="{FF2B5EF4-FFF2-40B4-BE49-F238E27FC236}">
                <a16:creationId xmlns:a16="http://schemas.microsoft.com/office/drawing/2014/main" id="{1715E54A-081E-4298-B138-440D211F1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08" y="46491"/>
            <a:ext cx="1162310" cy="1162310"/>
          </a:xfrm>
          <a:prstGeom prst="rect">
            <a:avLst/>
          </a:prstGeom>
        </p:spPr>
      </p:pic>
      <p:pic>
        <p:nvPicPr>
          <p:cNvPr id="7" name="Resim 6">
            <a:extLst>
              <a:ext uri="{FF2B5EF4-FFF2-40B4-BE49-F238E27FC236}">
                <a16:creationId xmlns:a16="http://schemas.microsoft.com/office/drawing/2014/main" id="{CDABE9EE-08E9-4711-B3E8-3831FF279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90" y="63816"/>
            <a:ext cx="1183117" cy="1183117"/>
          </a:xfrm>
          <a:prstGeom prst="rect">
            <a:avLst/>
          </a:prstGeom>
        </p:spPr>
      </p:pic>
    </p:spTree>
    <p:extLst>
      <p:ext uri="{BB962C8B-B14F-4D97-AF65-F5344CB8AC3E}">
        <p14:creationId xmlns:p14="http://schemas.microsoft.com/office/powerpoint/2010/main" val="241082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Başlık">
            <a:extLst>
              <a:ext uri="{FF2B5EF4-FFF2-40B4-BE49-F238E27FC236}">
                <a16:creationId xmlns:a16="http://schemas.microsoft.com/office/drawing/2014/main" id="{CC5C6ADC-9DC6-447E-86FF-2E69639BC4FF}"/>
              </a:ext>
            </a:extLst>
          </p:cNvPr>
          <p:cNvSpPr>
            <a:spLocks noGrp="1"/>
          </p:cNvSpPr>
          <p:nvPr>
            <p:ph type="title"/>
          </p:nvPr>
        </p:nvSpPr>
        <p:spPr>
          <a:xfrm>
            <a:off x="1733550" y="365125"/>
            <a:ext cx="8867775" cy="1325563"/>
          </a:xfrm>
        </p:spPr>
        <p:txBody>
          <a:bodyPr>
            <a:normAutofit/>
          </a:bodyPr>
          <a:lstStyle/>
          <a:p>
            <a:r>
              <a:rPr lang="tr-TR" sz="3200" b="1" dirty="0">
                <a:latin typeface="Times New Roman" panose="02020603050405020304" pitchFamily="18" charset="0"/>
                <a:cs typeface="Times New Roman" panose="02020603050405020304" pitchFamily="18" charset="0"/>
              </a:rPr>
              <a:t>Uygulamalı Eğitim (Staj) Yapma Dönemleri ve Şartlar</a:t>
            </a:r>
          </a:p>
        </p:txBody>
      </p:sp>
      <p:sp>
        <p:nvSpPr>
          <p:cNvPr id="9" name="2 İçerik Yer Tutucusu">
            <a:extLst>
              <a:ext uri="{FF2B5EF4-FFF2-40B4-BE49-F238E27FC236}">
                <a16:creationId xmlns:a16="http://schemas.microsoft.com/office/drawing/2014/main" id="{0319782E-6F50-4E0F-9E3C-A143BD978B2D}"/>
              </a:ext>
            </a:extLst>
          </p:cNvPr>
          <p:cNvSpPr>
            <a:spLocks noGrp="1"/>
          </p:cNvSpPr>
          <p:nvPr>
            <p:ph idx="1"/>
          </p:nvPr>
        </p:nvSpPr>
        <p:spPr>
          <a:xfrm>
            <a:off x="838200" y="1825625"/>
            <a:ext cx="10515600" cy="4351338"/>
          </a:xfrm>
        </p:spPr>
        <p:txBody>
          <a:bodyPr>
            <a:normAutofit/>
          </a:bodyPr>
          <a:lstStyle/>
          <a:p>
            <a:pPr algn="just"/>
            <a:r>
              <a:rPr lang="tr-TR" sz="2000" dirty="0">
                <a:latin typeface="Times New Roman" panose="02020603050405020304" pitchFamily="18" charset="0"/>
                <a:cs typeface="Times New Roman" panose="02020603050405020304" pitchFamily="18" charset="0"/>
              </a:rPr>
              <a:t>Öğrenimleri devam eden öğrencilerin Uygulamalı Eğitimlerini yarıyıl veya yaz aylarında yapması esastır. </a:t>
            </a:r>
          </a:p>
          <a:p>
            <a:pPr algn="just"/>
            <a:r>
              <a:rPr lang="tr-TR" sz="2000" dirty="0">
                <a:latin typeface="Times New Roman" panose="02020603050405020304" pitchFamily="18" charset="0"/>
                <a:cs typeface="Times New Roman" panose="02020603050405020304" pitchFamily="18" charset="0"/>
              </a:rPr>
              <a:t>Bütün derslerinden başarılı olmuş derslerini vermiş Uygulamalı Eğitimini henüz yapmamış öğrenciler Uygulamalı Eğitimi herhangi bir ayda yapabilir. </a:t>
            </a:r>
          </a:p>
          <a:p>
            <a:pPr algn="just"/>
            <a:r>
              <a:rPr lang="tr-TR" sz="2000" b="1" i="1" dirty="0">
                <a:latin typeface="Times New Roman" panose="02020603050405020304" pitchFamily="18" charset="0"/>
                <a:cs typeface="Times New Roman" panose="02020603050405020304" pitchFamily="18" charset="0"/>
              </a:rPr>
              <a:t>Örgün öğretim </a:t>
            </a:r>
            <a:r>
              <a:rPr lang="tr-TR" sz="2000" dirty="0">
                <a:latin typeface="Times New Roman" panose="02020603050405020304" pitchFamily="18" charset="0"/>
                <a:cs typeface="Times New Roman" panose="02020603050405020304" pitchFamily="18" charset="0"/>
              </a:rPr>
              <a:t>öğrencileri Uygulamalı Eğitimi </a:t>
            </a:r>
            <a:r>
              <a:rPr lang="tr-TR" sz="2000" b="1" u="sng" dirty="0">
                <a:latin typeface="Times New Roman" panose="02020603050405020304" pitchFamily="18" charset="0"/>
                <a:cs typeface="Times New Roman" panose="02020603050405020304" pitchFamily="18" charset="0"/>
              </a:rPr>
              <a:t>dönem içinde </a:t>
            </a:r>
            <a:r>
              <a:rPr lang="tr-TR" sz="2000" dirty="0">
                <a:latin typeface="Times New Roman" panose="02020603050405020304" pitchFamily="18" charset="0"/>
                <a:cs typeface="Times New Roman" panose="02020603050405020304" pitchFamily="18" charset="0"/>
              </a:rPr>
              <a:t>yapamazlar.</a:t>
            </a:r>
          </a:p>
          <a:p>
            <a:pPr algn="just"/>
            <a:r>
              <a:rPr lang="tr-TR" sz="2000" dirty="0">
                <a:latin typeface="Times New Roman" panose="02020603050405020304" pitchFamily="18" charset="0"/>
                <a:cs typeface="Times New Roman" panose="02020603050405020304" pitchFamily="18" charset="0"/>
              </a:rPr>
              <a:t> </a:t>
            </a:r>
            <a:r>
              <a:rPr lang="tr-TR" sz="2000" b="1" i="1" dirty="0">
                <a:latin typeface="Times New Roman" panose="02020603050405020304" pitchFamily="18" charset="0"/>
                <a:cs typeface="Times New Roman" panose="02020603050405020304" pitchFamily="18" charset="0"/>
              </a:rPr>
              <a:t>İkinci öğretim</a:t>
            </a:r>
            <a:r>
              <a:rPr lang="tr-TR" sz="2000" dirty="0">
                <a:latin typeface="Times New Roman" panose="02020603050405020304" pitchFamily="18" charset="0"/>
                <a:cs typeface="Times New Roman" panose="02020603050405020304" pitchFamily="18" charset="0"/>
              </a:rPr>
              <a:t> öğrencileri derslerini aksatmamak kaydıyla Uygulamalı Eğitimi </a:t>
            </a:r>
            <a:r>
              <a:rPr lang="tr-TR" sz="2000" b="1" u="sng" dirty="0">
                <a:latin typeface="Times New Roman" panose="02020603050405020304" pitchFamily="18" charset="0"/>
                <a:cs typeface="Times New Roman" panose="02020603050405020304" pitchFamily="18" charset="0"/>
              </a:rPr>
              <a:t>dönem içinde </a:t>
            </a:r>
            <a:r>
              <a:rPr lang="tr-TR" sz="2000" dirty="0">
                <a:latin typeface="Times New Roman" panose="02020603050405020304" pitchFamily="18" charset="0"/>
                <a:cs typeface="Times New Roman" panose="02020603050405020304" pitchFamily="18" charset="0"/>
              </a:rPr>
              <a:t>hafta içi gündüz saatlerinde yapabilirler.</a:t>
            </a:r>
          </a:p>
          <a:p>
            <a:pPr marL="0" indent="0">
              <a:buNone/>
            </a:pPr>
            <a:endParaRPr lang="tr-TR" sz="2000" dirty="0"/>
          </a:p>
        </p:txBody>
      </p:sp>
      <p:pic>
        <p:nvPicPr>
          <p:cNvPr id="10" name="Resim 9">
            <a:extLst>
              <a:ext uri="{FF2B5EF4-FFF2-40B4-BE49-F238E27FC236}">
                <a16:creationId xmlns:a16="http://schemas.microsoft.com/office/drawing/2014/main" id="{1283800D-BB99-44CF-8645-1D89FD6CD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08" y="46491"/>
            <a:ext cx="1162310" cy="1162310"/>
          </a:xfrm>
          <a:prstGeom prst="rect">
            <a:avLst/>
          </a:prstGeom>
        </p:spPr>
      </p:pic>
      <p:pic>
        <p:nvPicPr>
          <p:cNvPr id="11" name="Resim 10">
            <a:extLst>
              <a:ext uri="{FF2B5EF4-FFF2-40B4-BE49-F238E27FC236}">
                <a16:creationId xmlns:a16="http://schemas.microsoft.com/office/drawing/2014/main" id="{072D66DE-C0E9-4D88-8EBE-30F25ACB6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90" y="63816"/>
            <a:ext cx="1183117" cy="1183117"/>
          </a:xfrm>
          <a:prstGeom prst="rect">
            <a:avLst/>
          </a:prstGeom>
        </p:spPr>
      </p:pic>
    </p:spTree>
    <p:extLst>
      <p:ext uri="{BB962C8B-B14F-4D97-AF65-F5344CB8AC3E}">
        <p14:creationId xmlns:p14="http://schemas.microsoft.com/office/powerpoint/2010/main" val="300365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DB25534B-37BD-4967-B879-7DD6E6D2B638}"/>
              </a:ext>
            </a:extLst>
          </p:cNvPr>
          <p:cNvSpPr>
            <a:spLocks noGrp="1"/>
          </p:cNvSpPr>
          <p:nvPr>
            <p:ph type="title"/>
          </p:nvPr>
        </p:nvSpPr>
        <p:spPr>
          <a:xfrm>
            <a:off x="1445342" y="1002890"/>
            <a:ext cx="9908458" cy="687798"/>
          </a:xfrm>
        </p:spPr>
        <p:txBody>
          <a:bodyPr>
            <a:normAutofit fontScale="90000"/>
          </a:bodyPr>
          <a:lstStyle/>
          <a:p>
            <a:r>
              <a:rPr lang="tr-TR" sz="3600" b="1" dirty="0">
                <a:latin typeface="Times New Roman" panose="02020603050405020304" pitchFamily="18" charset="0"/>
                <a:cs typeface="Times New Roman" panose="02020603050405020304" pitchFamily="18" charset="0"/>
              </a:rPr>
              <a:t>Uygulamalı Eğitim (Staj) Dosyası Nereden Alınır?</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5" name="İçerik Yer Tutucusu 2">
            <a:extLst>
              <a:ext uri="{FF2B5EF4-FFF2-40B4-BE49-F238E27FC236}">
                <a16:creationId xmlns:a16="http://schemas.microsoft.com/office/drawing/2014/main" id="{EB1C3928-6C47-4FB8-A28D-6BC3414D8090}"/>
              </a:ext>
            </a:extLst>
          </p:cNvPr>
          <p:cNvSpPr>
            <a:spLocks noGrp="1"/>
          </p:cNvSpPr>
          <p:nvPr>
            <p:ph idx="1"/>
          </p:nvPr>
        </p:nvSpPr>
        <p:spPr>
          <a:xfrm>
            <a:off x="838200" y="1825625"/>
            <a:ext cx="10515600" cy="4351338"/>
          </a:xfrm>
        </p:spPr>
        <p:txBody>
          <a:bodyPr/>
          <a:lstStyle/>
          <a:p>
            <a:r>
              <a:rPr lang="tr-TR" sz="2000" dirty="0">
                <a:latin typeface="Times New Roman" panose="02020603050405020304" pitchFamily="18" charset="0"/>
                <a:cs typeface="Times New Roman" panose="02020603050405020304" pitchFamily="18" charset="0"/>
              </a:rPr>
              <a:t>Uygulamalı Eğitim yapacak öğrencilerin Yüksekokulumuz web sitesi Öğrenci sekmesinin içinde yer alan aşağıdaki linkten Uygulamalı Eğitim için gerekli evrakları indirmeleri gerekmektedir. </a:t>
            </a:r>
          </a:p>
          <a:p>
            <a:r>
              <a:rPr lang="tr-TR" sz="1400" dirty="0">
                <a:hlinkClick r:id="rId2"/>
              </a:rPr>
              <a:t>Staj Formları (uludag.edu.tr)</a:t>
            </a:r>
            <a:endParaRPr lang="tr-TR" sz="2000"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a:p>
            <a:endParaRPr lang="tr-TR" dirty="0"/>
          </a:p>
        </p:txBody>
      </p:sp>
      <p:pic>
        <p:nvPicPr>
          <p:cNvPr id="6" name="Resim 5">
            <a:extLst>
              <a:ext uri="{FF2B5EF4-FFF2-40B4-BE49-F238E27FC236}">
                <a16:creationId xmlns:a16="http://schemas.microsoft.com/office/drawing/2014/main" id="{9A51A7E8-EBD5-41E1-B355-00DC74BD9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908" y="46491"/>
            <a:ext cx="1162310" cy="1162310"/>
          </a:xfrm>
          <a:prstGeom prst="rect">
            <a:avLst/>
          </a:prstGeom>
        </p:spPr>
      </p:pic>
      <p:pic>
        <p:nvPicPr>
          <p:cNvPr id="7" name="Resim 6">
            <a:extLst>
              <a:ext uri="{FF2B5EF4-FFF2-40B4-BE49-F238E27FC236}">
                <a16:creationId xmlns:a16="http://schemas.microsoft.com/office/drawing/2014/main" id="{14807069-6D38-4230-9C83-F6079DE57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790" y="63816"/>
            <a:ext cx="1183117" cy="1183117"/>
          </a:xfrm>
          <a:prstGeom prst="rect">
            <a:avLst/>
          </a:prstGeom>
        </p:spPr>
      </p:pic>
    </p:spTree>
    <p:extLst>
      <p:ext uri="{BB962C8B-B14F-4D97-AF65-F5344CB8AC3E}">
        <p14:creationId xmlns:p14="http://schemas.microsoft.com/office/powerpoint/2010/main" val="3786491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18EE4E98-7DA4-40BE-A15B-38B48E317018}"/>
              </a:ext>
            </a:extLst>
          </p:cNvPr>
          <p:cNvSpPr>
            <a:spLocks noGrp="1"/>
          </p:cNvSpPr>
          <p:nvPr>
            <p:ph type="title"/>
          </p:nvPr>
        </p:nvSpPr>
        <p:spPr>
          <a:xfrm>
            <a:off x="1623604" y="601250"/>
            <a:ext cx="9849465" cy="705036"/>
          </a:xfrm>
        </p:spPr>
        <p:txBody>
          <a:bodyPr>
            <a:noAutofit/>
          </a:bodyPr>
          <a:lstStyle/>
          <a:p>
            <a:r>
              <a:rPr lang="tr-TR" sz="3200" b="1" dirty="0">
                <a:latin typeface="Times New Roman" panose="02020603050405020304" pitchFamily="18" charset="0"/>
                <a:cs typeface="Times New Roman" panose="02020603050405020304" pitchFamily="18" charset="0"/>
              </a:rPr>
              <a:t>Uygulamalı Eğitime (Staj) Başlamadan Önce   Yapılacak İşlemler</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5" name="İçerik Yer Tutucusu 2">
            <a:extLst>
              <a:ext uri="{FF2B5EF4-FFF2-40B4-BE49-F238E27FC236}">
                <a16:creationId xmlns:a16="http://schemas.microsoft.com/office/drawing/2014/main" id="{4F4BB84C-93FB-4971-82FD-056C98844F82}"/>
              </a:ext>
            </a:extLst>
          </p:cNvPr>
          <p:cNvSpPr>
            <a:spLocks noGrp="1"/>
          </p:cNvSpPr>
          <p:nvPr>
            <p:ph idx="1"/>
          </p:nvPr>
        </p:nvSpPr>
        <p:spPr>
          <a:xfrm>
            <a:off x="851452" y="1591208"/>
            <a:ext cx="10515600" cy="4870677"/>
          </a:xfrm>
        </p:spPr>
        <p:txBody>
          <a:bodyPr>
            <a:normAutofit lnSpcReduction="10000"/>
          </a:bodyPr>
          <a:lstStyle/>
          <a:p>
            <a:pPr algn="just">
              <a:buFont typeface="+mj-lt"/>
              <a:buAutoNum type="arabicPeriod"/>
            </a:pPr>
            <a:r>
              <a:rPr lang="tr-TR" sz="1800" dirty="0">
                <a:latin typeface="Times New Roman" panose="02020603050405020304" pitchFamily="18" charset="0"/>
                <a:cs typeface="Times New Roman" panose="02020603050405020304" pitchFamily="18" charset="0"/>
              </a:rPr>
              <a:t>Uygulamalı Eğitim </a:t>
            </a:r>
            <a:r>
              <a:rPr lang="tr-TR" sz="1900" dirty="0">
                <a:latin typeface="Times New Roman" panose="02020603050405020304" pitchFamily="18" charset="0"/>
                <a:cs typeface="Times New Roman" panose="02020603050405020304" pitchFamily="18" charset="0"/>
              </a:rPr>
              <a:t>yerini öğrenci kendisi bulur. </a:t>
            </a:r>
          </a:p>
          <a:p>
            <a:pPr algn="just">
              <a:buFont typeface="+mj-lt"/>
              <a:buAutoNum type="arabicPeriod"/>
            </a:pPr>
            <a:r>
              <a:rPr lang="tr-TR" sz="1800" dirty="0">
                <a:latin typeface="Times New Roman" panose="02020603050405020304" pitchFamily="18" charset="0"/>
                <a:cs typeface="Times New Roman" panose="02020603050405020304" pitchFamily="18" charset="0"/>
              </a:rPr>
              <a:t>Uygulamalı Eğitim </a:t>
            </a:r>
            <a:r>
              <a:rPr lang="tr-TR" sz="1900" dirty="0">
                <a:latin typeface="Times New Roman" panose="02020603050405020304" pitchFamily="18" charset="0"/>
                <a:cs typeface="Times New Roman" panose="02020603050405020304" pitchFamily="18" charset="0"/>
              </a:rPr>
              <a:t>başvuru formu 2 nüsha doldurularak fotoğraf yapıştırılır ve </a:t>
            </a:r>
            <a:r>
              <a:rPr lang="tr-TR" sz="18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yapılacak işyerine </a:t>
            </a:r>
            <a:r>
              <a:rPr lang="tr-TR" sz="1900" dirty="0" err="1">
                <a:latin typeface="Times New Roman" panose="02020603050405020304" pitchFamily="18" charset="0"/>
                <a:cs typeface="Times New Roman" panose="02020603050405020304" pitchFamily="18" charset="0"/>
              </a:rPr>
              <a:t>kaşeletilir</a:t>
            </a:r>
            <a:r>
              <a:rPr lang="tr-TR" sz="1900" dirty="0">
                <a:latin typeface="Times New Roman" panose="02020603050405020304" pitchFamily="18" charset="0"/>
                <a:cs typeface="Times New Roman" panose="02020603050405020304" pitchFamily="18" charset="0"/>
              </a:rPr>
              <a:t> ve imzalatılır. (</a:t>
            </a:r>
            <a:r>
              <a:rPr lang="tr-TR" sz="1900" dirty="0"/>
              <a:t>FR 1.2.3_01</a:t>
            </a:r>
            <a:r>
              <a:rPr lang="tr-TR" sz="1900" dirty="0">
                <a:latin typeface="Times New Roman" panose="02020603050405020304" pitchFamily="18" charset="0"/>
                <a:cs typeface="Times New Roman" panose="02020603050405020304" pitchFamily="18" charset="0"/>
              </a:rPr>
              <a:t>)</a:t>
            </a:r>
          </a:p>
          <a:p>
            <a:pPr lvl="1" algn="just"/>
            <a:r>
              <a:rPr lang="tr-TR" sz="1900" dirty="0">
                <a:latin typeface="Times New Roman" panose="02020603050405020304" pitchFamily="18" charset="0"/>
                <a:cs typeface="Times New Roman" panose="02020603050405020304" pitchFamily="18" charset="0"/>
              </a:rPr>
              <a:t>Başvuru Formuna </a:t>
            </a:r>
            <a:r>
              <a:rPr lang="tr-TR" sz="18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başlangıç ve bitiş tarihleri muhakkak yazılır.  </a:t>
            </a:r>
          </a:p>
          <a:p>
            <a:pPr lvl="1" algn="just"/>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süresi toplam 30 iş günüdür. Eğer sömestre döneminde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yapılacak ise en az 20 gün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yapılıyor olmalıdır.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bitiş tarihi tatil günleri çıkarılarak hesaplanmalıdır. Cumartesi-Pazar günleri çıkarıldığında süre toplam 6 haftadır. Cumartesi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yapılacaksa </a:t>
            </a:r>
            <a:r>
              <a:rPr lang="tr-TR" sz="2000" dirty="0">
                <a:latin typeface="Times New Roman" panose="02020603050405020304" pitchFamily="18" charset="0"/>
                <a:cs typeface="Times New Roman" panose="02020603050405020304" pitchFamily="18" charset="0"/>
              </a:rPr>
              <a:t>Uygulamalı Eğitime</a:t>
            </a:r>
            <a:r>
              <a:rPr lang="tr-TR" sz="1900" dirty="0">
                <a:latin typeface="Times New Roman" panose="02020603050405020304" pitchFamily="18" charset="0"/>
                <a:cs typeface="Times New Roman" panose="02020603050405020304" pitchFamily="18" charset="0"/>
              </a:rPr>
              <a:t> dahil edilebilir. Fakat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sınavına gelirken öğrencinin işyerinden Cumartesi çalışıldığına dair belge almalı ve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sınavında hocasına teslim etmelidir.  </a:t>
            </a:r>
          </a:p>
          <a:p>
            <a:pPr lvl="1" algn="just"/>
            <a:r>
              <a:rPr lang="tr-TR" sz="1900" dirty="0">
                <a:latin typeface="Times New Roman" panose="02020603050405020304" pitchFamily="18" charset="0"/>
                <a:cs typeface="Times New Roman" panose="02020603050405020304" pitchFamily="18" charset="0"/>
              </a:rPr>
              <a:t> Bu formun komisyon onayı kısmı bölümdeki herhangi bir hoca tarafından imzalanır. </a:t>
            </a:r>
          </a:p>
          <a:p>
            <a:pPr lvl="1" algn="just"/>
            <a:r>
              <a:rPr lang="tr-TR" sz="19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Öğrenci imzasını  atar ve sonra Yüksekokul Sekreteri Zeki </a:t>
            </a:r>
            <a:r>
              <a:rPr lang="tr-TR" sz="2000" dirty="0" err="1">
                <a:latin typeface="Times New Roman" panose="02020603050405020304" pitchFamily="18" charset="0"/>
                <a:cs typeface="Times New Roman" panose="02020603050405020304" pitchFamily="18" charset="0"/>
              </a:rPr>
              <a:t>BOZ’a</a:t>
            </a:r>
            <a:r>
              <a:rPr lang="tr-TR" sz="2000" dirty="0">
                <a:latin typeface="Times New Roman" panose="02020603050405020304" pitchFamily="18" charset="0"/>
                <a:cs typeface="Times New Roman" panose="02020603050405020304" pitchFamily="18" charset="0"/>
              </a:rPr>
              <a:t> imzalatır. (İdari Bina Kat :2)  7-10 gün öncesinde Öğrenci işlerine teslim etmesi gerekir</a:t>
            </a:r>
            <a:endParaRPr lang="tr-TR" sz="1900" b="1" dirty="0">
              <a:latin typeface="Times New Roman" panose="02020603050405020304" pitchFamily="18" charset="0"/>
              <a:cs typeface="Times New Roman" panose="02020603050405020304" pitchFamily="18" charset="0"/>
            </a:endParaRPr>
          </a:p>
          <a:p>
            <a:pPr lvl="1" algn="just"/>
            <a:r>
              <a:rPr lang="tr-TR" sz="2000" dirty="0">
                <a:latin typeface="Times New Roman" panose="02020603050405020304" pitchFamily="18" charset="0"/>
                <a:cs typeface="Times New Roman" panose="02020603050405020304" pitchFamily="18" charset="0"/>
              </a:rPr>
              <a:t>Uygulamalı Eğitim</a:t>
            </a:r>
            <a:r>
              <a:rPr lang="tr-TR" dirty="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Sözleşmesi Formunu (</a:t>
            </a:r>
            <a:r>
              <a:rPr lang="tr-TR" sz="1900" dirty="0"/>
              <a:t>FR 1.2.3_02</a:t>
            </a:r>
            <a:r>
              <a:rPr lang="tr-TR" sz="1900" dirty="0">
                <a:latin typeface="Times New Roman" panose="02020603050405020304" pitchFamily="18" charset="0"/>
                <a:cs typeface="Times New Roman" panose="02020603050405020304" pitchFamily="18" charset="0"/>
              </a:rPr>
              <a:t>) işyerine imzalatır ve kendisi de imzalar.</a:t>
            </a:r>
          </a:p>
          <a:p>
            <a:pPr marL="457200" lvl="1" indent="0" algn="just">
              <a:buNone/>
            </a:pPr>
            <a:endParaRPr lang="tr-TR" sz="1900" b="1" dirty="0">
              <a:latin typeface="Times New Roman" panose="02020603050405020304" pitchFamily="18" charset="0"/>
              <a:cs typeface="Times New Roman" panose="02020603050405020304" pitchFamily="18" charset="0"/>
            </a:endParaRPr>
          </a:p>
          <a:p>
            <a:pPr marL="457200" lvl="1" indent="0" algn="just">
              <a:buNone/>
            </a:pPr>
            <a:r>
              <a:rPr lang="tr-TR" sz="1900"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45FFC6E1-EDFB-4D7A-A853-8DA3E7399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08" y="46491"/>
            <a:ext cx="1162310" cy="1162310"/>
          </a:xfrm>
          <a:prstGeom prst="rect">
            <a:avLst/>
          </a:prstGeom>
        </p:spPr>
      </p:pic>
      <p:pic>
        <p:nvPicPr>
          <p:cNvPr id="7" name="Resim 6">
            <a:extLst>
              <a:ext uri="{FF2B5EF4-FFF2-40B4-BE49-F238E27FC236}">
                <a16:creationId xmlns:a16="http://schemas.microsoft.com/office/drawing/2014/main" id="{D6A95E91-1415-4DFB-935F-0A46D8F0D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90" y="63816"/>
            <a:ext cx="1183117" cy="1183117"/>
          </a:xfrm>
          <a:prstGeom prst="rect">
            <a:avLst/>
          </a:prstGeom>
        </p:spPr>
      </p:pic>
    </p:spTree>
    <p:extLst>
      <p:ext uri="{BB962C8B-B14F-4D97-AF65-F5344CB8AC3E}">
        <p14:creationId xmlns:p14="http://schemas.microsoft.com/office/powerpoint/2010/main" val="222422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C1A8A49F-B45A-4AD9-BD5C-5A6F21B318B0}"/>
              </a:ext>
            </a:extLst>
          </p:cNvPr>
          <p:cNvSpPr>
            <a:spLocks noGrp="1"/>
          </p:cNvSpPr>
          <p:nvPr>
            <p:ph type="title"/>
          </p:nvPr>
        </p:nvSpPr>
        <p:spPr>
          <a:xfrm>
            <a:off x="1504335" y="807523"/>
            <a:ext cx="9849465" cy="705036"/>
          </a:xfrm>
        </p:spPr>
        <p:txBody>
          <a:bodyPr>
            <a:noAutofit/>
          </a:bodyPr>
          <a:lstStyle/>
          <a:p>
            <a:r>
              <a:rPr lang="tr-TR" sz="3200" b="1" dirty="0">
                <a:latin typeface="Times New Roman" panose="02020603050405020304" pitchFamily="18" charset="0"/>
                <a:cs typeface="Times New Roman" panose="02020603050405020304" pitchFamily="18" charset="0"/>
              </a:rPr>
              <a:t>Uygulamalı Eğitime (Staj) Başlamadan Önce Yapılacaklar:</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5" name="İçerik Yer Tutucusu 2">
            <a:extLst>
              <a:ext uri="{FF2B5EF4-FFF2-40B4-BE49-F238E27FC236}">
                <a16:creationId xmlns:a16="http://schemas.microsoft.com/office/drawing/2014/main" id="{F40F00D5-833B-49A9-AE9A-2C088B542EC6}"/>
              </a:ext>
            </a:extLst>
          </p:cNvPr>
          <p:cNvSpPr>
            <a:spLocks noGrp="1"/>
          </p:cNvSpPr>
          <p:nvPr>
            <p:ph idx="1"/>
          </p:nvPr>
        </p:nvSpPr>
        <p:spPr>
          <a:xfrm>
            <a:off x="838200" y="1306286"/>
            <a:ext cx="10515600" cy="4870677"/>
          </a:xfrm>
        </p:spPr>
        <p:txBody>
          <a:bodyPr>
            <a:normAutofit/>
          </a:bodyPr>
          <a:lstStyle/>
          <a:p>
            <a:pPr marL="457200" lvl="1" indent="0" algn="just">
              <a:buNone/>
            </a:pPr>
            <a:endParaRPr lang="tr-TR" sz="1900" b="1" dirty="0">
              <a:latin typeface="Times New Roman" panose="02020603050405020304" pitchFamily="18" charset="0"/>
              <a:cs typeface="Times New Roman" panose="02020603050405020304" pitchFamily="18" charset="0"/>
            </a:endParaRPr>
          </a:p>
          <a:p>
            <a:pPr marL="457200" lvl="1" indent="0" algn="just">
              <a:buNone/>
            </a:pPr>
            <a:r>
              <a:rPr lang="tr-TR" sz="1900" b="1" u="sng" dirty="0">
                <a:latin typeface="Times New Roman" panose="02020603050405020304" pitchFamily="18" charset="0"/>
                <a:cs typeface="Times New Roman" panose="02020603050405020304" pitchFamily="18" charset="0"/>
              </a:rPr>
              <a:t>Uygulamalı Eğitim (Staj) Bürosuna Teslim Edilmesi Gereken Evraklar</a:t>
            </a:r>
          </a:p>
          <a:p>
            <a:pPr marL="457200" lvl="1" indent="0" algn="just">
              <a:buNone/>
            </a:pPr>
            <a:r>
              <a:rPr lang="tr-TR" sz="1900" b="1" dirty="0">
                <a:latin typeface="Times New Roman" panose="02020603050405020304" pitchFamily="18" charset="0"/>
                <a:cs typeface="Times New Roman" panose="02020603050405020304" pitchFamily="18" charset="0"/>
              </a:rPr>
              <a:t>1</a:t>
            </a:r>
            <a:r>
              <a:rPr lang="tr-TR" sz="1900"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Uygulamalı Eğitim</a:t>
            </a:r>
            <a:r>
              <a:rPr lang="tr-TR" dirty="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başvuru formu (</a:t>
            </a:r>
            <a:r>
              <a:rPr lang="tr-TR" sz="1900" b="1" dirty="0">
                <a:latin typeface="Times New Roman" panose="02020603050405020304" pitchFamily="18" charset="0"/>
                <a:cs typeface="Times New Roman" panose="02020603050405020304" pitchFamily="18" charset="0"/>
              </a:rPr>
              <a:t>2 nüsha) </a:t>
            </a:r>
          </a:p>
          <a:p>
            <a:pPr marL="457200" lvl="1" indent="0" algn="just">
              <a:buNone/>
            </a:pPr>
            <a:r>
              <a:rPr lang="tr-TR" sz="1900" b="1" dirty="0">
                <a:latin typeface="Times New Roman" panose="02020603050405020304" pitchFamily="18" charset="0"/>
                <a:cs typeface="Times New Roman" panose="02020603050405020304" pitchFamily="18" charset="0"/>
              </a:rPr>
              <a:t>2</a:t>
            </a:r>
            <a:r>
              <a:rPr lang="tr-TR" sz="1900" dirty="0">
                <a:latin typeface="Times New Roman" panose="02020603050405020304" pitchFamily="18" charset="0"/>
                <a:cs typeface="Times New Roman" panose="02020603050405020304" pitchFamily="18" charset="0"/>
              </a:rPr>
              <a:t>. Kimlik Fotokopisi </a:t>
            </a:r>
          </a:p>
          <a:p>
            <a:pPr marL="457200" lvl="1" indent="0" algn="just">
              <a:buNone/>
            </a:pPr>
            <a:r>
              <a:rPr lang="tr-TR" sz="1900" b="1" dirty="0">
                <a:latin typeface="Times New Roman" panose="02020603050405020304" pitchFamily="18" charset="0"/>
                <a:cs typeface="Times New Roman" panose="02020603050405020304" pitchFamily="18" charset="0"/>
              </a:rPr>
              <a:t>3</a:t>
            </a:r>
            <a:r>
              <a:rPr lang="tr-TR" sz="1900" dirty="0">
                <a:latin typeface="Times New Roman" panose="02020603050405020304" pitchFamily="18" charset="0"/>
                <a:cs typeface="Times New Roman" panose="02020603050405020304" pitchFamily="18" charset="0"/>
              </a:rPr>
              <a:t>.Sağlık Provizyon ve Aktivasyon (SPAS) </a:t>
            </a:r>
            <a:r>
              <a:rPr lang="tr-TR" sz="1900" dirty="0" err="1">
                <a:latin typeface="Times New Roman" panose="02020603050405020304" pitchFamily="18" charset="0"/>
                <a:cs typeface="Times New Roman" panose="02020603050405020304" pitchFamily="18" charset="0"/>
              </a:rPr>
              <a:t>Müstehaklık</a:t>
            </a:r>
            <a:r>
              <a:rPr lang="tr-TR" sz="1900" dirty="0">
                <a:latin typeface="Times New Roman" panose="02020603050405020304" pitchFamily="18" charset="0"/>
                <a:cs typeface="Times New Roman" panose="02020603050405020304" pitchFamily="18" charset="0"/>
              </a:rPr>
              <a:t> belgesi e-DEVLET üzerinden (arama kısmına SPAS yazarak alabilirsiniz) alınarak eklenecektir. </a:t>
            </a:r>
          </a:p>
          <a:p>
            <a:pPr marL="457200" lvl="1" indent="0" algn="just">
              <a:buNone/>
            </a:pPr>
            <a:endParaRPr lang="tr-TR" sz="1900" dirty="0">
              <a:latin typeface="Times New Roman" panose="02020603050405020304" pitchFamily="18" charset="0"/>
              <a:cs typeface="Times New Roman" panose="02020603050405020304" pitchFamily="18" charset="0"/>
            </a:endParaRPr>
          </a:p>
          <a:p>
            <a:pPr marL="457200" lvl="1" indent="0" algn="just">
              <a:buNone/>
            </a:pPr>
            <a:r>
              <a:rPr lang="tr-TR" sz="1900" dirty="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Uygulamalı Eğitim</a:t>
            </a:r>
            <a:r>
              <a:rPr lang="tr-TR" sz="1900" dirty="0">
                <a:latin typeface="Times New Roman" panose="02020603050405020304" pitchFamily="18" charset="0"/>
                <a:cs typeface="Times New Roman" panose="02020603050405020304" pitchFamily="18" charset="0"/>
              </a:rPr>
              <a:t> Sigorta işlemleri için Sigorta yapıldığını gösteren </a:t>
            </a:r>
            <a:r>
              <a:rPr lang="tr-TR" sz="1900" b="1" dirty="0">
                <a:latin typeface="Times New Roman" panose="02020603050405020304" pitchFamily="18" charset="0"/>
                <a:cs typeface="Times New Roman" panose="02020603050405020304" pitchFamily="18" charset="0"/>
              </a:rPr>
              <a:t>4-a  İşe Giriş  Bildirgesi e- Devlet üzerinden </a:t>
            </a:r>
            <a:r>
              <a:rPr lang="tr-TR" sz="1900" dirty="0">
                <a:latin typeface="Times New Roman" panose="02020603050405020304" pitchFamily="18" charset="0"/>
                <a:cs typeface="Times New Roman" panose="02020603050405020304" pitchFamily="18" charset="0"/>
              </a:rPr>
              <a:t>(arama kısmına 4-a işe giriş yazarak alabilirsiniz)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başlama tarihinden 2 gün önce e- Devlet üzerinden alınarak </a:t>
            </a:r>
            <a:r>
              <a:rPr lang="tr-TR" sz="2000" dirty="0">
                <a:latin typeface="Times New Roman" panose="02020603050405020304" pitchFamily="18" charset="0"/>
                <a:cs typeface="Times New Roman" panose="02020603050405020304" pitchFamily="18" charset="0"/>
              </a:rPr>
              <a:t>Uygulamalı Eğitim</a:t>
            </a:r>
            <a:r>
              <a:rPr lang="tr-TR" sz="1900" dirty="0">
                <a:latin typeface="Times New Roman" panose="02020603050405020304" pitchFamily="18" charset="0"/>
                <a:cs typeface="Times New Roman" panose="02020603050405020304" pitchFamily="18" charset="0"/>
              </a:rPr>
              <a:t> başlama gününde firmaya teslim edilir.</a:t>
            </a:r>
          </a:p>
          <a:p>
            <a:pPr marL="0" indent="0">
              <a:buNone/>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2D266521-DC8E-45DD-A638-DB8E98B80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08" y="46491"/>
            <a:ext cx="1162310" cy="1162310"/>
          </a:xfrm>
          <a:prstGeom prst="rect">
            <a:avLst/>
          </a:prstGeom>
        </p:spPr>
      </p:pic>
      <p:pic>
        <p:nvPicPr>
          <p:cNvPr id="7" name="Resim 6">
            <a:extLst>
              <a:ext uri="{FF2B5EF4-FFF2-40B4-BE49-F238E27FC236}">
                <a16:creationId xmlns:a16="http://schemas.microsoft.com/office/drawing/2014/main" id="{9413C5A2-5EC8-4B7D-ADEA-66A7137A3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90" y="63816"/>
            <a:ext cx="1183117" cy="1183117"/>
          </a:xfrm>
          <a:prstGeom prst="rect">
            <a:avLst/>
          </a:prstGeom>
        </p:spPr>
      </p:pic>
    </p:spTree>
    <p:extLst>
      <p:ext uri="{BB962C8B-B14F-4D97-AF65-F5344CB8AC3E}">
        <p14:creationId xmlns:p14="http://schemas.microsoft.com/office/powerpoint/2010/main" val="138717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9C995D-81DA-4A44-A29E-065EEA9F5AF0}"/>
              </a:ext>
            </a:extLst>
          </p:cNvPr>
          <p:cNvSpPr>
            <a:spLocks noGrp="1"/>
          </p:cNvSpPr>
          <p:nvPr>
            <p:ph type="title"/>
          </p:nvPr>
        </p:nvSpPr>
        <p:spPr>
          <a:xfrm>
            <a:off x="1651774" y="171499"/>
            <a:ext cx="8534400" cy="1507067"/>
          </a:xfrm>
        </p:spPr>
        <p:txBody>
          <a:bodyPr anchor="t">
            <a:normAutofit fontScale="90000"/>
          </a:bodyPr>
          <a:lstStyle/>
          <a:p>
            <a:pPr algn="ctr"/>
            <a:r>
              <a:rPr lang="tr-TR" sz="1800" b="1" u="sng" dirty="0">
                <a:solidFill>
                  <a:srgbClr val="212529"/>
                </a:solidFill>
                <a:latin typeface="Times New Roman" panose="02020603050405020304" pitchFamily="18" charset="0"/>
                <a:cs typeface="Times New Roman" panose="02020603050405020304" pitchFamily="18" charset="0"/>
              </a:rPr>
              <a:t>Uygulamalı Eğitim (Staj) tamamlandıktan sonra işyerine onaylatılarak Uygulamalı Eğitim (staj) sınavında teslim edilmesi gereken formlar:</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D61E0A8F-E9C4-4B20-8F61-D2B92D9D7C7D}"/>
              </a:ext>
            </a:extLst>
          </p:cNvPr>
          <p:cNvSpPr>
            <a:spLocks noGrp="1"/>
          </p:cNvSpPr>
          <p:nvPr>
            <p:ph idx="1"/>
          </p:nvPr>
        </p:nvSpPr>
        <p:spPr>
          <a:xfrm>
            <a:off x="117421" y="2964912"/>
            <a:ext cx="7077555" cy="3237713"/>
          </a:xfrm>
        </p:spPr>
        <p:txBody>
          <a:bodyPr>
            <a:normAutofit fontScale="77500" lnSpcReduction="20000"/>
          </a:bodyPr>
          <a:lstStyle/>
          <a:p>
            <a:pPr indent="-216000">
              <a:lnSpc>
                <a:spcPct val="100000"/>
              </a:lnSpc>
              <a:spcBef>
                <a:spcPts val="600"/>
              </a:spcBef>
            </a:pPr>
            <a:r>
              <a:rPr lang="tr-TR" sz="1800" b="1" dirty="0">
                <a:latin typeface="Times New Roman" panose="02020603050405020304" pitchFamily="18" charset="0"/>
                <a:cs typeface="Times New Roman" panose="02020603050405020304" pitchFamily="18" charset="0"/>
              </a:rPr>
              <a:t>Raporlar</a:t>
            </a:r>
            <a:r>
              <a:rPr lang="tr-TR" b="1" dirty="0">
                <a:latin typeface="Times New Roman" panose="02020603050405020304" pitchFamily="18" charset="0"/>
                <a:cs typeface="Times New Roman" panose="02020603050405020304" pitchFamily="18" charset="0"/>
              </a:rPr>
              <a:t>, bilgisayar ortamında hazırlanmalıdır. </a:t>
            </a:r>
          </a:p>
          <a:p>
            <a:pPr indent="-216000">
              <a:lnSpc>
                <a:spcPct val="100000"/>
              </a:lnSpc>
              <a:spcBef>
                <a:spcPts val="600"/>
              </a:spcBef>
            </a:pPr>
            <a:r>
              <a:rPr lang="tr-TR" b="1" dirty="0">
                <a:latin typeface="Times New Roman" panose="02020603050405020304" pitchFamily="18" charset="0"/>
                <a:cs typeface="Times New Roman" panose="02020603050405020304" pitchFamily="18" charset="0"/>
              </a:rPr>
              <a:t>Yazım formatı, Times New Roman yazı tipinde 12 punto olmalıdır. </a:t>
            </a:r>
          </a:p>
          <a:p>
            <a:pPr indent="-216000">
              <a:lnSpc>
                <a:spcPct val="100000"/>
              </a:lnSpc>
              <a:spcBef>
                <a:spcPts val="600"/>
              </a:spcBef>
            </a:pPr>
            <a:r>
              <a:rPr lang="tr-TR" b="1" dirty="0">
                <a:latin typeface="Times New Roman" panose="02020603050405020304" pitchFamily="18" charset="0"/>
                <a:cs typeface="Times New Roman" panose="02020603050405020304" pitchFamily="18" charset="0"/>
              </a:rPr>
              <a:t>Kenar boşlukları sol 2,5 cm, sağ 1,5 cm, üst 2,5 cm, alt 2,5 cm olmalıdır.</a:t>
            </a:r>
          </a:p>
          <a:p>
            <a:pPr indent="-216000">
              <a:lnSpc>
                <a:spcPct val="100000"/>
              </a:lnSpc>
              <a:spcBef>
                <a:spcPts val="600"/>
              </a:spcBef>
            </a:pPr>
            <a:r>
              <a:rPr lang="tr-TR" b="1" dirty="0">
                <a:latin typeface="Times New Roman" panose="02020603050405020304" pitchFamily="18" charset="0"/>
                <a:cs typeface="Times New Roman" panose="02020603050405020304" pitchFamily="18" charset="0"/>
              </a:rPr>
              <a:t>Her bir iş günü için ayrı rapor doldurulmalı (Her bir işgünü için: 30 gün) ve işyeri yetkilisine imzalatılmalıdır. Uygulamalı Eğitim sınavı sırasında sınavı yapan bölüm hocasına teslim edilmelidir.</a:t>
            </a:r>
          </a:p>
          <a:p>
            <a:endParaRPr lang="tr-TR" dirty="0"/>
          </a:p>
        </p:txBody>
      </p:sp>
      <p:sp>
        <p:nvSpPr>
          <p:cNvPr id="4" name="Unvan 1">
            <a:extLst>
              <a:ext uri="{FF2B5EF4-FFF2-40B4-BE49-F238E27FC236}">
                <a16:creationId xmlns:a16="http://schemas.microsoft.com/office/drawing/2014/main" id="{DE69E58B-DBE4-4E6C-A0B1-A248DB0EB8AC}"/>
              </a:ext>
            </a:extLst>
          </p:cNvPr>
          <p:cNvSpPr txBox="1">
            <a:spLocks/>
          </p:cNvSpPr>
          <p:nvPr/>
        </p:nvSpPr>
        <p:spPr>
          <a:xfrm>
            <a:off x="401414" y="1457845"/>
            <a:ext cx="4797631" cy="1237409"/>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z="2800" b="1" dirty="0">
                <a:latin typeface="Times New Roman" panose="02020603050405020304" pitchFamily="18" charset="0"/>
                <a:cs typeface="Times New Roman" panose="02020603050405020304" pitchFamily="18" charset="0"/>
              </a:rPr>
              <a:t>Uygulamalı Eğitim (Staj) Rapor Yazım Sayfası Formu </a:t>
            </a:r>
            <a:endParaRPr lang="tr-TR" sz="28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135246A8-FC2E-4B55-9E63-961A02A59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5173" y="1309904"/>
            <a:ext cx="4006734" cy="5376597"/>
          </a:xfrm>
          <a:prstGeom prst="rect">
            <a:avLst/>
          </a:prstGeom>
        </p:spPr>
      </p:pic>
      <p:pic>
        <p:nvPicPr>
          <p:cNvPr id="7" name="Resim 6">
            <a:extLst>
              <a:ext uri="{FF2B5EF4-FFF2-40B4-BE49-F238E27FC236}">
                <a16:creationId xmlns:a16="http://schemas.microsoft.com/office/drawing/2014/main" id="{C6754550-49F7-4D3D-B919-9946D477F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908" y="46491"/>
            <a:ext cx="1162310" cy="1162310"/>
          </a:xfrm>
          <a:prstGeom prst="rect">
            <a:avLst/>
          </a:prstGeom>
        </p:spPr>
      </p:pic>
      <p:pic>
        <p:nvPicPr>
          <p:cNvPr id="9" name="Resim 8">
            <a:extLst>
              <a:ext uri="{FF2B5EF4-FFF2-40B4-BE49-F238E27FC236}">
                <a16:creationId xmlns:a16="http://schemas.microsoft.com/office/drawing/2014/main" id="{C93F2A82-EE73-477C-9BB1-C99976F77E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790" y="63816"/>
            <a:ext cx="1183117" cy="1183117"/>
          </a:xfrm>
          <a:prstGeom prst="rect">
            <a:avLst/>
          </a:prstGeom>
        </p:spPr>
      </p:pic>
    </p:spTree>
    <p:extLst>
      <p:ext uri="{BB962C8B-B14F-4D97-AF65-F5344CB8AC3E}">
        <p14:creationId xmlns:p14="http://schemas.microsoft.com/office/powerpoint/2010/main" val="348683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CD3605A6-FA4C-4A42-AB0D-05ED2DC9C876}"/>
              </a:ext>
            </a:extLst>
          </p:cNvPr>
          <p:cNvSpPr>
            <a:spLocks noGrp="1"/>
          </p:cNvSpPr>
          <p:nvPr>
            <p:ph type="title"/>
          </p:nvPr>
        </p:nvSpPr>
        <p:spPr>
          <a:xfrm>
            <a:off x="1297858" y="365125"/>
            <a:ext cx="5285822" cy="1325563"/>
          </a:xfrm>
        </p:spPr>
        <p:txBody>
          <a:bodyPr>
            <a:normAutofit/>
          </a:bodyPr>
          <a:lstStyle/>
          <a:p>
            <a:r>
              <a:rPr lang="tr-TR" sz="3200" b="1" dirty="0">
                <a:latin typeface="Times New Roman" panose="02020603050405020304" pitchFamily="18" charset="0"/>
                <a:cs typeface="Times New Roman" panose="02020603050405020304" pitchFamily="18" charset="0"/>
              </a:rPr>
              <a:t>Uygulamalı Eğitim (Staj) Sözleşmesi  Formu</a:t>
            </a:r>
            <a:endParaRPr lang="tr-TR" sz="3200" dirty="0">
              <a:latin typeface="Times New Roman" panose="02020603050405020304" pitchFamily="18" charset="0"/>
              <a:cs typeface="Times New Roman" panose="02020603050405020304" pitchFamily="18" charset="0"/>
            </a:endParaRPr>
          </a:p>
        </p:txBody>
      </p:sp>
      <p:sp>
        <p:nvSpPr>
          <p:cNvPr id="5" name="İçerik Yer Tutucusu 2">
            <a:extLst>
              <a:ext uri="{FF2B5EF4-FFF2-40B4-BE49-F238E27FC236}">
                <a16:creationId xmlns:a16="http://schemas.microsoft.com/office/drawing/2014/main" id="{76E55826-32C2-4D43-BD60-79A5BD4D8215}"/>
              </a:ext>
            </a:extLst>
          </p:cNvPr>
          <p:cNvSpPr>
            <a:spLocks noGrp="1"/>
          </p:cNvSpPr>
          <p:nvPr>
            <p:ph idx="1"/>
          </p:nvPr>
        </p:nvSpPr>
        <p:spPr>
          <a:xfrm>
            <a:off x="838200" y="1825625"/>
            <a:ext cx="5050641" cy="4351338"/>
          </a:xfrm>
        </p:spPr>
        <p:txBody>
          <a:bodyPr>
            <a:normAutofit fontScale="77500" lnSpcReduction="20000"/>
          </a:bodyPr>
          <a:lstStyle/>
          <a:p>
            <a:r>
              <a:rPr lang="tr-TR" sz="2900" dirty="0">
                <a:latin typeface="Times New Roman" panose="02020603050405020304" pitchFamily="18" charset="0"/>
                <a:cs typeface="Times New Roman" panose="02020603050405020304" pitchFamily="18" charset="0"/>
              </a:rPr>
              <a:t>Eğer Uygulamalı Eğitim yeri ücret ödeyecekse bu formun öğrenci ve işyeri yetkilisi tarafından karşılıklı imzalanması gerekmektedir.</a:t>
            </a:r>
          </a:p>
          <a:p>
            <a:r>
              <a:rPr lang="tr-TR" sz="2900" b="1" dirty="0"/>
              <a:t>Öğrencinin işletmeden aldığı ücret asgari ücretin %30’undan az olamaz. </a:t>
            </a:r>
          </a:p>
          <a:p>
            <a:r>
              <a:rPr lang="tr-TR" b="1" u="sng" dirty="0">
                <a:latin typeface="Times New Roman" panose="02020603050405020304" pitchFamily="18" charset="0"/>
                <a:cs typeface="Times New Roman" panose="02020603050405020304" pitchFamily="18" charset="0"/>
              </a:rPr>
              <a:t>Örnek:</a:t>
            </a:r>
            <a:r>
              <a:rPr lang="tr-TR" b="1"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Asgari ücret (</a:t>
            </a:r>
            <a:r>
              <a:rPr lang="tr-TR" dirty="0" err="1">
                <a:latin typeface="Times New Roman" panose="02020603050405020304" pitchFamily="18" charset="0"/>
                <a:cs typeface="Times New Roman" panose="02020603050405020304" pitchFamily="18" charset="0"/>
              </a:rPr>
              <a:t>AGİ’siz</a:t>
            </a:r>
            <a:r>
              <a:rPr lang="tr-TR" dirty="0">
                <a:latin typeface="Times New Roman" panose="02020603050405020304" pitchFamily="18" charset="0"/>
                <a:cs typeface="Times New Roman" panose="02020603050405020304" pitchFamily="18" charset="0"/>
              </a:rPr>
              <a:t>): 4.253,40 TL </a:t>
            </a:r>
          </a:p>
          <a:p>
            <a:r>
              <a:rPr lang="tr-TR" dirty="0">
                <a:latin typeface="Times New Roman" panose="02020603050405020304" pitchFamily="18" charset="0"/>
                <a:cs typeface="Times New Roman" panose="02020603050405020304" pitchFamily="18" charset="0"/>
              </a:rPr>
              <a:t>%30’ u 1.276,02 TL’dir. (30 günlük tutar) (Örnektir) </a:t>
            </a:r>
          </a:p>
          <a:p>
            <a:endParaRPr lang="tr-TR" sz="2000" dirty="0">
              <a:latin typeface="Times New Roman" panose="02020603050405020304" pitchFamily="18" charset="0"/>
              <a:cs typeface="Times New Roman" panose="02020603050405020304" pitchFamily="18" charset="0"/>
            </a:endParaRPr>
          </a:p>
          <a:p>
            <a:r>
              <a:rPr lang="tr-TR" sz="2900" dirty="0">
                <a:latin typeface="Times New Roman" panose="02020603050405020304" pitchFamily="18" charset="0"/>
                <a:cs typeface="Times New Roman" panose="02020603050405020304" pitchFamily="18" charset="0"/>
              </a:rPr>
              <a:t>Forma aşağıdaki linkten ulaşabilirsiniz</a:t>
            </a:r>
          </a:p>
          <a:p>
            <a:r>
              <a:rPr lang="tr-TR" sz="2000" dirty="0">
                <a:hlinkClick r:id="rId2"/>
              </a:rPr>
              <a:t>Staj Formları (uludag.edu.tr)</a:t>
            </a:r>
            <a:r>
              <a:rPr lang="tr-TR" sz="2900" dirty="0">
                <a:latin typeface="Times New Roman" panose="02020603050405020304" pitchFamily="18" charset="0"/>
                <a:cs typeface="Times New Roman" panose="02020603050405020304" pitchFamily="18" charset="0"/>
              </a:rPr>
              <a:t> </a:t>
            </a:r>
          </a:p>
        </p:txBody>
      </p:sp>
      <p:pic>
        <p:nvPicPr>
          <p:cNvPr id="6" name="Content Placeholder 4">
            <a:extLst>
              <a:ext uri="{FF2B5EF4-FFF2-40B4-BE49-F238E27FC236}">
                <a16:creationId xmlns:a16="http://schemas.microsoft.com/office/drawing/2014/main" id="{15EFCB51-70D2-4D50-9D28-808FAB246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596" y="1027906"/>
            <a:ext cx="5112327" cy="4832567"/>
          </a:xfrm>
          <a:prstGeom prst="rect">
            <a:avLst/>
          </a:prstGeom>
        </p:spPr>
      </p:pic>
      <p:pic>
        <p:nvPicPr>
          <p:cNvPr id="7" name="Resim 6">
            <a:extLst>
              <a:ext uri="{FF2B5EF4-FFF2-40B4-BE49-F238E27FC236}">
                <a16:creationId xmlns:a16="http://schemas.microsoft.com/office/drawing/2014/main" id="{ED8C63CE-2043-44D0-A4E9-37BAE11DC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9908" y="46491"/>
            <a:ext cx="1162310" cy="1162310"/>
          </a:xfrm>
          <a:prstGeom prst="rect">
            <a:avLst/>
          </a:prstGeom>
        </p:spPr>
      </p:pic>
      <p:pic>
        <p:nvPicPr>
          <p:cNvPr id="8" name="Resim 7">
            <a:extLst>
              <a:ext uri="{FF2B5EF4-FFF2-40B4-BE49-F238E27FC236}">
                <a16:creationId xmlns:a16="http://schemas.microsoft.com/office/drawing/2014/main" id="{3AE94DF9-987D-42CB-AF20-E677D4473B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790" y="63816"/>
            <a:ext cx="1183117" cy="1183117"/>
          </a:xfrm>
          <a:prstGeom prst="rect">
            <a:avLst/>
          </a:prstGeom>
        </p:spPr>
      </p:pic>
    </p:spTree>
    <p:extLst>
      <p:ext uri="{BB962C8B-B14F-4D97-AF65-F5344CB8AC3E}">
        <p14:creationId xmlns:p14="http://schemas.microsoft.com/office/powerpoint/2010/main" val="204426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B18C70C8-AF61-4A14-9E62-8967757F53B5}"/>
              </a:ext>
            </a:extLst>
          </p:cNvPr>
          <p:cNvSpPr>
            <a:spLocks noGrp="1"/>
          </p:cNvSpPr>
          <p:nvPr>
            <p:ph type="title"/>
          </p:nvPr>
        </p:nvSpPr>
        <p:spPr>
          <a:xfrm>
            <a:off x="1048360" y="314455"/>
            <a:ext cx="9952703" cy="1071789"/>
          </a:xfrm>
        </p:spPr>
        <p:txBody>
          <a:bodyPr>
            <a:normAutofit/>
          </a:bodyPr>
          <a:lstStyle/>
          <a:p>
            <a:pPr algn="ctr"/>
            <a:r>
              <a:rPr lang="tr-TR" sz="2400" b="1" dirty="0">
                <a:latin typeface="Times New Roman" panose="02020603050405020304" pitchFamily="18" charset="0"/>
                <a:cs typeface="Times New Roman" panose="02020603050405020304" pitchFamily="18" charset="0"/>
              </a:rPr>
              <a:t>Uygulamalı Eğitim (Staj) Ücretlerine İşsizlik Fonu Katkısı Öğrenci ve İşveren Bilgi Formu</a:t>
            </a:r>
            <a:endParaRPr lang="tr-TR" sz="2400" dirty="0">
              <a:latin typeface="Times New Roman" panose="02020603050405020304" pitchFamily="18" charset="0"/>
              <a:cs typeface="Times New Roman" panose="02020603050405020304" pitchFamily="18" charset="0"/>
            </a:endParaRPr>
          </a:p>
        </p:txBody>
      </p:sp>
      <p:sp>
        <p:nvSpPr>
          <p:cNvPr id="5" name="İçerik Yer Tutucusu 2">
            <a:extLst>
              <a:ext uri="{FF2B5EF4-FFF2-40B4-BE49-F238E27FC236}">
                <a16:creationId xmlns:a16="http://schemas.microsoft.com/office/drawing/2014/main" id="{914A5085-DCED-4697-961E-186E590D89F4}"/>
              </a:ext>
            </a:extLst>
          </p:cNvPr>
          <p:cNvSpPr>
            <a:spLocks noGrp="1"/>
          </p:cNvSpPr>
          <p:nvPr>
            <p:ph idx="1"/>
          </p:nvPr>
        </p:nvSpPr>
        <p:spPr>
          <a:xfrm>
            <a:off x="867697" y="1690688"/>
            <a:ext cx="4825181" cy="4798602"/>
          </a:xfrm>
        </p:spPr>
        <p:txBody>
          <a:bodyPr>
            <a:normAutofit fontScale="85000" lnSpcReduction="20000"/>
          </a:bodyPr>
          <a:lstStyle/>
          <a:p>
            <a:pPr marL="285750" marR="198120" lvl="0" indent="-285750" algn="just" defTabSz="457200">
              <a:lnSpc>
                <a:spcPct val="98000"/>
              </a:lnSpc>
              <a:spcBef>
                <a:spcPts val="0"/>
              </a:spcBef>
              <a:spcAft>
                <a:spcPts val="180"/>
              </a:spcAft>
            </a:pPr>
            <a:r>
              <a:rPr lang="tr-TR" sz="1700" b="1" dirty="0">
                <a:solidFill>
                  <a:prstClr val="black"/>
                </a:solidFill>
                <a:latin typeface="Times New Roman" panose="02020603050405020304" pitchFamily="18" charset="0"/>
                <a:cs typeface="Times New Roman" panose="02020603050405020304" pitchFamily="18" charset="0"/>
              </a:rPr>
              <a:t>Eğer Uygulamalı Eğitim yeri ücret ödeyecekse öğrenci işveren bilgi formu </a:t>
            </a:r>
            <a:r>
              <a:rPr lang="tr-TR" sz="1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firma tarafından imzalı ve kaşeli olarak, öğrenci tarafından kendi okulunun Staj Bürosuna dekontları ile birlikte(Dekontta UYGULAMALI EĞİTİM ÜCRETİ olduğunu belirtilmeli ve İBAN numarasının firmaya ait olduğu  kontrol edilmelidir.) teslim edilecektir</a:t>
            </a:r>
            <a:r>
              <a:rPr lang="tr-TR" sz="1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marL="285750" marR="198120" lvl="0" indent="-285750" algn="just" defTabSz="457200">
              <a:lnSpc>
                <a:spcPct val="98000"/>
              </a:lnSpc>
              <a:spcBef>
                <a:spcPts val="0"/>
              </a:spcBef>
              <a:spcAft>
                <a:spcPts val="180"/>
              </a:spcAft>
            </a:pP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3308 Sayılı Mesleki Eğitim Kanunun Geçici Madde 12 – (Ek: 2.12.2016 - 6764/48 </a:t>
            </a:r>
            <a:r>
              <a:rPr lang="tr-TR" sz="1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md.</a:t>
            </a: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1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25 inci maddenin birinci fıkrası kapsamında yapılacak ödemeler asgari ücretin net tutarının </a:t>
            </a:r>
            <a:r>
              <a:rPr lang="tr-TR" sz="17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yüzde otuzundan az olamaz</a:t>
            </a:r>
            <a:r>
              <a:rPr lang="tr-TR"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Ödenebilecek en az ücretin; yirmiden az personel çalıştıran işletmeler için üçte ikisi, yirmi ve üzerinde personel çalıştıran işletmeler için üçte biri Devlet katkısı olarak ödenir. </a:t>
            </a:r>
          </a:p>
          <a:p>
            <a:pPr marL="285750" marR="198755" lvl="0" indent="-285750" algn="just" defTabSz="457200">
              <a:lnSpc>
                <a:spcPct val="98000"/>
              </a:lnSpc>
              <a:spcBef>
                <a:spcPts val="0"/>
              </a:spcBef>
              <a:spcAft>
                <a:spcPts val="180"/>
              </a:spcAft>
            </a:pP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Buna göre, yükseköğretim kurumlarında Uygulamalı Eğitime tabi tutulan ve özel nitelikli işletmelerde (Kamu Kurum ve Kuruluşları ile bunlara ait işletmelerde mesleki eğitim gören, Uygulamalı Eğitim yapan ve tamamlayıcı eğitime devam eden öğrenciler, Uygulamalı Eğitim yapacak işletme bulunamaması nedeniyle Uygulamalı Eğitimini okulda yapan öğrenciler ile öğretim programı gereği Uygulamalı Eğitim yapmak zorunda olmayan yükseköğretim kurumu öğrencilerinin yaptıkları Uygulamalı Eğitimler bu kapsam dışıdır.) ücret karşılığı Uygulamalı Eğitim yapan öğrencilere ödenen ücretin yukarıda belirtilen kısmı İşsizlik Fonundan karşılanacaktır. Devamsızlığı olan, hastalık izninde (raporlu) olan öğrencilerin bu günlere karşılık gelen ücretleri ödenmez. Dolayısı ile işveren bugünlerin ücretlerine tekabül eden ücret desteğinden faydalanamaz. Anılan ücretler her türlü vergiden müstesnadır. </a:t>
            </a:r>
          </a:p>
          <a:p>
            <a:endParaRPr lang="tr-TR" dirty="0"/>
          </a:p>
        </p:txBody>
      </p:sp>
      <p:sp>
        <p:nvSpPr>
          <p:cNvPr id="6" name="Metin kutusu 5">
            <a:extLst>
              <a:ext uri="{FF2B5EF4-FFF2-40B4-BE49-F238E27FC236}">
                <a16:creationId xmlns:a16="http://schemas.microsoft.com/office/drawing/2014/main" id="{1064443D-16D3-431A-A28E-8EEA7DD2DBD7}"/>
              </a:ext>
            </a:extLst>
          </p:cNvPr>
          <p:cNvSpPr txBox="1"/>
          <p:nvPr/>
        </p:nvSpPr>
        <p:spPr>
          <a:xfrm>
            <a:off x="6377447" y="1352867"/>
            <a:ext cx="4714504" cy="646331"/>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Forma aşağıdaki linkten ulaşabilirsiniz </a:t>
            </a:r>
          </a:p>
          <a:p>
            <a:endParaRPr lang="tr-TR" dirty="0">
              <a:latin typeface="Times New Roman" panose="02020603050405020304" pitchFamily="18" charset="0"/>
              <a:cs typeface="Times New Roman" panose="02020603050405020304" pitchFamily="18" charset="0"/>
            </a:endParaRPr>
          </a:p>
        </p:txBody>
      </p:sp>
      <p:pic>
        <p:nvPicPr>
          <p:cNvPr id="7" name="Content Placeholder 4">
            <a:extLst>
              <a:ext uri="{FF2B5EF4-FFF2-40B4-BE49-F238E27FC236}">
                <a16:creationId xmlns:a16="http://schemas.microsoft.com/office/drawing/2014/main" id="{01434AB0-6B18-4ECE-A5C1-62622EC5C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856" y="2562879"/>
            <a:ext cx="5291358" cy="3660009"/>
          </a:xfrm>
          <a:prstGeom prst="rect">
            <a:avLst/>
          </a:prstGeom>
        </p:spPr>
      </p:pic>
      <p:pic>
        <p:nvPicPr>
          <p:cNvPr id="8" name="Resim 7">
            <a:extLst>
              <a:ext uri="{FF2B5EF4-FFF2-40B4-BE49-F238E27FC236}">
                <a16:creationId xmlns:a16="http://schemas.microsoft.com/office/drawing/2014/main" id="{BA095ADB-FED1-4067-AE3F-1D926BF7A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0783" y="74219"/>
            <a:ext cx="1162310" cy="1162310"/>
          </a:xfrm>
          <a:prstGeom prst="rect">
            <a:avLst/>
          </a:prstGeom>
        </p:spPr>
      </p:pic>
      <p:pic>
        <p:nvPicPr>
          <p:cNvPr id="9" name="Resim 8">
            <a:extLst>
              <a:ext uri="{FF2B5EF4-FFF2-40B4-BE49-F238E27FC236}">
                <a16:creationId xmlns:a16="http://schemas.microsoft.com/office/drawing/2014/main" id="{0D62E5AB-B17F-4496-8FC2-5C5613089D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98" y="63815"/>
            <a:ext cx="1183117" cy="1183117"/>
          </a:xfrm>
          <a:prstGeom prst="rect">
            <a:avLst/>
          </a:prstGeom>
        </p:spPr>
      </p:pic>
    </p:spTree>
    <p:extLst>
      <p:ext uri="{BB962C8B-B14F-4D97-AF65-F5344CB8AC3E}">
        <p14:creationId xmlns:p14="http://schemas.microsoft.com/office/powerpoint/2010/main" val="318017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35C0C25A-6A06-451A-BC52-3D42D9410D2A}"/>
              </a:ext>
            </a:extLst>
          </p:cNvPr>
          <p:cNvSpPr>
            <a:spLocks noGrp="1"/>
          </p:cNvSpPr>
          <p:nvPr>
            <p:ph type="title"/>
          </p:nvPr>
        </p:nvSpPr>
        <p:spPr>
          <a:xfrm>
            <a:off x="942063" y="0"/>
            <a:ext cx="10070690" cy="1325563"/>
          </a:xfrm>
        </p:spPr>
        <p:txBody>
          <a:bodyPr>
            <a:normAutofit/>
          </a:bodyPr>
          <a:lstStyle/>
          <a:p>
            <a:pPr algn="ctr"/>
            <a:r>
              <a:rPr lang="tr-TR" sz="2800" b="1" dirty="0">
                <a:latin typeface="Times New Roman" panose="02020603050405020304" pitchFamily="18" charset="0"/>
                <a:cs typeface="Times New Roman" panose="02020603050405020304" pitchFamily="18" charset="0"/>
              </a:rPr>
              <a:t>Uygulamalı Eğitim (Staj) Sonrası Yapılacak İşlemler</a:t>
            </a:r>
          </a:p>
        </p:txBody>
      </p:sp>
      <p:sp>
        <p:nvSpPr>
          <p:cNvPr id="5" name="İçerik Yer Tutucusu 2">
            <a:extLst>
              <a:ext uri="{FF2B5EF4-FFF2-40B4-BE49-F238E27FC236}">
                <a16:creationId xmlns:a16="http://schemas.microsoft.com/office/drawing/2014/main" id="{CD38E383-68A7-4AC1-B9A1-61CF0BB80FAE}"/>
              </a:ext>
            </a:extLst>
          </p:cNvPr>
          <p:cNvSpPr>
            <a:spLocks noGrp="1"/>
          </p:cNvSpPr>
          <p:nvPr>
            <p:ph idx="1"/>
          </p:nvPr>
        </p:nvSpPr>
        <p:spPr>
          <a:xfrm>
            <a:off x="678425" y="1825625"/>
            <a:ext cx="10958051" cy="4351338"/>
          </a:xfrm>
        </p:spPr>
        <p:txBody>
          <a:bodyPr>
            <a:normAutofit/>
          </a:bodyPr>
          <a:lstStyle/>
          <a:p>
            <a:pPr marL="0" indent="0">
              <a:buNone/>
            </a:pPr>
            <a:r>
              <a:rPr lang="tr-TR" sz="2500" b="1" u="sng" dirty="0">
                <a:latin typeface="Times New Roman" panose="02020603050405020304" pitchFamily="18" charset="0"/>
                <a:cs typeface="Times New Roman" panose="02020603050405020304" pitchFamily="18" charset="0"/>
              </a:rPr>
              <a:t>Uygulamalı Eğitim Sınavına Gelecek Öğrencilerin Getirecekleri Belgeler:</a:t>
            </a:r>
          </a:p>
          <a:p>
            <a:pPr marL="457200" indent="-457200" algn="just">
              <a:buFont typeface="+mj-lt"/>
              <a:buAutoNum type="arabicPeriod"/>
            </a:pPr>
            <a:r>
              <a:rPr lang="tr-TR" sz="2000" dirty="0">
                <a:latin typeface="Times New Roman" panose="02020603050405020304" pitchFamily="18" charset="0"/>
                <a:cs typeface="Times New Roman" panose="02020603050405020304" pitchFamily="18" charset="0"/>
              </a:rPr>
              <a:t>Uygulamalı Eğitim dosyası hazırlanır. </a:t>
            </a:r>
            <a:r>
              <a:rPr lang="tr-TR" sz="2000" b="1" i="1" dirty="0">
                <a:latin typeface="Times New Roman" panose="02020603050405020304" pitchFamily="18" charset="0"/>
                <a:cs typeface="Times New Roman" panose="02020603050405020304" pitchFamily="18" charset="0"/>
              </a:rPr>
              <a:t>Uygulamalı Eğitim Rapor Yazım Sayfası Formu </a:t>
            </a:r>
            <a:r>
              <a:rPr lang="tr-TR" sz="2000" dirty="0">
                <a:latin typeface="Times New Roman" panose="02020603050405020304" pitchFamily="18" charset="0"/>
                <a:cs typeface="Times New Roman" panose="02020603050405020304" pitchFamily="18" charset="0"/>
              </a:rPr>
              <a:t>(Her bir işgünü için: 30 günlük). </a:t>
            </a:r>
            <a:r>
              <a:rPr lang="tr-TR" sz="2000" dirty="0" err="1">
                <a:latin typeface="Times New Roman" panose="02020603050405020304" pitchFamily="18" charset="0"/>
                <a:cs typeface="Times New Roman" panose="02020603050405020304" pitchFamily="18" charset="0"/>
              </a:rPr>
              <a:t>Rapor’da</a:t>
            </a:r>
            <a:r>
              <a:rPr lang="tr-TR" sz="2000" dirty="0">
                <a:latin typeface="Times New Roman" panose="02020603050405020304" pitchFamily="18" charset="0"/>
                <a:cs typeface="Times New Roman" panose="02020603050405020304" pitchFamily="18" charset="0"/>
              </a:rPr>
              <a:t> her sayfaya işyerinde günlük yapılan işler yazılır ve her bir sayfanın altı işyeri yetkilisi tarafından imzalanır ve onaylanır. Uygulamalı Eğitim raporu Uygulamalı Eğitim sınavında sınavı yapan bölüm hocasına teslim edilir. </a:t>
            </a:r>
          </a:p>
          <a:p>
            <a:pPr marL="457200" indent="-457200" algn="just">
              <a:buFont typeface="+mj-lt"/>
              <a:buAutoNum type="arabicPeriod"/>
            </a:pPr>
            <a:r>
              <a:rPr lang="tr-TR" sz="2000" b="1" i="1" dirty="0">
                <a:latin typeface="Times New Roman" panose="02020603050405020304" pitchFamily="18" charset="0"/>
                <a:cs typeface="Times New Roman" panose="02020603050405020304" pitchFamily="18" charset="0"/>
              </a:rPr>
              <a:t>Uygulamalı Eğitim Devam Durumunu Gösterir Çizelge Formu </a:t>
            </a:r>
            <a:r>
              <a:rPr lang="tr-TR" sz="2000" dirty="0">
                <a:latin typeface="Times New Roman" panose="02020603050405020304" pitchFamily="18" charset="0"/>
                <a:cs typeface="Times New Roman" panose="02020603050405020304" pitchFamily="18" charset="0"/>
              </a:rPr>
              <a:t>ve </a:t>
            </a:r>
            <a:r>
              <a:rPr lang="tr-TR" sz="2000" b="1" i="1" dirty="0">
                <a:latin typeface="Times New Roman" panose="02020603050405020304" pitchFamily="18" charset="0"/>
                <a:cs typeface="Times New Roman" panose="02020603050405020304" pitchFamily="18" charset="0"/>
              </a:rPr>
              <a:t>Uygulamalı Eğitim İşverenin Öğrenciyi Değerlendirme Formu </a:t>
            </a:r>
            <a:r>
              <a:rPr lang="tr-TR" sz="2000" dirty="0">
                <a:latin typeface="Times New Roman" panose="02020603050405020304" pitchFamily="18" charset="0"/>
                <a:cs typeface="Times New Roman" panose="02020603050405020304" pitchFamily="18" charset="0"/>
              </a:rPr>
              <a:t>işyeri yetkilisi tarafından doldurulup onaylandıktan  sonra imzalı olarak Uygulamalı Eğitim sınavını yapan bölüm hocasına teslim edilir. </a:t>
            </a:r>
          </a:p>
          <a:p>
            <a:pPr marL="457200" indent="-457200" algn="just">
              <a:buFont typeface="+mj-lt"/>
              <a:buAutoNum type="arabicPeriod"/>
            </a:pPr>
            <a:r>
              <a:rPr lang="tr-TR" sz="2000" b="1" i="1" dirty="0">
                <a:latin typeface="Times New Roman" panose="02020603050405020304" pitchFamily="18" charset="0"/>
                <a:cs typeface="Times New Roman" panose="02020603050405020304" pitchFamily="18" charset="0"/>
              </a:rPr>
              <a:t>Cumartesi</a:t>
            </a:r>
            <a:r>
              <a:rPr lang="tr-TR" sz="2000" dirty="0">
                <a:latin typeface="Times New Roman" panose="02020603050405020304" pitchFamily="18" charset="0"/>
                <a:cs typeface="Times New Roman" panose="02020603050405020304" pitchFamily="18" charset="0"/>
              </a:rPr>
              <a:t> günleri Uygulamalı Eğitim yapmış olan öğrenciler Uygulamalı Eğitim sınavına gelirken çalıştıklarına dair belge getirmelidirler. </a:t>
            </a:r>
          </a:p>
          <a:p>
            <a:pPr marL="457200" indent="-457200" algn="just">
              <a:buFont typeface="+mj-lt"/>
              <a:buAutoNum type="arabicPeriod"/>
            </a:pPr>
            <a:r>
              <a:rPr lang="tr-TR" sz="2000" b="1" i="1" dirty="0">
                <a:latin typeface="Times New Roman" panose="02020603050405020304" pitchFamily="18" charset="0"/>
                <a:cs typeface="Times New Roman" panose="02020603050405020304" pitchFamily="18" charset="0"/>
              </a:rPr>
              <a:t>Uygulamalı Eğitim Sonuç Bildirme Formu </a:t>
            </a:r>
            <a:r>
              <a:rPr lang="tr-TR" sz="2000" u="sng" dirty="0">
                <a:latin typeface="Times New Roman" panose="02020603050405020304" pitchFamily="18" charset="0"/>
                <a:cs typeface="Times New Roman" panose="02020603050405020304" pitchFamily="18" charset="0"/>
              </a:rPr>
              <a:t>Uygulamalı Eğitim sınavında  bölüm hocasına teslim edilir </a:t>
            </a:r>
            <a:r>
              <a:rPr lang="tr-TR" sz="2000" dirty="0">
                <a:latin typeface="Times New Roman" panose="02020603050405020304" pitchFamily="18" charset="0"/>
                <a:cs typeface="Times New Roman" panose="02020603050405020304" pitchFamily="18" charset="0"/>
              </a:rPr>
              <a:t>ve bölüm hocası tarafından doldurulur.</a:t>
            </a:r>
          </a:p>
        </p:txBody>
      </p:sp>
      <p:pic>
        <p:nvPicPr>
          <p:cNvPr id="6" name="Resim 5">
            <a:extLst>
              <a:ext uri="{FF2B5EF4-FFF2-40B4-BE49-F238E27FC236}">
                <a16:creationId xmlns:a16="http://schemas.microsoft.com/office/drawing/2014/main" id="{8A316A67-46F9-475E-86C5-FBE377A90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908" y="46491"/>
            <a:ext cx="1162310" cy="1162310"/>
          </a:xfrm>
          <a:prstGeom prst="rect">
            <a:avLst/>
          </a:prstGeom>
        </p:spPr>
      </p:pic>
      <p:pic>
        <p:nvPicPr>
          <p:cNvPr id="7" name="Resim 6">
            <a:extLst>
              <a:ext uri="{FF2B5EF4-FFF2-40B4-BE49-F238E27FC236}">
                <a16:creationId xmlns:a16="http://schemas.microsoft.com/office/drawing/2014/main" id="{28349136-572A-40D1-9323-31847E3B7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90" y="63816"/>
            <a:ext cx="1183117" cy="1183117"/>
          </a:xfrm>
          <a:prstGeom prst="rect">
            <a:avLst/>
          </a:prstGeom>
        </p:spPr>
      </p:pic>
    </p:spTree>
    <p:extLst>
      <p:ext uri="{BB962C8B-B14F-4D97-AF65-F5344CB8AC3E}">
        <p14:creationId xmlns:p14="http://schemas.microsoft.com/office/powerpoint/2010/main" val="631410220"/>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76</TotalTime>
  <Words>1300</Words>
  <Application>Microsoft Office PowerPoint</Application>
  <PresentationFormat>Geniş ekran</PresentationFormat>
  <Paragraphs>83</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15</vt:i4>
      </vt:variant>
    </vt:vector>
  </HeadingPairs>
  <TitlesOfParts>
    <vt:vector size="23" baseType="lpstr">
      <vt:lpstr>Arial</vt:lpstr>
      <vt:lpstr>Calibri</vt:lpstr>
      <vt:lpstr>Calibri Light</vt:lpstr>
      <vt:lpstr>Century Gothic</vt:lpstr>
      <vt:lpstr>Times New Roman</vt:lpstr>
      <vt:lpstr>Wingdings 3</vt:lpstr>
      <vt:lpstr>Dilim</vt:lpstr>
      <vt:lpstr>Office Teması</vt:lpstr>
      <vt:lpstr>ÖĞRENCİ UYGULAMALI EĞİTİM (STAJ) VE UYGULAMALI EĞİTİM (STAJ) SİGORTASI İŞLEMLERİ</vt:lpstr>
      <vt:lpstr>Uygulamalı Eğitim (Staj) Yapma Dönemleri ve Şartlar</vt:lpstr>
      <vt:lpstr>Uygulamalı Eğitim (Staj) Dosyası Nereden Alınır? </vt:lpstr>
      <vt:lpstr>Uygulamalı Eğitime (Staj) Başlamadan Önce   Yapılacak İşlemler </vt:lpstr>
      <vt:lpstr>Uygulamalı Eğitime (Staj) Başlamadan Önce Yapılacaklar: </vt:lpstr>
      <vt:lpstr>Uygulamalı Eğitim (Staj) tamamlandıktan sonra işyerine onaylatılarak Uygulamalı Eğitim (staj) sınavında teslim edilmesi gereken formlar:  </vt:lpstr>
      <vt:lpstr>Uygulamalı Eğitim (Staj) Sözleşmesi  Formu</vt:lpstr>
      <vt:lpstr>Uygulamalı Eğitim (Staj) Ücretlerine İşsizlik Fonu Katkısı Öğrenci ve İşveren Bilgi Formu</vt:lpstr>
      <vt:lpstr>Uygulamalı Eğitim (Staj) Sonrası Yapılacak İşlemler</vt:lpstr>
      <vt:lpstr>Uygulamalı Eğitim (Staj) Rapor Yazım Sayfası Formu </vt:lpstr>
      <vt:lpstr>Uygulamalı Eğitim Devam Durumunu Gösterir Çizelge</vt:lpstr>
      <vt:lpstr>Uygulamalı Eğitim (Staj) tamamlandıktan sonra işyerine onaylatılarak staj sınavında teslim edilmesi gereken formlar: </vt:lpstr>
      <vt:lpstr>Uygulamalı Eğitim (Staj) tamamlandıktan sonra işyerine onaylatılarak staj sınavında teslim edilmesi gereken formlar </vt:lpstr>
      <vt:lpstr>Uygulamalı Eğitim (Staj) Sonuç Bildirme Formu</vt:lpstr>
      <vt:lpstr>Uygulamalı Eğitim (Staj) Sınav Sonuçlarının İlanı: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ÖĞRENCİ UYGULAMALI EĞİTİM (STAJ) VE UYGULAMALI EĞİTİM (STAJ) SİGORTASI İŞLEMLERİ</dc:title>
  <dc:creator>İsmet Mücahit OĞUZHAN</dc:creator>
  <cp:lastModifiedBy>İsmet Mücahit OĞUZHAN</cp:lastModifiedBy>
  <cp:revision>5</cp:revision>
  <dcterms:created xsi:type="dcterms:W3CDTF">2022-03-09T05:56:02Z</dcterms:created>
  <dcterms:modified xsi:type="dcterms:W3CDTF">2022-05-18T07:14:20Z</dcterms:modified>
</cp:coreProperties>
</file>