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EE"/>
    <a:srgbClr val="FFD1D1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62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83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99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5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96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9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90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4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6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72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4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3DE2-E951-4344-BDC2-0F8FE47FF020}" type="datetimeFigureOut">
              <a:rPr lang="tr-TR" smtClean="0"/>
              <a:t>19.6.2020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C1BD-6D81-498F-A27D-3999D89E92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1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0541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MEZUNİYET İÇİN ÖĞRENCİ OTOMASYON SİSTEMİNDEN KONTROL AŞAMALARI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48000" y="6237560"/>
            <a:ext cx="9144000" cy="480565"/>
          </a:xfrm>
        </p:spPr>
        <p:txBody>
          <a:bodyPr>
            <a:normAutofit/>
          </a:bodyPr>
          <a:lstStyle/>
          <a:p>
            <a:pPr algn="r"/>
            <a:r>
              <a:rPr lang="tr-TR" sz="2000" dirty="0" smtClean="0"/>
              <a:t>MİMARLIK FAKÜLTESİ MİMARLIK BÖLÜMÜ MEZUNİYET KOMİSYONU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60" y="463869"/>
            <a:ext cx="2829794" cy="28020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18244" r="26705" b="19592"/>
          <a:stretch/>
        </p:blipFill>
        <p:spPr>
          <a:xfrm>
            <a:off x="7045379" y="689547"/>
            <a:ext cx="2171606" cy="2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2" b="61749"/>
          <a:stretch/>
        </p:blipFill>
        <p:spPr>
          <a:xfrm>
            <a:off x="4649306" y="1532586"/>
            <a:ext cx="7405080" cy="4765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</a:t>
            </a:r>
            <a:r>
              <a:rPr lang="tr-TR" sz="2000" b="1" u="sng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alaniçi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seçmeli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258"/>
            <a:ext cx="4511697" cy="588964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1" y="2936385"/>
            <a:ext cx="4511697" cy="2575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10637949" y="146175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149402" y="142044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36620"/>
              </p:ext>
            </p:extLst>
          </p:nvPr>
        </p:nvGraphicFramePr>
        <p:xfrm>
          <a:off x="4649308" y="3431834"/>
          <a:ext cx="7405078" cy="72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450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36996"/>
              </a:tblGrid>
              <a:tr h="36288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1.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2.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3.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4.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5.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6.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7.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8.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ALANİÇİ SEÇMELİ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4580503" y="2327053"/>
            <a:ext cx="75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Bu satırdan 8. dönemde toplamda 5 adet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(3 Grubu) ders almamız gerektiğini anlıyoruz.</a:t>
            </a:r>
          </a:p>
        </p:txBody>
      </p:sp>
      <p:cxnSp>
        <p:nvCxnSpPr>
          <p:cNvPr id="12" name="Dirsek Bağlayıcısı 11"/>
          <p:cNvCxnSpPr/>
          <p:nvPr/>
        </p:nvCxnSpPr>
        <p:spPr>
          <a:xfrm rot="5400000" flipH="1" flipV="1">
            <a:off x="3710356" y="1997432"/>
            <a:ext cx="1161771" cy="716137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4649309" y="4739159"/>
            <a:ext cx="7542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Toplamda 16 adet başarı ile tamamladığınız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Seçmeliniz olmalıdır.</a:t>
            </a:r>
          </a:p>
        </p:txBody>
      </p:sp>
    </p:spTree>
    <p:extLst>
      <p:ext uri="{BB962C8B-B14F-4D97-AF65-F5344CB8AC3E}">
        <p14:creationId xmlns:p14="http://schemas.microsoft.com/office/powerpoint/2010/main" val="22881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Mezuniyetim için gerekli şartlar nelerdir?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" y="1887808"/>
            <a:ext cx="12123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i="1" dirty="0" smtClean="0">
                <a:latin typeface="Century Gothic" panose="020B0502020202020204" pitchFamily="34" charset="0"/>
              </a:rPr>
              <a:t>MADDE 37 – (1) Kayıtlı olduğu ön lisans programında en az 120 AKTS kredilik</a:t>
            </a:r>
            <a:r>
              <a:rPr lang="tr-TR" sz="1400" i="1" u="sng" dirty="0" smtClean="0">
                <a:latin typeface="Century Gothic" panose="020B0502020202020204" pitchFamily="34" charset="0"/>
              </a:rPr>
              <a:t>; lisans programında en az 240 AKTS kredilik</a:t>
            </a:r>
            <a:r>
              <a:rPr lang="tr-TR" sz="1400" i="1" dirty="0" smtClean="0">
                <a:latin typeface="Century Gothic" panose="020B0502020202020204" pitchFamily="34" charset="0"/>
              </a:rPr>
              <a:t>; Veteriner Fakültesinde en az 300 AKTS kredilik; Tıp Fakültesinde ise en az 360 AKTS kredilik </a:t>
            </a:r>
            <a:r>
              <a:rPr lang="tr-TR" sz="1400" i="1" u="sng" dirty="0" smtClean="0">
                <a:latin typeface="Century Gothic" panose="020B0502020202020204" pitchFamily="34" charset="0"/>
              </a:rPr>
              <a:t>dersi başarıyla tamamlayan, genel not ortalaması en az 2.00 olan ve programa ait alması gereken tüm derslerin yükümlülüklerini yerine getiren öğrenciye</a:t>
            </a:r>
            <a:r>
              <a:rPr lang="tr-TR" sz="1400" i="1" dirty="0" smtClean="0">
                <a:latin typeface="Century Gothic" panose="020B0502020202020204" pitchFamily="34" charset="0"/>
              </a:rPr>
              <a:t>, kayıtlı olduğu programın lisans veya ön lisans diploması, diploma eki ve not durum belgesi (transkript) verilir.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1516" y="3524495"/>
            <a:ext cx="12123193" cy="224676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Century Gothic" panose="020B0502020202020204" pitchFamily="34" charset="0"/>
              </a:rPr>
              <a:t>Yukarıda belirtilen Uludağ Üniversitesi </a:t>
            </a:r>
            <a:r>
              <a:rPr lang="tr-TR" sz="2000" b="1" dirty="0" err="1" smtClean="0">
                <a:latin typeface="Century Gothic" panose="020B0502020202020204" pitchFamily="34" charset="0"/>
              </a:rPr>
              <a:t>Önlisans</a:t>
            </a:r>
            <a:r>
              <a:rPr lang="tr-TR" sz="2000" b="1" dirty="0" smtClean="0">
                <a:latin typeface="Century Gothic" panose="020B0502020202020204" pitchFamily="34" charset="0"/>
              </a:rPr>
              <a:t> Ve Lisans Öğretim Yönetmeliği 37. maddesi uyarınca öğrencinin;</a:t>
            </a:r>
          </a:p>
          <a:p>
            <a:endParaRPr lang="tr-TR" sz="20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Century Gothic" panose="020B0502020202020204" pitchFamily="34" charset="0"/>
              </a:rPr>
              <a:t>Eğitim planında belirtilmiş olan tüm zorunlu, </a:t>
            </a:r>
            <a:r>
              <a:rPr lang="tr-TR" sz="2000" b="1" dirty="0" err="1" smtClean="0">
                <a:latin typeface="Century Gothic" panose="020B0502020202020204" pitchFamily="34" charset="0"/>
              </a:rPr>
              <a:t>alaniçi</a:t>
            </a:r>
            <a:r>
              <a:rPr lang="tr-TR" sz="2000" b="1" dirty="0">
                <a:latin typeface="Century Gothic" panose="020B0502020202020204" pitchFamily="34" charset="0"/>
              </a:rPr>
              <a:t> </a:t>
            </a:r>
            <a:r>
              <a:rPr lang="tr-TR" sz="2000" b="1" dirty="0" smtClean="0">
                <a:latin typeface="Century Gothic" panose="020B0502020202020204" pitchFamily="34" charset="0"/>
              </a:rPr>
              <a:t>seçmeli ve </a:t>
            </a:r>
            <a:r>
              <a:rPr lang="tr-TR" sz="2000" b="1" dirty="0" err="1" smtClean="0">
                <a:latin typeface="Century Gothic" panose="020B0502020202020204" pitchFamily="34" charset="0"/>
              </a:rPr>
              <a:t>alandışı</a:t>
            </a:r>
            <a:r>
              <a:rPr lang="tr-TR" sz="2000" b="1" dirty="0" smtClean="0">
                <a:latin typeface="Century Gothic" panose="020B0502020202020204" pitchFamily="34" charset="0"/>
              </a:rPr>
              <a:t> seçmeli dersleri başarıyla tamamlaması,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Century Gothic" panose="020B0502020202020204" pitchFamily="34" charset="0"/>
              </a:rPr>
              <a:t>Genel not ortalaması 2.00’ın üstünde olması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Century Gothic" panose="020B0502020202020204" pitchFamily="34" charset="0"/>
              </a:rPr>
              <a:t>En az 240 AKTS kredilik dersi başarıyla tamamlaması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5080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Toplam AKTS kredime ve Genel Not Ortalamama nereden bakabilirim?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" y="960956"/>
            <a:ext cx="9543661" cy="5920082"/>
          </a:xfrm>
        </p:spPr>
      </p:pic>
      <p:sp>
        <p:nvSpPr>
          <p:cNvPr id="5" name="Oval 4"/>
          <p:cNvSpPr/>
          <p:nvPr/>
        </p:nvSpPr>
        <p:spPr>
          <a:xfrm>
            <a:off x="0" y="2458387"/>
            <a:ext cx="1918741" cy="374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-31231" y="3375284"/>
            <a:ext cx="1918741" cy="432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744862" y="2174955"/>
            <a:ext cx="233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Century Gothic" panose="020B0502020202020204" pitchFamily="34" charset="0"/>
              </a:rPr>
              <a:t>Derslerinizi </a:t>
            </a:r>
            <a:r>
              <a:rPr lang="tr-TR" sz="1600" dirty="0" smtClean="0">
                <a:latin typeface="Century Gothic" panose="020B0502020202020204" pitchFamily="34" charset="0"/>
              </a:rPr>
              <a:t>kontrol edebilmeniz için önce müfredat yılınızı bilmeniz gerekir. Bu bilgiye </a:t>
            </a:r>
            <a:r>
              <a:rPr lang="tr-TR" sz="1600" dirty="0">
                <a:latin typeface="Century Gothic" panose="020B0502020202020204" pitchFamily="34" charset="0"/>
              </a:rPr>
              <a:t>o</a:t>
            </a:r>
            <a:r>
              <a:rPr lang="tr-TR" sz="1600" dirty="0" smtClean="0">
                <a:latin typeface="Century Gothic" panose="020B0502020202020204" pitchFamily="34" charset="0"/>
              </a:rPr>
              <a:t>tomasyon sisteminizdeki </a:t>
            </a: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Rapor</a:t>
            </a:r>
            <a:r>
              <a:rPr lang="tr-TR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1600" dirty="0" smtClean="0">
                <a:latin typeface="Century Gothic" panose="020B0502020202020204" pitchFamily="34" charset="0"/>
              </a:rPr>
              <a:t>kısmından </a:t>
            </a: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Taslak Mezuniyet Transkripti </a:t>
            </a:r>
            <a:r>
              <a:rPr lang="tr-TR" sz="1600" dirty="0" smtClean="0">
                <a:latin typeface="Century Gothic" panose="020B0502020202020204" pitchFamily="34" charset="0"/>
              </a:rPr>
              <a:t>butonuna basarak ulaşabilirsiniz.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288665" y="4301544"/>
            <a:ext cx="14939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469746" y="4125717"/>
            <a:ext cx="905585" cy="1180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6055" y="3843724"/>
            <a:ext cx="905585" cy="15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730321" y="5550794"/>
            <a:ext cx="3052293" cy="1545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595679" y="5443401"/>
            <a:ext cx="490711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Örneğimiz 2016-2017 Müfredat Yılına tabi.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13" name="Düz Ok Bağlayıcısı 12"/>
          <p:cNvCxnSpPr>
            <a:stCxn id="10" idx="3"/>
          </p:cNvCxnSpPr>
          <p:nvPr/>
        </p:nvCxnSpPr>
        <p:spPr>
          <a:xfrm flipV="1">
            <a:off x="5782614" y="5628067"/>
            <a:ext cx="759854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9"/>
            <a:ext cx="9639300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Toplam AKTS kredime ve Genel Not Ortalamama nereden bakabilirim?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2462" y="2999544"/>
            <a:ext cx="807076" cy="4637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9639300" y="2327053"/>
            <a:ext cx="24838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Taslak Mezuniyet Transkriptinizin son sayfasına gelerek AKTS ve </a:t>
            </a:r>
            <a:r>
              <a:rPr lang="tr-TR" sz="1400" dirty="0" err="1" smtClean="0">
                <a:latin typeface="Century Gothic" panose="020B0502020202020204" pitchFamily="34" charset="0"/>
              </a:rPr>
              <a:t>Gano’nuzu</a:t>
            </a:r>
            <a:r>
              <a:rPr lang="tr-TR" sz="1400" dirty="0" smtClean="0">
                <a:latin typeface="Century Gothic" panose="020B0502020202020204" pitchFamily="34" charset="0"/>
              </a:rPr>
              <a:t> </a:t>
            </a:r>
            <a:r>
              <a:rPr lang="tr-TR" sz="1400" dirty="0" err="1" smtClean="0">
                <a:latin typeface="Century Gothic" panose="020B0502020202020204" pitchFamily="34" charset="0"/>
              </a:rPr>
              <a:t>kontol</a:t>
            </a:r>
            <a:r>
              <a:rPr lang="tr-TR" sz="1400" dirty="0" smtClean="0">
                <a:latin typeface="Century Gothic" panose="020B0502020202020204" pitchFamily="34" charset="0"/>
              </a:rPr>
              <a:t> edebilirsiniz.</a:t>
            </a:r>
          </a:p>
          <a:p>
            <a:endParaRPr lang="tr-TR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Century Gothic" panose="020B0502020202020204" pitchFamily="34" charset="0"/>
              </a:rPr>
              <a:t>AKTS’niz</a:t>
            </a:r>
            <a:r>
              <a:rPr lang="tr-TR" sz="1400" dirty="0" smtClean="0">
                <a:latin typeface="Century Gothic" panose="020B0502020202020204" pitchFamily="34" charset="0"/>
              </a:rPr>
              <a:t> 240 ya da 240’ın üstünde olmalı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Century Gothic" panose="020B0502020202020204" pitchFamily="34" charset="0"/>
              </a:rPr>
              <a:t>GANO’nun</a:t>
            </a:r>
            <a:r>
              <a:rPr lang="tr-TR" sz="1400" dirty="0" smtClean="0">
                <a:latin typeface="Century Gothic" panose="020B0502020202020204" pitchFamily="34" charset="0"/>
              </a:rPr>
              <a:t> 2.00’ın üstünde olmalı</a:t>
            </a:r>
          </a:p>
        </p:txBody>
      </p:sp>
      <p:sp>
        <p:nvSpPr>
          <p:cNvPr id="16" name="Oval 15"/>
          <p:cNvSpPr/>
          <p:nvPr/>
        </p:nvSpPr>
        <p:spPr>
          <a:xfrm>
            <a:off x="3204274" y="2999544"/>
            <a:ext cx="1522271" cy="4637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055502" y="2626057"/>
            <a:ext cx="1005895" cy="31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1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Mezuniyetimin kontrolü için nasıl başvurabilirim?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40946" y="2327053"/>
            <a:ext cx="648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Web sitesinde bulunan bu formu eksiksiz bir şekilde doldurarak evrak </a:t>
            </a:r>
            <a:r>
              <a:rPr lang="tr-TR" sz="1400" dirty="0" err="1" smtClean="0">
                <a:latin typeface="Century Gothic" panose="020B0502020202020204" pitchFamily="34" charset="0"/>
              </a:rPr>
              <a:t>kayıda</a:t>
            </a:r>
            <a:r>
              <a:rPr lang="tr-TR" sz="1400" dirty="0" smtClean="0">
                <a:latin typeface="Century Gothic" panose="020B0502020202020204" pitchFamily="34" charset="0"/>
              </a:rPr>
              <a:t> ulaştırmanız gerekir.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4055502" y="2626057"/>
            <a:ext cx="1005895" cy="31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8" y="940159"/>
            <a:ext cx="3758554" cy="5917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Hangi Müfredat </a:t>
            </a:r>
            <a:r>
              <a:rPr lang="tr-TR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ılına tabiyim?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" y="960956"/>
            <a:ext cx="9543661" cy="5920082"/>
          </a:xfrm>
        </p:spPr>
      </p:pic>
      <p:sp>
        <p:nvSpPr>
          <p:cNvPr id="5" name="Oval 4"/>
          <p:cNvSpPr/>
          <p:nvPr/>
        </p:nvSpPr>
        <p:spPr>
          <a:xfrm>
            <a:off x="0" y="2458387"/>
            <a:ext cx="1918741" cy="374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-31231" y="3375284"/>
            <a:ext cx="1918741" cy="432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744862" y="2174955"/>
            <a:ext cx="233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Century Gothic" panose="020B0502020202020204" pitchFamily="34" charset="0"/>
              </a:rPr>
              <a:t>Derslerinizi </a:t>
            </a:r>
            <a:r>
              <a:rPr lang="tr-TR" sz="1600" dirty="0" smtClean="0">
                <a:latin typeface="Century Gothic" panose="020B0502020202020204" pitchFamily="34" charset="0"/>
              </a:rPr>
              <a:t>kontrol edebilmeniz için önce müfredat yılınızı bilmeniz gerekir. Bu bilgiye </a:t>
            </a:r>
            <a:r>
              <a:rPr lang="tr-TR" sz="1600" dirty="0">
                <a:latin typeface="Century Gothic" panose="020B0502020202020204" pitchFamily="34" charset="0"/>
              </a:rPr>
              <a:t>o</a:t>
            </a:r>
            <a:r>
              <a:rPr lang="tr-TR" sz="1600" dirty="0" smtClean="0">
                <a:latin typeface="Century Gothic" panose="020B0502020202020204" pitchFamily="34" charset="0"/>
              </a:rPr>
              <a:t>tomasyon sisteminizdeki </a:t>
            </a: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Rapor</a:t>
            </a:r>
            <a:r>
              <a:rPr lang="tr-TR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1600" dirty="0" smtClean="0">
                <a:latin typeface="Century Gothic" panose="020B0502020202020204" pitchFamily="34" charset="0"/>
              </a:rPr>
              <a:t>kısmından </a:t>
            </a: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Taslak Mezuniyet Transkripti </a:t>
            </a:r>
            <a:r>
              <a:rPr lang="tr-TR" sz="1600" dirty="0" smtClean="0">
                <a:latin typeface="Century Gothic" panose="020B0502020202020204" pitchFamily="34" charset="0"/>
              </a:rPr>
              <a:t>butonuna basarak ulaşabilirsiniz.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288665" y="4301544"/>
            <a:ext cx="14939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469746" y="4125717"/>
            <a:ext cx="905585" cy="1180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6055" y="3843724"/>
            <a:ext cx="905585" cy="15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730321" y="5550794"/>
            <a:ext cx="3052293" cy="1545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595679" y="5443401"/>
            <a:ext cx="490711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Örneğimiz 2016-2017 Müfredat Yılına tabi.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13" name="Düz Ok Bağlayıcısı 12"/>
          <p:cNvCxnSpPr>
            <a:stCxn id="10" idx="3"/>
          </p:cNvCxnSpPr>
          <p:nvPr/>
        </p:nvCxnSpPr>
        <p:spPr>
          <a:xfrm flipV="1">
            <a:off x="5782614" y="5628067"/>
            <a:ext cx="759854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hangi dersin grubu nedir? Dersin Dönemi Nedir? Kaç adet seçmeli, zorunlu ders almam gerekir?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9"/>
          <a:stretch/>
        </p:blipFill>
        <p:spPr>
          <a:xfrm>
            <a:off x="44974" y="939343"/>
            <a:ext cx="9601302" cy="5931483"/>
          </a:xfrm>
        </p:spPr>
      </p:pic>
      <p:sp>
        <p:nvSpPr>
          <p:cNvPr id="5" name="Oval 4"/>
          <p:cNvSpPr/>
          <p:nvPr/>
        </p:nvSpPr>
        <p:spPr>
          <a:xfrm>
            <a:off x="1887510" y="1504747"/>
            <a:ext cx="456445" cy="374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220496" y="6529589"/>
            <a:ext cx="1081826" cy="3412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744862" y="2174955"/>
            <a:ext cx="2337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 smtClean="0">
                <a:latin typeface="Century Gothic" panose="020B0502020202020204" pitchFamily="34" charset="0"/>
              </a:rPr>
              <a:t>Mürfedatınızı</a:t>
            </a:r>
            <a:r>
              <a:rPr lang="tr-TR" sz="1600" dirty="0" smtClean="0">
                <a:latin typeface="Century Gothic" panose="020B0502020202020204" pitchFamily="34" charset="0"/>
              </a:rPr>
              <a:t> yazdırma tuşuna basarak </a:t>
            </a:r>
            <a:r>
              <a:rPr lang="tr-TR" sz="1600" dirty="0" err="1" smtClean="0">
                <a:latin typeface="Century Gothic" panose="020B0502020202020204" pitchFamily="34" charset="0"/>
              </a:rPr>
              <a:t>pdf</a:t>
            </a:r>
            <a:r>
              <a:rPr lang="tr-TR" sz="1600" dirty="0" smtClean="0">
                <a:latin typeface="Century Gothic" panose="020B0502020202020204" pitchFamily="34" charset="0"/>
              </a:rPr>
              <a:t> formatında indiriniz.</a:t>
            </a:r>
          </a:p>
          <a:p>
            <a:endParaRPr lang="tr-T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hangi dersin grubu nedir? Dersin Dönemi Nedir? Kaç adet seçmeli, zorunlu ders almam gerekir?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82" y="960956"/>
            <a:ext cx="6900228" cy="5920082"/>
          </a:xfrm>
        </p:spPr>
      </p:pic>
      <p:sp>
        <p:nvSpPr>
          <p:cNvPr id="7" name="Dikdörtgen 6"/>
          <p:cNvSpPr/>
          <p:nvPr/>
        </p:nvSpPr>
        <p:spPr>
          <a:xfrm>
            <a:off x="8351979" y="964343"/>
            <a:ext cx="3840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latin typeface="Century Gothic" panose="020B0502020202020204" pitchFamily="34" charset="0"/>
              </a:rPr>
              <a:t>Öğrenci Müfredat Takibi Belgesi içinde almanız gereken zorunlu dersler, </a:t>
            </a:r>
            <a:r>
              <a:rPr lang="tr-TR" sz="16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600" dirty="0" smtClean="0">
                <a:latin typeface="Century Gothic" panose="020B0502020202020204" pitchFamily="34" charset="0"/>
              </a:rPr>
              <a:t> ve </a:t>
            </a:r>
            <a:r>
              <a:rPr lang="tr-TR" sz="1600" dirty="0" err="1" smtClean="0">
                <a:latin typeface="Century Gothic" panose="020B0502020202020204" pitchFamily="34" charset="0"/>
              </a:rPr>
              <a:t>alandışı</a:t>
            </a:r>
            <a:r>
              <a:rPr lang="tr-TR" sz="1600" dirty="0" smtClean="0">
                <a:latin typeface="Century Gothic" panose="020B0502020202020204" pitchFamily="34" charset="0"/>
              </a:rPr>
              <a:t> seçmeli dersler mevcuttur. </a:t>
            </a:r>
          </a:p>
          <a:p>
            <a:endParaRPr lang="tr-TR" sz="1600" dirty="0">
              <a:latin typeface="Century Gothic" panose="020B0502020202020204" pitchFamily="34" charset="0"/>
            </a:endParaRPr>
          </a:p>
          <a:p>
            <a:r>
              <a:rPr lang="tr-TR" sz="1600" dirty="0" smtClean="0">
                <a:latin typeface="Century Gothic" panose="020B0502020202020204" pitchFamily="34" charset="0"/>
              </a:rPr>
              <a:t>Bu derslerin hangi döneme ait oldukları, grupları ve aldığınız harf notları güncel bir şekilde otomasyon tarafından işlenmektedir.</a:t>
            </a:r>
            <a:endParaRPr lang="tr-TR" sz="1600" dirty="0">
              <a:latin typeface="Century Gothic" panose="020B0502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310651" y="1725769"/>
            <a:ext cx="450761" cy="51322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00049" y="1725768"/>
            <a:ext cx="450761" cy="5132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289447" y="1725767"/>
            <a:ext cx="450761" cy="51322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01909" y="1725769"/>
            <a:ext cx="450761" cy="51322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013456" y="1725766"/>
            <a:ext cx="450761" cy="51322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66575" y="980668"/>
            <a:ext cx="1500417" cy="1169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Bu sütun dersin alınması gereken dönemi gösterir</a:t>
            </a:r>
            <a:endParaRPr lang="tr-TR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 flipH="1">
            <a:off x="1566993" y="1334784"/>
            <a:ext cx="63286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66575" y="2197053"/>
            <a:ext cx="1500417" cy="1303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Bu sütun dersin Seçmeli Ders ya da Zorunlu Ders olduğunu gösterir.</a:t>
            </a:r>
            <a:endParaRPr lang="tr-TR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1566992" y="2989932"/>
            <a:ext cx="423062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8373506" y="3272667"/>
            <a:ext cx="3818493" cy="3585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Bu sütun seçmeli derslerin hangi gruba ait olduğunu gösterir.</a:t>
            </a:r>
          </a:p>
          <a:p>
            <a:pPr algn="ctr"/>
            <a:endParaRPr lang="tr-TR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tr-T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100 grubu: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Yabancı Dil Dersleri müfredatta zorunlu </a:t>
            </a:r>
            <a:r>
              <a:rPr lang="tr-TR" sz="1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derslerdir.İngilizce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 Almanca ve Fransızca dersleri arasından biri seçilerek alındığından dolayı seçmeli olarak gözükür. </a:t>
            </a:r>
          </a:p>
          <a:p>
            <a:r>
              <a:rPr lang="tr-T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5 grubu: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Alandışı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Seçmeli Dersler.</a:t>
            </a:r>
          </a:p>
          <a:p>
            <a:r>
              <a:rPr lang="tr-T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 grubu: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Seçmeli Dersler.</a:t>
            </a:r>
          </a:p>
          <a:p>
            <a:endParaRPr lang="tr-TR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tr-T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ÖNEMLİ!!! Dersler sonradan açılmış ya da daha sonradan grubu değişmiş olabilir. Aldığınız dönemki grup değil, Bu belgede yazan (sizler ders seçerken yanında belirtilen ile aynı) grup önemlidir.</a:t>
            </a:r>
            <a:endParaRPr lang="tr-TR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6761412" y="3546516"/>
            <a:ext cx="161209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ikdörtgen 35"/>
          <p:cNvSpPr/>
          <p:nvPr/>
        </p:nvSpPr>
        <p:spPr>
          <a:xfrm>
            <a:off x="61219" y="3547396"/>
            <a:ext cx="1500417" cy="1621097"/>
          </a:xfrm>
          <a:prstGeom prst="rect">
            <a:avLst/>
          </a:prstGeom>
          <a:solidFill>
            <a:srgbClr val="FFD1D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Bu sütun o ders grubundan dönemde toplam kaç tane almanız gerektiğini gösterir.</a:t>
            </a:r>
            <a:endParaRPr lang="tr-TR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7" name="Düz Ok Bağlayıcısı 36"/>
          <p:cNvCxnSpPr/>
          <p:nvPr/>
        </p:nvCxnSpPr>
        <p:spPr>
          <a:xfrm flipH="1">
            <a:off x="1561638" y="4433040"/>
            <a:ext cx="523841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/>
          <p:cNvSpPr/>
          <p:nvPr/>
        </p:nvSpPr>
        <p:spPr>
          <a:xfrm>
            <a:off x="63705" y="5204437"/>
            <a:ext cx="1500417" cy="1621097"/>
          </a:xfrm>
          <a:prstGeom prst="rect">
            <a:avLst/>
          </a:prstGeom>
          <a:solidFill>
            <a:srgbClr val="DEC8EE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Bu sütun o ders grubundan toplam kaç tane aldığınızı gösterir. </a:t>
            </a:r>
          </a:p>
          <a:p>
            <a:r>
              <a:rPr lang="tr-TR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DİKKAT!! Kaldığınız dersleri de sayıya katar.</a:t>
            </a:r>
            <a:endParaRPr lang="tr-TR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Düz Ok Bağlayıcısı 40"/>
          <p:cNvCxnSpPr/>
          <p:nvPr/>
        </p:nvCxnSpPr>
        <p:spPr>
          <a:xfrm flipH="1">
            <a:off x="1564125" y="6010569"/>
            <a:ext cx="572532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Bağlayıcı 44"/>
          <p:cNvCxnSpPr/>
          <p:nvPr/>
        </p:nvCxnSpPr>
        <p:spPr>
          <a:xfrm>
            <a:off x="2213113" y="1338470"/>
            <a:ext cx="0" cy="3872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" y="960956"/>
            <a:ext cx="7016393" cy="5920082"/>
          </a:xfrm>
        </p:spPr>
      </p:pic>
      <p:sp>
        <p:nvSpPr>
          <p:cNvPr id="7" name="Dikdörtgen 6"/>
          <p:cNvSpPr/>
          <p:nvPr/>
        </p:nvSpPr>
        <p:spPr>
          <a:xfrm>
            <a:off x="7026546" y="1154537"/>
            <a:ext cx="5165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entury Gothic" panose="020B0502020202020204" pitchFamily="34" charset="0"/>
              </a:rPr>
              <a:t>1)Tek tek kontrol ederek zorunlu derslerden geçer not aldığınızdan emin olun.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026546" y="1739312"/>
            <a:ext cx="51654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entury Gothic" panose="020B0502020202020204" pitchFamily="34" charset="0"/>
              </a:rPr>
              <a:t>2)Tek tek kontrol ederek </a:t>
            </a:r>
            <a:r>
              <a:rPr lang="tr-TR" sz="1400" b="1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b="1" dirty="0" smtClean="0">
                <a:latin typeface="Century Gothic" panose="020B0502020202020204" pitchFamily="34" charset="0"/>
              </a:rPr>
              <a:t> derslerden (3 grubu dersler) geçer not aldığınızdan emin olun.</a:t>
            </a:r>
          </a:p>
          <a:p>
            <a:endParaRPr lang="tr-TR" sz="1400" dirty="0">
              <a:latin typeface="Century Gothic" panose="020B0502020202020204" pitchFamily="34" charset="0"/>
            </a:endParaRPr>
          </a:p>
          <a:p>
            <a:r>
              <a:rPr lang="tr-TR" sz="1400" dirty="0" smtClean="0">
                <a:latin typeface="Century Gothic" panose="020B0502020202020204" pitchFamily="34" charset="0"/>
              </a:rPr>
              <a:t>Her dönemden sorumlu olduğunuz sayıya bakarak o dönemde yeterli sayıda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ders aldığınızdan emin olun.</a:t>
            </a:r>
          </a:p>
          <a:p>
            <a:endParaRPr lang="tr-TR" sz="1400" dirty="0">
              <a:latin typeface="Century Gothic" panose="020B0502020202020204" pitchFamily="34" charset="0"/>
            </a:endParaRPr>
          </a:p>
          <a:p>
            <a:r>
              <a:rPr lang="tr-TR" sz="1400" b="1" dirty="0" smtClean="0">
                <a:latin typeface="Century Gothic" panose="020B0502020202020204" pitchFamily="34" charset="0"/>
              </a:rPr>
              <a:t>DİKKAT!!! </a:t>
            </a:r>
            <a:r>
              <a:rPr lang="tr-TR" sz="1400" dirty="0" smtClean="0">
                <a:latin typeface="Century Gothic" panose="020B0502020202020204" pitchFamily="34" charset="0"/>
              </a:rPr>
              <a:t>Alan içi seçmeli dersler yıl içerisinde havuzdur. Yani 2.yıl 3 ve 4. dönemde almanız gereken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seçmeliler, 3. yıl 5 ve 6. dönemde almanız gereken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seçmeliler, 4. yıl 7 ve 8. dönemde almanız gereken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seçmeliler kendi içinde havuzdur. O yıla ait almanız gereken toplam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şartını sağlamanız yeterlidir. . Fakat dönemlere dikkat ederek almanız mezuniyet aşamasında derslerin görünmesi açısından sıkıntı yaratmaması için döneminde alınması tavsiye edilir.</a:t>
            </a:r>
          </a:p>
          <a:p>
            <a:endParaRPr lang="tr-TR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026546" y="5247112"/>
            <a:ext cx="51654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entury Gothic" panose="020B0502020202020204" pitchFamily="34" charset="0"/>
              </a:rPr>
              <a:t>3)Tek tek kontrol ederek </a:t>
            </a:r>
            <a:r>
              <a:rPr lang="tr-TR" sz="1400" b="1" dirty="0" err="1" smtClean="0">
                <a:latin typeface="Century Gothic" panose="020B0502020202020204" pitchFamily="34" charset="0"/>
              </a:rPr>
              <a:t>alandışı</a:t>
            </a:r>
            <a:r>
              <a:rPr lang="tr-TR" sz="1400" b="1" dirty="0" smtClean="0">
                <a:latin typeface="Century Gothic" panose="020B0502020202020204" pitchFamily="34" charset="0"/>
              </a:rPr>
              <a:t> derslerden (5 grubu dersler) geçer not aldığınızdan emin olun.</a:t>
            </a:r>
          </a:p>
          <a:p>
            <a:endParaRPr lang="tr-TR" sz="1400" dirty="0" smtClean="0">
              <a:latin typeface="Century Gothic" panose="020B0502020202020204" pitchFamily="34" charset="0"/>
            </a:endParaRPr>
          </a:p>
          <a:p>
            <a:r>
              <a:rPr lang="tr-TR" sz="1400" b="1" dirty="0" smtClean="0">
                <a:latin typeface="Century Gothic" panose="020B0502020202020204" pitchFamily="34" charset="0"/>
              </a:rPr>
              <a:t>DİKKAT!!! </a:t>
            </a:r>
            <a:r>
              <a:rPr lang="tr-TR" sz="1400" dirty="0" smtClean="0">
                <a:latin typeface="Century Gothic" panose="020B0502020202020204" pitchFamily="34" charset="0"/>
              </a:rPr>
              <a:t>Alan dışı seçmeli derslerin hepsi havuzdur. Fakat dönemlere dikkat ederek almanız mezuniyet aşamasında derslerin görünmesi açısından sıkıntı yaratmaması için döneminde alınması tavsiye edilir.</a:t>
            </a:r>
          </a:p>
        </p:txBody>
      </p:sp>
    </p:spTree>
    <p:extLst>
      <p:ext uri="{BB962C8B-B14F-4D97-AF65-F5344CB8AC3E}">
        <p14:creationId xmlns:p14="http://schemas.microsoft.com/office/powerpoint/2010/main" val="2769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</a:t>
            </a:r>
            <a:r>
              <a:rPr lang="tr-TR" sz="2000" b="1" u="sng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alaniçi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seçmeli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511695" y="1315522"/>
            <a:ext cx="7542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Örneğimiz üzerinden toplamda almamız gereken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derslerimizi sayalım.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159"/>
            <a:ext cx="4511696" cy="591784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6" b="42119"/>
          <a:stretch/>
        </p:blipFill>
        <p:spPr>
          <a:xfrm>
            <a:off x="4649310" y="2523195"/>
            <a:ext cx="7405077" cy="48617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Dikdörtgen 17"/>
          <p:cNvSpPr/>
          <p:nvPr/>
        </p:nvSpPr>
        <p:spPr>
          <a:xfrm>
            <a:off x="-1" y="4082603"/>
            <a:ext cx="4511697" cy="2575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10637949" y="245342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149402" y="241211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45795"/>
              </p:ext>
            </p:extLst>
          </p:nvPr>
        </p:nvGraphicFramePr>
        <p:xfrm>
          <a:off x="4649308" y="4693966"/>
          <a:ext cx="7405078" cy="72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450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36996"/>
              </a:tblGrid>
              <a:tr h="36288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1.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2.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3.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4.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5.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6.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7.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8.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ALANİÇİ SEÇMELİ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4580503" y="3344481"/>
            <a:ext cx="75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Bu satırdan 4. dönemde toplamda 2 adet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(3 Grubu) ders almamız gerektiğini anlıyoruz.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4606261" y="5524775"/>
            <a:ext cx="7542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Sizlerde bu şekilde bir tablo yaparsanız çok daha net görmüş olursunuz.</a:t>
            </a:r>
          </a:p>
        </p:txBody>
      </p:sp>
      <p:cxnSp>
        <p:nvCxnSpPr>
          <p:cNvPr id="25" name="Dirsek Bağlayıcısı 24"/>
          <p:cNvCxnSpPr>
            <a:endCxn id="17" idx="1"/>
          </p:cNvCxnSpPr>
          <p:nvPr/>
        </p:nvCxnSpPr>
        <p:spPr>
          <a:xfrm rot="5400000" flipH="1" flipV="1">
            <a:off x="3585447" y="3018742"/>
            <a:ext cx="1316320" cy="811405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45281"/>
          <a:stretch/>
        </p:blipFill>
        <p:spPr>
          <a:xfrm>
            <a:off x="4649249" y="2562893"/>
            <a:ext cx="7405200" cy="42277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159"/>
            <a:ext cx="4511697" cy="591784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</a:t>
            </a:r>
            <a:r>
              <a:rPr lang="tr-TR" sz="2000" b="1" u="sng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alaniçi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seçmeli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" y="3928055"/>
            <a:ext cx="4511697" cy="2575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10637949" y="245342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149402" y="2412115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99430"/>
              </p:ext>
            </p:extLst>
          </p:nvPr>
        </p:nvGraphicFramePr>
        <p:xfrm>
          <a:off x="4649308" y="4693966"/>
          <a:ext cx="7405078" cy="72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450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36996"/>
              </a:tblGrid>
              <a:tr h="36288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1.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2.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3.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4.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5.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6.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7.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8.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ALANİÇİ SEÇMELİ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4580503" y="3344481"/>
            <a:ext cx="75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Bu satırdan 5. dönemde toplamda 2 adet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(3 Grubu) ders almamız gerektiğini anlıyoruz.</a:t>
            </a:r>
          </a:p>
        </p:txBody>
      </p:sp>
      <p:cxnSp>
        <p:nvCxnSpPr>
          <p:cNvPr id="24" name="Dirsek Bağlayıcısı 23"/>
          <p:cNvCxnSpPr/>
          <p:nvPr/>
        </p:nvCxnSpPr>
        <p:spPr>
          <a:xfrm rot="5400000" flipH="1" flipV="1">
            <a:off x="3710356" y="2989102"/>
            <a:ext cx="1161771" cy="716137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1" b="44518"/>
          <a:stretch/>
        </p:blipFill>
        <p:spPr>
          <a:xfrm>
            <a:off x="4650199" y="2576848"/>
            <a:ext cx="7405138" cy="45076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</a:t>
            </a:r>
            <a:r>
              <a:rPr lang="tr-TR" sz="2000" b="1" u="sng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alaniçi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seçmeli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159"/>
            <a:ext cx="4511696" cy="591784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1" y="3953813"/>
            <a:ext cx="4511697" cy="2575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0637949" y="2479183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149402" y="2437873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06937"/>
              </p:ext>
            </p:extLst>
          </p:nvPr>
        </p:nvGraphicFramePr>
        <p:xfrm>
          <a:off x="4649308" y="4693966"/>
          <a:ext cx="7405078" cy="72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450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36996"/>
              </a:tblGrid>
              <a:tr h="36288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1.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2.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3.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4.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5.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6.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7.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8.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ALANİÇİ SEÇMELİ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Dikdörtgen 17"/>
          <p:cNvSpPr/>
          <p:nvPr/>
        </p:nvSpPr>
        <p:spPr>
          <a:xfrm>
            <a:off x="4580503" y="3344481"/>
            <a:ext cx="75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Bu satırdan 6. dönemde toplamda 2 adet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(3 Grubu) ders almamız gerektiğini anlıyoruz.</a:t>
            </a:r>
          </a:p>
        </p:txBody>
      </p:sp>
      <p:cxnSp>
        <p:nvCxnSpPr>
          <p:cNvPr id="20" name="Dirsek Bağlayıcısı 19"/>
          <p:cNvCxnSpPr/>
          <p:nvPr/>
        </p:nvCxnSpPr>
        <p:spPr>
          <a:xfrm rot="5400000" flipH="1" flipV="1">
            <a:off x="3710356" y="3014860"/>
            <a:ext cx="1161771" cy="716137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15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Müfredat yılıma göre </a:t>
            </a:r>
            <a:r>
              <a:rPr lang="tr-TR" sz="2000" b="1" u="sng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alaniçi</a:t>
            </a:r>
            <a:r>
              <a:rPr lang="tr-TR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seçmeli derslerimi tamamladığımı nasıl kontrol edebilirim?</a:t>
            </a:r>
            <a:endParaRPr lang="tr-T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9"/>
            <a:ext cx="4511697" cy="591784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1" b="43913"/>
          <a:stretch/>
        </p:blipFill>
        <p:spPr>
          <a:xfrm>
            <a:off x="4649307" y="2575776"/>
            <a:ext cx="7405079" cy="4765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Dikdörtgen 9"/>
          <p:cNvSpPr/>
          <p:nvPr/>
        </p:nvSpPr>
        <p:spPr>
          <a:xfrm>
            <a:off x="-1" y="3979571"/>
            <a:ext cx="4511697" cy="2575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0637949" y="2504941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149402" y="2463631"/>
            <a:ext cx="386366" cy="70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22975"/>
              </p:ext>
            </p:extLst>
          </p:nvPr>
        </p:nvGraphicFramePr>
        <p:xfrm>
          <a:off x="4649308" y="4719724"/>
          <a:ext cx="7405078" cy="72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450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90079"/>
                <a:gridCol w="636996"/>
              </a:tblGrid>
              <a:tr h="36288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1.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2.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3.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4.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5.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6.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7.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8. DÖNEM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ALANİÇİ SEÇMELİ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Dikdörtgen 16"/>
          <p:cNvSpPr/>
          <p:nvPr/>
        </p:nvSpPr>
        <p:spPr>
          <a:xfrm>
            <a:off x="4580503" y="3370239"/>
            <a:ext cx="75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Century Gothic" panose="020B0502020202020204" pitchFamily="34" charset="0"/>
              </a:rPr>
              <a:t>Bu satırdan 7. dönemde toplamda 5 adet </a:t>
            </a:r>
            <a:r>
              <a:rPr lang="tr-TR" sz="1400" dirty="0" err="1" smtClean="0">
                <a:latin typeface="Century Gothic" panose="020B0502020202020204" pitchFamily="34" charset="0"/>
              </a:rPr>
              <a:t>Alaniçi</a:t>
            </a:r>
            <a:r>
              <a:rPr lang="tr-TR" sz="1400" dirty="0" smtClean="0">
                <a:latin typeface="Century Gothic" panose="020B0502020202020204" pitchFamily="34" charset="0"/>
              </a:rPr>
              <a:t> seçmeli (3 Grubu) ders almamız gerektiğini anlıyoruz.</a:t>
            </a:r>
          </a:p>
        </p:txBody>
      </p:sp>
      <p:cxnSp>
        <p:nvCxnSpPr>
          <p:cNvPr id="18" name="Dirsek Bağlayıcısı 17"/>
          <p:cNvCxnSpPr/>
          <p:nvPr/>
        </p:nvCxnSpPr>
        <p:spPr>
          <a:xfrm rot="5400000" flipH="1" flipV="1">
            <a:off x="3710356" y="3040618"/>
            <a:ext cx="1161771" cy="716137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1007</Words>
  <Application>Microsoft Office PowerPoint</Application>
  <PresentationFormat>Geniş ekran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Teması</vt:lpstr>
      <vt:lpstr>MEZUNİYET İÇİN ÖĞRENCİ OTOMASYON SİSTEMİNDEN KONTROL AŞAMALARI</vt:lpstr>
      <vt:lpstr>Hangi Müfredat Yılına tabiyim?</vt:lpstr>
      <vt:lpstr>Müfredat yılıma göre hangi dersin grubu nedir? Dersin Dönemi Nedir? Kaç adet seçmeli, zorunlu ders almam gerekir?</vt:lpstr>
      <vt:lpstr>Müfredat yılıma göre hangi dersin grubu nedir? Dersin Dönemi Nedir? Kaç adet seçmeli, zorunlu ders almam gerekir?</vt:lpstr>
      <vt:lpstr>Müfredat yılıma göre derslerimi tamamladığımı nasıl kontrol edebilirim?</vt:lpstr>
      <vt:lpstr>Müfredat yılıma göre alaniçi seçmeli derslerimi tamamladığımı nasıl kontrol edebilirim?</vt:lpstr>
      <vt:lpstr>Müfredat yılıma göre alaniçi seçmeli derslerimi tamamladığımı nasıl kontrol edebilirim?</vt:lpstr>
      <vt:lpstr>Müfredat yılıma göre alaniçi seçmeli derslerimi tamamladığımı nasıl kontrol edebilirim?</vt:lpstr>
      <vt:lpstr>Müfredat yılıma göre alaniçi seçmeli derslerimi tamamladığımı nasıl kontrol edebilirim?</vt:lpstr>
      <vt:lpstr>Müfredat yılıma göre alaniçi seçmeli derslerimi tamamladığımı nasıl kontrol edebilirim?</vt:lpstr>
      <vt:lpstr>Mezuniyetim için gerekli şartlar nelerdir?</vt:lpstr>
      <vt:lpstr>Toplam AKTS kredime ve Genel Not Ortalamama nereden bakabilirim?</vt:lpstr>
      <vt:lpstr>Toplam AKTS kredime ve Genel Not Ortalamama nereden bakabilirim?</vt:lpstr>
      <vt:lpstr>Mezuniyetimin kontrolü için nasıl başvurabilirim?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Bengisu</dc:creator>
  <cp:lastModifiedBy>Bengisu</cp:lastModifiedBy>
  <cp:revision>22</cp:revision>
  <dcterms:created xsi:type="dcterms:W3CDTF">2020-06-18T19:44:03Z</dcterms:created>
  <dcterms:modified xsi:type="dcterms:W3CDTF">2020-06-19T15:49:50Z</dcterms:modified>
</cp:coreProperties>
</file>