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9" r:id="rId4"/>
    <p:sldId id="258" r:id="rId5"/>
    <p:sldId id="310" r:id="rId6"/>
    <p:sldId id="311" r:id="rId7"/>
    <p:sldId id="305" r:id="rId8"/>
    <p:sldId id="369" r:id="rId9"/>
    <p:sldId id="361" r:id="rId10"/>
    <p:sldId id="362" r:id="rId11"/>
    <p:sldId id="363" r:id="rId12"/>
    <p:sldId id="364" r:id="rId13"/>
    <p:sldId id="365" r:id="rId14"/>
    <p:sldId id="366" r:id="rId15"/>
    <p:sldId id="367" r:id="rId16"/>
    <p:sldId id="370" r:id="rId17"/>
    <p:sldId id="383" r:id="rId18"/>
    <p:sldId id="371" r:id="rId19"/>
    <p:sldId id="372" r:id="rId20"/>
    <p:sldId id="384" r:id="rId21"/>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4" autoAdjust="0"/>
    <p:restoredTop sz="94676" autoAdjust="0"/>
  </p:normalViewPr>
  <p:slideViewPr>
    <p:cSldViewPr>
      <p:cViewPr varScale="1">
        <p:scale>
          <a:sx n="108" d="100"/>
          <a:sy n="108" d="100"/>
        </p:scale>
        <p:origin x="2046" y="108"/>
      </p:cViewPr>
      <p:guideLst>
        <p:guide orient="horz" pos="2160"/>
        <p:guide pos="2880"/>
      </p:guideLst>
    </p:cSldViewPr>
  </p:slideViewPr>
  <p:outlineViewPr>
    <p:cViewPr>
      <p:scale>
        <a:sx n="33" d="100"/>
        <a:sy n="33" d="100"/>
      </p:scale>
      <p:origin x="0" y="119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7CF9AC1-3FD4-4E3B-89AF-82B1778349B2}" type="datetimeFigureOut">
              <a:rPr lang="tr-TR" smtClean="0"/>
              <a:t>18.01.2024</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251A45A-D234-4FCA-AA66-FDB6C015CDB8}" type="slidenum">
              <a:rPr lang="tr-TR" smtClean="0"/>
              <a:t>‹#›</a:t>
            </a:fld>
            <a:endParaRPr lang="tr-TR"/>
          </a:p>
        </p:txBody>
      </p:sp>
    </p:spTree>
    <p:extLst>
      <p:ext uri="{BB962C8B-B14F-4D97-AF65-F5344CB8AC3E}">
        <p14:creationId xmlns:p14="http://schemas.microsoft.com/office/powerpoint/2010/main" val="29670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51A45A-D234-4FCA-AA66-FDB6C015CDB8}" type="slidenum">
              <a:rPr lang="tr-TR" smtClean="0"/>
              <a:t>3</a:t>
            </a:fld>
            <a:endParaRPr lang="tr-TR"/>
          </a:p>
        </p:txBody>
      </p:sp>
    </p:spTree>
    <p:extLst>
      <p:ext uri="{BB962C8B-B14F-4D97-AF65-F5344CB8AC3E}">
        <p14:creationId xmlns:p14="http://schemas.microsoft.com/office/powerpoint/2010/main" val="414884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51A45A-D234-4FCA-AA66-FDB6C015CDB8}" type="slidenum">
              <a:rPr lang="tr-TR" smtClean="0"/>
              <a:t>12</a:t>
            </a:fld>
            <a:endParaRPr lang="tr-TR"/>
          </a:p>
        </p:txBody>
      </p:sp>
    </p:spTree>
    <p:extLst>
      <p:ext uri="{BB962C8B-B14F-4D97-AF65-F5344CB8AC3E}">
        <p14:creationId xmlns:p14="http://schemas.microsoft.com/office/powerpoint/2010/main" val="15507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89" y="116822"/>
            <a:ext cx="8748464" cy="923330"/>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T.C. </a:t>
            </a:r>
          </a:p>
          <a:p>
            <a:pPr algn="ctr"/>
            <a:r>
              <a:rPr lang="tr-TR" b="1" dirty="0" smtClean="0">
                <a:solidFill>
                  <a:schemeClr val="bg1"/>
                </a:solidFill>
                <a:latin typeface="Arial" panose="020B0604020202020204" pitchFamily="34" charset="0"/>
                <a:cs typeface="Arial" panose="020B0604020202020204" pitchFamily="34" charset="0"/>
              </a:rPr>
              <a:t>BURSA ULUDAĞ ÜNİVERSİTESİ</a:t>
            </a:r>
          </a:p>
          <a:p>
            <a:pPr algn="ctr"/>
            <a:r>
              <a:rPr lang="tr-TR" b="1" dirty="0" smtClean="0">
                <a:solidFill>
                  <a:schemeClr val="bg1"/>
                </a:solidFill>
                <a:latin typeface="Arial" panose="020B0604020202020204" pitchFamily="34" charset="0"/>
                <a:cs typeface="Arial" panose="020B0604020202020204" pitchFamily="34" charset="0"/>
              </a:rPr>
              <a:t> MENNAN PASİNLİ ATÇILIK MESLEK YÜKSEKOKULU</a:t>
            </a:r>
            <a:endParaRPr lang="tr-TR" b="1" dirty="0">
              <a:solidFill>
                <a:schemeClr val="bg1"/>
              </a:solidFill>
              <a:latin typeface="Arial" panose="020B0604020202020204" pitchFamily="34" charset="0"/>
              <a:cs typeface="Arial" panose="020B0604020202020204" pitchFamily="34" charset="0"/>
            </a:endParaRPr>
          </a:p>
        </p:txBody>
      </p:sp>
      <p:sp>
        <p:nvSpPr>
          <p:cNvPr id="2" name="Başlık 1"/>
          <p:cNvSpPr>
            <a:spLocks noGrp="1"/>
          </p:cNvSpPr>
          <p:nvPr>
            <p:ph type="ctrTitle"/>
          </p:nvPr>
        </p:nvSpPr>
        <p:spPr>
          <a:xfrm>
            <a:off x="-31242" y="-47818"/>
            <a:ext cx="9211246" cy="6858000"/>
          </a:xfrm>
          <a:gradFill>
            <a:gsLst>
              <a:gs pos="100000">
                <a:srgbClr val="5E9EFF"/>
              </a:gs>
              <a:gs pos="0">
                <a:srgbClr val="85C2FF">
                  <a:alpha val="0"/>
                </a:srgbClr>
              </a:gs>
              <a:gs pos="100000">
                <a:srgbClr val="C4D6EB"/>
              </a:gs>
              <a:gs pos="94000">
                <a:srgbClr val="C9D9FC"/>
              </a:gs>
              <a:gs pos="100000">
                <a:srgbClr val="FFEBFA"/>
              </a:gs>
            </a:gsLst>
            <a:lin ang="5400000" scaled="0"/>
          </a:gradFill>
        </p:spPr>
        <p:txBody>
          <a:bodyPr>
            <a:normAutofit/>
          </a:bodyPr>
          <a:lstStyle/>
          <a:p>
            <a:r>
              <a:rPr lang="tr-TR" b="1" dirty="0" smtClean="0">
                <a:solidFill>
                  <a:schemeClr val="accent1">
                    <a:lumMod val="50000"/>
                  </a:schemeClr>
                </a:solidFill>
              </a:rPr>
              <a:t/>
            </a:r>
            <a:br>
              <a:rPr lang="tr-TR" b="1" dirty="0" smtClean="0">
                <a:solidFill>
                  <a:schemeClr val="accent1">
                    <a:lumMod val="50000"/>
                  </a:schemeClr>
                </a:solidFill>
              </a:rPr>
            </a:br>
            <a:r>
              <a:rPr lang="tr-TR" b="1" dirty="0" smtClean="0">
                <a:solidFill>
                  <a:schemeClr val="accent1">
                    <a:lumMod val="50000"/>
                  </a:schemeClr>
                </a:solidFill>
              </a:rPr>
              <a:t>İÇ KONTROL SİSTEMİ</a:t>
            </a:r>
            <a:endParaRPr lang="tr-TR" dirty="0">
              <a:solidFill>
                <a:schemeClr val="accent1">
                  <a:lumMod val="50000"/>
                </a:schemeClr>
              </a:solidFill>
            </a:endParaRPr>
          </a:p>
        </p:txBody>
      </p:sp>
      <p:sp>
        <p:nvSpPr>
          <p:cNvPr id="5" name="Metin kutusu 4"/>
          <p:cNvSpPr txBox="1"/>
          <p:nvPr/>
        </p:nvSpPr>
        <p:spPr>
          <a:xfrm>
            <a:off x="755576" y="176246"/>
            <a:ext cx="6840760" cy="1008112"/>
          </a:xfrm>
          <a:prstGeom prst="rect">
            <a:avLst/>
          </a:prstGeom>
          <a:noFill/>
        </p:spPr>
        <p:txBody>
          <a:bodyPr wrap="square" rtlCol="0">
            <a:spAutoFit/>
          </a:bodyPr>
          <a:lstStyle/>
          <a:p>
            <a:endParaRPr lang="tr-TR" dirty="0"/>
          </a:p>
        </p:txBody>
      </p:sp>
      <p:pic>
        <p:nvPicPr>
          <p:cNvPr id="1026" name="Picture 2" descr="https://www.uludag.edu.tr/logolar/uu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917842"/>
            <a:ext cx="1542617" cy="1542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ludag.edu.tr/logolar2018/logo_jpeg/4_mennanpasinli.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660232" y="1820560"/>
            <a:ext cx="1560622" cy="156062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7">
            <a:duotone>
              <a:schemeClr val="accent1">
                <a:shade val="45000"/>
                <a:satMod val="135000"/>
              </a:schemeClr>
              <a:prstClr val="white"/>
            </a:duotone>
          </a:blip>
          <a:stretch>
            <a:fillRect/>
          </a:stretch>
        </p:blipFill>
        <p:spPr>
          <a:xfrm>
            <a:off x="3419872" y="4036555"/>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05287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2129" y="-99392"/>
            <a:ext cx="9139238" cy="6859488"/>
          </a:xfrm>
          <a:prstGeom prst="rect">
            <a:avLst/>
          </a:prstGeom>
          <a:gradFill>
            <a:gsLst>
              <a:gs pos="61000">
                <a:srgbClr val="5E9EFF"/>
              </a:gs>
              <a:gs pos="40000">
                <a:srgbClr val="85C2FF">
                  <a:alpha val="0"/>
                </a:srgbClr>
              </a:gs>
              <a:gs pos="27000">
                <a:srgbClr val="C4D6EB"/>
              </a:gs>
              <a:gs pos="10000">
                <a:srgbClr val="C9D9FC"/>
              </a:gs>
              <a:gs pos="95000">
                <a:srgbClr val="FFEBFA"/>
              </a:gs>
            </a:gsLst>
            <a:lin ang="5400000" scaled="0"/>
          </a:gradFill>
          <a:extLst/>
        </p:spPr>
      </p:pic>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İZLEME VE YÖNLENDİRME KURULU</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276600"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287524" y="2276872"/>
            <a:ext cx="7920880" cy="4104456"/>
          </a:xfrm>
          <a:gradFill>
            <a:gsLst>
              <a:gs pos="100000">
                <a:srgbClr val="5E9EFF"/>
              </a:gs>
              <a:gs pos="31000">
                <a:srgbClr val="85C2FF">
                  <a:alpha val="0"/>
                </a:srgbClr>
              </a:gs>
              <a:gs pos="14000">
                <a:srgbClr val="C4D6EB"/>
              </a:gs>
              <a:gs pos="1000">
                <a:srgbClr val="C9D9FC"/>
              </a:gs>
              <a:gs pos="82000">
                <a:srgbClr val="FFEBFA"/>
              </a:gs>
            </a:gsLst>
            <a:lin ang="5400000" scaled="0"/>
          </a:gradFill>
        </p:spPr>
        <p:txBody>
          <a:bodyPr>
            <a:noAutofit/>
          </a:bodyPr>
          <a:lstStyle/>
          <a:p>
            <a:pPr algn="l"/>
            <a:r>
              <a:rPr lang="tr-TR" sz="2000" b="1" dirty="0" smtClean="0">
                <a:solidFill>
                  <a:schemeClr val="accent1">
                    <a:lumMod val="50000"/>
                  </a:schemeClr>
                </a:solidFill>
              </a:rPr>
              <a:t>Bursa Uludağ Üniversitesi İç Kontrol İzleme ve Yönlendirme Kurul Üyeliği</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Prof. Dr. Gülşen GONCAGÜL</a:t>
            </a: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132452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2492896"/>
            <a:ext cx="8712968" cy="4248472"/>
          </a:xfrm>
        </p:spPr>
        <p:txBody>
          <a:bodyPr>
            <a:noAutofit/>
          </a:bodyPr>
          <a:lstStyle/>
          <a:p>
            <a:pPr algn="l"/>
            <a:r>
              <a:rPr lang="tr-TR" sz="2000" b="1" dirty="0">
                <a:solidFill>
                  <a:schemeClr val="accent1">
                    <a:lumMod val="50000"/>
                  </a:schemeClr>
                </a:solidFill>
              </a:rPr>
              <a:t>BİRİM: MENNAN </a:t>
            </a:r>
            <a:r>
              <a:rPr lang="tr-TR" sz="2000" b="1" dirty="0" smtClean="0">
                <a:solidFill>
                  <a:schemeClr val="accent1">
                    <a:lumMod val="50000"/>
                  </a:schemeClr>
                </a:solidFill>
              </a:rPr>
              <a:t>PASİNLİ ATÇILIK </a:t>
            </a:r>
            <a:r>
              <a:rPr lang="tr-TR" sz="2000" b="1" dirty="0">
                <a:solidFill>
                  <a:schemeClr val="accent1">
                    <a:lumMod val="50000"/>
                  </a:schemeClr>
                </a:solidFill>
              </a:rPr>
              <a:t>MESLEK YÜKSEKOKULU MÜDÜRLÜĞÜ</a:t>
            </a:r>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000" b="1" dirty="0" smtClean="0">
                <a:solidFill>
                  <a:schemeClr val="accent1">
                    <a:lumMod val="50000"/>
                  </a:schemeClr>
                </a:solidFill>
              </a:rPr>
              <a:t>ALT BİRİM: Müdürlük Üst Yönetim</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331628" y="3587348"/>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501235548"/>
              </p:ext>
            </p:extLst>
          </p:nvPr>
        </p:nvGraphicFramePr>
        <p:xfrm>
          <a:off x="251520" y="4149080"/>
          <a:ext cx="8208912" cy="2194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370840">
                <a:tc>
                  <a:txBody>
                    <a:bodyPr/>
                    <a:lstStyle/>
                    <a:p>
                      <a:r>
                        <a:rPr lang="tr-TR" sz="2400" dirty="0" smtClean="0">
                          <a:solidFill>
                            <a:srgbClr val="002060"/>
                          </a:solidFill>
                        </a:rPr>
                        <a:t>Adı</a:t>
                      </a:r>
                      <a:r>
                        <a:rPr lang="tr-TR" sz="2400" baseline="0" dirty="0" smtClean="0">
                          <a:solidFill>
                            <a:srgbClr val="002060"/>
                          </a:solidFill>
                        </a:rPr>
                        <a:t> ve Soyadı</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sz="2400" dirty="0" smtClean="0">
                          <a:solidFill>
                            <a:srgbClr val="002060"/>
                          </a:solidFill>
                        </a:rPr>
                        <a:t>Unvanı</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sz="2400" dirty="0" smtClean="0">
                          <a:solidFill>
                            <a:srgbClr val="002060"/>
                          </a:solidFill>
                        </a:rPr>
                        <a:t>Otomasyon ve Yetkileri</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Gülşen GONCAGÜL</a:t>
                      </a:r>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b="1" dirty="0" smtClean="0"/>
                        <a:t>Prof. Dr. (Müdür )</a:t>
                      </a:r>
                    </a:p>
                    <a:p>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b="1" dirty="0" smtClean="0"/>
                        <a:t>Öğrenci ve Personel </a:t>
                      </a:r>
                    </a:p>
                    <a:p>
                      <a:r>
                        <a:rPr lang="tr-TR" b="1" dirty="0" smtClean="0"/>
                        <a:t>Otomasyonu; okuma, yazma, </a:t>
                      </a:r>
                    </a:p>
                    <a:p>
                      <a:r>
                        <a:rPr lang="tr-TR" b="1" dirty="0" smtClean="0"/>
                        <a:t>onaylama </a:t>
                      </a:r>
                    </a:p>
                    <a:p>
                      <a:r>
                        <a:rPr lang="tr-TR" b="1" dirty="0" smtClean="0"/>
                        <a:t>UDOS; birim amiri (okuma ve </a:t>
                      </a:r>
                    </a:p>
                    <a:p>
                      <a:r>
                        <a:rPr lang="tr-TR" b="1" dirty="0" smtClean="0"/>
                        <a:t>onaylama) </a:t>
                      </a:r>
                    </a:p>
                    <a:p>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5820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2492896"/>
            <a:ext cx="8712968" cy="4248472"/>
          </a:xfrm>
        </p:spPr>
        <p:txBody>
          <a:bodyPr>
            <a:noAutofit/>
          </a:bodyPr>
          <a:lstStyle/>
          <a:p>
            <a:pPr algn="l"/>
            <a:r>
              <a:rPr lang="tr-TR" sz="2000" b="1" dirty="0" smtClean="0">
                <a:solidFill>
                  <a:schemeClr val="accent1">
                    <a:lumMod val="50000"/>
                  </a:schemeClr>
                </a:solidFill>
              </a:rPr>
              <a:t>ALT BİRİM: Meslek Yüksekokulu Sekreterliği</a:t>
            </a: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6">
            <a:duotone>
              <a:schemeClr val="accent1">
                <a:shade val="45000"/>
                <a:satMod val="135000"/>
              </a:schemeClr>
              <a:prstClr val="white"/>
            </a:duotone>
          </a:blip>
          <a:stretch>
            <a:fillRect/>
          </a:stretch>
        </p:blipFill>
        <p:spPr>
          <a:xfrm>
            <a:off x="3331628" y="3613171"/>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255845086"/>
              </p:ext>
            </p:extLst>
          </p:nvPr>
        </p:nvGraphicFramePr>
        <p:xfrm>
          <a:off x="64096" y="3284984"/>
          <a:ext cx="8208912" cy="259228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370840">
                <a:tc>
                  <a:txBody>
                    <a:bodyPr/>
                    <a:lstStyle/>
                    <a:p>
                      <a:r>
                        <a:rPr lang="tr-TR" sz="2400" b="1" dirty="0" smtClean="0">
                          <a:solidFill>
                            <a:srgbClr val="002060"/>
                          </a:solidFill>
                        </a:rPr>
                        <a:t>Adı</a:t>
                      </a:r>
                      <a:r>
                        <a:rPr lang="tr-TR" sz="2400" b="1" baseline="0" dirty="0" smtClean="0">
                          <a:solidFill>
                            <a:srgbClr val="002060"/>
                          </a:solidFill>
                        </a:rPr>
                        <a:t> ve Soyadı</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Unvanı</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Otomasyon ve Yetkileri</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2135088">
                <a:tc>
                  <a:txBody>
                    <a:bodyPr/>
                    <a:lstStyle/>
                    <a:p>
                      <a:r>
                        <a:rPr lang="tr-TR" b="1" dirty="0" smtClean="0"/>
                        <a:t>Erdinç</a:t>
                      </a:r>
                      <a:r>
                        <a:rPr lang="tr-TR" b="1" baseline="0" dirty="0" smtClean="0"/>
                        <a:t> YETEN</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b="1" dirty="0" smtClean="0"/>
                        <a:t>Yüksekokul Sekreteri</a:t>
                      </a:r>
                      <a:r>
                        <a:rPr lang="tr-TR" b="1" baseline="0" dirty="0" smtClean="0"/>
                        <a:t> </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b="1" dirty="0" smtClean="0"/>
                        <a:t>E-bütçe, KBS, SGB.net, </a:t>
                      </a:r>
                    </a:p>
                    <a:p>
                      <a:r>
                        <a:rPr lang="tr-TR" b="1" dirty="0" smtClean="0"/>
                        <a:t>Öğrenci ve Personel </a:t>
                      </a:r>
                    </a:p>
                    <a:p>
                      <a:r>
                        <a:rPr lang="tr-TR" b="1" dirty="0" smtClean="0"/>
                        <a:t>Otomasyonu; okuma, yazma, </a:t>
                      </a:r>
                    </a:p>
                    <a:p>
                      <a:r>
                        <a:rPr lang="tr-TR" b="1" dirty="0" smtClean="0"/>
                        <a:t>onaylama </a:t>
                      </a:r>
                    </a:p>
                    <a:p>
                      <a:r>
                        <a:rPr lang="tr-TR" b="1" dirty="0" smtClean="0"/>
                        <a:t>UDOS; birim amiri (okuma ve </a:t>
                      </a:r>
                    </a:p>
                    <a:p>
                      <a:r>
                        <a:rPr lang="tr-TR" b="1" dirty="0" smtClean="0"/>
                        <a:t>onaylama)</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79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Personel İşleri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92515" y="3590964"/>
            <a:ext cx="2242650"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695117237"/>
              </p:ext>
            </p:extLst>
          </p:nvPr>
        </p:nvGraphicFramePr>
        <p:xfrm>
          <a:off x="301426" y="2486288"/>
          <a:ext cx="8208912" cy="330491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1018912">
                <a:tc>
                  <a:txBody>
                    <a:bodyPr/>
                    <a:lstStyle/>
                    <a:p>
                      <a:r>
                        <a:rPr lang="tr-TR" sz="2400" dirty="0" smtClean="0">
                          <a:solidFill>
                            <a:srgbClr val="002060"/>
                          </a:solidFill>
                        </a:rPr>
                        <a:t>Adı</a:t>
                      </a:r>
                      <a:r>
                        <a:rPr lang="tr-TR" sz="2400" baseline="0" dirty="0" smtClean="0">
                          <a:solidFill>
                            <a:srgbClr val="002060"/>
                          </a:solidFill>
                        </a:rPr>
                        <a:t> ve Soyadı</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sz="2400" dirty="0" smtClean="0">
                          <a:solidFill>
                            <a:srgbClr val="002060"/>
                          </a:solidFill>
                        </a:rPr>
                        <a:t>Unvanı</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sz="2400" dirty="0" smtClean="0">
                          <a:solidFill>
                            <a:srgbClr val="002060"/>
                          </a:solidFill>
                        </a:rPr>
                        <a:t>Otomasyon ve Yetkileri</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Elin</a:t>
                      </a:r>
                      <a:r>
                        <a:rPr lang="tr-TR" b="1" baseline="0" dirty="0" smtClean="0"/>
                        <a:t> </a:t>
                      </a:r>
                      <a:r>
                        <a:rPr lang="tr-TR" b="1" baseline="0" dirty="0" err="1" smtClean="0"/>
                        <a:t>Seranat</a:t>
                      </a:r>
                      <a:r>
                        <a:rPr lang="tr-TR" b="1" baseline="0" dirty="0" smtClean="0"/>
                        <a:t> ÖNAL</a:t>
                      </a:r>
                      <a:endParaRPr lang="tr-TR" b="1" dirty="0"/>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b="1" dirty="0" smtClean="0"/>
                        <a:t>Büro Personeli</a:t>
                      </a:r>
                    </a:p>
                    <a:p>
                      <a:endParaRPr lang="tr-TR" b="1" dirty="0"/>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b="1" dirty="0" smtClean="0"/>
                        <a:t>Personel Otomasyonu; okuma, </a:t>
                      </a:r>
                    </a:p>
                    <a:p>
                      <a:r>
                        <a:rPr lang="tr-TR" b="1" dirty="0" smtClean="0"/>
                        <a:t>yazma, onaylama </a:t>
                      </a:r>
                    </a:p>
                    <a:p>
                      <a:r>
                        <a:rPr lang="tr-TR" b="1" dirty="0" smtClean="0"/>
                        <a:t>Personel SGK (HİTAP); okuma, </a:t>
                      </a:r>
                    </a:p>
                    <a:p>
                      <a:r>
                        <a:rPr lang="tr-TR" b="1" dirty="0" smtClean="0"/>
                        <a:t>yazma, onaylama </a:t>
                      </a:r>
                    </a:p>
                    <a:p>
                      <a:r>
                        <a:rPr lang="tr-TR" b="1" dirty="0" smtClean="0"/>
                        <a:t>SGB.net; okuma, yazma, </a:t>
                      </a:r>
                    </a:p>
                    <a:p>
                      <a:r>
                        <a:rPr lang="tr-TR" b="1" dirty="0" smtClean="0"/>
                        <a:t>onaylama </a:t>
                      </a:r>
                    </a:p>
                    <a:p>
                      <a:r>
                        <a:rPr lang="tr-TR" b="1" dirty="0" smtClean="0"/>
                        <a:t>UDOS; standart kullanıcı </a:t>
                      </a:r>
                    </a:p>
                    <a:p>
                      <a:r>
                        <a:rPr lang="tr-TR" b="1" dirty="0" smtClean="0"/>
                        <a:t>(görme yazma, onaylama) </a:t>
                      </a:r>
                    </a:p>
                  </a:txBody>
                  <a:tcPr>
                    <a:gradFill>
                      <a:gsLst>
                        <a:gs pos="0">
                          <a:srgbClr val="5E9EFF"/>
                        </a:gs>
                        <a:gs pos="51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71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Personel İşleri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76600" y="3635434"/>
            <a:ext cx="2203537"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830339757"/>
              </p:ext>
            </p:extLst>
          </p:nvPr>
        </p:nvGraphicFramePr>
        <p:xfrm>
          <a:off x="301426" y="2492896"/>
          <a:ext cx="8208912" cy="312203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1018912">
                <a:tc>
                  <a:txBody>
                    <a:bodyPr/>
                    <a:lstStyle/>
                    <a:p>
                      <a:r>
                        <a:rPr lang="tr-TR" sz="2400" b="1" dirty="0" smtClean="0">
                          <a:solidFill>
                            <a:srgbClr val="002060"/>
                          </a:solidFill>
                        </a:rPr>
                        <a:t>Adı</a:t>
                      </a:r>
                      <a:r>
                        <a:rPr lang="tr-TR" sz="2400" b="1" baseline="0" dirty="0" smtClean="0">
                          <a:solidFill>
                            <a:srgbClr val="002060"/>
                          </a:solidFill>
                        </a:rPr>
                        <a:t> ve Soyadı</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Unvanı</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Otomasyon ve Yetkileri</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Erdinç YETEN</a:t>
                      </a:r>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Yüksekokul Sekreteri</a:t>
                      </a:r>
                      <a:r>
                        <a:rPr lang="tr-TR" b="1" baseline="0" dirty="0" smtClean="0"/>
                        <a:t> </a:t>
                      </a:r>
                      <a:endParaRPr lang="tr-TR" b="1" dirty="0" smtClean="0"/>
                    </a:p>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Öğrenci Otomasyonu; (okuma, </a:t>
                      </a:r>
                    </a:p>
                    <a:p>
                      <a:r>
                        <a:rPr lang="tr-TR" b="1" dirty="0" smtClean="0"/>
                        <a:t>yazma, onaylama) </a:t>
                      </a:r>
                    </a:p>
                    <a:p>
                      <a:r>
                        <a:rPr lang="tr-TR" b="1" dirty="0" smtClean="0"/>
                        <a:t>UDOS; standart kullanıcı </a:t>
                      </a:r>
                    </a:p>
                    <a:p>
                      <a:r>
                        <a:rPr lang="tr-TR" b="1" dirty="0" smtClean="0"/>
                        <a:t>(görme, yazma ve onaylama)</a:t>
                      </a:r>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r h="370840">
                <a:tc>
                  <a:txBody>
                    <a:bodyPr/>
                    <a:lstStyle/>
                    <a:p>
                      <a:r>
                        <a:rPr lang="tr-TR" b="1" dirty="0" smtClean="0"/>
                        <a:t>Erdinç YETEN</a:t>
                      </a:r>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Yüksekokul Sekreteri</a:t>
                      </a:r>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Öğrenci Otomasyonu; (okuma </a:t>
                      </a:r>
                    </a:p>
                    <a:p>
                      <a:r>
                        <a:rPr lang="tr-TR" b="1" dirty="0" smtClean="0"/>
                        <a:t>ve onaylama) </a:t>
                      </a:r>
                    </a:p>
                    <a:p>
                      <a:endParaRPr lang="tr-TR" b="1" dirty="0" smtClean="0"/>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692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Maaş İşleri –Satın Alma-Tahakkuk-Taşınır Kayıt ve Kontrol</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81722" y="3586855"/>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1873047588"/>
              </p:ext>
            </p:extLst>
          </p:nvPr>
        </p:nvGraphicFramePr>
        <p:xfrm>
          <a:off x="251520" y="2492896"/>
          <a:ext cx="8208912" cy="330491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1018912">
                <a:tc>
                  <a:txBody>
                    <a:bodyPr/>
                    <a:lstStyle/>
                    <a:p>
                      <a:r>
                        <a:rPr lang="tr-TR" sz="2000" dirty="0" smtClean="0">
                          <a:solidFill>
                            <a:srgbClr val="002060"/>
                          </a:solidFill>
                        </a:rPr>
                        <a:t>Adı</a:t>
                      </a:r>
                      <a:r>
                        <a:rPr lang="tr-TR" sz="2000" baseline="0" dirty="0" smtClean="0">
                          <a:solidFill>
                            <a:srgbClr val="002060"/>
                          </a:solidFill>
                        </a:rPr>
                        <a:t> ve Soyadı</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2000" dirty="0" smtClean="0">
                          <a:solidFill>
                            <a:srgbClr val="002060"/>
                          </a:solidFill>
                        </a:rPr>
                        <a:t>Unvanı</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2000" dirty="0" smtClean="0">
                          <a:solidFill>
                            <a:srgbClr val="002060"/>
                          </a:solidFill>
                        </a:rPr>
                        <a:t>Otomasyon ve Yetkileri</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Erdinç YETEN</a:t>
                      </a: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Yüksekokul Sekreteri</a:t>
                      </a:r>
                      <a:r>
                        <a:rPr lang="tr-TR" sz="1400" b="1" baseline="0" dirty="0" smtClean="0"/>
                        <a:t> </a:t>
                      </a:r>
                      <a:endParaRPr lang="tr-TR" sz="1400" b="1" dirty="0" smtClean="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r h="370840">
                <a:tc>
                  <a:txBody>
                    <a:bodyPr/>
                    <a:lstStyle/>
                    <a:p>
                      <a:r>
                        <a:rPr lang="tr-TR" sz="1600" b="1" dirty="0" smtClean="0"/>
                        <a:t>Bilal</a:t>
                      </a:r>
                      <a:r>
                        <a:rPr lang="tr-TR" sz="1600" b="1" baseline="0" dirty="0" smtClean="0"/>
                        <a:t> Dursun ALBAYRAK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Mali İşler</a:t>
                      </a:r>
                    </a:p>
                    <a:p>
                      <a:r>
                        <a:rPr lang="tr-TR" sz="1600" b="1" dirty="0" smtClean="0"/>
                        <a:t>(Satın Alma)</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2"/>
                  </a:ext>
                </a:extLst>
              </a:tr>
              <a:tr h="370840">
                <a:tc>
                  <a:txBody>
                    <a:bodyPr/>
                    <a:lstStyle/>
                    <a:p>
                      <a:r>
                        <a:rPr lang="tr-TR" sz="1600" b="1" dirty="0" smtClean="0"/>
                        <a:t>Bilal</a:t>
                      </a:r>
                      <a:r>
                        <a:rPr lang="tr-TR" sz="1600" b="1" baseline="0" dirty="0" smtClean="0"/>
                        <a:t> Dursun ALBAYRAK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Mali İşler</a:t>
                      </a:r>
                    </a:p>
                    <a:p>
                      <a:r>
                        <a:rPr lang="tr-TR" sz="1600" b="1" dirty="0" smtClean="0"/>
                        <a:t>(Tahakkuk)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3"/>
                  </a:ext>
                </a:extLst>
              </a:tr>
              <a:tr h="370840">
                <a:tc>
                  <a:txBody>
                    <a:bodyPr/>
                    <a:lstStyle/>
                    <a:p>
                      <a:r>
                        <a:rPr lang="tr-TR" sz="1600" b="1" dirty="0" smtClean="0"/>
                        <a:t>Elin Seran ÖNAL</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Büro Destek Personeli</a:t>
                      </a:r>
                    </a:p>
                    <a:p>
                      <a:r>
                        <a:rPr lang="tr-TR" sz="1600" b="1" dirty="0" smtClean="0"/>
                        <a:t>(Taşınır</a:t>
                      </a:r>
                      <a:r>
                        <a:rPr lang="tr-TR" sz="1600" b="1" baseline="0" dirty="0" smtClean="0"/>
                        <a:t> Kayıt Kontrol)</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UDOS; Standart kullanıcı (görme ve yazma)</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609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3583"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sp>
        <p:nvSpPr>
          <p:cNvPr id="14"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3545701065"/>
              </p:ext>
            </p:extLst>
          </p:nvPr>
        </p:nvGraphicFramePr>
        <p:xfrm>
          <a:off x="114138" y="1470648"/>
          <a:ext cx="8583488" cy="4880614"/>
        </p:xfrm>
        <a:graphic>
          <a:graphicData uri="http://schemas.openxmlformats.org/drawingml/2006/table">
            <a:tbl>
              <a:tblPr/>
              <a:tblGrid>
                <a:gridCol w="2742149">
                  <a:extLst>
                    <a:ext uri="{9D8B030D-6E8A-4147-A177-3AD203B41FA5}">
                      <a16:colId xmlns:a16="http://schemas.microsoft.com/office/drawing/2014/main" val="20000"/>
                    </a:ext>
                  </a:extLst>
                </a:gridCol>
                <a:gridCol w="5841339">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MÜDÜRLÜĞÜ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BURSA</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ULUDAĞ </a:t>
                      </a:r>
                      <a:r>
                        <a:rPr lang="tr-TR" sz="1200" b="1" kern="1200" dirty="0">
                          <a:solidFill>
                            <a:schemeClr val="tx1"/>
                          </a:solidFill>
                          <a:latin typeface="Arial"/>
                          <a:ea typeface="Times New Roman"/>
                          <a:cs typeface="Times New Roman"/>
                        </a:rPr>
                        <a:t>ÜNİVERSİTESİ  REKTÖRLÜĞÜ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a:t>
                      </a:r>
                      <a:r>
                        <a:rPr lang="tr-TR" sz="1200" b="1"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Uludağ Üniversitesi üst yönetimi tarafından belirlenen amaç ve ilkelere uygun olarak; Meslek Yüksekokulunun vizyonu, misyonu doğrultusunda nitelikli insan gücü yetiştirmek için, eğitim, öğretimi gerçekleştirmek ve gerekli tüm faaliyetlerinin etkinlik ve verimlilik ilkelerine uygun olarak yürütülmesi amacıyla çalışmaları yapmak, planlamak, yönlendirmek, koordinasyonunu sağlamak.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155340">
                <a:tc gridSpan="2">
                  <a:txBody>
                    <a:bodyPr/>
                    <a:lstStyle/>
                    <a:p>
                      <a:pPr marL="0" marR="0" algn="ctr">
                        <a:lnSpc>
                          <a:spcPts val="1845"/>
                        </a:lnSpc>
                        <a:spcBef>
                          <a:spcPts val="0"/>
                        </a:spcBef>
                        <a:spcAft>
                          <a:spcPts val="0"/>
                        </a:spcAft>
                      </a:pPr>
                      <a:endParaRPr lang="tr-TR" sz="10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901510">
                <a:tc gridSpan="2">
                  <a:txBody>
                    <a:bodyPr/>
                    <a:lstStyle/>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 Kurullarına başkanlık etmek, ilgili kurulların kararlarını uygulamak ve meslek yüksekokulu birimler arasında koordinasyonu sağlamak,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Her öğretim yılı sonunda ve istendiğinde Meslek Yüksekokulunun genel durumu ve işleyişi hakkında Rektöre rapor vermek,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Yüksekokulunun ödenek ve kadro ihtiyaçlarını gerekçesi ile birlikte Rektörlüğe bildirmek, Meslek Yüksekokulu bütçesi ile ilgili öneriyi Meslek Yüksekokul Yönetim Kurulunun da görüşünü aldıktan sonra Rektörlüğe sunmak, </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Yüksekokulunun birimleri ve her düzeydeki personeli üzerinde genel gözetim ve denetim görevini yapmak,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Kanun ve Yönetmeliklerle kendisine verilen diğer görevleri yapmak.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Yüksekokulun ve bağlı birimlerin öğrenim kapasitesinin rasyonel bir şekilde kullanılmasında, öğrencilere gerekli sosyal hizmetlerin sağlanmasına, eğitim-öğretim, bilimsel araştırma ve yayın faaliyetlerinin gözetim ve denetiminin yapılması, takip ve kontrol edilmesinde ve sonuçlarının alınmasında Rektöre karşı birinci derecede sorumludur.</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 tüzel kişiliğini temsil etmek, Meslek Yüksekokul vizyon ve stratejisini belirleyerek gerçekleştirilmesini takip etmek.</a:t>
                      </a:r>
                      <a:endParaRPr lang="tr-TR" sz="1100" b="1" dirty="0">
                        <a:latin typeface="Calibri"/>
                        <a:ea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4"/>
                  </a:ext>
                </a:extLst>
              </a:tr>
            </a:tbl>
          </a:graphicData>
        </a:graphic>
      </p:graphicFrame>
      <p:pic>
        <p:nvPicPr>
          <p:cNvPr id="11"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76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1" name="Resim 10"/>
          <p:cNvPicPr>
            <a:picLocks noChangeAspect="1"/>
          </p:cNvPicPr>
          <p:nvPr/>
        </p:nvPicPr>
        <p:blipFill>
          <a:blip r:embed="rId5">
            <a:duotone>
              <a:schemeClr val="accent1">
                <a:shade val="45000"/>
                <a:satMod val="135000"/>
              </a:schemeClr>
              <a:prstClr val="white"/>
            </a:duotone>
          </a:blip>
          <a:stretch>
            <a:fillRect/>
          </a:stretch>
        </p:blipFill>
        <p:spPr>
          <a:xfrm>
            <a:off x="3320562"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478118931"/>
              </p:ext>
            </p:extLst>
          </p:nvPr>
        </p:nvGraphicFramePr>
        <p:xfrm>
          <a:off x="179512" y="1631371"/>
          <a:ext cx="8568952" cy="4984254"/>
        </p:xfrm>
        <a:graphic>
          <a:graphicData uri="http://schemas.openxmlformats.org/drawingml/2006/table">
            <a:tbl>
              <a:tblPr/>
              <a:tblGrid>
                <a:gridCol w="2742149">
                  <a:extLst>
                    <a:ext uri="{9D8B030D-6E8A-4147-A177-3AD203B41FA5}">
                      <a16:colId xmlns:a16="http://schemas.microsoft.com/office/drawing/2014/main" val="20000"/>
                    </a:ext>
                  </a:extLst>
                </a:gridCol>
                <a:gridCol w="5826803">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MESLEK </a:t>
                      </a:r>
                      <a:r>
                        <a:rPr lang="tr-TR" sz="1200" b="1" kern="1200" dirty="0">
                          <a:solidFill>
                            <a:schemeClr val="tx1"/>
                          </a:solidFill>
                          <a:latin typeface="Arial"/>
                          <a:ea typeface="Times New Roman"/>
                          <a:cs typeface="Times New Roman"/>
                        </a:rPr>
                        <a:t>YÜKSEKOKULU MÜDÜRLÜĞÜ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BURSA ULUDAĞ </a:t>
                      </a:r>
                      <a:r>
                        <a:rPr lang="tr-TR" sz="1200" b="1" kern="1200" dirty="0">
                          <a:solidFill>
                            <a:schemeClr val="tx1"/>
                          </a:solidFill>
                          <a:latin typeface="Arial"/>
                          <a:ea typeface="Times New Roman"/>
                          <a:cs typeface="Times New Roman"/>
                        </a:rPr>
                        <a:t>ÜNİVERSİTESİ  REKTÖRLÜĞÜ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tarafından belirlenen amaç ve ilkelere uygun olarak; Meslek Yüksekokulunun vizyonu, misyonu doğrultusunda nitelikli insan gücü yetiştirmek için, eğitim, öğretimi gerçekleştirmek ve gerekli tüm faaliyetlerinin etkinlik ve verimlilik ilkelerine uygun olarak yürütülmesi amacıyla çalışmaları yapmak, planlamak, yönlendirmek, koordinasyonunu sağlamak.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155340">
                <a:tc gridSpan="2">
                  <a:txBody>
                    <a:bodyPr/>
                    <a:lstStyle/>
                    <a:p>
                      <a:pPr marL="0" marR="0" algn="ctr">
                        <a:lnSpc>
                          <a:spcPts val="1845"/>
                        </a:lnSpc>
                        <a:spcBef>
                          <a:spcPts val="0"/>
                        </a:spcBef>
                        <a:spcAft>
                          <a:spcPts val="0"/>
                        </a:spcAft>
                      </a:pPr>
                      <a:endParaRPr lang="tr-TR" sz="10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901510">
                <a:tc gridSpan="2">
                  <a:txBody>
                    <a:bodyPr/>
                    <a:lstStyle/>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Meslek Yüksekokul fiziki koşullarını dikkate alarak öğrenci kapasitesini ayarlamak, başarısını arttırıcı önlemleri almak. Öğrencilere gerekli sosyal hizmetleri sağlamak.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Çalışan personellere adil ve eşit bir yaklaşım sergilemek.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Harcama yetkilisi olarak, harcama talimatlarının bütçe ilke ve esaslarına, kanun, tüzük ve yönetmelikler ile diğer mevzuata uygun, ödeneklerin etkili, ekonomik ve verimli kullanılmasını, tasarruf tedbirlerini alarak sağlamaktan ve bu Kanun çerçevesinde yapmaları gereken diğer işlemlerden sorumludur.</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Birime ait varlıkların, kaynakların ve tahsis edilen hizmetlerin; doğruluk, dürüstlük ve şeffaflık ilkesiyle etkin ve verimli kullanılmasını, korunmasını sağlamak, gözetlemek ve denetlemek. Göreviyle ilgili evrak, eşya, araç ve gereçleri korumak ve saklamak.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Meslek Yüksekokuldaki akademik ve idari işlevlerin en iyi şekilde yerine getirilmesi hususunda nihai yetki ve sorumluluğa sahiptir.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Üst yönetici/yöneticileri tarafından verilen diğer işleri ve işlemleri yapmak.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Bütün faaliyetlerin gözetim ve denetiminin yapılmasında, takip ve kontrol edilmesinde ve sonuçlarının alınmasında rektöre karşı birinci derecede sorumludur </a:t>
                      </a:r>
                      <a:endParaRPr lang="tr-TR" sz="1200" b="1" dirty="0">
                        <a:latin typeface="Calibri"/>
                        <a:ea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4"/>
                  </a:ext>
                </a:extLst>
              </a:tr>
            </a:tbl>
          </a:graphicData>
        </a:graphic>
      </p:graphicFrame>
      <p:sp>
        <p:nvSpPr>
          <p:cNvPr id="12"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3"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09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3845622084"/>
              </p:ext>
            </p:extLst>
          </p:nvPr>
        </p:nvGraphicFramePr>
        <p:xfrm>
          <a:off x="282637" y="1844824"/>
          <a:ext cx="8583488" cy="4405304"/>
        </p:xfrm>
        <a:graphic>
          <a:graphicData uri="http://schemas.openxmlformats.org/drawingml/2006/table">
            <a:tbl>
              <a:tblPr/>
              <a:tblGrid>
                <a:gridCol w="2742149">
                  <a:extLst>
                    <a:ext uri="{9D8B030D-6E8A-4147-A177-3AD203B41FA5}">
                      <a16:colId xmlns:a16="http://schemas.microsoft.com/office/drawing/2014/main" val="20000"/>
                    </a:ext>
                  </a:extLst>
                </a:gridCol>
                <a:gridCol w="5841339">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MÜDÜR</a:t>
                      </a:r>
                      <a:r>
                        <a:rPr lang="tr-TR" sz="1200" b="1" kern="1200" baseline="0" dirty="0" smtClean="0">
                          <a:solidFill>
                            <a:schemeClr val="tx1"/>
                          </a:solidFill>
                          <a:latin typeface="Arial"/>
                          <a:ea typeface="Times New Roman"/>
                          <a:cs typeface="Times New Roman"/>
                        </a:rPr>
                        <a:t> YARDIMCILARI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MENNAN PASİNLİ ATÇILIK MESLEK</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YÜKSEKOKULU MÜDÜRLÜĞÜ</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ve Yüksekokul Müdürlüğü tarafından belirlenen amaç ve ilkelere uygun olarak; Meslek Yüksekokulunun </a:t>
                      </a:r>
                      <a:r>
                        <a:rPr lang="tr-TR" sz="1200" b="1" kern="1200" dirty="0" err="1" smtClean="0">
                          <a:solidFill>
                            <a:schemeClr val="tx1"/>
                          </a:solidFill>
                          <a:effectLst/>
                          <a:latin typeface="+mn-lt"/>
                          <a:ea typeface="+mn-ea"/>
                          <a:cs typeface="+mn-cs"/>
                        </a:rPr>
                        <a:t>uzgörüsü</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özgörevi</a:t>
                      </a:r>
                      <a:r>
                        <a:rPr lang="tr-TR" sz="1200" b="1" kern="1200" dirty="0" smtClean="0">
                          <a:solidFill>
                            <a:schemeClr val="tx1"/>
                          </a:solidFill>
                          <a:effectLst/>
                          <a:latin typeface="+mn-lt"/>
                          <a:ea typeface="+mn-ea"/>
                          <a:cs typeface="+mn-cs"/>
                        </a:rPr>
                        <a:t> doğrultusunda eğitim ve öğretimi gerçekleştirmek için gerekli tüm faaliyetlerin etkinlik ve verimlilik ilkelerine uygun olarak yürütülmesinde müdüre yardımcılık etmek. </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2901510">
                <a:tc gridSpan="2">
                  <a:txBody>
                    <a:bodyPr/>
                    <a:lstStyle/>
                    <a:p>
                      <a:pPr marL="285750" lvl="0" indent="-285750">
                        <a:buFont typeface="Wingdings" panose="05000000000000000000" pitchFamily="2" charset="2"/>
                        <a:buChar char="ü"/>
                      </a:pPr>
                      <a:r>
                        <a:rPr lang="tr-TR" sz="1200" b="1" dirty="0" smtClean="0">
                          <a:latin typeface="+mn-lt"/>
                          <a:ea typeface="Times New Roman"/>
                        </a:rPr>
                        <a:t>Meslek Yüksekokul Müdürü, görevi başında olmadığı zamanlarda vekalet etmek. </a:t>
                      </a:r>
                    </a:p>
                    <a:p>
                      <a:pPr marL="285750" lvl="0" indent="-285750">
                        <a:buFont typeface="Wingdings" panose="05000000000000000000" pitchFamily="2" charset="2"/>
                        <a:buChar char="ü"/>
                      </a:pPr>
                      <a:r>
                        <a:rPr lang="tr-TR" sz="1200" b="1" dirty="0" smtClean="0">
                          <a:latin typeface="+mn-lt"/>
                          <a:ea typeface="Times New Roman"/>
                        </a:rPr>
                        <a:t>Yükseköğretim Kanunu ve Yönetmeliklerinde belirtilen diğer görevleri yapmak. </a:t>
                      </a:r>
                    </a:p>
                    <a:p>
                      <a:pPr marL="285750" lvl="0" indent="-285750">
                        <a:buFont typeface="Wingdings" panose="05000000000000000000" pitchFamily="2" charset="2"/>
                        <a:buChar char="ü"/>
                      </a:pPr>
                      <a:r>
                        <a:rPr lang="tr-TR" sz="1200" b="1" dirty="0" smtClean="0">
                          <a:latin typeface="+mn-lt"/>
                          <a:ea typeface="Times New Roman"/>
                        </a:rPr>
                        <a:t>Her akademik yarıyılı başında haftalık ders programlarını yapmak. </a:t>
                      </a:r>
                    </a:p>
                    <a:p>
                      <a:pPr marL="285750" lvl="0" indent="-285750">
                        <a:buFont typeface="Wingdings" panose="05000000000000000000" pitchFamily="2" charset="2"/>
                        <a:buChar char="ü"/>
                      </a:pPr>
                      <a:r>
                        <a:rPr lang="tr-TR" sz="1200" b="1" dirty="0" smtClean="0">
                          <a:latin typeface="+mn-lt"/>
                          <a:ea typeface="Times New Roman"/>
                        </a:rPr>
                        <a:t>Her eğitim-öğretim dönemi başında ders öğretim programlarının ilgili öğretim </a:t>
                      </a:r>
                      <a:r>
                        <a:rPr lang="tr-TR" sz="1200" b="1" dirty="0" err="1" smtClean="0">
                          <a:latin typeface="+mn-lt"/>
                          <a:ea typeface="Times New Roman"/>
                        </a:rPr>
                        <a:t>elemanlarıtarafından</a:t>
                      </a:r>
                      <a:r>
                        <a:rPr lang="tr-TR" sz="1200" b="1" dirty="0" smtClean="0">
                          <a:latin typeface="+mn-lt"/>
                          <a:ea typeface="Times New Roman"/>
                        </a:rPr>
                        <a:t> hazırlanarak öğrencilere duyurulmasını sağlamak. </a:t>
                      </a:r>
                    </a:p>
                    <a:p>
                      <a:pPr marL="285750" lvl="0" indent="-285750">
                        <a:buFont typeface="Wingdings" panose="05000000000000000000" pitchFamily="2" charset="2"/>
                        <a:buChar char="ü"/>
                      </a:pPr>
                      <a:r>
                        <a:rPr lang="tr-TR" sz="1200" b="1" dirty="0" smtClean="0">
                          <a:latin typeface="+mn-lt"/>
                          <a:ea typeface="Times New Roman"/>
                        </a:rPr>
                        <a:t>Eğitim-Öğretimin, “U.Ü. Ön Lisans ve Lisans Öğretim Yönetmeliği” çerçevesinde yürütülmesini sağlamak. </a:t>
                      </a:r>
                    </a:p>
                    <a:p>
                      <a:pPr marL="285750" lvl="0" indent="-285750">
                        <a:buFont typeface="Wingdings" panose="05000000000000000000" pitchFamily="2" charset="2"/>
                        <a:buChar char="ü"/>
                      </a:pPr>
                      <a:r>
                        <a:rPr lang="tr-TR" sz="1200" b="1" dirty="0" smtClean="0">
                          <a:latin typeface="+mn-lt"/>
                          <a:ea typeface="Times New Roman"/>
                        </a:rPr>
                        <a:t>Ders görevlendirmelerinin usulüne uygun sonuçlandırılmasını takip etmek. </a:t>
                      </a:r>
                    </a:p>
                    <a:p>
                      <a:pPr marL="285750" lvl="0" indent="-285750">
                        <a:buFont typeface="Wingdings" panose="05000000000000000000" pitchFamily="2" charset="2"/>
                        <a:buChar char="ü"/>
                      </a:pPr>
                      <a:r>
                        <a:rPr lang="tr-TR" sz="1200" b="1" dirty="0" smtClean="0">
                          <a:latin typeface="+mn-lt"/>
                          <a:ea typeface="Times New Roman"/>
                        </a:rPr>
                        <a:t>Öğrencilere gerekli sosyal hizmeti sağlamada Müdür ve Meslek Yüksekokul Sekreterine yardımcı olmak. </a:t>
                      </a:r>
                    </a:p>
                    <a:p>
                      <a:pPr marL="285750" lvl="0" indent="-285750">
                        <a:buFont typeface="Wingdings" panose="05000000000000000000" pitchFamily="2" charset="2"/>
                        <a:buChar char="ü"/>
                      </a:pPr>
                      <a:r>
                        <a:rPr lang="tr-TR" sz="1200" b="1" dirty="0" smtClean="0">
                          <a:latin typeface="+mn-lt"/>
                          <a:ea typeface="Times New Roman"/>
                        </a:rPr>
                        <a:t>Gerektiği zaman güvenlik önlemlerinin alınmasını sağlamak. </a:t>
                      </a:r>
                    </a:p>
                    <a:p>
                      <a:pPr marL="285750" lvl="0" indent="-285750">
                        <a:buFont typeface="Wingdings" panose="05000000000000000000" pitchFamily="2" charset="2"/>
                        <a:buChar char="ü"/>
                      </a:pPr>
                      <a:r>
                        <a:rPr lang="tr-TR" sz="1200" b="1" dirty="0" smtClean="0">
                          <a:latin typeface="+mn-lt"/>
                          <a:ea typeface="Times New Roman"/>
                        </a:rPr>
                        <a:t>Göreviyle ilgili evrak, eşya araç ve gereçleri korumak ve saklamak. </a:t>
                      </a:r>
                    </a:p>
                    <a:p>
                      <a:pPr marL="285750" lvl="0" indent="-285750">
                        <a:buFont typeface="Wingdings" panose="05000000000000000000" pitchFamily="2" charset="2"/>
                        <a:buChar char="ü"/>
                      </a:pPr>
                      <a:r>
                        <a:rPr lang="tr-TR" sz="1200" b="1" dirty="0" smtClean="0">
                          <a:latin typeface="+mn-lt"/>
                          <a:ea typeface="Times New Roman"/>
                        </a:rPr>
                        <a:t>Tasarruf ilkelerine uygun hareket etmek. </a:t>
                      </a:r>
                    </a:p>
                    <a:p>
                      <a:pPr marL="285750" lvl="0" indent="-285750">
                        <a:buFont typeface="Wingdings" panose="05000000000000000000" pitchFamily="2" charset="2"/>
                        <a:buChar char="ü"/>
                      </a:pPr>
                      <a:r>
                        <a:rPr lang="tr-TR" sz="1200" b="1" dirty="0" smtClean="0">
                          <a:latin typeface="+mn-lt"/>
                          <a:ea typeface="Times New Roman"/>
                        </a:rPr>
                        <a:t>Basın ve Halkla İlişkilerin yürütülmesinde Meslek Yüksekokul Sekreterine yardımcı olmak. </a:t>
                      </a:r>
                    </a:p>
                    <a:p>
                      <a:pPr marL="285750" lvl="0" indent="-285750">
                        <a:buFont typeface="Wingdings" panose="05000000000000000000" pitchFamily="2" charset="2"/>
                        <a:buChar char="ü"/>
                      </a:pPr>
                      <a:r>
                        <a:rPr lang="tr-TR" sz="1200" b="1" dirty="0" smtClean="0">
                          <a:latin typeface="+mn-lt"/>
                          <a:ea typeface="Times New Roman"/>
                        </a:rPr>
                        <a:t>Meslek Yüksekokul Müdürü ile üst yöneticileri tarafından verilen diğer işleri ve işlemleri yapmak. </a:t>
                      </a:r>
                    </a:p>
                    <a:p>
                      <a:pPr marL="285750" lvl="0" indent="-285750">
                        <a:buFont typeface="Wingdings" panose="05000000000000000000" pitchFamily="2" charset="2"/>
                        <a:buChar char="ü"/>
                      </a:pPr>
                      <a:r>
                        <a:rPr lang="tr-TR" sz="1200" b="1" dirty="0" smtClean="0">
                          <a:latin typeface="+mn-lt"/>
                          <a:ea typeface="Times New Roman"/>
                        </a:rPr>
                        <a:t>Yukarıda belirtilen görevlerin yerine getirilmesinde Müdüre karşı sorumludur</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6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01718" y="3588659"/>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1438216028"/>
              </p:ext>
            </p:extLst>
          </p:nvPr>
        </p:nvGraphicFramePr>
        <p:xfrm>
          <a:off x="107504" y="1407448"/>
          <a:ext cx="8856984" cy="5460233"/>
        </p:xfrm>
        <a:graphic>
          <a:graphicData uri="http://schemas.openxmlformats.org/drawingml/2006/table">
            <a:tbl>
              <a:tblPr/>
              <a:tblGrid>
                <a:gridCol w="2829522">
                  <a:extLst>
                    <a:ext uri="{9D8B030D-6E8A-4147-A177-3AD203B41FA5}">
                      <a16:colId xmlns:a16="http://schemas.microsoft.com/office/drawing/2014/main" val="20000"/>
                    </a:ext>
                  </a:extLst>
                </a:gridCol>
                <a:gridCol w="6027462">
                  <a:extLst>
                    <a:ext uri="{9D8B030D-6E8A-4147-A177-3AD203B41FA5}">
                      <a16:colId xmlns:a16="http://schemas.microsoft.com/office/drawing/2014/main" val="20001"/>
                    </a:ext>
                  </a:extLst>
                </a:gridCol>
              </a:tblGrid>
              <a:tr h="285441">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SEKRETERLİĞİ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450844">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100" b="1" kern="1200" dirty="0" smtClean="0">
                          <a:solidFill>
                            <a:schemeClr val="tx1"/>
                          </a:solidFill>
                          <a:latin typeface="Arial"/>
                          <a:ea typeface="Times New Roman"/>
                          <a:cs typeface="Times New Roman"/>
                        </a:rPr>
                        <a:t>MENNAN</a:t>
                      </a:r>
                      <a:r>
                        <a:rPr lang="tr-TR" sz="1100" b="1" kern="1200" baseline="0" dirty="0" smtClean="0">
                          <a:solidFill>
                            <a:schemeClr val="tx1"/>
                          </a:solidFill>
                          <a:latin typeface="Arial"/>
                          <a:ea typeface="Times New Roman"/>
                          <a:cs typeface="Times New Roman"/>
                        </a:rPr>
                        <a:t> PASİNLİ </a:t>
                      </a:r>
                      <a:r>
                        <a:rPr lang="tr-TR" sz="1100" b="1" kern="1200" dirty="0" smtClean="0">
                          <a:solidFill>
                            <a:schemeClr val="tx1"/>
                          </a:solidFill>
                          <a:latin typeface="Arial"/>
                          <a:ea typeface="Times New Roman"/>
                          <a:cs typeface="Times New Roman"/>
                        </a:rPr>
                        <a:t>ATÇILIK </a:t>
                      </a:r>
                      <a:r>
                        <a:rPr lang="tr-TR" sz="1100" b="1" kern="1200" baseline="0" dirty="0" smtClean="0">
                          <a:solidFill>
                            <a:schemeClr val="tx1"/>
                          </a:solidFill>
                          <a:latin typeface="Arial"/>
                          <a:ea typeface="Times New Roman"/>
                          <a:cs typeface="Times New Roman"/>
                        </a:rPr>
                        <a:t>MESLEK YÜKSEKOKULU MÜDÜRLÜĞÜ ve GENEL SEKRETERLİK</a:t>
                      </a:r>
                      <a:endParaRPr lang="tr-TR" sz="11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1093007">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ve Yüksekokul Müdürlüğü tarafından belirlenen amaç, ilkelere ve talimatlar doğrultusunda, Meslek Yüksekokulunun idari  görevlerinin etkinlik ve verimlilik ilkeleri çerçevesinde zaman yönetimi gözetilerek düzenli uyumlu bir şekilde yürütülmesi amacıyla çalışmalar yapmak, planlamak, yönlendirmek, koordine etmek ve denetlemek.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3287963">
                <a:tc gridSpan="2">
                  <a:txBody>
                    <a:bodyPr/>
                    <a:lstStyle/>
                    <a:p>
                      <a:pPr marL="285750" lvl="0" indent="-285750">
                        <a:buFont typeface="Wingdings" panose="05000000000000000000" pitchFamily="2" charset="2"/>
                        <a:buChar char="ü"/>
                      </a:pPr>
                      <a:r>
                        <a:rPr lang="tr-TR" sz="1200" b="1" dirty="0" smtClean="0">
                          <a:latin typeface="+mn-lt"/>
                          <a:ea typeface="Times New Roman"/>
                        </a:rPr>
                        <a:t>2547 sayılı Kanunun 51/</a:t>
                      </a:r>
                      <a:r>
                        <a:rPr lang="tr-TR" sz="1200" b="1" dirty="0" err="1" smtClean="0">
                          <a:latin typeface="+mn-lt"/>
                          <a:ea typeface="Times New Roman"/>
                        </a:rPr>
                        <a:t>b,c</a:t>
                      </a:r>
                      <a:r>
                        <a:rPr lang="tr-TR" sz="1200" b="1" dirty="0" smtClean="0">
                          <a:latin typeface="+mn-lt"/>
                          <a:ea typeface="Times New Roman"/>
                        </a:rPr>
                        <a:t> maddesinde belirtilen yetki ve sorunlulukları ifa etmek,</a:t>
                      </a:r>
                    </a:p>
                    <a:p>
                      <a:pPr marL="285750" lvl="0" indent="-285750">
                        <a:buFont typeface="Wingdings" panose="05000000000000000000" pitchFamily="2" charset="2"/>
                        <a:buChar char="ü"/>
                      </a:pPr>
                      <a:r>
                        <a:rPr lang="tr-TR" sz="1200" b="1" dirty="0" smtClean="0">
                          <a:latin typeface="+mn-lt"/>
                          <a:ea typeface="Times New Roman"/>
                        </a:rPr>
                        <a:t>Meslek Yüksekokulunun üniversite içi ve dışı tüm idari işlerini yürütmek,</a:t>
                      </a:r>
                    </a:p>
                    <a:p>
                      <a:pPr marL="285750" lvl="0" indent="-285750">
                        <a:buFont typeface="Wingdings" panose="05000000000000000000" pitchFamily="2" charset="2"/>
                        <a:buChar char="ü"/>
                      </a:pPr>
                      <a:r>
                        <a:rPr lang="tr-TR" sz="1200" b="1" dirty="0" smtClean="0">
                          <a:latin typeface="+mn-lt"/>
                          <a:ea typeface="Times New Roman"/>
                        </a:rPr>
                        <a:t>Akademik ve idari personel ile ilgili mevzuatı  uygulanmasını sağlamak  ve mevzuat  değişikliklerini takip etmek ve özlük hakları işlemlerinin yürütülmesini sağlamak.</a:t>
                      </a:r>
                    </a:p>
                    <a:p>
                      <a:pPr marL="285750" lvl="0" indent="-285750">
                        <a:buFont typeface="Wingdings" panose="05000000000000000000" pitchFamily="2" charset="2"/>
                        <a:buChar char="ü"/>
                      </a:pPr>
                      <a:r>
                        <a:rPr lang="tr-TR" sz="1200" b="1" dirty="0" smtClean="0">
                          <a:latin typeface="+mn-lt"/>
                          <a:ea typeface="Times New Roman"/>
                        </a:rPr>
                        <a:t>Kurum/kuruluş ve şahıslardan Müdürlüğe gelen her türlü evrakı kontrol etmek, yazıların cevaplandırılması için gerekli işlemleri yapar, evrakların paraf ve tasdik edilmesini, teslim alınmasını ve gerekli kayıtların tutulmasını sağlayarak, arşivlenmesini  organize etmek.</a:t>
                      </a:r>
                    </a:p>
                    <a:p>
                      <a:pPr marL="285750" lvl="0" indent="-285750">
                        <a:buFont typeface="Wingdings" panose="05000000000000000000" pitchFamily="2" charset="2"/>
                        <a:buChar char="ü"/>
                      </a:pPr>
                      <a:r>
                        <a:rPr lang="tr-TR" sz="1200" b="1" dirty="0" smtClean="0">
                          <a:latin typeface="+mn-lt"/>
                          <a:ea typeface="Times New Roman"/>
                        </a:rPr>
                        <a:t>Gerçekleştirme Görevlisi olarak mali işleri yürütmek. </a:t>
                      </a:r>
                    </a:p>
                    <a:p>
                      <a:pPr marL="285750" lvl="0" indent="-285750">
                        <a:buFont typeface="Wingdings" panose="05000000000000000000" pitchFamily="2" charset="2"/>
                        <a:buChar char="ü"/>
                      </a:pPr>
                      <a:r>
                        <a:rPr lang="tr-TR" sz="1200" b="1" dirty="0" smtClean="0">
                          <a:latin typeface="+mn-lt"/>
                          <a:ea typeface="Times New Roman"/>
                        </a:rPr>
                        <a:t>Bilgi edinme yasası çerçevesinde basit bilgi istemi niteliğini taşıyan yazılara cevap verir.</a:t>
                      </a:r>
                    </a:p>
                    <a:p>
                      <a:pPr marL="285750" lvl="0" indent="-285750">
                        <a:buFont typeface="Wingdings" panose="05000000000000000000" pitchFamily="2" charset="2"/>
                        <a:buChar char="ü"/>
                      </a:pPr>
                      <a:r>
                        <a:rPr lang="tr-TR" sz="1200" b="1" dirty="0" smtClean="0">
                          <a:latin typeface="+mn-lt"/>
                          <a:ea typeface="Times New Roman"/>
                        </a:rPr>
                        <a:t>Öğretim elemanlarının gereksinimi olan ders araçlarını sağlamak, bakım ve onarımını yaptırmak,</a:t>
                      </a:r>
                    </a:p>
                    <a:p>
                      <a:pPr marL="285750" lvl="0" indent="-285750">
                        <a:buFont typeface="Wingdings" panose="05000000000000000000" pitchFamily="2" charset="2"/>
                        <a:buChar char="ü"/>
                      </a:pPr>
                      <a:r>
                        <a:rPr lang="tr-TR" sz="1200" b="1" dirty="0" smtClean="0">
                          <a:latin typeface="+mn-lt"/>
                          <a:ea typeface="Times New Roman"/>
                        </a:rPr>
                        <a:t>Yetkisini, mahiyetindeki bütün personele, hakkaniyet eşitlik içinde, kanun tüzük ve yönetmeliklerde belirtilen esaslar çerçevesinde kullanmak. </a:t>
                      </a:r>
                    </a:p>
                    <a:p>
                      <a:pPr marL="285750" lvl="0" indent="-285750">
                        <a:buFont typeface="Wingdings" panose="05000000000000000000" pitchFamily="2" charset="2"/>
                        <a:buChar char="ü"/>
                      </a:pPr>
                      <a:r>
                        <a:rPr lang="tr-TR" sz="1200" b="1" dirty="0" smtClean="0">
                          <a:latin typeface="+mn-lt"/>
                          <a:ea typeface="Times New Roman"/>
                        </a:rPr>
                        <a:t>Meslek Yüksekokulun idari personeli üzerinde genel gözetim ve denetim görevini yapmak. </a:t>
                      </a:r>
                    </a:p>
                    <a:p>
                      <a:pPr marL="285750" lvl="0" indent="-285750">
                        <a:buFont typeface="Wingdings" panose="05000000000000000000" pitchFamily="2" charset="2"/>
                        <a:buChar char="ü"/>
                      </a:pPr>
                      <a:r>
                        <a:rPr lang="tr-TR" sz="1200" b="1" dirty="0" smtClean="0">
                          <a:latin typeface="+mn-lt"/>
                          <a:ea typeface="Times New Roman"/>
                        </a:rPr>
                        <a:t>Meslek Yüksekokuldaki idari birimlerin mevzuata uygun, verimli ve düzenli çalışmasını sağlamak. </a:t>
                      </a:r>
                    </a:p>
                    <a:p>
                      <a:pPr marL="285750" lvl="0" indent="-285750">
                        <a:buFont typeface="Wingdings" panose="05000000000000000000" pitchFamily="2" charset="2"/>
                        <a:buChar char="ü"/>
                      </a:pPr>
                      <a:r>
                        <a:rPr lang="tr-TR" sz="1200" b="1" dirty="0" smtClean="0">
                          <a:latin typeface="+mn-lt"/>
                          <a:ea typeface="Times New Roman"/>
                        </a:rPr>
                        <a:t>İdari personelin görev ve işlerini denetlemek, eğitilmelerini sağlamak. </a:t>
                      </a:r>
                    </a:p>
                    <a:p>
                      <a:pPr marL="285750" lvl="0" indent="-285750">
                        <a:buFont typeface="Wingdings" panose="05000000000000000000" pitchFamily="2" charset="2"/>
                        <a:buChar char="ü"/>
                      </a:pPr>
                      <a:r>
                        <a:rPr lang="tr-TR" sz="1200" b="1" dirty="0" smtClean="0">
                          <a:latin typeface="+mn-lt"/>
                          <a:ea typeface="Times New Roman"/>
                        </a:rPr>
                        <a:t>Personelin özlük haklarını korunmasını, dosyalarının oluşturulması sağlamak. </a:t>
                      </a:r>
                    </a:p>
                    <a:p>
                      <a:pPr marL="285750" lvl="0" indent="-285750">
                        <a:buFont typeface="Wingdings" panose="05000000000000000000" pitchFamily="2" charset="2"/>
                        <a:buChar char="ü"/>
                      </a:pPr>
                      <a:r>
                        <a:rPr lang="tr-TR" sz="1200" b="1" dirty="0" smtClean="0">
                          <a:latin typeface="+mn-lt"/>
                          <a:ea typeface="Times New Roman"/>
                        </a:rPr>
                        <a:t>Yıllık izinleri planlamak ve sağlık raporlarını takip ederek yasal prosedürleri uygulamak. </a:t>
                      </a:r>
                    </a:p>
                    <a:p>
                      <a:pPr marL="285750" lvl="0" indent="-285750">
                        <a:buFont typeface="Wingdings" panose="05000000000000000000" pitchFamily="2" charset="2"/>
                        <a:buChar char="ü"/>
                      </a:pPr>
                      <a:r>
                        <a:rPr lang="tr-TR" sz="1200" b="1" dirty="0" smtClean="0">
                          <a:latin typeface="+mn-lt"/>
                          <a:ea typeface="Times New Roman"/>
                        </a:rPr>
                        <a:t> Meslek Yüksekokul idari personelinden, disiplinsiz davranışlarda bulananlar hakkında gerekli inceleme yapılması için Müdürlük Makamına teklifte bulunmak.  </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16664">
                <a:tc>
                  <a:txBody>
                    <a:bodyPr/>
                    <a:lstStyle/>
                    <a:p>
                      <a:pPr marL="0" marR="0">
                        <a:lnSpc>
                          <a:spcPct val="115000"/>
                        </a:lnSpc>
                        <a:spcBef>
                          <a:spcPts val="0"/>
                        </a:spcBef>
                        <a:spcAft>
                          <a:spcPts val="0"/>
                        </a:spcAft>
                      </a:pPr>
                      <a:r>
                        <a:rPr lang="tr-TR" sz="1200" b="1" dirty="0">
                          <a:latin typeface="Arial"/>
                          <a:ea typeface="Times New Roman"/>
                          <a:cs typeface="Times New Roman"/>
                        </a:rPr>
                        <a:t>DİĞER BİRİMLERLE İLİŞKİSİ:</a:t>
                      </a:r>
                      <a:endParaRPr lang="tr-TR" sz="12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nSpc>
                          <a:spcPct val="115000"/>
                        </a:lnSpc>
                        <a:spcBef>
                          <a:spcPts val="0"/>
                        </a:spcBef>
                        <a:spcAft>
                          <a:spcPts val="0"/>
                        </a:spcAft>
                      </a:pPr>
                      <a:r>
                        <a:rPr lang="tr-TR" sz="1200" b="0" dirty="0">
                          <a:solidFill>
                            <a:srgbClr val="000000"/>
                          </a:solidFill>
                          <a:latin typeface="Calibri"/>
                          <a:ea typeface="Calibri"/>
                          <a:cs typeface="Times New Roman"/>
                        </a:rPr>
                        <a:t>……………………………………………………………..</a:t>
                      </a:r>
                      <a:endParaRPr lang="tr-TR" sz="12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9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179512" y="188640"/>
            <a:ext cx="7992888" cy="1068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 NEDİR?</a:t>
            </a:r>
            <a:endParaRPr lang="tr-TR" sz="4000" b="1" dirty="0">
              <a:solidFill>
                <a:prstClr val="white"/>
              </a:solidFill>
              <a:latin typeface="Arial" pitchFamily="34" charset="0"/>
              <a:cs typeface="Arial" pitchFamily="34" charset="0"/>
            </a:endParaRPr>
          </a:p>
        </p:txBody>
      </p:sp>
      <p:pic>
        <p:nvPicPr>
          <p:cNvPr id="6" name="Resim 5"/>
          <p:cNvPicPr>
            <a:picLocks noChangeAspect="1"/>
          </p:cNvPicPr>
          <p:nvPr/>
        </p:nvPicPr>
        <p:blipFill>
          <a:blip r:embed="rId4">
            <a:duotone>
              <a:schemeClr val="accent1">
                <a:shade val="45000"/>
                <a:satMod val="135000"/>
              </a:schemeClr>
              <a:prstClr val="white"/>
            </a:duotone>
          </a:blip>
          <a:stretch>
            <a:fillRect/>
          </a:stretch>
        </p:blipFill>
        <p:spPr>
          <a:xfrm>
            <a:off x="3419872" y="321297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379839" y="1988840"/>
            <a:ext cx="7776864" cy="4392488"/>
          </a:xfrm>
          <a:gradFill>
            <a:gsLst>
              <a:gs pos="19000">
                <a:srgbClr val="5E9EFF"/>
              </a:gs>
              <a:gs pos="86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u="sng" dirty="0" smtClean="0">
                <a:solidFill>
                  <a:schemeClr val="accent1">
                    <a:lumMod val="50000"/>
                  </a:schemeClr>
                </a:solidFill>
              </a:rPr>
              <a:t>İÇ </a:t>
            </a:r>
            <a:r>
              <a:rPr lang="tr-TR" sz="2400" b="1" u="sng" dirty="0">
                <a:solidFill>
                  <a:schemeClr val="accent1">
                    <a:lumMod val="50000"/>
                  </a:schemeClr>
                </a:solidFill>
              </a:rPr>
              <a:t>KONTROL NEDİR? </a:t>
            </a:r>
            <a:r>
              <a:rPr lang="tr-TR" sz="2400" b="1" u="sng" dirty="0" smtClean="0">
                <a:solidFill>
                  <a:schemeClr val="accent1">
                    <a:lumMod val="50000"/>
                  </a:schemeClr>
                </a:solidFill>
              </a:rPr>
              <a:t/>
            </a:r>
            <a:br>
              <a:rPr lang="tr-TR" sz="2400" b="1" u="sng" dirty="0" smtClean="0">
                <a:solidFill>
                  <a:schemeClr val="accent1">
                    <a:lumMod val="50000"/>
                  </a:schemeClr>
                </a:solidFill>
              </a:rPr>
            </a:br>
            <a:r>
              <a:rPr lang="tr-TR" sz="2000" dirty="0" smtClean="0">
                <a:solidFill>
                  <a:schemeClr val="accent1">
                    <a:lumMod val="50000"/>
                  </a:schemeClr>
                </a:solidFill>
              </a:rPr>
              <a:t>İç </a:t>
            </a:r>
            <a:r>
              <a:rPr lang="tr-TR" sz="2000" dirty="0">
                <a:solidFill>
                  <a:schemeClr val="accent1">
                    <a:lumMod val="50000"/>
                  </a:schemeClr>
                </a:solidFill>
              </a:rPr>
              <a:t>kontrol; kurumun, yönetimi ve personeli tarafından hayata geçirilen, belirlenmiş hedeflere ulaşmasında ve misyonunu gerçekleştirmesinde makul bir güvence sağlamak üzere tasarlanmış ve kurumun genelini etkileyen bütünleşmiş bir süreçtir.</a:t>
            </a:r>
            <a:br>
              <a:rPr lang="tr-TR" sz="2000" dirty="0">
                <a:solidFill>
                  <a:schemeClr val="accent1">
                    <a:lumMod val="50000"/>
                  </a:schemeClr>
                </a:solidFill>
              </a:rPr>
            </a:br>
            <a:r>
              <a:rPr lang="tr-TR" sz="2000" dirty="0">
                <a:solidFill>
                  <a:schemeClr val="accent1">
                    <a:lumMod val="50000"/>
                  </a:schemeClr>
                </a:solidFill>
              </a:rPr>
              <a:t>İç kontrol sadece finansal işlemler ve raporlama ile ilgili değil; yönetimi, idare süreçlerini, stratejiyi ve kurumun diğer faaliyetlerini kapsayan tüm kontrolleri ifade eder.</a:t>
            </a:r>
            <a:br>
              <a:rPr lang="tr-TR" sz="2000" dirty="0">
                <a:solidFill>
                  <a:schemeClr val="accent1">
                    <a:lumMod val="50000"/>
                  </a:schemeClr>
                </a:solidFill>
              </a:rPr>
            </a:br>
            <a:r>
              <a:rPr lang="tr-TR" sz="2000" dirty="0">
                <a:solidFill>
                  <a:schemeClr val="accent1">
                    <a:lumMod val="50000"/>
                  </a:schemeClr>
                </a:solidFill>
              </a:rPr>
              <a:t>Her kurumun iç kontrol sistemi aynı değildir. Kurumlar ve kontrolleri; organizasyon yapısına, kurum kültürüne ve yönetim felsefesine göre farklılaşır.</a:t>
            </a:r>
            <a:r>
              <a:rPr lang="tr-TR" sz="2000" dirty="0" smtClean="0">
                <a:solidFill>
                  <a:schemeClr val="accent1">
                    <a:lumMod val="50000"/>
                  </a:schemeClr>
                </a:solidFill>
              </a:rPr>
              <a:t/>
            </a:r>
            <a:br>
              <a:rPr lang="tr-TR" sz="2000"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endParaRPr lang="tr-TR" sz="2400" b="1" dirty="0">
              <a:solidFill>
                <a:schemeClr val="accent1">
                  <a:lumMod val="50000"/>
                </a:schemeClr>
              </a:solidFill>
            </a:endParaRPr>
          </a:p>
        </p:txBody>
      </p:sp>
    </p:spTree>
    <p:extLst>
      <p:ext uri="{BB962C8B-B14F-4D97-AF65-F5344CB8AC3E}">
        <p14:creationId xmlns:p14="http://schemas.microsoft.com/office/powerpoint/2010/main" val="96824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1396319543"/>
              </p:ext>
            </p:extLst>
          </p:nvPr>
        </p:nvGraphicFramePr>
        <p:xfrm>
          <a:off x="114138" y="1556792"/>
          <a:ext cx="8850350" cy="5270944"/>
        </p:xfrm>
        <a:graphic>
          <a:graphicData uri="http://schemas.openxmlformats.org/drawingml/2006/table">
            <a:tbl>
              <a:tblPr/>
              <a:tblGrid>
                <a:gridCol w="2827403">
                  <a:extLst>
                    <a:ext uri="{9D8B030D-6E8A-4147-A177-3AD203B41FA5}">
                      <a16:colId xmlns:a16="http://schemas.microsoft.com/office/drawing/2014/main" val="20000"/>
                    </a:ext>
                  </a:extLst>
                </a:gridCol>
                <a:gridCol w="6022947">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SEKRETERLİĞİ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100" b="1" kern="1200" dirty="0" smtClean="0">
                          <a:solidFill>
                            <a:schemeClr val="tx1"/>
                          </a:solidFill>
                          <a:latin typeface="Arial"/>
                          <a:ea typeface="Times New Roman"/>
                          <a:cs typeface="Times New Roman"/>
                        </a:rPr>
                        <a:t>MENNAN</a:t>
                      </a:r>
                      <a:r>
                        <a:rPr lang="tr-TR" sz="1100" b="1" kern="1200" baseline="0" dirty="0" smtClean="0">
                          <a:solidFill>
                            <a:schemeClr val="tx1"/>
                          </a:solidFill>
                          <a:latin typeface="Arial"/>
                          <a:ea typeface="Times New Roman"/>
                          <a:cs typeface="Times New Roman"/>
                        </a:rPr>
                        <a:t> PASİNLİ </a:t>
                      </a:r>
                      <a:r>
                        <a:rPr lang="tr-TR" sz="1100" b="1" kern="1200" dirty="0" smtClean="0">
                          <a:solidFill>
                            <a:schemeClr val="tx1"/>
                          </a:solidFill>
                          <a:latin typeface="Arial"/>
                          <a:ea typeface="Times New Roman"/>
                          <a:cs typeface="Times New Roman"/>
                        </a:rPr>
                        <a:t>ATÇILIK </a:t>
                      </a:r>
                      <a:r>
                        <a:rPr lang="tr-TR" sz="1100" b="1" kern="1200" baseline="0" dirty="0" smtClean="0">
                          <a:solidFill>
                            <a:schemeClr val="tx1"/>
                          </a:solidFill>
                          <a:latin typeface="Arial"/>
                          <a:ea typeface="Times New Roman"/>
                          <a:cs typeface="Times New Roman"/>
                        </a:rPr>
                        <a:t>MESLEK YÜKSEKOKULU MÜDÜRLÜĞÜ ve GENEL SEKRETERLİK</a:t>
                      </a:r>
                      <a:endParaRPr lang="tr-TR" sz="11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Uludağ Üniversitesi üst yönetimi ve Yüksekokul Müdürlüğü tarafından belirlenen amaç, ilkelere ve talimatlar doğrultusunda, Meslek Yüksekokulunun idari  görevlerinin etkinlik ve verimlilik ilkeleri çerçevesinde zaman yönetimi gözetilerek düzenli uyumlu bir şekilde yürütülmesi amacıyla çalışmalar yapmak, planlamak, yönlendirmek, koordine etmek ve denetlemek.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2901510">
                <a:tc gridSpan="2">
                  <a:txBody>
                    <a:bodyPr/>
                    <a:lstStyle/>
                    <a:p>
                      <a:pPr marL="285750" lvl="0" indent="-285750">
                        <a:buFont typeface="Wingdings" panose="05000000000000000000" pitchFamily="2" charset="2"/>
                        <a:buChar char="ü"/>
                      </a:pPr>
                      <a:r>
                        <a:rPr lang="tr-TR" sz="1200" b="1" dirty="0" smtClean="0">
                          <a:latin typeface="+mn-lt"/>
                          <a:ea typeface="Times New Roman"/>
                        </a:rPr>
                        <a:t>Akademik Kurul, Meslek Yüksekokul Kurulu, Meslek Yüksekokul Yönetim Kurulu ve Meslek Yüksekokul Disiplin Kurulu gündemini hazırlamak ve ilgililere duyurmak, raportörlüğünü yapmak, karar ve tutanaklarını hazırlamak, ilgili birimlere iletilmesini ve uygulanmasını sağlamak. </a:t>
                      </a:r>
                    </a:p>
                    <a:p>
                      <a:pPr marL="285750" lvl="0" indent="-285750">
                        <a:buFont typeface="Wingdings" panose="05000000000000000000" pitchFamily="2" charset="2"/>
                        <a:buChar char="ü"/>
                      </a:pPr>
                      <a:r>
                        <a:rPr lang="tr-TR" sz="1200" b="1" dirty="0" smtClean="0">
                          <a:latin typeface="+mn-lt"/>
                          <a:ea typeface="Times New Roman"/>
                        </a:rPr>
                        <a:t>Meslek Yüksekokula alınacak akademik personelin sınav işlemlerinin takibini ve sonuçlarının Rektörlüğe iletilmesini sağlamak, Akademik Personelin görev süresinin uzatılması için gerekli uyarıları yapmak ve zamanında yerine getirilmesini sağlamak. </a:t>
                      </a:r>
                    </a:p>
                    <a:p>
                      <a:pPr marL="285750" lvl="0" indent="-285750">
                        <a:buFont typeface="Wingdings" panose="05000000000000000000" pitchFamily="2" charset="2"/>
                        <a:buChar char="ü"/>
                      </a:pPr>
                      <a:r>
                        <a:rPr lang="tr-TR" sz="1200" b="1" dirty="0" smtClean="0">
                          <a:latin typeface="+mn-lt"/>
                          <a:ea typeface="Times New Roman"/>
                        </a:rPr>
                        <a:t>Dikey geçiş başvuru formlarını kontrolü, imzalanması, ÖSYM web sayfasına girişlerinin yapılması, varsa evrakların ÖSYM’ye gönderilmesini sağlamak. </a:t>
                      </a:r>
                    </a:p>
                    <a:p>
                      <a:pPr marL="285750" lvl="0" indent="-285750">
                        <a:buFont typeface="Wingdings" panose="05000000000000000000" pitchFamily="2" charset="2"/>
                        <a:buChar char="ü"/>
                      </a:pPr>
                      <a:r>
                        <a:rPr lang="tr-TR" sz="1200" b="1" dirty="0" smtClean="0">
                          <a:latin typeface="+mn-lt"/>
                          <a:ea typeface="Times New Roman"/>
                        </a:rPr>
                        <a:t>Meslek Yüksekokul bina ve tesislerinin kullanılabilir durumda tutulmasını sağlamak; gerekli bakım ve onarım işlerini bütçe ödenekleri doğrultusunda yaptırmak. </a:t>
                      </a:r>
                    </a:p>
                    <a:p>
                      <a:pPr marL="285750" lvl="0" indent="-285750">
                        <a:buFont typeface="Wingdings" panose="05000000000000000000" pitchFamily="2" charset="2"/>
                        <a:buChar char="ü"/>
                      </a:pPr>
                      <a:r>
                        <a:rPr lang="tr-TR" sz="1200" b="1" dirty="0" smtClean="0">
                          <a:latin typeface="+mn-lt"/>
                          <a:ea typeface="Times New Roman"/>
                        </a:rPr>
                        <a:t>Faaliyet Raporu, iç denetim, stratejik plan hazırlama çalışmalarına katılmak, sonuçlarını takip ederek zamanında ilgili birimlere ulaşmasını sağlamak,</a:t>
                      </a:r>
                    </a:p>
                    <a:p>
                      <a:pPr marL="285750" lvl="0" indent="-285750">
                        <a:buFont typeface="Wingdings" panose="05000000000000000000" pitchFamily="2" charset="2"/>
                        <a:buChar char="ü"/>
                      </a:pPr>
                      <a:r>
                        <a:rPr lang="tr-TR" sz="1200" b="1" dirty="0" smtClean="0">
                          <a:latin typeface="+mn-lt"/>
                          <a:ea typeface="Times New Roman"/>
                        </a:rPr>
                        <a:t>Tüketim-demirbaş malzeme ve materyallerin teminini, tasarruflu kullanılmasını sağlamak. </a:t>
                      </a:r>
                    </a:p>
                    <a:p>
                      <a:pPr marL="285750" lvl="0" indent="-285750">
                        <a:buFont typeface="Wingdings" panose="05000000000000000000" pitchFamily="2" charset="2"/>
                        <a:buChar char="ü"/>
                      </a:pPr>
                      <a:r>
                        <a:rPr lang="tr-TR" sz="1200" b="1" dirty="0" smtClean="0">
                          <a:latin typeface="+mn-lt"/>
                          <a:ea typeface="Times New Roman"/>
                        </a:rPr>
                        <a:t>Gerektiği zaman güvenlik önlemlerinin alınmasını sağlamak. </a:t>
                      </a:r>
                    </a:p>
                    <a:p>
                      <a:pPr marL="285750" lvl="0" indent="-285750">
                        <a:buFont typeface="Wingdings" panose="05000000000000000000" pitchFamily="2" charset="2"/>
                        <a:buChar char="ü"/>
                      </a:pPr>
                      <a:r>
                        <a:rPr lang="tr-TR" sz="1200" b="1" dirty="0" smtClean="0">
                          <a:latin typeface="+mn-lt"/>
                          <a:ea typeface="Times New Roman"/>
                        </a:rPr>
                        <a:t>Resmi açılışlar, törenler ve öğrenci etkinlikleri ile ilgili hazırlıkları yapar  ve sonuçlandırır.</a:t>
                      </a:r>
                    </a:p>
                    <a:p>
                      <a:pPr marL="285750" lvl="0" indent="-285750">
                        <a:buFont typeface="Wingdings" panose="05000000000000000000" pitchFamily="2" charset="2"/>
                        <a:buChar char="ü"/>
                      </a:pPr>
                      <a:endParaRPr lang="tr-TR" sz="1200" b="1" dirty="0" smtClean="0">
                        <a:latin typeface="+mn-lt"/>
                        <a:ea typeface="Times New Roman"/>
                      </a:endParaRPr>
                    </a:p>
                    <a:p>
                      <a:pPr marL="285750" lvl="0" indent="-285750">
                        <a:buFont typeface="Wingdings" panose="05000000000000000000" pitchFamily="2" charset="2"/>
                        <a:buChar char="ü"/>
                      </a:pPr>
                      <a:r>
                        <a:rPr lang="tr-TR" sz="1200" b="1" dirty="0" smtClean="0">
                          <a:latin typeface="+mn-lt"/>
                          <a:ea typeface="Times New Roman"/>
                        </a:rPr>
                        <a:t>Müdür ile üst yönetici/yöneticileri tarafından verilen diğer işleri ve işlemleri yapmak. </a:t>
                      </a:r>
                    </a:p>
                    <a:p>
                      <a:pPr marL="285750" lvl="0" indent="-285750">
                        <a:buFont typeface="Wingdings" panose="05000000000000000000" pitchFamily="2" charset="2"/>
                        <a:buChar char="ü"/>
                      </a:pPr>
                      <a:r>
                        <a:rPr lang="tr-TR" sz="1200" b="1" dirty="0" smtClean="0">
                          <a:latin typeface="+mn-lt"/>
                          <a:ea typeface="Times New Roman"/>
                        </a:rPr>
                        <a:t>Bütün faaliyetlerin gözetim ve denetiminin yapılmasında, takip ve kontrol edilmesinde ve sonuçlarının alınmasında ayrıca idari işlerden yönünden  Meslek Yüksekokul Müdürüne karşı birinci derecede sorumludur. </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56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8748464" cy="1080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SİSTEMİNİN AMAÇLARI</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107504" y="2060848"/>
            <a:ext cx="7920880" cy="4608512"/>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r>
              <a:rPr lang="tr-TR" sz="2000" dirty="0" smtClean="0">
                <a:solidFill>
                  <a:schemeClr val="accent1">
                    <a:lumMod val="50000"/>
                  </a:schemeClr>
                </a:solidFill>
              </a:rPr>
              <a:t>Faaliyetlerin etkin </a:t>
            </a:r>
            <a:r>
              <a:rPr lang="tr-TR" sz="2000" dirty="0">
                <a:solidFill>
                  <a:schemeClr val="accent1">
                    <a:lumMod val="50000"/>
                  </a:schemeClr>
                </a:solidFill>
              </a:rPr>
              <a:t>ve verimli olması</a:t>
            </a:r>
            <a:br>
              <a:rPr lang="tr-TR" sz="2000" dirty="0">
                <a:solidFill>
                  <a:schemeClr val="accent1">
                    <a:lumMod val="50000"/>
                  </a:schemeClr>
                </a:solidFill>
              </a:rPr>
            </a:br>
            <a:r>
              <a:rPr lang="tr-TR" sz="2000" dirty="0" smtClean="0">
                <a:solidFill>
                  <a:schemeClr val="accent1">
                    <a:lumMod val="50000"/>
                  </a:schemeClr>
                </a:solidFill>
              </a:rPr>
              <a:t>Mali </a:t>
            </a:r>
            <a:r>
              <a:rPr lang="tr-TR" sz="2000" dirty="0">
                <a:solidFill>
                  <a:schemeClr val="accent1">
                    <a:lumMod val="50000"/>
                  </a:schemeClr>
                </a:solidFill>
              </a:rPr>
              <a:t>Raporların Güvenilirliği</a:t>
            </a:r>
            <a:br>
              <a:rPr lang="tr-TR" sz="2000" dirty="0">
                <a:solidFill>
                  <a:schemeClr val="accent1">
                    <a:lumMod val="50000"/>
                  </a:schemeClr>
                </a:solidFill>
              </a:rPr>
            </a:br>
            <a:r>
              <a:rPr lang="tr-TR" sz="2000" dirty="0" smtClean="0">
                <a:solidFill>
                  <a:schemeClr val="accent1">
                    <a:lumMod val="50000"/>
                  </a:schemeClr>
                </a:solidFill>
              </a:rPr>
              <a:t>Yürürlükteki </a:t>
            </a:r>
            <a:r>
              <a:rPr lang="tr-TR" sz="2000" dirty="0">
                <a:solidFill>
                  <a:schemeClr val="accent1">
                    <a:lumMod val="50000"/>
                  </a:schemeClr>
                </a:solidFill>
              </a:rPr>
              <a:t>mevzuata uyum</a:t>
            </a:r>
            <a:br>
              <a:rPr lang="tr-TR" sz="2000" dirty="0">
                <a:solidFill>
                  <a:schemeClr val="accent1">
                    <a:lumMod val="50000"/>
                  </a:schemeClr>
                </a:solidFill>
              </a:rPr>
            </a:br>
            <a:r>
              <a:rPr lang="tr-TR" sz="2000" dirty="0" smtClean="0">
                <a:solidFill>
                  <a:schemeClr val="accent1">
                    <a:lumMod val="50000"/>
                  </a:schemeClr>
                </a:solidFill>
              </a:rPr>
              <a:t>Varlıkların </a:t>
            </a:r>
            <a:r>
              <a:rPr lang="tr-TR" sz="2000" dirty="0">
                <a:solidFill>
                  <a:schemeClr val="accent1">
                    <a:lumMod val="50000"/>
                  </a:schemeClr>
                </a:solidFill>
              </a:rPr>
              <a:t>korunması</a:t>
            </a:r>
            <a:br>
              <a:rPr lang="tr-TR" sz="2000" dirty="0">
                <a:solidFill>
                  <a:schemeClr val="accent1">
                    <a:lumMod val="50000"/>
                  </a:schemeClr>
                </a:solidFill>
              </a:rPr>
            </a:br>
            <a:r>
              <a:rPr lang="tr-TR" sz="2000" dirty="0">
                <a:solidFill>
                  <a:schemeClr val="accent1">
                    <a:lumMod val="50000"/>
                  </a:schemeClr>
                </a:solidFill>
              </a:rPr>
              <a:t>Faaliyetlerin etkin ve verimli olması, kurumun; hedeflerine ulaşma düzeyi, performansı, fayda-maliyet yapısı gibi temel faaliyet hedefleri ile ilgilidir.</a:t>
            </a:r>
            <a:br>
              <a:rPr lang="tr-TR" sz="2000" dirty="0">
                <a:solidFill>
                  <a:schemeClr val="accent1">
                    <a:lumMod val="50000"/>
                  </a:schemeClr>
                </a:solidFill>
              </a:rPr>
            </a:br>
            <a:r>
              <a:rPr lang="tr-TR" sz="2000" dirty="0">
                <a:solidFill>
                  <a:schemeClr val="accent1">
                    <a:lumMod val="50000"/>
                  </a:schemeClr>
                </a:solidFill>
              </a:rPr>
              <a:t>Mali raporların güvenilirliği, mali verilerin açık ve anlaşılır bir biçimde kayıtlara alınması ve yayınlanması ile verilere kolaylıkla ulaşılabilmesi gibi konuları içerir. </a:t>
            </a:r>
            <a:r>
              <a:rPr lang="tr-TR" sz="2000" dirty="0" smtClean="0">
                <a:solidFill>
                  <a:schemeClr val="accent1">
                    <a:lumMod val="50000"/>
                  </a:schemeClr>
                </a:solidFill>
              </a:rPr>
              <a:t/>
            </a:r>
            <a:br>
              <a:rPr lang="tr-TR" sz="2000" dirty="0" smtClean="0">
                <a:solidFill>
                  <a:schemeClr val="accent1">
                    <a:lumMod val="50000"/>
                  </a:schemeClr>
                </a:solidFill>
              </a:rPr>
            </a:br>
            <a:r>
              <a:rPr lang="tr-TR" sz="2000" dirty="0" smtClean="0">
                <a:solidFill>
                  <a:schemeClr val="accent1">
                    <a:lumMod val="50000"/>
                  </a:schemeClr>
                </a:solidFill>
              </a:rPr>
              <a:t>Yürürlükteki </a:t>
            </a:r>
            <a:r>
              <a:rPr lang="tr-TR" sz="2000" dirty="0">
                <a:solidFill>
                  <a:schemeClr val="accent1">
                    <a:lumMod val="50000"/>
                  </a:schemeClr>
                </a:solidFill>
              </a:rPr>
              <a:t>mevzuata uyum, kurumun yürüttüğü faaliyetlerin yasal düzenlemelere uygun olmasını sağlamak üzere yapılması gereken çalışmaları içerir.</a:t>
            </a:r>
            <a:br>
              <a:rPr lang="tr-TR" sz="2000" dirty="0">
                <a:solidFill>
                  <a:schemeClr val="accent1">
                    <a:lumMod val="50000"/>
                  </a:schemeClr>
                </a:solidFill>
              </a:rPr>
            </a:br>
            <a:r>
              <a:rPr lang="tr-TR" sz="2000" dirty="0">
                <a:solidFill>
                  <a:schemeClr val="accent1">
                    <a:lumMod val="50000"/>
                  </a:schemeClr>
                </a:solidFill>
              </a:rPr>
              <a:t>Varlıkların korunması ise kurumun sahip olduğu tüm varlıkların güvence altına alınmasını içerir.</a:t>
            </a:r>
            <a:br>
              <a:rPr lang="tr-TR" sz="2000" dirty="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endParaRPr lang="tr-TR" sz="2800" b="1" dirty="0">
              <a:solidFill>
                <a:schemeClr val="accent1">
                  <a:lumMod val="50000"/>
                </a:schemeClr>
              </a:solidFill>
            </a:endParaRPr>
          </a:p>
        </p:txBody>
      </p:sp>
      <p:pic>
        <p:nvPicPr>
          <p:cNvPr id="6" name="Resim 5"/>
          <p:cNvPicPr>
            <a:picLocks noChangeAspect="1"/>
          </p:cNvPicPr>
          <p:nvPr/>
        </p:nvPicPr>
        <p:blipFill>
          <a:blip r:embed="rId6">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392341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7664665" cy="1140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a:solidFill>
                  <a:prstClr val="white"/>
                </a:solidFill>
                <a:latin typeface="Arial" pitchFamily="34" charset="0"/>
                <a:cs typeface="Arial" pitchFamily="34" charset="0"/>
              </a:rPr>
              <a:t>İÇ KONTROL SİSTEMİNİN </a:t>
            </a:r>
            <a:r>
              <a:rPr lang="tr-TR" sz="4000" b="1" dirty="0" smtClean="0">
                <a:solidFill>
                  <a:prstClr val="white"/>
                </a:solidFill>
                <a:latin typeface="Arial" pitchFamily="34" charset="0"/>
                <a:cs typeface="Arial" pitchFamily="34" charset="0"/>
              </a:rPr>
              <a:t>YASAL DAYANAKLARI</a:t>
            </a:r>
            <a:endParaRPr lang="tr-TR" sz="4000" b="1" dirty="0">
              <a:solidFill>
                <a:prstClr val="white"/>
              </a:solidFill>
              <a:latin typeface="Arial" pitchFamily="34" charset="0"/>
              <a:cs typeface="Arial" pitchFamily="34" charset="0"/>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582961"/>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971600" y="1772816"/>
            <a:ext cx="6984776" cy="4752528"/>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000" b="1" u="sng" dirty="0">
                <a:solidFill>
                  <a:schemeClr val="accent1">
                    <a:lumMod val="50000"/>
                  </a:schemeClr>
                </a:solidFill>
              </a:rPr>
              <a:t>İç kontrol sitemine ilişkin düzenlemeleri içeren yasal mevzuat</a:t>
            </a:r>
            <a:r>
              <a:rPr lang="tr-TR" sz="2000" b="1" u="sng" dirty="0" smtClean="0">
                <a:solidFill>
                  <a:schemeClr val="accent1">
                    <a:lumMod val="50000"/>
                  </a:schemeClr>
                </a:solidFill>
              </a:rPr>
              <a:t>:</a:t>
            </a:r>
            <a:br>
              <a:rPr lang="tr-TR" sz="2000" b="1" u="sng" dirty="0" smtClean="0">
                <a:solidFill>
                  <a:schemeClr val="accent1">
                    <a:lumMod val="50000"/>
                  </a:schemeClr>
                </a:solidFill>
              </a:rPr>
            </a:br>
            <a:r>
              <a:rPr lang="tr-TR" sz="2000" b="1" u="sng" dirty="0">
                <a:solidFill>
                  <a:schemeClr val="accent1">
                    <a:lumMod val="50000"/>
                  </a:schemeClr>
                </a:solidFill>
              </a:rPr>
              <a:t/>
            </a:r>
            <a:br>
              <a:rPr lang="tr-TR" sz="2000" b="1" u="sng" dirty="0">
                <a:solidFill>
                  <a:schemeClr val="accent1">
                    <a:lumMod val="50000"/>
                  </a:schemeClr>
                </a:solidFill>
              </a:rPr>
            </a:br>
            <a:r>
              <a:rPr lang="tr-TR" sz="2000" dirty="0">
                <a:solidFill>
                  <a:schemeClr val="accent1">
                    <a:lumMod val="50000"/>
                  </a:schemeClr>
                </a:solidFill>
              </a:rPr>
              <a:t>*5018 Sayılı Kamu Mali Yönetimi ve Kontrol Kanunu</a:t>
            </a:r>
            <a:br>
              <a:rPr lang="tr-TR" sz="2000" dirty="0">
                <a:solidFill>
                  <a:schemeClr val="accent1">
                    <a:lumMod val="50000"/>
                  </a:schemeClr>
                </a:solidFill>
              </a:rPr>
            </a:br>
            <a:r>
              <a:rPr lang="tr-TR" sz="2000" dirty="0">
                <a:solidFill>
                  <a:schemeClr val="accent1">
                    <a:lumMod val="50000"/>
                  </a:schemeClr>
                </a:solidFill>
              </a:rPr>
              <a:t>*6085 Sayılı Sayıştay Kanunu</a:t>
            </a:r>
            <a:br>
              <a:rPr lang="tr-TR" sz="2000" dirty="0">
                <a:solidFill>
                  <a:schemeClr val="accent1">
                    <a:lumMod val="50000"/>
                  </a:schemeClr>
                </a:solidFill>
              </a:rPr>
            </a:br>
            <a:r>
              <a:rPr lang="tr-TR" sz="2000" dirty="0">
                <a:solidFill>
                  <a:schemeClr val="accent1">
                    <a:lumMod val="50000"/>
                  </a:schemeClr>
                </a:solidFill>
              </a:rPr>
              <a:t>*İç Kontrol ve Ön Mali Kontrole İlişkin Usul ve Esaslar</a:t>
            </a:r>
            <a:br>
              <a:rPr lang="tr-TR" sz="2000" dirty="0">
                <a:solidFill>
                  <a:schemeClr val="accent1">
                    <a:lumMod val="50000"/>
                  </a:schemeClr>
                </a:solidFill>
              </a:rPr>
            </a:br>
            <a:r>
              <a:rPr lang="tr-TR" sz="2000" dirty="0">
                <a:solidFill>
                  <a:schemeClr val="accent1">
                    <a:lumMod val="50000"/>
                  </a:schemeClr>
                </a:solidFill>
              </a:rPr>
              <a:t>*Strateji Geliştirme Birimlerinin Çalışma Usul ve Esasları Hakkında Yönetmelik</a:t>
            </a:r>
            <a:br>
              <a:rPr lang="tr-TR" sz="2000" dirty="0">
                <a:solidFill>
                  <a:schemeClr val="accent1">
                    <a:lumMod val="50000"/>
                  </a:schemeClr>
                </a:solidFill>
              </a:rPr>
            </a:br>
            <a:r>
              <a:rPr lang="tr-TR" sz="2000" dirty="0">
                <a:solidFill>
                  <a:schemeClr val="accent1">
                    <a:lumMod val="50000"/>
                  </a:schemeClr>
                </a:solidFill>
              </a:rPr>
              <a:t>*İç Denetçilerin Çalışma Usul ve Esasları Hakkında Yönetmelik</a:t>
            </a:r>
            <a:br>
              <a:rPr lang="tr-TR" sz="2000" dirty="0">
                <a:solidFill>
                  <a:schemeClr val="accent1">
                    <a:lumMod val="50000"/>
                  </a:schemeClr>
                </a:solidFill>
              </a:rPr>
            </a:br>
            <a:r>
              <a:rPr lang="tr-TR" sz="2000" dirty="0">
                <a:solidFill>
                  <a:schemeClr val="accent1">
                    <a:lumMod val="50000"/>
                  </a:schemeClr>
                </a:solidFill>
              </a:rPr>
              <a:t>*Kamu İç Kontrol Standartları Tebliği</a:t>
            </a:r>
            <a:br>
              <a:rPr lang="tr-TR" sz="2000" dirty="0">
                <a:solidFill>
                  <a:schemeClr val="accent1">
                    <a:lumMod val="50000"/>
                  </a:schemeClr>
                </a:solidFill>
              </a:rPr>
            </a:br>
            <a:r>
              <a:rPr lang="tr-TR" sz="2000" dirty="0">
                <a:solidFill>
                  <a:schemeClr val="accent1">
                    <a:lumMod val="50000"/>
                  </a:schemeClr>
                </a:solidFill>
              </a:rPr>
              <a:t>*Kamu İç Kontrol Standartlarına Uyum Eylem Planı </a:t>
            </a:r>
            <a:r>
              <a:rPr lang="tr-TR" sz="2000" dirty="0" smtClean="0">
                <a:solidFill>
                  <a:schemeClr val="accent1">
                    <a:lumMod val="50000"/>
                  </a:schemeClr>
                </a:solidFill>
              </a:rPr>
              <a:t>Rehberi </a:t>
            </a:r>
            <a:br>
              <a:rPr lang="tr-TR" sz="2000"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348799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5896"/>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SİSTEMİNİN BİLEŞENLERİ</a:t>
            </a:r>
            <a:endParaRPr lang="tr-TR" sz="4800" dirty="0">
              <a:solidFill>
                <a:schemeClr val="bg1"/>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855688" y="1961456"/>
            <a:ext cx="7053104" cy="4896544"/>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000" b="1" u="sng" dirty="0" smtClean="0">
                <a:solidFill>
                  <a:schemeClr val="accent1">
                    <a:lumMod val="50000"/>
                  </a:schemeClr>
                </a:solidFill>
              </a:rPr>
              <a:t>Kamu İç Kontrolleri Sisteminin Bileşenleri </a:t>
            </a:r>
            <a:r>
              <a:rPr lang="tr-TR" sz="2000" b="1" u="sng" dirty="0">
                <a:solidFill>
                  <a:schemeClr val="accent1">
                    <a:lumMod val="50000"/>
                  </a:schemeClr>
                </a:solidFill>
              </a:rPr>
              <a:t/>
            </a:r>
            <a:br>
              <a:rPr lang="tr-TR" sz="2000" b="1" u="sng" dirty="0">
                <a:solidFill>
                  <a:schemeClr val="accent1">
                    <a:lumMod val="50000"/>
                  </a:schemeClr>
                </a:solidFill>
              </a:rPr>
            </a:br>
            <a:r>
              <a:rPr lang="tr-TR" sz="2000" dirty="0">
                <a:solidFill>
                  <a:schemeClr val="accent1">
                    <a:lumMod val="50000"/>
                  </a:schemeClr>
                </a:solidFill>
              </a:rPr>
              <a:t>*Kontrol ortamı standartları  </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Etik değerler ve dürüstlük.</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Misyon, organizasyon yapısı ve görevler</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Personelin yeterliliği ve performansı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Yetki devri</a:t>
            </a:r>
            <a:br>
              <a:rPr lang="tr-TR" sz="2000" dirty="0">
                <a:solidFill>
                  <a:schemeClr val="accent1">
                    <a:lumMod val="50000"/>
                  </a:schemeClr>
                </a:solidFill>
              </a:rPr>
            </a:br>
            <a:r>
              <a:rPr lang="tr-TR" sz="2000" dirty="0">
                <a:solidFill>
                  <a:schemeClr val="accent1">
                    <a:lumMod val="50000"/>
                  </a:schemeClr>
                </a:solidFill>
              </a:rPr>
              <a:t>*Risk değerlendirme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Planlama ve programlama</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Risklerin belirlenmesi ve </a:t>
            </a:r>
            <a:r>
              <a:rPr lang="tr-TR" sz="2000" dirty="0" smtClean="0">
                <a:solidFill>
                  <a:schemeClr val="accent1">
                    <a:lumMod val="50000"/>
                  </a:schemeClr>
                </a:solidFill>
              </a:rPr>
              <a:t>değerlendirilmesi</a:t>
            </a:r>
            <a:r>
              <a:rPr lang="tr-TR" sz="2000" dirty="0">
                <a:solidFill>
                  <a:schemeClr val="accent1">
                    <a:lumMod val="50000"/>
                  </a:schemeClr>
                </a:solidFill>
              </a:rPr>
              <a:t/>
            </a:r>
            <a:br>
              <a:rPr lang="tr-TR" sz="2000" dirty="0">
                <a:solidFill>
                  <a:schemeClr val="accent1">
                    <a:lumMod val="50000"/>
                  </a:schemeClr>
                </a:solidFill>
              </a:rPr>
            </a:br>
            <a:r>
              <a:rPr lang="tr-TR" sz="2000" dirty="0">
                <a:solidFill>
                  <a:schemeClr val="accent1">
                    <a:lumMod val="50000"/>
                  </a:schemeClr>
                </a:solidFill>
              </a:rPr>
              <a:t>*Kontrol faaliyetleri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Kontrol stratejileri ve yöntemleri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Prosedürlerin belirlenmesi ve belgelendirilmesi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Görevler ayrılığı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Hiyerarşik kontroller</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Faaliyetlerin sürekliliği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Bilgi sistemleri </a:t>
            </a:r>
            <a:r>
              <a:rPr lang="tr-TR" sz="2000" dirty="0" smtClean="0">
                <a:solidFill>
                  <a:schemeClr val="accent1">
                    <a:lumMod val="50000"/>
                  </a:schemeClr>
                </a:solidFill>
              </a:rPr>
              <a:t>kontrolleri</a:t>
            </a:r>
            <a:endParaRPr lang="tr-TR" sz="2000" dirty="0">
              <a:solidFill>
                <a:schemeClr val="accent1">
                  <a:lumMod val="50000"/>
                </a:schemeClr>
              </a:solidFill>
            </a:endParaRPr>
          </a:p>
        </p:txBody>
      </p:sp>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07986"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36207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gradFill>
            <a:gsLst>
              <a:gs pos="35000">
                <a:srgbClr val="5E9EFF"/>
              </a:gs>
              <a:gs pos="78000">
                <a:srgbClr val="85C2FF">
                  <a:alpha val="0"/>
                </a:srgbClr>
              </a:gs>
              <a:gs pos="87000">
                <a:srgbClr val="C4D6EB"/>
              </a:gs>
              <a:gs pos="68341">
                <a:srgbClr val="C9D9FC"/>
              </a:gs>
              <a:gs pos="60000">
                <a:srgbClr val="FFEBFA"/>
              </a:gs>
            </a:gsLst>
            <a:lin ang="5400000" scaled="0"/>
          </a:gradFill>
          <a:extLst/>
        </p:spPr>
      </p:pic>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a:solidFill>
                  <a:prstClr val="white"/>
                </a:solidFill>
                <a:latin typeface="Arial" pitchFamily="34" charset="0"/>
                <a:cs typeface="Arial" pitchFamily="34" charset="0"/>
              </a:rPr>
              <a:t>İÇ KONTROL SİSTEMİNİN BİLEŞENLERİ</a:t>
            </a: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481446" y="2060848"/>
            <a:ext cx="7848872" cy="4509120"/>
          </a:xfrm>
          <a:gradFill>
            <a:gsLst>
              <a:gs pos="8000">
                <a:srgbClr val="5E9EFF"/>
              </a:gs>
              <a:gs pos="74000">
                <a:srgbClr val="85C2FF">
                  <a:alpha val="0"/>
                </a:srgbClr>
              </a:gs>
              <a:gs pos="100000">
                <a:srgbClr val="C4D6EB"/>
              </a:gs>
              <a:gs pos="97000">
                <a:srgbClr val="FFEBFA"/>
              </a:gs>
            </a:gsLst>
            <a:lin ang="5400000" scaled="0"/>
          </a:gradFill>
        </p:spPr>
        <p:txBody>
          <a:bodyPr>
            <a:noAutofit/>
          </a:bodyPr>
          <a:lstStyle/>
          <a:p>
            <a:pPr algn="l"/>
            <a:r>
              <a:rPr lang="tr-TR" sz="2800" b="1" dirty="0" smtClean="0">
                <a:solidFill>
                  <a:schemeClr val="accent1">
                    <a:lumMod val="50000"/>
                  </a:schemeClr>
                </a:solidFill>
              </a:rPr>
              <a:t> </a:t>
            </a:r>
            <a:r>
              <a:rPr lang="tr-TR" sz="2000" dirty="0">
                <a:solidFill>
                  <a:schemeClr val="accent1">
                    <a:lumMod val="50000"/>
                  </a:schemeClr>
                </a:solidFill>
              </a:rPr>
              <a:t>*Bilgi ve iletişim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Bilgi ve iletişim</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Raporlama</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Kayıt ve dosyalama sistemi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Hata, usulsüzlük ve yolsuzlukların bildirilmesi </a:t>
            </a:r>
            <a:br>
              <a:rPr lang="tr-TR" sz="2000" dirty="0">
                <a:solidFill>
                  <a:schemeClr val="accent1">
                    <a:lumMod val="50000"/>
                  </a:schemeClr>
                </a:solidFill>
              </a:rPr>
            </a:br>
            <a:r>
              <a:rPr lang="tr-TR" sz="2000" dirty="0">
                <a:solidFill>
                  <a:schemeClr val="accent1">
                    <a:lumMod val="50000"/>
                  </a:schemeClr>
                </a:solidFill>
              </a:rPr>
              <a:t>*İzleme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kontrolün değerlendirilmesi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a:t>
            </a:r>
            <a:r>
              <a:rPr lang="tr-TR" sz="2000" dirty="0" smtClean="0">
                <a:solidFill>
                  <a:schemeClr val="accent1">
                    <a:lumMod val="50000"/>
                  </a:schemeClr>
                </a:solidFill>
              </a:rPr>
              <a:t>denetim</a:t>
            </a:r>
            <a:br>
              <a:rPr lang="tr-TR" sz="2000" dirty="0" smtClean="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r>
              <a:rPr lang="tr-TR" sz="2000" dirty="0" smtClean="0">
                <a:solidFill>
                  <a:schemeClr val="accent1">
                    <a:lumMod val="50000"/>
                  </a:schemeClr>
                </a:solidFill>
              </a:rPr>
              <a:t>	Kamu </a:t>
            </a:r>
            <a:r>
              <a:rPr lang="tr-TR" sz="2000" dirty="0">
                <a:solidFill>
                  <a:schemeClr val="accent1">
                    <a:lumMod val="50000"/>
                  </a:schemeClr>
                </a:solidFill>
              </a:rPr>
              <a:t>İç Kontrol Standartları COSO modeli, INTOSAI Kamu Sektörü İç Kontrol Standartları Rehberi ve Avrupa Birliği İç Kontrol Standartları çerçevesinde 18 Standart, 79 Genel Şart belirlenmiştir.</a:t>
            </a:r>
            <a:br>
              <a:rPr lang="tr-TR" sz="2000" dirty="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endParaRPr lang="tr-TR" sz="2000" dirty="0">
              <a:solidFill>
                <a:schemeClr val="accent1">
                  <a:lumMod val="50000"/>
                </a:schemeClr>
              </a:solidFill>
            </a:endParaRPr>
          </a:p>
        </p:txBody>
      </p:sp>
    </p:spTree>
    <p:extLst>
      <p:ext uri="{BB962C8B-B14F-4D97-AF65-F5344CB8AC3E}">
        <p14:creationId xmlns:p14="http://schemas.microsoft.com/office/powerpoint/2010/main" val="228732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7956376"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KONTROLDE ROL VE SORUMLULUKLAR</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323528" y="1916832"/>
            <a:ext cx="7920880" cy="4824536"/>
          </a:xfrm>
          <a:gradFill>
            <a:gsLst>
              <a:gs pos="8000">
                <a:srgbClr val="5E9EFF"/>
              </a:gs>
              <a:gs pos="74000">
                <a:srgbClr val="85C2FF">
                  <a:alpha val="0"/>
                </a:srgbClr>
              </a:gs>
              <a:gs pos="100000">
                <a:srgbClr val="C4D6EB"/>
              </a:gs>
              <a:gs pos="97000">
                <a:srgbClr val="FFEBFA"/>
              </a:gs>
            </a:gsLst>
            <a:lin ang="5400000" scaled="0"/>
          </a:gradFill>
        </p:spPr>
        <p:txBody>
          <a:bodyPr>
            <a:noAutofit/>
          </a:bodyPr>
          <a:lstStyle/>
          <a:p>
            <a:pPr algn="l"/>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t>
            </a:r>
            <a:r>
              <a:rPr lang="tr-TR" sz="2000" dirty="0" smtClean="0">
                <a:solidFill>
                  <a:schemeClr val="accent1">
                    <a:lumMod val="50000"/>
                  </a:schemeClr>
                </a:solidFill>
              </a:rPr>
              <a:t>İç </a:t>
            </a:r>
            <a:r>
              <a:rPr lang="tr-TR" sz="2000" dirty="0">
                <a:solidFill>
                  <a:schemeClr val="accent1">
                    <a:lumMod val="50000"/>
                  </a:schemeClr>
                </a:solidFill>
              </a:rPr>
              <a:t>Kontrolün etkinliğinde en büyük rolü yönetim üstlenir. İdareciler iç kontrol sisteminin etkili bir biçimde işlediğinin güvencesini verebilmek için uygun politikalar oluşturmalı ve güvence sağlamalıdırlar.</a:t>
            </a:r>
            <a:br>
              <a:rPr lang="tr-TR" sz="2000" dirty="0">
                <a:solidFill>
                  <a:schemeClr val="accent1">
                    <a:lumMod val="50000"/>
                  </a:schemeClr>
                </a:solidFill>
              </a:rPr>
            </a:br>
            <a:r>
              <a:rPr lang="tr-TR" sz="2000" dirty="0" smtClean="0">
                <a:solidFill>
                  <a:schemeClr val="accent1">
                    <a:lumMod val="50000"/>
                  </a:schemeClr>
                </a:solidFill>
              </a:rPr>
              <a:t>	Kurumun </a:t>
            </a:r>
            <a:r>
              <a:rPr lang="tr-TR" sz="2000" dirty="0">
                <a:solidFill>
                  <a:schemeClr val="accent1">
                    <a:lumMod val="50000"/>
                  </a:schemeClr>
                </a:solidFill>
              </a:rPr>
              <a:t>tüm personeli görevlerini yerine getirirken belirli faaliyetlerin yerine getirilmesini amaçlar. Bu faaliyetler birimin diğer faaliyetleri ile birleşerek birim hedeflerine, birim hedefleri de bir bütün olarak kurum hedeflerine ulaşılmasını sağlar. Kurumun her seviyesinde görev alan çalışanlar, iç kontrol sisteminde kullanılacak bilgileri üretir, kontrolleri etkileyen faaliyetlerde bulunur. Bu nedenle tüm çalışanlar iç kontrolün bir parçasıdır ve uygulanmasından sorumludur</a:t>
            </a:r>
            <a:r>
              <a:rPr lang="tr-TR" sz="2000" dirty="0" smtClean="0">
                <a:solidFill>
                  <a:schemeClr val="accent1">
                    <a:lumMod val="50000"/>
                  </a:schemeClr>
                </a:solidFill>
              </a:rPr>
              <a:t>.</a:t>
            </a:r>
            <a:br>
              <a:rPr lang="tr-TR" sz="2000" dirty="0" smtClean="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r>
              <a:rPr lang="tr-TR" sz="2000" dirty="0" smtClean="0">
                <a:solidFill>
                  <a:schemeClr val="accent1">
                    <a:lumMod val="50000"/>
                  </a:schemeClr>
                </a:solidFill>
              </a:rPr>
              <a:t>	*Üst </a:t>
            </a:r>
            <a:r>
              <a:rPr lang="tr-TR" sz="2000" dirty="0">
                <a:solidFill>
                  <a:schemeClr val="accent1">
                    <a:lumMod val="50000"/>
                  </a:schemeClr>
                </a:solidFill>
              </a:rPr>
              <a:t>Yönetici (Rektör</a:t>
            </a:r>
            <a:r>
              <a:rPr lang="tr-TR" sz="2000" dirty="0" smtClean="0">
                <a:solidFill>
                  <a:schemeClr val="accent1">
                    <a:lumMod val="50000"/>
                  </a:schemeClr>
                </a:solidFill>
              </a:rPr>
              <a:t>)</a:t>
            </a:r>
            <a:br>
              <a:rPr lang="tr-TR" sz="2000" dirty="0" smtClean="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Harcama Birimleri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Mali Hizmetler Birimi (Strateji Geliştirme Daire Başkanlığı)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Denetim Birimi</a:t>
            </a:r>
            <a:br>
              <a:rPr lang="tr-TR" sz="2000"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273499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0847" y="0"/>
            <a:ext cx="9139238" cy="6859488"/>
          </a:xfrm>
          <a:prstGeom prst="rect">
            <a:avLst/>
          </a:prstGeom>
          <a:gradFill>
            <a:gsLst>
              <a:gs pos="100000">
                <a:srgbClr val="5E9EFF"/>
              </a:gs>
              <a:gs pos="89000">
                <a:srgbClr val="85C2FF">
                  <a:alpha val="0"/>
                </a:srgbClr>
              </a:gs>
              <a:gs pos="100000">
                <a:srgbClr val="C4D6EB"/>
              </a:gs>
              <a:gs pos="10000">
                <a:srgbClr val="C9D9FC"/>
              </a:gs>
              <a:gs pos="38000">
                <a:srgbClr val="FFEBFA"/>
              </a:gs>
            </a:gsLst>
            <a:lin ang="5400000" scaled="0"/>
          </a:gradFill>
          <a:extLst/>
        </p:spPr>
      </p:pic>
      <p:sp>
        <p:nvSpPr>
          <p:cNvPr id="2" name="Başlık 1"/>
          <p:cNvSpPr>
            <a:spLocks noGrp="1"/>
          </p:cNvSpPr>
          <p:nvPr>
            <p:ph type="ctrTitle"/>
          </p:nvPr>
        </p:nvSpPr>
        <p:spPr>
          <a:xfrm>
            <a:off x="179512" y="1257131"/>
            <a:ext cx="7992888" cy="5484237"/>
          </a:xfrm>
          <a:noFill/>
          <a:extLst>
            <a:ext uri="{909E8E84-426E-40DD-AFC4-6F175D3DCCD1}">
              <a14:hiddenFill xmlns:a14="http://schemas.microsoft.com/office/drawing/2010/main">
                <a:solidFill>
                  <a:srgbClr val="FFFFFF"/>
                </a:solidFill>
              </a14:hiddenFill>
            </a:ext>
          </a:extLst>
        </p:spPr>
        <p:txBody>
          <a:bodyPr>
            <a:noAutofit/>
          </a:bodyPr>
          <a:lstStyle/>
          <a:p>
            <a:pPr algn="l"/>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685800" y="0"/>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ORGANİZASYON YAPISI</a:t>
            </a:r>
            <a:endParaRPr lang="tr-TR" sz="4800" dirty="0">
              <a:solidFill>
                <a:prstClr val="white"/>
              </a:solidFill>
            </a:endParaRPr>
          </a:p>
        </p:txBody>
      </p:sp>
      <p:sp>
        <p:nvSpPr>
          <p:cNvPr id="13" name="12 Dikdörtgen"/>
          <p:cNvSpPr/>
          <p:nvPr/>
        </p:nvSpPr>
        <p:spPr>
          <a:xfrm>
            <a:off x="3276600" y="16002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MÜDÜR</a:t>
            </a:r>
          </a:p>
        </p:txBody>
      </p:sp>
      <p:sp>
        <p:nvSpPr>
          <p:cNvPr id="14" name="13 Dikdörtgen"/>
          <p:cNvSpPr/>
          <p:nvPr/>
        </p:nvSpPr>
        <p:spPr>
          <a:xfrm>
            <a:off x="4800600" y="20574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YÜKSEKOKUL KURULU</a:t>
            </a:r>
          </a:p>
        </p:txBody>
      </p:sp>
      <p:sp>
        <p:nvSpPr>
          <p:cNvPr id="15" name="14 Dikdörtgen"/>
          <p:cNvSpPr/>
          <p:nvPr/>
        </p:nvSpPr>
        <p:spPr>
          <a:xfrm>
            <a:off x="1676400" y="20574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YÖNETİM KURULU</a:t>
            </a:r>
          </a:p>
        </p:txBody>
      </p:sp>
      <p:sp>
        <p:nvSpPr>
          <p:cNvPr id="17" name="16 Dikdörtgen"/>
          <p:cNvSpPr/>
          <p:nvPr/>
        </p:nvSpPr>
        <p:spPr>
          <a:xfrm>
            <a:off x="1676400" y="31242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KOORDİNATÖRLÜKLER</a:t>
            </a:r>
          </a:p>
        </p:txBody>
      </p:sp>
      <p:sp>
        <p:nvSpPr>
          <p:cNvPr id="18" name="17 Dikdörtgen"/>
          <p:cNvSpPr/>
          <p:nvPr/>
        </p:nvSpPr>
        <p:spPr>
          <a:xfrm>
            <a:off x="1676400" y="2514600"/>
            <a:ext cx="2057400" cy="34056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MÜDÜR YARDIMCISI</a:t>
            </a:r>
          </a:p>
        </p:txBody>
      </p:sp>
      <p:sp>
        <p:nvSpPr>
          <p:cNvPr id="19" name="18 Dikdörtgen"/>
          <p:cNvSpPr/>
          <p:nvPr/>
        </p:nvSpPr>
        <p:spPr>
          <a:xfrm>
            <a:off x="1295400" y="3886200"/>
            <a:ext cx="2057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BİTKİSEL VE HAYVANSAL ÜRETİM BÖLÜMÜ</a:t>
            </a:r>
          </a:p>
        </p:txBody>
      </p:sp>
      <p:cxnSp>
        <p:nvCxnSpPr>
          <p:cNvPr id="22" name="21 Düz Bağlayıcı"/>
          <p:cNvCxnSpPr/>
          <p:nvPr/>
        </p:nvCxnSpPr>
        <p:spPr>
          <a:xfrm rot="5400000">
            <a:off x="3391297" y="2780903"/>
            <a:ext cx="1752600" cy="794"/>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36" name="35 Düz Bağlayıcı"/>
          <p:cNvCxnSpPr>
            <a:stCxn id="14" idx="1"/>
          </p:cNvCxnSpPr>
          <p:nvPr/>
        </p:nvCxnSpPr>
        <p:spPr>
          <a:xfrm rot="10800000">
            <a:off x="3733800" y="2209800"/>
            <a:ext cx="10668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53" name="52 Düz Bağlayıcı"/>
          <p:cNvCxnSpPr/>
          <p:nvPr/>
        </p:nvCxnSpPr>
        <p:spPr>
          <a:xfrm rot="10800000">
            <a:off x="2286000" y="3657600"/>
            <a:ext cx="42672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65" name="64 Düz Bağlayıcı"/>
          <p:cNvCxnSpPr/>
          <p:nvPr/>
        </p:nvCxnSpPr>
        <p:spPr>
          <a:xfrm rot="5400000" flipH="1" flipV="1">
            <a:off x="6439694" y="49903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2" name="71 Düz Bağlayıcı"/>
          <p:cNvCxnSpPr/>
          <p:nvPr/>
        </p:nvCxnSpPr>
        <p:spPr>
          <a:xfrm rot="5400000" flipH="1" flipV="1">
            <a:off x="2172494" y="37711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5" name="74 Düz Bağlayıcı"/>
          <p:cNvCxnSpPr/>
          <p:nvPr/>
        </p:nvCxnSpPr>
        <p:spPr>
          <a:xfrm rot="5400000" flipH="1" flipV="1">
            <a:off x="6439694" y="43807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6" name="75 Düz Bağlayıcı"/>
          <p:cNvCxnSpPr/>
          <p:nvPr/>
        </p:nvCxnSpPr>
        <p:spPr>
          <a:xfrm rot="5400000" flipH="1" flipV="1">
            <a:off x="6439694" y="37711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
        <p:nvSpPr>
          <p:cNvPr id="94" name="93 Dikdörtgen"/>
          <p:cNvSpPr/>
          <p:nvPr/>
        </p:nvSpPr>
        <p:spPr>
          <a:xfrm>
            <a:off x="5563394" y="5713411"/>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DESTEK HİZMETLER</a:t>
            </a:r>
          </a:p>
        </p:txBody>
      </p:sp>
      <p:sp>
        <p:nvSpPr>
          <p:cNvPr id="95" name="94 Dikdörtgen"/>
          <p:cNvSpPr/>
          <p:nvPr/>
        </p:nvSpPr>
        <p:spPr>
          <a:xfrm>
            <a:off x="5562600" y="44958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MALİ İŞLER</a:t>
            </a:r>
          </a:p>
        </p:txBody>
      </p:sp>
      <p:sp>
        <p:nvSpPr>
          <p:cNvPr id="96" name="95 Dikdörtgen"/>
          <p:cNvSpPr/>
          <p:nvPr/>
        </p:nvSpPr>
        <p:spPr>
          <a:xfrm>
            <a:off x="5562600" y="38862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YÜKSEKOKUL SEKRETERİ</a:t>
            </a:r>
          </a:p>
        </p:txBody>
      </p:sp>
      <p:cxnSp>
        <p:nvCxnSpPr>
          <p:cNvPr id="103" name="102 Düz Bağlayıcı"/>
          <p:cNvCxnSpPr/>
          <p:nvPr/>
        </p:nvCxnSpPr>
        <p:spPr>
          <a:xfrm rot="10800000">
            <a:off x="3733800" y="3276600"/>
            <a:ext cx="5334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pic>
        <p:nvPicPr>
          <p:cNvPr id="33" name="Resim 32"/>
          <p:cNvPicPr>
            <a:picLocks noChangeAspect="1"/>
          </p:cNvPicPr>
          <p:nvPr/>
        </p:nvPicPr>
        <p:blipFill>
          <a:blip r:embed="rId4">
            <a:duotone>
              <a:schemeClr val="accent1">
                <a:shade val="45000"/>
                <a:satMod val="135000"/>
              </a:schemeClr>
              <a:prstClr val="white"/>
            </a:duotone>
          </a:blip>
          <a:stretch>
            <a:fillRect/>
          </a:stretch>
        </p:blipFill>
        <p:spPr>
          <a:xfrm>
            <a:off x="3165793" y="4350603"/>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7" name="18 Dikdörtgen"/>
          <p:cNvSpPr/>
          <p:nvPr/>
        </p:nvSpPr>
        <p:spPr>
          <a:xfrm>
            <a:off x="1308922" y="4571999"/>
            <a:ext cx="2057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2">
                    <a:lumMod val="75000"/>
                  </a:schemeClr>
                </a:solidFill>
              </a:rPr>
              <a:t>ATÇILIK VE ANTRENÖRLÜĞÜ PROGRAMI</a:t>
            </a:r>
          </a:p>
        </p:txBody>
      </p:sp>
      <p:cxnSp>
        <p:nvCxnSpPr>
          <p:cNvPr id="28" name="71 Düz Bağlayıcı"/>
          <p:cNvCxnSpPr/>
          <p:nvPr/>
        </p:nvCxnSpPr>
        <p:spPr>
          <a:xfrm rot="5400000" flipH="1" flipV="1">
            <a:off x="2170906" y="44569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30" name="102 Düz Bağlayıcı"/>
          <p:cNvCxnSpPr/>
          <p:nvPr/>
        </p:nvCxnSpPr>
        <p:spPr>
          <a:xfrm rot="10800000">
            <a:off x="3733800" y="2682502"/>
            <a:ext cx="5334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
        <p:nvSpPr>
          <p:cNvPr id="31" name="94 Dikdörtgen"/>
          <p:cNvSpPr/>
          <p:nvPr/>
        </p:nvSpPr>
        <p:spPr>
          <a:xfrm>
            <a:off x="5557038" y="51054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ÖĞRENCİ İŞLERİ</a:t>
            </a:r>
          </a:p>
        </p:txBody>
      </p:sp>
      <p:cxnSp>
        <p:nvCxnSpPr>
          <p:cNvPr id="32" name="64 Düz Bağlayıcı"/>
          <p:cNvCxnSpPr/>
          <p:nvPr/>
        </p:nvCxnSpPr>
        <p:spPr>
          <a:xfrm rot="5400000" flipH="1" flipV="1">
            <a:off x="6440488" y="5617790"/>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283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1412776"/>
            <a:ext cx="8064896" cy="5328592"/>
          </a:xfrm>
        </p:spPr>
        <p:txBody>
          <a:bodyPr>
            <a:noAutofit/>
          </a:bodyPr>
          <a:lstStyle/>
          <a:p>
            <a:r>
              <a:rPr lang="tr-TR" sz="3200" b="1" dirty="0" smtClean="0">
                <a:solidFill>
                  <a:schemeClr val="accent1">
                    <a:lumMod val="50000"/>
                  </a:schemeClr>
                </a:solidFill>
              </a:rPr>
              <a:t>İç </a:t>
            </a:r>
            <a:r>
              <a:rPr lang="tr-TR" sz="3200" b="1" dirty="0">
                <a:solidFill>
                  <a:schemeClr val="accent1">
                    <a:lumMod val="50000"/>
                  </a:schemeClr>
                </a:solidFill>
              </a:rPr>
              <a:t>Kontrol Eylem Planı Çalışma Grubu </a:t>
            </a:r>
            <a:r>
              <a:rPr lang="tr-TR" sz="3200" b="1" dirty="0" smtClean="0">
                <a:solidFill>
                  <a:schemeClr val="accent1">
                    <a:lumMod val="50000"/>
                  </a:schemeClr>
                </a:solidFill>
              </a:rPr>
              <a:t>Listesi </a:t>
            </a: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EYLEM PLANI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Tablo 8"/>
          <p:cNvGraphicFramePr>
            <a:graphicFrameLocks noGrp="1"/>
          </p:cNvGraphicFramePr>
          <p:nvPr>
            <p:extLst>
              <p:ext uri="{D42A27DB-BD31-4B8C-83A1-F6EECF244321}">
                <p14:modId xmlns:p14="http://schemas.microsoft.com/office/powerpoint/2010/main" val="42601380"/>
              </p:ext>
            </p:extLst>
          </p:nvPr>
        </p:nvGraphicFramePr>
        <p:xfrm>
          <a:off x="251520" y="3581400"/>
          <a:ext cx="8818599" cy="3598357"/>
        </p:xfrm>
        <a:graphic>
          <a:graphicData uri="http://schemas.openxmlformats.org/drawingml/2006/table">
            <a:tbl>
              <a:tblPr firstRow="1" bandRow="1">
                <a:tableStyleId>{5C22544A-7EE6-4342-B048-85BDC9FD1C3A}</a:tableStyleId>
              </a:tblPr>
              <a:tblGrid>
                <a:gridCol w="1982389">
                  <a:extLst>
                    <a:ext uri="{9D8B030D-6E8A-4147-A177-3AD203B41FA5}">
                      <a16:colId xmlns:a16="http://schemas.microsoft.com/office/drawing/2014/main" val="20000"/>
                    </a:ext>
                  </a:extLst>
                </a:gridCol>
                <a:gridCol w="3203929">
                  <a:extLst>
                    <a:ext uri="{9D8B030D-6E8A-4147-A177-3AD203B41FA5}">
                      <a16:colId xmlns:a16="http://schemas.microsoft.com/office/drawing/2014/main" val="20001"/>
                    </a:ext>
                  </a:extLst>
                </a:gridCol>
                <a:gridCol w="887573">
                  <a:extLst>
                    <a:ext uri="{9D8B030D-6E8A-4147-A177-3AD203B41FA5}">
                      <a16:colId xmlns:a16="http://schemas.microsoft.com/office/drawing/2014/main" val="20002"/>
                    </a:ext>
                  </a:extLst>
                </a:gridCol>
                <a:gridCol w="2744708">
                  <a:extLst>
                    <a:ext uri="{9D8B030D-6E8A-4147-A177-3AD203B41FA5}">
                      <a16:colId xmlns:a16="http://schemas.microsoft.com/office/drawing/2014/main" val="20003"/>
                    </a:ext>
                  </a:extLst>
                </a:gridCol>
              </a:tblGrid>
              <a:tr h="394047">
                <a:tc>
                  <a:txBody>
                    <a:bodyPr/>
                    <a:lstStyle/>
                    <a:p>
                      <a:pPr algn="ctr"/>
                      <a:r>
                        <a:rPr lang="tr-TR" sz="1400" dirty="0" smtClean="0">
                          <a:solidFill>
                            <a:srgbClr val="002060"/>
                          </a:solidFill>
                        </a:rPr>
                        <a:t>Adı ve Soyadı</a:t>
                      </a:r>
                      <a:endParaRPr lang="tr-TR" sz="1400" dirty="0">
                        <a:solidFill>
                          <a:srgbClr val="002060"/>
                        </a:solidFill>
                      </a:endParaRPr>
                    </a:p>
                  </a:txBody>
                  <a:tcPr>
                    <a:solidFill>
                      <a:schemeClr val="accent1">
                        <a:alpha val="27000"/>
                      </a:schemeClr>
                    </a:solidFill>
                  </a:tcPr>
                </a:tc>
                <a:tc>
                  <a:txBody>
                    <a:bodyPr/>
                    <a:lstStyle/>
                    <a:p>
                      <a:pPr algn="ctr"/>
                      <a:r>
                        <a:rPr lang="tr-TR" sz="1400" dirty="0" smtClean="0">
                          <a:solidFill>
                            <a:srgbClr val="002060"/>
                          </a:solidFill>
                        </a:rPr>
                        <a:t>Unvanı</a:t>
                      </a:r>
                    </a:p>
                  </a:txBody>
                  <a:tcPr>
                    <a:solidFill>
                      <a:schemeClr val="accent1">
                        <a:alpha val="27000"/>
                      </a:schemeClr>
                    </a:solidFill>
                  </a:tcPr>
                </a:tc>
                <a:tc>
                  <a:txBody>
                    <a:bodyPr/>
                    <a:lstStyle/>
                    <a:p>
                      <a:pPr algn="ctr"/>
                      <a:r>
                        <a:rPr lang="tr-TR" sz="1400" dirty="0" smtClean="0">
                          <a:solidFill>
                            <a:srgbClr val="002060"/>
                          </a:solidFill>
                        </a:rPr>
                        <a:t>Telefonu </a:t>
                      </a:r>
                      <a:endParaRPr lang="tr-TR" sz="1400" dirty="0">
                        <a:solidFill>
                          <a:srgbClr val="002060"/>
                        </a:solidFill>
                      </a:endParaRPr>
                    </a:p>
                  </a:txBody>
                  <a:tcPr>
                    <a:solidFill>
                      <a:schemeClr val="accent1">
                        <a:alpha val="27000"/>
                      </a:schemeClr>
                    </a:solidFill>
                  </a:tcPr>
                </a:tc>
                <a:tc>
                  <a:txBody>
                    <a:bodyPr/>
                    <a:lstStyle/>
                    <a:p>
                      <a:pPr algn="ctr"/>
                      <a:r>
                        <a:rPr lang="tr-TR" sz="1400" dirty="0" smtClean="0">
                          <a:solidFill>
                            <a:srgbClr val="002060"/>
                          </a:solidFill>
                        </a:rPr>
                        <a:t>E-mail Adresi</a:t>
                      </a:r>
                      <a:endParaRPr lang="tr-TR" sz="1400" dirty="0">
                        <a:solidFill>
                          <a:srgbClr val="002060"/>
                        </a:solidFill>
                      </a:endParaRPr>
                    </a:p>
                  </a:txBody>
                  <a:tcPr>
                    <a:solidFill>
                      <a:schemeClr val="accent1">
                        <a:alpha val="27000"/>
                      </a:schemeClr>
                    </a:solidFill>
                  </a:tcPr>
                </a:tc>
                <a:extLst>
                  <a:ext uri="{0D108BD9-81ED-4DB2-BD59-A6C34878D82A}">
                    <a16:rowId xmlns:a16="http://schemas.microsoft.com/office/drawing/2014/main" val="10000"/>
                  </a:ext>
                </a:extLst>
              </a:tr>
              <a:tr h="659711">
                <a:tc>
                  <a:txBody>
                    <a:bodyPr/>
                    <a:lstStyle/>
                    <a:p>
                      <a:r>
                        <a:rPr lang="tr-TR" sz="1200" b="1" dirty="0" smtClean="0"/>
                        <a:t>Gülşen</a:t>
                      </a:r>
                      <a:r>
                        <a:rPr lang="tr-TR" sz="1200" b="1" baseline="0" dirty="0" smtClean="0"/>
                        <a:t> GONCAGÜL</a:t>
                      </a:r>
                      <a:endParaRPr lang="tr-TR" sz="1200" b="1" dirty="0"/>
                    </a:p>
                  </a:txBody>
                  <a:tcPr>
                    <a:solidFill>
                      <a:schemeClr val="accent1">
                        <a:alpha val="27000"/>
                      </a:schemeClr>
                    </a:solidFill>
                  </a:tcPr>
                </a:tc>
                <a:tc>
                  <a:txBody>
                    <a:bodyPr/>
                    <a:lstStyle/>
                    <a:p>
                      <a:r>
                        <a:rPr lang="tr-TR" sz="1200" b="1" dirty="0" smtClean="0"/>
                        <a:t>Müdür (</a:t>
                      </a:r>
                      <a:r>
                        <a:rPr lang="tr-TR" sz="1200" b="1" dirty="0" smtClean="0"/>
                        <a:t>Prof. Dr</a:t>
                      </a:r>
                      <a:r>
                        <a:rPr lang="tr-TR" sz="1200" b="1" dirty="0" smtClean="0"/>
                        <a:t>.) </a:t>
                      </a:r>
                      <a:endParaRPr lang="tr-TR" sz="1200" b="1" dirty="0"/>
                    </a:p>
                  </a:txBody>
                  <a:tcPr>
                    <a:solidFill>
                      <a:schemeClr val="accent1">
                        <a:alpha val="27000"/>
                      </a:schemeClr>
                    </a:solidFill>
                  </a:tcPr>
                </a:tc>
                <a:tc>
                  <a:txBody>
                    <a:bodyPr/>
                    <a:lstStyle/>
                    <a:p>
                      <a:r>
                        <a:rPr lang="tr-TR" sz="1200" b="1" dirty="0" smtClean="0"/>
                        <a:t>41378</a:t>
                      </a:r>
                      <a:endParaRPr lang="tr-TR" sz="1200" b="1" dirty="0"/>
                    </a:p>
                  </a:txBody>
                  <a:tcPr>
                    <a:solidFill>
                      <a:schemeClr val="accent1">
                        <a:alpha val="27000"/>
                      </a:schemeClr>
                    </a:solidFill>
                  </a:tcPr>
                </a:tc>
                <a:tc>
                  <a:txBody>
                    <a:bodyPr/>
                    <a:lstStyle/>
                    <a:p>
                      <a:r>
                        <a:rPr lang="tr-TR" sz="1200" b="1" dirty="0" smtClean="0"/>
                        <a:t>goncagul@uludag.edu.tr</a:t>
                      </a:r>
                      <a:endParaRPr lang="tr-TR" sz="1200" b="1" dirty="0"/>
                    </a:p>
                  </a:txBody>
                  <a:tcPr>
                    <a:solidFill>
                      <a:schemeClr val="accent1">
                        <a:alpha val="27000"/>
                      </a:schemeClr>
                    </a:solidFill>
                  </a:tcPr>
                </a:tc>
                <a:extLst>
                  <a:ext uri="{0D108BD9-81ED-4DB2-BD59-A6C34878D82A}">
                    <a16:rowId xmlns:a16="http://schemas.microsoft.com/office/drawing/2014/main" val="10001"/>
                  </a:ext>
                </a:extLst>
              </a:tr>
              <a:tr h="659711">
                <a:tc>
                  <a:txBody>
                    <a:bodyPr/>
                    <a:lstStyle/>
                    <a:p>
                      <a:r>
                        <a:rPr lang="tr-TR" sz="1200" b="1" dirty="0" smtClean="0"/>
                        <a:t>Kemal YILMAZ</a:t>
                      </a:r>
                      <a:endParaRPr lang="tr-TR" sz="1200" b="1" dirty="0"/>
                    </a:p>
                  </a:txBody>
                  <a:tcPr>
                    <a:solidFill>
                      <a:schemeClr val="accent1">
                        <a:alpha val="27000"/>
                      </a:schemeClr>
                    </a:solidFill>
                  </a:tcPr>
                </a:tc>
                <a:tc>
                  <a:txBody>
                    <a:bodyPr/>
                    <a:lstStyle/>
                    <a:p>
                      <a:r>
                        <a:rPr lang="tr-TR" sz="1200" b="1" dirty="0" smtClean="0"/>
                        <a:t>Müdür Yardımcısı </a:t>
                      </a:r>
                      <a:r>
                        <a:rPr lang="tr-TR" sz="1200" b="1" baseline="0" dirty="0" smtClean="0"/>
                        <a:t>(</a:t>
                      </a:r>
                      <a:r>
                        <a:rPr lang="tr-TR" sz="1200" b="1" baseline="0" dirty="0" err="1" smtClean="0"/>
                        <a:t>Öğr</a:t>
                      </a:r>
                      <a:r>
                        <a:rPr lang="tr-TR" sz="1200" b="1" baseline="0" dirty="0" smtClean="0"/>
                        <a:t>. Gör. )</a:t>
                      </a:r>
                      <a:endParaRPr lang="tr-TR" sz="1200" b="1" dirty="0"/>
                    </a:p>
                  </a:txBody>
                  <a:tcPr>
                    <a:solidFill>
                      <a:schemeClr val="accent1">
                        <a:alpha val="27000"/>
                      </a:schemeClr>
                    </a:solidFill>
                  </a:tcPr>
                </a:tc>
                <a:tc>
                  <a:txBody>
                    <a:bodyPr/>
                    <a:lstStyle/>
                    <a:p>
                      <a:r>
                        <a:rPr lang="tr-TR" sz="1200" b="1" dirty="0" smtClean="0"/>
                        <a:t>41376</a:t>
                      </a:r>
                      <a:endParaRPr lang="tr-TR" sz="1200" b="1" dirty="0"/>
                    </a:p>
                  </a:txBody>
                  <a:tcPr>
                    <a:solidFill>
                      <a:schemeClr val="accent1">
                        <a:alpha val="27000"/>
                      </a:schemeClr>
                    </a:solidFill>
                  </a:tcPr>
                </a:tc>
                <a:tc>
                  <a:txBody>
                    <a:bodyPr/>
                    <a:lstStyle/>
                    <a:p>
                      <a:r>
                        <a:rPr lang="tr-TR" sz="1200" b="1" dirty="0" smtClean="0"/>
                        <a:t>kemalyilmaz@uludag.edu.tr</a:t>
                      </a:r>
                      <a:endParaRPr lang="tr-TR" sz="1200" b="1" dirty="0"/>
                    </a:p>
                  </a:txBody>
                  <a:tcPr>
                    <a:solidFill>
                      <a:schemeClr val="accent1">
                        <a:alpha val="27000"/>
                      </a:schemeClr>
                    </a:solidFill>
                  </a:tcPr>
                </a:tc>
                <a:extLst>
                  <a:ext uri="{0D108BD9-81ED-4DB2-BD59-A6C34878D82A}">
                    <a16:rowId xmlns:a16="http://schemas.microsoft.com/office/drawing/2014/main" val="10002"/>
                  </a:ext>
                </a:extLst>
              </a:tr>
              <a:tr h="942444">
                <a:tc>
                  <a:txBody>
                    <a:bodyPr/>
                    <a:lstStyle/>
                    <a:p>
                      <a:r>
                        <a:rPr lang="tr-TR" sz="1200" b="1" dirty="0" smtClean="0"/>
                        <a:t>Soner DEMİR</a:t>
                      </a:r>
                      <a:endParaRPr lang="tr-TR" sz="1200" b="1" dirty="0"/>
                    </a:p>
                  </a:txBody>
                  <a:tcPr>
                    <a:solidFill>
                      <a:schemeClr val="accent1">
                        <a:alpha val="27000"/>
                      </a:schemeClr>
                    </a:solidFill>
                  </a:tcPr>
                </a:tc>
                <a:tc>
                  <a:txBody>
                    <a:bodyPr/>
                    <a:lstStyle/>
                    <a:p>
                      <a:r>
                        <a:rPr lang="tr-TR" sz="1200" b="1" dirty="0" smtClean="0"/>
                        <a:t>Müdür Yardımcısı </a:t>
                      </a:r>
                      <a:r>
                        <a:rPr lang="tr-TR" sz="1200" b="1" baseline="0" dirty="0" smtClean="0"/>
                        <a:t>(</a:t>
                      </a:r>
                      <a:r>
                        <a:rPr lang="tr-TR" sz="1200" b="1" baseline="0" dirty="0" err="1" smtClean="0"/>
                        <a:t>Öğr</a:t>
                      </a:r>
                      <a:r>
                        <a:rPr lang="tr-TR" sz="1200" b="1" baseline="0" dirty="0" smtClean="0"/>
                        <a:t>. Gör. )</a:t>
                      </a:r>
                      <a:endParaRPr lang="tr-TR" sz="1200" b="1" dirty="0"/>
                    </a:p>
                  </a:txBody>
                  <a:tcPr>
                    <a:solidFill>
                      <a:schemeClr val="accent1">
                        <a:alpha val="27000"/>
                      </a:schemeClr>
                    </a:solidFill>
                  </a:tcPr>
                </a:tc>
                <a:tc>
                  <a:txBody>
                    <a:bodyPr/>
                    <a:lstStyle/>
                    <a:p>
                      <a:r>
                        <a:rPr lang="tr-TR" sz="1200" b="1" i="0" kern="1200" cap="all" dirty="0" smtClean="0">
                          <a:solidFill>
                            <a:schemeClr val="dk1"/>
                          </a:solidFill>
                          <a:effectLst/>
                          <a:latin typeface="+mn-lt"/>
                          <a:ea typeface="+mn-ea"/>
                          <a:cs typeface="+mn-cs"/>
                        </a:rPr>
                        <a:t>55245</a:t>
                      </a:r>
                      <a:endParaRPr lang="tr-TR" sz="1200" b="1" dirty="0"/>
                    </a:p>
                  </a:txBody>
                  <a:tcPr>
                    <a:solidFill>
                      <a:schemeClr val="accent1">
                        <a:alpha val="27000"/>
                      </a:schemeClr>
                    </a:solidFill>
                  </a:tcPr>
                </a:tc>
                <a:tc>
                  <a:txBody>
                    <a:bodyPr/>
                    <a:lstStyle/>
                    <a:p>
                      <a:r>
                        <a:rPr lang="tr-TR" sz="1200" b="1" dirty="0" smtClean="0"/>
                        <a:t>sonerdemir@uludag.edu.tr</a:t>
                      </a:r>
                      <a:endParaRPr lang="tr-TR" sz="1200" b="1" dirty="0"/>
                    </a:p>
                  </a:txBody>
                  <a:tcPr>
                    <a:solidFill>
                      <a:schemeClr val="accent1">
                        <a:alpha val="27000"/>
                      </a:schemeClr>
                    </a:solidFill>
                  </a:tcPr>
                </a:tc>
                <a:extLst>
                  <a:ext uri="{0D108BD9-81ED-4DB2-BD59-A6C34878D82A}">
                    <a16:rowId xmlns:a16="http://schemas.microsoft.com/office/drawing/2014/main" val="10003"/>
                  </a:ext>
                </a:extLst>
              </a:tr>
              <a:tr h="942444">
                <a:tc>
                  <a:txBody>
                    <a:bodyPr/>
                    <a:lstStyle/>
                    <a:p>
                      <a:r>
                        <a:rPr lang="tr-TR" sz="1200" b="1" dirty="0" smtClean="0"/>
                        <a:t>Erdinç YETEN</a:t>
                      </a:r>
                      <a:endParaRPr lang="tr-TR" sz="1200" b="1" dirty="0"/>
                    </a:p>
                  </a:txBody>
                  <a:tcPr>
                    <a:solidFill>
                      <a:schemeClr val="accent1">
                        <a:alpha val="27000"/>
                      </a:schemeClr>
                    </a:solidFill>
                  </a:tcPr>
                </a:tc>
                <a:tc>
                  <a:txBody>
                    <a:bodyPr/>
                    <a:lstStyle/>
                    <a:p>
                      <a:r>
                        <a:rPr lang="tr-TR" sz="1200" b="1" dirty="0" smtClean="0"/>
                        <a:t>Yüksekokul Sekreteri</a:t>
                      </a:r>
                      <a:r>
                        <a:rPr lang="tr-TR" sz="1200" b="1" baseline="0" dirty="0" smtClean="0"/>
                        <a:t> </a:t>
                      </a:r>
                      <a:endParaRPr lang="tr-TR" sz="1200" b="1" dirty="0"/>
                    </a:p>
                  </a:txBody>
                  <a:tcPr>
                    <a:solidFill>
                      <a:schemeClr val="accent1">
                        <a:alpha val="27000"/>
                      </a:schemeClr>
                    </a:solidFill>
                  </a:tcPr>
                </a:tc>
                <a:tc>
                  <a:txBody>
                    <a:bodyPr/>
                    <a:lstStyle/>
                    <a:p>
                      <a:r>
                        <a:rPr lang="tr-TR" sz="1200" b="1" dirty="0" smtClean="0"/>
                        <a:t>41379</a:t>
                      </a:r>
                      <a:endParaRPr lang="tr-TR" sz="1200" b="1" dirty="0"/>
                    </a:p>
                  </a:txBody>
                  <a:tcPr>
                    <a:solidFill>
                      <a:schemeClr val="accent1">
                        <a:alpha val="27000"/>
                      </a:schemeClr>
                    </a:solidFill>
                  </a:tcPr>
                </a:tc>
                <a:tc>
                  <a:txBody>
                    <a:bodyPr/>
                    <a:lstStyle/>
                    <a:p>
                      <a:r>
                        <a:rPr lang="tr-TR" sz="1200" b="1" dirty="0" smtClean="0"/>
                        <a:t>erdincy@uludag.edu.tr</a:t>
                      </a:r>
                      <a:endParaRPr lang="tr-TR" sz="1200" b="1" dirty="0"/>
                    </a:p>
                  </a:txBody>
                  <a:tcPr>
                    <a:solidFill>
                      <a:schemeClr val="accent1">
                        <a:alpha val="27000"/>
                      </a:schemeClr>
                    </a:solidFill>
                  </a:tcPr>
                </a:tc>
                <a:extLst>
                  <a:ext uri="{0D108BD9-81ED-4DB2-BD59-A6C34878D82A}">
                    <a16:rowId xmlns:a16="http://schemas.microsoft.com/office/drawing/2014/main" val="1319950683"/>
                  </a:ext>
                </a:extLst>
              </a:tr>
            </a:tbl>
          </a:graphicData>
        </a:graphic>
      </p:graphicFrame>
    </p:spTree>
    <p:extLst>
      <p:ext uri="{BB962C8B-B14F-4D97-AF65-F5344CB8AC3E}">
        <p14:creationId xmlns:p14="http://schemas.microsoft.com/office/powerpoint/2010/main" val="2579495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TotalTime>
  <Words>1706</Words>
  <Application>Microsoft Office PowerPoint</Application>
  <PresentationFormat>Ekran Gösterisi (4:3)</PresentationFormat>
  <Paragraphs>229</Paragraphs>
  <Slides>20</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Times New Roman</vt:lpstr>
      <vt:lpstr>Wingdings</vt:lpstr>
      <vt:lpstr>Ofis Teması</vt:lpstr>
      <vt:lpstr> İÇ KONTROL SİSTEMİ</vt:lpstr>
      <vt:lpstr>          İÇ KONTROL NEDİR?  İç kontrol; kurumun, yönetimi ve personeli tarafından hayata geçirilen, belirlenmiş hedeflere ulaşmasında ve misyonunu gerçekleştirmesinde makul bir güvence sağlamak üzere tasarlanmış ve kurumun genelini etkileyen bütünleşmiş bir süreçtir. İç kontrol sadece finansal işlemler ve raporlama ile ilgili değil; yönetimi, idare süreçlerini, stratejiyi ve kurumun diğer faaliyetlerini kapsayan tüm kontrolleri ifade eder. Her kurumun iç kontrol sistemi aynı değildir. Kurumlar ve kontrolleri; organizasyon yapısına, kurum kültürüne ve yönetim felsefesine göre farklılaşır.          </vt:lpstr>
      <vt:lpstr>    Faaliyetlerin etkin ve verimli olması Mali Raporların Güvenilirliği Yürürlükteki mevzuata uyum Varlıkların korunması Faaliyetlerin etkin ve verimli olması, kurumun; hedeflerine ulaşma düzeyi, performansı, fayda-maliyet yapısı gibi temel faaliyet hedefleri ile ilgilidir. Mali raporların güvenilirliği, mali verilerin açık ve anlaşılır bir biçimde kayıtlara alınması ve yayınlanması ile verilere kolaylıkla ulaşılabilmesi gibi konuları içerir.  Yürürlükteki mevzuata uyum, kurumun yürüttüğü faaliyetlerin yasal düzenlemelere uygun olmasını sağlamak üzere yapılması gereken çalışmaları içerir. Varlıkların korunması ise kurumun sahip olduğu tüm varlıkların güvence altına alınmasını içerir.     </vt:lpstr>
      <vt:lpstr>İç kontrol sitemine ilişkin düzenlemeleri içeren yasal mevzuat:  *5018 Sayılı Kamu Mali Yönetimi ve Kontrol Kanunu *6085 Sayılı Sayıştay Kanunu *İç Kontrol ve Ön Mali Kontrole İlişkin Usul ve Esaslar *Strateji Geliştirme Birimlerinin Çalışma Usul ve Esasları Hakkında Yönetmelik *İç Denetçilerin Çalışma Usul ve Esasları Hakkında Yönetmelik *Kamu İç Kontrol Standartları Tebliği *Kamu İç Kontrol Standartlarına Uyum Eylem Planı Rehberi   </vt:lpstr>
      <vt:lpstr>Kamu İç Kontrolleri Sisteminin Bileşenleri  *Kontrol ortamı standartları    -Etik değerler ve dürüstlük.  -Misyon, organizasyon yapısı ve görevler  -Personelin yeterliliği ve performansı  -Yetki devri *Risk değerlendirme standartları  -Planlama ve programlama  -Risklerin belirlenmesi ve değerlendirilmesi *Kontrol faaliyetleri standartları  -Kontrol stratejileri ve yöntemleri  -Prosedürlerin belirlenmesi ve belgelendirilmesi  -Görevler ayrılığı  -Hiyerarşik kontroller  -Faaliyetlerin sürekliliği  -Bilgi sistemleri kontrolleri</vt:lpstr>
      <vt:lpstr> *Bilgi ve iletişim standartları  -Bilgi ve iletişim  -Raporlama  -Kayıt ve dosyalama sistemi  -Hata, usulsüzlük ve yolsuzlukların bildirilmesi  *İzleme standartları  -İç kontrolün değerlendirilmesi  -İç denetim   Kamu İç Kontrol Standartları COSO modeli, INTOSAI Kamu Sektörü İç Kontrol Standartları Rehberi ve Avrupa Birliği İç Kontrol Standartları çerçevesinde 18 Standart, 79 Genel Şart belirlenmiştir.  </vt:lpstr>
      <vt:lpstr>   İç Kontrolün etkinliğinde en büyük rolü yönetim üstlenir. İdareciler iç kontrol sisteminin etkili bir biçimde işlediğinin güvencesini verebilmek için uygun politikalar oluşturmalı ve güvence sağlamalıdırlar.  Kurumun tüm personeli görevlerini yerine getirirken belirli faaliyetlerin yerine getirilmesini amaçlar. Bu faaliyetler birimin diğer faaliyetleri ile birleşerek birim hedeflerine, birim hedefleri de bir bütün olarak kurum hedeflerine ulaşılmasını sağlar. Kurumun her seviyesinde görev alan çalışanlar, iç kontrol sisteminde kullanılacak bilgileri üretir, kontrolleri etkileyen faaliyetlerde bulunur. Bu nedenle tüm çalışanlar iç kontrolün bir parçasıdır ve uygulanmasından sorumludur.   *Üst Yönetici (Rektör)  *Harcama Birimleri  *Mali Hizmetler Birimi (Strateji Geliştirme Daire Başkanlığı)  *İç Denetim Birimi  </vt:lpstr>
      <vt:lpstr>  </vt:lpstr>
      <vt:lpstr>İç Kontrol Eylem Planı Çalışma Grubu Listesi             </vt:lpstr>
      <vt:lpstr>Bursa Uludağ Üniversitesi İç Kontrol İzleme ve Yönlendirme Kurul Üyeliği  Prof. Dr. Gülşen GONCAGÜL         </vt:lpstr>
      <vt:lpstr>BİRİM: MENNAN PASİNLİ ATÇILIK MESLEK YÜKSEKOKULU MÜDÜRLÜĞÜ  ALT BİRİM: Müdürlük Üst Yönetim        </vt:lpstr>
      <vt:lpstr>ALT BİRİM: Meslek Yüksekokulu Sekreterliği           </vt:lpstr>
      <vt:lpstr>    ALT BİRİM: Personel İşleri                 </vt:lpstr>
      <vt:lpstr>    ALT BİRİM: Personel İşleri                 </vt:lpstr>
      <vt:lpstr>    ALT BİRİM: Maaş İşleri –Satın Alma-Tahakkuk-Taşınır Kayıt ve Kontrol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ULUDAĞ ÜNİVERSİTESİ MENNAN PASİNLİ  MESLEK YÜKSEKOKULU  PERFORMANS SUNUMU</dc:title>
  <dc:creator>user</dc:creator>
  <cp:lastModifiedBy>DELL</cp:lastModifiedBy>
  <cp:revision>156</cp:revision>
  <dcterms:created xsi:type="dcterms:W3CDTF">2013-03-25T13:34:21Z</dcterms:created>
  <dcterms:modified xsi:type="dcterms:W3CDTF">2024-01-18T12:26:36Z</dcterms:modified>
</cp:coreProperties>
</file>