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3" r:id="rId5"/>
    <p:sldId id="262" r:id="rId6"/>
    <p:sldId id="261" r:id="rId7"/>
    <p:sldId id="260" r:id="rId8"/>
    <p:sldId id="259" r:id="rId9"/>
    <p:sldId id="258"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B71484E-7E24-484E-96FB-175B5290B768}" type="datetimeFigureOut">
              <a:rPr lang="tr-TR" smtClean="0"/>
              <a:t>25.05.2021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388208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71484E-7E24-484E-96FB-175B5290B768}" type="datetimeFigureOut">
              <a:rPr lang="tr-TR" smtClean="0"/>
              <a:t>25.05.2021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310584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71484E-7E24-484E-96FB-175B5290B768}" type="datetimeFigureOut">
              <a:rPr lang="tr-TR" smtClean="0"/>
              <a:t>25.05.2021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50153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B71484E-7E24-484E-96FB-175B5290B768}" type="datetimeFigureOut">
              <a:rPr lang="tr-TR" smtClean="0"/>
              <a:t>25.05.2021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32284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B71484E-7E24-484E-96FB-175B5290B768}" type="datetimeFigureOut">
              <a:rPr lang="tr-TR" smtClean="0"/>
              <a:t>25.05.2021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286257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B71484E-7E24-484E-96FB-175B5290B768}" type="datetimeFigureOut">
              <a:rPr lang="tr-TR" smtClean="0"/>
              <a:t>25.05.2021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211376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B71484E-7E24-484E-96FB-175B5290B768}" type="datetimeFigureOut">
              <a:rPr lang="tr-TR" smtClean="0"/>
              <a:t>25.05.2021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280665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B71484E-7E24-484E-96FB-175B5290B768}" type="datetimeFigureOut">
              <a:rPr lang="tr-TR" smtClean="0"/>
              <a:t>25.05.2021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2362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B71484E-7E24-484E-96FB-175B5290B768}" type="datetimeFigureOut">
              <a:rPr lang="tr-TR" smtClean="0"/>
              <a:t>25.05.2021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304783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B71484E-7E24-484E-96FB-175B5290B768}" type="datetimeFigureOut">
              <a:rPr lang="tr-TR" smtClean="0"/>
              <a:t>25.05.2021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13495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B71484E-7E24-484E-96FB-175B5290B768}" type="datetimeFigureOut">
              <a:rPr lang="tr-TR" smtClean="0"/>
              <a:t>25.05.2021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17A85A-2D05-413E-A1B4-C9B937A821FD}" type="slidenum">
              <a:rPr lang="tr-TR" smtClean="0"/>
              <a:t>‹#›</a:t>
            </a:fld>
            <a:endParaRPr lang="tr-TR"/>
          </a:p>
        </p:txBody>
      </p:sp>
    </p:spTree>
    <p:extLst>
      <p:ext uri="{BB962C8B-B14F-4D97-AF65-F5344CB8AC3E}">
        <p14:creationId xmlns:p14="http://schemas.microsoft.com/office/powerpoint/2010/main" val="116602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1484E-7E24-484E-96FB-175B5290B768}" type="datetimeFigureOut">
              <a:rPr lang="tr-TR" smtClean="0"/>
              <a:t>25.05.2021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7A85A-2D05-413E-A1B4-C9B937A821FD}" type="slidenum">
              <a:rPr lang="tr-TR" smtClean="0"/>
              <a:t>‹#›</a:t>
            </a:fld>
            <a:endParaRPr lang="tr-TR"/>
          </a:p>
        </p:txBody>
      </p:sp>
    </p:spTree>
    <p:extLst>
      <p:ext uri="{BB962C8B-B14F-4D97-AF65-F5344CB8AC3E}">
        <p14:creationId xmlns:p14="http://schemas.microsoft.com/office/powerpoint/2010/main" val="432134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ludag.edu.tr/kali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ludag.edu.tr/bilisim-etigi.html" TargetMode="External"/><Relationship Id="rId2" Type="http://schemas.openxmlformats.org/officeDocument/2006/relationships/hyperlink" Target="http://uludag.edu.tr/bilgiislem/default/konu/5172"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uludag.edu.tr/bilgiisle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ludag.edu.tr/kali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2565" y="998483"/>
            <a:ext cx="9144000" cy="3362818"/>
          </a:xfrm>
        </p:spPr>
        <p:txBody>
          <a:bodyPr>
            <a:noAutofit/>
          </a:bodyPr>
          <a:lstStyle/>
          <a:p>
            <a:pPr algn="l"/>
            <a:r>
              <a:rPr lang="tr-TR" sz="2000" dirty="0" smtClean="0"/>
              <a:t>Bilgi İşlem Daire Başkanlığı</a:t>
            </a:r>
            <a:br>
              <a:rPr lang="tr-TR" sz="2000" dirty="0" smtClean="0"/>
            </a:br>
            <a:r>
              <a:rPr lang="tr-TR" sz="2000" dirty="0" smtClean="0"/>
              <a:t>Kütüphane ve Dokümantasyon Daire Başkanlığı</a:t>
            </a:r>
            <a:br>
              <a:rPr lang="tr-TR" sz="2000" dirty="0" smtClean="0"/>
            </a:br>
            <a:r>
              <a:rPr lang="tr-TR" sz="2000" dirty="0" smtClean="0"/>
              <a:t>Personel Daire Başkanlığı</a:t>
            </a:r>
            <a:br>
              <a:rPr lang="tr-TR" sz="2000" dirty="0" smtClean="0"/>
            </a:br>
            <a:r>
              <a:rPr lang="tr-TR" sz="2000" dirty="0" smtClean="0"/>
              <a:t>Yapı İşleri Daire Başkanlığı</a:t>
            </a:r>
            <a:br>
              <a:rPr lang="tr-TR" sz="2000" dirty="0" smtClean="0"/>
            </a:br>
            <a:r>
              <a:rPr lang="tr-TR" sz="2000" dirty="0" smtClean="0"/>
              <a:t>Afet ve Acil Durum Merkezi Koordinatörlüğü</a:t>
            </a:r>
            <a:br>
              <a:rPr lang="tr-TR" sz="2000" dirty="0" smtClean="0"/>
            </a:br>
            <a:r>
              <a:rPr lang="tr-TR" sz="2000" dirty="0" smtClean="0"/>
              <a:t>İş Sağlığı ve Güvenliği Koordinatörlüğü</a:t>
            </a:r>
            <a:br>
              <a:rPr lang="tr-TR" sz="2000" dirty="0" smtClean="0"/>
            </a:br>
            <a:r>
              <a:rPr lang="tr-TR" sz="2000" dirty="0" smtClean="0"/>
              <a:t>Kalite Koordinatörlüğü</a:t>
            </a:r>
            <a:br>
              <a:rPr lang="tr-TR" sz="2000" dirty="0" smtClean="0"/>
            </a:br>
            <a:r>
              <a:rPr lang="tr-TR" sz="2000" dirty="0" smtClean="0"/>
              <a:t>Hukuk Müşavirliği</a:t>
            </a:r>
            <a:br>
              <a:rPr lang="tr-TR" sz="2000" dirty="0" smtClean="0"/>
            </a:br>
            <a:r>
              <a:rPr lang="tr-TR" sz="2000" dirty="0" smtClean="0"/>
              <a:t>Güvenlik Müdürlüğü</a:t>
            </a:r>
            <a:br>
              <a:rPr lang="tr-TR" sz="2000" dirty="0" smtClean="0"/>
            </a:br>
            <a:r>
              <a:rPr lang="tr-TR" sz="2000" dirty="0" smtClean="0"/>
              <a:t/>
            </a:r>
            <a:br>
              <a:rPr lang="tr-TR" sz="2000" dirty="0" smtClean="0"/>
            </a:br>
            <a:endParaRPr lang="tr-TR" sz="2000" dirty="0"/>
          </a:p>
        </p:txBody>
      </p:sp>
      <p:sp>
        <p:nvSpPr>
          <p:cNvPr id="3" name="Alt Başlık 2"/>
          <p:cNvSpPr>
            <a:spLocks noGrp="1"/>
          </p:cNvSpPr>
          <p:nvPr>
            <p:ph type="subTitle" idx="1"/>
          </p:nvPr>
        </p:nvSpPr>
        <p:spPr>
          <a:xfrm>
            <a:off x="1355833" y="5420327"/>
            <a:ext cx="10205545" cy="570569"/>
          </a:xfrm>
        </p:spPr>
        <p:txBody>
          <a:bodyPr/>
          <a:lstStyle/>
          <a:p>
            <a:pPr algn="l"/>
            <a:r>
              <a:rPr lang="tr-TR" dirty="0" smtClean="0"/>
              <a:t>İlgili Standart maddeleri:7.1/7.1.1/7.1.2/7.1.3/7.1.4/7.2/7.3/7.4/7.5.1/7.5.2</a:t>
            </a:r>
          </a:p>
          <a:p>
            <a:pPr algn="l"/>
            <a:endParaRPr lang="tr-TR" dirty="0" smtClean="0"/>
          </a:p>
          <a:p>
            <a:pPr algn="l"/>
            <a:endParaRPr lang="tr-TR" dirty="0" smtClean="0"/>
          </a:p>
          <a:p>
            <a:pPr algn="l"/>
            <a:endParaRPr lang="tr-TR" dirty="0" smtClean="0"/>
          </a:p>
          <a:p>
            <a:pPr algn="l"/>
            <a:endParaRPr lang="tr-TR" dirty="0" smtClean="0"/>
          </a:p>
          <a:p>
            <a:pPr algn="l"/>
            <a:endParaRPr lang="tr-TR" dirty="0" smtClean="0"/>
          </a:p>
          <a:p>
            <a:pPr algn="l"/>
            <a:endParaRPr lang="tr-TR" dirty="0" smtClean="0"/>
          </a:p>
          <a:p>
            <a:pPr algn="l"/>
            <a:endParaRPr lang="tr-TR" dirty="0"/>
          </a:p>
        </p:txBody>
      </p:sp>
      <p:pic>
        <p:nvPicPr>
          <p:cNvPr id="4"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967" y="175063"/>
            <a:ext cx="706164" cy="70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31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97517" y="575879"/>
            <a:ext cx="6161690" cy="505591"/>
          </a:xfrm>
        </p:spPr>
        <p:txBody>
          <a:bodyPr>
            <a:normAutofit/>
          </a:bodyPr>
          <a:lstStyle/>
          <a:p>
            <a:r>
              <a:rPr lang="tr-TR" sz="1800" b="1" dirty="0">
                <a:solidFill>
                  <a:srgbClr val="FF0000"/>
                </a:solidFill>
                <a:latin typeface="Times New Roman" panose="02020603050405020304" pitchFamily="18" charset="0"/>
              </a:rPr>
              <a:t>Kal. Yön. Bir./ Bilgi işlem/Arşiv (KDDB</a:t>
            </a:r>
            <a:r>
              <a:rPr lang="tr-TR" sz="1800" b="1" dirty="0" smtClean="0">
                <a:solidFill>
                  <a:srgbClr val="FF0000"/>
                </a:solidFill>
                <a:latin typeface="Times New Roman" panose="02020603050405020304" pitchFamily="18" charset="0"/>
              </a:rPr>
              <a:t>)</a:t>
            </a:r>
            <a:endParaRPr lang="tr-TR" sz="1800" b="1" dirty="0">
              <a:solidFill>
                <a:srgbClr val="FF0000"/>
              </a:solidFill>
            </a:endParaRPr>
          </a:p>
        </p:txBody>
      </p:sp>
      <p:sp>
        <p:nvSpPr>
          <p:cNvPr id="3" name="İçerik Yer Tutucusu 2"/>
          <p:cNvSpPr>
            <a:spLocks noGrp="1"/>
          </p:cNvSpPr>
          <p:nvPr>
            <p:ph idx="1"/>
          </p:nvPr>
        </p:nvSpPr>
        <p:spPr>
          <a:xfrm>
            <a:off x="430924" y="1825625"/>
            <a:ext cx="11393214" cy="4351338"/>
          </a:xfrm>
        </p:spPr>
        <p:txBody>
          <a:bodyPr>
            <a:noAutofit/>
          </a:bodyPr>
          <a:lstStyle/>
          <a:p>
            <a:pPr marL="0" indent="0" algn="just">
              <a:buNone/>
            </a:pPr>
            <a:r>
              <a:rPr lang="tr-TR" sz="2000" b="1" dirty="0"/>
              <a:t>7.5.1 Genel</a:t>
            </a:r>
            <a:endParaRPr lang="tr-TR" sz="2000" b="1" dirty="0" smtClean="0">
              <a:effectLst/>
            </a:endParaRPr>
          </a:p>
          <a:p>
            <a:pPr algn="just"/>
            <a:r>
              <a:rPr lang="tr-TR" sz="2000" dirty="0"/>
              <a:t>Üniversite KYS süreçlerinin etkili ve verimli bir şekilde yürütülmesini sağlamak amacıyla KYS dokümanları hazırlanmakta ve gözden geçirilerek iyileştirilmektedir. KYS dokümanlarına “</a:t>
            </a:r>
            <a:r>
              <a:rPr lang="tr-TR" sz="2000" u="sng" dirty="0">
                <a:hlinkClick r:id="rId2"/>
              </a:rPr>
              <a:t>https://uludag.edu.tr/kalite</a:t>
            </a:r>
            <a:r>
              <a:rPr lang="tr-TR" sz="2000" dirty="0"/>
              <a:t>” web adresinden ulaşılabilmektedir</a:t>
            </a:r>
            <a:r>
              <a:rPr lang="tr-TR" sz="2000" dirty="0" smtClean="0"/>
              <a:t>.</a:t>
            </a:r>
          </a:p>
          <a:p>
            <a:pPr algn="just"/>
            <a:endParaRPr lang="tr-TR" sz="2000" b="0" dirty="0" smtClean="0">
              <a:effectLst/>
            </a:endParaRPr>
          </a:p>
          <a:p>
            <a:pPr marL="0" indent="0" algn="just">
              <a:buNone/>
            </a:pPr>
            <a:r>
              <a:rPr lang="tr-TR" sz="2000" b="1" dirty="0"/>
              <a:t>7.5.2 Oluşturma ve Güncelleme</a:t>
            </a:r>
            <a:endParaRPr lang="tr-TR" sz="2000" b="1" dirty="0" smtClean="0">
              <a:effectLst/>
            </a:endParaRPr>
          </a:p>
          <a:p>
            <a:pPr algn="just"/>
            <a:r>
              <a:rPr lang="tr-TR" sz="2000" dirty="0"/>
              <a:t>7.5.1'de ifade edilen Üniversite KYS dokümantasyonunun oluşturulması ve güncellenmesi faaliyetleri  “</a:t>
            </a:r>
            <a:r>
              <a:rPr lang="tr-TR" sz="2000" i="1" dirty="0"/>
              <a:t>PR 001_Dokümante Edilmiş Bilginin Yönetimi </a:t>
            </a:r>
            <a:r>
              <a:rPr lang="tr-TR" sz="2000" i="1" dirty="0" err="1"/>
              <a:t>Prosedürü</a:t>
            </a:r>
            <a:r>
              <a:rPr lang="tr-TR" sz="2000" dirty="0" err="1"/>
              <a:t>”ne</a:t>
            </a:r>
            <a:r>
              <a:rPr lang="tr-TR" sz="2000" dirty="0"/>
              <a:t> uygun olarak sürdürülmektedir.</a:t>
            </a:r>
            <a:endParaRPr lang="tr-TR" sz="2000" b="0" dirty="0" smtClean="0">
              <a:effectLst/>
            </a:endParaRPr>
          </a:p>
          <a:p>
            <a:pPr algn="just"/>
            <a:r>
              <a:rPr lang="tr-TR" sz="2000" b="1" i="1" dirty="0"/>
              <a:t>PR 001_Dokümante Edilmiş Bilginin Yönetimi Prosedürü</a:t>
            </a:r>
            <a:endParaRPr lang="tr-TR" sz="2000" b="0" dirty="0" smtClean="0">
              <a:effectLst/>
            </a:endParaRPr>
          </a:p>
          <a:p>
            <a:pPr marL="0" indent="0" algn="just">
              <a:buNone/>
            </a:pPr>
            <a:r>
              <a:rPr lang="tr-TR" sz="2000" dirty="0" smtClean="0"/>
              <a:t/>
            </a:r>
            <a:br>
              <a:rPr lang="tr-TR" sz="2000" dirty="0" smtClean="0"/>
            </a:br>
            <a:r>
              <a:rPr lang="tr-TR" sz="2000" u="sng" dirty="0" err="1" smtClean="0">
                <a:solidFill>
                  <a:srgbClr val="FF0000"/>
                </a:solidFill>
              </a:rPr>
              <a:t>Dökümante</a:t>
            </a:r>
            <a:r>
              <a:rPr lang="tr-TR" sz="2000" u="sng" dirty="0" smtClean="0">
                <a:solidFill>
                  <a:srgbClr val="FF0000"/>
                </a:solidFill>
              </a:rPr>
              <a:t> Edilmiş Bilginin Yönetiminde Arşiv ve muhafaza konusu var.</a:t>
            </a:r>
          </a:p>
          <a:p>
            <a:pPr algn="just"/>
            <a:endParaRPr lang="tr-TR" sz="2000" dirty="0"/>
          </a:p>
        </p:txBody>
      </p:sp>
      <p:pic>
        <p:nvPicPr>
          <p:cNvPr id="4" name="Picture 2" descr="https://www.uludag.edu.tr/logolar/uu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69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951148392"/>
              </p:ext>
            </p:extLst>
          </p:nvPr>
        </p:nvGraphicFramePr>
        <p:xfrm>
          <a:off x="838200" y="1219199"/>
          <a:ext cx="10565524" cy="1824668"/>
        </p:xfrm>
        <a:graphic>
          <a:graphicData uri="http://schemas.openxmlformats.org/drawingml/2006/table">
            <a:tbl>
              <a:tblPr/>
              <a:tblGrid>
                <a:gridCol w="6168484">
                  <a:extLst>
                    <a:ext uri="{9D8B030D-6E8A-4147-A177-3AD203B41FA5}">
                      <a16:colId xmlns:a16="http://schemas.microsoft.com/office/drawing/2014/main" val="653483352"/>
                    </a:ext>
                  </a:extLst>
                </a:gridCol>
                <a:gridCol w="4397040">
                  <a:extLst>
                    <a:ext uri="{9D8B030D-6E8A-4147-A177-3AD203B41FA5}">
                      <a16:colId xmlns:a16="http://schemas.microsoft.com/office/drawing/2014/main" val="1517218791"/>
                    </a:ext>
                  </a:extLst>
                </a:gridCol>
              </a:tblGrid>
              <a:tr h="469990">
                <a:tc>
                  <a:txBody>
                    <a:bodyPr/>
                    <a:lstStyle/>
                    <a:p>
                      <a:pPr rtl="0" fontAlgn="ctr"/>
                      <a:r>
                        <a:rPr lang="tr-TR" sz="1800" b="0" dirty="0">
                          <a:solidFill>
                            <a:srgbClr val="000000"/>
                          </a:solidFill>
                          <a:effectLst/>
                          <a:latin typeface="Times New Roman" panose="02020603050405020304" pitchFamily="18" charset="0"/>
                        </a:rPr>
                        <a:t>Yapı İşl./ </a:t>
                      </a:r>
                      <a:r>
                        <a:rPr lang="tr-TR" sz="1800" b="0" dirty="0" err="1">
                          <a:solidFill>
                            <a:srgbClr val="000000"/>
                          </a:solidFill>
                          <a:effectLst/>
                          <a:latin typeface="Times New Roman" panose="02020603050405020304" pitchFamily="18" charset="0"/>
                        </a:rPr>
                        <a:t>İlg</a:t>
                      </a:r>
                      <a:r>
                        <a:rPr lang="tr-TR" sz="1800" b="0" dirty="0">
                          <a:solidFill>
                            <a:srgbClr val="000000"/>
                          </a:solidFill>
                          <a:effectLst/>
                          <a:latin typeface="Times New Roman" panose="02020603050405020304" pitchFamily="18" charset="0"/>
                        </a:rPr>
                        <a:t>. Sek.</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tr-TR" sz="1800" b="0">
                          <a:solidFill>
                            <a:srgbClr val="000000"/>
                          </a:solidFill>
                          <a:effectLst/>
                          <a:latin typeface="Times New Roman" panose="02020603050405020304" pitchFamily="18" charset="0"/>
                        </a:rPr>
                        <a:t>7.1.3</a:t>
                      </a: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80613717"/>
                  </a:ext>
                </a:extLst>
              </a:tr>
              <a:tr h="884688">
                <a:tc>
                  <a:txBody>
                    <a:bodyPr/>
                    <a:lstStyle/>
                    <a:p>
                      <a:pPr rtl="0" fontAlgn="ctr"/>
                      <a:r>
                        <a:rPr lang="tr-TR" sz="1800" b="0" dirty="0" smtClean="0">
                          <a:solidFill>
                            <a:srgbClr val="000000"/>
                          </a:solidFill>
                          <a:effectLst/>
                          <a:latin typeface="Times New Roman" panose="02020603050405020304" pitchFamily="18" charset="0"/>
                        </a:rPr>
                        <a:t>Güvenlik-Afet ve </a:t>
                      </a:r>
                      <a:r>
                        <a:rPr lang="tr-TR" sz="1800" b="0" dirty="0">
                          <a:solidFill>
                            <a:srgbClr val="000000"/>
                          </a:solidFill>
                          <a:effectLst/>
                          <a:latin typeface="Times New Roman" panose="02020603050405020304" pitchFamily="18" charset="0"/>
                        </a:rPr>
                        <a:t>Acil Durum / İş Güvenliği Koordinatörlüğü</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tr-TR" sz="1800" b="0">
                          <a:solidFill>
                            <a:srgbClr val="000000"/>
                          </a:solidFill>
                          <a:effectLst/>
                          <a:latin typeface="Times New Roman" panose="02020603050405020304" pitchFamily="18" charset="0"/>
                        </a:rPr>
                        <a:t>7.1.4</a:t>
                      </a: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92975176"/>
                  </a:ext>
                </a:extLst>
              </a:tr>
              <a:tr h="469990">
                <a:tc>
                  <a:txBody>
                    <a:bodyPr/>
                    <a:lstStyle/>
                    <a:p>
                      <a:pPr rtl="0" fontAlgn="ctr"/>
                      <a:r>
                        <a:rPr lang="tr-TR" sz="1800" b="0" dirty="0">
                          <a:solidFill>
                            <a:srgbClr val="000000"/>
                          </a:solidFill>
                          <a:effectLst/>
                          <a:latin typeface="Times New Roman" panose="02020603050405020304" pitchFamily="18" charset="0"/>
                        </a:rPr>
                        <a:t>Personel-Strateji-Hukuk</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r>
                        <a:rPr lang="tr-TR" sz="1800" b="0" dirty="0">
                          <a:solidFill>
                            <a:srgbClr val="000000"/>
                          </a:solidFill>
                          <a:effectLst/>
                          <a:latin typeface="Times New Roman" panose="02020603050405020304" pitchFamily="18" charset="0"/>
                        </a:rPr>
                        <a:t>7.1-7.1.1-7.1.2-7.2-7.3-7.4</a:t>
                      </a: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00393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4234376065"/>
              </p:ext>
            </p:extLst>
          </p:nvPr>
        </p:nvGraphicFramePr>
        <p:xfrm>
          <a:off x="838200" y="3470522"/>
          <a:ext cx="10565524" cy="565450"/>
        </p:xfrm>
        <a:graphic>
          <a:graphicData uri="http://schemas.openxmlformats.org/drawingml/2006/table">
            <a:tbl>
              <a:tblPr/>
              <a:tblGrid>
                <a:gridCol w="6193221">
                  <a:extLst>
                    <a:ext uri="{9D8B030D-6E8A-4147-A177-3AD203B41FA5}">
                      <a16:colId xmlns:a16="http://schemas.microsoft.com/office/drawing/2014/main" val="2980488448"/>
                    </a:ext>
                  </a:extLst>
                </a:gridCol>
                <a:gridCol w="4372303">
                  <a:extLst>
                    <a:ext uri="{9D8B030D-6E8A-4147-A177-3AD203B41FA5}">
                      <a16:colId xmlns:a16="http://schemas.microsoft.com/office/drawing/2014/main" val="1935651261"/>
                    </a:ext>
                  </a:extLst>
                </a:gridCol>
              </a:tblGrid>
              <a:tr h="565450">
                <a:tc>
                  <a:txBody>
                    <a:bodyPr/>
                    <a:lstStyle/>
                    <a:p>
                      <a:pPr rtl="0" fontAlgn="ctr"/>
                      <a:r>
                        <a:rPr lang="tr-TR" sz="1800" b="0" dirty="0">
                          <a:solidFill>
                            <a:srgbClr val="000000"/>
                          </a:solidFill>
                          <a:effectLst/>
                          <a:latin typeface="Times New Roman" panose="02020603050405020304" pitchFamily="18" charset="0"/>
                        </a:rPr>
                        <a:t>Kal. Yön. Bir./ Bilgi işlem/Arşiv (KDDB)</a:t>
                      </a:r>
                    </a:p>
                  </a:txBody>
                  <a:tcPr marL="28575" marR="28575" marT="0" marB="0"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ctr"/>
                      <a:r>
                        <a:rPr lang="tr-TR" sz="1800" b="0" dirty="0">
                          <a:solidFill>
                            <a:srgbClr val="000000"/>
                          </a:solidFill>
                          <a:effectLst/>
                          <a:latin typeface="Times New Roman" panose="02020603050405020304" pitchFamily="18" charset="0"/>
                        </a:rPr>
                        <a:t>7.5.1-7.5.2</a:t>
                      </a:r>
                    </a:p>
                  </a:txBody>
                  <a:tcPr marL="28575" marR="28575" marT="0" marB="0" anchor="ctr">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856121"/>
                  </a:ext>
                </a:extLst>
              </a:tr>
            </a:tbl>
          </a:graphicData>
        </a:graphic>
      </p:graphicFrame>
      <p:pic>
        <p:nvPicPr>
          <p:cNvPr id="6"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967" y="175063"/>
            <a:ext cx="706164" cy="70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34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8579" y="977462"/>
            <a:ext cx="11151476" cy="5199501"/>
          </a:xfrm>
        </p:spPr>
        <p:txBody>
          <a:bodyPr>
            <a:normAutofit fontScale="85000" lnSpcReduction="20000"/>
          </a:bodyPr>
          <a:lstStyle/>
          <a:p>
            <a:pPr marL="0" indent="0" algn="just">
              <a:buNone/>
            </a:pPr>
            <a:r>
              <a:rPr lang="tr-TR" b="1" dirty="0"/>
              <a:t>7.1 </a:t>
            </a:r>
            <a:r>
              <a:rPr lang="tr-TR" b="1" dirty="0" smtClean="0"/>
              <a:t>Kaynaklar  </a:t>
            </a:r>
            <a:endParaRPr lang="tr-TR" b="1" dirty="0" smtClean="0">
              <a:effectLst/>
            </a:endParaRPr>
          </a:p>
          <a:p>
            <a:pPr marL="0" indent="0" algn="just">
              <a:buNone/>
            </a:pPr>
            <a:r>
              <a:rPr lang="tr-TR" b="1" dirty="0"/>
              <a:t>7.1.1 Genel</a:t>
            </a:r>
            <a:endParaRPr lang="tr-TR" b="1" dirty="0" smtClean="0">
              <a:effectLst/>
            </a:endParaRPr>
          </a:p>
          <a:p>
            <a:pPr algn="just"/>
            <a:r>
              <a:rPr lang="tr-TR" dirty="0"/>
              <a:t>Kalite Yönetim Sisteminin uygulanmasına, sürdürülmesine, sürekli iyileştirilmesine, tüm paydaşların ihtiyaç ve beklentilerinin yerine getirilmesi için gerekli kaynak ihtiyacı belirlenmekte ve karşılanmaktadır. Temel ve Alt Süreç sorumluları kaynak ihtiyaçlarını tespit etmekten sorumludur. İhtiyaç duyulan kaynaklar ilgili mevzuat ve bütçe kapsamında belirlenmekte ve tedarik edilmektedir</a:t>
            </a:r>
            <a:r>
              <a:rPr lang="tr-TR" dirty="0" smtClean="0"/>
              <a:t>.</a:t>
            </a:r>
          </a:p>
          <a:p>
            <a:pPr marL="0" indent="0" algn="just">
              <a:buNone/>
            </a:pPr>
            <a:r>
              <a:rPr lang="tr-TR" b="0" dirty="0" smtClean="0">
                <a:effectLst/>
              </a:rPr>
              <a:t>   </a:t>
            </a:r>
            <a:r>
              <a:rPr lang="tr-TR" b="0" u="sng" dirty="0" smtClean="0">
                <a:effectLst/>
              </a:rPr>
              <a:t>(Stratejik planlarda yer alan </a:t>
            </a:r>
            <a:r>
              <a:rPr lang="tr-TR" b="0" u="sng" dirty="0" err="1" smtClean="0">
                <a:effectLst/>
              </a:rPr>
              <a:t>maliyetlendirme</a:t>
            </a:r>
            <a:r>
              <a:rPr lang="tr-TR" b="0" u="sng" dirty="0" smtClean="0">
                <a:effectLst/>
              </a:rPr>
              <a:t> </a:t>
            </a:r>
            <a:r>
              <a:rPr lang="tr-TR" b="0" u="sng" dirty="0" err="1" smtClean="0">
                <a:effectLst/>
              </a:rPr>
              <a:t>vb</a:t>
            </a:r>
            <a:r>
              <a:rPr lang="tr-TR" b="0" u="sng" dirty="0" smtClean="0">
                <a:effectLst/>
              </a:rPr>
              <a:t>, insan kaynağı planlaması)</a:t>
            </a:r>
          </a:p>
          <a:p>
            <a:pPr algn="just"/>
            <a:r>
              <a:rPr lang="tr-TR" b="1" dirty="0"/>
              <a:t>7.1.2 Kişiler</a:t>
            </a:r>
            <a:endParaRPr lang="tr-TR" b="1" dirty="0" smtClean="0">
              <a:effectLst/>
            </a:endParaRPr>
          </a:p>
          <a:p>
            <a:pPr algn="just"/>
            <a:r>
              <a:rPr lang="tr-TR" dirty="0"/>
              <a:t>İnsan kaynaklarına ilişkin iş ve işlemler 2547 sayılı Yükseköğretim Kanunu, 657 sayılı Devlet Memurları Kanunu, 4857 sayılı İş Kanunu ve ilgili diğer mevzuat hükümleri kapsamında Personel Daire Başkanlığı (PDB) ve İdari Mali İşler Daire Başkanlığı (İMİDB)‟</a:t>
            </a:r>
            <a:r>
              <a:rPr lang="tr-TR" dirty="0" err="1"/>
              <a:t>nca</a:t>
            </a:r>
            <a:r>
              <a:rPr lang="tr-TR" dirty="0"/>
              <a:t> yürütülmektedir.</a:t>
            </a:r>
            <a:endParaRPr lang="tr-TR" b="0" dirty="0" smtClean="0">
              <a:effectLst/>
            </a:endParaRPr>
          </a:p>
          <a:p>
            <a:pPr marL="0" indent="0" algn="just">
              <a:buNone/>
            </a:pPr>
            <a:r>
              <a:rPr lang="tr-TR" dirty="0" smtClean="0"/>
              <a:t/>
            </a:r>
            <a:br>
              <a:rPr lang="tr-TR" dirty="0" smtClean="0"/>
            </a:br>
            <a:endParaRPr lang="tr-TR" dirty="0"/>
          </a:p>
        </p:txBody>
      </p:sp>
      <p:pic>
        <p:nvPicPr>
          <p:cNvPr id="4"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4871055" y="349071"/>
            <a:ext cx="4556724" cy="523220"/>
          </a:xfrm>
          <a:prstGeom prst="rect">
            <a:avLst/>
          </a:prstGeom>
        </p:spPr>
        <p:txBody>
          <a:bodyPr wrap="square">
            <a:spAutoFit/>
          </a:bodyPr>
          <a:lstStyle/>
          <a:p>
            <a:pPr fontAlgn="ctr"/>
            <a:r>
              <a:rPr lang="tr-TR" sz="2800" b="1" dirty="0">
                <a:solidFill>
                  <a:srgbClr val="FF0000"/>
                </a:solidFill>
                <a:latin typeface="Times New Roman" panose="02020603050405020304" pitchFamily="18" charset="0"/>
              </a:rPr>
              <a:t>Personel-Strateji-Hukuk</a:t>
            </a:r>
            <a:endParaRPr lang="tr-T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1203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0" y="511996"/>
            <a:ext cx="5657193" cy="633358"/>
          </a:xfrm>
        </p:spPr>
        <p:txBody>
          <a:bodyPr>
            <a:normAutofit/>
          </a:bodyPr>
          <a:lstStyle/>
          <a:p>
            <a:r>
              <a:rPr lang="tr-TR" sz="2400" b="1" dirty="0" smtClean="0">
                <a:solidFill>
                  <a:srgbClr val="FF0000"/>
                </a:solidFill>
                <a:effectLst/>
                <a:latin typeface="Times New Roman" panose="02020603050405020304" pitchFamily="18" charset="0"/>
              </a:rPr>
              <a:t>Yapı İşl./ </a:t>
            </a:r>
            <a:r>
              <a:rPr lang="tr-TR" sz="2400" b="1" dirty="0" err="1" smtClean="0">
                <a:solidFill>
                  <a:srgbClr val="FF0000"/>
                </a:solidFill>
                <a:effectLst/>
                <a:latin typeface="Times New Roman" panose="02020603050405020304" pitchFamily="18" charset="0"/>
              </a:rPr>
              <a:t>İlg</a:t>
            </a:r>
            <a:r>
              <a:rPr lang="tr-TR" sz="2400" b="1" dirty="0" smtClean="0">
                <a:solidFill>
                  <a:srgbClr val="FF0000"/>
                </a:solidFill>
                <a:effectLst/>
                <a:latin typeface="Times New Roman" panose="02020603050405020304" pitchFamily="18" charset="0"/>
              </a:rPr>
              <a:t>. Sek/ Bilgi işlem</a:t>
            </a:r>
            <a:endParaRPr lang="tr-TR" sz="2400" b="1" dirty="0">
              <a:solidFill>
                <a:srgbClr val="FF0000"/>
              </a:solidFill>
            </a:endParaRPr>
          </a:p>
        </p:txBody>
      </p:sp>
      <p:sp>
        <p:nvSpPr>
          <p:cNvPr id="3" name="İçerik Yer Tutucusu 2"/>
          <p:cNvSpPr>
            <a:spLocks noGrp="1"/>
          </p:cNvSpPr>
          <p:nvPr>
            <p:ph idx="1"/>
          </p:nvPr>
        </p:nvSpPr>
        <p:spPr>
          <a:xfrm>
            <a:off x="451945" y="1145354"/>
            <a:ext cx="11382703" cy="5031609"/>
          </a:xfrm>
        </p:spPr>
        <p:txBody>
          <a:bodyPr>
            <a:noAutofit/>
          </a:bodyPr>
          <a:lstStyle/>
          <a:p>
            <a:pPr marL="0" indent="0" algn="just">
              <a:buNone/>
            </a:pPr>
            <a:r>
              <a:rPr lang="tr-TR" sz="1600" b="1" dirty="0"/>
              <a:t>7.1.3 Altyapı</a:t>
            </a:r>
            <a:endParaRPr lang="tr-TR" sz="1600" b="1" dirty="0" smtClean="0">
              <a:effectLst/>
            </a:endParaRPr>
          </a:p>
          <a:p>
            <a:pPr algn="just"/>
            <a:r>
              <a:rPr lang="tr-TR" sz="1600" dirty="0"/>
              <a:t>Hizmetlerin yürütülmesi Kalite Yönetim Sisteminin uygulanması ve sürekliliğinin sağlanması için gerekli alt yapı ihtiyaçları belirlenmiş ve karşılanmıştır.</a:t>
            </a:r>
            <a:endParaRPr lang="tr-TR" sz="1600" b="0" dirty="0" smtClean="0">
              <a:effectLst/>
            </a:endParaRPr>
          </a:p>
          <a:p>
            <a:pPr algn="just"/>
            <a:r>
              <a:rPr lang="tr-TR" sz="1600" dirty="0"/>
              <a:t>Bakım onarım hizmetleri Yapı İşleri ve Teknik Daire Başkanlığı (YİTDB) ve İMİDB aracılığı ile sağlanmaktadır. Bu başkanlıklar bünyesinde elektrik, otomasyon, ısıtma, soğutma, güvenlik, ulaşım, çevre düzenleme ve teknik destek hizmetleri gibi altyapı hizmetleri verilmekte ve sürekli olarak takip edilmektedir. Bu alt yapıyı desteklemek adına zamanla ortaya çıkan ihtiyaçlar için bütçe planlanır. Ayrıca, Akademik Birimlerin önemli bir kısmında mini bakım ve onarım faaliyetlerinde çalıştırılmak üzere teknik personel bulunmakta, bu türde personeli bulunmayanlar ise bu tür ihtiyaçlarını </a:t>
            </a:r>
            <a:r>
              <a:rPr lang="tr-TR" sz="1600" dirty="0" err="1"/>
              <a:t>YİTDB'den</a:t>
            </a:r>
            <a:r>
              <a:rPr lang="tr-TR" sz="1600" dirty="0"/>
              <a:t> talep etmektedir.</a:t>
            </a:r>
            <a:endParaRPr lang="tr-TR" sz="1600" b="0" dirty="0" smtClean="0">
              <a:effectLst/>
            </a:endParaRPr>
          </a:p>
          <a:p>
            <a:pPr algn="just"/>
            <a:r>
              <a:rPr lang="tr-TR" sz="1600" dirty="0"/>
              <a:t>Üniversitemiz bilişim teknolojilerini yakından takip ederek ileri teknoloji standartlarında hizmet altyapısı sağlamaktadır. Donanım ve yazılım gibi her türlü altyapı ihtiyaçlarına dair hizmetleri Bilgi İşlem Daire Başkanlığı (BİDB) yürütmektedir. BİDB, KYS kapsamında ihtiyaç duyulan ve iyileştirme çalışmalarına hizmet eden birçok yazılımı kendi bünyesinde geliştirmektedir. Geliştirilmeyen yazılımlar için Birimler ve yazılım firmaları arasında aracılık hizmeti vermektedir. Yazılım talepleri ile ilgili bilgilere “</a:t>
            </a:r>
            <a:r>
              <a:rPr lang="tr-TR" sz="1600" u="sng" dirty="0">
                <a:hlinkClick r:id="rId2"/>
              </a:rPr>
              <a:t>http://uludag.edu.tr/</a:t>
            </a:r>
            <a:r>
              <a:rPr lang="tr-TR" sz="1600" u="sng" dirty="0" err="1">
                <a:hlinkClick r:id="rId2"/>
              </a:rPr>
              <a:t>bilgiislem</a:t>
            </a:r>
            <a:r>
              <a:rPr lang="tr-TR" sz="1600" u="sng" dirty="0">
                <a:hlinkClick r:id="rId2"/>
              </a:rPr>
              <a:t>/</a:t>
            </a:r>
            <a:r>
              <a:rPr lang="tr-TR" sz="1600" u="sng" dirty="0" err="1">
                <a:hlinkClick r:id="rId2"/>
              </a:rPr>
              <a:t>default</a:t>
            </a:r>
            <a:r>
              <a:rPr lang="tr-TR" sz="1600" u="sng" dirty="0">
                <a:hlinkClick r:id="rId2"/>
              </a:rPr>
              <a:t>/konu/5172</a:t>
            </a:r>
            <a:r>
              <a:rPr lang="tr-TR" sz="1600" dirty="0"/>
              <a:t>” bağlantı adresinden, bilişim kaynakları kullanımı ile ilgili bilgilere “</a:t>
            </a:r>
            <a:r>
              <a:rPr lang="tr-TR" sz="1600" u="sng" dirty="0">
                <a:hlinkClick r:id="rId3"/>
              </a:rPr>
              <a:t>http://uludag.edu.tr/bilisim</a:t>
            </a:r>
            <a:r>
              <a:rPr lang="tr-TR" sz="1600" u="sng" dirty="0"/>
              <a:t>-etigi.html</a:t>
            </a:r>
            <a:r>
              <a:rPr lang="tr-TR" sz="1600" dirty="0"/>
              <a:t>” bağlantı adresinden ulaşılabilmektedir.</a:t>
            </a:r>
            <a:endParaRPr lang="tr-TR" sz="1600" b="0" dirty="0" smtClean="0">
              <a:effectLst/>
            </a:endParaRPr>
          </a:p>
          <a:p>
            <a:pPr algn="just"/>
            <a:r>
              <a:rPr lang="tr-TR" sz="1600" dirty="0"/>
              <a:t>Üniversitede kullanılan yazılımlara “</a:t>
            </a:r>
            <a:r>
              <a:rPr lang="tr-TR" sz="1600" u="sng" dirty="0">
                <a:hlinkClick r:id="rId4"/>
              </a:rPr>
              <a:t>http://www.uludag.edu.tr/</a:t>
            </a:r>
            <a:r>
              <a:rPr lang="tr-TR" sz="1600" u="sng" dirty="0" err="1">
                <a:hlinkClick r:id="rId4"/>
              </a:rPr>
              <a:t>bilgiislem</a:t>
            </a:r>
            <a:r>
              <a:rPr lang="tr-TR" sz="1600" dirty="0"/>
              <a:t>” bağlantı adresinden ulaşılabilmektedir.</a:t>
            </a:r>
            <a:endParaRPr lang="tr-TR" sz="1600" b="0" dirty="0" smtClean="0">
              <a:effectLst/>
            </a:endParaRPr>
          </a:p>
          <a:p>
            <a:pPr marL="0" indent="0" algn="just">
              <a:buNone/>
            </a:pPr>
            <a:r>
              <a:rPr lang="tr-TR" sz="1600" dirty="0" smtClean="0"/>
              <a:t/>
            </a:r>
            <a:br>
              <a:rPr lang="tr-TR" sz="1600" dirty="0" smtClean="0"/>
            </a:br>
            <a:r>
              <a:rPr lang="tr-TR" sz="1600" u="sng" dirty="0" smtClean="0">
                <a:solidFill>
                  <a:srgbClr val="FF0000"/>
                </a:solidFill>
              </a:rPr>
              <a:t>Yapı işleri ve Bilgi İşlem için kullanılan formlar, gerçekleşen kayıtlar, bakım planları</a:t>
            </a:r>
            <a:endParaRPr lang="tr-TR" sz="1600" u="sng" dirty="0">
              <a:solidFill>
                <a:srgbClr val="FF0000"/>
              </a:solidFill>
            </a:endParaRPr>
          </a:p>
        </p:txBody>
      </p:sp>
      <p:pic>
        <p:nvPicPr>
          <p:cNvPr id="4" name="Picture 2" descr="https://www.uludag.edu.tr/logolar/uu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93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34456" y="365125"/>
            <a:ext cx="6463862" cy="601827"/>
          </a:xfrm>
        </p:spPr>
        <p:txBody>
          <a:bodyPr>
            <a:normAutofit/>
          </a:bodyPr>
          <a:lstStyle/>
          <a:p>
            <a:r>
              <a:rPr lang="tr-TR" sz="2000" b="1" dirty="0" smtClean="0">
                <a:solidFill>
                  <a:srgbClr val="FF0000"/>
                </a:solidFill>
              </a:rPr>
              <a:t>Güvenlik-Afet ve </a:t>
            </a:r>
            <a:r>
              <a:rPr lang="tr-TR" sz="2000" b="1" dirty="0">
                <a:solidFill>
                  <a:srgbClr val="FF0000"/>
                </a:solidFill>
              </a:rPr>
              <a:t>Acil Durum / İş Güvenliği Koordinatörlüğü</a:t>
            </a:r>
          </a:p>
        </p:txBody>
      </p:sp>
      <p:sp>
        <p:nvSpPr>
          <p:cNvPr id="3" name="İçerik Yer Tutucusu 2"/>
          <p:cNvSpPr>
            <a:spLocks noGrp="1"/>
          </p:cNvSpPr>
          <p:nvPr>
            <p:ph idx="1"/>
          </p:nvPr>
        </p:nvSpPr>
        <p:spPr>
          <a:xfrm>
            <a:off x="838200" y="1229710"/>
            <a:ext cx="10515600" cy="4947253"/>
          </a:xfrm>
        </p:spPr>
        <p:txBody>
          <a:bodyPr>
            <a:normAutofit/>
          </a:bodyPr>
          <a:lstStyle/>
          <a:p>
            <a:r>
              <a:rPr lang="tr-TR" sz="1800" b="1" dirty="0"/>
              <a:t>7.1.4 Süreçlerin İşletimi İçin Çevre</a:t>
            </a:r>
            <a:endParaRPr lang="tr-TR" sz="1800" b="1" dirty="0" smtClean="0">
              <a:effectLst/>
            </a:endParaRPr>
          </a:p>
          <a:p>
            <a:r>
              <a:rPr lang="tr-TR" sz="1800" dirty="0"/>
              <a:t>Bursa Uludağ Üniversitesi'nde hizmet uygunluğunu sağlamak amacıyla, hizmetin gerçekleştirildiği ortamlarda gerekli olan fiziksel, çevresel ve diğer etkenler dahil, çalışma ortamı ihtiyaçları belirlenmiş ve sağlanmıştır. Üniversite bünyesinde çalışma ortamının fiziksel ve beşeri şartlarını sağlamak adına Rektörlük İdari Teşkilatı bünyesinde iyileştirme çalışmaları planlanmakta ve gerçekleştirilmektedir. Çalışma ortamının fiziksel, sosyal ve psikolojik şartları ile ilgili olarak rutin ve rutin olmayan çalışma ortamı gözetimi ile sağlık gözetimi faaliyetleri gerçekleştirilmektedir. Yapılan tüm çalışmaların değerlendirilmesi ve iyileştirilmesi amacıyla Çalışan ve Öğrenci Memnuniyet Anketleri düzenli olarak uygulanmaktadır. Üniversite bünyesindeki yemekhanelerde ilgili hijyen şartları sağlanmakta ve düzenli olarak denetlenmektedir. Üniversitenin tamamının temizlik kontrolleri ile ilgili sorumlular bulunmaktadır.</a:t>
            </a:r>
            <a:endParaRPr lang="tr-TR" sz="1800" b="0" dirty="0" smtClean="0">
              <a:effectLst/>
            </a:endParaRPr>
          </a:p>
          <a:p>
            <a:pPr marL="0" indent="0">
              <a:buNone/>
            </a:pPr>
            <a:endParaRPr lang="tr-TR" sz="1800" u="sng" dirty="0" smtClean="0">
              <a:solidFill>
                <a:srgbClr val="FF0000"/>
              </a:solidFill>
            </a:endParaRPr>
          </a:p>
          <a:p>
            <a:pPr marL="0" indent="0">
              <a:buNone/>
            </a:pPr>
            <a:r>
              <a:rPr lang="tr-TR" sz="1800" u="sng" dirty="0" smtClean="0">
                <a:solidFill>
                  <a:srgbClr val="FF0000"/>
                </a:solidFill>
              </a:rPr>
              <a:t>İSG Koordinatörlüğü tarafından yapılan değerlendirmeler, çalışma ortamı ve şartlarına yönelik bilgilendirme yazıları vb., BUÜ Güvenlik Planları gibi dokümanlar gösterilmeli</a:t>
            </a:r>
            <a:br>
              <a:rPr lang="tr-TR" sz="1800" u="sng" dirty="0" smtClean="0">
                <a:solidFill>
                  <a:srgbClr val="FF0000"/>
                </a:solidFill>
              </a:rPr>
            </a:br>
            <a:endParaRPr lang="tr-TR" sz="1800" u="sng" dirty="0">
              <a:solidFill>
                <a:srgbClr val="FF0000"/>
              </a:solidFill>
            </a:endParaRPr>
          </a:p>
        </p:txBody>
      </p:sp>
      <p:pic>
        <p:nvPicPr>
          <p:cNvPr id="4"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67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40524"/>
            <a:ext cx="10515600" cy="5423338"/>
          </a:xfrm>
        </p:spPr>
        <p:txBody>
          <a:bodyPr>
            <a:normAutofit/>
          </a:bodyPr>
          <a:lstStyle/>
          <a:p>
            <a:pPr marL="0" indent="0" algn="just">
              <a:buNone/>
            </a:pPr>
            <a:r>
              <a:rPr lang="tr-TR" sz="2000" b="1" dirty="0"/>
              <a:t>7.2 Yetkinlik</a:t>
            </a:r>
            <a:endParaRPr lang="tr-TR" sz="2000" b="1" dirty="0" smtClean="0">
              <a:effectLst/>
            </a:endParaRPr>
          </a:p>
          <a:p>
            <a:pPr algn="just"/>
            <a:r>
              <a:rPr lang="tr-TR" sz="2000" dirty="0"/>
              <a:t>Üst Yönetim çalışanların eğitim ve yetkinlik ihtiyaçlarını karşılamak üzere gerekli tedbirleri alarak eğitim ihtiyaç analizi ile çalışanların eğitim almalarını sağlamaktadır.</a:t>
            </a:r>
            <a:endParaRPr lang="tr-TR" sz="2000" b="0" dirty="0" smtClean="0">
              <a:effectLst/>
            </a:endParaRPr>
          </a:p>
          <a:p>
            <a:pPr algn="just"/>
            <a:r>
              <a:rPr lang="tr-TR" sz="2000" dirty="0"/>
              <a:t>Üniversite personeline verilecek eğitimlerle ilgili eğitim ihtiyaç analizi ve programının yapılması, eğitimin değerlendirilmesi Personel Daire Başkanlığı, İş Sağlığı ve Güvenliği Koordinatörlüğü, İç Kontrol Koordinatörlüğü ve Kalite Koordinatörlüğü tarafından organize edilmektedir. Eğitim kayıtlarının takip ve muhafaza edilmesi amacı ile her bir personelin aldığı eğitim Personel Daire Başkanlığı dosyalarında bulunmaktadır. Tüm personel için özlük dosyaları oluşturulmaktadır. Tüm personelden işe başlama zamanında alınan başvuru evrakları, sertifikalar ve özgeçmiş özlük dosyalarında muhafaza edilmektedir. Ayrıca, işe yeni başlayan personel için oryantasyon programı uygulanmakta ve ilgili dokümantasyon özlük dosyasında saklanmaktadır. Yıllık </a:t>
            </a:r>
            <a:r>
              <a:rPr lang="tr-TR" sz="2000" dirty="0" smtClean="0"/>
              <a:t>hizmet içi </a:t>
            </a:r>
            <a:r>
              <a:rPr lang="tr-TR" sz="2000" dirty="0"/>
              <a:t>eğitim planı aşağıda yer alan dokümanda yer almaktadır.</a:t>
            </a:r>
            <a:endParaRPr lang="tr-TR" sz="2000" b="0" dirty="0" smtClean="0">
              <a:effectLst/>
            </a:endParaRPr>
          </a:p>
          <a:p>
            <a:pPr algn="just"/>
            <a:r>
              <a:rPr lang="tr-TR" sz="2000" b="1" i="1" dirty="0"/>
              <a:t>PL 004_Yıllık Eğitim Planı</a:t>
            </a:r>
            <a:endParaRPr lang="tr-TR" sz="2000" b="0" dirty="0" smtClean="0">
              <a:effectLst/>
            </a:endParaRPr>
          </a:p>
          <a:p>
            <a:pPr marL="0" indent="0" algn="just">
              <a:buNone/>
            </a:pPr>
            <a:r>
              <a:rPr lang="tr-TR" sz="2000" dirty="0" smtClean="0"/>
              <a:t/>
            </a:r>
            <a:br>
              <a:rPr lang="tr-TR" sz="2000" dirty="0" smtClean="0"/>
            </a:br>
            <a:endParaRPr lang="tr-TR" sz="2000" dirty="0"/>
          </a:p>
        </p:txBody>
      </p:sp>
      <p:pic>
        <p:nvPicPr>
          <p:cNvPr id="4"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4871055" y="349071"/>
            <a:ext cx="4556724" cy="523220"/>
          </a:xfrm>
          <a:prstGeom prst="rect">
            <a:avLst/>
          </a:prstGeom>
        </p:spPr>
        <p:txBody>
          <a:bodyPr wrap="square">
            <a:spAutoFit/>
          </a:bodyPr>
          <a:lstStyle/>
          <a:p>
            <a:pPr fontAlgn="ctr"/>
            <a:r>
              <a:rPr lang="tr-TR" sz="2800" b="1" dirty="0">
                <a:solidFill>
                  <a:srgbClr val="FF0000"/>
                </a:solidFill>
                <a:latin typeface="Times New Roman" panose="02020603050405020304" pitchFamily="18" charset="0"/>
              </a:rPr>
              <a:t>Personel-Strateji-Hukuk</a:t>
            </a:r>
            <a:endParaRPr lang="tr-TR" sz="28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2050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475" y="1082566"/>
            <a:ext cx="11130455" cy="5094397"/>
          </a:xfrm>
        </p:spPr>
        <p:txBody>
          <a:bodyPr>
            <a:normAutofit/>
          </a:bodyPr>
          <a:lstStyle/>
          <a:p>
            <a:pPr marL="0" indent="0">
              <a:buNone/>
            </a:pPr>
            <a:r>
              <a:rPr lang="tr-TR" sz="1800" b="1" dirty="0"/>
              <a:t>7.3 Farkındalık</a:t>
            </a:r>
            <a:endParaRPr lang="tr-TR" sz="1800" b="1" dirty="0" smtClean="0">
              <a:effectLst/>
            </a:endParaRPr>
          </a:p>
          <a:p>
            <a:r>
              <a:rPr lang="tr-TR" sz="1800" dirty="0"/>
              <a:t>Bursa Uludağ Üniversitesi tarafından, tüm çalışanların; kalite politikası, ilgili kalite hedefleri, </a:t>
            </a:r>
            <a:r>
              <a:rPr lang="tr-TR" sz="1800" dirty="0" err="1"/>
              <a:t>KYS‟nin</a:t>
            </a:r>
            <a:r>
              <a:rPr lang="tr-TR" sz="1800" dirty="0"/>
              <a:t> etkinliğine yapılan katkılar, kalite yönetim sistemi şartlarının yerine getirilmemesi durumunda oluşabilecek sonuçların farkındalığı için hizmet içi eğitimler düzenlenmektedir. Üniversitemizce Türk Standartları Enstitüsü tarafından gerçekleştirilen TSE EN ISO 9001 KYS Kalite Yönetim Sistemi belgesi alınmasına yönelik "Temel Eğitim, İç Tetkik, Dokümantasyon ve Risk Tabanlı Süreç Eğitimi" tam zamanlı katılım olarak 12-16/11/2018 tarihlerinde Üniversitemiz Mete Cengiz Kültür Merkezi J. Er Bahadır Aydın Seminer salonunda gerçekleştirilmiştir</a:t>
            </a:r>
            <a:r>
              <a:rPr lang="tr-TR" sz="1800" dirty="0" smtClean="0"/>
              <a:t>.</a:t>
            </a:r>
          </a:p>
          <a:p>
            <a:r>
              <a:rPr lang="tr-TR" sz="1800" dirty="0" smtClean="0"/>
              <a:t> </a:t>
            </a:r>
            <a:r>
              <a:rPr lang="tr-TR" sz="1800" dirty="0"/>
              <a:t>E-posta yolu ile çalışanlar bilgilendirilmekte, Kalite Koordinatörlüğünce kalite kültürü ve uygulamalarına yönelik eğitim ve etkinlikler düzenlenmekte; kalite yönetim sistem dokümanları ve faaliyetlerle ilgili bilgiler “</a:t>
            </a:r>
            <a:r>
              <a:rPr lang="tr-TR" sz="1800" u="sng" dirty="0">
                <a:hlinkClick r:id="rId2"/>
              </a:rPr>
              <a:t>https://uludag.edu.tr/kalite</a:t>
            </a:r>
            <a:r>
              <a:rPr lang="tr-TR" sz="1800" dirty="0"/>
              <a:t>” web adresi üzerinden paylaşılmaktadır. Çalışanlara ait </a:t>
            </a:r>
            <a:r>
              <a:rPr lang="tr-TR" sz="1800" dirty="0" err="1"/>
              <a:t>KYS'nin</a:t>
            </a:r>
            <a:r>
              <a:rPr lang="tr-TR" sz="1800" dirty="0"/>
              <a:t> önemli bir bileşeni olan stratejiler ve süreç yönetimine ilişkin algılar da belirli aralıklarla Strateji ve Süreç Yönetimi Algı Anketi aracılığı ile ölçülmektedir.</a:t>
            </a:r>
            <a:endParaRPr lang="tr-TR" sz="1800" b="0" dirty="0" smtClean="0">
              <a:effectLst/>
            </a:endParaRPr>
          </a:p>
          <a:p>
            <a:endParaRPr lang="tr-TR" sz="1800" dirty="0" smtClean="0"/>
          </a:p>
          <a:p>
            <a:r>
              <a:rPr lang="tr-TR" sz="1800" u="sng" dirty="0" smtClean="0">
                <a:solidFill>
                  <a:srgbClr val="FF0000"/>
                </a:solidFill>
              </a:rPr>
              <a:t>Yapılan eğitim ve etkinlik kayıtları gösterilmeli Kalite Koordinatörlüğü etkinlikleri ve eğitimleri web sayfasında)</a:t>
            </a:r>
            <a:endParaRPr lang="tr-TR" sz="1800" u="sng" dirty="0">
              <a:solidFill>
                <a:srgbClr val="FF0000"/>
              </a:solidFill>
            </a:endParaRPr>
          </a:p>
        </p:txBody>
      </p:sp>
      <p:pic>
        <p:nvPicPr>
          <p:cNvPr id="4" name="Picture 2" descr="https://www.uludag.edu.tr/logolar/uu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7025675" y="459343"/>
            <a:ext cx="3432350" cy="461665"/>
          </a:xfrm>
          <a:prstGeom prst="rect">
            <a:avLst/>
          </a:prstGeom>
        </p:spPr>
        <p:txBody>
          <a:bodyPr wrap="none">
            <a:spAutoFit/>
          </a:bodyPr>
          <a:lstStyle/>
          <a:p>
            <a:r>
              <a:rPr lang="tr-TR" sz="2400" b="1" dirty="0">
                <a:solidFill>
                  <a:srgbClr val="FF0000"/>
                </a:solidFill>
                <a:latin typeface="Times New Roman" panose="02020603050405020304" pitchFamily="18" charset="0"/>
              </a:rPr>
              <a:t>Personel-Strateji-Hukuk</a:t>
            </a:r>
            <a:endParaRPr lang="tr-TR" sz="2400" b="1" dirty="0">
              <a:solidFill>
                <a:srgbClr val="FF0000"/>
              </a:solidFill>
            </a:endParaRPr>
          </a:p>
        </p:txBody>
      </p:sp>
    </p:spTree>
    <p:extLst>
      <p:ext uri="{BB962C8B-B14F-4D97-AF65-F5344CB8AC3E}">
        <p14:creationId xmlns:p14="http://schemas.microsoft.com/office/powerpoint/2010/main" val="120963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61545"/>
            <a:ext cx="10515600" cy="5115418"/>
          </a:xfrm>
        </p:spPr>
        <p:txBody>
          <a:bodyPr>
            <a:normAutofit/>
          </a:bodyPr>
          <a:lstStyle/>
          <a:p>
            <a:r>
              <a:rPr lang="tr-TR" sz="2000" b="1" dirty="0"/>
              <a:t>7.4 İletişim</a:t>
            </a:r>
            <a:endParaRPr lang="tr-TR" sz="2000" b="1" dirty="0" smtClean="0">
              <a:effectLst/>
            </a:endParaRPr>
          </a:p>
          <a:p>
            <a:r>
              <a:rPr lang="tr-TR" sz="2000" dirty="0"/>
              <a:t>Üst yönetim hizmetler ve kalite yönetim sisteminin yürütülmesi için gerekli olan iç ve dış iletişimi eksiksiz olarak sağlayabilmek için, zaman zaman dikey, işin niteliğine göre zaman zaman da farklı fonksiyon ve seviyeler arasında yatay olarak yerine getirilmesini temin edebilmek amacıyla farklı iletişim yöntemleri kullanmaktadır. </a:t>
            </a:r>
            <a:r>
              <a:rPr lang="tr-TR" sz="2000" dirty="0" err="1"/>
              <a:t>BUÜ</a:t>
            </a:r>
            <a:r>
              <a:rPr lang="tr-TR" sz="2000" baseline="30000" dirty="0" err="1"/>
              <a:t>„</a:t>
            </a:r>
            <a:r>
              <a:rPr lang="tr-TR" sz="2000" dirty="0" err="1"/>
              <a:t>de</a:t>
            </a:r>
            <a:r>
              <a:rPr lang="tr-TR" sz="2000" dirty="0"/>
              <a:t> bu tür faaliyetler “</a:t>
            </a:r>
            <a:r>
              <a:rPr lang="tr-TR" sz="2000" i="1" dirty="0"/>
              <a:t>PL 002_BUÜ İletişim Rehberi </a:t>
            </a:r>
            <a:r>
              <a:rPr lang="tr-TR" sz="2000" i="1" dirty="0" err="1"/>
              <a:t>Planı”</a:t>
            </a:r>
            <a:r>
              <a:rPr lang="tr-TR" sz="2000" dirty="0" err="1"/>
              <a:t>nda</a:t>
            </a:r>
            <a:r>
              <a:rPr lang="tr-TR" sz="2000" dirty="0"/>
              <a:t> belirtilen usullerde yapılmaktadır.</a:t>
            </a:r>
            <a:endParaRPr lang="tr-TR" sz="2000" b="0" dirty="0" smtClean="0">
              <a:effectLst/>
            </a:endParaRPr>
          </a:p>
          <a:p>
            <a:r>
              <a:rPr lang="tr-TR" sz="2000" b="1" i="1" dirty="0"/>
              <a:t>PL 002_BUÜ İletişim Rehberi Planı</a:t>
            </a:r>
            <a:endParaRPr lang="tr-TR" sz="2000" b="0" dirty="0" smtClean="0">
              <a:effectLst/>
            </a:endParaRPr>
          </a:p>
          <a:p>
            <a:pPr marL="0" indent="0">
              <a:buNone/>
            </a:pPr>
            <a:r>
              <a:rPr lang="tr-TR" sz="2000" dirty="0" smtClean="0"/>
              <a:t/>
            </a:r>
            <a:br>
              <a:rPr lang="tr-TR" sz="2000" dirty="0" smtClean="0"/>
            </a:br>
            <a:endParaRPr lang="tr-TR" sz="2000" dirty="0"/>
          </a:p>
        </p:txBody>
      </p:sp>
      <p:pic>
        <p:nvPicPr>
          <p:cNvPr id="4"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036" y="122511"/>
            <a:ext cx="706164" cy="706164"/>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7593234" y="290927"/>
            <a:ext cx="3432350" cy="461665"/>
          </a:xfrm>
          <a:prstGeom prst="rect">
            <a:avLst/>
          </a:prstGeom>
        </p:spPr>
        <p:txBody>
          <a:bodyPr wrap="none">
            <a:spAutoFit/>
          </a:bodyPr>
          <a:lstStyle/>
          <a:p>
            <a:r>
              <a:rPr lang="tr-TR" sz="2400" b="1" dirty="0">
                <a:solidFill>
                  <a:srgbClr val="FF0000"/>
                </a:solidFill>
                <a:latin typeface="Times New Roman" panose="02020603050405020304" pitchFamily="18" charset="0"/>
              </a:rPr>
              <a:t>Personel-Strateji-Hukuk</a:t>
            </a:r>
            <a:endParaRPr lang="tr-TR" sz="2400" b="1" dirty="0">
              <a:solidFill>
                <a:srgbClr val="FF0000"/>
              </a:solidFill>
            </a:endParaRPr>
          </a:p>
        </p:txBody>
      </p:sp>
    </p:spTree>
    <p:extLst>
      <p:ext uri="{BB962C8B-B14F-4D97-AF65-F5344CB8AC3E}">
        <p14:creationId xmlns:p14="http://schemas.microsoft.com/office/powerpoint/2010/main" val="90974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www.uludag.edu.tr/logolar/uu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036" y="122512"/>
            <a:ext cx="706164" cy="706164"/>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a:stretch>
            <a:fillRect/>
          </a:stretch>
        </p:blipFill>
        <p:spPr>
          <a:xfrm>
            <a:off x="838200" y="122512"/>
            <a:ext cx="11112062" cy="6488496"/>
          </a:xfrm>
          <a:prstGeom prst="rect">
            <a:avLst/>
          </a:prstGeom>
        </p:spPr>
      </p:pic>
    </p:spTree>
    <p:extLst>
      <p:ext uri="{BB962C8B-B14F-4D97-AF65-F5344CB8AC3E}">
        <p14:creationId xmlns:p14="http://schemas.microsoft.com/office/powerpoint/2010/main" val="6225229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944</Words>
  <Application>Microsoft Office PowerPoint</Application>
  <PresentationFormat>Geniş ekran</PresentationFormat>
  <Paragraphs>60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Bilgi İşlem Daire Başkanlığı Kütüphane ve Dokümantasyon Daire Başkanlığı Personel Daire Başkanlığı Yapı İşleri Daire Başkanlığı Afet ve Acil Durum Merkezi Koordinatörlüğü İş Sağlığı ve Güvenliği Koordinatörlüğü Kalite Koordinatörlüğü Hukuk Müşavirliği Güvenlik Müdürlüğü  </vt:lpstr>
      <vt:lpstr>PowerPoint Sunusu</vt:lpstr>
      <vt:lpstr>PowerPoint Sunusu</vt:lpstr>
      <vt:lpstr>Yapı İşl./ İlg. Sek/ Bilgi işlem</vt:lpstr>
      <vt:lpstr>Güvenlik-Afet ve Acil Durum / İş Güvenliği Koordinatörlüğü</vt:lpstr>
      <vt:lpstr>PowerPoint Sunusu</vt:lpstr>
      <vt:lpstr>PowerPoint Sunusu</vt:lpstr>
      <vt:lpstr>PowerPoint Sunusu</vt:lpstr>
      <vt:lpstr>PowerPoint Sunusu</vt:lpstr>
      <vt:lpstr>Kal. Yön. Bir./ Bilgi işlem/Arşiv (KDDB)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22</cp:revision>
  <dcterms:created xsi:type="dcterms:W3CDTF">2021-05-25T09:12:12Z</dcterms:created>
  <dcterms:modified xsi:type="dcterms:W3CDTF">2021-05-25T09:51:22Z</dcterms:modified>
</cp:coreProperties>
</file>