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36"/>
  </p:notesMasterIdLst>
  <p:sldIdLst>
    <p:sldId id="256" r:id="rId2"/>
    <p:sldId id="257" r:id="rId3"/>
    <p:sldId id="258" r:id="rId4"/>
    <p:sldId id="259" r:id="rId5"/>
    <p:sldId id="260" r:id="rId6"/>
    <p:sldId id="261" r:id="rId7"/>
    <p:sldId id="262" r:id="rId8"/>
    <p:sldId id="263" r:id="rId9"/>
    <p:sldId id="265" r:id="rId10"/>
    <p:sldId id="266" r:id="rId11"/>
    <p:sldId id="274" r:id="rId12"/>
    <p:sldId id="275" r:id="rId13"/>
    <p:sldId id="277" r:id="rId14"/>
    <p:sldId id="278" r:id="rId15"/>
    <p:sldId id="297" r:id="rId16"/>
    <p:sldId id="298" r:id="rId17"/>
    <p:sldId id="299" r:id="rId18"/>
    <p:sldId id="300" r:id="rId19"/>
    <p:sldId id="293" r:id="rId20"/>
    <p:sldId id="301" r:id="rId21"/>
    <p:sldId id="292" r:id="rId22"/>
    <p:sldId id="295" r:id="rId23"/>
    <p:sldId id="268" r:id="rId24"/>
    <p:sldId id="269" r:id="rId25"/>
    <p:sldId id="270" r:id="rId26"/>
    <p:sldId id="271" r:id="rId27"/>
    <p:sldId id="267" r:id="rId28"/>
    <p:sldId id="296" r:id="rId29"/>
    <p:sldId id="290" r:id="rId30"/>
    <p:sldId id="264" r:id="rId31"/>
    <p:sldId id="273" r:id="rId32"/>
    <p:sldId id="284" r:id="rId33"/>
    <p:sldId id="285" r:id="rId34"/>
    <p:sldId id="27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5" autoAdjust="0"/>
    <p:restoredTop sz="94696"/>
  </p:normalViewPr>
  <p:slideViewPr>
    <p:cSldViewPr snapToGrid="0" snapToObjects="1">
      <p:cViewPr varScale="1">
        <p:scale>
          <a:sx n="105" d="100"/>
          <a:sy n="105"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05A84-55F4-A64C-B0AA-E7D8A806B195}" type="datetimeFigureOut">
              <a:rPr lang="en-GB" smtClean="0"/>
              <a:t>02/10/2023</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D8CC3-F3F9-A546-9E89-830F4E28B7FA}" type="slidenum">
              <a:rPr lang="en-GB" smtClean="0"/>
              <a:t>‹#›</a:t>
            </a:fld>
            <a:endParaRPr lang="en-GB"/>
          </a:p>
        </p:txBody>
      </p:sp>
    </p:spTree>
    <p:extLst>
      <p:ext uri="{BB962C8B-B14F-4D97-AF65-F5344CB8AC3E}">
        <p14:creationId xmlns:p14="http://schemas.microsoft.com/office/powerpoint/2010/main" val="124961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51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2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3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57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10/2/23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10/2/23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t>10/2/23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t>10/2/23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10/2/23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stilini düzenlemek için tıklayın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10/2/23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10/2/23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10/2/23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20645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ludag.edu.tr/erasmus" TargetMode="Externa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en-GB" b="1" dirty="0" smtClean="0"/>
              <a:t>İŞLETME </a:t>
            </a:r>
            <a:r>
              <a:rPr lang="en-GB" b="1" dirty="0" err="1" smtClean="0"/>
              <a:t>BÖLÜMÜne</a:t>
            </a:r>
            <a:r>
              <a:rPr lang="en-GB" b="1" dirty="0" smtClean="0"/>
              <a:t/>
            </a:r>
            <a:br>
              <a:rPr lang="en-GB" b="1" dirty="0" smtClean="0"/>
            </a:br>
            <a:r>
              <a:rPr lang="en-GB" b="1" dirty="0" err="1" smtClean="0"/>
              <a:t>hoşgeldİnİz</a:t>
            </a:r>
            <a:endParaRPr lang="en-GB" b="1" dirty="0"/>
          </a:p>
        </p:txBody>
      </p:sp>
    </p:spTree>
    <p:extLst>
      <p:ext uri="{BB962C8B-B14F-4D97-AF65-F5344CB8AC3E}">
        <p14:creationId xmlns:p14="http://schemas.microsoft.com/office/powerpoint/2010/main" val="113746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2302329" y="526611"/>
            <a:ext cx="9048206" cy="497024"/>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ct val="100000"/>
              <a:buFont typeface="Calibri"/>
              <a:buNone/>
            </a:pPr>
            <a:r>
              <a:rPr lang="en-US" b="1" dirty="0"/>
              <a:t>FİZİKİ VE TEKNOLOJİK </a:t>
            </a:r>
            <a:r>
              <a:rPr lang="en-US" b="1" dirty="0" smtClean="0"/>
              <a:t/>
            </a:r>
            <a:br>
              <a:rPr lang="en-US" b="1" dirty="0" smtClean="0"/>
            </a:br>
            <a:r>
              <a:rPr lang="en-US" b="1" dirty="0" smtClean="0"/>
              <a:t>KAYNAKLAR</a:t>
            </a:r>
            <a:endParaRPr b="1" dirty="0"/>
          </a:p>
        </p:txBody>
      </p:sp>
      <p:sp>
        <p:nvSpPr>
          <p:cNvPr id="179" name="Google Shape;179;p8"/>
          <p:cNvSpPr txBox="1">
            <a:spLocks noGrp="1"/>
          </p:cNvSpPr>
          <p:nvPr>
            <p:ph type="body" idx="1"/>
          </p:nvPr>
        </p:nvSpPr>
        <p:spPr>
          <a:xfrm>
            <a:off x="449451" y="1329236"/>
            <a:ext cx="10993613" cy="12041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tr-TR" b="1" dirty="0" smtClean="0"/>
              <a:t>Bölümün kullandığı </a:t>
            </a:r>
            <a:r>
              <a:rPr lang="tr-TR" b="1" dirty="0" err="1" smtClean="0"/>
              <a:t>İİBF’ye</a:t>
            </a:r>
            <a:r>
              <a:rPr lang="tr-TR" b="1" dirty="0" smtClean="0"/>
              <a:t> ait 52 adedi projeksiyonlu olmak üzere toplam 62 adet derslik, 3 adet bilgisayar laboratuvarı, 2 adet konferans salonu ve toplantı salonları mevcuttur.</a:t>
            </a:r>
            <a:endParaRPr b="1" dirty="0"/>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t="26018" r="-267"/>
          <a:stretch/>
        </p:blipFill>
        <p:spPr>
          <a:xfrm>
            <a:off x="919565" y="2533383"/>
            <a:ext cx="5152157" cy="2136936"/>
          </a:xfrm>
          <a:prstGeom prst="rect">
            <a:avLst/>
          </a:prstGeom>
        </p:spPr>
      </p:pic>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3377" r="4593" b="11002"/>
          <a:stretch/>
        </p:blipFill>
        <p:spPr>
          <a:xfrm>
            <a:off x="919566" y="4386021"/>
            <a:ext cx="5152157" cy="2030278"/>
          </a:xfrm>
          <a:prstGeom prst="rect">
            <a:avLst/>
          </a:prstGeom>
        </p:spPr>
      </p:pic>
      <p:pic>
        <p:nvPicPr>
          <p:cNvPr id="4" name="Resim 3"/>
          <p:cNvPicPr>
            <a:picLocks noChangeAspect="1"/>
          </p:cNvPicPr>
          <p:nvPr/>
        </p:nvPicPr>
        <p:blipFill rotWithShape="1">
          <a:blip r:embed="rId5">
            <a:extLst>
              <a:ext uri="{28A0092B-C50C-407E-A947-70E740481C1C}">
                <a14:useLocalDpi xmlns:a14="http://schemas.microsoft.com/office/drawing/2010/main" val="0"/>
              </a:ext>
            </a:extLst>
          </a:blip>
          <a:srcRect l="-1" t="25085" r="2083" b="6459"/>
          <a:stretch/>
        </p:blipFill>
        <p:spPr>
          <a:xfrm>
            <a:off x="6669220" y="2303515"/>
            <a:ext cx="4412070" cy="4112784"/>
          </a:xfrm>
          <a:prstGeom prst="rect">
            <a:avLst/>
          </a:prstGeom>
        </p:spPr>
      </p:pic>
      <p:pic>
        <p:nvPicPr>
          <p:cNvPr id="10" name="Google Shape;103;p3"/>
          <p:cNvPicPr preferRelativeResize="0"/>
          <p:nvPr/>
        </p:nvPicPr>
        <p:blipFill rotWithShape="1">
          <a:blip r:embed="rId6">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6599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19984" y="520533"/>
            <a:ext cx="8610600" cy="820587"/>
          </a:xfrm>
        </p:spPr>
        <p:txBody>
          <a:bodyPr/>
          <a:lstStyle/>
          <a:p>
            <a:r>
              <a:rPr lang="en-GB" b="1" dirty="0" err="1" smtClean="0"/>
              <a:t>Ders</a:t>
            </a:r>
            <a:r>
              <a:rPr lang="en-GB" b="1" dirty="0" smtClean="0"/>
              <a:t> </a:t>
            </a:r>
            <a:r>
              <a:rPr lang="en-GB" b="1" dirty="0" err="1" smtClean="0"/>
              <a:t>planı</a:t>
            </a:r>
            <a:endParaRPr lang="en-GB" b="1" dirty="0"/>
          </a:p>
        </p:txBody>
      </p:sp>
      <p:graphicFrame>
        <p:nvGraphicFramePr>
          <p:cNvPr id="7" name="Tablo 6"/>
          <p:cNvGraphicFramePr>
            <a:graphicFrameLocks noGrp="1"/>
          </p:cNvGraphicFramePr>
          <p:nvPr>
            <p:extLst>
              <p:ext uri="{D42A27DB-BD31-4B8C-83A1-F6EECF244321}">
                <p14:modId xmlns:p14="http://schemas.microsoft.com/office/powerpoint/2010/main" val="2594229805"/>
              </p:ext>
            </p:extLst>
          </p:nvPr>
        </p:nvGraphicFramePr>
        <p:xfrm>
          <a:off x="577596" y="1584960"/>
          <a:ext cx="11065764" cy="4459600"/>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1019556">
                  <a:extLst>
                    <a:ext uri="{9D8B030D-6E8A-4147-A177-3AD203B41FA5}">
                      <a16:colId xmlns:a16="http://schemas.microsoft.com/office/drawing/2014/main" xmlns="" val="20000"/>
                    </a:ext>
                  </a:extLst>
                </a:gridCol>
                <a:gridCol w="2877312">
                  <a:extLst>
                    <a:ext uri="{9D8B030D-6E8A-4147-A177-3AD203B41FA5}">
                      <a16:colId xmlns:a16="http://schemas.microsoft.com/office/drawing/2014/main" xmlns="" val="20001"/>
                    </a:ext>
                  </a:extLst>
                </a:gridCol>
                <a:gridCol w="316992">
                  <a:extLst>
                    <a:ext uri="{9D8B030D-6E8A-4147-A177-3AD203B41FA5}">
                      <a16:colId xmlns:a16="http://schemas.microsoft.com/office/drawing/2014/main" xmlns="" val="20002"/>
                    </a:ext>
                  </a:extLst>
                </a:gridCol>
                <a:gridCol w="280416">
                  <a:extLst>
                    <a:ext uri="{9D8B030D-6E8A-4147-A177-3AD203B41FA5}">
                      <a16:colId xmlns:a16="http://schemas.microsoft.com/office/drawing/2014/main" xmlns="" val="20003"/>
                    </a:ext>
                  </a:extLst>
                </a:gridCol>
                <a:gridCol w="243840">
                  <a:extLst>
                    <a:ext uri="{9D8B030D-6E8A-4147-A177-3AD203B41FA5}">
                      <a16:colId xmlns:a16="http://schemas.microsoft.com/office/drawing/2014/main" xmlns="" val="20004"/>
                    </a:ext>
                  </a:extLst>
                </a:gridCol>
                <a:gridCol w="674839">
                  <a:extLst>
                    <a:ext uri="{9D8B030D-6E8A-4147-A177-3AD203B41FA5}">
                      <a16:colId xmlns:a16="http://schemas.microsoft.com/office/drawing/2014/main" xmlns="" val="20005"/>
                    </a:ext>
                  </a:extLst>
                </a:gridCol>
                <a:gridCol w="1032041">
                  <a:extLst>
                    <a:ext uri="{9D8B030D-6E8A-4147-A177-3AD203B41FA5}">
                      <a16:colId xmlns:a16="http://schemas.microsoft.com/office/drawing/2014/main" xmlns="" val="20006"/>
                    </a:ext>
                  </a:extLst>
                </a:gridCol>
                <a:gridCol w="1472024">
                  <a:extLst>
                    <a:ext uri="{9D8B030D-6E8A-4147-A177-3AD203B41FA5}">
                      <a16:colId xmlns:a16="http://schemas.microsoft.com/office/drawing/2014/main" xmlns="" val="20007"/>
                    </a:ext>
                  </a:extLst>
                </a:gridCol>
                <a:gridCol w="1502824">
                  <a:extLst>
                    <a:ext uri="{9D8B030D-6E8A-4147-A177-3AD203B41FA5}">
                      <a16:colId xmlns:a16="http://schemas.microsoft.com/office/drawing/2014/main" xmlns="" val="20008"/>
                    </a:ext>
                  </a:extLst>
                </a:gridCol>
                <a:gridCol w="442585">
                  <a:extLst>
                    <a:ext uri="{9D8B030D-6E8A-4147-A177-3AD203B41FA5}">
                      <a16:colId xmlns:a16="http://schemas.microsoft.com/office/drawing/2014/main" xmlns="" val="20009"/>
                    </a:ext>
                  </a:extLst>
                </a:gridCol>
                <a:gridCol w="257189">
                  <a:extLst>
                    <a:ext uri="{9D8B030D-6E8A-4147-A177-3AD203B41FA5}">
                      <a16:colId xmlns:a16="http://schemas.microsoft.com/office/drawing/2014/main" xmlns="" val="20010"/>
                    </a:ext>
                  </a:extLst>
                </a:gridCol>
                <a:gridCol w="257189">
                  <a:extLst>
                    <a:ext uri="{9D8B030D-6E8A-4147-A177-3AD203B41FA5}">
                      <a16:colId xmlns:a16="http://schemas.microsoft.com/office/drawing/2014/main" xmlns="" val="20011"/>
                    </a:ext>
                  </a:extLst>
                </a:gridCol>
                <a:gridCol w="688957">
                  <a:extLst>
                    <a:ext uri="{9D8B030D-6E8A-4147-A177-3AD203B41FA5}">
                      <a16:colId xmlns:a16="http://schemas.microsoft.com/office/drawing/2014/main" xmlns="" val="20012"/>
                    </a:ext>
                  </a:extLst>
                </a:gridCol>
              </a:tblGrid>
              <a:tr h="237890">
                <a:tc gridSpan="6">
                  <a:txBody>
                    <a:bodyPr/>
                    <a:lstStyle/>
                    <a:p>
                      <a:pPr algn="ctr" fontAlgn="ctr"/>
                      <a:r>
                        <a:rPr lang="tr-TR" sz="1600" b="1" u="none" strike="noStrike" dirty="0">
                          <a:effectLst/>
                        </a:rPr>
                        <a:t>I.YARIYIL/GÜZ YARIYILI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ctr"/>
                      <a:r>
                        <a:rPr lang="tr-TR" sz="1600" b="1" u="none" strike="noStrike" dirty="0">
                          <a:effectLst/>
                        </a:rPr>
                        <a:t>II.YARIYIL/BAHAR YARIYILI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65202">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dirty="0">
                          <a:effectLst/>
                        </a:rPr>
                        <a:t>HAFTALIK DERS SAATİ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gridSpan="4">
                  <a:txBody>
                    <a:bodyPr/>
                    <a:lstStyle/>
                    <a:p>
                      <a:pPr algn="ctr" fontAlgn="ctr"/>
                      <a:r>
                        <a:rPr lang="tr-TR" sz="1600" b="1" u="none" strike="noStrike" dirty="0">
                          <a:effectLst/>
                        </a:rPr>
                        <a:t>HAFTALIK DERS SAATİ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132161">
                <a:tc>
                  <a:txBody>
                    <a:bodyPr/>
                    <a:lstStyle/>
                    <a:p>
                      <a:pPr algn="l" fontAlgn="ctr"/>
                      <a:r>
                        <a:rPr lang="tr-TR" sz="1600" b="1" u="none" strike="noStrike" dirty="0">
                          <a:effectLst/>
                        </a:rPr>
                        <a:t>KOD</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b="1" u="none" strike="noStrike" dirty="0">
                          <a:effectLst/>
                        </a:rPr>
                        <a:t>DERSİN ADI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U</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dirty="0">
                          <a:effectLst/>
                        </a:rPr>
                        <a:t>AKTS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b="1" u="none" strike="noStrike">
                          <a:effectLst/>
                        </a:rPr>
                        <a:t>KOD</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b="1" u="none" strike="noStrike">
                          <a:effectLst/>
                        </a:rPr>
                        <a:t>DERSİN ADI</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1" i="0" u="none" strike="noStrike">
                        <a:solidFill>
                          <a:srgbClr val="000000"/>
                        </a:solidFill>
                        <a:effectLst/>
                        <a:latin typeface="Times New Roman" charset="0"/>
                      </a:endParaRPr>
                    </a:p>
                  </a:txBody>
                  <a:tcPr marL="4405" marR="4405" marT="4405" marB="0" anchor="ct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U</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dirty="0">
                          <a:effectLst/>
                        </a:rPr>
                        <a:t>AKTS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2"/>
                  </a:ext>
                </a:extLst>
              </a:tr>
              <a:tr h="132161">
                <a:tc>
                  <a:txBody>
                    <a:bodyPr/>
                    <a:lstStyle/>
                    <a:p>
                      <a:pPr algn="l" fontAlgn="ctr"/>
                      <a:r>
                        <a:rPr lang="fi-FI" sz="1600" u="none" strike="noStrike" dirty="0">
                          <a:effectLst/>
                        </a:rPr>
                        <a:t>ATA101</a:t>
                      </a:r>
                      <a:endParaRPr lang="fi-FI"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dirty="0">
                          <a:effectLst/>
                        </a:rPr>
                        <a:t>ATATÜRK  İLKELERİ ve İNKILÂP TARİHİ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fi-FI" sz="1600" u="none" strike="noStrike">
                          <a:effectLst/>
                        </a:rPr>
                        <a:t>ATA102</a:t>
                      </a:r>
                      <a:endParaRPr lang="fi-FI"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a:effectLst/>
                        </a:rPr>
                        <a:t>ATATÜRK  İLKELERİ ve İNKILÂP TARİHİ II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dirty="0">
                          <a:effectLst/>
                        </a:rPr>
                        <a:t>2</a:t>
                      </a:r>
                      <a:endParaRPr lang="is-IS"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3"/>
                  </a:ext>
                </a:extLst>
              </a:tr>
              <a:tr h="132161">
                <a:tc>
                  <a:txBody>
                    <a:bodyPr/>
                    <a:lstStyle/>
                    <a:p>
                      <a:pPr algn="l" fontAlgn="ctr"/>
                      <a:r>
                        <a:rPr lang="fi-FI" sz="1600" u="none" strike="noStrike" dirty="0">
                          <a:effectLst/>
                        </a:rPr>
                        <a:t>TUD101</a:t>
                      </a:r>
                      <a:endParaRPr lang="fi-FI"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dirty="0">
                          <a:effectLst/>
                        </a:rPr>
                        <a:t>TÜRK DİLİ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fi-FI" sz="1600" u="none" strike="noStrike">
                          <a:effectLst/>
                        </a:rPr>
                        <a:t>TUD102</a:t>
                      </a:r>
                      <a:endParaRPr lang="fi-FI"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TÜRK DİLİ II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4"/>
                  </a:ext>
                </a:extLst>
              </a:tr>
              <a:tr h="132161">
                <a:tc>
                  <a:txBody>
                    <a:bodyPr/>
                    <a:lstStyle/>
                    <a:p>
                      <a:pPr algn="l" fontAlgn="ctr"/>
                      <a:r>
                        <a:rPr lang="tr-TR" sz="1600" u="none" strike="noStrike">
                          <a:effectLst/>
                        </a:rPr>
                        <a:t>YAD101</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dirty="0">
                          <a:effectLst/>
                        </a:rPr>
                        <a:t>YABANCI DİL I (İNGİLİZCE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YAD102</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YABANCI DİL II (İNGİLİZCE II)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5"/>
                  </a:ext>
                </a:extLst>
              </a:tr>
              <a:tr h="132161">
                <a:tc>
                  <a:txBody>
                    <a:bodyPr/>
                    <a:lstStyle/>
                    <a:p>
                      <a:pPr algn="l" fontAlgn="ctr"/>
                      <a:r>
                        <a:rPr lang="tr-TR" sz="1600" u="none" strike="noStrike">
                          <a:effectLst/>
                        </a:rPr>
                        <a:t>YAD111</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YABANCI DİL I (ALMANCA 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dirty="0">
                          <a:effectLst/>
                        </a:rPr>
                        <a:t>YAD112</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YABANCI DİL II (ALMANCA II)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6"/>
                  </a:ext>
                </a:extLst>
              </a:tr>
              <a:tr h="132161">
                <a:tc>
                  <a:txBody>
                    <a:bodyPr/>
                    <a:lstStyle/>
                    <a:p>
                      <a:pPr algn="l" fontAlgn="ctr"/>
                      <a:r>
                        <a:rPr lang="tr-TR" sz="1600" u="none" strike="noStrike">
                          <a:effectLst/>
                        </a:rPr>
                        <a:t>YAD121</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YABANCI DİL I (FRANSIZCA 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YAD122</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a:effectLst/>
                        </a:rPr>
                        <a:t>YABANCI DİL II (FRANSIZCA II)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is-IS" sz="1600" u="none" strike="noStrike">
                          <a:effectLst/>
                        </a:rPr>
                        <a:t>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7"/>
                  </a:ext>
                </a:extLst>
              </a:tr>
              <a:tr h="132161">
                <a:tc>
                  <a:txBody>
                    <a:bodyPr/>
                    <a:lstStyle/>
                    <a:p>
                      <a:pPr algn="l" fontAlgn="ctr"/>
                      <a:r>
                        <a:rPr lang="nb-NO" sz="1600" u="none" strike="noStrike">
                          <a:effectLst/>
                        </a:rPr>
                        <a:t>ISL1003</a:t>
                      </a:r>
                      <a:endParaRPr lang="nb-NO"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dirty="0">
                          <a:effectLst/>
                        </a:rPr>
                        <a:t>KARİYER PLANLAMA*</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1</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1</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sk-SK" sz="1600" b="0" i="0" u="none" strike="noStrike">
                        <a:solidFill>
                          <a:srgbClr val="000000"/>
                        </a:solidFill>
                        <a:effectLst/>
                        <a:latin typeface="Times New Roman" charset="0"/>
                      </a:endParaRPr>
                    </a:p>
                  </a:txBody>
                  <a:tcPr marL="4405" marR="4405" marT="4405"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dirty="0">
                          <a:effectLst/>
                        </a:rPr>
                        <a:t> </a:t>
                      </a:r>
                      <a:endParaRPr lang="sk-SK"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dirty="0">
                          <a:effectLst/>
                        </a:rPr>
                        <a:t> </a:t>
                      </a:r>
                      <a:endParaRPr lang="sk-SK"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8"/>
                  </a:ext>
                </a:extLst>
              </a:tr>
              <a:tr h="132161">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sk-SK" sz="1600" b="0" i="0" u="none" strike="noStrike">
                        <a:solidFill>
                          <a:srgbClr val="000000"/>
                        </a:solidFill>
                        <a:effectLst/>
                        <a:latin typeface="Times New Roman" charset="0"/>
                      </a:endParaRPr>
                    </a:p>
                  </a:txBody>
                  <a:tcPr marL="4405" marR="4405" marT="4405" marB="0" anchor="ct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9"/>
                  </a:ext>
                </a:extLst>
              </a:tr>
              <a:tr h="132161">
                <a:tc>
                  <a:txBody>
                    <a:bodyPr/>
                    <a:lstStyle/>
                    <a:p>
                      <a:pPr algn="l" fontAlgn="ctr"/>
                      <a:r>
                        <a:rPr lang="tr-TR" sz="1600" u="none" strike="noStrike">
                          <a:effectLst/>
                        </a:rPr>
                        <a:t>IKT1203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İKTİSADA GİRİŞ</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a:effectLst/>
                        </a:rPr>
                        <a:t>IKT1204</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MİKRO İKTİSAT</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10"/>
                  </a:ext>
                </a:extLst>
              </a:tr>
              <a:tr h="132161">
                <a:tc>
                  <a:txBody>
                    <a:bodyPr/>
                    <a:lstStyle/>
                    <a:p>
                      <a:pPr algn="l" fontAlgn="ctr"/>
                      <a:r>
                        <a:rPr lang="nb-NO" sz="1600" u="none" strike="noStrike">
                          <a:effectLst/>
                        </a:rPr>
                        <a:t>ISL1001</a:t>
                      </a:r>
                      <a:endParaRPr lang="nb-NO"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dirty="0">
                          <a:effectLst/>
                        </a:rPr>
                        <a:t>İŞLETME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nb-NO" sz="1600" u="none" strike="noStrike">
                          <a:effectLst/>
                        </a:rPr>
                        <a:t>ISL1002</a:t>
                      </a:r>
                      <a:endParaRPr lang="nb-NO"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İŞLETME II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11"/>
                  </a:ext>
                </a:extLst>
              </a:tr>
              <a:tr h="132161">
                <a:tc>
                  <a:txBody>
                    <a:bodyPr/>
                    <a:lstStyle/>
                    <a:p>
                      <a:pPr algn="l" fontAlgn="ctr"/>
                      <a:r>
                        <a:rPr lang="is-IS" sz="1600" u="none" strike="noStrike">
                          <a:effectLst/>
                        </a:rPr>
                        <a:t>ISL1201</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MUHASEBE 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a:effectLst/>
                        </a:rPr>
                        <a:t>ISL1202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MUHASEBE II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12"/>
                  </a:ext>
                </a:extLst>
              </a:tr>
              <a:tr h="132161">
                <a:tc>
                  <a:txBody>
                    <a:bodyPr/>
                    <a:lstStyle/>
                    <a:p>
                      <a:pPr algn="l" fontAlgn="ctr"/>
                      <a:r>
                        <a:rPr lang="nb-NO" sz="1600" u="none" strike="noStrike">
                          <a:effectLst/>
                        </a:rPr>
                        <a:t>ISL1401</a:t>
                      </a:r>
                      <a:endParaRPr lang="nb-NO"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İŞLETME MATEMATİĞİ 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nb-NO" sz="1600" u="none" strike="noStrike">
                          <a:effectLst/>
                        </a:rPr>
                        <a:t>ISL1402</a:t>
                      </a:r>
                      <a:endParaRPr lang="nb-NO"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İŞLETME MATEMATİĞİ II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13"/>
                  </a:ext>
                </a:extLst>
              </a:tr>
              <a:tr h="132161">
                <a:tc>
                  <a:txBody>
                    <a:bodyPr/>
                    <a:lstStyle/>
                    <a:p>
                      <a:pPr algn="l" fontAlgn="ctr"/>
                      <a:r>
                        <a:rPr lang="de-DE" sz="1600" u="none" strike="noStrike">
                          <a:effectLst/>
                        </a:rPr>
                        <a:t>KAM1103</a:t>
                      </a:r>
                      <a:endParaRPr lang="de-DE"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u="none" strike="noStrike">
                          <a:effectLst/>
                        </a:rPr>
                        <a:t>SOSYOLOJİ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4</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de-DE" sz="1600" u="none" strike="noStrike">
                          <a:effectLst/>
                        </a:rPr>
                        <a:t>KAM1404</a:t>
                      </a:r>
                      <a:endParaRPr lang="de-DE"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HUKUKA GİRİŞ</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4</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14"/>
                  </a:ext>
                </a:extLst>
              </a:tr>
              <a:tr h="132161">
                <a:tc>
                  <a:txBody>
                    <a:bodyPr/>
                    <a:lstStyle/>
                    <a:p>
                      <a:pPr algn="l" fontAlgn="ctr"/>
                      <a:r>
                        <a:rPr lang="sk-SK" sz="1600" u="none" strike="noStrike" dirty="0">
                          <a:effectLst/>
                        </a:rPr>
                        <a:t> </a:t>
                      </a:r>
                      <a:endParaRPr lang="sk-SK"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r" fontAlgn="ctr"/>
                      <a:r>
                        <a:rPr lang="tr-TR" sz="1600" b="1" u="none" strike="noStrike" dirty="0">
                          <a:effectLst/>
                        </a:rPr>
                        <a:t>YARIYIL KREDİSİ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a:effectLst/>
                        </a:rPr>
                        <a:t>30</a:t>
                      </a:r>
                      <a:endParaRPr lang="tr-TR" sz="1600" b="1" i="0" u="none" strike="noStrike">
                        <a:solidFill>
                          <a:srgbClr val="000000"/>
                        </a:solidFill>
                        <a:effectLst/>
                        <a:latin typeface="Times New Roman" charset="0"/>
                      </a:endParaRPr>
                    </a:p>
                  </a:txBody>
                  <a:tcPr marL="4405" marR="4405" marT="4405" marB="0" anchor="b">
                    <a:cell3D prstMaterial="dkEdge">
                      <a:bevel w="25400" h="25400" prst="angle"/>
                      <a:lightRig rig="flood" dir="t"/>
                    </a:cell3D>
                  </a:tcPr>
                </a:tc>
                <a:tc gridSpan="2">
                  <a:txBody>
                    <a:bodyPr/>
                    <a:lstStyle/>
                    <a:p>
                      <a:pPr algn="l"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r" fontAlgn="ctr"/>
                      <a:r>
                        <a:rPr lang="tr-TR" sz="1600" b="1" u="none" strike="noStrike" dirty="0">
                          <a:effectLst/>
                        </a:rPr>
                        <a:t>YARIYIL KREDİSİ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4405" marR="4405" marT="4405" marB="0" anchor="b">
                    <a:cell3D prstMaterial="dkEdge">
                      <a:bevel w="25400" h="25400" prst="angle"/>
                      <a:lightRig rig="flood" dir="t"/>
                    </a:cell3D>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60725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13517516"/>
              </p:ext>
            </p:extLst>
          </p:nvPr>
        </p:nvGraphicFramePr>
        <p:xfrm>
          <a:off x="658368" y="2157349"/>
          <a:ext cx="10872216" cy="3268091"/>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1019556">
                  <a:extLst>
                    <a:ext uri="{9D8B030D-6E8A-4147-A177-3AD203B41FA5}">
                      <a16:colId xmlns:a16="http://schemas.microsoft.com/office/drawing/2014/main" xmlns="" val="20000"/>
                    </a:ext>
                  </a:extLst>
                </a:gridCol>
                <a:gridCol w="561265">
                  <a:extLst>
                    <a:ext uri="{9D8B030D-6E8A-4147-A177-3AD203B41FA5}">
                      <a16:colId xmlns:a16="http://schemas.microsoft.com/office/drawing/2014/main" xmlns="" val="20001"/>
                    </a:ext>
                  </a:extLst>
                </a:gridCol>
                <a:gridCol w="2316047">
                  <a:extLst>
                    <a:ext uri="{9D8B030D-6E8A-4147-A177-3AD203B41FA5}">
                      <a16:colId xmlns:a16="http://schemas.microsoft.com/office/drawing/2014/main" xmlns="" val="20002"/>
                    </a:ext>
                  </a:extLst>
                </a:gridCol>
                <a:gridCol w="316992">
                  <a:extLst>
                    <a:ext uri="{9D8B030D-6E8A-4147-A177-3AD203B41FA5}">
                      <a16:colId xmlns:a16="http://schemas.microsoft.com/office/drawing/2014/main" xmlns="" val="20003"/>
                    </a:ext>
                  </a:extLst>
                </a:gridCol>
                <a:gridCol w="280416">
                  <a:extLst>
                    <a:ext uri="{9D8B030D-6E8A-4147-A177-3AD203B41FA5}">
                      <a16:colId xmlns:a16="http://schemas.microsoft.com/office/drawing/2014/main" xmlns="" val="20004"/>
                    </a:ext>
                  </a:extLst>
                </a:gridCol>
                <a:gridCol w="243840">
                  <a:extLst>
                    <a:ext uri="{9D8B030D-6E8A-4147-A177-3AD203B41FA5}">
                      <a16:colId xmlns:a16="http://schemas.microsoft.com/office/drawing/2014/main" xmlns="" val="20005"/>
                    </a:ext>
                  </a:extLst>
                </a:gridCol>
                <a:gridCol w="674839">
                  <a:extLst>
                    <a:ext uri="{9D8B030D-6E8A-4147-A177-3AD203B41FA5}">
                      <a16:colId xmlns:a16="http://schemas.microsoft.com/office/drawing/2014/main" xmlns="" val="20006"/>
                    </a:ext>
                  </a:extLst>
                </a:gridCol>
                <a:gridCol w="1032041">
                  <a:extLst>
                    <a:ext uri="{9D8B030D-6E8A-4147-A177-3AD203B41FA5}">
                      <a16:colId xmlns:a16="http://schemas.microsoft.com/office/drawing/2014/main" xmlns="" val="20007"/>
                    </a:ext>
                  </a:extLst>
                </a:gridCol>
                <a:gridCol w="1472024">
                  <a:extLst>
                    <a:ext uri="{9D8B030D-6E8A-4147-A177-3AD203B41FA5}">
                      <a16:colId xmlns:a16="http://schemas.microsoft.com/office/drawing/2014/main" xmlns="" val="20008"/>
                    </a:ext>
                  </a:extLst>
                </a:gridCol>
                <a:gridCol w="1502824">
                  <a:extLst>
                    <a:ext uri="{9D8B030D-6E8A-4147-A177-3AD203B41FA5}">
                      <a16:colId xmlns:a16="http://schemas.microsoft.com/office/drawing/2014/main" xmlns="" val="20009"/>
                    </a:ext>
                  </a:extLst>
                </a:gridCol>
                <a:gridCol w="442585">
                  <a:extLst>
                    <a:ext uri="{9D8B030D-6E8A-4147-A177-3AD203B41FA5}">
                      <a16:colId xmlns:a16="http://schemas.microsoft.com/office/drawing/2014/main" xmlns="" val="20010"/>
                    </a:ext>
                  </a:extLst>
                </a:gridCol>
                <a:gridCol w="257189">
                  <a:extLst>
                    <a:ext uri="{9D8B030D-6E8A-4147-A177-3AD203B41FA5}">
                      <a16:colId xmlns:a16="http://schemas.microsoft.com/office/drawing/2014/main" xmlns="" val="20011"/>
                    </a:ext>
                  </a:extLst>
                </a:gridCol>
                <a:gridCol w="257189">
                  <a:extLst>
                    <a:ext uri="{9D8B030D-6E8A-4147-A177-3AD203B41FA5}">
                      <a16:colId xmlns:a16="http://schemas.microsoft.com/office/drawing/2014/main" xmlns="" val="20012"/>
                    </a:ext>
                  </a:extLst>
                </a:gridCol>
                <a:gridCol w="495409">
                  <a:extLst>
                    <a:ext uri="{9D8B030D-6E8A-4147-A177-3AD203B41FA5}">
                      <a16:colId xmlns:a16="http://schemas.microsoft.com/office/drawing/2014/main" xmlns="" val="20013"/>
                    </a:ext>
                  </a:extLst>
                </a:gridCol>
              </a:tblGrid>
              <a:tr h="158594">
                <a:tc gridSpan="7">
                  <a:txBody>
                    <a:bodyPr/>
                    <a:lstStyle/>
                    <a:p>
                      <a:pPr algn="ctr" fontAlgn="ctr"/>
                      <a:r>
                        <a:rPr lang="tr-TR" sz="1600" b="1" u="none" strike="noStrike" dirty="0">
                          <a:effectLst/>
                        </a:rPr>
                        <a:t>III.YARIYIL/GÜZ YARIYILI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ctr"/>
                      <a:r>
                        <a:rPr lang="tr-TR" sz="1600" b="1" u="none" strike="noStrike">
                          <a:effectLst/>
                        </a:rPr>
                        <a:t>IV.YARIYIL/BAHAR YARIYILI</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32161">
                <a:tc gridSpan="3">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gridSpan="4">
                  <a:txBody>
                    <a:bodyPr/>
                    <a:lstStyle/>
                    <a:p>
                      <a:pPr algn="ctr" fontAlgn="ctr"/>
                      <a:r>
                        <a:rPr lang="tr-TR" sz="1600" b="1" u="none" strike="noStrike" dirty="0">
                          <a:effectLst/>
                        </a:rPr>
                        <a:t>HAFTALIK DERS SAATİ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gridSpan="4">
                  <a:txBody>
                    <a:bodyPr/>
                    <a:lstStyle/>
                    <a:p>
                      <a:pPr algn="ctr" fontAlgn="ctr"/>
                      <a:r>
                        <a:rPr lang="tr-TR" sz="1600" b="1" u="none" strike="noStrike" dirty="0">
                          <a:effectLst/>
                        </a:rPr>
                        <a:t>HAFTALIK DERS SAATİ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132161">
                <a:tc>
                  <a:txBody>
                    <a:bodyPr/>
                    <a:lstStyle/>
                    <a:p>
                      <a:pPr algn="l" fontAlgn="ctr"/>
                      <a:r>
                        <a:rPr lang="tr-TR" sz="1600" b="1" u="none" strike="noStrike" dirty="0">
                          <a:effectLst/>
                        </a:rPr>
                        <a:t>KOD</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b="1" u="none" strike="noStrike" dirty="0">
                          <a:effectLst/>
                        </a:rPr>
                        <a:t>DERSİN ADI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1" i="0" u="none" strike="noStrike">
                        <a:solidFill>
                          <a:srgbClr val="000000"/>
                        </a:solidFill>
                        <a:effectLst/>
                        <a:latin typeface="Times New Roman" charset="0"/>
                      </a:endParaRPr>
                    </a:p>
                  </a:txBody>
                  <a:tcPr marL="4405" marR="4405" marT="4405" marB="0" anchor="ct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U</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AKTS</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b="1" u="none" strike="noStrike">
                          <a:effectLst/>
                        </a:rPr>
                        <a:t>KOD</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b="1" u="none" strike="noStrike">
                          <a:effectLst/>
                        </a:rPr>
                        <a:t>DERSİN ADI</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1" i="0" u="none" strike="noStrike">
                        <a:solidFill>
                          <a:srgbClr val="000000"/>
                        </a:solidFill>
                        <a:effectLst/>
                        <a:latin typeface="Times New Roman" charset="0"/>
                      </a:endParaRPr>
                    </a:p>
                  </a:txBody>
                  <a:tcPr marL="4405" marR="4405" marT="4405" marB="0" anchor="ct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U</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dirty="0">
                          <a:effectLst/>
                        </a:rPr>
                        <a:t>AKTS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2"/>
                  </a:ext>
                </a:extLst>
              </a:tr>
              <a:tr h="132161">
                <a:tc>
                  <a:txBody>
                    <a:bodyPr/>
                    <a:lstStyle/>
                    <a:p>
                      <a:pPr algn="l" fontAlgn="ctr"/>
                      <a:r>
                        <a:rPr lang="hr-HR" sz="1600" u="none" strike="noStrike">
                          <a:effectLst/>
                        </a:rPr>
                        <a:t>EKO2207</a:t>
                      </a:r>
                      <a:endParaRPr lang="hr-H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BETİMSEL İSTATİSTİK </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a:effectLst/>
                        </a:rPr>
                        <a:t>CAL2202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İŞ HUKUKU</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3"/>
                  </a:ext>
                </a:extLst>
              </a:tr>
              <a:tr h="132161">
                <a:tc>
                  <a:txBody>
                    <a:bodyPr/>
                    <a:lstStyle/>
                    <a:p>
                      <a:pPr algn="l" fontAlgn="ctr"/>
                      <a:r>
                        <a:rPr lang="is-IS" sz="1600" u="none" strike="noStrike">
                          <a:effectLst/>
                        </a:rPr>
                        <a:t>IKT2105</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MAKRO İKTİSAT</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dirty="0">
                          <a:effectLst/>
                        </a:rPr>
                        <a:t>ISL2104</a:t>
                      </a:r>
                      <a:endParaRPr lang="is-IS"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ORGANİZASYON TEORİSİ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4"/>
                  </a:ext>
                </a:extLst>
              </a:tr>
              <a:tr h="132161">
                <a:tc>
                  <a:txBody>
                    <a:bodyPr/>
                    <a:lstStyle/>
                    <a:p>
                      <a:pPr algn="l" fontAlgn="ctr"/>
                      <a:r>
                        <a:rPr lang="fi-FI" sz="1600" u="none" strike="noStrike">
                          <a:effectLst/>
                        </a:rPr>
                        <a:t>ISL2101</a:t>
                      </a:r>
                      <a:endParaRPr lang="fi-FI"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a:effectLst/>
                        </a:rPr>
                        <a:t>YÖNETİM</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a:effectLst/>
                        </a:rPr>
                        <a:t>ISL2212</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a:effectLst/>
                        </a:rPr>
                        <a:t>FİNANSA GİRİŞ</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5"/>
                  </a:ext>
                </a:extLst>
              </a:tr>
              <a:tr h="132161">
                <a:tc>
                  <a:txBody>
                    <a:bodyPr/>
                    <a:lstStyle/>
                    <a:p>
                      <a:pPr algn="l" fontAlgn="ctr"/>
                      <a:r>
                        <a:rPr lang="is-IS" sz="1600" u="none" strike="noStrike">
                          <a:effectLst/>
                        </a:rPr>
                        <a:t>ISL2205</a:t>
                      </a:r>
                      <a:endParaRPr lang="is-I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a:effectLst/>
                        </a:rPr>
                        <a:t>ENVANTER İŞLEMLERİ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en-US" sz="1600" u="none" strike="noStrike">
                          <a:effectLst/>
                        </a:rPr>
                        <a:t>MLY2406</a:t>
                      </a:r>
                      <a:endParaRPr lang="en-US"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a:effectLst/>
                        </a:rPr>
                        <a:t>TÜRK VERGİ SİSTEMİ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6"/>
                  </a:ext>
                </a:extLst>
              </a:tr>
              <a:tr h="132161">
                <a:tc>
                  <a:txBody>
                    <a:bodyPr/>
                    <a:lstStyle/>
                    <a:p>
                      <a:pPr algn="l" fontAlgn="ctr"/>
                      <a:r>
                        <a:rPr lang="cs-CZ" sz="1600" u="none" strike="noStrike" dirty="0">
                          <a:effectLst/>
                        </a:rPr>
                        <a:t>ISL2301</a:t>
                      </a:r>
                      <a:endParaRPr lang="cs-CZ"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a:effectLst/>
                        </a:rPr>
                        <a:t>TÜKETİCİ DAVRANIŞLARI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hr-HR" sz="1600" u="none" strike="noStrike">
                          <a:effectLst/>
                        </a:rPr>
                        <a:t>EKO2204</a:t>
                      </a:r>
                      <a:endParaRPr lang="hr-H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a:effectLst/>
                        </a:rPr>
                        <a:t>ÇIKARIMSAL İSTATİSTİK</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7"/>
                  </a:ext>
                </a:extLst>
              </a:tr>
              <a:tr h="379923">
                <a:tc gridSpan="3">
                  <a:txBody>
                    <a:bodyPr/>
                    <a:lstStyle/>
                    <a:p>
                      <a:pPr algn="l" fontAlgn="ctr"/>
                      <a:r>
                        <a:rPr lang="tr-TR" sz="1600" b="1" u="sng" strike="noStrike" dirty="0">
                          <a:effectLst/>
                        </a:rPr>
                        <a:t>SEÇMELİ DERSLER</a:t>
                      </a:r>
                      <a:r>
                        <a:rPr lang="tr-TR" sz="1600" b="1" u="none" strike="noStrike" dirty="0">
                          <a:effectLst/>
                        </a:rPr>
                        <a:t> </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3">
                  <a:txBody>
                    <a:bodyPr/>
                    <a:lstStyle/>
                    <a:p>
                      <a:pPr algn="l" fontAlgn="ctr"/>
                      <a:r>
                        <a:rPr lang="tr-TR" sz="1600" b="1" u="sng" strike="noStrike" dirty="0">
                          <a:effectLst/>
                        </a:rPr>
                        <a:t>SEÇMELİ DERSLER</a:t>
                      </a:r>
                      <a:r>
                        <a:rPr lang="tr-TR" sz="1600" b="1" u="none" strike="noStrike" dirty="0">
                          <a:effectLst/>
                        </a:rPr>
                        <a:t> </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8"/>
                  </a:ext>
                </a:extLst>
              </a:tr>
              <a:tr h="132161">
                <a:tc gridSpan="3">
                  <a:txBody>
                    <a:bodyPr/>
                    <a:lstStyle/>
                    <a:p>
                      <a:pPr algn="l" fontAlgn="ctr"/>
                      <a:r>
                        <a:rPr lang="tr-TR" sz="1600" u="none" strike="noStrike">
                          <a:effectLst/>
                        </a:rPr>
                        <a:t>ALAN İÇİ VEYA ALAN DIŞI SEÇMELİ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gridSpan="3">
                  <a:txBody>
                    <a:bodyPr/>
                    <a:lstStyle/>
                    <a:p>
                      <a:pPr algn="l" fontAlgn="ctr"/>
                      <a:r>
                        <a:rPr lang="tr-TR" sz="1600" u="none" strike="noStrike" dirty="0">
                          <a:effectLst/>
                        </a:rPr>
                        <a:t>ALAN İÇİ VEYA ALAN DIŞI SEÇMELİ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extLst>
                  <a:ext uri="{0D108BD9-81ED-4DB2-BD59-A6C34878D82A}">
                    <a16:rowId xmlns:a16="http://schemas.microsoft.com/office/drawing/2014/main" xmlns="" val="10009"/>
                  </a:ext>
                </a:extLst>
              </a:tr>
              <a:tr h="410123">
                <a:tc gridSpan="2">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r" fontAlgn="ctr"/>
                      <a:r>
                        <a:rPr lang="tr-TR" sz="1600" b="1" u="none" strike="noStrike" dirty="0">
                          <a:effectLst/>
                        </a:rPr>
                        <a:t>YARIYIL KREDİSİ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a:effectLst/>
                        </a:rPr>
                        <a:t>30</a:t>
                      </a:r>
                      <a:endParaRPr lang="tr-TR" sz="1600" b="1" i="0" u="none" strike="noStrike">
                        <a:solidFill>
                          <a:srgbClr val="000000"/>
                        </a:solidFill>
                        <a:effectLst/>
                        <a:latin typeface="Times New Roman" charset="0"/>
                      </a:endParaRPr>
                    </a:p>
                  </a:txBody>
                  <a:tcPr marL="4405" marR="4405" marT="4405" marB="0" anchor="b">
                    <a:cell3D prstMaterial="dkEdge">
                      <a:bevel w="25400" h="25400" prst="angle"/>
                      <a:lightRig rig="flood" dir="t"/>
                    </a:cell3D>
                  </a:tcPr>
                </a:tc>
                <a:tc gridSpan="2">
                  <a:txBody>
                    <a:bodyPr/>
                    <a:lstStyle/>
                    <a:p>
                      <a:pPr algn="l"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r" fontAlgn="ctr"/>
                      <a:r>
                        <a:rPr lang="tr-TR" sz="1600" b="1" u="none" strike="noStrike" dirty="0">
                          <a:effectLst/>
                        </a:rPr>
                        <a:t>YARIYIL KREDİSİ</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4405" marR="4405" marT="4405" marB="0" anchor="b">
                    <a:cell3D prstMaterial="dkEdge">
                      <a:bevel w="25400" h="25400" prst="angle"/>
                      <a:lightRig rig="flood" dir="t"/>
                    </a:cell3D>
                  </a:tcPr>
                </a:tc>
                <a:extLst>
                  <a:ext uri="{0D108BD9-81ED-4DB2-BD59-A6C34878D82A}">
                    <a16:rowId xmlns:a16="http://schemas.microsoft.com/office/drawing/2014/main" xmlns="" val="10010"/>
                  </a:ext>
                </a:extLst>
              </a:tr>
            </a:tbl>
          </a:graphicData>
        </a:graphic>
      </p:graphicFrame>
      <p:sp>
        <p:nvSpPr>
          <p:cNvPr id="5" name="Başlık 1"/>
          <p:cNvSpPr>
            <a:spLocks noGrp="1"/>
          </p:cNvSpPr>
          <p:nvPr>
            <p:ph type="title"/>
          </p:nvPr>
        </p:nvSpPr>
        <p:spPr>
          <a:xfrm>
            <a:off x="2919984" y="520533"/>
            <a:ext cx="8610600" cy="820587"/>
          </a:xfrm>
        </p:spPr>
        <p:txBody>
          <a:bodyPr/>
          <a:lstStyle/>
          <a:p>
            <a:r>
              <a:rPr lang="en-GB" b="1" dirty="0" err="1" smtClean="0"/>
              <a:t>Ders</a:t>
            </a:r>
            <a:r>
              <a:rPr lang="en-GB" b="1" dirty="0" smtClean="0"/>
              <a:t> </a:t>
            </a:r>
            <a:r>
              <a:rPr lang="en-GB" b="1" dirty="0" err="1" smtClean="0"/>
              <a:t>planı</a:t>
            </a:r>
            <a:endParaRPr lang="en-GB" b="1" dirty="0"/>
          </a:p>
        </p:txBody>
      </p:sp>
    </p:spTree>
    <p:extLst>
      <p:ext uri="{BB962C8B-B14F-4D97-AF65-F5344CB8AC3E}">
        <p14:creationId xmlns:p14="http://schemas.microsoft.com/office/powerpoint/2010/main" val="27938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69524677"/>
              </p:ext>
            </p:extLst>
          </p:nvPr>
        </p:nvGraphicFramePr>
        <p:xfrm>
          <a:off x="728472" y="2201609"/>
          <a:ext cx="10802112" cy="3577399"/>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724505">
                  <a:extLst>
                    <a:ext uri="{9D8B030D-6E8A-4147-A177-3AD203B41FA5}">
                      <a16:colId xmlns:a16="http://schemas.microsoft.com/office/drawing/2014/main" xmlns="" val="20000"/>
                    </a:ext>
                  </a:extLst>
                </a:gridCol>
                <a:gridCol w="2811175">
                  <a:extLst>
                    <a:ext uri="{9D8B030D-6E8A-4147-A177-3AD203B41FA5}">
                      <a16:colId xmlns:a16="http://schemas.microsoft.com/office/drawing/2014/main" xmlns="" val="20001"/>
                    </a:ext>
                  </a:extLst>
                </a:gridCol>
                <a:gridCol w="256032">
                  <a:extLst>
                    <a:ext uri="{9D8B030D-6E8A-4147-A177-3AD203B41FA5}">
                      <a16:colId xmlns:a16="http://schemas.microsoft.com/office/drawing/2014/main" xmlns="" val="20002"/>
                    </a:ext>
                  </a:extLst>
                </a:gridCol>
                <a:gridCol w="329184">
                  <a:extLst>
                    <a:ext uri="{9D8B030D-6E8A-4147-A177-3AD203B41FA5}">
                      <a16:colId xmlns:a16="http://schemas.microsoft.com/office/drawing/2014/main" xmlns="" val="20003"/>
                    </a:ext>
                  </a:extLst>
                </a:gridCol>
                <a:gridCol w="353568">
                  <a:extLst>
                    <a:ext uri="{9D8B030D-6E8A-4147-A177-3AD203B41FA5}">
                      <a16:colId xmlns:a16="http://schemas.microsoft.com/office/drawing/2014/main" xmlns="" val="20004"/>
                    </a:ext>
                  </a:extLst>
                </a:gridCol>
                <a:gridCol w="585216">
                  <a:extLst>
                    <a:ext uri="{9D8B030D-6E8A-4147-A177-3AD203B41FA5}">
                      <a16:colId xmlns:a16="http://schemas.microsoft.com/office/drawing/2014/main" xmlns="" val="20005"/>
                    </a:ext>
                  </a:extLst>
                </a:gridCol>
                <a:gridCol w="398614">
                  <a:extLst>
                    <a:ext uri="{9D8B030D-6E8A-4147-A177-3AD203B41FA5}">
                      <a16:colId xmlns:a16="http://schemas.microsoft.com/office/drawing/2014/main" xmlns="" val="20006"/>
                    </a:ext>
                  </a:extLst>
                </a:gridCol>
                <a:gridCol w="430442">
                  <a:extLst>
                    <a:ext uri="{9D8B030D-6E8A-4147-A177-3AD203B41FA5}">
                      <a16:colId xmlns:a16="http://schemas.microsoft.com/office/drawing/2014/main" xmlns="" val="20007"/>
                    </a:ext>
                  </a:extLst>
                </a:gridCol>
                <a:gridCol w="2974848">
                  <a:extLst>
                    <a:ext uri="{9D8B030D-6E8A-4147-A177-3AD203B41FA5}">
                      <a16:colId xmlns:a16="http://schemas.microsoft.com/office/drawing/2014/main" xmlns="" val="20008"/>
                    </a:ext>
                  </a:extLst>
                </a:gridCol>
                <a:gridCol w="365760">
                  <a:extLst>
                    <a:ext uri="{9D8B030D-6E8A-4147-A177-3AD203B41FA5}">
                      <a16:colId xmlns:a16="http://schemas.microsoft.com/office/drawing/2014/main" xmlns="" val="20009"/>
                    </a:ext>
                  </a:extLst>
                </a:gridCol>
                <a:gridCol w="377952">
                  <a:extLst>
                    <a:ext uri="{9D8B030D-6E8A-4147-A177-3AD203B41FA5}">
                      <a16:colId xmlns:a16="http://schemas.microsoft.com/office/drawing/2014/main" xmlns="" val="20010"/>
                    </a:ext>
                  </a:extLst>
                </a:gridCol>
                <a:gridCol w="390144">
                  <a:extLst>
                    <a:ext uri="{9D8B030D-6E8A-4147-A177-3AD203B41FA5}">
                      <a16:colId xmlns:a16="http://schemas.microsoft.com/office/drawing/2014/main" xmlns="" val="20011"/>
                    </a:ext>
                  </a:extLst>
                </a:gridCol>
                <a:gridCol w="804672">
                  <a:extLst>
                    <a:ext uri="{9D8B030D-6E8A-4147-A177-3AD203B41FA5}">
                      <a16:colId xmlns:a16="http://schemas.microsoft.com/office/drawing/2014/main" xmlns="" val="20012"/>
                    </a:ext>
                  </a:extLst>
                </a:gridCol>
              </a:tblGrid>
              <a:tr h="257175">
                <a:tc gridSpan="6">
                  <a:txBody>
                    <a:bodyPr/>
                    <a:lstStyle/>
                    <a:p>
                      <a:pPr algn="ctr" fontAlgn="ctr"/>
                      <a:r>
                        <a:rPr lang="tr-TR" sz="1600" b="1" u="none" strike="noStrike" dirty="0">
                          <a:effectLst/>
                        </a:rPr>
                        <a:t>V.YARIYIL/GÜZ YARIYILI</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ctr"/>
                      <a:r>
                        <a:rPr lang="tr-TR" sz="1600" b="1" u="none" strike="noStrike">
                          <a:effectLst/>
                        </a:rPr>
                        <a:t>VI.YARIYIL/BAHAR YARIYILI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90500">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a:effectLst/>
                        </a:rPr>
                        <a:t>HAFTALIK DERS SAATİ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gridSpan="4">
                  <a:txBody>
                    <a:bodyPr/>
                    <a:lstStyle/>
                    <a:p>
                      <a:pPr algn="ctr" fontAlgn="ctr"/>
                      <a:r>
                        <a:rPr lang="tr-TR" sz="1600" b="1" u="none" strike="noStrike">
                          <a:effectLst/>
                        </a:rPr>
                        <a:t>HAFTALIK DERS SAATİ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190500">
                <a:tc>
                  <a:txBody>
                    <a:bodyPr/>
                    <a:lstStyle/>
                    <a:p>
                      <a:pPr algn="l" fontAlgn="ctr"/>
                      <a:r>
                        <a:rPr lang="tr-TR" sz="1600" b="1" u="none" strike="noStrike">
                          <a:effectLst/>
                        </a:rPr>
                        <a:t>KOD</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b="1" u="none" strike="noStrike">
                          <a:effectLst/>
                        </a:rPr>
                        <a:t>DERSİN ADI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U</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AKTS</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tr-TR" sz="1600" b="1" u="none" strike="noStrike">
                          <a:effectLst/>
                        </a:rPr>
                        <a:t>KOD</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1" i="0" u="none" strike="noStrike">
                        <a:solidFill>
                          <a:srgbClr val="000000"/>
                        </a:solidFill>
                        <a:effectLst/>
                        <a:latin typeface="Times New Roman" charset="0"/>
                      </a:endParaRPr>
                    </a:p>
                  </a:txBody>
                  <a:tcPr marL="6350" marR="6350" marT="6350" marB="0" anchor="ctr"/>
                </a:tc>
                <a:tc>
                  <a:txBody>
                    <a:bodyPr/>
                    <a:lstStyle/>
                    <a:p>
                      <a:pPr algn="l" fontAlgn="ctr"/>
                      <a:r>
                        <a:rPr lang="tr-TR" sz="1600" b="1" u="none" strike="noStrike">
                          <a:effectLst/>
                        </a:rPr>
                        <a:t>DERSİN ADI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a:effectLst/>
                        </a:rPr>
                        <a:t>U</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a:effectLst/>
                        </a:rPr>
                        <a:t>AKTS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2"/>
                  </a:ext>
                </a:extLst>
              </a:tr>
              <a:tr h="190500">
                <a:tc>
                  <a:txBody>
                    <a:bodyPr/>
                    <a:lstStyle/>
                    <a:p>
                      <a:pPr algn="l" fontAlgn="ctr"/>
                      <a:r>
                        <a:rPr lang="is-IS" sz="1600" u="none" strike="noStrike">
                          <a:effectLst/>
                        </a:rPr>
                        <a:t>ISL3105</a:t>
                      </a:r>
                      <a:endParaRPr lang="is-IS"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u="none" strike="noStrike">
                          <a:effectLst/>
                        </a:rPr>
                        <a:t>İNSAN KAYNAKLARI YÖNETİMİ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is-IS" sz="1600" u="none" strike="noStrike">
                          <a:effectLst/>
                        </a:rPr>
                        <a:t>ISL3006</a:t>
                      </a:r>
                      <a:endParaRPr lang="is-IS"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6350" marR="6350" marT="6350" marB="0" anchor="ctr"/>
                </a:tc>
                <a:tc>
                  <a:txBody>
                    <a:bodyPr/>
                    <a:lstStyle/>
                    <a:p>
                      <a:pPr algn="l" fontAlgn="ctr"/>
                      <a:r>
                        <a:rPr lang="tr-TR" sz="1600" u="none" strike="noStrike" dirty="0">
                          <a:effectLst/>
                        </a:rPr>
                        <a:t>ARAŞTIRMA YÖNTEMLERİ </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3"/>
                  </a:ext>
                </a:extLst>
              </a:tr>
              <a:tr h="190500">
                <a:tc>
                  <a:txBody>
                    <a:bodyPr/>
                    <a:lstStyle/>
                    <a:p>
                      <a:pPr algn="l" fontAlgn="ctr"/>
                      <a:r>
                        <a:rPr lang="is-IS" sz="1600" u="none" strike="noStrike">
                          <a:effectLst/>
                        </a:rPr>
                        <a:t>ISL3201</a:t>
                      </a:r>
                      <a:endParaRPr lang="is-IS"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u="none" strike="noStrike">
                          <a:effectLst/>
                        </a:rPr>
                        <a:t>FİNANSAL YÖNETİM </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is-IS" sz="1600" u="none" strike="noStrike">
                          <a:effectLst/>
                        </a:rPr>
                        <a:t>ISL3208</a:t>
                      </a:r>
                      <a:endParaRPr lang="is-IS"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6350" marR="6350" marT="6350" marB="0" anchor="ctr"/>
                </a:tc>
                <a:tc>
                  <a:txBody>
                    <a:bodyPr/>
                    <a:lstStyle/>
                    <a:p>
                      <a:pPr algn="l" fontAlgn="ctr"/>
                      <a:r>
                        <a:rPr lang="tr-TR" sz="1600" u="none" strike="noStrike">
                          <a:effectLst/>
                        </a:rPr>
                        <a:t>YÖNETİM MUHASEBESİ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4"/>
                  </a:ext>
                </a:extLst>
              </a:tr>
              <a:tr h="190500">
                <a:tc>
                  <a:txBody>
                    <a:bodyPr/>
                    <a:lstStyle/>
                    <a:p>
                      <a:pPr algn="l" fontAlgn="ctr"/>
                      <a:r>
                        <a:rPr lang="is-IS" sz="1600" u="none" strike="noStrike">
                          <a:effectLst/>
                        </a:rPr>
                        <a:t>ISL3205</a:t>
                      </a:r>
                      <a:endParaRPr lang="is-IS"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u="none" strike="noStrike">
                          <a:effectLst/>
                        </a:rPr>
                        <a:t>MALİYET MUHASEBESİ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is-IS" sz="1600" u="none" strike="noStrike">
                          <a:effectLst/>
                        </a:rPr>
                        <a:t>ISL3304</a:t>
                      </a:r>
                      <a:endParaRPr lang="is-IS"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6350" marR="6350" marT="6350" marB="0" anchor="ctr"/>
                </a:tc>
                <a:tc>
                  <a:txBody>
                    <a:bodyPr/>
                    <a:lstStyle/>
                    <a:p>
                      <a:pPr algn="l" fontAlgn="ctr"/>
                      <a:r>
                        <a:rPr lang="tr-TR" sz="1600" u="none" strike="noStrike">
                          <a:effectLst/>
                        </a:rPr>
                        <a:t>ÜRETİM YÖNETİMİ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5"/>
                  </a:ext>
                </a:extLst>
              </a:tr>
              <a:tr h="190500">
                <a:tc>
                  <a:txBody>
                    <a:bodyPr/>
                    <a:lstStyle/>
                    <a:p>
                      <a:pPr algn="l" fontAlgn="ctr"/>
                      <a:r>
                        <a:rPr lang="nb-NO" sz="1600" u="none" strike="noStrike">
                          <a:effectLst/>
                        </a:rPr>
                        <a:t>ISL3301</a:t>
                      </a:r>
                      <a:endParaRPr lang="nb-NO"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u="none" strike="noStrike">
                          <a:effectLst/>
                        </a:rPr>
                        <a:t>PAZARLAMA YÖNETİMİ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nb-NO" sz="1600" u="none" strike="noStrike">
                          <a:effectLst/>
                        </a:rPr>
                        <a:t>ISL3502</a:t>
                      </a:r>
                      <a:endParaRPr lang="nb-NO"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0" i="0" u="none" strike="noStrike">
                        <a:solidFill>
                          <a:srgbClr val="000000"/>
                        </a:solidFill>
                        <a:effectLst/>
                        <a:latin typeface="Times New Roman" charset="0"/>
                      </a:endParaRPr>
                    </a:p>
                  </a:txBody>
                  <a:tcPr marL="6350" marR="6350" marT="6350" marB="0" anchor="ctr"/>
                </a:tc>
                <a:tc>
                  <a:txBody>
                    <a:bodyPr/>
                    <a:lstStyle/>
                    <a:p>
                      <a:pPr algn="l" fontAlgn="ctr"/>
                      <a:r>
                        <a:rPr lang="tr-TR" sz="1600" u="none" strike="noStrike">
                          <a:effectLst/>
                        </a:rPr>
                        <a:t>TİCARET HUKUKU</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6"/>
                  </a:ext>
                </a:extLst>
              </a:tr>
              <a:tr h="441388">
                <a:tc gridSpan="2">
                  <a:txBody>
                    <a:bodyPr/>
                    <a:lstStyle/>
                    <a:p>
                      <a:pPr algn="l" fontAlgn="ctr"/>
                      <a:r>
                        <a:rPr lang="tr-TR" sz="1600" b="1" u="sng" strike="noStrike" dirty="0">
                          <a:effectLst/>
                        </a:rPr>
                        <a:t>SEÇMELİ DERSLER</a:t>
                      </a:r>
                      <a:r>
                        <a:rPr lang="tr-TR" sz="1600" b="1" u="none" strike="noStrike" dirty="0">
                          <a:effectLst/>
                        </a:rPr>
                        <a:t> </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b="1" u="sng" strike="noStrike" dirty="0">
                          <a:effectLst/>
                        </a:rPr>
                        <a:t>SEÇMELİ DERSLER</a:t>
                      </a:r>
                      <a:r>
                        <a:rPr lang="tr-TR" sz="1600" b="1" u="none" strike="noStrike" dirty="0">
                          <a:effectLst/>
                        </a:rPr>
                        <a:t> </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7"/>
                  </a:ext>
                </a:extLst>
              </a:tr>
              <a:tr h="190500">
                <a:tc gridSpan="2">
                  <a:txBody>
                    <a:bodyPr/>
                    <a:lstStyle/>
                    <a:p>
                      <a:pPr algn="l" fontAlgn="ctr"/>
                      <a:r>
                        <a:rPr lang="tr-TR" sz="1600" u="none" strike="noStrike">
                          <a:effectLst/>
                        </a:rPr>
                        <a:t>ALAN İÇİ VEYA ALAN DIŞI SEÇMELİ 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a:effectLst/>
                        </a:rPr>
                        <a:t>ALAN İÇİ VEYA ALAN DIŞI SEÇMELİ 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8"/>
                  </a:ext>
                </a:extLst>
              </a:tr>
              <a:tr h="190500">
                <a:tc gridSpan="2">
                  <a:txBody>
                    <a:bodyPr/>
                    <a:lstStyle/>
                    <a:p>
                      <a:pPr algn="l" fontAlgn="ctr"/>
                      <a:r>
                        <a:rPr lang="tr-TR" sz="1600" u="none" strike="noStrike">
                          <a:effectLst/>
                        </a:rPr>
                        <a:t>ALAN İÇİ VEYA ALAN DIŞI SEÇMELİ II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a:effectLst/>
                        </a:rPr>
                        <a:t>ALAN İÇİ VEYA ALAN DIŞI SEÇMELİ II</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9"/>
                  </a:ext>
                </a:extLst>
              </a:tr>
              <a:tr h="389636">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r" fontAlgn="ctr"/>
                      <a:r>
                        <a:rPr lang="tr-TR" sz="1600" b="1" u="none" strike="noStrike" dirty="0">
                          <a:effectLst/>
                        </a:rPr>
                        <a:t>YARIYIL KREDİSİ</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a:effectLst/>
                        </a:rPr>
                        <a:t>30</a:t>
                      </a:r>
                      <a:endParaRPr lang="tr-TR" sz="1600" b="1" i="0" u="none" strike="noStrike">
                        <a:solidFill>
                          <a:srgbClr val="000000"/>
                        </a:solidFill>
                        <a:effectLst/>
                        <a:latin typeface="Times New Roman" charset="0"/>
                      </a:endParaRPr>
                    </a:p>
                  </a:txBody>
                  <a:tcPr marL="6350" marR="6350" marT="6350" marB="0" anchor="b">
                    <a:cell3D prstMaterial="dkEdge">
                      <a:bevel w="25400" h="25400" prst="angle"/>
                      <a:lightRig rig="flood" dir="t"/>
                    </a:cell3D>
                  </a:tcPr>
                </a:tc>
                <a:tc>
                  <a:txBody>
                    <a:bodyPr/>
                    <a:lstStyle/>
                    <a:p>
                      <a:pPr algn="l"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r" fontAlgn="ctr"/>
                      <a:r>
                        <a:rPr lang="tr-TR" sz="1600" b="1" u="none" strike="noStrike" dirty="0">
                          <a:effectLst/>
                        </a:rPr>
                        <a:t>YARIYIL KREDİSİ</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6350" marR="6350" marT="6350" marB="0" anchor="b">
                    <a:cell3D prstMaterial="dkEdge">
                      <a:bevel w="25400" h="25400" prst="angle"/>
                      <a:lightRig rig="flood" dir="t"/>
                    </a:cell3D>
                  </a:tcPr>
                </a:tc>
                <a:extLst>
                  <a:ext uri="{0D108BD9-81ED-4DB2-BD59-A6C34878D82A}">
                    <a16:rowId xmlns:a16="http://schemas.microsoft.com/office/drawing/2014/main" xmlns="" val="10010"/>
                  </a:ext>
                </a:extLst>
              </a:tr>
            </a:tbl>
          </a:graphicData>
        </a:graphic>
      </p:graphicFrame>
      <p:sp>
        <p:nvSpPr>
          <p:cNvPr id="5" name="Başlık 1"/>
          <p:cNvSpPr>
            <a:spLocks noGrp="1"/>
          </p:cNvSpPr>
          <p:nvPr>
            <p:ph type="title"/>
          </p:nvPr>
        </p:nvSpPr>
        <p:spPr>
          <a:xfrm>
            <a:off x="2919984" y="691221"/>
            <a:ext cx="8610600" cy="820587"/>
          </a:xfrm>
        </p:spPr>
        <p:txBody>
          <a:bodyPr/>
          <a:lstStyle/>
          <a:p>
            <a:r>
              <a:rPr lang="en-GB" b="1" dirty="0" err="1" smtClean="0"/>
              <a:t>Ders</a:t>
            </a:r>
            <a:r>
              <a:rPr lang="en-GB" b="1" dirty="0" smtClean="0"/>
              <a:t> </a:t>
            </a:r>
            <a:r>
              <a:rPr lang="en-GB" b="1" dirty="0" err="1" smtClean="0"/>
              <a:t>planı</a:t>
            </a:r>
            <a:endParaRPr lang="en-GB" b="1" dirty="0"/>
          </a:p>
        </p:txBody>
      </p:sp>
    </p:spTree>
    <p:extLst>
      <p:ext uri="{BB962C8B-B14F-4D97-AF65-F5344CB8AC3E}">
        <p14:creationId xmlns:p14="http://schemas.microsoft.com/office/powerpoint/2010/main" val="96950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112419897"/>
              </p:ext>
            </p:extLst>
          </p:nvPr>
        </p:nvGraphicFramePr>
        <p:xfrm>
          <a:off x="609600" y="2201609"/>
          <a:ext cx="10920984" cy="3333559"/>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843377">
                  <a:extLst>
                    <a:ext uri="{9D8B030D-6E8A-4147-A177-3AD203B41FA5}">
                      <a16:colId xmlns:a16="http://schemas.microsoft.com/office/drawing/2014/main" xmlns="" val="20000"/>
                    </a:ext>
                  </a:extLst>
                </a:gridCol>
                <a:gridCol w="2811175">
                  <a:extLst>
                    <a:ext uri="{9D8B030D-6E8A-4147-A177-3AD203B41FA5}">
                      <a16:colId xmlns:a16="http://schemas.microsoft.com/office/drawing/2014/main" xmlns="" val="20001"/>
                    </a:ext>
                  </a:extLst>
                </a:gridCol>
                <a:gridCol w="256032">
                  <a:extLst>
                    <a:ext uri="{9D8B030D-6E8A-4147-A177-3AD203B41FA5}">
                      <a16:colId xmlns:a16="http://schemas.microsoft.com/office/drawing/2014/main" xmlns="" val="20002"/>
                    </a:ext>
                  </a:extLst>
                </a:gridCol>
                <a:gridCol w="329184">
                  <a:extLst>
                    <a:ext uri="{9D8B030D-6E8A-4147-A177-3AD203B41FA5}">
                      <a16:colId xmlns:a16="http://schemas.microsoft.com/office/drawing/2014/main" xmlns="" val="20003"/>
                    </a:ext>
                  </a:extLst>
                </a:gridCol>
                <a:gridCol w="353568">
                  <a:extLst>
                    <a:ext uri="{9D8B030D-6E8A-4147-A177-3AD203B41FA5}">
                      <a16:colId xmlns:a16="http://schemas.microsoft.com/office/drawing/2014/main" xmlns="" val="20004"/>
                    </a:ext>
                  </a:extLst>
                </a:gridCol>
                <a:gridCol w="585216">
                  <a:extLst>
                    <a:ext uri="{9D8B030D-6E8A-4147-A177-3AD203B41FA5}">
                      <a16:colId xmlns:a16="http://schemas.microsoft.com/office/drawing/2014/main" xmlns="" val="20005"/>
                    </a:ext>
                  </a:extLst>
                </a:gridCol>
                <a:gridCol w="398614">
                  <a:extLst>
                    <a:ext uri="{9D8B030D-6E8A-4147-A177-3AD203B41FA5}">
                      <a16:colId xmlns:a16="http://schemas.microsoft.com/office/drawing/2014/main" xmlns="" val="20006"/>
                    </a:ext>
                  </a:extLst>
                </a:gridCol>
                <a:gridCol w="430442">
                  <a:extLst>
                    <a:ext uri="{9D8B030D-6E8A-4147-A177-3AD203B41FA5}">
                      <a16:colId xmlns:a16="http://schemas.microsoft.com/office/drawing/2014/main" xmlns="" val="20007"/>
                    </a:ext>
                  </a:extLst>
                </a:gridCol>
                <a:gridCol w="2974848">
                  <a:extLst>
                    <a:ext uri="{9D8B030D-6E8A-4147-A177-3AD203B41FA5}">
                      <a16:colId xmlns:a16="http://schemas.microsoft.com/office/drawing/2014/main" xmlns="" val="20008"/>
                    </a:ext>
                  </a:extLst>
                </a:gridCol>
                <a:gridCol w="365760">
                  <a:extLst>
                    <a:ext uri="{9D8B030D-6E8A-4147-A177-3AD203B41FA5}">
                      <a16:colId xmlns:a16="http://schemas.microsoft.com/office/drawing/2014/main" xmlns="" val="20009"/>
                    </a:ext>
                  </a:extLst>
                </a:gridCol>
                <a:gridCol w="377952">
                  <a:extLst>
                    <a:ext uri="{9D8B030D-6E8A-4147-A177-3AD203B41FA5}">
                      <a16:colId xmlns:a16="http://schemas.microsoft.com/office/drawing/2014/main" xmlns="" val="20010"/>
                    </a:ext>
                  </a:extLst>
                </a:gridCol>
                <a:gridCol w="390144">
                  <a:extLst>
                    <a:ext uri="{9D8B030D-6E8A-4147-A177-3AD203B41FA5}">
                      <a16:colId xmlns:a16="http://schemas.microsoft.com/office/drawing/2014/main" xmlns="" val="20011"/>
                    </a:ext>
                  </a:extLst>
                </a:gridCol>
                <a:gridCol w="804672">
                  <a:extLst>
                    <a:ext uri="{9D8B030D-6E8A-4147-A177-3AD203B41FA5}">
                      <a16:colId xmlns:a16="http://schemas.microsoft.com/office/drawing/2014/main" xmlns="" val="20012"/>
                    </a:ext>
                  </a:extLst>
                </a:gridCol>
              </a:tblGrid>
              <a:tr h="257175">
                <a:tc gridSpan="6">
                  <a:txBody>
                    <a:bodyPr/>
                    <a:lstStyle/>
                    <a:p>
                      <a:pPr algn="ctr" fontAlgn="ctr"/>
                      <a:r>
                        <a:rPr lang="tr-TR" sz="1600" b="1" u="none" strike="noStrike" dirty="0" smtClean="0">
                          <a:effectLst/>
                        </a:rPr>
                        <a:t>VII.YARIYIL/GÜZ </a:t>
                      </a:r>
                      <a:r>
                        <a:rPr lang="tr-TR" sz="1600" b="1" u="none" strike="noStrike" dirty="0">
                          <a:effectLst/>
                        </a:rPr>
                        <a:t>YARIYILI</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ctr"/>
                      <a:r>
                        <a:rPr lang="tr-TR" sz="1600" b="1" u="none" strike="noStrike" dirty="0" smtClean="0">
                          <a:effectLst/>
                        </a:rPr>
                        <a:t>VIII.YARIYIL/BAHAR YARIYILI</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90500">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a:effectLst/>
                        </a:rPr>
                        <a:t>HAFTALIK DERS SAATİ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gridSpan="4">
                  <a:txBody>
                    <a:bodyPr/>
                    <a:lstStyle/>
                    <a:p>
                      <a:pPr algn="ctr" fontAlgn="ctr"/>
                      <a:r>
                        <a:rPr lang="tr-TR" sz="1600" b="1" u="none" strike="noStrike">
                          <a:effectLst/>
                        </a:rPr>
                        <a:t>HAFTALIK DERS SAATİ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190500">
                <a:tc>
                  <a:txBody>
                    <a:bodyPr/>
                    <a:lstStyle/>
                    <a:p>
                      <a:pPr algn="l" fontAlgn="ctr"/>
                      <a:r>
                        <a:rPr lang="tr-TR" sz="1600" b="1" u="none" strike="noStrike">
                          <a:effectLst/>
                        </a:rPr>
                        <a:t>KOD</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b="1" u="none" strike="noStrike">
                          <a:effectLst/>
                        </a:rPr>
                        <a:t>DERSİN ADI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U</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AKTS</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tr-TR" sz="1600" b="1" u="none" strike="noStrike">
                          <a:effectLst/>
                        </a:rPr>
                        <a:t>KOD</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1" i="0" u="none" strike="noStrike">
                        <a:solidFill>
                          <a:srgbClr val="000000"/>
                        </a:solidFill>
                        <a:effectLst/>
                        <a:latin typeface="Times New Roman" charset="0"/>
                      </a:endParaRPr>
                    </a:p>
                  </a:txBody>
                  <a:tcPr marL="6350" marR="6350" marT="6350" marB="0" anchor="ctr"/>
                </a:tc>
                <a:tc>
                  <a:txBody>
                    <a:bodyPr/>
                    <a:lstStyle/>
                    <a:p>
                      <a:pPr algn="l" fontAlgn="ctr"/>
                      <a:r>
                        <a:rPr lang="tr-TR" sz="1600" b="1" u="none" strike="noStrike">
                          <a:effectLst/>
                        </a:rPr>
                        <a:t>DERSİN ADI</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a:effectLst/>
                        </a:rPr>
                        <a:t>U</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a:effectLst/>
                        </a:rPr>
                        <a:t>AKTS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2"/>
                  </a:ext>
                </a:extLst>
              </a:tr>
              <a:tr h="190500">
                <a:tc>
                  <a:txBody>
                    <a:bodyPr/>
                    <a:lstStyle/>
                    <a:p>
                      <a:pPr algn="l" fontAlgn="ctr"/>
                      <a:r>
                        <a:rPr lang="nb-NO" sz="1600" u="none" strike="noStrike" kern="1200" dirty="0">
                          <a:solidFill>
                            <a:schemeClr val="dk1"/>
                          </a:solidFill>
                          <a:effectLst/>
                          <a:latin typeface="+mn-lt"/>
                          <a:ea typeface="+mn-ea"/>
                          <a:cs typeface="+mn-cs"/>
                        </a:rPr>
                        <a:t>ISL4003</a:t>
                      </a:r>
                    </a:p>
                  </a:txBody>
                  <a:tcPr marL="6350" marR="6350" marT="635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GÜNCEL KONULAR</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6350" marR="6350" marT="6350" marB="0" anchor="ctr">
                    <a:cell3D prstMaterial="dkEdge">
                      <a:bevel w="25400" h="25400" prst="angle"/>
                      <a:lightRig rig="flood" dir="t"/>
                    </a:cell3D>
                  </a:tcPr>
                </a:tc>
                <a:tc gridSpan="2">
                  <a:txBody>
                    <a:bodyPr/>
                    <a:lstStyle/>
                    <a:p>
                      <a:pPr algn="l" fontAlgn="ctr"/>
                      <a:r>
                        <a:rPr lang="cs-CZ" sz="1600" u="none" strike="noStrike" kern="1200" dirty="0">
                          <a:solidFill>
                            <a:schemeClr val="dk1"/>
                          </a:solidFill>
                          <a:effectLst/>
                          <a:latin typeface="+mn-lt"/>
                          <a:ea typeface="+mn-ea"/>
                          <a:cs typeface="+mn-cs"/>
                        </a:rPr>
                        <a:t>ISL4316</a:t>
                      </a:r>
                    </a:p>
                  </a:txBody>
                  <a:tcPr marL="6350" marR="6350" marT="6350" marB="0" anchor="ctr">
                    <a:cell3D prstMaterial="dkEdge">
                      <a:bevel w="25400" h="25400" prst="angle"/>
                      <a:lightRig rig="flood" dir="t"/>
                    </a:cell3D>
                  </a:tcPr>
                </a:tc>
                <a:tc hMerge="1">
                  <a:txBody>
                    <a:bodyPr/>
                    <a:lstStyle/>
                    <a:p>
                      <a:endParaRPr lang="en-GB" dirty="0"/>
                    </a:p>
                  </a:txBody>
                  <a:tcPr marL="6350" marR="6350" marT="6350" marB="0" anchor="ctr"/>
                </a:tc>
                <a:tc>
                  <a:txBody>
                    <a:bodyPr/>
                    <a:lstStyle/>
                    <a:p>
                      <a:pPr algn="l" fontAlgn="ctr"/>
                      <a:r>
                        <a:rPr lang="tr-TR" sz="1600" u="none" strike="noStrike" kern="1200" dirty="0">
                          <a:solidFill>
                            <a:schemeClr val="dk1"/>
                          </a:solidFill>
                          <a:effectLst/>
                          <a:latin typeface="+mn-lt"/>
                          <a:ea typeface="+mn-ea"/>
                          <a:cs typeface="+mn-cs"/>
                        </a:rPr>
                        <a:t>PAZARLAMA STRATEJİLERİ</a:t>
                      </a: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3"/>
                  </a:ext>
                </a:extLst>
              </a:tr>
              <a:tr h="190500">
                <a:tc>
                  <a:txBody>
                    <a:bodyPr/>
                    <a:lstStyle/>
                    <a:p>
                      <a:pPr algn="l" fontAlgn="ctr"/>
                      <a:r>
                        <a:rPr lang="fi-FI" sz="1600" u="none" strike="noStrike" kern="1200">
                          <a:solidFill>
                            <a:schemeClr val="dk1"/>
                          </a:solidFill>
                          <a:effectLst/>
                          <a:latin typeface="+mn-lt"/>
                          <a:ea typeface="+mn-ea"/>
                          <a:cs typeface="+mn-cs"/>
                        </a:rPr>
                        <a:t>ISL4101</a:t>
                      </a:r>
                    </a:p>
                  </a:txBody>
                  <a:tcPr marL="6350" marR="6350" marT="635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ÖRGÜTSEL DAVRANIŞ</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6350" marR="6350" marT="6350" marB="0" anchor="ctr">
                    <a:cell3D prstMaterial="dkEdge">
                      <a:bevel w="25400" h="25400" prst="angle"/>
                      <a:lightRig rig="flood" dir="t"/>
                    </a:cell3D>
                  </a:tcPr>
                </a:tc>
                <a:tc gridSpan="2">
                  <a:txBody>
                    <a:bodyPr/>
                    <a:lstStyle/>
                    <a:p>
                      <a:pPr algn="l" fontAlgn="ctr"/>
                      <a:r>
                        <a:rPr lang="nb-NO" sz="1600" u="none" strike="noStrike" kern="1200" dirty="0">
                          <a:solidFill>
                            <a:schemeClr val="dk1"/>
                          </a:solidFill>
                          <a:effectLst/>
                          <a:latin typeface="+mn-lt"/>
                          <a:ea typeface="+mn-ea"/>
                          <a:cs typeface="+mn-cs"/>
                        </a:rPr>
                        <a:t>ISL4402</a:t>
                      </a:r>
                    </a:p>
                  </a:txBody>
                  <a:tcPr marL="6350" marR="6350" marT="6350" marB="0" anchor="ctr">
                    <a:cell3D prstMaterial="dkEdge">
                      <a:bevel w="25400" h="25400" prst="angle"/>
                      <a:lightRig rig="flood" dir="t"/>
                    </a:cell3D>
                  </a:tcPr>
                </a:tc>
                <a:tc hMerge="1">
                  <a:txBody>
                    <a:bodyPr/>
                    <a:lstStyle/>
                    <a:p>
                      <a:endParaRPr lang="en-GB" dirty="0"/>
                    </a:p>
                  </a:txBody>
                  <a:tcPr marL="6350" marR="6350" marT="6350" marB="0" anchor="ctr"/>
                </a:tc>
                <a:tc>
                  <a:txBody>
                    <a:bodyPr/>
                    <a:lstStyle/>
                    <a:p>
                      <a:pPr algn="l" fontAlgn="ctr"/>
                      <a:r>
                        <a:rPr lang="tr-TR" sz="1600" u="none" strike="noStrike" kern="1200">
                          <a:solidFill>
                            <a:schemeClr val="dk1"/>
                          </a:solidFill>
                          <a:effectLst/>
                          <a:latin typeface="+mn-lt"/>
                          <a:ea typeface="+mn-ea"/>
                          <a:cs typeface="+mn-cs"/>
                        </a:rPr>
                        <a:t>SAYISAL YÖNTEMLER II</a:t>
                      </a: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4"/>
                  </a:ext>
                </a:extLst>
              </a:tr>
              <a:tr h="190500">
                <a:tc>
                  <a:txBody>
                    <a:bodyPr/>
                    <a:lstStyle/>
                    <a:p>
                      <a:pPr algn="l" fontAlgn="ctr"/>
                      <a:r>
                        <a:rPr lang="nb-NO" sz="1600" u="none" strike="noStrike" kern="1200">
                          <a:solidFill>
                            <a:schemeClr val="dk1"/>
                          </a:solidFill>
                          <a:effectLst/>
                          <a:latin typeface="+mn-lt"/>
                          <a:ea typeface="+mn-ea"/>
                          <a:cs typeface="+mn-cs"/>
                        </a:rPr>
                        <a:t>ISL4401</a:t>
                      </a:r>
                    </a:p>
                  </a:txBody>
                  <a:tcPr marL="6350" marR="6350" marT="635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SAYISAL YÖNTEMLER I</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6350" marR="6350" marT="635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5</a:t>
                      </a:r>
                    </a:p>
                  </a:txBody>
                  <a:tcPr marL="6350" marR="6350" marT="6350" marB="0" anchor="ctr">
                    <a:cell3D prstMaterial="dkEdge">
                      <a:bevel w="25400" h="25400" prst="angle"/>
                      <a:lightRig rig="flood" dir="t"/>
                    </a:cell3D>
                  </a:tcPr>
                </a:tc>
                <a:tc gridSpan="2">
                  <a:txBody>
                    <a:bodyPr/>
                    <a:lstStyle/>
                    <a:p>
                      <a:pPr algn="l" fontAlgn="ctr"/>
                      <a:r>
                        <a:rPr lang="nb-NO" sz="1600" u="none" strike="noStrike" kern="1200" dirty="0">
                          <a:solidFill>
                            <a:schemeClr val="dk1"/>
                          </a:solidFill>
                          <a:effectLst/>
                          <a:latin typeface="+mn-lt"/>
                          <a:ea typeface="+mn-ea"/>
                          <a:cs typeface="+mn-cs"/>
                        </a:rPr>
                        <a:t>ISL4302</a:t>
                      </a:r>
                    </a:p>
                  </a:txBody>
                  <a:tcPr marL="6350" marR="6350" marT="6350" marB="0" anchor="ctr">
                    <a:cell3D prstMaterial="dkEdge">
                      <a:bevel w="25400" h="25400" prst="angle"/>
                      <a:lightRig rig="flood" dir="t"/>
                    </a:cell3D>
                  </a:tcPr>
                </a:tc>
                <a:tc hMerge="1">
                  <a:txBody>
                    <a:bodyPr/>
                    <a:lstStyle/>
                    <a:p>
                      <a:endParaRPr lang="en-GB" dirty="0"/>
                    </a:p>
                  </a:txBody>
                  <a:tcPr marL="6350" marR="6350" marT="6350" marB="0" anchor="ctr"/>
                </a:tc>
                <a:tc>
                  <a:txBody>
                    <a:bodyPr/>
                    <a:lstStyle/>
                    <a:p>
                      <a:pPr algn="l" fontAlgn="ctr"/>
                      <a:r>
                        <a:rPr lang="tr-TR" sz="1600" u="none" strike="noStrike" kern="1200" dirty="0">
                          <a:solidFill>
                            <a:schemeClr val="dk1"/>
                          </a:solidFill>
                          <a:effectLst/>
                          <a:latin typeface="+mn-lt"/>
                          <a:ea typeface="+mn-ea"/>
                          <a:cs typeface="+mn-cs"/>
                        </a:rPr>
                        <a:t>ÜRETİM PLANLAMA</a:t>
                      </a: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5"/>
                  </a:ext>
                </a:extLst>
              </a:tr>
              <a:tr h="441388">
                <a:tc gridSpan="2">
                  <a:txBody>
                    <a:bodyPr/>
                    <a:lstStyle/>
                    <a:p>
                      <a:pPr algn="l" fontAlgn="ctr"/>
                      <a:r>
                        <a:rPr lang="tr-TR" sz="1600" b="1" u="sng" strike="noStrike" dirty="0">
                          <a:effectLst/>
                        </a:rPr>
                        <a:t>SEÇMELİ DERSLER</a:t>
                      </a:r>
                      <a:r>
                        <a:rPr lang="tr-TR" sz="1600" b="1" u="none" strike="noStrike" dirty="0">
                          <a:effectLst/>
                        </a:rPr>
                        <a:t> </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b="1" u="sng" strike="noStrike" dirty="0">
                          <a:effectLst/>
                        </a:rPr>
                        <a:t>SEÇMELİ DERSLER</a:t>
                      </a:r>
                      <a:r>
                        <a:rPr lang="tr-TR" sz="1600" b="1" u="none" strike="noStrike" dirty="0">
                          <a:effectLst/>
                        </a:rPr>
                        <a:t> </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dirty="0">
                          <a:effectLst/>
                        </a:rPr>
                        <a:t> </a:t>
                      </a:r>
                      <a:endParaRPr lang="sk-SK"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6"/>
                  </a:ext>
                </a:extLst>
              </a:tr>
              <a:tr h="190500">
                <a:tc gridSpan="2">
                  <a:txBody>
                    <a:bodyPr/>
                    <a:lstStyle/>
                    <a:p>
                      <a:pPr algn="l" fontAlgn="ctr"/>
                      <a:r>
                        <a:rPr lang="tr-TR" sz="1600" u="none" strike="noStrike" dirty="0">
                          <a:effectLst/>
                        </a:rPr>
                        <a:t>ALAN İÇİ VEYA ALAN DIŞI SEÇMELİ 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a:effectLst/>
                        </a:rPr>
                        <a:t>ALAN İÇİ VEYA ALAN DIŞI SEÇMELİ 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7"/>
                  </a:ext>
                </a:extLst>
              </a:tr>
              <a:tr h="190500">
                <a:tc gridSpan="2">
                  <a:txBody>
                    <a:bodyPr/>
                    <a:lstStyle/>
                    <a:p>
                      <a:pPr algn="l" fontAlgn="ctr"/>
                      <a:r>
                        <a:rPr lang="tr-TR" sz="1600" u="none" strike="noStrike" dirty="0">
                          <a:effectLst/>
                        </a:rPr>
                        <a:t>ALAN İÇİ VEYA ALAN DIŞI SEÇMELİ II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a:effectLst/>
                        </a:rPr>
                        <a:t>ALAN İÇİ VEYA ALAN DIŞI SEÇMELİ II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8"/>
                  </a:ext>
                </a:extLst>
              </a:tr>
              <a:tr h="190500">
                <a:tc gridSpan="2">
                  <a:txBody>
                    <a:bodyPr/>
                    <a:lstStyle/>
                    <a:p>
                      <a:pPr algn="l" fontAlgn="ctr"/>
                      <a:r>
                        <a:rPr lang="tr-TR" sz="1600" u="none" strike="noStrike" dirty="0">
                          <a:effectLst/>
                        </a:rPr>
                        <a:t>ALAN İÇİ VEYA ALAN DIŞI SEÇMELİ </a:t>
                      </a:r>
                      <a:r>
                        <a:rPr lang="tr-TR" sz="1600" u="none" strike="noStrike" dirty="0" smtClean="0">
                          <a:effectLst/>
                        </a:rPr>
                        <a:t>III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a:effectLst/>
                        </a:rPr>
                        <a:t>ALAN İÇİ VEYA ALAN DIŞI SEÇMELİ </a:t>
                      </a:r>
                      <a:r>
                        <a:rPr lang="tr-TR" sz="1600" u="none" strike="noStrike" dirty="0" smtClean="0">
                          <a:effectLst/>
                        </a:rPr>
                        <a:t>III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extLst>
                  <a:ext uri="{0D108BD9-81ED-4DB2-BD59-A6C34878D82A}">
                    <a16:rowId xmlns:a16="http://schemas.microsoft.com/office/drawing/2014/main" xmlns="" val="10009"/>
                  </a:ext>
                </a:extLst>
              </a:tr>
              <a:tr h="389636">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r" fontAlgn="ctr"/>
                      <a:r>
                        <a:rPr lang="tr-TR" sz="1600" b="1" u="none" strike="noStrike" dirty="0" smtClean="0">
                          <a:effectLst/>
                        </a:rPr>
                        <a:t>YARIYIL KREDİSİ</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a:effectLst/>
                        </a:rPr>
                        <a:t>30</a:t>
                      </a:r>
                      <a:endParaRPr lang="tr-TR" sz="1600" b="1" i="0" u="none" strike="noStrike">
                        <a:solidFill>
                          <a:srgbClr val="000000"/>
                        </a:solidFill>
                        <a:effectLst/>
                        <a:latin typeface="Times New Roman" charset="0"/>
                      </a:endParaRPr>
                    </a:p>
                  </a:txBody>
                  <a:tcPr marL="6350" marR="6350" marT="6350" marB="0" anchor="b">
                    <a:cell3D prstMaterial="dkEdge">
                      <a:bevel w="25400" h="25400" prst="angle"/>
                      <a:lightRig rig="flood" dir="t"/>
                    </a:cell3D>
                  </a:tcPr>
                </a:tc>
                <a:tc>
                  <a:txBody>
                    <a:bodyPr/>
                    <a:lstStyle/>
                    <a:p>
                      <a:pPr algn="l"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r" fontAlgn="ctr"/>
                      <a:r>
                        <a:rPr lang="tr-TR" sz="1600" b="1" u="none" strike="noStrike" dirty="0">
                          <a:effectLst/>
                        </a:rPr>
                        <a:t>YARIYIL KREDİSİ</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dirty="0"/>
                    </a:p>
                  </a:txBody>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6350" marR="6350" marT="6350" marB="0" anchor="b">
                    <a:cell3D prstMaterial="dkEdge">
                      <a:bevel w="25400" h="25400" prst="angle"/>
                      <a:lightRig rig="flood" dir="t"/>
                    </a:cell3D>
                  </a:tcPr>
                </a:tc>
                <a:extLst>
                  <a:ext uri="{0D108BD9-81ED-4DB2-BD59-A6C34878D82A}">
                    <a16:rowId xmlns:a16="http://schemas.microsoft.com/office/drawing/2014/main" xmlns="" val="10010"/>
                  </a:ext>
                </a:extLst>
              </a:tr>
            </a:tbl>
          </a:graphicData>
        </a:graphic>
      </p:graphicFrame>
      <p:sp>
        <p:nvSpPr>
          <p:cNvPr id="5" name="Başlık 1"/>
          <p:cNvSpPr>
            <a:spLocks noGrp="1"/>
          </p:cNvSpPr>
          <p:nvPr>
            <p:ph type="title"/>
          </p:nvPr>
        </p:nvSpPr>
        <p:spPr>
          <a:xfrm>
            <a:off x="2919984" y="691221"/>
            <a:ext cx="8610600" cy="820587"/>
          </a:xfrm>
        </p:spPr>
        <p:txBody>
          <a:bodyPr/>
          <a:lstStyle/>
          <a:p>
            <a:r>
              <a:rPr lang="en-GB" b="1" dirty="0" err="1" smtClean="0"/>
              <a:t>Ders</a:t>
            </a:r>
            <a:r>
              <a:rPr lang="en-GB" b="1" dirty="0" smtClean="0"/>
              <a:t> </a:t>
            </a:r>
            <a:r>
              <a:rPr lang="en-GB" b="1" dirty="0" err="1" smtClean="0"/>
              <a:t>planı</a:t>
            </a:r>
            <a:endParaRPr lang="en-GB" b="1" dirty="0"/>
          </a:p>
        </p:txBody>
      </p:sp>
    </p:spTree>
    <p:extLst>
      <p:ext uri="{BB962C8B-B14F-4D97-AF65-F5344CB8AC3E}">
        <p14:creationId xmlns:p14="http://schemas.microsoft.com/office/powerpoint/2010/main" val="168945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19984" y="520533"/>
            <a:ext cx="8610600" cy="820587"/>
          </a:xfrm>
        </p:spPr>
        <p:txBody>
          <a:bodyPr/>
          <a:lstStyle/>
          <a:p>
            <a:r>
              <a:rPr lang="en-GB" b="1" smtClean="0"/>
              <a:t>Ders planı</a:t>
            </a:r>
            <a:endParaRPr lang="en-GB" b="1" dirty="0"/>
          </a:p>
        </p:txBody>
      </p:sp>
      <p:graphicFrame>
        <p:nvGraphicFramePr>
          <p:cNvPr id="7" name="Tablo 6"/>
          <p:cNvGraphicFramePr>
            <a:graphicFrameLocks noGrp="1"/>
          </p:cNvGraphicFramePr>
          <p:nvPr>
            <p:extLst/>
          </p:nvPr>
        </p:nvGraphicFramePr>
        <p:xfrm>
          <a:off x="268224" y="1621536"/>
          <a:ext cx="11655552" cy="4646175"/>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937507"/>
                <a:gridCol w="3488189"/>
                <a:gridCol w="377952"/>
                <a:gridCol w="231648"/>
                <a:gridCol w="231648"/>
                <a:gridCol w="597408"/>
                <a:gridCol w="987552"/>
                <a:gridCol w="3389376"/>
                <a:gridCol w="195072"/>
                <a:gridCol w="195072"/>
                <a:gridCol w="341376"/>
                <a:gridCol w="682752"/>
              </a:tblGrid>
              <a:tr h="237890">
                <a:tc gridSpan="6">
                  <a:txBody>
                    <a:bodyPr/>
                    <a:lstStyle/>
                    <a:p>
                      <a:pPr algn="ctr" fontAlgn="ctr"/>
                      <a:r>
                        <a:rPr lang="tr-TR" sz="1600" b="1" u="none" strike="noStrike" dirty="0" smtClean="0">
                          <a:effectLst/>
                        </a:rPr>
                        <a:t>I.TERM/FALL SEMESTER</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fontAlgn="ctr"/>
                      <a:r>
                        <a:rPr lang="tr-TR" sz="1600" b="1" u="none" strike="noStrike" dirty="0" smtClean="0">
                          <a:effectLst/>
                        </a:rPr>
                        <a:t>II.TERM/FALL SEMESTER</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65202">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r>
              <a:tr h="132161">
                <a:tc>
                  <a:txBody>
                    <a:bodyPr/>
                    <a:lstStyle/>
                    <a:p>
                      <a:pPr algn="ctr" fontAlgn="b"/>
                      <a:r>
                        <a:rPr lang="tr-TR" sz="1600" b="1" u="none" strike="noStrike" kern="1200" dirty="0">
                          <a:solidFill>
                            <a:schemeClr val="dk1"/>
                          </a:solidFill>
                          <a:effectLst/>
                          <a:latin typeface="+mn-lt"/>
                          <a:ea typeface="+mn-ea"/>
                          <a:cs typeface="+mn-cs"/>
                        </a:rPr>
                        <a:t>CODE</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COURSE</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T</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A</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L</a:t>
                      </a:r>
                    </a:p>
                  </a:txBody>
                  <a:tcPr marL="0" marR="0" marT="0" marB="0" anchor="b">
                    <a:cell3D prstMaterial="dkEdge">
                      <a:bevel w="25400" h="25400" prst="angle"/>
                      <a:lightRig rig="flood" dir="t"/>
                    </a:cell3D>
                  </a:tcPr>
                </a:tc>
                <a:tc>
                  <a:txBody>
                    <a:bodyPr/>
                    <a:lstStyle/>
                    <a:p>
                      <a:pPr algn="ctr" fontAlgn="b"/>
                      <a:r>
                        <a:rPr lang="tr-TR" sz="1600" b="1" u="none" strike="noStrike" kern="1200" dirty="0">
                          <a:solidFill>
                            <a:schemeClr val="dk1"/>
                          </a:solidFill>
                          <a:effectLst/>
                          <a:latin typeface="+mn-lt"/>
                          <a:ea typeface="+mn-ea"/>
                          <a:cs typeface="+mn-cs"/>
                        </a:rPr>
                        <a:t>ECTS</a:t>
                      </a:r>
                    </a:p>
                  </a:txBody>
                  <a:tcPr marL="0" marR="0" marT="0" marB="0" anchor="b">
                    <a:cell3D prstMaterial="dkEdge">
                      <a:bevel w="25400" h="25400" prst="angle"/>
                      <a:lightRig rig="flood" dir="t"/>
                    </a:cell3D>
                  </a:tcPr>
                </a:tc>
                <a:tc>
                  <a:txBody>
                    <a:bodyPr/>
                    <a:lstStyle/>
                    <a:p>
                      <a:pPr algn="ctr" fontAlgn="b"/>
                      <a:r>
                        <a:rPr lang="tr-TR" sz="1600" b="1" u="none" strike="noStrike" kern="1200" dirty="0">
                          <a:solidFill>
                            <a:schemeClr val="dk1"/>
                          </a:solidFill>
                          <a:effectLst/>
                          <a:latin typeface="+mn-lt"/>
                          <a:ea typeface="+mn-ea"/>
                          <a:cs typeface="+mn-cs"/>
                        </a:rPr>
                        <a:t>CODE</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COURSE</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T</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A</a:t>
                      </a:r>
                    </a:p>
                  </a:txBody>
                  <a:tcPr marL="0" marR="0" marT="0" marB="0" anchor="b">
                    <a:cell3D prstMaterial="dkEdge">
                      <a:bevel w="25400" h="25400" prst="angle"/>
                      <a:lightRig rig="flood" dir="t"/>
                    </a:cell3D>
                  </a:tcPr>
                </a:tc>
                <a:tc>
                  <a:txBody>
                    <a:bodyPr/>
                    <a:lstStyle/>
                    <a:p>
                      <a:pPr algn="ctr" fontAlgn="b"/>
                      <a:r>
                        <a:rPr lang="tr-TR" sz="1600" b="1" u="none" strike="noStrike" kern="1200">
                          <a:solidFill>
                            <a:schemeClr val="dk1"/>
                          </a:solidFill>
                          <a:effectLst/>
                          <a:latin typeface="+mn-lt"/>
                          <a:ea typeface="+mn-ea"/>
                          <a:cs typeface="+mn-cs"/>
                        </a:rPr>
                        <a:t>L</a:t>
                      </a:r>
                    </a:p>
                  </a:txBody>
                  <a:tcPr marL="0" marR="0" marT="0" marB="0" anchor="b">
                    <a:cell3D prstMaterial="dkEdge">
                      <a:bevel w="25400" h="25400" prst="angle"/>
                      <a:lightRig rig="flood" dir="t"/>
                    </a:cell3D>
                  </a:tcPr>
                </a:tc>
                <a:tc>
                  <a:txBody>
                    <a:bodyPr/>
                    <a:lstStyle/>
                    <a:p>
                      <a:pPr algn="ctr" fontAlgn="b"/>
                      <a:r>
                        <a:rPr lang="tr-TR" sz="1600" b="1" u="none" strike="noStrike" kern="1200" dirty="0">
                          <a:solidFill>
                            <a:schemeClr val="dk1"/>
                          </a:solidFill>
                          <a:effectLst/>
                          <a:latin typeface="+mn-lt"/>
                          <a:ea typeface="+mn-ea"/>
                          <a:cs typeface="+mn-cs"/>
                        </a:rPr>
                        <a:t>ECTS</a:t>
                      </a:r>
                    </a:p>
                  </a:txBody>
                  <a:tcPr marL="0" marR="0" marT="0" marB="0" anchor="b">
                    <a:cell3D prstMaterial="dkEdge">
                      <a:bevel w="25400" h="25400" prst="angle"/>
                      <a:lightRig rig="flood" dir="t"/>
                    </a:cell3D>
                  </a:tcPr>
                </a:tc>
              </a:tr>
              <a:tr h="132161">
                <a:tc>
                  <a:txBody>
                    <a:bodyPr/>
                    <a:lstStyle/>
                    <a:p>
                      <a:pPr algn="l" fontAlgn="ctr"/>
                      <a:r>
                        <a:rPr lang="tr-TR" sz="1600" u="none" strike="noStrike" kern="1200" dirty="0">
                          <a:solidFill>
                            <a:schemeClr val="dk1"/>
                          </a:solidFill>
                          <a:effectLst/>
                          <a:latin typeface="+mn-lt"/>
                          <a:ea typeface="+mn-ea"/>
                          <a:cs typeface="+mn-cs"/>
                        </a:rPr>
                        <a:t>AİT101</a:t>
                      </a:r>
                    </a:p>
                  </a:txBody>
                  <a:tcPr marL="0" marR="0" marT="0" marB="0" anchor="ctr">
                    <a:cell3D prstMaterial="dkEdge">
                      <a:bevel w="25400" h="25400" prst="angle"/>
                      <a:lightRig rig="flood" dir="t"/>
                    </a:cell3D>
                  </a:tcPr>
                </a:tc>
                <a:tc>
                  <a:txBody>
                    <a:bodyPr/>
                    <a:lstStyle/>
                    <a:p>
                      <a:pPr algn="l" fontAlgn="t"/>
                      <a:r>
                        <a:rPr lang="tr-TR" sz="1600" u="none" strike="noStrike" kern="1200" dirty="0">
                          <a:solidFill>
                            <a:schemeClr val="dk1"/>
                          </a:solidFill>
                          <a:effectLst/>
                          <a:latin typeface="+mn-lt"/>
                          <a:ea typeface="+mn-ea"/>
                          <a:cs typeface="+mn-cs"/>
                        </a:rPr>
                        <a:t>ATATURK'S PRINCIPALS </a:t>
                      </a:r>
                      <a:r>
                        <a:rPr lang="tr-TR" sz="1600" u="none" strike="noStrike" kern="1200" dirty="0" err="1">
                          <a:solidFill>
                            <a:schemeClr val="dk1"/>
                          </a:solidFill>
                          <a:effectLst/>
                          <a:latin typeface="+mn-lt"/>
                          <a:ea typeface="+mn-ea"/>
                          <a:cs typeface="+mn-cs"/>
                        </a:rPr>
                        <a:t>and</a:t>
                      </a:r>
                      <a:r>
                        <a:rPr lang="tr-TR" sz="1600" u="none" strike="noStrike" kern="1200" dirty="0">
                          <a:solidFill>
                            <a:schemeClr val="dk1"/>
                          </a:solidFill>
                          <a:effectLst/>
                          <a:latin typeface="+mn-lt"/>
                          <a:ea typeface="+mn-ea"/>
                          <a:cs typeface="+mn-cs"/>
                        </a:rPr>
                        <a:t> HISTORY of REVOLUTIONS I</a:t>
                      </a:r>
                    </a:p>
                  </a:txBody>
                  <a:tcPr marL="0" marR="0" marT="0" marB="0">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dirty="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AİT102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ATATURK'S PRINCIPALS and HISTORY of REVOLUTIONS II</a:t>
                      </a:r>
                    </a:p>
                  </a:txBody>
                  <a:tcPr marL="0" marR="0" marT="0" marB="0" anchor="ctr">
                    <a:cell3D prstMaterial="dkEdge">
                      <a:bevel w="25400" h="25400" prst="angle"/>
                      <a:lightRig rig="flood" dir="t"/>
                    </a:cell3D>
                  </a:tcPr>
                </a:tc>
                <a:tc>
                  <a:txBody>
                    <a:bodyPr/>
                    <a:lstStyle/>
                    <a:p>
                      <a:pPr algn="ctr" fontAlgn="ctr"/>
                      <a:r>
                        <a:rPr lang="is-IS" sz="1600" u="none" strike="noStrike" kern="1200" dirty="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r>
              <a:tr h="132161">
                <a:tc>
                  <a:txBody>
                    <a:bodyPr/>
                    <a:lstStyle/>
                    <a:p>
                      <a:pPr algn="l" fontAlgn="t"/>
                      <a:r>
                        <a:rPr lang="fi-FI" sz="1600" u="none" strike="noStrike" kern="1200">
                          <a:solidFill>
                            <a:schemeClr val="dk1"/>
                          </a:solidFill>
                          <a:effectLst/>
                          <a:latin typeface="+mn-lt"/>
                          <a:ea typeface="+mn-ea"/>
                          <a:cs typeface="+mn-cs"/>
                        </a:rPr>
                        <a:t>TUD101</a:t>
                      </a:r>
                    </a:p>
                  </a:txBody>
                  <a:tcPr marL="0" marR="0" marT="0" marB="0">
                    <a:cell3D prstMaterial="dkEdge">
                      <a:bevel w="25400" h="25400" prst="angle"/>
                      <a:lightRig rig="flood" dir="t"/>
                    </a:cell3D>
                  </a:tcPr>
                </a:tc>
                <a:tc>
                  <a:txBody>
                    <a:bodyPr/>
                    <a:lstStyle/>
                    <a:p>
                      <a:pPr algn="l" fontAlgn="t"/>
                      <a:r>
                        <a:rPr lang="tr-TR" sz="1600" u="none" strike="noStrike" kern="1200">
                          <a:solidFill>
                            <a:schemeClr val="dk1"/>
                          </a:solidFill>
                          <a:effectLst/>
                          <a:latin typeface="+mn-lt"/>
                          <a:ea typeface="+mn-ea"/>
                          <a:cs typeface="+mn-cs"/>
                        </a:rPr>
                        <a:t>TURKISH LANGUAGE I</a:t>
                      </a:r>
                    </a:p>
                  </a:txBody>
                  <a:tcPr marL="0" marR="0" marT="0" marB="0">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l" fontAlgn="ctr"/>
                      <a:r>
                        <a:rPr lang="fi-FI" sz="1600" u="none" strike="noStrike" kern="1200">
                          <a:solidFill>
                            <a:schemeClr val="dk1"/>
                          </a:solidFill>
                          <a:effectLst/>
                          <a:latin typeface="+mn-lt"/>
                          <a:ea typeface="+mn-ea"/>
                          <a:cs typeface="+mn-cs"/>
                        </a:rPr>
                        <a:t>TUD102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TURKISH LANGUAGE II</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r>
              <a:tr h="132161">
                <a:tc>
                  <a:txBody>
                    <a:bodyPr/>
                    <a:lstStyle/>
                    <a:p>
                      <a:pPr algn="l" fontAlgn="t"/>
                      <a:r>
                        <a:rPr lang="tr-TR" sz="1600" u="none" strike="noStrike" kern="1200">
                          <a:solidFill>
                            <a:schemeClr val="dk1"/>
                          </a:solidFill>
                          <a:effectLst/>
                          <a:latin typeface="+mn-lt"/>
                          <a:ea typeface="+mn-ea"/>
                          <a:cs typeface="+mn-cs"/>
                        </a:rPr>
                        <a:t>YAD101</a:t>
                      </a:r>
                    </a:p>
                  </a:txBody>
                  <a:tcPr marL="0" marR="0" marT="0" marB="0">
                    <a:cell3D prstMaterial="dkEdge">
                      <a:bevel w="25400" h="25400" prst="angle"/>
                      <a:lightRig rig="flood" dir="t"/>
                    </a:cell3D>
                  </a:tcPr>
                </a:tc>
                <a:tc>
                  <a:txBody>
                    <a:bodyPr/>
                    <a:lstStyle/>
                    <a:p>
                      <a:pPr algn="l" fontAlgn="t"/>
                      <a:r>
                        <a:rPr lang="tr-TR" sz="1600" u="none" strike="noStrike" kern="1200" dirty="0">
                          <a:solidFill>
                            <a:schemeClr val="dk1"/>
                          </a:solidFill>
                          <a:effectLst/>
                          <a:latin typeface="+mn-lt"/>
                          <a:ea typeface="+mn-ea"/>
                          <a:cs typeface="+mn-cs"/>
                        </a:rPr>
                        <a:t>FOREIGN LANGUAGE I (</a:t>
                      </a:r>
                      <a:r>
                        <a:rPr lang="tr-TR" sz="1600" u="none" strike="noStrike" kern="1200" dirty="0" smtClean="0">
                          <a:solidFill>
                            <a:schemeClr val="dk1"/>
                          </a:solidFill>
                          <a:effectLst/>
                          <a:latin typeface="+mn-lt"/>
                          <a:ea typeface="+mn-ea"/>
                          <a:cs typeface="+mn-cs"/>
                        </a:rPr>
                        <a:t>ENGLISH)</a:t>
                      </a:r>
                      <a:endParaRPr lang="tr-TR" sz="1600" u="none" strike="noStrike" kern="1200" dirty="0">
                        <a:solidFill>
                          <a:schemeClr val="dk1"/>
                        </a:solidFill>
                        <a:effectLst/>
                        <a:latin typeface="+mn-lt"/>
                        <a:ea typeface="+mn-ea"/>
                        <a:cs typeface="+mn-cs"/>
                      </a:endParaRPr>
                    </a:p>
                  </a:txBody>
                  <a:tcPr marL="0" marR="0" marT="0" marB="0">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YAD102</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FOREIGN LANGUAGE II (</a:t>
                      </a:r>
                      <a:r>
                        <a:rPr lang="tr-TR" sz="1600" u="none" strike="noStrike" kern="1200" dirty="0" smtClean="0">
                          <a:solidFill>
                            <a:schemeClr val="dk1"/>
                          </a:solidFill>
                          <a:effectLst/>
                          <a:latin typeface="+mn-lt"/>
                          <a:ea typeface="+mn-ea"/>
                          <a:cs typeface="+mn-cs"/>
                        </a:rPr>
                        <a:t>ENGLISH)</a:t>
                      </a:r>
                      <a:endParaRPr lang="tr-TR"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dirty="0">
                          <a:solidFill>
                            <a:schemeClr val="dk1"/>
                          </a:solidFill>
                          <a:effectLst/>
                          <a:latin typeface="+mn-lt"/>
                          <a:ea typeface="+mn-ea"/>
                          <a:cs typeface="+mn-cs"/>
                        </a:rPr>
                        <a:t>2</a:t>
                      </a:r>
                    </a:p>
                  </a:txBody>
                  <a:tcPr marL="0" marR="0" marT="0" marB="0" anchor="ctr">
                    <a:cell3D prstMaterial="dkEdge">
                      <a:bevel w="25400" h="25400" prst="angle"/>
                      <a:lightRig rig="flood" dir="t"/>
                    </a:cell3D>
                  </a:tcPr>
                </a:tc>
              </a:tr>
              <a:tr h="132161">
                <a:tc>
                  <a:txBody>
                    <a:bodyPr/>
                    <a:lstStyle/>
                    <a:p>
                      <a:pPr algn="l" fontAlgn="t"/>
                      <a:r>
                        <a:rPr lang="tr-TR" sz="1600" u="none" strike="noStrike" kern="1200">
                          <a:solidFill>
                            <a:schemeClr val="dk1"/>
                          </a:solidFill>
                          <a:effectLst/>
                          <a:latin typeface="+mn-lt"/>
                          <a:ea typeface="+mn-ea"/>
                          <a:cs typeface="+mn-cs"/>
                        </a:rPr>
                        <a:t>YAD111</a:t>
                      </a:r>
                    </a:p>
                  </a:txBody>
                  <a:tcPr marL="0" marR="0" marT="0" marB="0">
                    <a:cell3D prstMaterial="dkEdge">
                      <a:bevel w="25400" h="25400" prst="angle"/>
                      <a:lightRig rig="flood" dir="t"/>
                    </a:cell3D>
                  </a:tcPr>
                </a:tc>
                <a:tc>
                  <a:txBody>
                    <a:bodyPr/>
                    <a:lstStyle/>
                    <a:p>
                      <a:pPr algn="l" fontAlgn="t"/>
                      <a:r>
                        <a:rPr lang="tr-TR" sz="1600" u="none" strike="noStrike" kern="1200" dirty="0">
                          <a:solidFill>
                            <a:schemeClr val="dk1"/>
                          </a:solidFill>
                          <a:effectLst/>
                          <a:latin typeface="+mn-lt"/>
                          <a:ea typeface="+mn-ea"/>
                          <a:cs typeface="+mn-cs"/>
                        </a:rPr>
                        <a:t>FOREIGN LANGUAGE I (</a:t>
                      </a:r>
                      <a:r>
                        <a:rPr lang="tr-TR" sz="1600" u="none" strike="noStrike" kern="1200" dirty="0" smtClean="0">
                          <a:solidFill>
                            <a:schemeClr val="dk1"/>
                          </a:solidFill>
                          <a:effectLst/>
                          <a:latin typeface="+mn-lt"/>
                          <a:ea typeface="+mn-ea"/>
                          <a:cs typeface="+mn-cs"/>
                        </a:rPr>
                        <a:t>GERMAN)</a:t>
                      </a:r>
                      <a:endParaRPr lang="tr-TR" sz="1600" u="none" strike="noStrike" kern="1200" dirty="0">
                        <a:solidFill>
                          <a:schemeClr val="dk1"/>
                        </a:solidFill>
                        <a:effectLst/>
                        <a:latin typeface="+mn-lt"/>
                        <a:ea typeface="+mn-ea"/>
                        <a:cs typeface="+mn-cs"/>
                      </a:endParaRPr>
                    </a:p>
                  </a:txBody>
                  <a:tcPr marL="0" marR="0" marT="0" marB="0">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YAD112</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FOREIGN LANGUAGE II (</a:t>
                      </a:r>
                      <a:r>
                        <a:rPr lang="tr-TR" sz="1600" u="none" strike="noStrike" kern="1200" dirty="0" smtClean="0">
                          <a:solidFill>
                            <a:schemeClr val="dk1"/>
                          </a:solidFill>
                          <a:effectLst/>
                          <a:latin typeface="+mn-lt"/>
                          <a:ea typeface="+mn-ea"/>
                          <a:cs typeface="+mn-cs"/>
                        </a:rPr>
                        <a:t>GERMAN)</a:t>
                      </a:r>
                      <a:endParaRPr lang="tr-TR"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r>
              <a:tr h="132161">
                <a:tc>
                  <a:txBody>
                    <a:bodyPr/>
                    <a:lstStyle/>
                    <a:p>
                      <a:pPr algn="l" fontAlgn="t"/>
                      <a:r>
                        <a:rPr lang="tr-TR" sz="1600" u="none" strike="noStrike" kern="1200">
                          <a:solidFill>
                            <a:schemeClr val="dk1"/>
                          </a:solidFill>
                          <a:effectLst/>
                          <a:latin typeface="+mn-lt"/>
                          <a:ea typeface="+mn-ea"/>
                          <a:cs typeface="+mn-cs"/>
                        </a:rPr>
                        <a:t>YAD121</a:t>
                      </a:r>
                    </a:p>
                  </a:txBody>
                  <a:tcPr marL="0" marR="0" marT="0" marB="0">
                    <a:cell3D prstMaterial="dkEdge">
                      <a:bevel w="25400" h="25400" prst="angle"/>
                      <a:lightRig rig="flood" dir="t"/>
                    </a:cell3D>
                  </a:tcPr>
                </a:tc>
                <a:tc>
                  <a:txBody>
                    <a:bodyPr/>
                    <a:lstStyle/>
                    <a:p>
                      <a:pPr algn="l" fontAlgn="t"/>
                      <a:r>
                        <a:rPr lang="tr-TR" sz="1600" u="none" strike="noStrike" kern="1200" dirty="0">
                          <a:solidFill>
                            <a:schemeClr val="dk1"/>
                          </a:solidFill>
                          <a:effectLst/>
                          <a:latin typeface="+mn-lt"/>
                          <a:ea typeface="+mn-ea"/>
                          <a:cs typeface="+mn-cs"/>
                        </a:rPr>
                        <a:t>FOREIGN LANGUAGE I (</a:t>
                      </a:r>
                      <a:r>
                        <a:rPr lang="tr-TR" sz="1600" u="none" strike="noStrike" kern="1200" dirty="0" smtClean="0">
                          <a:solidFill>
                            <a:schemeClr val="dk1"/>
                          </a:solidFill>
                          <a:effectLst/>
                          <a:latin typeface="+mn-lt"/>
                          <a:ea typeface="+mn-ea"/>
                          <a:cs typeface="+mn-cs"/>
                        </a:rPr>
                        <a:t>FRENCH)</a:t>
                      </a:r>
                      <a:endParaRPr lang="tr-TR" sz="1600" u="none" strike="noStrike" kern="1200" dirty="0">
                        <a:solidFill>
                          <a:schemeClr val="dk1"/>
                        </a:solidFill>
                        <a:effectLst/>
                        <a:latin typeface="+mn-lt"/>
                        <a:ea typeface="+mn-ea"/>
                        <a:cs typeface="+mn-cs"/>
                      </a:endParaRPr>
                    </a:p>
                  </a:txBody>
                  <a:tcPr marL="0" marR="0" marT="0" marB="0">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YAD122</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FOREIGN LANGUAGE II (</a:t>
                      </a:r>
                      <a:r>
                        <a:rPr lang="tr-TR" sz="1600" u="none" strike="noStrike" kern="1200" dirty="0" smtClean="0">
                          <a:solidFill>
                            <a:schemeClr val="dk1"/>
                          </a:solidFill>
                          <a:effectLst/>
                          <a:latin typeface="+mn-lt"/>
                          <a:ea typeface="+mn-ea"/>
                          <a:cs typeface="+mn-cs"/>
                        </a:rPr>
                        <a:t>FRENCH)</a:t>
                      </a:r>
                      <a:endParaRPr lang="tr-TR"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ctr" fontAlgn="ctr"/>
                      <a:r>
                        <a:rPr lang="is-IS" sz="1600" u="none" strike="noStrike" kern="1200" dirty="0">
                          <a:solidFill>
                            <a:schemeClr val="dk1"/>
                          </a:solidFill>
                          <a:effectLst/>
                          <a:latin typeface="+mn-lt"/>
                          <a:ea typeface="+mn-ea"/>
                          <a:cs typeface="+mn-cs"/>
                        </a:rPr>
                        <a:t>2</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is-IS" sz="1600" u="none" strike="noStrike" kern="1200" dirty="0">
                          <a:solidFill>
                            <a:schemeClr val="dk1"/>
                          </a:solidFill>
                          <a:effectLst/>
                          <a:latin typeface="+mn-lt"/>
                          <a:ea typeface="+mn-ea"/>
                          <a:cs typeface="+mn-cs"/>
                        </a:rPr>
                        <a:t>2</a:t>
                      </a:r>
                    </a:p>
                  </a:txBody>
                  <a:tcPr marL="0" marR="0" marT="0" marB="0" anchor="ctr">
                    <a:cell3D prstMaterial="dkEdge">
                      <a:bevel w="25400" h="25400" prst="angle"/>
                      <a:lightRig rig="flood" dir="t"/>
                    </a:cell3D>
                  </a:tcPr>
                </a:tc>
              </a:tr>
              <a:tr h="132161">
                <a:tc>
                  <a:txBody>
                    <a:bodyPr/>
                    <a:lstStyle/>
                    <a:p>
                      <a:pPr algn="l" fontAlgn="t"/>
                      <a:r>
                        <a:rPr lang="nb-NO" sz="1600" u="none" strike="noStrike" kern="1200">
                          <a:solidFill>
                            <a:schemeClr val="dk1"/>
                          </a:solidFill>
                          <a:effectLst/>
                          <a:latin typeface="+mn-lt"/>
                          <a:ea typeface="+mn-ea"/>
                          <a:cs typeface="+mn-cs"/>
                        </a:rPr>
                        <a:t>ISL1003</a:t>
                      </a:r>
                    </a:p>
                  </a:txBody>
                  <a:tcPr marL="0" marR="0" marT="0" marB="0">
                    <a:cell3D prstMaterial="dkEdge">
                      <a:bevel w="25400" h="25400" prst="angle"/>
                      <a:lightRig rig="flood" dir="t"/>
                    </a:cell3D>
                  </a:tcPr>
                </a:tc>
                <a:tc>
                  <a:txBody>
                    <a:bodyPr/>
                    <a:lstStyle/>
                    <a:p>
                      <a:pPr algn="l" fontAlgn="t"/>
                      <a:r>
                        <a:rPr lang="tr-TR" sz="1600" u="none" strike="noStrike" kern="1200">
                          <a:solidFill>
                            <a:schemeClr val="dk1"/>
                          </a:solidFill>
                          <a:effectLst/>
                          <a:latin typeface="+mn-lt"/>
                          <a:ea typeface="+mn-ea"/>
                          <a:cs typeface="+mn-cs"/>
                        </a:rPr>
                        <a:t>CAREER PLANNING</a:t>
                      </a:r>
                    </a:p>
                  </a:txBody>
                  <a:tcPr marL="0" marR="0" marT="0" marB="0">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1</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1</a:t>
                      </a:r>
                    </a:p>
                  </a:txBody>
                  <a:tcPr marL="0" marR="0" marT="0" marB="0" anchor="ctr">
                    <a:cell3D prstMaterial="dkEdge">
                      <a:bevel w="25400" h="25400" prst="angle"/>
                      <a:lightRig rig="flood" dir="t"/>
                    </a:cell3D>
                  </a:tcPr>
                </a:tc>
                <a:tc>
                  <a:txBody>
                    <a:bodyPr/>
                    <a:lstStyle/>
                    <a:p>
                      <a:pPr algn="l"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l" fontAlgn="t"/>
                      <a:r>
                        <a:rPr lang="sk-SK" sz="1600" u="none" strike="noStrike" kern="1200">
                          <a:solidFill>
                            <a:schemeClr val="dk1"/>
                          </a:solidFill>
                          <a:effectLst/>
                          <a:latin typeface="+mn-lt"/>
                          <a:ea typeface="+mn-ea"/>
                          <a:cs typeface="+mn-cs"/>
                        </a:rPr>
                        <a:t> </a:t>
                      </a:r>
                    </a:p>
                  </a:txBody>
                  <a:tcPr marL="0" marR="0" marT="0" marB="0">
                    <a:cell3D prstMaterial="dkEdge">
                      <a:bevel w="25400" h="25400" prst="angle"/>
                      <a:lightRig rig="flood" dir="t"/>
                    </a:cell3D>
                  </a:tcPr>
                </a:tc>
                <a:tc>
                  <a:txBody>
                    <a:bodyPr/>
                    <a:lstStyle/>
                    <a:p>
                      <a:pPr algn="ctr"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ctr" fontAlgn="t"/>
                      <a:r>
                        <a:rPr lang="sk-SK" sz="1600" u="none" strike="noStrike" kern="1200">
                          <a:solidFill>
                            <a:schemeClr val="dk1"/>
                          </a:solidFill>
                          <a:effectLst/>
                          <a:latin typeface="+mn-lt"/>
                          <a:ea typeface="+mn-ea"/>
                          <a:cs typeface="+mn-cs"/>
                        </a:rPr>
                        <a:t> </a:t>
                      </a:r>
                    </a:p>
                  </a:txBody>
                  <a:tcPr marL="0" marR="0" marT="0" marB="0">
                    <a:cell3D prstMaterial="dkEdge">
                      <a:bevel w="25400" h="25400" prst="angle"/>
                      <a:lightRig rig="flood" dir="t"/>
                    </a:cell3D>
                  </a:tcPr>
                </a:tc>
                <a:tc>
                  <a:txBody>
                    <a:bodyPr/>
                    <a:lstStyle/>
                    <a:p>
                      <a:pPr algn="ctr" fontAlgn="ctr"/>
                      <a:endParaRPr lang="sk-SK"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l" fontAlgn="t"/>
                      <a:endParaRPr lang="nb-NO" sz="1600" u="none" strike="noStrike" kern="1200" dirty="0">
                        <a:solidFill>
                          <a:schemeClr val="dk1"/>
                        </a:solidFill>
                        <a:effectLst/>
                        <a:latin typeface="+mn-lt"/>
                        <a:ea typeface="+mn-ea"/>
                        <a:cs typeface="+mn-cs"/>
                      </a:endParaRPr>
                    </a:p>
                  </a:txBody>
                  <a:tcPr marL="0" marR="0" marT="0" marB="0">
                    <a:cell3D prstMaterial="dkEdge">
                      <a:bevel w="25400" h="25400" prst="angle"/>
                      <a:lightRig rig="flood" dir="t"/>
                    </a:cell3D>
                  </a:tcPr>
                </a:tc>
              </a:tr>
              <a:tr h="132161">
                <a:tc>
                  <a:txBody>
                    <a:bodyPr/>
                    <a:lstStyle/>
                    <a:p>
                      <a:pPr algn="l"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l" fontAlgn="t"/>
                      <a:r>
                        <a:rPr lang="sk-SK" sz="1600" u="none" strike="noStrike" kern="1200">
                          <a:solidFill>
                            <a:schemeClr val="dk1"/>
                          </a:solidFill>
                          <a:effectLst/>
                          <a:latin typeface="+mn-lt"/>
                          <a:ea typeface="+mn-ea"/>
                          <a:cs typeface="+mn-cs"/>
                        </a:rPr>
                        <a:t> </a:t>
                      </a:r>
                    </a:p>
                  </a:txBody>
                  <a:tcPr marL="0" marR="0" marT="0" marB="0">
                    <a:cell3D prstMaterial="dkEdge">
                      <a:bevel w="25400" h="25400" prst="angle"/>
                      <a:lightRig rig="flood" dir="t"/>
                    </a:cell3D>
                  </a:tcPr>
                </a:tc>
                <a:tc>
                  <a:txBody>
                    <a:bodyPr/>
                    <a:lstStyle/>
                    <a:p>
                      <a:pPr algn="ctr"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ctr"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ctr" fontAlgn="t"/>
                      <a:r>
                        <a:rPr lang="sk-SK" sz="1600" u="none" strike="noStrike" kern="1200">
                          <a:solidFill>
                            <a:schemeClr val="dk1"/>
                          </a:solidFill>
                          <a:effectLst/>
                          <a:latin typeface="+mn-lt"/>
                          <a:ea typeface="+mn-ea"/>
                          <a:cs typeface="+mn-cs"/>
                        </a:rPr>
                        <a:t> </a:t>
                      </a:r>
                    </a:p>
                  </a:txBody>
                  <a:tcPr marL="0" marR="0" marT="0" marB="0">
                    <a:cell3D prstMaterial="dkEdge">
                      <a:bevel w="25400" h="25400" prst="angle"/>
                      <a:lightRig rig="flood" dir="t"/>
                    </a:cell3D>
                  </a:tcPr>
                </a:tc>
                <a:tc>
                  <a:txBody>
                    <a:bodyPr/>
                    <a:lstStyle/>
                    <a:p>
                      <a:pPr algn="ctr"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l"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l" fontAlgn="t"/>
                      <a:r>
                        <a:rPr lang="sk-SK" sz="1600" u="none" strike="noStrike" kern="1200">
                          <a:solidFill>
                            <a:schemeClr val="dk1"/>
                          </a:solidFill>
                          <a:effectLst/>
                          <a:latin typeface="+mn-lt"/>
                          <a:ea typeface="+mn-ea"/>
                          <a:cs typeface="+mn-cs"/>
                        </a:rPr>
                        <a:t> </a:t>
                      </a:r>
                    </a:p>
                  </a:txBody>
                  <a:tcPr marL="0" marR="0" marT="0" marB="0">
                    <a:cell3D prstMaterial="dkEdge">
                      <a:bevel w="25400" h="25400" prst="angle"/>
                      <a:lightRig rig="flood" dir="t"/>
                    </a:cell3D>
                  </a:tcPr>
                </a:tc>
                <a:tc>
                  <a:txBody>
                    <a:bodyPr/>
                    <a:lstStyle/>
                    <a:p>
                      <a:pPr algn="ctr"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ctr" fontAlgn="t"/>
                      <a:r>
                        <a:rPr lang="sk-SK" sz="1600" u="none" strike="noStrike" kern="1200">
                          <a:solidFill>
                            <a:schemeClr val="dk1"/>
                          </a:solidFill>
                          <a:effectLst/>
                          <a:latin typeface="+mn-lt"/>
                          <a:ea typeface="+mn-ea"/>
                          <a:cs typeface="+mn-cs"/>
                        </a:rPr>
                        <a:t> </a:t>
                      </a:r>
                    </a:p>
                  </a:txBody>
                  <a:tcPr marL="0" marR="0" marT="0" marB="0">
                    <a:cell3D prstMaterial="dkEdge">
                      <a:bevel w="25400" h="25400" prst="angle"/>
                      <a:lightRig rig="flood" dir="t"/>
                    </a:cell3D>
                  </a:tcPr>
                </a:tc>
                <a:tc>
                  <a:txBody>
                    <a:bodyPr/>
                    <a:lstStyle/>
                    <a:p>
                      <a:pPr algn="ctr"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c>
                  <a:txBody>
                    <a:bodyPr/>
                    <a:lstStyle/>
                    <a:p>
                      <a:pPr algn="l" fontAlgn="ctr"/>
                      <a:r>
                        <a:rPr lang="sk-SK" sz="1600" u="none" strike="noStrike" kern="1200">
                          <a:solidFill>
                            <a:schemeClr val="dk1"/>
                          </a:solidFill>
                          <a:effectLst/>
                          <a:latin typeface="+mn-lt"/>
                          <a:ea typeface="+mn-ea"/>
                          <a:cs typeface="+mn-cs"/>
                        </a:rPr>
                        <a:t> </a:t>
                      </a:r>
                    </a:p>
                  </a:txBody>
                  <a:tcPr marL="0" marR="0" marT="0" marB="0" anchor="ctr">
                    <a:cell3D prstMaterial="dkEdge">
                      <a:bevel w="25400" h="25400" prst="angle"/>
                      <a:lightRig rig="flood" dir="t"/>
                    </a:cell3D>
                  </a:tcPr>
                </a:tc>
              </a:tr>
              <a:tr h="132161">
                <a:tc>
                  <a:txBody>
                    <a:bodyPr/>
                    <a:lstStyle/>
                    <a:p>
                      <a:pPr algn="l" fontAlgn="ctr"/>
                      <a:r>
                        <a:rPr lang="is-IS" sz="1600" u="none" strike="noStrike" kern="1200">
                          <a:solidFill>
                            <a:schemeClr val="dk1"/>
                          </a:solidFill>
                          <a:effectLst/>
                          <a:latin typeface="+mn-lt"/>
                          <a:ea typeface="+mn-ea"/>
                          <a:cs typeface="+mn-cs"/>
                        </a:rPr>
                        <a:t>IKT1201</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MICRO ECONOMICS </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c>
                  <a:txBody>
                    <a:bodyPr/>
                    <a:lstStyle/>
                    <a:p>
                      <a:pPr algn="l" fontAlgn="ctr"/>
                      <a:r>
                        <a:rPr lang="fi-FI" sz="1600" u="none" strike="noStrike" kern="1200">
                          <a:solidFill>
                            <a:schemeClr val="dk1"/>
                          </a:solidFill>
                          <a:effectLst/>
                          <a:latin typeface="+mn-lt"/>
                          <a:ea typeface="+mn-ea"/>
                          <a:cs typeface="+mn-cs"/>
                        </a:rPr>
                        <a:t>IKT1202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MACRO ECONOMICS </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r>
              <a:tr h="132161">
                <a:tc>
                  <a:txBody>
                    <a:bodyPr/>
                    <a:lstStyle/>
                    <a:p>
                      <a:pPr algn="l" fontAlgn="ctr"/>
                      <a:r>
                        <a:rPr lang="nb-NO" sz="1600" u="none" strike="noStrike" kern="1200">
                          <a:solidFill>
                            <a:schemeClr val="dk1"/>
                          </a:solidFill>
                          <a:effectLst/>
                          <a:latin typeface="+mn-lt"/>
                          <a:ea typeface="+mn-ea"/>
                          <a:cs typeface="+mn-cs"/>
                        </a:rPr>
                        <a:t>ISL1001</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INTRODUCTION TO BUSINESS I</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c>
                  <a:txBody>
                    <a:bodyPr/>
                    <a:lstStyle/>
                    <a:p>
                      <a:pPr algn="l" fontAlgn="ctr"/>
                      <a:r>
                        <a:rPr lang="nb-NO" sz="1600" u="none" strike="noStrike" kern="1200">
                          <a:solidFill>
                            <a:schemeClr val="dk1"/>
                          </a:solidFill>
                          <a:effectLst/>
                          <a:latin typeface="+mn-lt"/>
                          <a:ea typeface="+mn-ea"/>
                          <a:cs typeface="+mn-cs"/>
                        </a:rPr>
                        <a:t>ISL1002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INTRODUCTION TO BUSINESS II</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r>
              <a:tr h="132161">
                <a:tc>
                  <a:txBody>
                    <a:bodyPr/>
                    <a:lstStyle/>
                    <a:p>
                      <a:pPr algn="l" fontAlgn="ctr"/>
                      <a:r>
                        <a:rPr lang="is-IS" sz="1600" u="none" strike="noStrike" kern="1200">
                          <a:solidFill>
                            <a:schemeClr val="dk1"/>
                          </a:solidFill>
                          <a:effectLst/>
                          <a:latin typeface="+mn-lt"/>
                          <a:ea typeface="+mn-ea"/>
                          <a:cs typeface="+mn-cs"/>
                        </a:rPr>
                        <a:t>ISL1201</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INTRODUCTION TO ACCOUNTING I</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c>
                  <a:txBody>
                    <a:bodyPr/>
                    <a:lstStyle/>
                    <a:p>
                      <a:pPr algn="l" fontAlgn="ctr"/>
                      <a:r>
                        <a:rPr lang="is-IS" sz="1600" u="none" strike="noStrike" kern="1200">
                          <a:solidFill>
                            <a:schemeClr val="dk1"/>
                          </a:solidFill>
                          <a:effectLst/>
                          <a:latin typeface="+mn-lt"/>
                          <a:ea typeface="+mn-ea"/>
                          <a:cs typeface="+mn-cs"/>
                        </a:rPr>
                        <a:t>ISL1202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INTRODUCTION TO ACCOUNTING II</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r>
              <a:tr h="132161">
                <a:tc>
                  <a:txBody>
                    <a:bodyPr/>
                    <a:lstStyle/>
                    <a:p>
                      <a:pPr algn="l" fontAlgn="ctr"/>
                      <a:r>
                        <a:rPr lang="nb-NO" sz="1600" u="none" strike="noStrike" kern="1200">
                          <a:solidFill>
                            <a:schemeClr val="dk1"/>
                          </a:solidFill>
                          <a:effectLst/>
                          <a:latin typeface="+mn-lt"/>
                          <a:ea typeface="+mn-ea"/>
                          <a:cs typeface="+mn-cs"/>
                        </a:rPr>
                        <a:t>ISL1401</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BUSINESS MATHEMATICS I</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c>
                  <a:txBody>
                    <a:bodyPr/>
                    <a:lstStyle/>
                    <a:p>
                      <a:pPr algn="l" fontAlgn="ctr"/>
                      <a:r>
                        <a:rPr lang="nb-NO" sz="1600" u="none" strike="noStrike" kern="1200">
                          <a:solidFill>
                            <a:schemeClr val="dk1"/>
                          </a:solidFill>
                          <a:effectLst/>
                          <a:latin typeface="+mn-lt"/>
                          <a:ea typeface="+mn-ea"/>
                          <a:cs typeface="+mn-cs"/>
                        </a:rPr>
                        <a:t>ISL1402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BUSINESS MATHEMATICS II</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0" marR="0" marT="0" marB="0" anchor="ctr">
                    <a:cell3D prstMaterial="dkEdge">
                      <a:bevel w="25400" h="25400" prst="angle"/>
                      <a:lightRig rig="flood" dir="t"/>
                    </a:cell3D>
                  </a:tcPr>
                </a:tc>
              </a:tr>
              <a:tr h="132161">
                <a:tc>
                  <a:txBody>
                    <a:bodyPr/>
                    <a:lstStyle/>
                    <a:p>
                      <a:pPr algn="l" fontAlgn="ctr"/>
                      <a:r>
                        <a:rPr lang="de-DE" sz="1600" u="none" strike="noStrike" kern="1200">
                          <a:solidFill>
                            <a:schemeClr val="dk1"/>
                          </a:solidFill>
                          <a:effectLst/>
                          <a:latin typeface="+mn-lt"/>
                          <a:ea typeface="+mn-ea"/>
                          <a:cs typeface="+mn-cs"/>
                        </a:rPr>
                        <a:t>KAM1103</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SOCIOLOGY</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4</a:t>
                      </a:r>
                    </a:p>
                  </a:txBody>
                  <a:tcPr marL="0" marR="0" marT="0" marB="0" anchor="ctr">
                    <a:cell3D prstMaterial="dkEdge">
                      <a:bevel w="25400" h="25400" prst="angle"/>
                      <a:lightRig rig="flood" dir="t"/>
                    </a:cell3D>
                  </a:tcPr>
                </a:tc>
                <a:tc>
                  <a:txBody>
                    <a:bodyPr/>
                    <a:lstStyle/>
                    <a:p>
                      <a:pPr algn="l" fontAlgn="ctr"/>
                      <a:r>
                        <a:rPr lang="de-DE" sz="1600" u="none" strike="noStrike" kern="1200">
                          <a:solidFill>
                            <a:schemeClr val="dk1"/>
                          </a:solidFill>
                          <a:effectLst/>
                          <a:latin typeface="+mn-lt"/>
                          <a:ea typeface="+mn-ea"/>
                          <a:cs typeface="+mn-cs"/>
                        </a:rPr>
                        <a:t>KAM1404</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INTRODUCTION TO LAW</a:t>
                      </a:r>
                    </a:p>
                  </a:txBody>
                  <a:tcPr marL="0" marR="0" marT="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3</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0" marR="0" marT="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4</a:t>
                      </a:r>
                    </a:p>
                  </a:txBody>
                  <a:tcPr marL="0" marR="0" marT="0" marB="0" anchor="ctr">
                    <a:cell3D prstMaterial="dkEdge">
                      <a:bevel w="25400" h="25400" prst="angle"/>
                      <a:lightRig rig="flood" dir="t"/>
                    </a:cell3D>
                  </a:tcPr>
                </a:tc>
              </a:tr>
              <a:tr h="132161">
                <a:tc>
                  <a:txBody>
                    <a:bodyPr/>
                    <a:lstStyle/>
                    <a:p>
                      <a:pPr algn="l" fontAlgn="ctr"/>
                      <a:r>
                        <a:rPr lang="sk-SK" sz="1600" u="none" strike="noStrike" dirty="0">
                          <a:effectLst/>
                        </a:rPr>
                        <a:t> </a:t>
                      </a:r>
                      <a:endParaRPr lang="sk-SK"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r" fontAlgn="ctr"/>
                      <a:r>
                        <a:rPr lang="tr-TR" sz="1600" b="1" u="none" strike="noStrike" dirty="0" smtClean="0">
                          <a:effectLst/>
                        </a:rPr>
                        <a:t>TERM CREDIT</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a:effectLst/>
                        </a:rPr>
                        <a:t>30</a:t>
                      </a:r>
                      <a:endParaRPr lang="tr-TR" sz="1600" b="1" i="0" u="none" strike="noStrike">
                        <a:solidFill>
                          <a:srgbClr val="000000"/>
                        </a:solidFill>
                        <a:effectLst/>
                        <a:latin typeface="Times New Roman" charset="0"/>
                      </a:endParaRPr>
                    </a:p>
                  </a:txBody>
                  <a:tcPr marL="4405" marR="4405" marT="4405" marB="0" anchor="b">
                    <a:cell3D prstMaterial="dkEdge">
                      <a:bevel w="25400" h="25400" prst="angle"/>
                      <a:lightRig rig="flood" dir="t"/>
                    </a:cell3D>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600" b="1" u="none" strike="noStrike" smtClean="0">
                          <a:effectLst/>
                        </a:rPr>
                        <a:t>TERM CREDIT</a:t>
                      </a:r>
                      <a:endParaRPr lang="tr-TR" sz="1600" b="1" i="0" u="none" strike="noStrike" dirty="0" smtClean="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4405" marR="4405" marT="4405" marB="0" anchor="b">
                    <a:cell3D prstMaterial="dkEdge">
                      <a:bevel w="25400" h="25400" prst="angle"/>
                      <a:lightRig rig="flood" dir="t"/>
                    </a:cell3D>
                  </a:tcPr>
                </a:tc>
              </a:tr>
            </a:tbl>
          </a:graphicData>
        </a:graphic>
      </p:graphicFrame>
    </p:spTree>
    <p:extLst>
      <p:ext uri="{BB962C8B-B14F-4D97-AF65-F5344CB8AC3E}">
        <p14:creationId xmlns:p14="http://schemas.microsoft.com/office/powerpoint/2010/main" val="28764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44557231"/>
              </p:ext>
            </p:extLst>
          </p:nvPr>
        </p:nvGraphicFramePr>
        <p:xfrm>
          <a:off x="658367" y="1719072"/>
          <a:ext cx="10960609" cy="4250215"/>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1048513"/>
                <a:gridCol w="2548128"/>
                <a:gridCol w="292608"/>
                <a:gridCol w="365760"/>
                <a:gridCol w="463296"/>
                <a:gridCol w="670560"/>
                <a:gridCol w="1048512"/>
                <a:gridCol w="2657856"/>
                <a:gridCol w="316992"/>
                <a:gridCol w="316992"/>
                <a:gridCol w="414528"/>
                <a:gridCol w="816864"/>
              </a:tblGrid>
              <a:tr h="158594">
                <a:tc gridSpan="6">
                  <a:txBody>
                    <a:bodyPr/>
                    <a:lstStyle/>
                    <a:p>
                      <a:pPr algn="ctr" fontAlgn="ctr"/>
                      <a:r>
                        <a:rPr lang="tr-TR" sz="1600" b="1" u="none" strike="noStrike" dirty="0">
                          <a:effectLst/>
                        </a:rPr>
                        <a:t>III</a:t>
                      </a:r>
                      <a:r>
                        <a:rPr lang="tr-TR" sz="1600" b="1" u="none" strike="noStrike" dirty="0" smtClean="0">
                          <a:effectLst/>
                        </a:rPr>
                        <a:t>. TERM/FALL SEMESTER</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fontAlgn="ctr"/>
                      <a:r>
                        <a:rPr lang="tr-TR" sz="1600" b="1" u="none" strike="noStrike" dirty="0">
                          <a:effectLst/>
                        </a:rPr>
                        <a:t>IV</a:t>
                      </a:r>
                      <a:r>
                        <a:rPr lang="tr-TR" sz="1600" b="1" u="none" strike="noStrike" dirty="0" smtClean="0">
                          <a:effectLst/>
                        </a:rPr>
                        <a:t>. TERM/FALL SEMESTER</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r>
              <a:tr h="132161">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r>
              <a:tr h="132161">
                <a:tc>
                  <a:txBody>
                    <a:bodyPr/>
                    <a:lstStyle/>
                    <a:p>
                      <a:pPr algn="l" fontAlgn="ctr"/>
                      <a:r>
                        <a:rPr lang="tr-TR" sz="1600" b="1" u="none" strike="noStrike" dirty="0" smtClean="0">
                          <a:effectLst/>
                        </a:rPr>
                        <a:t>CODE</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b="1" u="none" strike="noStrike" dirty="0" smtClean="0">
                          <a:effectLst/>
                        </a:rPr>
                        <a:t>COURSE</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dirty="0" smtClean="0">
                          <a:effectLst/>
                        </a:rPr>
                        <a:t>A</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dirty="0" smtClean="0">
                          <a:effectLst/>
                        </a:rPr>
                        <a:t>ECTS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b="1" u="none" strike="noStrike" dirty="0" smtClean="0">
                          <a:effectLst/>
                        </a:rPr>
                        <a:t>CODE</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tr-TR" sz="1600" b="1" u="none" strike="noStrike" dirty="0" smtClean="0">
                          <a:effectLst/>
                        </a:rPr>
                        <a:t>COURSE</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i="0" u="none" strike="noStrike" dirty="0">
                          <a:solidFill>
                            <a:schemeClr val="dk1"/>
                          </a:solidFill>
                          <a:effectLst/>
                          <a:latin typeface="+mn-lt"/>
                        </a:rPr>
                        <a:t>A</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dirty="0">
                          <a:effectLst/>
                        </a:rPr>
                        <a:t>L</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b="1" u="none" strike="noStrike" dirty="0" smtClean="0">
                          <a:effectLst/>
                        </a:rPr>
                        <a:t>ECTS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r>
              <a:tr h="132161">
                <a:tc>
                  <a:txBody>
                    <a:bodyPr/>
                    <a:lstStyle/>
                    <a:p>
                      <a:pPr algn="l" fontAlgn="ctr"/>
                      <a:r>
                        <a:rPr lang="hr-HR" sz="1600" u="none" strike="noStrike" kern="1200" dirty="0">
                          <a:solidFill>
                            <a:schemeClr val="dk1"/>
                          </a:solidFill>
                          <a:effectLst/>
                          <a:latin typeface="+mn-lt"/>
                          <a:ea typeface="+mn-ea"/>
                          <a:cs typeface="+mn-cs"/>
                        </a:rPr>
                        <a:t>EKO2207</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DESCRIPTIVE STATISTICS</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kern="1200">
                          <a:solidFill>
                            <a:schemeClr val="dk1"/>
                          </a:solidFill>
                          <a:effectLst/>
                          <a:latin typeface="+mn-lt"/>
                          <a:ea typeface="+mn-ea"/>
                          <a:cs typeface="+mn-cs"/>
                        </a:rPr>
                        <a:t>ISL2212</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INTRODUCTION TO FINANCE</a:t>
                      </a:r>
                    </a:p>
                  </a:txBody>
                  <a:tcPr marL="0" marR="0" marT="0" marB="0" anchor="ctr">
                    <a:cell3D prstMaterial="dkEdge">
                      <a:bevel w="25400" h="25400" prst="angle"/>
                      <a:lightRig rig="flood" dir="t"/>
                    </a:cell3D>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r>
              <a:tr h="132161">
                <a:tc>
                  <a:txBody>
                    <a:bodyPr/>
                    <a:lstStyle/>
                    <a:p>
                      <a:pPr algn="l" fontAlgn="ctr"/>
                      <a:r>
                        <a:rPr lang="cs-CZ" sz="1600" u="none" strike="noStrike" kern="1200">
                          <a:solidFill>
                            <a:schemeClr val="dk1"/>
                          </a:solidFill>
                          <a:effectLst/>
                          <a:latin typeface="+mn-lt"/>
                          <a:ea typeface="+mn-ea"/>
                          <a:cs typeface="+mn-cs"/>
                        </a:rPr>
                        <a:t>ISL2301</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FUNDAMENTALS OF MARKETING</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kern="1200">
                          <a:solidFill>
                            <a:schemeClr val="dk1"/>
                          </a:solidFill>
                          <a:effectLst/>
                          <a:latin typeface="+mn-lt"/>
                          <a:ea typeface="+mn-ea"/>
                          <a:cs typeface="+mn-cs"/>
                        </a:rPr>
                        <a:t>ISL2104</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ORGANIZATION THEORY</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r>
              <a:tr h="132161">
                <a:tc>
                  <a:txBody>
                    <a:bodyPr/>
                    <a:lstStyle/>
                    <a:p>
                      <a:pPr algn="l" fontAlgn="ctr"/>
                      <a:r>
                        <a:rPr lang="fi-FI" sz="1600" u="none" strike="noStrike" kern="1200">
                          <a:solidFill>
                            <a:schemeClr val="dk1"/>
                          </a:solidFill>
                          <a:effectLst/>
                          <a:latin typeface="+mn-lt"/>
                          <a:ea typeface="+mn-ea"/>
                          <a:cs typeface="+mn-cs"/>
                        </a:rPr>
                        <a:t>ISL2101</a:t>
                      </a:r>
                    </a:p>
                  </a:txBody>
                  <a:tcPr marL="0" marR="0" marT="0" marB="0" anchor="ctr">
                    <a:cell3D prstMaterial="dkEdge">
                      <a:bevel w="25400" h="25400" prst="angle"/>
                      <a:lightRig rig="flood" dir="t"/>
                    </a:cell3D>
                  </a:tcPr>
                </a:tc>
                <a:tc>
                  <a:txBody>
                    <a:bodyPr/>
                    <a:lstStyle/>
                    <a:p>
                      <a:pPr algn="l" fontAlgn="ctr"/>
                      <a:r>
                        <a:rPr lang="tr-TR" sz="1600" u="none" strike="noStrike" kern="1200" dirty="0" smtClean="0">
                          <a:solidFill>
                            <a:schemeClr val="dk1"/>
                          </a:solidFill>
                          <a:effectLst/>
                          <a:latin typeface="+mn-lt"/>
                          <a:ea typeface="+mn-ea"/>
                          <a:cs typeface="+mn-cs"/>
                        </a:rPr>
                        <a:t>MANAGEMENT</a:t>
                      </a:r>
                      <a:endParaRPr lang="tr-TR"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cs-CZ" sz="1600" u="none" strike="noStrike" kern="1200" dirty="0" smtClean="0">
                          <a:solidFill>
                            <a:schemeClr val="dk1"/>
                          </a:solidFill>
                          <a:effectLst/>
                          <a:latin typeface="+mn-lt"/>
                          <a:ea typeface="+mn-ea"/>
                          <a:cs typeface="+mn-cs"/>
                        </a:rPr>
                        <a:t>ISL2114</a:t>
                      </a:r>
                      <a:endParaRPr lang="cs-CZ"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l" fontAlgn="ctr"/>
                      <a:r>
                        <a:rPr lang="tr-TR" sz="1600" u="none" strike="noStrike" kern="1200" dirty="0" smtClean="0">
                          <a:solidFill>
                            <a:schemeClr val="dk1"/>
                          </a:solidFill>
                          <a:effectLst/>
                          <a:latin typeface="+mn-lt"/>
                          <a:ea typeface="+mn-ea"/>
                          <a:cs typeface="+mn-cs"/>
                        </a:rPr>
                        <a:t>COMPERATIVE MANAGEMENT</a:t>
                      </a:r>
                      <a:endParaRPr lang="tr-TR"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r>
              <a:tr h="132161">
                <a:tc>
                  <a:txBody>
                    <a:bodyPr/>
                    <a:lstStyle/>
                    <a:p>
                      <a:pPr algn="l" fontAlgn="ctr"/>
                      <a:r>
                        <a:rPr lang="is-IS" sz="1600" u="none" strike="noStrike" kern="1200">
                          <a:solidFill>
                            <a:schemeClr val="dk1"/>
                          </a:solidFill>
                          <a:effectLst/>
                          <a:latin typeface="+mn-lt"/>
                          <a:ea typeface="+mn-ea"/>
                          <a:cs typeface="+mn-cs"/>
                        </a:rPr>
                        <a:t>ISL2201</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FINANCIAL REPORTING</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l" fontAlgn="ctr"/>
                      <a:r>
                        <a:rPr lang="is-IS" sz="1600" u="none" strike="noStrike" kern="1200">
                          <a:solidFill>
                            <a:schemeClr val="dk1"/>
                          </a:solidFill>
                          <a:effectLst/>
                          <a:latin typeface="+mn-lt"/>
                          <a:ea typeface="+mn-ea"/>
                          <a:cs typeface="+mn-cs"/>
                        </a:rPr>
                        <a:t>ISL2206</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FINANCIAL STATEMENT ANALYSIS</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r>
              <a:tr h="404307">
                <a:tc gridSpan="2">
                  <a:txBody>
                    <a:bodyPr/>
                    <a:lstStyle/>
                    <a:p>
                      <a:pPr algn="l" fontAlgn="ctr"/>
                      <a:r>
                        <a:rPr lang="tr-TR" sz="1600" b="1" u="sng" strike="noStrike" dirty="0" smtClean="0">
                          <a:effectLst/>
                        </a:rPr>
                        <a:t>ELECTIVE COURSES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b="1" u="sng" strike="noStrike" dirty="0" smtClean="0">
                          <a:effectLst/>
                        </a:rPr>
                        <a:t>ELECTIVE COURSES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r>
              <a:tr h="132161">
                <a:tc gridSpan="2">
                  <a:txBody>
                    <a:bodyPr/>
                    <a:lstStyle/>
                    <a:p>
                      <a:pPr algn="l" fontAlgn="ctr"/>
                      <a:r>
                        <a:rPr lang="tr-TR" sz="1600" u="none" strike="noStrike" smtClean="0">
                          <a:effectLst/>
                        </a:rPr>
                        <a:t>FIELD OR NON-FIELD COURSE 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smtClean="0">
                          <a:effectLst/>
                        </a:rPr>
                        <a:t>FIELD OR NON-FIELD COURSE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r>
              <a:tr h="132161">
                <a:tc gridSpan="2">
                  <a:txBody>
                    <a:bodyPr/>
                    <a:lstStyle/>
                    <a:p>
                      <a:pPr algn="l" fontAlgn="ctr"/>
                      <a:r>
                        <a:rPr lang="tr-TR" sz="1600" u="none" strike="noStrike" dirty="0" smtClean="0">
                          <a:effectLst/>
                        </a:rPr>
                        <a:t>FIELD OR NON-FIELD COURSE II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gridSpan="2">
                  <a:txBody>
                    <a:bodyPr/>
                    <a:lstStyle/>
                    <a:p>
                      <a:pPr algn="l" fontAlgn="ctr"/>
                      <a:r>
                        <a:rPr lang="tr-TR" sz="1600" u="none" strike="noStrike" dirty="0" smtClean="0">
                          <a:effectLst/>
                        </a:rPr>
                        <a:t>FIELD OR NON-FIELD COURSE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r>
              <a:tr h="410123">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sk-SK" sz="1600" u="none" strike="noStrike" dirty="0">
                          <a:effectLst/>
                        </a:rPr>
                        <a:t> </a:t>
                      </a:r>
                      <a:r>
                        <a:rPr lang="tr-TR" sz="1600" b="1" u="none" strike="noStrike" dirty="0" smtClean="0">
                          <a:effectLst/>
                        </a:rPr>
                        <a:t>TERM CREDIT</a:t>
                      </a:r>
                      <a:endParaRPr lang="tr-TR" sz="1600" b="1" i="0" u="none" strike="noStrike" dirty="0" smtClean="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a:effectLst/>
                        </a:rPr>
                        <a:t>30</a:t>
                      </a:r>
                      <a:endParaRPr lang="tr-TR" sz="1600" b="1" i="0" u="none" strike="noStrike">
                        <a:solidFill>
                          <a:srgbClr val="000000"/>
                        </a:solidFill>
                        <a:effectLst/>
                        <a:latin typeface="Times New Roman" charset="0"/>
                      </a:endParaRPr>
                    </a:p>
                  </a:txBody>
                  <a:tcPr marL="4405" marR="4405" marT="4405" marB="0" anchor="b">
                    <a:cell3D prstMaterial="dkEdge">
                      <a:bevel w="25400" h="25400" prst="angle"/>
                      <a:lightRig rig="flood" dir="t"/>
                    </a:cell3D>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tr-TR" sz="1600" b="1" u="none" strike="noStrike" dirty="0" smtClean="0">
                          <a:effectLst/>
                        </a:rPr>
                        <a:t>TERM CREDIT</a:t>
                      </a:r>
                      <a:endParaRPr lang="tr-TR" sz="1600" b="1" i="0" u="none" strike="noStrike" dirty="0" smtClean="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4405" marR="4405" marT="4405" marB="0" anchor="b">
                    <a:cell3D prstMaterial="dkEdge">
                      <a:bevel w="25400" h="25400" prst="angle"/>
                      <a:lightRig rig="flood" dir="t"/>
                    </a:cell3D>
                  </a:tcPr>
                </a:tc>
              </a:tr>
            </a:tbl>
          </a:graphicData>
        </a:graphic>
      </p:graphicFrame>
      <p:sp>
        <p:nvSpPr>
          <p:cNvPr id="5" name="Başlık 1"/>
          <p:cNvSpPr>
            <a:spLocks noGrp="1"/>
          </p:cNvSpPr>
          <p:nvPr>
            <p:ph type="title"/>
          </p:nvPr>
        </p:nvSpPr>
        <p:spPr>
          <a:xfrm>
            <a:off x="2919984" y="520533"/>
            <a:ext cx="8610600" cy="820587"/>
          </a:xfrm>
        </p:spPr>
        <p:txBody>
          <a:bodyPr/>
          <a:lstStyle/>
          <a:p>
            <a:r>
              <a:rPr lang="en-GB" b="1" dirty="0" err="1" smtClean="0"/>
              <a:t>Ders</a:t>
            </a:r>
            <a:r>
              <a:rPr lang="en-GB" b="1" dirty="0" smtClean="0"/>
              <a:t> </a:t>
            </a:r>
            <a:r>
              <a:rPr lang="en-GB" b="1" dirty="0" err="1" smtClean="0"/>
              <a:t>planı</a:t>
            </a:r>
            <a:endParaRPr lang="en-GB" b="1" dirty="0"/>
          </a:p>
        </p:txBody>
      </p:sp>
    </p:spTree>
    <p:extLst>
      <p:ext uri="{BB962C8B-B14F-4D97-AF65-F5344CB8AC3E}">
        <p14:creationId xmlns:p14="http://schemas.microsoft.com/office/powerpoint/2010/main" val="40172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nvPr>
        </p:nvGraphicFramePr>
        <p:xfrm>
          <a:off x="728472" y="2176717"/>
          <a:ext cx="10371670" cy="3650551"/>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724505"/>
                <a:gridCol w="2811175"/>
                <a:gridCol w="256032"/>
                <a:gridCol w="329184"/>
                <a:gridCol w="353568"/>
                <a:gridCol w="585216"/>
                <a:gridCol w="398614"/>
                <a:gridCol w="421298"/>
                <a:gridCol w="2962656"/>
                <a:gridCol w="292608"/>
                <a:gridCol w="268224"/>
                <a:gridCol w="353568"/>
                <a:gridCol w="615022"/>
              </a:tblGrid>
              <a:tr h="257175">
                <a:tc gridSpan="6">
                  <a:txBody>
                    <a:bodyPr/>
                    <a:lstStyle/>
                    <a:p>
                      <a:pPr algn="ctr" fontAlgn="ctr"/>
                      <a:r>
                        <a:rPr lang="tr-TR" sz="1600" b="1" u="none" strike="noStrike" dirty="0">
                          <a:effectLst/>
                        </a:rPr>
                        <a:t>V</a:t>
                      </a:r>
                      <a:r>
                        <a:rPr lang="tr-TR" sz="1600" b="1" u="none" strike="noStrike" dirty="0" smtClean="0">
                          <a:effectLst/>
                        </a:rPr>
                        <a:t>. TERM/FALL SEMESTER</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ctr"/>
                      <a:r>
                        <a:rPr lang="tr-TR" sz="1600" b="1" u="none" strike="noStrike" dirty="0">
                          <a:effectLst/>
                        </a:rPr>
                        <a:t>VI</a:t>
                      </a:r>
                      <a:r>
                        <a:rPr lang="tr-TR" sz="1600" b="1" u="none" strike="noStrike" dirty="0" smtClean="0">
                          <a:effectLst/>
                        </a:rPr>
                        <a:t>. TERM/FALL SEMESTER</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500">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r>
              <a:tr h="190500">
                <a:tc>
                  <a:txBody>
                    <a:bodyPr/>
                    <a:lstStyle/>
                    <a:p>
                      <a:pPr algn="l" fontAlgn="ctr"/>
                      <a:r>
                        <a:rPr lang="tr-TR" sz="1600" b="1" u="none" strike="noStrike" dirty="0" smtClean="0">
                          <a:effectLst/>
                        </a:rPr>
                        <a:t>CODE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b="1" u="none" strike="noStrike" dirty="0" smtClean="0">
                          <a:effectLst/>
                        </a:rPr>
                        <a:t>COURSE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i="0" u="none" strike="noStrike" dirty="0">
                          <a:solidFill>
                            <a:schemeClr val="dk1"/>
                          </a:solidFill>
                          <a:effectLst/>
                          <a:latin typeface="+mn-lt"/>
                        </a:rPr>
                        <a:t>A</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smtClean="0">
                          <a:effectLst/>
                        </a:rPr>
                        <a:t>ECTS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tr-TR" sz="1600" b="1" u="none" strike="noStrike" dirty="0" smtClean="0">
                          <a:effectLst/>
                        </a:rPr>
                        <a:t>CODE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b="1" u="none" strike="noStrike" dirty="0" smtClean="0">
                          <a:effectLst/>
                        </a:rPr>
                        <a:t>COURSE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smtClean="0">
                          <a:effectLst/>
                        </a:rPr>
                        <a:t>A</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smtClean="0">
                          <a:effectLst/>
                        </a:rPr>
                        <a:t>ECTS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a:txBody>
                    <a:bodyPr/>
                    <a:lstStyle/>
                    <a:p>
                      <a:pPr algn="l" fontAlgn="ctr"/>
                      <a:r>
                        <a:rPr lang="is-IS" sz="1600" u="none" strike="noStrike" kern="1200">
                          <a:solidFill>
                            <a:schemeClr val="dk1"/>
                          </a:solidFill>
                          <a:effectLst/>
                          <a:latin typeface="+mn-lt"/>
                          <a:ea typeface="+mn-ea"/>
                          <a:cs typeface="+mn-cs"/>
                        </a:rPr>
                        <a:t>ISL3105</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HUMAN RESOURCES MANAGEMENT</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is-IS" sz="1600" u="none" strike="noStrike" kern="1200" dirty="0" smtClean="0">
                          <a:solidFill>
                            <a:schemeClr val="dk1"/>
                          </a:solidFill>
                          <a:effectLst/>
                          <a:latin typeface="+mn-lt"/>
                          <a:ea typeface="+mn-ea"/>
                          <a:cs typeface="+mn-cs"/>
                        </a:rPr>
                        <a:t>ISL3006</a:t>
                      </a:r>
                      <a:endParaRPr lang="is-IS"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hMerge="1">
                  <a:txBody>
                    <a:bodyPr/>
                    <a:lstStyle/>
                    <a:p>
                      <a:pPr algn="l" fontAlgn="ctr"/>
                      <a:endParaRPr lang="tr-TR"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RESEARCH METHODS</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a:txBody>
                    <a:bodyPr/>
                    <a:lstStyle/>
                    <a:p>
                      <a:pPr algn="l" fontAlgn="ctr"/>
                      <a:r>
                        <a:rPr lang="is-IS" sz="1600" u="none" strike="noStrike" kern="1200">
                          <a:solidFill>
                            <a:schemeClr val="dk1"/>
                          </a:solidFill>
                          <a:effectLst/>
                          <a:latin typeface="+mn-lt"/>
                          <a:ea typeface="+mn-ea"/>
                          <a:cs typeface="+mn-cs"/>
                        </a:rPr>
                        <a:t>ISL3201</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FINANCIAL MANAGEMENT</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is-IS" sz="1600" u="none" strike="noStrike" kern="1200">
                          <a:solidFill>
                            <a:schemeClr val="dk1"/>
                          </a:solidFill>
                          <a:effectLst/>
                          <a:latin typeface="+mn-lt"/>
                          <a:ea typeface="+mn-ea"/>
                          <a:cs typeface="+mn-cs"/>
                        </a:rPr>
                        <a:t>ISL3208</a:t>
                      </a:r>
                    </a:p>
                  </a:txBody>
                  <a:tcPr marL="0" marR="0" marT="0" marB="0" anchor="ctr">
                    <a:cell3D prstMaterial="dkEdge">
                      <a:bevel w="25400" h="25400" prst="angle"/>
                      <a:lightRig rig="flood" dir="t"/>
                    </a:cell3D>
                  </a:tcPr>
                </a:tc>
                <a:tc hMerge="1">
                  <a:txBody>
                    <a:bodyPr/>
                    <a:lstStyle/>
                    <a:p>
                      <a:pPr algn="l" fontAlgn="ctr"/>
                      <a:endParaRPr lang="tr-TR" sz="1600" u="none" strike="noStrike" kern="120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MANAGEMENT ACCOUNTING</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a:txBody>
                    <a:bodyPr/>
                    <a:lstStyle/>
                    <a:p>
                      <a:pPr algn="l" fontAlgn="ctr"/>
                      <a:r>
                        <a:rPr lang="is-IS" sz="1600" u="none" strike="noStrike" kern="1200">
                          <a:solidFill>
                            <a:schemeClr val="dk1"/>
                          </a:solidFill>
                          <a:effectLst/>
                          <a:latin typeface="+mn-lt"/>
                          <a:ea typeface="+mn-ea"/>
                          <a:cs typeface="+mn-cs"/>
                        </a:rPr>
                        <a:t>ISL3205</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COST ACCOUNTING</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is-IS" sz="1600" u="none" strike="noStrike" kern="1200" dirty="0">
                          <a:solidFill>
                            <a:schemeClr val="dk1"/>
                          </a:solidFill>
                          <a:effectLst/>
                          <a:latin typeface="+mn-lt"/>
                          <a:ea typeface="+mn-ea"/>
                          <a:cs typeface="+mn-cs"/>
                        </a:rPr>
                        <a:t>ISL3304</a:t>
                      </a:r>
                    </a:p>
                  </a:txBody>
                  <a:tcPr marL="0" marR="0" marT="0" marB="0" anchor="ctr">
                    <a:cell3D prstMaterial="dkEdge">
                      <a:bevel w="25400" h="25400" prst="angle"/>
                      <a:lightRig rig="flood" dir="t"/>
                    </a:cell3D>
                  </a:tcPr>
                </a:tc>
                <a:tc hMerge="1">
                  <a:txBody>
                    <a:bodyPr/>
                    <a:lstStyle/>
                    <a:p>
                      <a:pPr algn="l" fontAlgn="ctr"/>
                      <a:endParaRPr lang="tr-TR" sz="1600" u="none" strike="noStrike" kern="120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PRODUCTION MANAGEMENT</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a:txBody>
                    <a:bodyPr/>
                    <a:lstStyle/>
                    <a:p>
                      <a:pPr algn="l" fontAlgn="ctr"/>
                      <a:r>
                        <a:rPr lang="nb-NO" sz="1600" u="none" strike="noStrike" kern="1200">
                          <a:solidFill>
                            <a:schemeClr val="dk1"/>
                          </a:solidFill>
                          <a:effectLst/>
                          <a:latin typeface="+mn-lt"/>
                          <a:ea typeface="+mn-ea"/>
                          <a:cs typeface="+mn-cs"/>
                        </a:rPr>
                        <a:t>ISL3301</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MARKETING RESEARCH</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nb-NO" sz="1600" u="none" strike="noStrike" kern="1200" dirty="0">
                          <a:solidFill>
                            <a:schemeClr val="dk1"/>
                          </a:solidFill>
                          <a:effectLst/>
                          <a:latin typeface="+mn-lt"/>
                          <a:ea typeface="+mn-ea"/>
                          <a:cs typeface="+mn-cs"/>
                        </a:rPr>
                        <a:t>ISL3502</a:t>
                      </a:r>
                    </a:p>
                  </a:txBody>
                  <a:tcPr marL="0" marR="0" marT="0" marB="0" anchor="ctr">
                    <a:cell3D prstMaterial="dkEdge">
                      <a:bevel w="25400" h="25400" prst="angle"/>
                      <a:lightRig rig="flood" dir="t"/>
                    </a:cell3D>
                  </a:tcPr>
                </a:tc>
                <a:tc hMerge="1">
                  <a:txBody>
                    <a:bodyPr/>
                    <a:lstStyle/>
                    <a:p>
                      <a:pPr algn="l" fontAlgn="ctr"/>
                      <a:endParaRPr lang="tr-TR" sz="1600" u="none" strike="noStrike" kern="1200" dirty="0">
                        <a:solidFill>
                          <a:schemeClr val="dk1"/>
                        </a:solidFill>
                        <a:effectLst/>
                        <a:latin typeface="+mn-lt"/>
                        <a:ea typeface="+mn-ea"/>
                        <a:cs typeface="+mn-cs"/>
                      </a:endParaRP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COMMERCIAL LAW</a:t>
                      </a:r>
                    </a:p>
                  </a:txBody>
                  <a:tcPr marL="0" marR="0" marT="0" marB="0" anchor="ctr">
                    <a:cell3D prstMaterial="dkEdge">
                      <a:bevel w="25400" h="25400" prst="angle"/>
                      <a:lightRig rig="flood" dir="t"/>
                    </a:cell3D>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441388">
                <a:tc gridSpan="2">
                  <a:txBody>
                    <a:bodyPr/>
                    <a:lstStyle/>
                    <a:p>
                      <a:pPr algn="l" fontAlgn="ctr"/>
                      <a:r>
                        <a:rPr lang="tr-TR" sz="1600" b="1" u="sng" strike="noStrike" dirty="0" smtClean="0">
                          <a:effectLst/>
                        </a:rPr>
                        <a:t>ELECTIVE COURSES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b="1" u="sng" strike="noStrike" dirty="0" smtClean="0">
                          <a:effectLst/>
                        </a:rPr>
                        <a:t>ELECTIVE COURSES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pPr algn="l" fontAlgn="ctr"/>
                      <a:endParaRPr lang="tr-TR" sz="1600" b="1" i="0" u="none" strike="noStrike" dirty="0">
                        <a:solidFill>
                          <a:srgbClr val="000000"/>
                        </a:solidFill>
                        <a:effectLst/>
                        <a:latin typeface="Times New Roman" charset="0"/>
                      </a:endParaRPr>
                    </a:p>
                  </a:txBody>
                  <a:tcPr marL="4405" marR="4405" marT="4405" marB="0" anchor="ct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gridSpan="2">
                  <a:txBody>
                    <a:bodyPr/>
                    <a:lstStyle/>
                    <a:p>
                      <a:pPr algn="l" fontAlgn="ctr"/>
                      <a:r>
                        <a:rPr lang="tr-TR" sz="1600" u="none" strike="noStrike" smtClean="0">
                          <a:effectLst/>
                        </a:rPr>
                        <a:t>FIELD OR NON-FIELD COURSE 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smtClean="0">
                          <a:effectLst/>
                        </a:rPr>
                        <a:t>FIELD OR NON-FIELD COURSE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pPr algn="l" fontAlgn="ctr"/>
                      <a:endParaRPr lang="tr-TR" sz="1600" b="0" i="0" u="none" strike="noStrike" dirty="0">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gridSpan="2">
                  <a:txBody>
                    <a:bodyPr/>
                    <a:lstStyle/>
                    <a:p>
                      <a:pPr algn="l" fontAlgn="ctr"/>
                      <a:r>
                        <a:rPr lang="tr-TR" sz="1600" u="none" strike="noStrike" dirty="0" smtClean="0">
                          <a:effectLst/>
                        </a:rPr>
                        <a:t>FIELD OR NON-FIELD COURSE II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smtClean="0">
                          <a:effectLst/>
                        </a:rPr>
                        <a:t>FIELD OR NON-FIELD COURSE II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pPr algn="l" fontAlgn="ctr"/>
                      <a:endParaRPr lang="tr-TR" sz="1600" b="0" i="0" u="none" strike="noStrike" dirty="0">
                        <a:solidFill>
                          <a:srgbClr val="000000"/>
                        </a:solidFill>
                        <a:effectLst/>
                        <a:latin typeface="Times New Roman" charset="0"/>
                      </a:endParaRPr>
                    </a:p>
                  </a:txBody>
                  <a:tcPr marL="4405" marR="4405" marT="4405" marB="0" anchor="ct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469138">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sk-SK" sz="1600" u="none" strike="noStrike" dirty="0" smtClean="0">
                          <a:effectLst/>
                        </a:rPr>
                        <a:t> </a:t>
                      </a:r>
                      <a:r>
                        <a:rPr lang="tr-TR" sz="1600" b="1" u="none" strike="noStrike" dirty="0" smtClean="0">
                          <a:effectLst/>
                        </a:rPr>
                        <a:t>TERM CREDIT</a:t>
                      </a:r>
                      <a:endParaRPr lang="tr-TR" sz="1600" b="1" i="0" u="none" strike="noStrike" dirty="0" smtClean="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6350" marR="6350" marT="6350" marB="0" anchor="b">
                    <a:cell3D prstMaterial="dkEdge">
                      <a:bevel w="25400" h="25400" prst="angle"/>
                      <a:lightRig rig="flood" dir="t"/>
                    </a:cell3D>
                  </a:tcPr>
                </a:tc>
                <a:tc>
                  <a:txBody>
                    <a:bodyPr/>
                    <a:lstStyle/>
                    <a:p>
                      <a:pPr algn="l"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r" fontAlgn="ctr"/>
                      <a:r>
                        <a:rPr lang="tr-TR" sz="1600" b="1" u="none" strike="noStrike" dirty="0" smtClean="0">
                          <a:effectLst/>
                        </a:rPr>
                        <a:t>TERM CREDIT</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6350" marR="6350" marT="6350" marB="0" anchor="b">
                    <a:cell3D prstMaterial="dkEdge">
                      <a:bevel w="25400" h="25400" prst="angle"/>
                      <a:lightRig rig="flood" dir="t"/>
                    </a:cell3D>
                  </a:tcPr>
                </a:tc>
              </a:tr>
            </a:tbl>
          </a:graphicData>
        </a:graphic>
      </p:graphicFrame>
      <p:sp>
        <p:nvSpPr>
          <p:cNvPr id="5" name="Başlık 1"/>
          <p:cNvSpPr>
            <a:spLocks noGrp="1"/>
          </p:cNvSpPr>
          <p:nvPr>
            <p:ph type="title"/>
          </p:nvPr>
        </p:nvSpPr>
        <p:spPr>
          <a:xfrm>
            <a:off x="2919984" y="691221"/>
            <a:ext cx="8610600" cy="820587"/>
          </a:xfrm>
        </p:spPr>
        <p:txBody>
          <a:bodyPr/>
          <a:lstStyle/>
          <a:p>
            <a:r>
              <a:rPr lang="en-GB" b="1" dirty="0" err="1" smtClean="0"/>
              <a:t>Ders</a:t>
            </a:r>
            <a:r>
              <a:rPr lang="en-GB" b="1" dirty="0" smtClean="0"/>
              <a:t> </a:t>
            </a:r>
            <a:r>
              <a:rPr lang="en-GB" b="1" dirty="0" err="1" smtClean="0"/>
              <a:t>planı</a:t>
            </a:r>
            <a:endParaRPr lang="en-GB" b="1" dirty="0"/>
          </a:p>
        </p:txBody>
      </p:sp>
    </p:spTree>
    <p:extLst>
      <p:ext uri="{BB962C8B-B14F-4D97-AF65-F5344CB8AC3E}">
        <p14:creationId xmlns:p14="http://schemas.microsoft.com/office/powerpoint/2010/main" val="8227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nvPr>
        </p:nvGraphicFramePr>
        <p:xfrm>
          <a:off x="609600" y="2201609"/>
          <a:ext cx="10920984" cy="3571049"/>
        </p:xfrm>
        <a:graphic>
          <a:graphicData uri="http://schemas.openxmlformats.org/drawingml/2006/table">
            <a:tbl>
              <a:tblPr>
                <a:effectLst>
                  <a:outerShdw blurRad="50800" dist="76200" dir="2700000" algn="tl" rotWithShape="0">
                    <a:prstClr val="black">
                      <a:alpha val="40000"/>
                    </a:prstClr>
                  </a:outerShdw>
                </a:effectLst>
                <a:tableStyleId>{69C7853C-536D-4A76-A0AE-DD22124D55A5}</a:tableStyleId>
              </a:tblPr>
              <a:tblGrid>
                <a:gridCol w="843377"/>
                <a:gridCol w="2811175"/>
                <a:gridCol w="256032"/>
                <a:gridCol w="329184"/>
                <a:gridCol w="353568"/>
                <a:gridCol w="585216"/>
                <a:gridCol w="398614"/>
                <a:gridCol w="430442"/>
                <a:gridCol w="2974848"/>
                <a:gridCol w="365760"/>
                <a:gridCol w="377952"/>
                <a:gridCol w="390144"/>
                <a:gridCol w="804672"/>
              </a:tblGrid>
              <a:tr h="257175">
                <a:tc gridSpan="6">
                  <a:txBody>
                    <a:bodyPr/>
                    <a:lstStyle/>
                    <a:p>
                      <a:pPr algn="ctr" fontAlgn="ctr"/>
                      <a:r>
                        <a:rPr lang="tr-TR" sz="1600" b="1" u="none" strike="noStrike" dirty="0" smtClean="0">
                          <a:effectLst/>
                        </a:rPr>
                        <a:t>VII. TERM/FALL SEMESTER</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ctr"/>
                      <a:r>
                        <a:rPr lang="tr-TR" sz="1600" b="1" u="none" strike="noStrike" dirty="0" smtClean="0">
                          <a:effectLst/>
                        </a:rPr>
                        <a:t>VIII. TERM/FALL SEMESTER</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500">
                <a:tc gridSpan="2">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gridSpan="4">
                  <a:txBody>
                    <a:bodyPr/>
                    <a:lstStyle/>
                    <a:p>
                      <a:pPr algn="ctr" fontAlgn="ctr"/>
                      <a:r>
                        <a:rPr lang="tr-TR" sz="1600" b="1" u="none" strike="noStrike" dirty="0" smtClean="0">
                          <a:effectLst/>
                        </a:rPr>
                        <a:t>COURSE HOUR PER WEEK</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hMerge="1">
                  <a:txBody>
                    <a:bodyPr/>
                    <a:lstStyle/>
                    <a:p>
                      <a:endParaRPr lang="en-GB"/>
                    </a:p>
                  </a:txBody>
                  <a:tcPr/>
                </a:tc>
              </a:tr>
              <a:tr h="190500">
                <a:tc>
                  <a:txBody>
                    <a:bodyPr/>
                    <a:lstStyle/>
                    <a:p>
                      <a:pPr algn="l" fontAlgn="ctr"/>
                      <a:r>
                        <a:rPr lang="tr-TR" sz="1600" b="1" u="none" strike="noStrike" dirty="0" smtClean="0">
                          <a:effectLst/>
                        </a:rPr>
                        <a:t>CODE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l" fontAlgn="ctr"/>
                      <a:r>
                        <a:rPr lang="tr-TR" sz="1600" b="1" u="none" strike="noStrike" dirty="0" smtClean="0">
                          <a:effectLst/>
                        </a:rPr>
                        <a:t>COURSE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U</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smtClean="0">
                          <a:effectLst/>
                        </a:rPr>
                        <a:t>ECTS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l" fontAlgn="ctr"/>
                      <a:r>
                        <a:rPr lang="tr-TR" sz="1600" b="1" u="none" strike="noStrike" dirty="0" smtClean="0">
                          <a:effectLst/>
                        </a:rPr>
                        <a:t>CODE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pPr algn="l" fontAlgn="ctr"/>
                      <a:endParaRPr lang="tr-TR" sz="1600" b="1" i="0" u="none" strike="noStrike">
                        <a:solidFill>
                          <a:srgbClr val="000000"/>
                        </a:solidFill>
                        <a:effectLst/>
                        <a:latin typeface="Times New Roman" charset="0"/>
                      </a:endParaRPr>
                    </a:p>
                  </a:txBody>
                  <a:tcPr marL="6350" marR="6350" marT="6350" marB="0" anchor="ctr"/>
                </a:tc>
                <a:tc>
                  <a:txBody>
                    <a:bodyPr/>
                    <a:lstStyle/>
                    <a:p>
                      <a:pPr algn="l" fontAlgn="ctr"/>
                      <a:r>
                        <a:rPr lang="tr-TR" sz="1600" b="1" u="none" strike="noStrike" dirty="0" smtClean="0">
                          <a:effectLst/>
                        </a:rPr>
                        <a:t>COURSE</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T</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a:effectLst/>
                        </a:rPr>
                        <a:t>U</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a:effectLst/>
                        </a:rPr>
                        <a:t>L</a:t>
                      </a:r>
                      <a:endParaRPr lang="tr-TR"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b="1" u="none" strike="noStrike" dirty="0" smtClean="0">
                          <a:effectLst/>
                        </a:rPr>
                        <a:t>ECTS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a:txBody>
                    <a:bodyPr/>
                    <a:lstStyle/>
                    <a:p>
                      <a:pPr algn="l" fontAlgn="ctr"/>
                      <a:r>
                        <a:rPr lang="nb-NO" sz="1600" u="none" strike="noStrike" kern="1200">
                          <a:solidFill>
                            <a:schemeClr val="dk1"/>
                          </a:solidFill>
                          <a:effectLst/>
                          <a:latin typeface="+mn-lt"/>
                          <a:ea typeface="+mn-ea"/>
                          <a:cs typeface="+mn-cs"/>
                        </a:rPr>
                        <a:t>ISL4003</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CURRENT TOPICS</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6350" marR="6350" marT="6350" marB="0" anchor="ctr">
                    <a:cell3D prstMaterial="dkEdge">
                      <a:bevel w="25400" h="25400" prst="angle"/>
                      <a:lightRig rig="flood" dir="t"/>
                    </a:cell3D>
                  </a:tcPr>
                </a:tc>
                <a:tc gridSpan="2">
                  <a:txBody>
                    <a:bodyPr/>
                    <a:lstStyle/>
                    <a:p>
                      <a:pPr algn="l" fontAlgn="ctr"/>
                      <a:r>
                        <a:rPr lang="cs-CZ" sz="1600" u="none" strike="noStrike" kern="1200" dirty="0">
                          <a:solidFill>
                            <a:schemeClr val="dk1"/>
                          </a:solidFill>
                          <a:effectLst/>
                          <a:latin typeface="+mn-lt"/>
                          <a:ea typeface="+mn-ea"/>
                          <a:cs typeface="+mn-cs"/>
                        </a:rPr>
                        <a:t>ISL4316</a:t>
                      </a:r>
                    </a:p>
                  </a:txBody>
                  <a:tcPr marL="6350" marR="6350" marT="6350" marB="0" anchor="ctr">
                    <a:cell3D prstMaterial="dkEdge">
                      <a:bevel w="25400" h="25400" prst="angle"/>
                      <a:lightRig rig="flood" dir="t"/>
                    </a:cell3D>
                  </a:tcPr>
                </a:tc>
                <a:tc hMerge="1">
                  <a:txBody>
                    <a:bodyPr/>
                    <a:lstStyle/>
                    <a:p>
                      <a:endParaRPr lang="en-GB" dirty="0"/>
                    </a:p>
                  </a:txBody>
                  <a:tcPr marL="6350" marR="6350" marT="6350" marB="0" anchor="ctr"/>
                </a:tc>
                <a:tc>
                  <a:txBody>
                    <a:bodyPr/>
                    <a:lstStyle/>
                    <a:p>
                      <a:pPr algn="l" fontAlgn="ctr"/>
                      <a:r>
                        <a:rPr lang="tr-TR" sz="1600" u="none" strike="noStrike" kern="1200">
                          <a:solidFill>
                            <a:schemeClr val="dk1"/>
                          </a:solidFill>
                          <a:effectLst/>
                          <a:latin typeface="+mn-lt"/>
                          <a:ea typeface="+mn-ea"/>
                          <a:cs typeface="+mn-cs"/>
                        </a:rPr>
                        <a:t>MARKETING STRATEGIES</a:t>
                      </a:r>
                    </a:p>
                  </a:txBody>
                  <a:tcPr marL="0" marR="0" marT="0" marB="0" anchor="ctr">
                    <a:cell3D prstMaterial="dkEdge">
                      <a:bevel w="25400" h="25400" prst="angle"/>
                      <a:lightRig rig="flood" dir="t"/>
                    </a:cell3D>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a:txBody>
                    <a:bodyPr/>
                    <a:lstStyle/>
                    <a:p>
                      <a:pPr algn="l" fontAlgn="ctr"/>
                      <a:r>
                        <a:rPr lang="fi-FI" sz="1600" u="none" strike="noStrike" kern="1200">
                          <a:solidFill>
                            <a:schemeClr val="dk1"/>
                          </a:solidFill>
                          <a:effectLst/>
                          <a:latin typeface="+mn-lt"/>
                          <a:ea typeface="+mn-ea"/>
                          <a:cs typeface="+mn-cs"/>
                        </a:rPr>
                        <a:t>ISL4101</a:t>
                      </a:r>
                    </a:p>
                  </a:txBody>
                  <a:tcPr marL="0" marR="0" marT="0" marB="0" anchor="ctr">
                    <a:cell3D prstMaterial="dkEdge">
                      <a:bevel w="25400" h="25400" prst="angle"/>
                      <a:lightRig rig="flood" dir="t"/>
                    </a:cell3D>
                  </a:tcPr>
                </a:tc>
                <a:tc>
                  <a:txBody>
                    <a:bodyPr/>
                    <a:lstStyle/>
                    <a:p>
                      <a:pPr algn="l" fontAlgn="ctr"/>
                      <a:r>
                        <a:rPr lang="tr-TR" sz="1600" u="none" strike="noStrike" kern="1200">
                          <a:solidFill>
                            <a:schemeClr val="dk1"/>
                          </a:solidFill>
                          <a:effectLst/>
                          <a:latin typeface="+mn-lt"/>
                          <a:ea typeface="+mn-ea"/>
                          <a:cs typeface="+mn-cs"/>
                        </a:rPr>
                        <a:t>ORGANIZATIONAL BEHAVIOR</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5</a:t>
                      </a:r>
                    </a:p>
                  </a:txBody>
                  <a:tcPr marL="6350" marR="6350" marT="6350" marB="0" anchor="ctr">
                    <a:cell3D prstMaterial="dkEdge">
                      <a:bevel w="25400" h="25400" prst="angle"/>
                      <a:lightRig rig="flood" dir="t"/>
                    </a:cell3D>
                  </a:tcPr>
                </a:tc>
                <a:tc gridSpan="2">
                  <a:txBody>
                    <a:bodyPr/>
                    <a:lstStyle/>
                    <a:p>
                      <a:pPr algn="l" fontAlgn="ctr"/>
                      <a:r>
                        <a:rPr lang="nb-NO" sz="1600" u="none" strike="noStrike" kern="1200" dirty="0">
                          <a:solidFill>
                            <a:schemeClr val="dk1"/>
                          </a:solidFill>
                          <a:effectLst/>
                          <a:latin typeface="+mn-lt"/>
                          <a:ea typeface="+mn-ea"/>
                          <a:cs typeface="+mn-cs"/>
                        </a:rPr>
                        <a:t>ISL4402</a:t>
                      </a:r>
                    </a:p>
                  </a:txBody>
                  <a:tcPr marL="6350" marR="6350" marT="6350" marB="0" anchor="ctr">
                    <a:cell3D prstMaterial="dkEdge">
                      <a:bevel w="25400" h="25400" prst="angle"/>
                      <a:lightRig rig="flood" dir="t"/>
                    </a:cell3D>
                  </a:tcPr>
                </a:tc>
                <a:tc hMerge="1">
                  <a:txBody>
                    <a:bodyPr/>
                    <a:lstStyle/>
                    <a:p>
                      <a:endParaRPr lang="en-GB" dirty="0"/>
                    </a:p>
                  </a:txBody>
                  <a:tcPr marL="6350" marR="6350" marT="6350" marB="0" anchor="ctr"/>
                </a:tc>
                <a:tc>
                  <a:txBody>
                    <a:bodyPr/>
                    <a:lstStyle/>
                    <a:p>
                      <a:pPr algn="l" fontAlgn="ctr"/>
                      <a:r>
                        <a:rPr lang="tr-TR" sz="1600" u="none" strike="noStrike" kern="1200">
                          <a:solidFill>
                            <a:schemeClr val="dk1"/>
                          </a:solidFill>
                          <a:effectLst/>
                          <a:latin typeface="+mn-lt"/>
                          <a:ea typeface="+mn-ea"/>
                          <a:cs typeface="+mn-cs"/>
                        </a:rPr>
                        <a:t>INTERNATIONAL BUSINESS</a:t>
                      </a:r>
                    </a:p>
                  </a:txBody>
                  <a:tcPr marL="0" marR="0" marT="0" marB="0" anchor="ctr">
                    <a:cell3D prstMaterial="dkEdge">
                      <a:bevel w="25400" h="25400" prst="angle"/>
                      <a:lightRig rig="flood" dir="t"/>
                    </a:cell3D>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a:txBody>
                    <a:bodyPr/>
                    <a:lstStyle/>
                    <a:p>
                      <a:pPr algn="l" fontAlgn="ctr"/>
                      <a:r>
                        <a:rPr lang="nb-NO" sz="1600" u="none" strike="noStrike" kern="1200">
                          <a:solidFill>
                            <a:schemeClr val="dk1"/>
                          </a:solidFill>
                          <a:effectLst/>
                          <a:latin typeface="+mn-lt"/>
                          <a:ea typeface="+mn-ea"/>
                          <a:cs typeface="+mn-cs"/>
                        </a:rPr>
                        <a:t>ISL4401</a:t>
                      </a:r>
                    </a:p>
                  </a:txBody>
                  <a:tcPr marL="0" marR="0" marT="0" marB="0" anchor="ctr">
                    <a:cell3D prstMaterial="dkEdge">
                      <a:bevel w="25400" h="25400" prst="angle"/>
                      <a:lightRig rig="flood" dir="t"/>
                    </a:cell3D>
                  </a:tcPr>
                </a:tc>
                <a:tc>
                  <a:txBody>
                    <a:bodyPr/>
                    <a:lstStyle/>
                    <a:p>
                      <a:pPr algn="l" fontAlgn="ctr"/>
                      <a:r>
                        <a:rPr lang="tr-TR" sz="1600" u="none" strike="noStrike" kern="1200" dirty="0">
                          <a:solidFill>
                            <a:schemeClr val="dk1"/>
                          </a:solidFill>
                          <a:effectLst/>
                          <a:latin typeface="+mn-lt"/>
                          <a:ea typeface="+mn-ea"/>
                          <a:cs typeface="+mn-cs"/>
                        </a:rPr>
                        <a:t>MANAGEMENT SCIENCE</a:t>
                      </a:r>
                    </a:p>
                  </a:txBody>
                  <a:tcPr marL="0" marR="0" marT="0" marB="0" anchor="ctr">
                    <a:cell3D prstMaterial="dkEdge">
                      <a:bevel w="25400" h="25400" prst="angle"/>
                      <a:lightRig rig="flood" dir="t"/>
                    </a:cell3D>
                  </a:tcPr>
                </a:tc>
                <a:tc>
                  <a:txBody>
                    <a:bodyPr/>
                    <a:lstStyle/>
                    <a:p>
                      <a:pPr algn="ctr" fontAlgn="ctr"/>
                      <a:r>
                        <a:rPr lang="tr-TR" sz="1600" u="none" strike="noStrike" kern="1200">
                          <a:solidFill>
                            <a:schemeClr val="dk1"/>
                          </a:solidFill>
                          <a:effectLst/>
                          <a:latin typeface="+mn-lt"/>
                          <a:ea typeface="+mn-ea"/>
                          <a:cs typeface="+mn-cs"/>
                        </a:rPr>
                        <a:t>3</a:t>
                      </a:r>
                    </a:p>
                  </a:txBody>
                  <a:tcPr marL="6350" marR="6350" marT="635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0</a:t>
                      </a:r>
                    </a:p>
                  </a:txBody>
                  <a:tcPr marL="6350" marR="6350" marT="6350" marB="0" anchor="ctr">
                    <a:cell3D prstMaterial="dkEdge">
                      <a:bevel w="25400" h="25400" prst="angle"/>
                      <a:lightRig rig="flood" dir="t"/>
                    </a:cell3D>
                  </a:tcPr>
                </a:tc>
                <a:tc>
                  <a:txBody>
                    <a:bodyPr/>
                    <a:lstStyle/>
                    <a:p>
                      <a:pPr algn="ctr" fontAlgn="ctr"/>
                      <a:r>
                        <a:rPr lang="tr-TR" sz="1600" u="none" strike="noStrike" kern="1200" dirty="0">
                          <a:solidFill>
                            <a:schemeClr val="dk1"/>
                          </a:solidFill>
                          <a:effectLst/>
                          <a:latin typeface="+mn-lt"/>
                          <a:ea typeface="+mn-ea"/>
                          <a:cs typeface="+mn-cs"/>
                        </a:rPr>
                        <a:t>5</a:t>
                      </a:r>
                    </a:p>
                  </a:txBody>
                  <a:tcPr marL="6350" marR="6350" marT="6350" marB="0" anchor="ctr">
                    <a:cell3D prstMaterial="dkEdge">
                      <a:bevel w="25400" h="25400" prst="angle"/>
                      <a:lightRig rig="flood" dir="t"/>
                    </a:cell3D>
                  </a:tcPr>
                </a:tc>
                <a:tc gridSpan="2">
                  <a:txBody>
                    <a:bodyPr/>
                    <a:lstStyle/>
                    <a:p>
                      <a:pPr algn="l" fontAlgn="ctr"/>
                      <a:r>
                        <a:rPr lang="nb-NO" sz="1600" u="none" strike="noStrike" kern="1200" dirty="0">
                          <a:solidFill>
                            <a:schemeClr val="dk1"/>
                          </a:solidFill>
                          <a:effectLst/>
                          <a:latin typeface="+mn-lt"/>
                          <a:ea typeface="+mn-ea"/>
                          <a:cs typeface="+mn-cs"/>
                        </a:rPr>
                        <a:t>ISL4302</a:t>
                      </a:r>
                    </a:p>
                  </a:txBody>
                  <a:tcPr marL="6350" marR="6350" marT="6350" marB="0" anchor="ctr">
                    <a:cell3D prstMaterial="dkEdge">
                      <a:bevel w="25400" h="25400" prst="angle"/>
                      <a:lightRig rig="flood" dir="t"/>
                    </a:cell3D>
                  </a:tcPr>
                </a:tc>
                <a:tc hMerge="1">
                  <a:txBody>
                    <a:bodyPr/>
                    <a:lstStyle/>
                    <a:p>
                      <a:endParaRPr lang="en-GB" dirty="0"/>
                    </a:p>
                  </a:txBody>
                  <a:tcPr marL="6350" marR="6350" marT="6350" marB="0" anchor="ctr"/>
                </a:tc>
                <a:tc>
                  <a:txBody>
                    <a:bodyPr/>
                    <a:lstStyle/>
                    <a:p>
                      <a:pPr algn="l" fontAlgn="ctr"/>
                      <a:r>
                        <a:rPr lang="tr-TR" sz="1600" u="none" strike="noStrike" kern="1200" dirty="0">
                          <a:solidFill>
                            <a:schemeClr val="dk1"/>
                          </a:solidFill>
                          <a:effectLst/>
                          <a:latin typeface="+mn-lt"/>
                          <a:ea typeface="+mn-ea"/>
                          <a:cs typeface="+mn-cs"/>
                        </a:rPr>
                        <a:t>STRATEGIC MANAGEMENT</a:t>
                      </a:r>
                    </a:p>
                  </a:txBody>
                  <a:tcPr marL="0" marR="0" marT="0" marB="0" anchor="ctr">
                    <a:cell3D prstMaterial="dkEdge">
                      <a:bevel w="25400" h="25400" prst="angle"/>
                      <a:lightRig rig="flood" dir="t"/>
                    </a:cell3D>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r>
              <a:tr h="441388">
                <a:tc gridSpan="2">
                  <a:txBody>
                    <a:bodyPr/>
                    <a:lstStyle/>
                    <a:p>
                      <a:pPr algn="l" fontAlgn="ctr"/>
                      <a:r>
                        <a:rPr lang="tr-TR" sz="1600" b="1" u="sng" strike="noStrike" dirty="0" smtClean="0">
                          <a:effectLst/>
                        </a:rPr>
                        <a:t>ELECTIVE COURSES</a:t>
                      </a:r>
                      <a:endParaRPr lang="tr-TR" sz="1600" b="1"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b="1" u="sng" strike="noStrike" dirty="0" smtClean="0">
                          <a:effectLst/>
                        </a:rPr>
                        <a:t>ELECTIVE COURSES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endParaRPr lang="en-GB"/>
                    </a:p>
                  </a:txBody>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dirty="0">
                          <a:effectLst/>
                        </a:rPr>
                        <a:t> </a:t>
                      </a:r>
                      <a:endParaRPr lang="sk-SK"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gridSpan="2">
                  <a:txBody>
                    <a:bodyPr/>
                    <a:lstStyle/>
                    <a:p>
                      <a:pPr algn="l" fontAlgn="ctr"/>
                      <a:r>
                        <a:rPr lang="tr-TR" sz="1600" u="none" strike="noStrike" smtClean="0">
                          <a:effectLst/>
                        </a:rPr>
                        <a:t>FIELD OR NON-FIELD COURSE I</a:t>
                      </a:r>
                      <a:endParaRPr lang="tr-TR" sz="1600" b="0" i="0" u="none" strike="noStrike">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smtClean="0">
                          <a:effectLst/>
                        </a:rPr>
                        <a:t>FIELD OR NON-FIELD COURSE 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pPr algn="l" fontAlgn="ctr"/>
                      <a:endParaRPr lang="tr-TR" sz="1600" b="0" i="0" u="none" strike="noStrike" dirty="0">
                        <a:solidFill>
                          <a:srgbClr val="000000"/>
                        </a:solidFill>
                        <a:effectLst/>
                        <a:latin typeface="Times New Roman" charset="0"/>
                      </a:endParaRPr>
                    </a:p>
                  </a:txBody>
                  <a:tcPr marL="4405" marR="4405" marT="4405" marB="0" anchor="ct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gridSpan="2">
                  <a:txBody>
                    <a:bodyPr/>
                    <a:lstStyle/>
                    <a:p>
                      <a:pPr algn="l" fontAlgn="ctr"/>
                      <a:r>
                        <a:rPr lang="tr-TR" sz="1600" u="none" strike="noStrike" dirty="0" smtClean="0">
                          <a:effectLst/>
                        </a:rPr>
                        <a:t>FIELD OR NON-FIELD COURSE II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smtClean="0">
                          <a:effectLst/>
                        </a:rPr>
                        <a:t>FIELD OR NON-FIELD COURSE II</a:t>
                      </a:r>
                      <a:endParaRPr lang="tr-TR" sz="1600" b="0" i="0" u="none" strike="noStrike" dirty="0">
                        <a:solidFill>
                          <a:srgbClr val="000000"/>
                        </a:solidFill>
                        <a:effectLst/>
                        <a:latin typeface="Times New Roman" charset="0"/>
                      </a:endParaRPr>
                    </a:p>
                  </a:txBody>
                  <a:tcPr marL="4405" marR="4405" marT="4405" marB="0" anchor="ctr">
                    <a:cell3D prstMaterial="dkEdge">
                      <a:bevel w="25400" h="25400" prst="angle"/>
                      <a:lightRig rig="flood" dir="t"/>
                    </a:cell3D>
                  </a:tcPr>
                </a:tc>
                <a:tc hMerge="1">
                  <a:txBody>
                    <a:bodyPr/>
                    <a:lstStyle/>
                    <a:p>
                      <a:endParaRPr lang="en-GB"/>
                    </a:p>
                  </a:txBody>
                  <a:tcPr/>
                </a:tc>
                <a:tc hMerge="1">
                  <a:txBody>
                    <a:bodyPr/>
                    <a:lstStyle/>
                    <a:p>
                      <a:pPr algn="l" fontAlgn="ctr"/>
                      <a:endParaRPr lang="tr-TR" sz="1600" b="0" i="0" u="none" strike="noStrike" dirty="0">
                        <a:solidFill>
                          <a:srgbClr val="000000"/>
                        </a:solidFill>
                        <a:effectLst/>
                        <a:latin typeface="Times New Roman" charset="0"/>
                      </a:endParaRPr>
                    </a:p>
                  </a:txBody>
                  <a:tcPr marL="4405" marR="4405" marT="4405" marB="0" anchor="ct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r>
              <a:tr h="190500">
                <a:tc gridSpan="2">
                  <a:txBody>
                    <a:bodyPr/>
                    <a:lstStyle/>
                    <a:p>
                      <a:pPr algn="l" fontAlgn="ctr"/>
                      <a:r>
                        <a:rPr lang="tr-TR" sz="1600" u="none" strike="noStrike" dirty="0" smtClean="0">
                          <a:effectLst/>
                        </a:rPr>
                        <a:t>FIELD OR NON-FIELD COURSE III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tr-TR" sz="1600" u="none" strike="noStrike">
                          <a:effectLst/>
                        </a:rPr>
                        <a:t>3</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5</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3">
                  <a:txBody>
                    <a:bodyPr/>
                    <a:lstStyle/>
                    <a:p>
                      <a:pPr algn="l" fontAlgn="ctr"/>
                      <a:r>
                        <a:rPr lang="tr-TR" sz="1600" u="none" strike="noStrike" dirty="0" smtClean="0">
                          <a:effectLst/>
                        </a:rPr>
                        <a:t>FIELD OR NON-FIELD COURSE III</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hMerge="1">
                  <a:txBody>
                    <a:bodyPr/>
                    <a:lstStyle/>
                    <a:p>
                      <a:pPr algn="l" fontAlgn="ctr"/>
                      <a:endParaRPr lang="tr-TR" sz="1600" b="0" i="0" u="none" strike="noStrike" dirty="0">
                        <a:solidFill>
                          <a:srgbClr val="000000"/>
                        </a:solidFill>
                        <a:effectLst/>
                        <a:latin typeface="Times New Roman" charset="0"/>
                      </a:endParaRPr>
                    </a:p>
                  </a:txBody>
                  <a:tcPr marL="6350" marR="6350" marT="6350" marB="0" anchor="ct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0</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a:effectLst/>
                        </a:rPr>
                        <a:t>0</a:t>
                      </a:r>
                      <a:endParaRPr lang="tr-TR"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tr-TR" sz="1600" u="none" strike="noStrike" dirty="0">
                          <a:effectLst/>
                        </a:rPr>
                        <a:t>5</a:t>
                      </a:r>
                      <a:endParaRPr lang="tr-TR" sz="1600" b="0"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r>
              <a:tr h="389636">
                <a:tc>
                  <a:txBody>
                    <a:bodyPr/>
                    <a:lstStyle/>
                    <a:p>
                      <a:pPr algn="l" fontAlgn="ctr"/>
                      <a:r>
                        <a:rPr lang="sk-SK" sz="1600" u="none" strike="noStrike">
                          <a:effectLst/>
                        </a:rPr>
                        <a:t> </a:t>
                      </a:r>
                      <a:endParaRPr lang="sk-SK" sz="1600" b="0"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r" fontAlgn="ctr"/>
                      <a:r>
                        <a:rPr lang="tr-TR" sz="1600" b="1" u="none" strike="noStrike" dirty="0" smtClean="0">
                          <a:effectLst/>
                        </a:rPr>
                        <a:t>TERM CREDITS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a:effectLst/>
                        </a:rPr>
                        <a:t>30</a:t>
                      </a:r>
                      <a:endParaRPr lang="tr-TR" sz="1600" b="1" i="0" u="none" strike="noStrike">
                        <a:solidFill>
                          <a:srgbClr val="000000"/>
                        </a:solidFill>
                        <a:effectLst/>
                        <a:latin typeface="Times New Roman" charset="0"/>
                      </a:endParaRPr>
                    </a:p>
                  </a:txBody>
                  <a:tcPr marL="6350" marR="6350" marT="6350" marB="0" anchor="b">
                    <a:cell3D prstMaterial="dkEdge">
                      <a:bevel w="25400" h="25400" prst="angle"/>
                      <a:lightRig rig="flood" dir="t"/>
                    </a:cell3D>
                  </a:tcPr>
                </a:tc>
                <a:tc>
                  <a:txBody>
                    <a:bodyPr/>
                    <a:lstStyle/>
                    <a:p>
                      <a:pPr algn="l"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gridSpan="2">
                  <a:txBody>
                    <a:bodyPr/>
                    <a:lstStyle/>
                    <a:p>
                      <a:pPr algn="r" fontAlgn="ctr"/>
                      <a:r>
                        <a:rPr lang="tr-TR" sz="1600" b="1" u="none" strike="noStrike" smtClean="0">
                          <a:effectLst/>
                        </a:rPr>
                        <a:t>TERM CREDITS</a:t>
                      </a:r>
                      <a:endParaRPr lang="tr-TR"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hMerge="1">
                  <a:txBody>
                    <a:bodyPr/>
                    <a:lstStyle/>
                    <a:p>
                      <a:endParaRPr lang="en-GB"/>
                    </a:p>
                  </a:txBody>
                  <a:tcPr/>
                </a:tc>
                <a:tc>
                  <a:txBody>
                    <a:bodyPr/>
                    <a:lstStyle/>
                    <a:p>
                      <a:pPr algn="ctr" fontAlgn="ctr"/>
                      <a:r>
                        <a:rPr lang="sk-SK" sz="1600" b="1" u="none" strike="noStrike" dirty="0">
                          <a:effectLst/>
                        </a:rPr>
                        <a:t> </a:t>
                      </a:r>
                      <a:endParaRPr lang="sk-SK" sz="1600" b="1" i="0" u="none" strike="noStrike" dirty="0">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ctr"/>
                      <a:r>
                        <a:rPr lang="sk-SK" sz="1600" b="1" u="none" strike="noStrike">
                          <a:effectLst/>
                        </a:rPr>
                        <a:t> </a:t>
                      </a:r>
                      <a:endParaRPr lang="sk-SK" sz="1600" b="1" i="0" u="none" strike="noStrike">
                        <a:solidFill>
                          <a:srgbClr val="000000"/>
                        </a:solidFill>
                        <a:effectLst/>
                        <a:latin typeface="Times New Roman" charset="0"/>
                      </a:endParaRPr>
                    </a:p>
                  </a:txBody>
                  <a:tcPr marL="6350" marR="6350" marT="6350" marB="0" anchor="ctr">
                    <a:cell3D prstMaterial="dkEdge">
                      <a:bevel w="25400" h="25400" prst="angle"/>
                      <a:lightRig rig="flood" dir="t"/>
                    </a:cell3D>
                  </a:tcPr>
                </a:tc>
                <a:tc>
                  <a:txBody>
                    <a:bodyPr/>
                    <a:lstStyle/>
                    <a:p>
                      <a:pPr algn="ctr" fontAlgn="b"/>
                      <a:r>
                        <a:rPr lang="tr-TR" sz="1600" b="1" u="none" strike="noStrike" dirty="0">
                          <a:effectLst/>
                        </a:rPr>
                        <a:t>30</a:t>
                      </a:r>
                      <a:endParaRPr lang="tr-TR" sz="1600" b="1" i="0" u="none" strike="noStrike" dirty="0">
                        <a:solidFill>
                          <a:srgbClr val="000000"/>
                        </a:solidFill>
                        <a:effectLst/>
                        <a:latin typeface="Times New Roman" charset="0"/>
                      </a:endParaRPr>
                    </a:p>
                  </a:txBody>
                  <a:tcPr marL="6350" marR="6350" marT="6350" marB="0" anchor="b">
                    <a:cell3D prstMaterial="dkEdge">
                      <a:bevel w="25400" h="25400" prst="angle"/>
                      <a:lightRig rig="flood" dir="t"/>
                    </a:cell3D>
                  </a:tcPr>
                </a:tc>
              </a:tr>
            </a:tbl>
          </a:graphicData>
        </a:graphic>
      </p:graphicFrame>
      <p:sp>
        <p:nvSpPr>
          <p:cNvPr id="5" name="Başlık 1"/>
          <p:cNvSpPr>
            <a:spLocks noGrp="1"/>
          </p:cNvSpPr>
          <p:nvPr>
            <p:ph type="title"/>
          </p:nvPr>
        </p:nvSpPr>
        <p:spPr>
          <a:xfrm>
            <a:off x="2919984" y="691221"/>
            <a:ext cx="8610600" cy="820587"/>
          </a:xfrm>
        </p:spPr>
        <p:txBody>
          <a:bodyPr/>
          <a:lstStyle/>
          <a:p>
            <a:r>
              <a:rPr lang="en-GB" b="1" dirty="0" err="1" smtClean="0"/>
              <a:t>Ders</a:t>
            </a:r>
            <a:r>
              <a:rPr lang="en-GB" b="1" dirty="0" smtClean="0"/>
              <a:t> </a:t>
            </a:r>
            <a:r>
              <a:rPr lang="en-GB" b="1" dirty="0" err="1" smtClean="0"/>
              <a:t>planı</a:t>
            </a:r>
            <a:endParaRPr lang="en-GB" b="1" dirty="0"/>
          </a:p>
        </p:txBody>
      </p:sp>
    </p:spTree>
    <p:extLst>
      <p:ext uri="{BB962C8B-B14F-4D97-AF65-F5344CB8AC3E}">
        <p14:creationId xmlns:p14="http://schemas.microsoft.com/office/powerpoint/2010/main" val="202105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94944" y="1539704"/>
            <a:ext cx="10997184" cy="5016758"/>
          </a:xfrm>
          <a:prstGeom prst="rect">
            <a:avLst/>
          </a:prstGeom>
        </p:spPr>
        <p:txBody>
          <a:bodyPr wrap="square">
            <a:spAutoFit/>
          </a:bodyPr>
          <a:lstStyle/>
          <a:p>
            <a:pPr algn="just"/>
            <a:r>
              <a:rPr lang="tr-TR" sz="2000" smtClean="0">
                <a:latin typeface="Times New Roman" charset="0"/>
              </a:rPr>
              <a:t>Ara </a:t>
            </a:r>
            <a:r>
              <a:rPr lang="tr-TR" sz="2000" dirty="0">
                <a:latin typeface="Times New Roman" charset="0"/>
              </a:rPr>
              <a:t>sınavlar, yarıyıl sonu sınavları ve bütünleme sınavları her yarıyıl için programlanır ve sınav tarihinden 15 gün önce Fakülte web sitesinde ilan edilir. Ara sınavlar haricindeki sınavların tarihi Akademik Takvimde belirlenir. Ara sınav tarihleri Fakülte Yönetim Kurulu Tarafından yarı yıl başında belirlenir ve öğrencilere duyurulur. </a:t>
            </a:r>
            <a:r>
              <a:rPr lang="tr-TR" sz="2000" dirty="0" smtClean="0">
                <a:latin typeface="Times New Roman" charset="0"/>
              </a:rPr>
              <a:t>Yapılması </a:t>
            </a:r>
            <a:r>
              <a:rPr lang="tr-TR" sz="2000" dirty="0">
                <a:latin typeface="Times New Roman" charset="0"/>
              </a:rPr>
              <a:t>öngörülen en az bir ara sınava ek olarak; ödev, uygulama, </a:t>
            </a:r>
            <a:r>
              <a:rPr lang="tr-TR" sz="2000" dirty="0" err="1">
                <a:latin typeface="Times New Roman" charset="0"/>
              </a:rPr>
              <a:t>quiz</a:t>
            </a:r>
            <a:r>
              <a:rPr lang="tr-TR" sz="2000" dirty="0">
                <a:latin typeface="Times New Roman" charset="0"/>
              </a:rPr>
              <a:t> sınavı ya da sözlü sunum da yapılabilir. Bu durumda, o dersin yarıyıl içi çalışmalarının birbirlerine göre ağırlıkları ilgili öğretim elemanı tarafından belirlenir. Yarıyıl içi çalışmalar ve tüm sınavlar 100 tam puan üzerinden verilen notlar ile değerlendirilir. </a:t>
            </a:r>
          </a:p>
          <a:p>
            <a:pPr algn="just"/>
            <a:r>
              <a:rPr lang="tr-TR" sz="2000" dirty="0">
                <a:latin typeface="Times New Roman" charset="0"/>
              </a:rPr>
              <a:t>Belirlenen ilkelere göre yarıyıl içi not ortalaması hesaplanır. Bir dersin ara sınavının yarıyıl sonu ham başarı notuna etkisi % 40, yarıyıl sonu veya bütünleme sınavının etkisi de % 60’tır. Bir dersin yarıyıl sonu veya bütünleme sınavına girmeyen veya girdiği halde sınavdan yarıyıl sonu sınav limiti (YSSL) altında not alan öğrenciler başarısız kabul edilir ve başarı notu olarak doğrudan (FF) notu verilir. </a:t>
            </a:r>
          </a:p>
          <a:p>
            <a:pPr algn="just"/>
            <a:r>
              <a:rPr lang="tr-TR" sz="2000" dirty="0">
                <a:latin typeface="Times New Roman" charset="0"/>
              </a:rPr>
              <a:t>Üniversitemizde ölçme ve değerlendirme sistemi olarak Bağıl Değerlendirme Sistemi (BDS) uygulanmaktadır. </a:t>
            </a:r>
            <a:r>
              <a:rPr lang="tr-TR" sz="2000" dirty="0" smtClean="0">
                <a:latin typeface="Times New Roman" charset="0"/>
              </a:rPr>
              <a:t>BDS </a:t>
            </a:r>
            <a:r>
              <a:rPr lang="tr-TR" sz="2000" dirty="0">
                <a:latin typeface="Times New Roman" charset="0"/>
              </a:rPr>
              <a:t>ölçülen bir grubu, kendi içerisinde değerlendirme yöntemidir. BDS, öğrencinin yarıyıl sonu başarı notunu belirlemek amacıyla kullanılmaktadır. Ara sınavlar, ödevler, uygulamalar ve benzeri yarıyıl içi ölçümlere verilecek notlar ile yarıyıl sonu sınavında alınan notun, ağırlıklarına göre ortalaması alınarak bu sayısal değer, bağıl değerlendirme ile harf notuna dönüştürülmektedir. </a:t>
            </a:r>
          </a:p>
        </p:txBody>
      </p:sp>
      <p:sp>
        <p:nvSpPr>
          <p:cNvPr id="4" name="Dikdörtgen 3"/>
          <p:cNvSpPr/>
          <p:nvPr/>
        </p:nvSpPr>
        <p:spPr>
          <a:xfrm>
            <a:off x="4509264" y="647438"/>
            <a:ext cx="7182864" cy="646331"/>
          </a:xfrm>
          <a:prstGeom prst="rect">
            <a:avLst/>
          </a:prstGeom>
        </p:spPr>
        <p:txBody>
          <a:bodyPr wrap="none">
            <a:spAutoFit/>
          </a:bodyPr>
          <a:lstStyle/>
          <a:p>
            <a:r>
              <a:rPr lang="tr-TR" sz="3600" b="1">
                <a:latin typeface="Times New Roman" charset="0"/>
              </a:rPr>
              <a:t>Ara Sınav ve Yarıyıl Sonu Sınavları</a:t>
            </a:r>
            <a:endParaRPr lang="en-GB" sz="3600" dirty="0"/>
          </a:p>
        </p:txBody>
      </p:sp>
    </p:spTree>
    <p:extLst>
      <p:ext uri="{BB962C8B-B14F-4D97-AF65-F5344CB8AC3E}">
        <p14:creationId xmlns:p14="http://schemas.microsoft.com/office/powerpoint/2010/main" val="367517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95600" y="349845"/>
            <a:ext cx="8610600" cy="1293028"/>
          </a:xfrm>
        </p:spPr>
        <p:txBody>
          <a:bodyPr/>
          <a:lstStyle/>
          <a:p>
            <a:r>
              <a:rPr lang="en-GB" b="1" dirty="0" err="1" smtClean="0"/>
              <a:t>hakkında</a:t>
            </a:r>
            <a:endParaRPr lang="en-GB" b="1" dirty="0"/>
          </a:p>
        </p:txBody>
      </p:sp>
      <p:sp>
        <p:nvSpPr>
          <p:cNvPr id="3" name="İçerik Yer Tutucusu 2"/>
          <p:cNvSpPr>
            <a:spLocks noGrp="1"/>
          </p:cNvSpPr>
          <p:nvPr>
            <p:ph idx="1"/>
          </p:nvPr>
        </p:nvSpPr>
        <p:spPr>
          <a:xfrm>
            <a:off x="685800" y="1536193"/>
            <a:ext cx="10820400" cy="1389888"/>
          </a:xfrm>
        </p:spPr>
        <p:txBody>
          <a:bodyPr>
            <a:normAutofit fontScale="92500" lnSpcReduction="20000"/>
          </a:bodyPr>
          <a:lstStyle/>
          <a:p>
            <a:pPr lvl="0">
              <a:spcBef>
                <a:spcPts val="0"/>
              </a:spcBef>
              <a:spcAft>
                <a:spcPts val="600"/>
              </a:spcAft>
              <a:buSzPts val="2800"/>
            </a:pPr>
            <a:r>
              <a:rPr lang="tr-TR" b="1" dirty="0"/>
              <a:t>İşletme Bölümü; </a:t>
            </a:r>
            <a:r>
              <a:rPr lang="tr-TR" b="1" dirty="0" smtClean="0"/>
              <a:t>lisans </a:t>
            </a:r>
            <a:r>
              <a:rPr lang="tr-TR" b="1" dirty="0"/>
              <a:t>ve lisansüstü düzeylerde verdiği programlarla işletmecilik alanında çok sayıda öğrenciyi istihdama kazandırmıştır</a:t>
            </a:r>
            <a:r>
              <a:rPr lang="tr-TR" b="1" dirty="0" smtClean="0"/>
              <a:t>.</a:t>
            </a:r>
          </a:p>
          <a:p>
            <a:pPr lvl="0">
              <a:spcBef>
                <a:spcPts val="0"/>
              </a:spcBef>
              <a:spcAft>
                <a:spcPts val="600"/>
              </a:spcAft>
              <a:buSzPts val="2800"/>
            </a:pPr>
            <a:r>
              <a:rPr lang="tr-TR" b="1" dirty="0" smtClean="0"/>
              <a:t> </a:t>
            </a:r>
          </a:p>
          <a:p>
            <a:pPr lvl="0">
              <a:spcBef>
                <a:spcPts val="0"/>
              </a:spcBef>
              <a:spcAft>
                <a:spcPts val="600"/>
              </a:spcAft>
              <a:buSzPts val="2800"/>
            </a:pPr>
            <a:r>
              <a:rPr lang="tr-TR" b="1" dirty="0" smtClean="0"/>
              <a:t>İşletme </a:t>
            </a:r>
            <a:r>
              <a:rPr lang="tr-TR" b="1" dirty="0"/>
              <a:t>Bölümü 5 farklı anabilim dalında görev yapan öğretim üye ve yardımcıları ile literatüre ve iş dünyasına uzun yıllardır katkı sağlamaktadır</a:t>
            </a:r>
            <a:r>
              <a:rPr lang="tr-TR" b="1" dirty="0" smtClean="0"/>
              <a:t>.</a:t>
            </a:r>
          </a:p>
          <a:p>
            <a:pPr lvl="0">
              <a:spcBef>
                <a:spcPts val="0"/>
              </a:spcBef>
              <a:spcAft>
                <a:spcPts val="600"/>
              </a:spcAft>
              <a:buSzPts val="2800"/>
            </a:pPr>
            <a:endParaRPr lang="tr-TR" b="1"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0690" t="34603" r="9389"/>
          <a:stretch/>
        </p:blipFill>
        <p:spPr>
          <a:xfrm>
            <a:off x="550799" y="3194981"/>
            <a:ext cx="11090402" cy="3403600"/>
          </a:xfrm>
          <a:prstGeom prst="rect">
            <a:avLst/>
          </a:prstGeom>
        </p:spPr>
      </p:pic>
    </p:spTree>
    <p:extLst>
      <p:ext uri="{BB962C8B-B14F-4D97-AF65-F5344CB8AC3E}">
        <p14:creationId xmlns:p14="http://schemas.microsoft.com/office/powerpoint/2010/main" val="9304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0184" y="1463040"/>
            <a:ext cx="10543032" cy="4024125"/>
          </a:xfrm>
        </p:spPr>
        <p:txBody>
          <a:bodyPr/>
          <a:lstStyle/>
          <a:p>
            <a:pPr marL="0" indent="0" algn="ctr">
              <a:buNone/>
            </a:pPr>
            <a:r>
              <a:rPr lang="tr-TR" sz="4000" b="1" dirty="0">
                <a:latin typeface="Times New Roman" charset="0"/>
              </a:rPr>
              <a:t>Bütünleme Sınavları </a:t>
            </a:r>
            <a:endParaRPr lang="tr-TR" sz="4000" dirty="0">
              <a:latin typeface="Times New Roman" charset="0"/>
            </a:endParaRPr>
          </a:p>
          <a:p>
            <a:pPr algn="just"/>
            <a:r>
              <a:rPr lang="tr-TR" sz="2400" dirty="0">
                <a:latin typeface="Times New Roman" charset="0"/>
              </a:rPr>
              <a:t>Almış oldukları ders veya derslerin yarıyıl sonu sınavına girme hakkı elde ettiği halde sınava giremeyen veya girdiği halde (FF), (FD) alarak başarısız olan öğrenciler bu derslerden bütünleme sınavına girebilir. Bütünleme sınavına giren öğrencilerin, ilgili derse ait başarı notu belirlenirken, yarıyıl sonu notu yerine bütünleme sınav notu kullanılır. </a:t>
            </a:r>
          </a:p>
          <a:p>
            <a:pPr algn="just"/>
            <a:r>
              <a:rPr lang="tr-TR" sz="2400" dirty="0">
                <a:latin typeface="Times New Roman" charset="0"/>
              </a:rPr>
              <a:t>Yarıyıl sonu ve bütünleme sınav programları akademik takvimde belirlenen tarihler arasında, dersin okutulduğu bölüm veya program başkanlığınca tarihi, saati ve yeri belirtilerek programlanır ve ilân edilir. </a:t>
            </a:r>
          </a:p>
          <a:p>
            <a:endParaRPr lang="en-GB" dirty="0"/>
          </a:p>
        </p:txBody>
      </p:sp>
    </p:spTree>
    <p:extLst>
      <p:ext uri="{BB962C8B-B14F-4D97-AF65-F5344CB8AC3E}">
        <p14:creationId xmlns:p14="http://schemas.microsoft.com/office/powerpoint/2010/main" val="164348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699804" y="1675841"/>
            <a:ext cx="7230794" cy="707886"/>
          </a:xfrm>
          <a:prstGeom prst="rect">
            <a:avLst/>
          </a:prstGeom>
          <a:noFill/>
        </p:spPr>
        <p:txBody>
          <a:bodyPr wrap="square" rtlCol="0">
            <a:spAutoFit/>
          </a:bodyPr>
          <a:lstStyle/>
          <a:p>
            <a:r>
              <a:rPr lang="tr-TR" sz="4000" b="1" dirty="0" smtClean="0"/>
              <a:t>MEZUNİYET İÇİN</a:t>
            </a:r>
            <a:endParaRPr lang="tr-TR" sz="4000" b="1" dirty="0"/>
          </a:p>
        </p:txBody>
      </p:sp>
      <p:sp>
        <p:nvSpPr>
          <p:cNvPr id="3" name="Dikdörtgen 2"/>
          <p:cNvSpPr/>
          <p:nvPr/>
        </p:nvSpPr>
        <p:spPr>
          <a:xfrm>
            <a:off x="1292352" y="2828836"/>
            <a:ext cx="9460992" cy="2600199"/>
          </a:xfrm>
          <a:prstGeom prst="rect">
            <a:avLst/>
          </a:prstGeom>
        </p:spPr>
        <p:txBody>
          <a:bodyPr wrap="square">
            <a:spAutoFit/>
          </a:bodyPr>
          <a:lstStyle/>
          <a:p>
            <a:pPr>
              <a:lnSpc>
                <a:spcPct val="150000"/>
              </a:lnSpc>
            </a:pPr>
            <a:r>
              <a:rPr lang="tr-TR" sz="2800" dirty="0">
                <a:latin typeface="Times New Roman" charset="0"/>
              </a:rPr>
              <a:t>- Müfredatına her yarıyıl için tanımlanmış olan tüm zorunlu ve seçimlik dersleri almış ve başarılı olmuş olması; </a:t>
            </a:r>
          </a:p>
          <a:p>
            <a:pPr>
              <a:lnSpc>
                <a:spcPct val="150000"/>
              </a:lnSpc>
            </a:pPr>
            <a:r>
              <a:rPr lang="tr-TR" sz="2800" dirty="0">
                <a:latin typeface="Times New Roman" charset="0"/>
              </a:rPr>
              <a:t>- En az 240 AKTS karşılığı ders yükünü tamamlamış olması; </a:t>
            </a:r>
          </a:p>
          <a:p>
            <a:pPr>
              <a:lnSpc>
                <a:spcPct val="150000"/>
              </a:lnSpc>
            </a:pPr>
            <a:r>
              <a:rPr lang="tr-TR" sz="2800" dirty="0">
                <a:latin typeface="Times New Roman" charset="0"/>
              </a:rPr>
              <a:t>- </a:t>
            </a:r>
            <a:r>
              <a:rPr lang="tr-TR" sz="2800" dirty="0" err="1">
                <a:latin typeface="Times New Roman" charset="0"/>
              </a:rPr>
              <a:t>GANO’sunun</a:t>
            </a:r>
            <a:r>
              <a:rPr lang="tr-TR" sz="2800" dirty="0">
                <a:latin typeface="Times New Roman" charset="0"/>
              </a:rPr>
              <a:t> 4.00 üzerinden en az 2.0 olması gerekmektedir. </a:t>
            </a:r>
            <a:endParaRPr lang="tr-TR" sz="2800" dirty="0">
              <a:effectLst/>
              <a:latin typeface="Times New Roman" charset="0"/>
            </a:endParaRPr>
          </a:p>
        </p:txBody>
      </p:sp>
    </p:spTree>
    <p:extLst>
      <p:ext uri="{BB962C8B-B14F-4D97-AF65-F5344CB8AC3E}">
        <p14:creationId xmlns:p14="http://schemas.microsoft.com/office/powerpoint/2010/main" val="203834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68096" y="725019"/>
            <a:ext cx="10814304" cy="5863144"/>
          </a:xfrm>
          <a:prstGeom prst="rect">
            <a:avLst/>
          </a:prstGeom>
        </p:spPr>
        <p:txBody>
          <a:bodyPr wrap="square">
            <a:spAutoFit/>
          </a:bodyPr>
          <a:lstStyle/>
          <a:p>
            <a:pPr algn="ctr">
              <a:spcBef>
                <a:spcPts val="600"/>
              </a:spcBef>
            </a:pPr>
            <a:r>
              <a:rPr lang="tr-TR" sz="2000" b="1" dirty="0">
                <a:latin typeface="Times New Roman" charset="0"/>
              </a:rPr>
              <a:t>YATAY GEÇİŞ </a:t>
            </a:r>
            <a:endParaRPr lang="tr-TR" sz="2000" dirty="0">
              <a:latin typeface="Times New Roman" charset="0"/>
            </a:endParaRPr>
          </a:p>
          <a:p>
            <a:pPr algn="just">
              <a:spcBef>
                <a:spcPts val="600"/>
              </a:spcBef>
            </a:pPr>
            <a:r>
              <a:rPr lang="tr-TR" sz="2000" b="1" i="1" dirty="0">
                <a:latin typeface="Times New Roman" charset="0"/>
              </a:rPr>
              <a:t>Kurum içi yatay geçiş: </a:t>
            </a:r>
            <a:r>
              <a:rPr lang="tr-TR" sz="2000" dirty="0">
                <a:latin typeface="Times New Roman" charset="0"/>
              </a:rPr>
              <a:t>Bir öğrencinin kayıtlı olduğu yükseköğretim kurumu içindeki aynı düzeydeki diğer diploma programlarına geçişini </a:t>
            </a:r>
          </a:p>
          <a:p>
            <a:pPr algn="just">
              <a:spcBef>
                <a:spcPts val="600"/>
              </a:spcBef>
            </a:pPr>
            <a:r>
              <a:rPr lang="tr-TR" sz="2000" b="1" i="1" dirty="0" err="1">
                <a:latin typeface="Times New Roman" charset="0"/>
              </a:rPr>
              <a:t>Kurumlararası</a:t>
            </a:r>
            <a:r>
              <a:rPr lang="tr-TR" sz="2000" b="1" i="1" dirty="0">
                <a:latin typeface="Times New Roman" charset="0"/>
              </a:rPr>
              <a:t> yatay geçiş: </a:t>
            </a:r>
            <a:r>
              <a:rPr lang="tr-TR" sz="2000" dirty="0">
                <a:latin typeface="Times New Roman" charset="0"/>
              </a:rPr>
              <a:t>Bir üniversite, yüksek teknoloji enstitüsü veya vakıflar tarafından bir üniversiteye bağlı olmaksızın kurulan meslek yüksekokullarından aynı düzeyde diploma programından başka bir üniversite, yüksek teknoloji enstitüsü veya vakıflar tarafından kurulan bağımsız meslek yüksekokullarına yapılan geçişi, </a:t>
            </a:r>
          </a:p>
          <a:p>
            <a:pPr algn="just">
              <a:spcBef>
                <a:spcPts val="600"/>
              </a:spcBef>
            </a:pPr>
            <a:r>
              <a:rPr lang="tr-TR" sz="2000" dirty="0">
                <a:latin typeface="Times New Roman" charset="0"/>
              </a:rPr>
              <a:t>Başvurabilmek için: </a:t>
            </a:r>
          </a:p>
          <a:p>
            <a:pPr algn="just">
              <a:spcBef>
                <a:spcPts val="600"/>
              </a:spcBef>
            </a:pPr>
            <a:r>
              <a:rPr lang="tr-TR" sz="2000" dirty="0">
                <a:latin typeface="Times New Roman" charset="0"/>
              </a:rPr>
              <a:t>- Yatay geçiş yapabilmek için öğrenci sorumlu olduğu tüm dersleri almış ve aldığı bütün dersleri tabi olduğu yönetmelik hükümlerine göre başarmış olmalıdır. </a:t>
            </a:r>
          </a:p>
          <a:p>
            <a:pPr algn="just">
              <a:spcBef>
                <a:spcPts val="600"/>
              </a:spcBef>
            </a:pPr>
            <a:r>
              <a:rPr lang="tr-TR" sz="2000" dirty="0">
                <a:latin typeface="Times New Roman" charset="0"/>
              </a:rPr>
              <a:t>- Yatay geçiş için öğrencinin; ayrılacağı kurumda öğretim süresinde sağladığı genel akademik not ortalamasının en az 4 üzerinden 2.29 ya da 100 üzerinden 60 olmalıdır. </a:t>
            </a:r>
          </a:p>
          <a:p>
            <a:pPr algn="just">
              <a:spcBef>
                <a:spcPts val="600"/>
              </a:spcBef>
            </a:pPr>
            <a:r>
              <a:rPr lang="tr-TR" sz="2000" dirty="0">
                <a:latin typeface="Times New Roman" charset="0"/>
              </a:rPr>
              <a:t>- Lisans diploma programlarının birinci sınıfı ile son sınıfına yatay geçiş yapılamaz. </a:t>
            </a:r>
          </a:p>
          <a:p>
            <a:pPr algn="just">
              <a:spcBef>
                <a:spcPts val="600"/>
              </a:spcBef>
            </a:pPr>
            <a:r>
              <a:rPr lang="tr-TR" sz="2000" dirty="0">
                <a:latin typeface="Times New Roman" charset="0"/>
              </a:rPr>
              <a:t>- Yükseköğretim kurumlarında ikinci öğretimden sadece ikinci öğretim diploma programlarına yatay geçiş yapılabilir. Ancak, ikinci öğretim diploma programlarından başarı bakımından bulunduğu sınıfın başvuru dönemi itibarıyla ilk yüzde onuna girerek bir üst sınıfa geçen öğrenciler birinci öğretim diploma programlarına kontenjan dahilin de yatay geçiş yapabilirler. </a:t>
            </a:r>
            <a:endParaRPr lang="tr-TR" sz="2000" dirty="0">
              <a:effectLst/>
              <a:latin typeface="Times New Roman" charset="0"/>
            </a:endParaRPr>
          </a:p>
        </p:txBody>
      </p:sp>
    </p:spTree>
    <p:extLst>
      <p:ext uri="{BB962C8B-B14F-4D97-AF65-F5344CB8AC3E}">
        <p14:creationId xmlns:p14="http://schemas.microsoft.com/office/powerpoint/2010/main" val="226911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ÇİFT ANADAL ve YANDAL</a:t>
            </a:r>
            <a:endParaRPr lang="en-GB" b="1" dirty="0"/>
          </a:p>
        </p:txBody>
      </p:sp>
      <p:sp>
        <p:nvSpPr>
          <p:cNvPr id="3" name="İçerik Yer Tutucusu 2"/>
          <p:cNvSpPr>
            <a:spLocks noGrp="1"/>
          </p:cNvSpPr>
          <p:nvPr>
            <p:ph idx="1"/>
          </p:nvPr>
        </p:nvSpPr>
        <p:spPr>
          <a:xfrm>
            <a:off x="685800" y="2346960"/>
            <a:ext cx="10820400" cy="4024125"/>
          </a:xfrm>
        </p:spPr>
        <p:txBody>
          <a:bodyPr>
            <a:normAutofit/>
          </a:bodyPr>
          <a:lstStyle/>
          <a:p>
            <a:r>
              <a:rPr lang="tr-TR" b="1" dirty="0"/>
              <a:t>Çift </a:t>
            </a:r>
            <a:r>
              <a:rPr lang="tr-TR" b="1" dirty="0" err="1"/>
              <a:t>Anadal</a:t>
            </a:r>
            <a:r>
              <a:rPr lang="tr-TR" b="1" dirty="0"/>
              <a:t> (ÇAP),</a:t>
            </a:r>
            <a:r>
              <a:rPr lang="tr-TR" dirty="0"/>
              <a:t> öğrenim gördüğü </a:t>
            </a:r>
            <a:r>
              <a:rPr lang="tr-TR" dirty="0" err="1"/>
              <a:t>önlisans</a:t>
            </a:r>
            <a:r>
              <a:rPr lang="tr-TR" dirty="0"/>
              <a:t> ya da lisans programında üstün başarı gösteren öğrencilerin esas programlarına yakın içerikteki ikinci bir programın derslerini de başarıyla geçerek çift diploma almalarını sağlayan uygulamadır.</a:t>
            </a:r>
          </a:p>
          <a:p>
            <a:r>
              <a:rPr lang="tr-TR" b="1" dirty="0" err="1"/>
              <a:t>Yandal</a:t>
            </a:r>
            <a:r>
              <a:rPr lang="tr-TR" b="1" dirty="0"/>
              <a:t>,</a:t>
            </a:r>
            <a:r>
              <a:rPr lang="tr-TR" dirty="0"/>
              <a:t> öğrenim gördüğü lisans programında üstün başarı gösteren öğrencilerin esas programlarına yakın içerikteki ikinci bir programın sınırlı sayıdaki derslerini alarak sertifika almaya hak kazanmalarını sağlayan </a:t>
            </a:r>
            <a:r>
              <a:rPr lang="tr-TR" dirty="0" smtClean="0"/>
              <a:t>uygulamadır.</a:t>
            </a:r>
          </a:p>
          <a:p>
            <a:pPr marL="0" indent="0">
              <a:buNone/>
            </a:pPr>
            <a:endParaRPr lang="tr-TR" dirty="0" smtClean="0"/>
          </a:p>
          <a:p>
            <a:pPr marL="0" indent="0">
              <a:buNone/>
            </a:pPr>
            <a:r>
              <a:rPr lang="tr-TR" b="1" dirty="0" smtClean="0"/>
              <a:t>ÇAP ve YANDAL Komisyonu</a:t>
            </a:r>
          </a:p>
          <a:p>
            <a:pPr marL="0" indent="0">
              <a:buNone/>
            </a:pPr>
            <a:r>
              <a:rPr lang="tr-TR" dirty="0" smtClean="0"/>
              <a:t>Arş</a:t>
            </a:r>
            <a:r>
              <a:rPr lang="tr-TR" dirty="0" smtClean="0"/>
              <a:t>. Gör</a:t>
            </a:r>
            <a:r>
              <a:rPr lang="tr-TR" dirty="0" smtClean="0"/>
              <a:t>. Dr. Olcay Bektaş – </a:t>
            </a:r>
            <a:r>
              <a:rPr lang="tr-TR" dirty="0" err="1" smtClean="0"/>
              <a:t>Arş.Gör</a:t>
            </a:r>
            <a:r>
              <a:rPr lang="tr-TR" dirty="0" smtClean="0"/>
              <a:t>. Burak Meydancı</a:t>
            </a:r>
            <a:endParaRPr lang="tr-TR" dirty="0"/>
          </a:p>
        </p:txBody>
      </p:sp>
      <p:pic>
        <p:nvPicPr>
          <p:cNvPr id="4" name="Google Shape;103;p3"/>
          <p:cNvPicPr preferRelativeResize="0"/>
          <p:nvPr/>
        </p:nvPicPr>
        <p:blipFill rotWithShape="1">
          <a:blip r:embed="rId2">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64068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b="1" dirty="0" smtClean="0"/>
              <a:t>Erasmus </a:t>
            </a:r>
            <a:r>
              <a:rPr lang="en-GB" b="1" dirty="0" err="1" smtClean="0"/>
              <a:t>değİşİm</a:t>
            </a:r>
            <a:r>
              <a:rPr lang="en-GB" b="1" dirty="0" smtClean="0"/>
              <a:t> </a:t>
            </a:r>
            <a:r>
              <a:rPr lang="en-GB" b="1" dirty="0" err="1" smtClean="0"/>
              <a:t>programı</a:t>
            </a:r>
            <a:endParaRPr lang="en-GB" b="1" dirty="0"/>
          </a:p>
        </p:txBody>
      </p:sp>
      <p:sp>
        <p:nvSpPr>
          <p:cNvPr id="3" name="İçerik Yer Tutucusu 2"/>
          <p:cNvSpPr>
            <a:spLocks noGrp="1"/>
          </p:cNvSpPr>
          <p:nvPr>
            <p:ph idx="1"/>
          </p:nvPr>
        </p:nvSpPr>
        <p:spPr>
          <a:xfrm>
            <a:off x="685800" y="1905000"/>
            <a:ext cx="10820400" cy="4711699"/>
          </a:xfrm>
        </p:spPr>
        <p:txBody>
          <a:bodyPr>
            <a:normAutofit/>
          </a:bodyPr>
          <a:lstStyle/>
          <a:p>
            <a:r>
              <a:rPr lang="tr-TR" sz="2400" b="1" dirty="0" err="1" smtClean="0"/>
              <a:t>Erasmus</a:t>
            </a:r>
            <a:r>
              <a:rPr lang="tr-TR" sz="2400" b="1" dirty="0" smtClean="0"/>
              <a:t> </a:t>
            </a:r>
            <a:r>
              <a:rPr lang="tr-TR" sz="2400" b="1" dirty="0"/>
              <a:t>Programı, Avrupa Birliği tarafından eğitim ve gençlik alanında 2013 yılına kadar uygulanmış olan </a:t>
            </a:r>
            <a:r>
              <a:rPr lang="tr-TR" sz="2400" b="1" dirty="0" err="1"/>
              <a:t>Hayatboyu</a:t>
            </a:r>
            <a:r>
              <a:rPr lang="tr-TR" sz="2400" b="1" dirty="0"/>
              <a:t> Öğrenme ve Gençlik Programları kapsamında karşılıklı öğrenci ve öğretim üyesi değişimlerini içeren bir programdır. Yükseköğretim kurumlarının birbirleri ile ortak projeler üretip hayata geçirmeleri; kısa süreli öğrenci ve personel değişimi yapabilmeleri için karşılıksız mali destek sağlamaktadır. </a:t>
            </a:r>
            <a:endParaRPr lang="tr-TR" sz="2400" b="1" dirty="0" smtClean="0"/>
          </a:p>
          <a:p>
            <a:r>
              <a:rPr lang="tr-TR" sz="2400" b="1" dirty="0" smtClean="0"/>
              <a:t>Ayrıntılı bilgi için </a:t>
            </a:r>
            <a:r>
              <a:rPr lang="tr-TR" sz="2400" b="1" dirty="0" smtClean="0">
                <a:hlinkClick r:id="rId2"/>
              </a:rPr>
              <a:t>https</a:t>
            </a:r>
            <a:r>
              <a:rPr lang="tr-TR" sz="2400" b="1" dirty="0">
                <a:hlinkClick r:id="rId2"/>
              </a:rPr>
              <a:t>://</a:t>
            </a:r>
            <a:r>
              <a:rPr lang="tr-TR" sz="2400" b="1" dirty="0" smtClean="0">
                <a:hlinkClick r:id="rId2"/>
              </a:rPr>
              <a:t>uludag.edu.tr/erasmus</a:t>
            </a:r>
            <a:r>
              <a:rPr lang="tr-TR" sz="2400" b="1" dirty="0" smtClean="0"/>
              <a:t> adresinden yararlanabilirsiniz.</a:t>
            </a:r>
          </a:p>
          <a:p>
            <a:endParaRPr lang="tr-TR" sz="2400" b="1" dirty="0" smtClean="0"/>
          </a:p>
          <a:p>
            <a:pPr marL="0" indent="0">
              <a:buNone/>
            </a:pPr>
            <a:r>
              <a:rPr lang="tr-TR" sz="2400" b="1" dirty="0" smtClean="0"/>
              <a:t>Bölüm </a:t>
            </a:r>
            <a:r>
              <a:rPr lang="tr-TR" sz="2400" b="1" dirty="0" err="1"/>
              <a:t>Erasmus</a:t>
            </a:r>
            <a:r>
              <a:rPr lang="tr-TR" sz="2400" b="1" dirty="0"/>
              <a:t> </a:t>
            </a:r>
            <a:r>
              <a:rPr lang="tr-TR" sz="2400" b="1" dirty="0" smtClean="0"/>
              <a:t>Koordinatörleri</a:t>
            </a:r>
          </a:p>
          <a:p>
            <a:pPr marL="0" indent="0">
              <a:buNone/>
            </a:pPr>
            <a:r>
              <a:rPr lang="tr-TR" sz="2400" b="1" dirty="0" smtClean="0"/>
              <a:t>Arş. Gör. Dr. Yaşar Numan </a:t>
            </a:r>
            <a:r>
              <a:rPr lang="tr-TR" sz="2400" b="1" dirty="0" err="1" smtClean="0"/>
              <a:t>Aksanyar</a:t>
            </a:r>
            <a:r>
              <a:rPr lang="tr-TR" sz="2400" b="1" dirty="0" smtClean="0"/>
              <a:t> </a:t>
            </a:r>
            <a:endParaRPr lang="tr-TR" sz="2400" b="1" dirty="0"/>
          </a:p>
        </p:txBody>
      </p:sp>
      <p:pic>
        <p:nvPicPr>
          <p:cNvPr id="4" name="Google Shape;103;p3"/>
          <p:cNvPicPr preferRelativeResize="0"/>
          <p:nvPr/>
        </p:nvPicPr>
        <p:blipFill rotWithShape="1">
          <a:blip r:embed="rId3">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2034837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b="1" dirty="0" err="1" smtClean="0"/>
              <a:t>Mevlana</a:t>
            </a:r>
            <a:r>
              <a:rPr lang="en-GB" b="1" dirty="0" smtClean="0"/>
              <a:t> </a:t>
            </a:r>
            <a:r>
              <a:rPr lang="en-GB" b="1" dirty="0" err="1" smtClean="0"/>
              <a:t>değİşİm</a:t>
            </a:r>
            <a:r>
              <a:rPr lang="en-GB" b="1" dirty="0" smtClean="0"/>
              <a:t> </a:t>
            </a:r>
            <a:r>
              <a:rPr lang="en-GB" b="1" dirty="0" err="1" smtClean="0"/>
              <a:t>programI</a:t>
            </a:r>
            <a:endParaRPr lang="en-GB" b="1" dirty="0"/>
          </a:p>
        </p:txBody>
      </p:sp>
      <p:sp>
        <p:nvSpPr>
          <p:cNvPr id="3" name="İçerik Yer Tutucusu 2"/>
          <p:cNvSpPr>
            <a:spLocks noGrp="1"/>
          </p:cNvSpPr>
          <p:nvPr>
            <p:ph idx="1"/>
          </p:nvPr>
        </p:nvSpPr>
        <p:spPr>
          <a:xfrm>
            <a:off x="368300" y="1854200"/>
            <a:ext cx="11480800" cy="4635500"/>
          </a:xfrm>
        </p:spPr>
        <p:txBody>
          <a:bodyPr>
            <a:normAutofit lnSpcReduction="10000"/>
          </a:bodyPr>
          <a:lstStyle/>
          <a:p>
            <a:r>
              <a:rPr lang="tr-TR" b="1" dirty="0" smtClean="0"/>
              <a:t>Mevlana </a:t>
            </a:r>
            <a:r>
              <a:rPr lang="tr-TR" b="1" dirty="0"/>
              <a:t>Değişim Programı, yurtiçinde eğitim veren yükseköğretim kurumları ile yurtdışında eğitim veren yükseköğretim kurumları arasında öğrenci ve öğretim elemanı değişimini mümkün kılan bir programdır. Mevlana Değişim Programı kapsamında öğrenci değişimine, Türkiye’de ve YÖK tarafından tanınan yurtdışındaki bütün yükseköğretim kurumlarında örgün eğitim programlarına kayıtlı ön lisans, lisans, yüksek lisans ve doktora öğrencileri katılabilirler. Değişim için yükseköğretim kurumlarının Mevlana Değişim Programı Protokolü imzalamış olması gerekmektedir. Değişim programına katılmak isteyen öğrenciler en az bir en fazla iki yarıyıl eğitim </a:t>
            </a:r>
            <a:r>
              <a:rPr lang="tr-TR" b="1" dirty="0" smtClean="0"/>
              <a:t>için programdan faydalanabilirler</a:t>
            </a:r>
            <a:r>
              <a:rPr lang="tr-TR" b="1" dirty="0"/>
              <a:t>. </a:t>
            </a:r>
            <a:endParaRPr lang="tr-TR" b="1" dirty="0" smtClean="0"/>
          </a:p>
          <a:p>
            <a:r>
              <a:rPr lang="tr-TR" b="1" dirty="0"/>
              <a:t>Programa başvuru ile ilgili ayrıntılı bilgi için </a:t>
            </a:r>
            <a:r>
              <a:rPr lang="tr-TR" b="1" dirty="0" err="1">
                <a:solidFill>
                  <a:srgbClr val="C00000"/>
                </a:solidFill>
              </a:rPr>
              <a:t>https</a:t>
            </a:r>
            <a:r>
              <a:rPr lang="tr-TR" b="1" dirty="0">
                <a:solidFill>
                  <a:srgbClr val="C00000"/>
                </a:solidFill>
              </a:rPr>
              <a:t>://</a:t>
            </a:r>
            <a:r>
              <a:rPr lang="tr-TR" b="1" dirty="0" err="1" smtClean="0">
                <a:solidFill>
                  <a:srgbClr val="C00000"/>
                </a:solidFill>
              </a:rPr>
              <a:t>uludag.edu.tr</a:t>
            </a:r>
            <a:r>
              <a:rPr lang="tr-TR" b="1" dirty="0" smtClean="0">
                <a:solidFill>
                  <a:srgbClr val="C00000"/>
                </a:solidFill>
              </a:rPr>
              <a:t>/</a:t>
            </a:r>
            <a:r>
              <a:rPr lang="tr-TR" b="1" dirty="0" err="1" smtClean="0">
                <a:solidFill>
                  <a:srgbClr val="C00000"/>
                </a:solidFill>
              </a:rPr>
              <a:t>mevlana</a:t>
            </a:r>
            <a:r>
              <a:rPr lang="tr-TR" b="1" dirty="0" smtClean="0">
                <a:solidFill>
                  <a:srgbClr val="C00000"/>
                </a:solidFill>
              </a:rPr>
              <a:t> </a:t>
            </a:r>
            <a:r>
              <a:rPr lang="tr-TR" b="1" dirty="0" smtClean="0"/>
              <a:t>adresinden yararlanabilirsiniz.</a:t>
            </a:r>
          </a:p>
          <a:p>
            <a:pPr marL="0" indent="0">
              <a:buNone/>
            </a:pPr>
            <a:endParaRPr lang="tr-TR" b="1" dirty="0" smtClean="0"/>
          </a:p>
          <a:p>
            <a:pPr marL="0" indent="0">
              <a:buNone/>
            </a:pPr>
            <a:r>
              <a:rPr lang="tr-TR" sz="2000" b="1" dirty="0"/>
              <a:t>Bölüm </a:t>
            </a:r>
            <a:r>
              <a:rPr lang="tr-TR" sz="2000" b="1" dirty="0" smtClean="0"/>
              <a:t>Mevlana Programı </a:t>
            </a:r>
            <a:r>
              <a:rPr lang="tr-TR" sz="2000" b="1" dirty="0"/>
              <a:t>Koordinatörleri</a:t>
            </a:r>
          </a:p>
          <a:p>
            <a:pPr marL="0" indent="0">
              <a:buNone/>
            </a:pPr>
            <a:r>
              <a:rPr lang="tr-TR" sz="2000" b="1" dirty="0" smtClean="0"/>
              <a:t>Dr. </a:t>
            </a:r>
            <a:r>
              <a:rPr lang="tr-TR" sz="2000" b="1" dirty="0" err="1" smtClean="0"/>
              <a:t>Öğr.Üye</a:t>
            </a:r>
            <a:r>
              <a:rPr lang="tr-TR" sz="2000" b="1" dirty="0" smtClean="0"/>
              <a:t> Burcu Avcı Öztürk</a:t>
            </a:r>
            <a:endParaRPr lang="tr-TR" sz="2000" b="1" dirty="0"/>
          </a:p>
        </p:txBody>
      </p:sp>
      <p:pic>
        <p:nvPicPr>
          <p:cNvPr id="4" name="Google Shape;103;p3"/>
          <p:cNvPicPr preferRelativeResize="0"/>
          <p:nvPr/>
        </p:nvPicPr>
        <p:blipFill rotWithShape="1">
          <a:blip r:embed="rId2">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81628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82900" y="319873"/>
            <a:ext cx="8610600" cy="1293028"/>
          </a:xfrm>
        </p:spPr>
        <p:txBody>
          <a:bodyPr/>
          <a:lstStyle/>
          <a:p>
            <a:r>
              <a:rPr lang="en-GB" b="1" dirty="0" smtClean="0"/>
              <a:t>FARABİ </a:t>
            </a:r>
            <a:r>
              <a:rPr lang="en-GB" b="1" dirty="0" err="1" smtClean="0"/>
              <a:t>değİşİm</a:t>
            </a:r>
            <a:r>
              <a:rPr lang="en-GB" b="1" dirty="0" smtClean="0"/>
              <a:t> </a:t>
            </a:r>
            <a:r>
              <a:rPr lang="en-GB" b="1" dirty="0" err="1" smtClean="0"/>
              <a:t>programI</a:t>
            </a:r>
            <a:endParaRPr lang="en-GB" b="1" dirty="0"/>
          </a:p>
        </p:txBody>
      </p:sp>
      <p:sp>
        <p:nvSpPr>
          <p:cNvPr id="3" name="İçerik Yer Tutucusu 2"/>
          <p:cNvSpPr>
            <a:spLocks noGrp="1"/>
          </p:cNvSpPr>
          <p:nvPr>
            <p:ph idx="1"/>
          </p:nvPr>
        </p:nvSpPr>
        <p:spPr>
          <a:xfrm>
            <a:off x="457200" y="1447800"/>
            <a:ext cx="11480800" cy="5283200"/>
          </a:xfrm>
        </p:spPr>
        <p:txBody>
          <a:bodyPr>
            <a:normAutofit/>
          </a:bodyPr>
          <a:lstStyle/>
          <a:p>
            <a:r>
              <a:rPr lang="tr-TR" b="1" dirty="0"/>
              <a:t>Farabi Değişim Programı birbirleri ile protokol imzalayan Türkiye'deki üniversitelerin ön lisans, lisans, yüksek lisans ve doktora düzeyinde öğrenci değişimine imkân tanıyan bir programdır. Değişimin kapsamı, karşılıklı olarak mevcut olan programlarla sınırlıdır. YÖK tarafından belirlenen burslu öğrenci kontenjanı dahilinde programdan yararlanan öğrencilere karşılıksız burs ödemesi de yapılmaktadır. </a:t>
            </a:r>
            <a:r>
              <a:rPr lang="tr-TR" b="1" dirty="0" smtClean="0"/>
              <a:t>Programa </a:t>
            </a:r>
            <a:r>
              <a:rPr lang="tr-TR" b="1" dirty="0"/>
              <a:t>yılda bir kez başvuru yapılabilir. Başvurular, </a:t>
            </a:r>
            <a:r>
              <a:rPr lang="tr-TR" b="1" dirty="0" smtClean="0"/>
              <a:t>YÖK </a:t>
            </a:r>
            <a:r>
              <a:rPr lang="tr-TR" b="1" dirty="0"/>
              <a:t>tarafından belirlenen takvime uygun şekilde kayıtlı olunan üniversiteye yapılır. Başvuru yapabilmek için </a:t>
            </a:r>
            <a:r>
              <a:rPr lang="tr-TR" b="1" dirty="0" smtClean="0"/>
              <a:t>öncelikle </a:t>
            </a:r>
            <a:r>
              <a:rPr lang="tr-TR" b="1" dirty="0"/>
              <a:t>gidilmek istenilen Üniversite ile kayıtlı olunan Üniversitenin ikili anlaşmasının (protokol) olması ve bu anlaşmada bölümümüze kontenjan ayrılmış </a:t>
            </a:r>
            <a:r>
              <a:rPr lang="tr-TR" b="1" dirty="0" smtClean="0"/>
              <a:t>olması gerekmektedir. </a:t>
            </a:r>
            <a:endParaRPr lang="tr-TR" b="1" dirty="0"/>
          </a:p>
          <a:p>
            <a:r>
              <a:rPr lang="tr-TR" b="1" dirty="0" smtClean="0"/>
              <a:t>Programa </a:t>
            </a:r>
            <a:r>
              <a:rPr lang="tr-TR" b="1" dirty="0"/>
              <a:t>başvuru ile ilgili ayrıntılı bilgi için </a:t>
            </a:r>
            <a:r>
              <a:rPr lang="tr-TR" b="1" dirty="0">
                <a:solidFill>
                  <a:srgbClr val="C00000"/>
                </a:solidFill>
              </a:rPr>
              <a:t>http://</a:t>
            </a:r>
            <a:r>
              <a:rPr lang="tr-TR" b="1" dirty="0" err="1" smtClean="0">
                <a:solidFill>
                  <a:srgbClr val="C00000"/>
                </a:solidFill>
              </a:rPr>
              <a:t>uludag.edu.tr</a:t>
            </a:r>
            <a:r>
              <a:rPr lang="tr-TR" b="1" dirty="0" smtClean="0">
                <a:solidFill>
                  <a:srgbClr val="C00000"/>
                </a:solidFill>
              </a:rPr>
              <a:t>/</a:t>
            </a:r>
            <a:r>
              <a:rPr lang="tr-TR" b="1" dirty="0" err="1" smtClean="0">
                <a:solidFill>
                  <a:srgbClr val="C00000"/>
                </a:solidFill>
              </a:rPr>
              <a:t>farabi</a:t>
            </a:r>
            <a:r>
              <a:rPr lang="tr-TR" b="1" dirty="0" smtClean="0">
                <a:solidFill>
                  <a:srgbClr val="C00000"/>
                </a:solidFill>
              </a:rPr>
              <a:t> </a:t>
            </a:r>
            <a:r>
              <a:rPr lang="tr-TR" b="1" dirty="0" smtClean="0"/>
              <a:t>adresinden yararlanabilirsiniz.</a:t>
            </a:r>
          </a:p>
          <a:p>
            <a:pPr marL="0" indent="0">
              <a:buNone/>
            </a:pPr>
            <a:endParaRPr lang="tr-TR" b="1" dirty="0" smtClean="0"/>
          </a:p>
          <a:p>
            <a:pPr marL="0" indent="0">
              <a:buNone/>
            </a:pPr>
            <a:r>
              <a:rPr lang="tr-TR" sz="2000" b="1" dirty="0"/>
              <a:t>Bölüm </a:t>
            </a:r>
            <a:r>
              <a:rPr lang="tr-TR" sz="2000" b="1" dirty="0" smtClean="0"/>
              <a:t>Farabi Koordinatörü</a:t>
            </a:r>
            <a:endParaRPr lang="tr-TR" sz="2000" b="1" dirty="0"/>
          </a:p>
          <a:p>
            <a:pPr marL="0" indent="0">
              <a:buNone/>
            </a:pPr>
            <a:r>
              <a:rPr lang="tr-TR" sz="2000" b="1" dirty="0" smtClean="0"/>
              <a:t>Dr. </a:t>
            </a:r>
            <a:r>
              <a:rPr lang="tr-TR" sz="2000" b="1" dirty="0" err="1" smtClean="0"/>
              <a:t>Öğr</a:t>
            </a:r>
            <a:r>
              <a:rPr lang="tr-TR" sz="2000" b="1" dirty="0" smtClean="0"/>
              <a:t>. Üye Burcu Avcı Öztürk</a:t>
            </a:r>
            <a:endParaRPr lang="tr-TR" sz="2000" b="1" dirty="0"/>
          </a:p>
        </p:txBody>
      </p:sp>
      <p:pic>
        <p:nvPicPr>
          <p:cNvPr id="4" name="Google Shape;103;p3"/>
          <p:cNvPicPr preferRelativeResize="0"/>
          <p:nvPr/>
        </p:nvPicPr>
        <p:blipFill rotWithShape="1">
          <a:blip r:embed="rId2">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789871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a:spLocks noGrp="1"/>
          </p:cNvSpPr>
          <p:nvPr>
            <p:ph type="title"/>
          </p:nvPr>
        </p:nvSpPr>
        <p:spPr>
          <a:xfrm>
            <a:off x="2243155" y="455883"/>
            <a:ext cx="8934995" cy="575401"/>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ct val="100000"/>
              <a:buFont typeface="Calibri"/>
              <a:buNone/>
            </a:pPr>
            <a:r>
              <a:rPr lang="en-US" b="1" dirty="0" smtClean="0"/>
              <a:t>ÖĞRENCİ </a:t>
            </a:r>
            <a:r>
              <a:rPr lang="en-US" b="1" dirty="0"/>
              <a:t>TOPLULUKLARI</a:t>
            </a:r>
            <a:endParaRPr b="1" dirty="0"/>
          </a:p>
        </p:txBody>
      </p:sp>
      <p:sp>
        <p:nvSpPr>
          <p:cNvPr id="230" name="Google Shape;230;p14"/>
          <p:cNvSpPr txBox="1">
            <a:spLocks noGrp="1"/>
          </p:cNvSpPr>
          <p:nvPr>
            <p:ph type="body" idx="1"/>
          </p:nvPr>
        </p:nvSpPr>
        <p:spPr>
          <a:xfrm>
            <a:off x="478245" y="1646114"/>
            <a:ext cx="11373395" cy="5389426"/>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r>
              <a:rPr lang="tr-TR" sz="3600" b="1" dirty="0" smtClean="0"/>
              <a:t>İnsan Kaynakları Topluluğu (ULİNKA)	</a:t>
            </a:r>
            <a:r>
              <a:rPr lang="tr-TR" b="1" dirty="0" smtClean="0"/>
              <a:t>		</a:t>
            </a:r>
          </a:p>
          <a:p>
            <a:pPr indent="-457200">
              <a:spcBef>
                <a:spcPts val="0"/>
              </a:spcBef>
              <a:buSzPts val="2800"/>
              <a:buFont typeface="Arial" charset="0"/>
              <a:buChar char="•"/>
            </a:pPr>
            <a:endParaRPr lang="tr-TR" b="1" dirty="0"/>
          </a:p>
          <a:p>
            <a:pPr indent="-457200">
              <a:spcBef>
                <a:spcPts val="0"/>
              </a:spcBef>
              <a:buSzPts val="2800"/>
              <a:buFont typeface="Arial" charset="0"/>
              <a:buChar char="•"/>
            </a:pPr>
            <a:r>
              <a:rPr lang="tr-TR" b="1" dirty="0" err="1" smtClean="0"/>
              <a:t>İnstagram</a:t>
            </a:r>
            <a:r>
              <a:rPr lang="tr-TR" b="1" dirty="0" smtClean="0"/>
              <a:t> Takip </a:t>
            </a:r>
            <a:r>
              <a:rPr lang="tr-TR" b="1" dirty="0"/>
              <a:t>Sayısı: </a:t>
            </a:r>
            <a:r>
              <a:rPr lang="tr-TR" b="1" dirty="0" smtClean="0"/>
              <a:t>4230</a:t>
            </a:r>
          </a:p>
          <a:p>
            <a:pPr indent="-457200">
              <a:spcBef>
                <a:spcPts val="0"/>
              </a:spcBef>
              <a:buSzPts val="2800"/>
              <a:buFont typeface="Arial" charset="0"/>
              <a:buChar char="•"/>
            </a:pPr>
            <a:r>
              <a:rPr lang="tr-TR" b="1" dirty="0" smtClean="0"/>
              <a:t>HR SUMMIT Etkinlikleri, Etkileşim ve Gelişim Kampı </a:t>
            </a:r>
          </a:p>
          <a:p>
            <a:pPr marL="0" indent="0">
              <a:spcBef>
                <a:spcPts val="0"/>
              </a:spcBef>
              <a:buSzPts val="2800"/>
              <a:buNone/>
            </a:pPr>
            <a:r>
              <a:rPr lang="tr-TR" b="1" dirty="0" smtClean="0"/>
              <a:t>Etkinlikleri ve iş/staj imkanları ile aktif öğrenci topluluğudur</a:t>
            </a:r>
          </a:p>
          <a:p>
            <a:pPr marL="0" indent="0">
              <a:spcBef>
                <a:spcPts val="0"/>
              </a:spcBef>
              <a:buSzPts val="2800"/>
              <a:buNone/>
            </a:pPr>
            <a:endParaRPr lang="tr-TR" sz="3600" b="1" dirty="0" smtClean="0"/>
          </a:p>
          <a:p>
            <a:pPr marL="0" indent="0">
              <a:spcBef>
                <a:spcPts val="0"/>
              </a:spcBef>
              <a:buSzPts val="2800"/>
              <a:buNone/>
            </a:pPr>
            <a:r>
              <a:rPr lang="tr-TR" sz="3600" b="1" dirty="0" smtClean="0"/>
              <a:t>İşletme Topluluğu</a:t>
            </a:r>
            <a:r>
              <a:rPr lang="tr-TR" sz="3600" b="1" dirty="0"/>
              <a:t> </a:t>
            </a:r>
            <a:r>
              <a:rPr lang="tr-TR" sz="3600" b="1" dirty="0" smtClean="0"/>
              <a:t>(ULİT)</a:t>
            </a:r>
          </a:p>
          <a:p>
            <a:pPr marL="0" indent="0">
              <a:spcBef>
                <a:spcPts val="0"/>
              </a:spcBef>
              <a:buSzPts val="2800"/>
              <a:buNone/>
            </a:pPr>
            <a:endParaRPr lang="tr-TR" b="1" dirty="0"/>
          </a:p>
          <a:p>
            <a:pPr indent="-457200">
              <a:spcBef>
                <a:spcPts val="0"/>
              </a:spcBef>
              <a:buSzPts val="2800"/>
            </a:pPr>
            <a:r>
              <a:rPr lang="tr-TR" b="1" dirty="0" err="1"/>
              <a:t>İnstagram</a:t>
            </a:r>
            <a:r>
              <a:rPr lang="tr-TR" b="1" dirty="0"/>
              <a:t> Takip Sayısı: </a:t>
            </a:r>
            <a:r>
              <a:rPr lang="tr-TR" b="1" dirty="0" smtClean="0"/>
              <a:t>2504 </a:t>
            </a:r>
          </a:p>
          <a:p>
            <a:pPr indent="-457200">
              <a:spcBef>
                <a:spcPts val="0"/>
              </a:spcBef>
              <a:buSzPts val="2800"/>
            </a:pPr>
            <a:r>
              <a:rPr lang="tr-TR" b="1" dirty="0"/>
              <a:t>Girişimcilik ve </a:t>
            </a:r>
            <a:r>
              <a:rPr lang="tr-TR" b="1" dirty="0" err="1"/>
              <a:t>İnovasyon</a:t>
            </a:r>
            <a:r>
              <a:rPr lang="tr-TR" b="1" dirty="0"/>
              <a:t> </a:t>
            </a:r>
            <a:r>
              <a:rPr lang="tr-TR" b="1" dirty="0" smtClean="0"/>
              <a:t>Zirvesi, Reklamcılık </a:t>
            </a:r>
            <a:r>
              <a:rPr lang="tr-TR" b="1" dirty="0"/>
              <a:t>ve </a:t>
            </a:r>
            <a:endParaRPr lang="tr-TR" b="1" dirty="0" smtClean="0"/>
          </a:p>
          <a:p>
            <a:pPr marL="0" indent="0">
              <a:spcBef>
                <a:spcPts val="0"/>
              </a:spcBef>
              <a:buSzPts val="2800"/>
              <a:buNone/>
            </a:pPr>
            <a:r>
              <a:rPr lang="tr-TR" b="1" dirty="0" smtClean="0"/>
              <a:t>Pazarlama Günleri</a:t>
            </a:r>
            <a:r>
              <a:rPr lang="tr-TR" b="1" dirty="0"/>
              <a:t>, Profesyoneller ve Başarılı Yöneticilerle </a:t>
            </a:r>
            <a:endParaRPr lang="tr-TR" b="1" dirty="0" smtClean="0"/>
          </a:p>
          <a:p>
            <a:pPr marL="0" indent="0">
              <a:spcBef>
                <a:spcPts val="0"/>
              </a:spcBef>
              <a:buSzPts val="2800"/>
              <a:buNone/>
            </a:pPr>
            <a:r>
              <a:rPr lang="tr-TR" b="1" dirty="0" smtClean="0"/>
              <a:t>Sektörler Kongresi</a:t>
            </a:r>
            <a:r>
              <a:rPr lang="tr-TR" b="1" dirty="0"/>
              <a:t> </a:t>
            </a:r>
            <a:r>
              <a:rPr lang="tr-TR" b="1" dirty="0" smtClean="0"/>
              <a:t>vb. pek çok başarılı etkinliği sürdüren </a:t>
            </a:r>
          </a:p>
          <a:p>
            <a:pPr marL="0" indent="0">
              <a:spcBef>
                <a:spcPts val="0"/>
              </a:spcBef>
              <a:buSzPts val="2800"/>
              <a:buNone/>
            </a:pPr>
            <a:r>
              <a:rPr lang="tr-TR" b="1" dirty="0" smtClean="0"/>
              <a:t>aktif öğrenci topluluğudur.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355" y="1553261"/>
            <a:ext cx="2171700" cy="2171700"/>
          </a:xfrm>
          <a:prstGeom prst="ellipse">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8355" y="4165924"/>
            <a:ext cx="2298185" cy="2284586"/>
          </a:xfrm>
          <a:prstGeom prst="ellipse">
            <a:avLst/>
          </a:prstGeom>
        </p:spPr>
      </p:pic>
      <p:pic>
        <p:nvPicPr>
          <p:cNvPr id="8" name="Google Shape;103;p3"/>
          <p:cNvPicPr preferRelativeResize="0"/>
          <p:nvPr/>
        </p:nvPicPr>
        <p:blipFill rotWithShape="1">
          <a:blip r:embed="rId5">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77102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38200" y="361950"/>
            <a:ext cx="10572750" cy="6057900"/>
          </a:xfrm>
          <a:prstGeom prst="rect">
            <a:avLst/>
          </a:prstGeom>
        </p:spPr>
      </p:pic>
    </p:spTree>
    <p:extLst>
      <p:ext uri="{BB962C8B-B14F-4D97-AF65-F5344CB8AC3E}">
        <p14:creationId xmlns:p14="http://schemas.microsoft.com/office/powerpoint/2010/main" val="111055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71600" y="227689"/>
            <a:ext cx="9505950" cy="6441347"/>
          </a:xfrm>
          <a:prstGeom prst="rect">
            <a:avLst/>
          </a:prstGeom>
        </p:spPr>
      </p:pic>
    </p:spTree>
    <p:extLst>
      <p:ext uri="{BB962C8B-B14F-4D97-AF65-F5344CB8AC3E}">
        <p14:creationId xmlns:p14="http://schemas.microsoft.com/office/powerpoint/2010/main" val="397330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1256156" y="338999"/>
            <a:ext cx="920719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YÖNETİM YAPISI</a:t>
            </a:r>
            <a:endParaRPr b="1" dirty="0"/>
          </a:p>
        </p:txBody>
      </p:sp>
      <p:pic>
        <p:nvPicPr>
          <p:cNvPr id="103" name="Google Shape;103;p3"/>
          <p:cNvPicPr preferRelativeResize="0"/>
          <p:nvPr/>
        </p:nvPicPr>
        <p:blipFill rotWithShape="1">
          <a:blip r:embed="rId3">
            <a:alphaModFix/>
          </a:blip>
          <a:srcRect/>
          <a:stretch/>
        </p:blipFill>
        <p:spPr>
          <a:xfrm>
            <a:off x="263435" y="103516"/>
            <a:ext cx="992721" cy="992721"/>
          </a:xfrm>
          <a:prstGeom prst="rect">
            <a:avLst/>
          </a:prstGeom>
          <a:noFill/>
          <a:ln>
            <a:noFill/>
          </a:ln>
        </p:spPr>
      </p:pic>
      <p:sp>
        <p:nvSpPr>
          <p:cNvPr id="5" name="Dikdörtgen 4"/>
          <p:cNvSpPr/>
          <p:nvPr/>
        </p:nvSpPr>
        <p:spPr>
          <a:xfrm>
            <a:off x="2951056" y="3298077"/>
            <a:ext cx="6096000" cy="646331"/>
          </a:xfrm>
          <a:prstGeom prst="rect">
            <a:avLst/>
          </a:prstGeom>
        </p:spPr>
        <p:txBody>
          <a:bodyPr>
            <a:spAutoFit/>
          </a:bodyPr>
          <a:lstStyle/>
          <a:p>
            <a:pPr algn="ctr"/>
            <a:r>
              <a:rPr lang="tr-TR" b="1" dirty="0">
                <a:solidFill>
                  <a:srgbClr val="212529"/>
                </a:solidFill>
                <a:latin typeface="Open Sans" charset="0"/>
              </a:rPr>
              <a:t>Bölüm Başkanı</a:t>
            </a:r>
          </a:p>
          <a:p>
            <a:pPr algn="ctr"/>
            <a:r>
              <a:rPr lang="tr-TR" b="1" dirty="0">
                <a:solidFill>
                  <a:srgbClr val="212529"/>
                </a:solidFill>
                <a:latin typeface="Open Sans" charset="0"/>
              </a:rPr>
              <a:t>Prof. Dr. </a:t>
            </a:r>
            <a:r>
              <a:rPr lang="tr-TR" b="1" dirty="0" smtClean="0">
                <a:solidFill>
                  <a:srgbClr val="212529"/>
                </a:solidFill>
                <a:latin typeface="Open Sans" charset="0"/>
              </a:rPr>
              <a:t>Fehmi Ali ILDIR</a:t>
            </a:r>
            <a:endParaRPr lang="tr-TR" b="1" dirty="0">
              <a:solidFill>
                <a:srgbClr val="212529"/>
              </a:solidFill>
              <a:latin typeface="Open Sans" charset="0"/>
            </a:endParaRPr>
          </a:p>
        </p:txBody>
      </p:sp>
      <p:sp>
        <p:nvSpPr>
          <p:cNvPr id="7" name="Dikdörtgen 6"/>
          <p:cNvSpPr/>
          <p:nvPr/>
        </p:nvSpPr>
        <p:spPr>
          <a:xfrm>
            <a:off x="6096000" y="5068004"/>
            <a:ext cx="6096000" cy="646331"/>
          </a:xfrm>
          <a:prstGeom prst="rect">
            <a:avLst/>
          </a:prstGeom>
        </p:spPr>
        <p:txBody>
          <a:bodyPr>
            <a:spAutoFit/>
          </a:bodyPr>
          <a:lstStyle/>
          <a:p>
            <a:pPr algn="ctr"/>
            <a:r>
              <a:rPr lang="tr-TR" b="1" dirty="0">
                <a:solidFill>
                  <a:srgbClr val="212529"/>
                </a:solidFill>
                <a:latin typeface="Open Sans" charset="0"/>
              </a:rPr>
              <a:t>Bölüm Başkan Yardımcısı</a:t>
            </a:r>
          </a:p>
          <a:p>
            <a:pPr algn="ctr"/>
            <a:r>
              <a:rPr lang="tr-TR" b="1" dirty="0" err="1" smtClean="0">
                <a:solidFill>
                  <a:srgbClr val="212529"/>
                </a:solidFill>
                <a:latin typeface="Open Sans" charset="0"/>
              </a:rPr>
              <a:t>Öğr.Gör.Dr</a:t>
            </a:r>
            <a:r>
              <a:rPr lang="tr-TR" b="1" dirty="0">
                <a:solidFill>
                  <a:srgbClr val="212529"/>
                </a:solidFill>
                <a:latin typeface="Open Sans" charset="0"/>
              </a:rPr>
              <a:t>. </a:t>
            </a:r>
            <a:r>
              <a:rPr lang="tr-TR" b="1" dirty="0" smtClean="0">
                <a:solidFill>
                  <a:srgbClr val="212529"/>
                </a:solidFill>
                <a:latin typeface="Open Sans" charset="0"/>
              </a:rPr>
              <a:t>Gökhan ŞENOL</a:t>
            </a:r>
            <a:endParaRPr lang="tr-TR" b="1" dirty="0">
              <a:solidFill>
                <a:srgbClr val="212529"/>
              </a:solidFill>
              <a:latin typeface="Open Sans" charset="0"/>
            </a:endParaRPr>
          </a:p>
        </p:txBody>
      </p:sp>
      <p:sp>
        <p:nvSpPr>
          <p:cNvPr id="8" name="Dikdörtgen 7"/>
          <p:cNvSpPr/>
          <p:nvPr/>
        </p:nvSpPr>
        <p:spPr>
          <a:xfrm>
            <a:off x="-144626" y="5111514"/>
            <a:ext cx="6096000" cy="646331"/>
          </a:xfrm>
          <a:prstGeom prst="rect">
            <a:avLst/>
          </a:prstGeom>
        </p:spPr>
        <p:txBody>
          <a:bodyPr>
            <a:spAutoFit/>
          </a:bodyPr>
          <a:lstStyle/>
          <a:p>
            <a:pPr algn="ctr"/>
            <a:r>
              <a:rPr lang="tr-TR" b="1" dirty="0">
                <a:solidFill>
                  <a:srgbClr val="212529"/>
                </a:solidFill>
                <a:latin typeface="Open Sans" charset="0"/>
              </a:rPr>
              <a:t>Bölüm Başkan Yardımcısı</a:t>
            </a:r>
          </a:p>
          <a:p>
            <a:pPr algn="ctr"/>
            <a:r>
              <a:rPr lang="tr-TR" b="1" dirty="0" err="1">
                <a:solidFill>
                  <a:srgbClr val="212529"/>
                </a:solidFill>
                <a:latin typeface="Open Sans" charset="0"/>
              </a:rPr>
              <a:t>Prof.Dr</a:t>
            </a:r>
            <a:r>
              <a:rPr lang="tr-TR" b="1" dirty="0">
                <a:solidFill>
                  <a:srgbClr val="212529"/>
                </a:solidFill>
                <a:latin typeface="Open Sans" charset="0"/>
              </a:rPr>
              <a:t>. </a:t>
            </a:r>
            <a:r>
              <a:rPr lang="tr-TR" b="1" dirty="0" smtClean="0">
                <a:solidFill>
                  <a:srgbClr val="212529"/>
                </a:solidFill>
                <a:latin typeface="Open Sans" charset="0"/>
              </a:rPr>
              <a:t>Kurtuluş KAYMAZ</a:t>
            </a:r>
            <a:endParaRPr lang="tr-TR" b="1" dirty="0">
              <a:solidFill>
                <a:srgbClr val="212529"/>
              </a:solidFill>
              <a:latin typeface="Open Sans" charset="0"/>
            </a:endParaRPr>
          </a:p>
        </p:txBody>
      </p:sp>
      <p:pic>
        <p:nvPicPr>
          <p:cNvPr id="6" name="Resim 5"/>
          <p:cNvPicPr>
            <a:picLocks noChangeAspect="1"/>
          </p:cNvPicPr>
          <p:nvPr/>
        </p:nvPicPr>
        <p:blipFill rotWithShape="1">
          <a:blip r:embed="rId4">
            <a:extLst>
              <a:ext uri="{28A0092B-C50C-407E-A947-70E740481C1C}">
                <a14:useLocalDpi xmlns:a14="http://schemas.microsoft.com/office/drawing/2010/main" val="0"/>
              </a:ext>
            </a:extLst>
          </a:blip>
          <a:srcRect r="809" b="16988"/>
          <a:stretch/>
        </p:blipFill>
        <p:spPr>
          <a:xfrm>
            <a:off x="4833520" y="1340458"/>
            <a:ext cx="2250032" cy="1883015"/>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2612" y="2831668"/>
            <a:ext cx="2310738" cy="2236336"/>
          </a:xfrm>
          <a:prstGeom prst="rect">
            <a:avLst/>
          </a:prstGeom>
        </p:spPr>
      </p:pic>
      <p:pic>
        <p:nvPicPr>
          <p:cNvPr id="10" name="Resim 9"/>
          <p:cNvPicPr>
            <a:picLocks noChangeAspect="1"/>
          </p:cNvPicPr>
          <p:nvPr/>
        </p:nvPicPr>
        <p:blipFill rotWithShape="1">
          <a:blip r:embed="rId6">
            <a:extLst>
              <a:ext uri="{28A0092B-C50C-407E-A947-70E740481C1C}">
                <a14:useLocalDpi xmlns:a14="http://schemas.microsoft.com/office/drawing/2010/main" val="0"/>
              </a:ext>
            </a:extLst>
          </a:blip>
          <a:srcRect l="12413" r="18627"/>
          <a:stretch/>
        </p:blipFill>
        <p:spPr>
          <a:xfrm>
            <a:off x="1597689" y="2831668"/>
            <a:ext cx="2572738" cy="2236336"/>
          </a:xfrm>
          <a:prstGeom prst="rect">
            <a:avLst/>
          </a:prstGeom>
        </p:spPr>
      </p:pic>
    </p:spTree>
    <p:extLst>
      <p:ext uri="{BB962C8B-B14F-4D97-AF65-F5344CB8AC3E}">
        <p14:creationId xmlns:p14="http://schemas.microsoft.com/office/powerpoint/2010/main" val="62948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95600" y="261031"/>
            <a:ext cx="8610600" cy="1293028"/>
          </a:xfrm>
        </p:spPr>
        <p:txBody>
          <a:bodyPr/>
          <a:lstStyle/>
          <a:p>
            <a:r>
              <a:rPr lang="en-GB" b="1" dirty="0" smtClean="0"/>
              <a:t>İLETİŞİM</a:t>
            </a:r>
            <a:endParaRPr lang="en-GB" b="1" dirty="0"/>
          </a:p>
        </p:txBody>
      </p:sp>
      <p:sp>
        <p:nvSpPr>
          <p:cNvPr id="3" name="İçerik Yer Tutucusu 2"/>
          <p:cNvSpPr>
            <a:spLocks noGrp="1"/>
          </p:cNvSpPr>
          <p:nvPr>
            <p:ph idx="1"/>
          </p:nvPr>
        </p:nvSpPr>
        <p:spPr>
          <a:xfrm>
            <a:off x="685800" y="1457452"/>
            <a:ext cx="10820400" cy="4024125"/>
          </a:xfrm>
        </p:spPr>
        <p:txBody>
          <a:bodyPr>
            <a:normAutofit/>
          </a:bodyPr>
          <a:lstStyle/>
          <a:p>
            <a:pPr marL="0" indent="0" algn="ctr">
              <a:buNone/>
            </a:pPr>
            <a:r>
              <a:rPr lang="en-GB" sz="3200" dirty="0" smtClean="0"/>
              <a:t>İŞLETME BÖLÜMÜ WEB SAYFASI</a:t>
            </a:r>
            <a:endParaRPr lang="en-GB" sz="3200" dirty="0"/>
          </a:p>
          <a:p>
            <a:pPr marL="0" indent="0" algn="ctr">
              <a:buNone/>
            </a:pPr>
            <a:r>
              <a:rPr lang="en-GB" sz="3200" b="1" dirty="0">
                <a:solidFill>
                  <a:srgbClr val="C00000"/>
                </a:solidFill>
              </a:rPr>
              <a:t>https://</a:t>
            </a:r>
            <a:r>
              <a:rPr lang="en-GB" sz="3200" b="1" dirty="0" err="1" smtClean="0">
                <a:solidFill>
                  <a:srgbClr val="C00000"/>
                </a:solidFill>
              </a:rPr>
              <a:t>uludag.edu.tr</a:t>
            </a:r>
            <a:r>
              <a:rPr lang="en-GB" sz="3200" b="1" dirty="0" smtClean="0">
                <a:solidFill>
                  <a:srgbClr val="C00000"/>
                </a:solidFill>
              </a:rPr>
              <a:t>/</a:t>
            </a:r>
            <a:r>
              <a:rPr lang="en-GB" sz="3200" b="1" dirty="0" err="1" smtClean="0">
                <a:solidFill>
                  <a:srgbClr val="C00000"/>
                </a:solidFill>
              </a:rPr>
              <a:t>isletme</a:t>
            </a:r>
            <a:endParaRPr lang="en-GB" sz="3200" b="1" dirty="0" smtClean="0">
              <a:solidFill>
                <a:srgbClr val="C00000"/>
              </a:solidFill>
            </a:endParaRPr>
          </a:p>
          <a:p>
            <a:pPr marL="0" indent="0" algn="ctr">
              <a:buNone/>
            </a:pPr>
            <a:endParaRPr lang="en-GB" sz="1600" b="1" dirty="0" smtClean="0">
              <a:solidFill>
                <a:srgbClr val="C00000"/>
              </a:solidFill>
            </a:endParaRPr>
          </a:p>
          <a:p>
            <a:pPr marL="0" indent="0">
              <a:buNone/>
            </a:pPr>
            <a:r>
              <a:rPr lang="en-GB" sz="2400" u="sng" dirty="0" smtClean="0"/>
              <a:t>INSTAGRAM HESABI</a:t>
            </a:r>
            <a:r>
              <a:rPr lang="en-GB" sz="2400" dirty="0" smtClean="0"/>
              <a:t>					   </a:t>
            </a:r>
            <a:r>
              <a:rPr lang="en-GB" sz="2400" u="sng" dirty="0" smtClean="0"/>
              <a:t>FACEBOOK HESABI</a:t>
            </a:r>
          </a:p>
          <a:p>
            <a:pPr marL="0" indent="0">
              <a:buNone/>
            </a:pPr>
            <a:r>
              <a:rPr lang="en-GB" sz="2400" dirty="0" err="1">
                <a:solidFill>
                  <a:srgbClr val="C00000"/>
                </a:solidFill>
              </a:rPr>
              <a:t>uludagiibfisletme</a:t>
            </a:r>
            <a:endParaRPr lang="en-GB" sz="2400" dirty="0">
              <a:solidFill>
                <a:srgbClr val="C00000"/>
              </a:solidFill>
            </a:endParaRPr>
          </a:p>
          <a:p>
            <a:pPr marL="0" indent="0">
              <a:buNone/>
            </a:pPr>
            <a:r>
              <a:rPr lang="en-GB" sz="2400" dirty="0" smtClean="0"/>
              <a:t>73</a:t>
            </a:r>
            <a:r>
              <a:rPr lang="en-GB" sz="2400" dirty="0"/>
              <a:t> </a:t>
            </a:r>
            <a:r>
              <a:rPr lang="en-GB" sz="2400" dirty="0" err="1" smtClean="0"/>
              <a:t>gönderi</a:t>
            </a:r>
            <a:endParaRPr lang="en-GB"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34" y="4335780"/>
            <a:ext cx="1968500" cy="2019300"/>
          </a:xfrm>
          <a:prstGeom prst="ellipse">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399" y="3596640"/>
            <a:ext cx="4826657" cy="2660904"/>
          </a:xfrm>
          <a:prstGeom prst="rect">
            <a:avLst/>
          </a:prstGeom>
        </p:spPr>
      </p:pic>
      <p:pic>
        <p:nvPicPr>
          <p:cNvPr id="6" name="Google Shape;103;p3"/>
          <p:cNvPicPr preferRelativeResize="0"/>
          <p:nvPr/>
        </p:nvPicPr>
        <p:blipFill rotWithShape="1">
          <a:blip r:embed="rId4">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082801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95600" y="764373"/>
            <a:ext cx="8610600" cy="954699"/>
          </a:xfrm>
        </p:spPr>
        <p:txBody>
          <a:bodyPr/>
          <a:lstStyle/>
          <a:p>
            <a:r>
              <a:rPr lang="en-GB" b="1" dirty="0" err="1" smtClean="0"/>
              <a:t>ulaşım</a:t>
            </a:r>
            <a:endParaRPr lang="en-GB" b="1" dirty="0"/>
          </a:p>
        </p:txBody>
      </p:sp>
      <p:sp>
        <p:nvSpPr>
          <p:cNvPr id="3" name="İçerik Yer Tutucusu 2"/>
          <p:cNvSpPr>
            <a:spLocks noGrp="1"/>
          </p:cNvSpPr>
          <p:nvPr>
            <p:ph idx="1"/>
          </p:nvPr>
        </p:nvSpPr>
        <p:spPr>
          <a:xfrm>
            <a:off x="685800" y="1828800"/>
            <a:ext cx="10820400" cy="4389885"/>
          </a:xfrm>
        </p:spPr>
        <p:txBody>
          <a:bodyPr/>
          <a:lstStyle/>
          <a:p>
            <a:pPr marL="0" indent="0">
              <a:buNone/>
            </a:pPr>
            <a:r>
              <a:rPr lang="en-GB" b="1" dirty="0" err="1" smtClean="0"/>
              <a:t>Öğrenci</a:t>
            </a:r>
            <a:r>
              <a:rPr lang="en-GB" b="1" dirty="0" smtClean="0"/>
              <a:t> </a:t>
            </a:r>
            <a:r>
              <a:rPr lang="en-GB" b="1" dirty="0" err="1" smtClean="0"/>
              <a:t>İşleri</a:t>
            </a:r>
            <a:r>
              <a:rPr lang="en-GB" b="1" dirty="0" smtClean="0"/>
              <a:t> (A Blok Zemin Kat) </a:t>
            </a:r>
          </a:p>
          <a:p>
            <a:pPr marL="0" indent="0">
              <a:buNone/>
            </a:pPr>
            <a:r>
              <a:rPr lang="en-GB" dirty="0" err="1" smtClean="0"/>
              <a:t>İşletme</a:t>
            </a:r>
            <a:r>
              <a:rPr lang="en-GB" dirty="0" smtClean="0"/>
              <a:t> </a:t>
            </a:r>
            <a:r>
              <a:rPr lang="en-GB" dirty="0" err="1" smtClean="0"/>
              <a:t>Bölümü</a:t>
            </a:r>
            <a:r>
              <a:rPr lang="en-GB" dirty="0" smtClean="0"/>
              <a:t> </a:t>
            </a:r>
            <a:r>
              <a:rPr lang="en-GB" dirty="0" err="1" smtClean="0"/>
              <a:t>Sorumlusu</a:t>
            </a:r>
            <a:r>
              <a:rPr lang="en-GB" dirty="0" smtClean="0"/>
              <a:t> – </a:t>
            </a:r>
            <a:r>
              <a:rPr lang="en-GB" dirty="0" err="1" smtClean="0"/>
              <a:t>Fatma</a:t>
            </a:r>
            <a:r>
              <a:rPr lang="en-GB" dirty="0" smtClean="0"/>
              <a:t> </a:t>
            </a:r>
            <a:r>
              <a:rPr lang="en-GB" dirty="0" err="1" smtClean="0"/>
              <a:t>Üner</a:t>
            </a:r>
            <a:endParaRPr lang="en-GB" dirty="0" smtClean="0"/>
          </a:p>
          <a:p>
            <a:pPr marL="0" indent="0">
              <a:buNone/>
            </a:pPr>
            <a:endParaRPr lang="en-GB" dirty="0"/>
          </a:p>
          <a:p>
            <a:pPr marL="0" indent="0">
              <a:buNone/>
            </a:pPr>
            <a:r>
              <a:rPr lang="en-GB" b="1" dirty="0" err="1" smtClean="0"/>
              <a:t>Bölüm</a:t>
            </a:r>
            <a:r>
              <a:rPr lang="en-GB" b="1" dirty="0" smtClean="0"/>
              <a:t> </a:t>
            </a:r>
            <a:r>
              <a:rPr lang="en-GB" b="1" dirty="0" err="1" smtClean="0"/>
              <a:t>Sekreterliği</a:t>
            </a:r>
            <a:r>
              <a:rPr lang="en-GB" b="1" dirty="0" smtClean="0"/>
              <a:t> (A Blok 3. Kat – </a:t>
            </a:r>
            <a:r>
              <a:rPr lang="en-GB" b="1" dirty="0" err="1" smtClean="0"/>
              <a:t>Girişte</a:t>
            </a:r>
            <a:r>
              <a:rPr lang="en-GB" b="1" dirty="0" smtClean="0"/>
              <a:t> </a:t>
            </a:r>
            <a:r>
              <a:rPr lang="en-GB" b="1" dirty="0" err="1" smtClean="0"/>
              <a:t>Sağda</a:t>
            </a:r>
            <a:r>
              <a:rPr lang="en-GB" b="1" dirty="0" smtClean="0"/>
              <a:t>)</a:t>
            </a:r>
          </a:p>
          <a:p>
            <a:pPr marL="0" indent="0">
              <a:buNone/>
            </a:pPr>
            <a:r>
              <a:rPr lang="en-GB" dirty="0" err="1" smtClean="0"/>
              <a:t>İşletme</a:t>
            </a:r>
            <a:r>
              <a:rPr lang="en-GB" dirty="0" smtClean="0"/>
              <a:t> </a:t>
            </a:r>
            <a:r>
              <a:rPr lang="en-GB" dirty="0" err="1" smtClean="0"/>
              <a:t>Bölüm</a:t>
            </a:r>
            <a:r>
              <a:rPr lang="en-GB" dirty="0" smtClean="0"/>
              <a:t> </a:t>
            </a:r>
            <a:r>
              <a:rPr lang="en-GB" dirty="0" err="1" smtClean="0"/>
              <a:t>Sekreteri</a:t>
            </a:r>
            <a:r>
              <a:rPr lang="en-GB" dirty="0" smtClean="0"/>
              <a:t> - </a:t>
            </a:r>
            <a:r>
              <a:rPr lang="en-GB" dirty="0" err="1"/>
              <a:t>Nilay</a:t>
            </a:r>
            <a:r>
              <a:rPr lang="en-GB" dirty="0"/>
              <a:t> ACAR </a:t>
            </a:r>
            <a:r>
              <a:rPr lang="en-GB" dirty="0" smtClean="0"/>
              <a:t>ONAY</a:t>
            </a:r>
          </a:p>
          <a:p>
            <a:pPr marL="0" indent="0">
              <a:buNone/>
            </a:pPr>
            <a:endParaRPr lang="en-GB" dirty="0"/>
          </a:p>
          <a:p>
            <a:pPr marL="0" indent="0">
              <a:buNone/>
            </a:pPr>
            <a:r>
              <a:rPr lang="en-GB" b="1" dirty="0" err="1" smtClean="0"/>
              <a:t>Bölüm</a:t>
            </a:r>
            <a:r>
              <a:rPr lang="en-GB" b="1" dirty="0" smtClean="0"/>
              <a:t> </a:t>
            </a:r>
            <a:r>
              <a:rPr lang="en-GB" b="1" dirty="0" err="1" smtClean="0"/>
              <a:t>Öğretim</a:t>
            </a:r>
            <a:r>
              <a:rPr lang="en-GB" b="1" dirty="0" smtClean="0"/>
              <a:t> </a:t>
            </a:r>
            <a:r>
              <a:rPr lang="en-GB" b="1" dirty="0" err="1" smtClean="0"/>
              <a:t>Üyelerinin</a:t>
            </a:r>
            <a:r>
              <a:rPr lang="en-GB" b="1" dirty="0" smtClean="0"/>
              <a:t> </a:t>
            </a:r>
            <a:r>
              <a:rPr lang="en-GB" b="1" dirty="0" err="1" smtClean="0"/>
              <a:t>Odaları</a:t>
            </a:r>
            <a:r>
              <a:rPr lang="en-GB" b="1" dirty="0" smtClean="0"/>
              <a:t> (A Blok 3. Kat)</a:t>
            </a:r>
          </a:p>
          <a:p>
            <a:pPr marL="0" indent="0">
              <a:buNone/>
            </a:pPr>
            <a:endParaRPr lang="en-GB" dirty="0"/>
          </a:p>
          <a:p>
            <a:pPr marL="0" indent="0">
              <a:buNone/>
            </a:pPr>
            <a:r>
              <a:rPr lang="en-GB" b="1" dirty="0" err="1" smtClean="0"/>
              <a:t>Bölüm</a:t>
            </a:r>
            <a:r>
              <a:rPr lang="en-GB" b="1" dirty="0" smtClean="0"/>
              <a:t> </a:t>
            </a:r>
            <a:r>
              <a:rPr lang="en-GB" b="1" dirty="0" err="1" smtClean="0"/>
              <a:t>Araştırma</a:t>
            </a:r>
            <a:r>
              <a:rPr lang="en-GB" b="1" dirty="0" smtClean="0"/>
              <a:t> </a:t>
            </a:r>
            <a:r>
              <a:rPr lang="en-GB" b="1" dirty="0" err="1" smtClean="0"/>
              <a:t>Görevlillerinin</a:t>
            </a:r>
            <a:r>
              <a:rPr lang="en-GB" b="1" dirty="0" smtClean="0"/>
              <a:t> </a:t>
            </a:r>
            <a:r>
              <a:rPr lang="en-GB" b="1" dirty="0" err="1" smtClean="0"/>
              <a:t>Odaları</a:t>
            </a:r>
            <a:r>
              <a:rPr lang="en-GB" b="1" dirty="0" smtClean="0"/>
              <a:t> (B </a:t>
            </a:r>
            <a:r>
              <a:rPr lang="en-GB" b="1" dirty="0"/>
              <a:t>B</a:t>
            </a:r>
            <a:r>
              <a:rPr lang="en-GB" b="1" dirty="0" smtClean="0"/>
              <a:t>lok 2. </a:t>
            </a:r>
            <a:r>
              <a:rPr lang="en-GB" b="1" dirty="0"/>
              <a:t>K</a:t>
            </a:r>
            <a:r>
              <a:rPr lang="en-GB" b="1" dirty="0" smtClean="0"/>
              <a:t>at)</a:t>
            </a:r>
            <a:endParaRPr lang="en-GB" b="1" dirty="0"/>
          </a:p>
        </p:txBody>
      </p:sp>
    </p:spTree>
    <p:extLst>
      <p:ext uri="{BB962C8B-B14F-4D97-AF65-F5344CB8AC3E}">
        <p14:creationId xmlns:p14="http://schemas.microsoft.com/office/powerpoint/2010/main" val="68372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85088" y="1505090"/>
            <a:ext cx="8922088" cy="4684635"/>
          </a:xfrm>
          <a:prstGeom prst="rect">
            <a:avLst/>
          </a:prstGeom>
        </p:spPr>
      </p:pic>
    </p:spTree>
    <p:extLst>
      <p:ext uri="{BB962C8B-B14F-4D97-AF65-F5344CB8AC3E}">
        <p14:creationId xmlns:p14="http://schemas.microsoft.com/office/powerpoint/2010/main" val="2656435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0828" y="361951"/>
            <a:ext cx="9473871" cy="2814740"/>
          </a:xfrm>
          <a:prstGeom prst="rect">
            <a:avLst/>
          </a:prstGeom>
        </p:spPr>
      </p:pic>
      <p:pic>
        <p:nvPicPr>
          <p:cNvPr id="3" name="Resim 2"/>
          <p:cNvPicPr>
            <a:picLocks noChangeAspect="1"/>
          </p:cNvPicPr>
          <p:nvPr/>
        </p:nvPicPr>
        <p:blipFill>
          <a:blip r:embed="rId3"/>
          <a:stretch>
            <a:fillRect/>
          </a:stretch>
        </p:blipFill>
        <p:spPr>
          <a:xfrm>
            <a:off x="1225649" y="3205123"/>
            <a:ext cx="9709050" cy="1843127"/>
          </a:xfrm>
          <a:prstGeom prst="rect">
            <a:avLst/>
          </a:prstGeom>
        </p:spPr>
      </p:pic>
      <p:pic>
        <p:nvPicPr>
          <p:cNvPr id="4" name="Resim 3"/>
          <p:cNvPicPr>
            <a:picLocks noChangeAspect="1"/>
          </p:cNvPicPr>
          <p:nvPr/>
        </p:nvPicPr>
        <p:blipFill>
          <a:blip r:embed="rId4"/>
          <a:stretch>
            <a:fillRect/>
          </a:stretch>
        </p:blipFill>
        <p:spPr>
          <a:xfrm>
            <a:off x="2438400" y="5048251"/>
            <a:ext cx="8286750" cy="1219234"/>
          </a:xfrm>
          <a:prstGeom prst="rect">
            <a:avLst/>
          </a:prstGeom>
        </p:spPr>
      </p:pic>
    </p:spTree>
    <p:extLst>
      <p:ext uri="{BB962C8B-B14F-4D97-AF65-F5344CB8AC3E}">
        <p14:creationId xmlns:p14="http://schemas.microsoft.com/office/powerpoint/2010/main" val="587470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95600" y="4909653"/>
            <a:ext cx="8610600" cy="1293028"/>
          </a:xfrm>
        </p:spPr>
        <p:txBody>
          <a:bodyPr>
            <a:normAutofit/>
          </a:bodyPr>
          <a:lstStyle/>
          <a:p>
            <a:r>
              <a:rPr lang="en-GB" sz="3600" b="1" cap="none" dirty="0" err="1" smtClean="0">
                <a:latin typeface="Century Schoolbook" charset="0"/>
                <a:ea typeface="Century Schoolbook" charset="0"/>
                <a:cs typeface="Century Schoolbook" charset="0"/>
              </a:rPr>
              <a:t>İşletme</a:t>
            </a:r>
            <a:r>
              <a:rPr lang="en-GB" sz="3600" b="1" cap="none" dirty="0" smtClean="0">
                <a:latin typeface="Century Schoolbook" charset="0"/>
                <a:ea typeface="Century Schoolbook" charset="0"/>
                <a:cs typeface="Century Schoolbook" charset="0"/>
              </a:rPr>
              <a:t> </a:t>
            </a:r>
            <a:r>
              <a:rPr lang="en-GB" sz="3600" b="1" cap="none" dirty="0" err="1" smtClean="0">
                <a:latin typeface="Century Schoolbook" charset="0"/>
                <a:ea typeface="Century Schoolbook" charset="0"/>
                <a:cs typeface="Century Schoolbook" charset="0"/>
              </a:rPr>
              <a:t>Bölümü</a:t>
            </a:r>
            <a:r>
              <a:rPr lang="en-GB" sz="3600" b="1" cap="none" dirty="0" smtClean="0">
                <a:latin typeface="Century Schoolbook" charset="0"/>
                <a:ea typeface="Century Schoolbook" charset="0"/>
                <a:cs typeface="Century Schoolbook" charset="0"/>
              </a:rPr>
              <a:t/>
            </a:r>
            <a:br>
              <a:rPr lang="en-GB" sz="3600" b="1" cap="none" dirty="0" smtClean="0">
                <a:latin typeface="Century Schoolbook" charset="0"/>
                <a:ea typeface="Century Schoolbook" charset="0"/>
                <a:cs typeface="Century Schoolbook" charset="0"/>
              </a:rPr>
            </a:br>
            <a:r>
              <a:rPr lang="en-GB" sz="3600" b="1" cap="none" dirty="0" err="1" smtClean="0">
                <a:latin typeface="Century Schoolbook" charset="0"/>
                <a:ea typeface="Century Schoolbook" charset="0"/>
                <a:cs typeface="Century Schoolbook" charset="0"/>
              </a:rPr>
              <a:t>Öğretim</a:t>
            </a:r>
            <a:r>
              <a:rPr lang="en-GB" sz="3600" b="1" cap="none" dirty="0" smtClean="0">
                <a:latin typeface="Century Schoolbook" charset="0"/>
                <a:ea typeface="Century Schoolbook" charset="0"/>
                <a:cs typeface="Century Schoolbook" charset="0"/>
              </a:rPr>
              <a:t> </a:t>
            </a:r>
            <a:r>
              <a:rPr lang="en-GB" sz="3600" b="1" cap="none" dirty="0" err="1" smtClean="0">
                <a:latin typeface="Century Schoolbook" charset="0"/>
                <a:ea typeface="Century Schoolbook" charset="0"/>
                <a:cs typeface="Century Schoolbook" charset="0"/>
              </a:rPr>
              <a:t>Üyeleri</a:t>
            </a:r>
            <a:endParaRPr lang="en-GB" sz="3600" b="1" cap="none" dirty="0">
              <a:latin typeface="Century Schoolbook" charset="0"/>
              <a:ea typeface="Century Schoolbook" charset="0"/>
              <a:cs typeface="Century Schoolbook" charset="0"/>
            </a:endParaRPr>
          </a:p>
        </p:txBody>
      </p:sp>
      <p:sp>
        <p:nvSpPr>
          <p:cNvPr id="3" name="İçerik Yer Tutucusu 2"/>
          <p:cNvSpPr>
            <a:spLocks noGrp="1"/>
          </p:cNvSpPr>
          <p:nvPr>
            <p:ph idx="1"/>
          </p:nvPr>
        </p:nvSpPr>
        <p:spPr>
          <a:xfrm>
            <a:off x="685800" y="1706881"/>
            <a:ext cx="10820400" cy="2511552"/>
          </a:xfrm>
        </p:spPr>
        <p:txBody>
          <a:bodyPr>
            <a:normAutofit/>
          </a:bodyPr>
          <a:lstStyle/>
          <a:p>
            <a:pPr marL="0" lvl="0" indent="0">
              <a:buNone/>
            </a:pPr>
            <a:r>
              <a:rPr lang="tr-TR" sz="4800" i="1" dirty="0">
                <a:solidFill>
                  <a:srgbClr val="C00000"/>
                </a:solidFill>
                <a:latin typeface="Vivaldi" panose="03020602050506090804" pitchFamily="66" charset="0"/>
              </a:rPr>
              <a:t>Güzel anı, başarı ve </a:t>
            </a:r>
            <a:endParaRPr lang="tr-TR" sz="4800" i="1" dirty="0" smtClean="0">
              <a:solidFill>
                <a:srgbClr val="C00000"/>
              </a:solidFill>
              <a:latin typeface="Vivaldi" panose="03020602050506090804" pitchFamily="66" charset="0"/>
            </a:endParaRPr>
          </a:p>
          <a:p>
            <a:pPr marL="0" lvl="0" indent="0">
              <a:buNone/>
            </a:pPr>
            <a:r>
              <a:rPr lang="tr-TR" sz="4800" i="1" dirty="0" smtClean="0">
                <a:solidFill>
                  <a:srgbClr val="C00000"/>
                </a:solidFill>
                <a:latin typeface="Vivaldi" panose="03020602050506090804" pitchFamily="66" charset="0"/>
              </a:rPr>
              <a:t>mutlulukla </a:t>
            </a:r>
            <a:r>
              <a:rPr lang="tr-TR" sz="4800" i="1" dirty="0">
                <a:solidFill>
                  <a:srgbClr val="C00000"/>
                </a:solidFill>
                <a:latin typeface="Vivaldi" panose="03020602050506090804" pitchFamily="66" charset="0"/>
              </a:rPr>
              <a:t>dolu bir </a:t>
            </a:r>
            <a:endParaRPr lang="tr-TR" sz="4800" i="1" dirty="0" smtClean="0">
              <a:solidFill>
                <a:srgbClr val="C00000"/>
              </a:solidFill>
              <a:latin typeface="Vivaldi" panose="03020602050506090804" pitchFamily="66" charset="0"/>
            </a:endParaRPr>
          </a:p>
          <a:p>
            <a:pPr marL="0" lvl="0" indent="0">
              <a:buNone/>
            </a:pPr>
            <a:r>
              <a:rPr lang="tr-TR" sz="4800" i="1" dirty="0" smtClean="0">
                <a:solidFill>
                  <a:srgbClr val="C00000"/>
                </a:solidFill>
                <a:latin typeface="Vivaldi" panose="03020602050506090804" pitchFamily="66" charset="0"/>
              </a:rPr>
              <a:t>üniversite </a:t>
            </a:r>
            <a:r>
              <a:rPr lang="tr-TR" sz="4800" i="1" dirty="0">
                <a:solidFill>
                  <a:srgbClr val="C00000"/>
                </a:solidFill>
                <a:latin typeface="Vivaldi" panose="03020602050506090804" pitchFamily="66" charset="0"/>
              </a:rPr>
              <a:t>hayatı dileğiyle</a:t>
            </a:r>
            <a:r>
              <a:rPr lang="tr-TR" sz="4800" i="1" dirty="0" smtClean="0">
                <a:solidFill>
                  <a:srgbClr val="C00000"/>
                </a:solidFill>
                <a:latin typeface="Vivaldi" panose="03020602050506090804" pitchFamily="66" charset="0"/>
              </a:rPr>
              <a:t>….</a:t>
            </a:r>
            <a:endParaRPr lang="tr-TR" sz="4800" i="1" dirty="0">
              <a:solidFill>
                <a:srgbClr val="C00000"/>
              </a:solidFill>
              <a:latin typeface="Vivaldi" panose="030206020505060908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994" y="901738"/>
            <a:ext cx="3558286" cy="3650113"/>
          </a:xfrm>
          <a:prstGeom prst="ellipse">
            <a:avLst/>
          </a:prstGeom>
        </p:spPr>
      </p:pic>
      <p:pic>
        <p:nvPicPr>
          <p:cNvPr id="6" name="Google Shape;87;p1"/>
          <p:cNvPicPr preferRelativeResize="0"/>
          <p:nvPr/>
        </p:nvPicPr>
        <p:blipFill rotWithShape="1">
          <a:blip r:embed="rId3">
            <a:alphaModFix/>
          </a:blip>
          <a:srcRect/>
          <a:stretch/>
        </p:blipFill>
        <p:spPr>
          <a:xfrm>
            <a:off x="217236" y="215059"/>
            <a:ext cx="993734" cy="993734"/>
          </a:xfrm>
          <a:prstGeom prst="rect">
            <a:avLst/>
          </a:prstGeom>
          <a:noFill/>
          <a:ln>
            <a:noFill/>
          </a:ln>
        </p:spPr>
      </p:pic>
      <p:pic>
        <p:nvPicPr>
          <p:cNvPr id="7" name="Resim 6"/>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0894924" y="86497"/>
            <a:ext cx="1122296" cy="1122296"/>
          </a:xfrm>
          <a:prstGeom prst="ellipse">
            <a:avLst/>
          </a:prstGeom>
        </p:spPr>
      </p:pic>
    </p:spTree>
    <p:extLst>
      <p:ext uri="{BB962C8B-B14F-4D97-AF65-F5344CB8AC3E}">
        <p14:creationId xmlns:p14="http://schemas.microsoft.com/office/powerpoint/2010/main" val="166043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1256156" y="505735"/>
            <a:ext cx="9207194" cy="10580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YÖNETİM YAPISI</a:t>
            </a:r>
            <a:endParaRPr b="1" dirty="0"/>
          </a:p>
        </p:txBody>
      </p:sp>
      <p:pic>
        <p:nvPicPr>
          <p:cNvPr id="103" name="Google Shape;103;p3"/>
          <p:cNvPicPr preferRelativeResize="0"/>
          <p:nvPr/>
        </p:nvPicPr>
        <p:blipFill rotWithShape="1">
          <a:blip r:embed="rId3">
            <a:alphaModFix/>
          </a:blip>
          <a:srcRect/>
          <a:stretch/>
        </p:blipFill>
        <p:spPr>
          <a:xfrm>
            <a:off x="263435" y="103516"/>
            <a:ext cx="992721" cy="992721"/>
          </a:xfrm>
          <a:prstGeom prst="rect">
            <a:avLst/>
          </a:prstGeom>
          <a:noFill/>
          <a:ln>
            <a:noFill/>
          </a:ln>
        </p:spPr>
      </p:pic>
      <p:pic>
        <p:nvPicPr>
          <p:cNvPr id="2" name="Resim 1"/>
          <p:cNvPicPr>
            <a:picLocks noChangeAspect="1"/>
          </p:cNvPicPr>
          <p:nvPr/>
        </p:nvPicPr>
        <p:blipFill rotWithShape="1">
          <a:blip r:embed="rId4">
            <a:extLst>
              <a:ext uri="{28A0092B-C50C-407E-A947-70E740481C1C}">
                <a14:useLocalDpi xmlns:a14="http://schemas.microsoft.com/office/drawing/2010/main" val="0"/>
              </a:ext>
            </a:extLst>
          </a:blip>
          <a:srcRect l="9073" t="14946" r="18268" b="32150"/>
          <a:stretch/>
        </p:blipFill>
        <p:spPr>
          <a:xfrm>
            <a:off x="9929147" y="2403566"/>
            <a:ext cx="1931553" cy="2030606"/>
          </a:xfrm>
          <a:prstGeom prst="rect">
            <a:avLst/>
          </a:prstGeom>
        </p:spPr>
      </p:pic>
      <p:sp>
        <p:nvSpPr>
          <p:cNvPr id="5" name="Dikdörtgen 4"/>
          <p:cNvSpPr/>
          <p:nvPr/>
        </p:nvSpPr>
        <p:spPr>
          <a:xfrm>
            <a:off x="150491" y="4487880"/>
            <a:ext cx="2640647" cy="1200329"/>
          </a:xfrm>
          <a:prstGeom prst="rect">
            <a:avLst/>
          </a:prstGeom>
        </p:spPr>
        <p:txBody>
          <a:bodyPr wrap="square">
            <a:spAutoFit/>
          </a:bodyPr>
          <a:lstStyle/>
          <a:p>
            <a:pPr algn="ctr"/>
            <a:r>
              <a:rPr lang="tr-TR" b="1" dirty="0" smtClean="0">
                <a:solidFill>
                  <a:srgbClr val="212529"/>
                </a:solidFill>
                <a:latin typeface="Open Sans" charset="0"/>
              </a:rPr>
              <a:t>Muhasebe-Finansman </a:t>
            </a:r>
          </a:p>
          <a:p>
            <a:pPr algn="ctr"/>
            <a:r>
              <a:rPr lang="tr-TR" b="1" dirty="0" smtClean="0">
                <a:solidFill>
                  <a:srgbClr val="212529"/>
                </a:solidFill>
                <a:latin typeface="Open Sans" charset="0"/>
              </a:rPr>
              <a:t>ABD. Başkanı</a:t>
            </a:r>
            <a:endParaRPr lang="tr-TR" b="1" dirty="0">
              <a:solidFill>
                <a:srgbClr val="212529"/>
              </a:solidFill>
              <a:latin typeface="Open Sans" charset="0"/>
            </a:endParaRPr>
          </a:p>
          <a:p>
            <a:pPr algn="ctr"/>
            <a:r>
              <a:rPr lang="tr-TR" b="1" dirty="0">
                <a:solidFill>
                  <a:srgbClr val="212529"/>
                </a:solidFill>
                <a:latin typeface="Open Sans" charset="0"/>
              </a:rPr>
              <a:t>Prof. Dr. </a:t>
            </a:r>
            <a:r>
              <a:rPr lang="tr-TR" b="1" dirty="0" smtClean="0">
                <a:solidFill>
                  <a:srgbClr val="212529"/>
                </a:solidFill>
                <a:latin typeface="Open Sans" charset="0"/>
              </a:rPr>
              <a:t>Sait Yüksel KAYGUSUZ</a:t>
            </a:r>
            <a:endParaRPr lang="tr-TR" b="1" dirty="0">
              <a:solidFill>
                <a:srgbClr val="212529"/>
              </a:solidFill>
              <a:latin typeface="Open Sans" charset="0"/>
            </a:endParaRPr>
          </a:p>
        </p:txBody>
      </p:sp>
      <p:sp>
        <p:nvSpPr>
          <p:cNvPr id="7" name="Dikdörtgen 6"/>
          <p:cNvSpPr/>
          <p:nvPr/>
        </p:nvSpPr>
        <p:spPr>
          <a:xfrm>
            <a:off x="9943111" y="4487880"/>
            <a:ext cx="1903623" cy="738664"/>
          </a:xfrm>
          <a:prstGeom prst="rect">
            <a:avLst/>
          </a:prstGeom>
        </p:spPr>
        <p:txBody>
          <a:bodyPr wrap="square">
            <a:spAutoFit/>
          </a:bodyPr>
          <a:lstStyle/>
          <a:p>
            <a:pPr algn="ctr"/>
            <a:r>
              <a:rPr lang="tr-TR" b="1" dirty="0" smtClean="0">
                <a:solidFill>
                  <a:srgbClr val="212529"/>
                </a:solidFill>
                <a:latin typeface="Open Sans" charset="0"/>
              </a:rPr>
              <a:t>Ticaret Hukuku</a:t>
            </a:r>
          </a:p>
          <a:p>
            <a:pPr algn="ctr"/>
            <a:r>
              <a:rPr lang="tr-TR" b="1" dirty="0" smtClean="0">
                <a:solidFill>
                  <a:srgbClr val="212529"/>
                </a:solidFill>
                <a:latin typeface="Open Sans" charset="0"/>
              </a:rPr>
              <a:t>ABD. Başkanı</a:t>
            </a:r>
            <a:endParaRPr lang="tr-TR" b="1" dirty="0">
              <a:solidFill>
                <a:srgbClr val="212529"/>
              </a:solidFill>
              <a:latin typeface="Open Sans" charset="0"/>
            </a:endParaRPr>
          </a:p>
          <a:p>
            <a:pPr algn="ctr"/>
            <a:r>
              <a:rPr lang="tr-TR" b="1" dirty="0">
                <a:solidFill>
                  <a:srgbClr val="212529"/>
                </a:solidFill>
                <a:latin typeface="Open Sans" charset="0"/>
              </a:rPr>
              <a:t>Doç</a:t>
            </a:r>
            <a:r>
              <a:rPr lang="tr-TR" b="1" dirty="0" smtClean="0">
                <a:solidFill>
                  <a:srgbClr val="212529"/>
                </a:solidFill>
                <a:latin typeface="Open Sans" charset="0"/>
              </a:rPr>
              <a:t>. Dr</a:t>
            </a:r>
            <a:r>
              <a:rPr lang="tr-TR" b="1" dirty="0">
                <a:solidFill>
                  <a:srgbClr val="212529"/>
                </a:solidFill>
                <a:latin typeface="Open Sans" charset="0"/>
              </a:rPr>
              <a:t>. Elif YÜCEL</a:t>
            </a: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1069" y="2403566"/>
            <a:ext cx="2030606" cy="2030606"/>
          </a:xfrm>
          <a:prstGeom prst="rect">
            <a:avLst/>
          </a:prstGeom>
        </p:spPr>
      </p:pic>
      <p:pic>
        <p:nvPicPr>
          <p:cNvPr id="10" name="Resim 9"/>
          <p:cNvPicPr>
            <a:picLocks noChangeAspect="1"/>
          </p:cNvPicPr>
          <p:nvPr/>
        </p:nvPicPr>
        <p:blipFill rotWithShape="1">
          <a:blip r:embed="rId6">
            <a:extLst>
              <a:ext uri="{28A0092B-C50C-407E-A947-70E740481C1C}">
                <a14:useLocalDpi xmlns:a14="http://schemas.microsoft.com/office/drawing/2010/main" val="0"/>
              </a:ext>
            </a:extLst>
          </a:blip>
          <a:srcRect l="7210" r="7287" b="26222"/>
          <a:stretch/>
        </p:blipFill>
        <p:spPr>
          <a:xfrm>
            <a:off x="5254352" y="2403566"/>
            <a:ext cx="1981265" cy="2030606"/>
          </a:xfrm>
          <a:prstGeom prst="rect">
            <a:avLst/>
          </a:prstGeom>
        </p:spPr>
      </p:pic>
      <p:pic>
        <p:nvPicPr>
          <p:cNvPr id="11" name="Resi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5044" y="2403566"/>
            <a:ext cx="2030606" cy="2030606"/>
          </a:xfrm>
          <a:prstGeom prst="rect">
            <a:avLst/>
          </a:prstGeom>
        </p:spPr>
      </p:pic>
      <p:sp>
        <p:nvSpPr>
          <p:cNvPr id="12" name="Dikdörtgen 11"/>
          <p:cNvSpPr/>
          <p:nvPr/>
        </p:nvSpPr>
        <p:spPr>
          <a:xfrm>
            <a:off x="2661627" y="4487880"/>
            <a:ext cx="2377440" cy="738664"/>
          </a:xfrm>
          <a:prstGeom prst="rect">
            <a:avLst/>
          </a:prstGeom>
        </p:spPr>
        <p:txBody>
          <a:bodyPr wrap="square">
            <a:spAutoFit/>
          </a:bodyPr>
          <a:lstStyle/>
          <a:p>
            <a:pPr algn="ctr"/>
            <a:r>
              <a:rPr lang="tr-TR" b="1" dirty="0" smtClean="0">
                <a:solidFill>
                  <a:srgbClr val="212529"/>
                </a:solidFill>
                <a:latin typeface="Open Sans" charset="0"/>
              </a:rPr>
              <a:t>Yönetim ve Organizasyon</a:t>
            </a:r>
            <a:endParaRPr lang="tr-TR" b="1" dirty="0">
              <a:solidFill>
                <a:srgbClr val="212529"/>
              </a:solidFill>
              <a:latin typeface="Open Sans" charset="0"/>
            </a:endParaRPr>
          </a:p>
          <a:p>
            <a:pPr algn="ctr"/>
            <a:r>
              <a:rPr lang="tr-TR" b="1" dirty="0">
                <a:solidFill>
                  <a:srgbClr val="212529"/>
                </a:solidFill>
                <a:latin typeface="Open Sans" charset="0"/>
              </a:rPr>
              <a:t>ABD. Başkanı</a:t>
            </a:r>
          </a:p>
          <a:p>
            <a:pPr algn="ctr"/>
            <a:r>
              <a:rPr lang="tr-TR" b="1" dirty="0">
                <a:solidFill>
                  <a:srgbClr val="212529"/>
                </a:solidFill>
                <a:latin typeface="Open Sans" charset="0"/>
              </a:rPr>
              <a:t>Prof. Dr. </a:t>
            </a:r>
            <a:r>
              <a:rPr lang="tr-TR" b="1" dirty="0" smtClean="0">
                <a:solidFill>
                  <a:srgbClr val="212529"/>
                </a:solidFill>
                <a:latin typeface="Open Sans" charset="0"/>
              </a:rPr>
              <a:t>Yücel SAYILAR</a:t>
            </a:r>
            <a:endParaRPr lang="tr-TR" b="1" dirty="0">
              <a:solidFill>
                <a:srgbClr val="212529"/>
              </a:solidFill>
              <a:latin typeface="Open Sans" charset="0"/>
            </a:endParaRPr>
          </a:p>
        </p:txBody>
      </p:sp>
      <p:sp>
        <p:nvSpPr>
          <p:cNvPr id="16" name="Dikdörtgen 15"/>
          <p:cNvSpPr/>
          <p:nvPr/>
        </p:nvSpPr>
        <p:spPr>
          <a:xfrm>
            <a:off x="5039067" y="4498772"/>
            <a:ext cx="2377440" cy="738664"/>
          </a:xfrm>
          <a:prstGeom prst="rect">
            <a:avLst/>
          </a:prstGeom>
        </p:spPr>
        <p:txBody>
          <a:bodyPr wrap="square">
            <a:spAutoFit/>
          </a:bodyPr>
          <a:lstStyle/>
          <a:p>
            <a:pPr algn="ctr"/>
            <a:r>
              <a:rPr lang="tr-TR" b="1" dirty="0">
                <a:solidFill>
                  <a:srgbClr val="212529"/>
                </a:solidFill>
                <a:latin typeface="Open Sans" charset="0"/>
              </a:rPr>
              <a:t>Üretim Yönetimi ve </a:t>
            </a:r>
            <a:r>
              <a:rPr lang="tr-TR" b="1" dirty="0" smtClean="0">
                <a:solidFill>
                  <a:srgbClr val="212529"/>
                </a:solidFill>
                <a:latin typeface="Open Sans" charset="0"/>
              </a:rPr>
              <a:t>Pazarlama ABD</a:t>
            </a:r>
            <a:r>
              <a:rPr lang="tr-TR" b="1" dirty="0">
                <a:solidFill>
                  <a:srgbClr val="212529"/>
                </a:solidFill>
                <a:latin typeface="Open Sans" charset="0"/>
              </a:rPr>
              <a:t>. Başkanı</a:t>
            </a:r>
          </a:p>
          <a:p>
            <a:pPr algn="ctr"/>
            <a:r>
              <a:rPr lang="tr-TR" b="1" dirty="0">
                <a:solidFill>
                  <a:srgbClr val="212529"/>
                </a:solidFill>
                <a:latin typeface="Open Sans" charset="0"/>
              </a:rPr>
              <a:t>Prof. Dr. </a:t>
            </a:r>
            <a:r>
              <a:rPr lang="tr-TR" b="1" dirty="0" smtClean="0">
                <a:solidFill>
                  <a:srgbClr val="212529"/>
                </a:solidFill>
                <a:latin typeface="Open Sans" charset="0"/>
              </a:rPr>
              <a:t>Erkan Özdemir</a:t>
            </a:r>
            <a:endParaRPr lang="tr-TR" b="1" dirty="0">
              <a:solidFill>
                <a:srgbClr val="212529"/>
              </a:solidFill>
              <a:latin typeface="Open Sans" charset="0"/>
            </a:endParaRPr>
          </a:p>
        </p:txBody>
      </p:sp>
      <p:sp>
        <p:nvSpPr>
          <p:cNvPr id="17" name="Dikdörtgen 16"/>
          <p:cNvSpPr/>
          <p:nvPr/>
        </p:nvSpPr>
        <p:spPr>
          <a:xfrm>
            <a:off x="7498072" y="4498772"/>
            <a:ext cx="2377440" cy="738664"/>
          </a:xfrm>
          <a:prstGeom prst="rect">
            <a:avLst/>
          </a:prstGeom>
        </p:spPr>
        <p:txBody>
          <a:bodyPr wrap="square">
            <a:spAutoFit/>
          </a:bodyPr>
          <a:lstStyle/>
          <a:p>
            <a:pPr algn="ctr"/>
            <a:r>
              <a:rPr lang="tr-TR" b="1" dirty="0" smtClean="0">
                <a:solidFill>
                  <a:srgbClr val="212529"/>
                </a:solidFill>
                <a:latin typeface="Open Sans" charset="0"/>
              </a:rPr>
              <a:t>Sayısal Yöntemler </a:t>
            </a:r>
          </a:p>
          <a:p>
            <a:pPr algn="ctr"/>
            <a:r>
              <a:rPr lang="tr-TR" b="1" dirty="0" smtClean="0">
                <a:solidFill>
                  <a:srgbClr val="212529"/>
                </a:solidFill>
                <a:latin typeface="Open Sans" charset="0"/>
              </a:rPr>
              <a:t>ABD</a:t>
            </a:r>
            <a:r>
              <a:rPr lang="tr-TR" b="1" dirty="0">
                <a:solidFill>
                  <a:srgbClr val="212529"/>
                </a:solidFill>
                <a:latin typeface="Open Sans" charset="0"/>
              </a:rPr>
              <a:t>. Başkanı</a:t>
            </a:r>
          </a:p>
          <a:p>
            <a:pPr algn="ctr"/>
            <a:r>
              <a:rPr lang="tr-TR" b="1" dirty="0" smtClean="0">
                <a:solidFill>
                  <a:srgbClr val="212529"/>
                </a:solidFill>
                <a:latin typeface="Open Sans" charset="0"/>
              </a:rPr>
              <a:t>Doç. </a:t>
            </a:r>
            <a:r>
              <a:rPr lang="tr-TR" b="1" dirty="0">
                <a:solidFill>
                  <a:srgbClr val="212529"/>
                </a:solidFill>
                <a:latin typeface="Open Sans" charset="0"/>
              </a:rPr>
              <a:t>Dr. </a:t>
            </a:r>
            <a:r>
              <a:rPr lang="tr-TR" b="1" dirty="0" smtClean="0">
                <a:solidFill>
                  <a:srgbClr val="212529"/>
                </a:solidFill>
                <a:latin typeface="Open Sans" charset="0"/>
              </a:rPr>
              <a:t>Gül Gökay Emel</a:t>
            </a:r>
            <a:endParaRPr lang="tr-TR" b="1" dirty="0">
              <a:solidFill>
                <a:srgbClr val="212529"/>
              </a:solidFill>
              <a:latin typeface="Open Sans" charset="0"/>
            </a:endParaRPr>
          </a:p>
        </p:txBody>
      </p:sp>
      <p:sp>
        <p:nvSpPr>
          <p:cNvPr id="15" name="Google Shape;101;p3"/>
          <p:cNvSpPr txBox="1">
            <a:spLocks/>
          </p:cNvSpPr>
          <p:nvPr/>
        </p:nvSpPr>
        <p:spPr>
          <a:xfrm>
            <a:off x="1256156" y="1331720"/>
            <a:ext cx="9207194" cy="1058001"/>
          </a:xfrm>
          <a:prstGeom prst="rect">
            <a:avLst/>
          </a:prstGeom>
          <a:noFill/>
          <a:ln>
            <a:noFill/>
          </a:ln>
        </p:spPr>
        <p:txBody>
          <a:bodyPr spcFirstLastPara="1" vert="horz" wrap="square" lIns="91425" tIns="45700" rIns="91425" bIns="45700" rtlCol="0" anchor="ctr" anchorCtr="0">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spcBef>
                <a:spcPts val="0"/>
              </a:spcBef>
              <a:buClr>
                <a:schemeClr val="dk1"/>
              </a:buClr>
              <a:buSzPts val="4400"/>
              <a:buFont typeface="Calibri"/>
              <a:buNone/>
            </a:pPr>
            <a:r>
              <a:rPr lang="en-US" sz="3600" b="1" dirty="0" err="1" smtClean="0">
                <a:solidFill>
                  <a:srgbClr val="C00000"/>
                </a:solidFill>
                <a:latin typeface="+mn-lt"/>
                <a:ea typeface="+mn-ea"/>
                <a:cs typeface="+mn-cs"/>
              </a:rPr>
              <a:t>Anabİlİm</a:t>
            </a:r>
            <a:r>
              <a:rPr lang="en-US" sz="3600" b="1" dirty="0" smtClean="0">
                <a:solidFill>
                  <a:srgbClr val="C00000"/>
                </a:solidFill>
                <a:latin typeface="+mn-lt"/>
                <a:ea typeface="+mn-ea"/>
                <a:cs typeface="+mn-cs"/>
              </a:rPr>
              <a:t> </a:t>
            </a:r>
            <a:r>
              <a:rPr lang="en-US" sz="3600" b="1" dirty="0" err="1" smtClean="0">
                <a:solidFill>
                  <a:srgbClr val="C00000"/>
                </a:solidFill>
                <a:latin typeface="+mn-lt"/>
                <a:ea typeface="+mn-ea"/>
                <a:cs typeface="+mn-cs"/>
              </a:rPr>
              <a:t>dalI</a:t>
            </a:r>
            <a:r>
              <a:rPr lang="en-US" sz="3600" b="1" dirty="0" smtClean="0">
                <a:solidFill>
                  <a:srgbClr val="C00000"/>
                </a:solidFill>
                <a:latin typeface="+mn-lt"/>
                <a:ea typeface="+mn-ea"/>
                <a:cs typeface="+mn-cs"/>
              </a:rPr>
              <a:t> </a:t>
            </a:r>
            <a:r>
              <a:rPr lang="en-US" sz="3600" b="1" dirty="0" err="1" smtClean="0">
                <a:solidFill>
                  <a:srgbClr val="C00000"/>
                </a:solidFill>
                <a:latin typeface="+mn-lt"/>
                <a:ea typeface="+mn-ea"/>
                <a:cs typeface="+mn-cs"/>
              </a:rPr>
              <a:t>başkanlarI</a:t>
            </a:r>
            <a:endParaRPr lang="en-US" sz="3600" b="1" dirty="0">
              <a:solidFill>
                <a:srgbClr val="C00000"/>
              </a:solidFill>
              <a:latin typeface="+mn-lt"/>
              <a:ea typeface="+mn-ea"/>
              <a:cs typeface="+mn-cs"/>
            </a:endParaRPr>
          </a:p>
        </p:txBody>
      </p:sp>
      <p:pic>
        <p:nvPicPr>
          <p:cNvPr id="3" name="Resim 2"/>
          <p:cNvPicPr>
            <a:picLocks noChangeAspect="1"/>
          </p:cNvPicPr>
          <p:nvPr/>
        </p:nvPicPr>
        <p:blipFill rotWithShape="1">
          <a:blip r:embed="rId8">
            <a:extLst>
              <a:ext uri="{28A0092B-C50C-407E-A947-70E740481C1C}">
                <a14:useLocalDpi xmlns:a14="http://schemas.microsoft.com/office/drawing/2010/main" val="0"/>
              </a:ext>
            </a:extLst>
          </a:blip>
          <a:srcRect b="27198"/>
          <a:stretch/>
        </p:blipFill>
        <p:spPr>
          <a:xfrm>
            <a:off x="442859" y="2389721"/>
            <a:ext cx="2055909" cy="2044451"/>
          </a:xfrm>
          <a:prstGeom prst="rect">
            <a:avLst/>
          </a:prstGeom>
        </p:spPr>
      </p:pic>
    </p:spTree>
    <p:extLst>
      <p:ext uri="{BB962C8B-B14F-4D97-AF65-F5344CB8AC3E}">
        <p14:creationId xmlns:p14="http://schemas.microsoft.com/office/powerpoint/2010/main" val="169018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2133600"/>
            <a:ext cx="10820400" cy="4085085"/>
          </a:xfrm>
        </p:spPr>
        <p:txBody>
          <a:bodyPr>
            <a:normAutofit/>
          </a:bodyPr>
          <a:lstStyle/>
          <a:p>
            <a:r>
              <a:rPr lang="tr-TR" b="1" dirty="0">
                <a:solidFill>
                  <a:schemeClr val="tx1">
                    <a:lumMod val="95000"/>
                    <a:lumOff val="5000"/>
                  </a:schemeClr>
                </a:solidFill>
              </a:rPr>
              <a:t>Prof. Dr. Yücel </a:t>
            </a:r>
            <a:r>
              <a:rPr lang="tr-TR" b="1" dirty="0" smtClean="0">
                <a:solidFill>
                  <a:schemeClr val="tx1">
                    <a:lumMod val="95000"/>
                    <a:lumOff val="5000"/>
                  </a:schemeClr>
                </a:solidFill>
              </a:rPr>
              <a:t>SAYILAR </a:t>
            </a:r>
            <a:r>
              <a:rPr lang="tr-TR" b="1" dirty="0" smtClean="0">
                <a:solidFill>
                  <a:srgbClr val="C00000"/>
                </a:solidFill>
              </a:rPr>
              <a:t>(</a:t>
            </a:r>
            <a:r>
              <a:rPr lang="tr-TR" b="1" dirty="0">
                <a:solidFill>
                  <a:srgbClr val="C00000"/>
                </a:solidFill>
              </a:rPr>
              <a:t>A.B.D. Başkanı) </a:t>
            </a:r>
          </a:p>
          <a:p>
            <a:r>
              <a:rPr lang="tr-TR" b="1" dirty="0">
                <a:solidFill>
                  <a:schemeClr val="tx1">
                    <a:lumMod val="95000"/>
                    <a:lumOff val="5000"/>
                  </a:schemeClr>
                </a:solidFill>
              </a:rPr>
              <a:t>Prof. Dr. </a:t>
            </a:r>
            <a:r>
              <a:rPr lang="tr-TR" b="1" dirty="0" err="1">
                <a:solidFill>
                  <a:schemeClr val="tx1">
                    <a:lumMod val="95000"/>
                    <a:lumOff val="5000"/>
                  </a:schemeClr>
                </a:solidFill>
              </a:rPr>
              <a:t>Bilçin</a:t>
            </a:r>
            <a:r>
              <a:rPr lang="tr-TR" b="1" dirty="0">
                <a:solidFill>
                  <a:schemeClr val="tx1">
                    <a:lumMod val="95000"/>
                    <a:lumOff val="5000"/>
                  </a:schemeClr>
                </a:solidFill>
              </a:rPr>
              <a:t> MEYDAN </a:t>
            </a:r>
          </a:p>
          <a:p>
            <a:r>
              <a:rPr lang="tr-TR" b="1" dirty="0">
                <a:solidFill>
                  <a:schemeClr val="tx1">
                    <a:lumMod val="95000"/>
                    <a:lumOff val="5000"/>
                  </a:schemeClr>
                </a:solidFill>
              </a:rPr>
              <a:t>Prof. Dr. Mehmet ERYILMAZ </a:t>
            </a:r>
          </a:p>
          <a:p>
            <a:r>
              <a:rPr lang="tr-TR" b="1" dirty="0">
                <a:solidFill>
                  <a:schemeClr val="tx1">
                    <a:lumMod val="95000"/>
                    <a:lumOff val="5000"/>
                  </a:schemeClr>
                </a:solidFill>
              </a:rPr>
              <a:t>Prof. Dr. Füsun ÇINAR ALTINTAŞ </a:t>
            </a:r>
          </a:p>
          <a:p>
            <a:r>
              <a:rPr lang="tr-TR" b="1" dirty="0">
                <a:solidFill>
                  <a:schemeClr val="tx1">
                    <a:lumMod val="95000"/>
                    <a:lumOff val="5000"/>
                  </a:schemeClr>
                </a:solidFill>
              </a:rPr>
              <a:t>Prof. Dr. Başak </a:t>
            </a:r>
            <a:r>
              <a:rPr lang="tr-TR" b="1" dirty="0" err="1">
                <a:solidFill>
                  <a:schemeClr val="tx1">
                    <a:lumMod val="95000"/>
                    <a:lumOff val="5000"/>
                  </a:schemeClr>
                </a:solidFill>
              </a:rPr>
              <a:t>Aydem</a:t>
            </a:r>
            <a:r>
              <a:rPr lang="tr-TR" b="1" dirty="0">
                <a:solidFill>
                  <a:schemeClr val="tx1">
                    <a:lumMod val="95000"/>
                    <a:lumOff val="5000"/>
                  </a:schemeClr>
                </a:solidFill>
              </a:rPr>
              <a:t> ÇİFTÇİOĞLU </a:t>
            </a:r>
          </a:p>
          <a:p>
            <a:r>
              <a:rPr lang="tr-TR" b="1" dirty="0">
                <a:solidFill>
                  <a:schemeClr val="tx1">
                    <a:lumMod val="95000"/>
                    <a:lumOff val="5000"/>
                  </a:schemeClr>
                </a:solidFill>
              </a:rPr>
              <a:t>Prof. Dr. Kurtuluş KAYMAZ </a:t>
            </a:r>
          </a:p>
          <a:p>
            <a:r>
              <a:rPr lang="tr-TR" b="1" dirty="0">
                <a:solidFill>
                  <a:schemeClr val="tx1">
                    <a:lumMod val="95000"/>
                    <a:lumOff val="5000"/>
                  </a:schemeClr>
                </a:solidFill>
              </a:rPr>
              <a:t>Doç</a:t>
            </a:r>
            <a:r>
              <a:rPr lang="tr-TR" b="1" dirty="0" smtClean="0">
                <a:solidFill>
                  <a:schemeClr val="tx1">
                    <a:lumMod val="95000"/>
                    <a:lumOff val="5000"/>
                  </a:schemeClr>
                </a:solidFill>
              </a:rPr>
              <a:t>. Dr</a:t>
            </a:r>
            <a:r>
              <a:rPr lang="tr-TR" b="1" dirty="0">
                <a:solidFill>
                  <a:schemeClr val="tx1">
                    <a:lumMod val="95000"/>
                    <a:lumOff val="5000"/>
                  </a:schemeClr>
                </a:solidFill>
              </a:rPr>
              <a:t>. </a:t>
            </a:r>
            <a:r>
              <a:rPr lang="tr-TR" b="1" dirty="0" err="1">
                <a:solidFill>
                  <a:schemeClr val="tx1">
                    <a:lumMod val="95000"/>
                    <a:lumOff val="5000"/>
                  </a:schemeClr>
                </a:solidFill>
              </a:rPr>
              <a:t>Mehlika</a:t>
            </a:r>
            <a:r>
              <a:rPr lang="tr-TR" b="1" dirty="0">
                <a:solidFill>
                  <a:schemeClr val="tx1">
                    <a:lumMod val="95000"/>
                    <a:lumOff val="5000"/>
                  </a:schemeClr>
                </a:solidFill>
              </a:rPr>
              <a:t> SARAÇ </a:t>
            </a:r>
          </a:p>
          <a:p>
            <a:r>
              <a:rPr lang="tr-TR" b="1" dirty="0">
                <a:solidFill>
                  <a:schemeClr val="tx1">
                    <a:lumMod val="95000"/>
                    <a:lumOff val="5000"/>
                  </a:schemeClr>
                </a:solidFill>
              </a:rPr>
              <a:t>Arş. Gör. Dr. Olcay BEKTAŞ </a:t>
            </a:r>
          </a:p>
          <a:p>
            <a:r>
              <a:rPr lang="tr-TR" b="1" dirty="0">
                <a:solidFill>
                  <a:schemeClr val="tx1">
                    <a:lumMod val="95000"/>
                    <a:lumOff val="5000"/>
                  </a:schemeClr>
                </a:solidFill>
              </a:rPr>
              <a:t>Arş. Gör. Dr. Ceyda KAVURMACI </a:t>
            </a:r>
            <a:r>
              <a:rPr lang="tr-TR" b="1" dirty="0" smtClean="0">
                <a:solidFill>
                  <a:schemeClr val="tx1">
                    <a:lumMod val="95000"/>
                    <a:lumOff val="5000"/>
                  </a:schemeClr>
                </a:solidFill>
              </a:rPr>
              <a:t>AYTAÇ</a:t>
            </a:r>
            <a:endParaRPr lang="tr-TR" b="1" dirty="0">
              <a:solidFill>
                <a:schemeClr val="tx1">
                  <a:lumMod val="95000"/>
                  <a:lumOff val="5000"/>
                </a:schemeClr>
              </a:solidFill>
            </a:endParaRPr>
          </a:p>
        </p:txBody>
      </p:sp>
      <p:sp>
        <p:nvSpPr>
          <p:cNvPr id="4" name="Dikdörtgen 3"/>
          <p:cNvSpPr/>
          <p:nvPr/>
        </p:nvSpPr>
        <p:spPr>
          <a:xfrm>
            <a:off x="4938376" y="517553"/>
            <a:ext cx="6567824" cy="1323439"/>
          </a:xfrm>
          <a:prstGeom prst="rect">
            <a:avLst/>
          </a:prstGeom>
        </p:spPr>
        <p:txBody>
          <a:bodyPr wrap="none">
            <a:spAutoFit/>
          </a:bodyPr>
          <a:lstStyle/>
          <a:p>
            <a:r>
              <a:rPr lang="tr-TR" sz="4000" b="1" dirty="0" smtClean="0">
                <a:solidFill>
                  <a:srgbClr val="C00000"/>
                </a:solidFill>
              </a:rPr>
              <a:t>Yönetim ve Organizasyon</a:t>
            </a:r>
          </a:p>
          <a:p>
            <a:pPr algn="r"/>
            <a:r>
              <a:rPr lang="tr-TR" sz="4000" b="1" dirty="0" smtClean="0">
                <a:solidFill>
                  <a:srgbClr val="C00000"/>
                </a:solidFill>
              </a:rPr>
              <a:t> Anabilim Dalı</a:t>
            </a:r>
            <a:endParaRPr lang="tr-TR" sz="4000" dirty="0">
              <a:solidFill>
                <a:srgbClr val="C00000"/>
              </a:solidFill>
            </a:endParaRPr>
          </a:p>
        </p:txBody>
      </p:sp>
      <p:pic>
        <p:nvPicPr>
          <p:cNvPr id="5" name="Google Shape;103;p3"/>
          <p:cNvPicPr preferRelativeResize="0"/>
          <p:nvPr/>
        </p:nvPicPr>
        <p:blipFill rotWithShape="1">
          <a:blip r:embed="rId2">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94947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b="1" cap="none" dirty="0" smtClean="0">
                <a:solidFill>
                  <a:srgbClr val="C00000"/>
                </a:solidFill>
                <a:latin typeface="+mn-lt"/>
                <a:ea typeface="+mn-ea"/>
                <a:cs typeface="+mn-cs"/>
              </a:rPr>
              <a:t>Muhasebe – Finansman </a:t>
            </a:r>
            <a:br>
              <a:rPr lang="tr-TR" b="1" cap="none" dirty="0" smtClean="0">
                <a:solidFill>
                  <a:srgbClr val="C00000"/>
                </a:solidFill>
                <a:latin typeface="+mn-lt"/>
                <a:ea typeface="+mn-ea"/>
                <a:cs typeface="+mn-cs"/>
              </a:rPr>
            </a:br>
            <a:r>
              <a:rPr lang="tr-TR" b="1" cap="none" dirty="0" smtClean="0">
                <a:solidFill>
                  <a:srgbClr val="C00000"/>
                </a:solidFill>
                <a:latin typeface="+mn-lt"/>
                <a:ea typeface="+mn-ea"/>
                <a:cs typeface="+mn-cs"/>
              </a:rPr>
              <a:t> Anabilim Dalı</a:t>
            </a:r>
            <a:br>
              <a:rPr lang="tr-TR" b="1" cap="none" dirty="0" smtClean="0">
                <a:solidFill>
                  <a:srgbClr val="C00000"/>
                </a:solidFill>
                <a:latin typeface="+mn-lt"/>
                <a:ea typeface="+mn-ea"/>
                <a:cs typeface="+mn-cs"/>
              </a:rPr>
            </a:br>
            <a:endParaRPr lang="en-GB" b="1" cap="none" dirty="0">
              <a:solidFill>
                <a:srgbClr val="C00000"/>
              </a:solidFill>
              <a:latin typeface="+mn-lt"/>
              <a:ea typeface="+mn-ea"/>
              <a:cs typeface="+mn-cs"/>
            </a:endParaRPr>
          </a:p>
        </p:txBody>
      </p:sp>
      <p:sp>
        <p:nvSpPr>
          <p:cNvPr id="3" name="İçerik Yer Tutucusu 2"/>
          <p:cNvSpPr>
            <a:spLocks noGrp="1"/>
          </p:cNvSpPr>
          <p:nvPr>
            <p:ph sz="half" idx="1"/>
          </p:nvPr>
        </p:nvSpPr>
        <p:spPr>
          <a:xfrm>
            <a:off x="576072" y="3084575"/>
            <a:ext cx="5334000" cy="3035809"/>
          </a:xfrm>
        </p:spPr>
        <p:txBody>
          <a:bodyPr>
            <a:noAutofit/>
          </a:bodyPr>
          <a:lstStyle/>
          <a:p>
            <a:r>
              <a:rPr lang="en-GB" b="1" dirty="0" smtClean="0">
                <a:solidFill>
                  <a:schemeClr val="tx1">
                    <a:lumMod val="95000"/>
                    <a:lumOff val="5000"/>
                  </a:schemeClr>
                </a:solidFill>
              </a:rPr>
              <a:t>Prof</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Aylin POROY ARSOY </a:t>
            </a:r>
          </a:p>
          <a:p>
            <a:r>
              <a:rPr lang="en-GB" b="1" dirty="0" err="1">
                <a:solidFill>
                  <a:schemeClr val="tx1">
                    <a:lumMod val="95000"/>
                    <a:lumOff val="5000"/>
                  </a:schemeClr>
                </a:solidFill>
              </a:rPr>
              <a:t>Prof.</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Ali ILDIR </a:t>
            </a:r>
          </a:p>
          <a:p>
            <a:r>
              <a:rPr lang="en-GB" b="1" dirty="0" err="1">
                <a:solidFill>
                  <a:schemeClr val="tx1">
                    <a:lumMod val="95000"/>
                    <a:lumOff val="5000"/>
                  </a:schemeClr>
                </a:solidFill>
              </a:rPr>
              <a:t>Prof.</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t>
            </a:r>
            <a:r>
              <a:rPr lang="en-GB" b="1" dirty="0" err="1">
                <a:solidFill>
                  <a:schemeClr val="tx1">
                    <a:lumMod val="95000"/>
                    <a:lumOff val="5000"/>
                  </a:schemeClr>
                </a:solidFill>
              </a:rPr>
              <a:t>Değer</a:t>
            </a:r>
            <a:r>
              <a:rPr lang="en-GB" b="1" dirty="0">
                <a:solidFill>
                  <a:schemeClr val="tx1">
                    <a:lumMod val="95000"/>
                    <a:lumOff val="5000"/>
                  </a:schemeClr>
                </a:solidFill>
              </a:rPr>
              <a:t> ALPER </a:t>
            </a:r>
          </a:p>
          <a:p>
            <a:r>
              <a:rPr lang="en-GB" b="1" dirty="0" err="1">
                <a:solidFill>
                  <a:schemeClr val="tx1">
                    <a:lumMod val="95000"/>
                    <a:lumOff val="5000"/>
                  </a:schemeClr>
                </a:solidFill>
              </a:rPr>
              <a:t>Prof.</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t>
            </a:r>
            <a:r>
              <a:rPr lang="en-GB" b="1" dirty="0" err="1">
                <a:solidFill>
                  <a:schemeClr val="tx1">
                    <a:lumMod val="95000"/>
                    <a:lumOff val="5000"/>
                  </a:schemeClr>
                </a:solidFill>
              </a:rPr>
              <a:t>Melek</a:t>
            </a:r>
            <a:r>
              <a:rPr lang="en-GB" b="1" dirty="0">
                <a:solidFill>
                  <a:schemeClr val="tx1">
                    <a:lumMod val="95000"/>
                    <a:lumOff val="5000"/>
                  </a:schemeClr>
                </a:solidFill>
              </a:rPr>
              <a:t> EKER </a:t>
            </a:r>
          </a:p>
          <a:p>
            <a:r>
              <a:rPr lang="en-GB" b="1" dirty="0" err="1">
                <a:solidFill>
                  <a:schemeClr val="tx1">
                    <a:lumMod val="95000"/>
                    <a:lumOff val="5000"/>
                  </a:schemeClr>
                </a:solidFill>
              </a:rPr>
              <a:t>Prof.</a:t>
            </a:r>
            <a:r>
              <a:rPr lang="en-GB" b="1" dirty="0">
                <a:solidFill>
                  <a:schemeClr val="tx1">
                    <a:lumMod val="95000"/>
                    <a:lumOff val="5000"/>
                  </a:schemeClr>
                </a:solidFill>
              </a:rPr>
              <a:t> </a:t>
            </a:r>
            <a:r>
              <a:rPr lang="en-GB" b="1" dirty="0" err="1" smtClean="0">
                <a:solidFill>
                  <a:schemeClr val="tx1">
                    <a:lumMod val="95000"/>
                    <a:lumOff val="5000"/>
                  </a:schemeClr>
                </a:solidFill>
              </a:rPr>
              <a:t>Dr</a:t>
            </a:r>
            <a:r>
              <a:rPr lang="en-GB" b="1" dirty="0" err="1">
                <a:solidFill>
                  <a:schemeClr val="tx1">
                    <a:lumMod val="95000"/>
                    <a:lumOff val="5000"/>
                  </a:schemeClr>
                </a:solidFill>
              </a:rPr>
              <a:t>.</a:t>
            </a:r>
            <a:r>
              <a:rPr lang="en-GB" b="1" dirty="0">
                <a:solidFill>
                  <a:schemeClr val="tx1">
                    <a:lumMod val="95000"/>
                    <a:lumOff val="5000"/>
                  </a:schemeClr>
                </a:solidFill>
              </a:rPr>
              <a:t> </a:t>
            </a:r>
            <a:r>
              <a:rPr lang="en-GB" b="1" dirty="0" err="1">
                <a:solidFill>
                  <a:schemeClr val="tx1">
                    <a:lumMod val="95000"/>
                    <a:lumOff val="5000"/>
                  </a:schemeClr>
                </a:solidFill>
              </a:rPr>
              <a:t>Adem</a:t>
            </a:r>
            <a:r>
              <a:rPr lang="en-GB" b="1" dirty="0">
                <a:solidFill>
                  <a:schemeClr val="tx1">
                    <a:lumMod val="95000"/>
                    <a:lumOff val="5000"/>
                  </a:schemeClr>
                </a:solidFill>
              </a:rPr>
              <a:t> </a:t>
            </a:r>
            <a:r>
              <a:rPr lang="en-GB" b="1" dirty="0" smtClean="0">
                <a:solidFill>
                  <a:schemeClr val="tx1">
                    <a:lumMod val="95000"/>
                    <a:lumOff val="5000"/>
                  </a:schemeClr>
                </a:solidFill>
              </a:rPr>
              <a:t>ANBAR</a:t>
            </a:r>
            <a:r>
              <a:rPr lang="en-GB" b="1" dirty="0">
                <a:solidFill>
                  <a:schemeClr val="tx1">
                    <a:lumMod val="95000"/>
                    <a:lumOff val="5000"/>
                  </a:schemeClr>
                </a:solidFill>
              </a:rPr>
              <a:t> </a:t>
            </a:r>
            <a:endParaRPr lang="en-GB" b="1" dirty="0" smtClean="0">
              <a:solidFill>
                <a:schemeClr val="tx1">
                  <a:lumMod val="95000"/>
                  <a:lumOff val="5000"/>
                </a:schemeClr>
              </a:solidFill>
            </a:endParaRPr>
          </a:p>
          <a:p>
            <a:r>
              <a:rPr lang="en-GB" b="1" dirty="0" err="1">
                <a:solidFill>
                  <a:schemeClr val="tx1">
                    <a:lumMod val="95000"/>
                    <a:lumOff val="5000"/>
                  </a:schemeClr>
                </a:solidFill>
              </a:rPr>
              <a:t>Doç</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t>
            </a:r>
            <a:r>
              <a:rPr lang="en-GB" b="1" dirty="0" err="1">
                <a:solidFill>
                  <a:schemeClr val="tx1">
                    <a:lumMod val="95000"/>
                    <a:lumOff val="5000"/>
                  </a:schemeClr>
                </a:solidFill>
              </a:rPr>
              <a:t>Yasemin</a:t>
            </a:r>
            <a:r>
              <a:rPr lang="en-GB" b="1" dirty="0">
                <a:solidFill>
                  <a:schemeClr val="tx1">
                    <a:lumMod val="95000"/>
                    <a:lumOff val="5000"/>
                  </a:schemeClr>
                </a:solidFill>
              </a:rPr>
              <a:t> </a:t>
            </a:r>
            <a:r>
              <a:rPr lang="en-GB" b="1" dirty="0" smtClean="0">
                <a:solidFill>
                  <a:schemeClr val="tx1">
                    <a:lumMod val="95000"/>
                    <a:lumOff val="5000"/>
                  </a:schemeClr>
                </a:solidFill>
              </a:rPr>
              <a:t>ERTAN</a:t>
            </a:r>
          </a:p>
        </p:txBody>
      </p:sp>
      <p:sp>
        <p:nvSpPr>
          <p:cNvPr id="4" name="İçerik Yer Tutucusu 3"/>
          <p:cNvSpPr>
            <a:spLocks noGrp="1"/>
          </p:cNvSpPr>
          <p:nvPr>
            <p:ph sz="half" idx="2"/>
          </p:nvPr>
        </p:nvSpPr>
        <p:spPr>
          <a:xfrm>
            <a:off x="6172200" y="2999231"/>
            <a:ext cx="5334000" cy="4024125"/>
          </a:xfrm>
        </p:spPr>
        <p:txBody>
          <a:bodyPr>
            <a:normAutofit/>
          </a:bodyPr>
          <a:lstStyle/>
          <a:p>
            <a:r>
              <a:rPr lang="en-GB" b="1" dirty="0" err="1" smtClean="0">
                <a:solidFill>
                  <a:schemeClr val="tx1">
                    <a:lumMod val="95000"/>
                    <a:lumOff val="5000"/>
                  </a:schemeClr>
                </a:solidFill>
              </a:rPr>
              <a:t>Doç</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t>
            </a:r>
            <a:r>
              <a:rPr lang="en-GB" b="1" dirty="0" err="1">
                <a:solidFill>
                  <a:schemeClr val="tx1">
                    <a:lumMod val="95000"/>
                    <a:lumOff val="5000"/>
                  </a:schemeClr>
                </a:solidFill>
              </a:rPr>
              <a:t>Elif</a:t>
            </a:r>
            <a:r>
              <a:rPr lang="en-GB" b="1" dirty="0">
                <a:solidFill>
                  <a:schemeClr val="tx1">
                    <a:lumMod val="95000"/>
                    <a:lumOff val="5000"/>
                  </a:schemeClr>
                </a:solidFill>
              </a:rPr>
              <a:t> YÜCEL </a:t>
            </a:r>
            <a:endParaRPr lang="en-GB" b="1" dirty="0" smtClean="0">
              <a:solidFill>
                <a:schemeClr val="tx1">
                  <a:lumMod val="95000"/>
                  <a:lumOff val="5000"/>
                </a:schemeClr>
              </a:solidFill>
            </a:endParaRPr>
          </a:p>
          <a:p>
            <a:r>
              <a:rPr lang="en-GB" b="1" dirty="0" err="1" smtClean="0">
                <a:solidFill>
                  <a:schemeClr val="tx1">
                    <a:lumMod val="95000"/>
                    <a:lumOff val="5000"/>
                  </a:schemeClr>
                </a:solidFill>
              </a:rPr>
              <a:t>Doç</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t>
            </a:r>
            <a:r>
              <a:rPr lang="en-GB" b="1" dirty="0" err="1">
                <a:solidFill>
                  <a:schemeClr val="tx1">
                    <a:lumMod val="95000"/>
                    <a:lumOff val="5000"/>
                  </a:schemeClr>
                </a:solidFill>
              </a:rPr>
              <a:t>Funda</a:t>
            </a:r>
            <a:r>
              <a:rPr lang="en-GB" b="1" dirty="0">
                <a:solidFill>
                  <a:schemeClr val="tx1">
                    <a:lumMod val="95000"/>
                    <a:lumOff val="5000"/>
                  </a:schemeClr>
                </a:solidFill>
              </a:rPr>
              <a:t> ÖZÇELİK </a:t>
            </a:r>
          </a:p>
          <a:p>
            <a:r>
              <a:rPr lang="en-GB" b="1" dirty="0" err="1" smtClean="0">
                <a:solidFill>
                  <a:schemeClr val="tx1">
                    <a:lumMod val="95000"/>
                    <a:lumOff val="5000"/>
                  </a:schemeClr>
                </a:solidFill>
              </a:rPr>
              <a:t>Dr</a:t>
            </a:r>
            <a:r>
              <a:rPr lang="en-GB" b="1" dirty="0" err="1">
                <a:solidFill>
                  <a:schemeClr val="tx1">
                    <a:lumMod val="95000"/>
                    <a:lumOff val="5000"/>
                  </a:schemeClr>
                </a:solidFill>
              </a:rPr>
              <a:t>.</a:t>
            </a:r>
            <a:r>
              <a:rPr lang="en-GB" b="1" dirty="0">
                <a:solidFill>
                  <a:schemeClr val="tx1">
                    <a:lumMod val="95000"/>
                    <a:lumOff val="5000"/>
                  </a:schemeClr>
                </a:solidFill>
              </a:rPr>
              <a:t> </a:t>
            </a:r>
            <a:r>
              <a:rPr lang="en-GB" b="1" dirty="0" err="1">
                <a:solidFill>
                  <a:schemeClr val="tx1">
                    <a:lumMod val="95000"/>
                    <a:lumOff val="5000"/>
                  </a:schemeClr>
                </a:solidFill>
              </a:rPr>
              <a:t>Öğr</a:t>
            </a:r>
            <a:r>
              <a:rPr lang="en-GB" b="1" dirty="0">
                <a:solidFill>
                  <a:schemeClr val="tx1">
                    <a:lumMod val="95000"/>
                    <a:lumOff val="5000"/>
                  </a:schemeClr>
                </a:solidFill>
              </a:rPr>
              <a:t>. </a:t>
            </a:r>
            <a:r>
              <a:rPr lang="en-GB" b="1" dirty="0" err="1">
                <a:solidFill>
                  <a:schemeClr val="tx1">
                    <a:lumMod val="95000"/>
                    <a:lumOff val="5000"/>
                  </a:schemeClr>
                </a:solidFill>
              </a:rPr>
              <a:t>Üyesi</a:t>
            </a:r>
            <a:r>
              <a:rPr lang="en-GB" b="1" dirty="0">
                <a:solidFill>
                  <a:schemeClr val="tx1">
                    <a:lumMod val="95000"/>
                    <a:lumOff val="5000"/>
                  </a:schemeClr>
                </a:solidFill>
              </a:rPr>
              <a:t> </a:t>
            </a:r>
            <a:r>
              <a:rPr lang="en-GB" b="1" dirty="0" err="1">
                <a:solidFill>
                  <a:schemeClr val="tx1">
                    <a:lumMod val="95000"/>
                    <a:lumOff val="5000"/>
                  </a:schemeClr>
                </a:solidFill>
              </a:rPr>
              <a:t>Esen</a:t>
            </a:r>
            <a:r>
              <a:rPr lang="en-GB" b="1" dirty="0">
                <a:solidFill>
                  <a:schemeClr val="tx1">
                    <a:lumMod val="95000"/>
                    <a:lumOff val="5000"/>
                  </a:schemeClr>
                </a:solidFill>
              </a:rPr>
              <a:t> KARA </a:t>
            </a:r>
          </a:p>
          <a:p>
            <a:r>
              <a:rPr lang="en-GB" b="1" dirty="0" err="1">
                <a:solidFill>
                  <a:schemeClr val="tx1">
                    <a:lumMod val="95000"/>
                    <a:lumOff val="5000"/>
                  </a:schemeClr>
                </a:solidFill>
              </a:rPr>
              <a:t>Dr.</a:t>
            </a:r>
            <a:r>
              <a:rPr lang="en-GB" b="1" dirty="0">
                <a:solidFill>
                  <a:schemeClr val="tx1">
                    <a:lumMod val="95000"/>
                    <a:lumOff val="5000"/>
                  </a:schemeClr>
                </a:solidFill>
              </a:rPr>
              <a:t> </a:t>
            </a:r>
            <a:r>
              <a:rPr lang="en-GB" b="1" dirty="0" err="1">
                <a:solidFill>
                  <a:schemeClr val="tx1">
                    <a:lumMod val="95000"/>
                    <a:lumOff val="5000"/>
                  </a:schemeClr>
                </a:solidFill>
              </a:rPr>
              <a:t>Öğr</a:t>
            </a:r>
            <a:r>
              <a:rPr lang="en-GB" b="1" dirty="0">
                <a:solidFill>
                  <a:schemeClr val="tx1">
                    <a:lumMod val="95000"/>
                    <a:lumOff val="5000"/>
                  </a:schemeClr>
                </a:solidFill>
              </a:rPr>
              <a:t>. </a:t>
            </a:r>
            <a:r>
              <a:rPr lang="en-GB" b="1" dirty="0" err="1">
                <a:solidFill>
                  <a:schemeClr val="tx1">
                    <a:lumMod val="95000"/>
                    <a:lumOff val="5000"/>
                  </a:schemeClr>
                </a:solidFill>
              </a:rPr>
              <a:t>Üyesi</a:t>
            </a:r>
            <a:r>
              <a:rPr lang="en-GB" b="1" dirty="0">
                <a:solidFill>
                  <a:schemeClr val="tx1">
                    <a:lumMod val="95000"/>
                    <a:lumOff val="5000"/>
                  </a:schemeClr>
                </a:solidFill>
              </a:rPr>
              <a:t> Alp AYTAÇ</a:t>
            </a:r>
          </a:p>
          <a:p>
            <a:r>
              <a:rPr lang="en-GB" b="1" dirty="0" err="1">
                <a:solidFill>
                  <a:schemeClr val="tx1">
                    <a:lumMod val="95000"/>
                    <a:lumOff val="5000"/>
                  </a:schemeClr>
                </a:solidFill>
              </a:rPr>
              <a:t>Prof.</a:t>
            </a:r>
            <a:r>
              <a:rPr lang="en-GB" b="1" dirty="0">
                <a:solidFill>
                  <a:schemeClr val="tx1">
                    <a:lumMod val="95000"/>
                    <a:lumOff val="5000"/>
                  </a:schemeClr>
                </a:solidFill>
              </a:rPr>
              <a:t> </a:t>
            </a:r>
            <a:r>
              <a:rPr lang="en-GB" b="1" dirty="0" err="1">
                <a:solidFill>
                  <a:schemeClr val="tx1">
                    <a:lumMod val="95000"/>
                    <a:lumOff val="5000"/>
                  </a:schemeClr>
                </a:solidFill>
              </a:rPr>
              <a:t>Dr.</a:t>
            </a:r>
            <a:r>
              <a:rPr lang="en-GB" b="1" dirty="0">
                <a:solidFill>
                  <a:schemeClr val="tx1">
                    <a:lumMod val="95000"/>
                    <a:lumOff val="5000"/>
                  </a:schemeClr>
                </a:solidFill>
              </a:rPr>
              <a:t> </a:t>
            </a:r>
            <a:r>
              <a:rPr lang="en-GB" b="1" dirty="0" err="1">
                <a:solidFill>
                  <a:schemeClr val="tx1">
                    <a:lumMod val="95000"/>
                    <a:lumOff val="5000"/>
                  </a:schemeClr>
                </a:solidFill>
              </a:rPr>
              <a:t>Emaad</a:t>
            </a:r>
            <a:r>
              <a:rPr lang="en-GB" b="1" dirty="0">
                <a:solidFill>
                  <a:schemeClr val="tx1">
                    <a:lumMod val="95000"/>
                    <a:lumOff val="5000"/>
                  </a:schemeClr>
                </a:solidFill>
              </a:rPr>
              <a:t> MUHANNA </a:t>
            </a:r>
            <a:endParaRPr lang="en-GB" b="1" dirty="0" smtClean="0">
              <a:solidFill>
                <a:schemeClr val="tx1">
                  <a:lumMod val="95000"/>
                  <a:lumOff val="5000"/>
                </a:schemeClr>
              </a:solidFill>
            </a:endParaRPr>
          </a:p>
          <a:p>
            <a:pPr marL="0" indent="0">
              <a:buNone/>
            </a:pPr>
            <a:r>
              <a:rPr lang="en-GB" b="1" dirty="0" smtClean="0">
                <a:solidFill>
                  <a:schemeClr val="tx1">
                    <a:lumMod val="95000"/>
                    <a:lumOff val="5000"/>
                  </a:schemeClr>
                </a:solidFill>
              </a:rPr>
              <a:t>   (</a:t>
            </a:r>
            <a:r>
              <a:rPr lang="en-GB" b="1" dirty="0" err="1">
                <a:solidFill>
                  <a:schemeClr val="tx1">
                    <a:lumMod val="95000"/>
                    <a:lumOff val="5000"/>
                  </a:schemeClr>
                </a:solidFill>
              </a:rPr>
              <a:t>Misafir</a:t>
            </a:r>
            <a:r>
              <a:rPr lang="en-GB" b="1" dirty="0">
                <a:solidFill>
                  <a:schemeClr val="tx1">
                    <a:lumMod val="95000"/>
                    <a:lumOff val="5000"/>
                  </a:schemeClr>
                </a:solidFill>
              </a:rPr>
              <a:t> </a:t>
            </a:r>
            <a:r>
              <a:rPr lang="en-GB" b="1" dirty="0" err="1">
                <a:solidFill>
                  <a:schemeClr val="tx1">
                    <a:lumMod val="95000"/>
                    <a:lumOff val="5000"/>
                  </a:schemeClr>
                </a:solidFill>
              </a:rPr>
              <a:t>Öğretim</a:t>
            </a:r>
            <a:r>
              <a:rPr lang="en-GB" b="1" dirty="0">
                <a:solidFill>
                  <a:schemeClr val="tx1">
                    <a:lumMod val="95000"/>
                    <a:lumOff val="5000"/>
                  </a:schemeClr>
                </a:solidFill>
              </a:rPr>
              <a:t> </a:t>
            </a:r>
            <a:r>
              <a:rPr lang="en-GB" b="1" dirty="0" err="1">
                <a:solidFill>
                  <a:schemeClr val="tx1">
                    <a:lumMod val="95000"/>
                    <a:lumOff val="5000"/>
                  </a:schemeClr>
                </a:solidFill>
              </a:rPr>
              <a:t>Üyesi</a:t>
            </a:r>
            <a:r>
              <a:rPr lang="en-GB" b="1" dirty="0" smtClean="0">
                <a:solidFill>
                  <a:schemeClr val="tx1">
                    <a:lumMod val="95000"/>
                    <a:lumOff val="5000"/>
                  </a:schemeClr>
                </a:solidFill>
              </a:rPr>
              <a:t>)</a:t>
            </a:r>
            <a:endParaRPr lang="en-GB" b="1" dirty="0">
              <a:solidFill>
                <a:schemeClr val="tx1">
                  <a:lumMod val="95000"/>
                  <a:lumOff val="5000"/>
                </a:schemeClr>
              </a:solidFill>
            </a:endParaRPr>
          </a:p>
        </p:txBody>
      </p:sp>
      <p:sp>
        <p:nvSpPr>
          <p:cNvPr id="5" name="Dikdörtgen 4"/>
          <p:cNvSpPr/>
          <p:nvPr/>
        </p:nvSpPr>
        <p:spPr>
          <a:xfrm>
            <a:off x="576072" y="2568344"/>
            <a:ext cx="7356501" cy="461665"/>
          </a:xfrm>
          <a:prstGeom prst="rect">
            <a:avLst/>
          </a:prstGeom>
        </p:spPr>
        <p:txBody>
          <a:bodyPr wrap="none">
            <a:spAutoFit/>
          </a:bodyPr>
          <a:lstStyle/>
          <a:p>
            <a:pPr marL="342900" indent="-342900">
              <a:buFont typeface="Arial" charset="0"/>
              <a:buChar char="•"/>
            </a:pPr>
            <a:r>
              <a:rPr lang="en-GB" sz="2400" b="1" dirty="0">
                <a:solidFill>
                  <a:schemeClr val="tx1">
                    <a:lumMod val="95000"/>
                    <a:lumOff val="5000"/>
                  </a:schemeClr>
                </a:solidFill>
              </a:rPr>
              <a:t>Prof. </a:t>
            </a:r>
            <a:r>
              <a:rPr lang="en-GB" sz="2400" b="1" dirty="0" err="1">
                <a:solidFill>
                  <a:schemeClr val="tx1">
                    <a:lumMod val="95000"/>
                    <a:lumOff val="5000"/>
                  </a:schemeClr>
                </a:solidFill>
              </a:rPr>
              <a:t>Dr.</a:t>
            </a:r>
            <a:r>
              <a:rPr lang="en-GB" sz="2400" b="1" dirty="0">
                <a:solidFill>
                  <a:schemeClr val="tx1">
                    <a:lumMod val="95000"/>
                    <a:lumOff val="5000"/>
                  </a:schemeClr>
                </a:solidFill>
              </a:rPr>
              <a:t> </a:t>
            </a:r>
            <a:r>
              <a:rPr lang="en-GB" sz="2400" b="1" dirty="0" err="1">
                <a:solidFill>
                  <a:schemeClr val="tx1">
                    <a:lumMod val="95000"/>
                    <a:lumOff val="5000"/>
                  </a:schemeClr>
                </a:solidFill>
              </a:rPr>
              <a:t>Sait</a:t>
            </a:r>
            <a:r>
              <a:rPr lang="en-GB" sz="2400" b="1" dirty="0">
                <a:solidFill>
                  <a:schemeClr val="tx1">
                    <a:lumMod val="95000"/>
                    <a:lumOff val="5000"/>
                  </a:schemeClr>
                </a:solidFill>
              </a:rPr>
              <a:t> </a:t>
            </a:r>
            <a:r>
              <a:rPr lang="en-GB" sz="2400" b="1" dirty="0" err="1">
                <a:solidFill>
                  <a:schemeClr val="tx1">
                    <a:lumMod val="95000"/>
                    <a:lumOff val="5000"/>
                  </a:schemeClr>
                </a:solidFill>
              </a:rPr>
              <a:t>Yüksel</a:t>
            </a:r>
            <a:r>
              <a:rPr lang="en-GB" sz="2400" b="1" dirty="0">
                <a:solidFill>
                  <a:schemeClr val="tx1">
                    <a:lumMod val="95000"/>
                    <a:lumOff val="5000"/>
                  </a:schemeClr>
                </a:solidFill>
              </a:rPr>
              <a:t> </a:t>
            </a:r>
            <a:r>
              <a:rPr lang="en-GB" sz="2400" b="1" dirty="0" smtClean="0">
                <a:solidFill>
                  <a:schemeClr val="tx1">
                    <a:lumMod val="95000"/>
                    <a:lumOff val="5000"/>
                  </a:schemeClr>
                </a:solidFill>
              </a:rPr>
              <a:t>KAYGUSUZ </a:t>
            </a:r>
            <a:r>
              <a:rPr lang="en-GB" sz="2200" b="1" dirty="0" smtClean="0">
                <a:solidFill>
                  <a:srgbClr val="C00000"/>
                </a:solidFill>
              </a:rPr>
              <a:t>(A.B.D</a:t>
            </a:r>
            <a:r>
              <a:rPr lang="en-GB" sz="2200" b="1" dirty="0">
                <a:solidFill>
                  <a:srgbClr val="C00000"/>
                </a:solidFill>
              </a:rPr>
              <a:t>. BAŞKANI</a:t>
            </a:r>
            <a:r>
              <a:rPr lang="en-GB" sz="2200" b="1" dirty="0" smtClean="0">
                <a:solidFill>
                  <a:srgbClr val="C00000"/>
                </a:solidFill>
              </a:rPr>
              <a:t>)</a:t>
            </a:r>
            <a:endParaRPr lang="en-GB" sz="2200" b="1" dirty="0">
              <a:solidFill>
                <a:srgbClr val="C00000"/>
              </a:solidFill>
            </a:endParaRPr>
          </a:p>
        </p:txBody>
      </p:sp>
      <p:pic>
        <p:nvPicPr>
          <p:cNvPr id="6" name="Google Shape;103;p3"/>
          <p:cNvPicPr preferRelativeResize="0"/>
          <p:nvPr/>
        </p:nvPicPr>
        <p:blipFill rotWithShape="1">
          <a:blip r:embed="rId2">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30477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cap="none" dirty="0">
                <a:solidFill>
                  <a:srgbClr val="C00000"/>
                </a:solidFill>
                <a:latin typeface="+mn-lt"/>
                <a:ea typeface="+mn-ea"/>
                <a:cs typeface="+mn-cs"/>
              </a:rPr>
              <a:t>Üretim Yönetimi ve Pazarlama Anabilim Dalı</a:t>
            </a:r>
            <a:endParaRPr lang="en-GB" b="1" cap="none" dirty="0">
              <a:solidFill>
                <a:srgbClr val="C00000"/>
              </a:solidFill>
              <a:latin typeface="+mn-lt"/>
              <a:ea typeface="+mn-ea"/>
              <a:cs typeface="+mn-cs"/>
            </a:endParaRPr>
          </a:p>
        </p:txBody>
      </p:sp>
      <p:sp>
        <p:nvSpPr>
          <p:cNvPr id="3" name="İçerik Yer Tutucusu 2"/>
          <p:cNvSpPr>
            <a:spLocks noGrp="1"/>
          </p:cNvSpPr>
          <p:nvPr>
            <p:ph idx="1"/>
          </p:nvPr>
        </p:nvSpPr>
        <p:spPr>
          <a:xfrm>
            <a:off x="685800" y="2057401"/>
            <a:ext cx="10820400" cy="4660391"/>
          </a:xfrm>
        </p:spPr>
        <p:txBody>
          <a:bodyPr>
            <a:noAutofit/>
          </a:bodyPr>
          <a:lstStyle/>
          <a:p>
            <a:r>
              <a:rPr lang="tr-TR" b="1" dirty="0"/>
              <a:t>Prof. Dr. Erkan ÖZDEMİR </a:t>
            </a:r>
            <a:r>
              <a:rPr lang="tr-TR" b="1" dirty="0">
                <a:solidFill>
                  <a:srgbClr val="FF0000"/>
                </a:solidFill>
              </a:rPr>
              <a:t>(A.B.D. Başkanı) </a:t>
            </a:r>
          </a:p>
          <a:p>
            <a:r>
              <a:rPr lang="tr-TR" b="1" dirty="0"/>
              <a:t>Prof. Dr. Murat Hakan ALTINTAŞ </a:t>
            </a:r>
          </a:p>
          <a:p>
            <a:r>
              <a:rPr lang="tr-TR" b="1" dirty="0"/>
              <a:t>Prof. Dr. </a:t>
            </a:r>
            <a:r>
              <a:rPr lang="tr-TR" b="1" dirty="0" err="1"/>
              <a:t>Çağatan</a:t>
            </a:r>
            <a:r>
              <a:rPr lang="tr-TR" b="1" dirty="0"/>
              <a:t> TAŞKIN </a:t>
            </a:r>
          </a:p>
          <a:p>
            <a:r>
              <a:rPr lang="tr-TR" b="1" dirty="0"/>
              <a:t>Doç. Dr. Serkan KILIÇ </a:t>
            </a:r>
          </a:p>
          <a:p>
            <a:r>
              <a:rPr lang="tr-TR" b="1" dirty="0"/>
              <a:t>Dr. </a:t>
            </a:r>
            <a:r>
              <a:rPr lang="tr-TR" b="1" dirty="0" err="1"/>
              <a:t>Öğr</a:t>
            </a:r>
            <a:r>
              <a:rPr lang="tr-TR" b="1" dirty="0"/>
              <a:t>. Üyesi Gülay KASAP </a:t>
            </a:r>
          </a:p>
          <a:p>
            <a:r>
              <a:rPr lang="tr-TR" b="1" dirty="0" err="1"/>
              <a:t>Öğr</a:t>
            </a:r>
            <a:r>
              <a:rPr lang="tr-TR" b="1" dirty="0"/>
              <a:t>. Gör. Dr. Gökhan ŞENOL </a:t>
            </a:r>
          </a:p>
          <a:p>
            <a:r>
              <a:rPr lang="tr-TR" b="1" dirty="0" err="1"/>
              <a:t>Araş</a:t>
            </a:r>
            <a:r>
              <a:rPr lang="tr-TR" b="1" dirty="0"/>
              <a:t>. Gör. Dr. Yaşar Numan AKSANYAR </a:t>
            </a:r>
          </a:p>
          <a:p>
            <a:r>
              <a:rPr lang="tr-TR" b="1" dirty="0"/>
              <a:t>Arş. Gör. Dr. Onur ÖZTÜRK </a:t>
            </a:r>
          </a:p>
          <a:p>
            <a:r>
              <a:rPr lang="tr-TR" b="1" dirty="0" err="1" smtClean="0"/>
              <a:t>Araş</a:t>
            </a:r>
            <a:r>
              <a:rPr lang="tr-TR" b="1" dirty="0"/>
              <a:t>. Gör. Burcu DOĞAN </a:t>
            </a:r>
          </a:p>
        </p:txBody>
      </p:sp>
      <p:pic>
        <p:nvPicPr>
          <p:cNvPr id="4" name="Google Shape;103;p3"/>
          <p:cNvPicPr preferRelativeResize="0"/>
          <p:nvPr/>
        </p:nvPicPr>
        <p:blipFill rotWithShape="1">
          <a:blip r:embed="rId2">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17580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b="1" cap="none" dirty="0">
                <a:solidFill>
                  <a:srgbClr val="C00000"/>
                </a:solidFill>
                <a:latin typeface="+mn-lt"/>
                <a:ea typeface="+mn-ea"/>
                <a:cs typeface="+mn-cs"/>
              </a:rPr>
              <a:t>Sayısal Yöntemler </a:t>
            </a:r>
            <a:r>
              <a:rPr lang="tr-TR" b="1" cap="none" dirty="0" smtClean="0">
                <a:solidFill>
                  <a:srgbClr val="C00000"/>
                </a:solidFill>
                <a:latin typeface="+mn-lt"/>
                <a:ea typeface="+mn-ea"/>
                <a:cs typeface="+mn-cs"/>
              </a:rPr>
              <a:t/>
            </a:r>
            <a:br>
              <a:rPr lang="tr-TR" b="1" cap="none" dirty="0" smtClean="0">
                <a:solidFill>
                  <a:srgbClr val="C00000"/>
                </a:solidFill>
                <a:latin typeface="+mn-lt"/>
                <a:ea typeface="+mn-ea"/>
                <a:cs typeface="+mn-cs"/>
              </a:rPr>
            </a:br>
            <a:r>
              <a:rPr lang="tr-TR" b="1" cap="none" dirty="0" smtClean="0">
                <a:solidFill>
                  <a:srgbClr val="C00000"/>
                </a:solidFill>
                <a:latin typeface="+mn-lt"/>
                <a:ea typeface="+mn-ea"/>
                <a:cs typeface="+mn-cs"/>
              </a:rPr>
              <a:t>Anabilim Dalı</a:t>
            </a:r>
            <a:endParaRPr lang="en-GB" b="1" cap="none" dirty="0">
              <a:solidFill>
                <a:srgbClr val="C00000"/>
              </a:solidFill>
              <a:latin typeface="+mn-lt"/>
              <a:ea typeface="+mn-ea"/>
              <a:cs typeface="+mn-cs"/>
            </a:endParaRPr>
          </a:p>
        </p:txBody>
      </p:sp>
      <p:sp>
        <p:nvSpPr>
          <p:cNvPr id="3" name="İçerik Yer Tutucusu 2"/>
          <p:cNvSpPr>
            <a:spLocks noGrp="1"/>
          </p:cNvSpPr>
          <p:nvPr>
            <p:ph idx="1"/>
          </p:nvPr>
        </p:nvSpPr>
        <p:spPr>
          <a:xfrm>
            <a:off x="685800" y="2194561"/>
            <a:ext cx="10820400" cy="1402080"/>
          </a:xfrm>
        </p:spPr>
        <p:txBody>
          <a:bodyPr/>
          <a:lstStyle/>
          <a:p>
            <a:r>
              <a:rPr lang="tr-TR" b="1" dirty="0"/>
              <a:t>Doç. Dr. Gül EMEL </a:t>
            </a:r>
            <a:r>
              <a:rPr lang="tr-TR" b="1" dirty="0">
                <a:solidFill>
                  <a:srgbClr val="C00000"/>
                </a:solidFill>
              </a:rPr>
              <a:t>(A.B.D Başkanı) </a:t>
            </a:r>
          </a:p>
          <a:p>
            <a:r>
              <a:rPr lang="tr-TR" b="1" dirty="0"/>
              <a:t>Dr. </a:t>
            </a:r>
            <a:r>
              <a:rPr lang="tr-TR" b="1" dirty="0" err="1"/>
              <a:t>Öğr</a:t>
            </a:r>
            <a:r>
              <a:rPr lang="tr-TR" b="1" dirty="0"/>
              <a:t>. Üyesi Burcu AVCI ÖZTÜRK </a:t>
            </a:r>
          </a:p>
          <a:p>
            <a:r>
              <a:rPr lang="tr-TR" b="1" dirty="0"/>
              <a:t>Arş. Gör. </a:t>
            </a:r>
            <a:r>
              <a:rPr lang="tr-TR" b="1" dirty="0" smtClean="0"/>
              <a:t>Dr. </a:t>
            </a:r>
            <a:r>
              <a:rPr lang="tr-TR" b="1" dirty="0" err="1" smtClean="0"/>
              <a:t>Nagihan</a:t>
            </a:r>
            <a:r>
              <a:rPr lang="tr-TR" b="1" dirty="0" smtClean="0"/>
              <a:t> </a:t>
            </a:r>
            <a:r>
              <a:rPr lang="tr-TR" b="1" dirty="0"/>
              <a:t>MEMİŞ </a:t>
            </a:r>
          </a:p>
        </p:txBody>
      </p:sp>
      <p:sp>
        <p:nvSpPr>
          <p:cNvPr id="4" name="Dikdörtgen 3"/>
          <p:cNvSpPr/>
          <p:nvPr/>
        </p:nvSpPr>
        <p:spPr>
          <a:xfrm>
            <a:off x="685800" y="5255044"/>
            <a:ext cx="6096000" cy="829971"/>
          </a:xfrm>
          <a:prstGeom prst="rect">
            <a:avLst/>
          </a:prstGeom>
        </p:spPr>
        <p:txBody>
          <a:bodyPr>
            <a:spAutoFit/>
          </a:bodyPr>
          <a:lstStyle/>
          <a:p>
            <a:pPr marL="228600" indent="-228600" defTabSz="914400">
              <a:lnSpc>
                <a:spcPct val="90000"/>
              </a:lnSpc>
              <a:spcBef>
                <a:spcPts val="1000"/>
              </a:spcBef>
              <a:buFont typeface="Arial" panose="020B0604020202020204" pitchFamily="34" charset="0"/>
              <a:buChar char="•"/>
            </a:pPr>
            <a:r>
              <a:rPr lang="tr-TR" sz="2200" b="1" dirty="0" smtClean="0"/>
              <a:t>Arş</a:t>
            </a:r>
            <a:r>
              <a:rPr lang="tr-TR" sz="2200" b="1" dirty="0"/>
              <a:t>. Gör</a:t>
            </a:r>
            <a:r>
              <a:rPr lang="tr-TR" sz="2200" b="1" dirty="0" smtClean="0"/>
              <a:t>. Dr. </a:t>
            </a:r>
            <a:r>
              <a:rPr lang="tr-TR" sz="2200" b="1" dirty="0"/>
              <a:t>Burak </a:t>
            </a:r>
            <a:r>
              <a:rPr lang="tr-TR" sz="2200" b="1" dirty="0" smtClean="0"/>
              <a:t>MEYDANCI</a:t>
            </a:r>
          </a:p>
          <a:p>
            <a:pPr marL="228600" indent="-228600" defTabSz="914400">
              <a:lnSpc>
                <a:spcPct val="90000"/>
              </a:lnSpc>
              <a:spcBef>
                <a:spcPts val="1000"/>
              </a:spcBef>
              <a:buFont typeface="Arial" panose="020B0604020202020204" pitchFamily="34" charset="0"/>
              <a:buChar char="•"/>
            </a:pPr>
            <a:r>
              <a:rPr lang="tr-TR" sz="2200" b="1" dirty="0"/>
              <a:t>Arş. Gör. Aybike SALMAN </a:t>
            </a:r>
          </a:p>
        </p:txBody>
      </p:sp>
      <p:sp>
        <p:nvSpPr>
          <p:cNvPr id="5" name="Başlık 1"/>
          <p:cNvSpPr txBox="1">
            <a:spLocks/>
          </p:cNvSpPr>
          <p:nvPr/>
        </p:nvSpPr>
        <p:spPr>
          <a:xfrm>
            <a:off x="2895600" y="3596641"/>
            <a:ext cx="8610600" cy="129302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tr-TR" b="1" cap="none" dirty="0" smtClean="0">
                <a:solidFill>
                  <a:srgbClr val="C00000"/>
                </a:solidFill>
                <a:latin typeface="+mn-lt"/>
                <a:ea typeface="+mn-ea"/>
                <a:cs typeface="+mn-cs"/>
              </a:rPr>
              <a:t>Ticaret Hukuku</a:t>
            </a:r>
            <a:br>
              <a:rPr lang="tr-TR" b="1" cap="none" dirty="0" smtClean="0">
                <a:solidFill>
                  <a:srgbClr val="C00000"/>
                </a:solidFill>
                <a:latin typeface="+mn-lt"/>
                <a:ea typeface="+mn-ea"/>
                <a:cs typeface="+mn-cs"/>
              </a:rPr>
            </a:br>
            <a:r>
              <a:rPr lang="tr-TR" b="1" cap="none" dirty="0" smtClean="0">
                <a:solidFill>
                  <a:srgbClr val="C00000"/>
                </a:solidFill>
                <a:latin typeface="+mn-lt"/>
                <a:ea typeface="+mn-ea"/>
                <a:cs typeface="+mn-cs"/>
              </a:rPr>
              <a:t>Anabilim Dalı</a:t>
            </a:r>
            <a:endParaRPr lang="en-GB" b="1" cap="none" dirty="0">
              <a:solidFill>
                <a:srgbClr val="C00000"/>
              </a:solidFill>
              <a:latin typeface="+mn-lt"/>
              <a:ea typeface="+mn-ea"/>
              <a:cs typeface="+mn-cs"/>
            </a:endParaRPr>
          </a:p>
        </p:txBody>
      </p:sp>
      <p:pic>
        <p:nvPicPr>
          <p:cNvPr id="6" name="Google Shape;103;p3"/>
          <p:cNvPicPr preferRelativeResize="0"/>
          <p:nvPr/>
        </p:nvPicPr>
        <p:blipFill rotWithShape="1">
          <a:blip r:embed="rId2">
            <a:alphaModFix/>
          </a:blip>
          <a:srcRect/>
          <a:stretch/>
        </p:blipFill>
        <p:spPr>
          <a:xfrm>
            <a:off x="263435" y="103516"/>
            <a:ext cx="992721" cy="992721"/>
          </a:xfrm>
          <a:prstGeom prst="rect">
            <a:avLst/>
          </a:prstGeom>
          <a:noFill/>
          <a:ln>
            <a:noFill/>
          </a:ln>
        </p:spPr>
      </p:pic>
    </p:spTree>
    <p:extLst>
      <p:ext uri="{BB962C8B-B14F-4D97-AF65-F5344CB8AC3E}">
        <p14:creationId xmlns:p14="http://schemas.microsoft.com/office/powerpoint/2010/main" val="194200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841500" y="1270000"/>
            <a:ext cx="8011886" cy="5588000"/>
          </a:xfrm>
          <a:prstGeom prst="rect">
            <a:avLst/>
          </a:prstGeom>
        </p:spPr>
      </p:pic>
      <p:sp>
        <p:nvSpPr>
          <p:cNvPr id="5" name="Oval 4"/>
          <p:cNvSpPr/>
          <p:nvPr/>
        </p:nvSpPr>
        <p:spPr>
          <a:xfrm>
            <a:off x="762000" y="4508500"/>
            <a:ext cx="1905000" cy="1130300"/>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etin kutusu 5"/>
          <p:cNvSpPr txBox="1"/>
          <p:nvPr/>
        </p:nvSpPr>
        <p:spPr>
          <a:xfrm>
            <a:off x="1067528" y="4846934"/>
            <a:ext cx="1229824" cy="707886"/>
          </a:xfrm>
          <a:prstGeom prst="rect">
            <a:avLst/>
          </a:prstGeom>
          <a:noFill/>
        </p:spPr>
        <p:txBody>
          <a:bodyPr wrap="none" rtlCol="0">
            <a:spAutoFit/>
          </a:bodyPr>
          <a:lstStyle/>
          <a:p>
            <a:r>
              <a:rPr lang="en-GB" sz="2000" b="1" dirty="0" smtClean="0">
                <a:solidFill>
                  <a:srgbClr val="C00000"/>
                </a:solidFill>
              </a:rPr>
              <a:t>İŞLETME</a:t>
            </a:r>
            <a:r>
              <a:rPr lang="tr-TR" sz="2000" b="1" dirty="0" smtClean="0">
                <a:solidFill>
                  <a:srgbClr val="C00000"/>
                </a:solidFill>
              </a:rPr>
              <a:t> </a:t>
            </a:r>
          </a:p>
          <a:p>
            <a:r>
              <a:rPr lang="tr-TR" sz="2000" b="1" dirty="0" smtClean="0">
                <a:solidFill>
                  <a:srgbClr val="C00000"/>
                </a:solidFill>
              </a:rPr>
              <a:t>TEZSİZ YL</a:t>
            </a:r>
            <a:endParaRPr lang="en-GB" sz="2000" b="1" dirty="0">
              <a:solidFill>
                <a:srgbClr val="C00000"/>
              </a:solidFill>
            </a:endParaRPr>
          </a:p>
        </p:txBody>
      </p:sp>
      <p:sp>
        <p:nvSpPr>
          <p:cNvPr id="7" name="Oval 6"/>
          <p:cNvSpPr/>
          <p:nvPr/>
        </p:nvSpPr>
        <p:spPr>
          <a:xfrm>
            <a:off x="9582686" y="4508500"/>
            <a:ext cx="2037814" cy="1130300"/>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etin kutusu 7"/>
          <p:cNvSpPr txBox="1"/>
          <p:nvPr/>
        </p:nvSpPr>
        <p:spPr>
          <a:xfrm>
            <a:off x="9791916" y="4658151"/>
            <a:ext cx="1619354" cy="830997"/>
          </a:xfrm>
          <a:prstGeom prst="rect">
            <a:avLst/>
          </a:prstGeom>
          <a:noFill/>
        </p:spPr>
        <p:txBody>
          <a:bodyPr wrap="none" rtlCol="0">
            <a:spAutoFit/>
          </a:bodyPr>
          <a:lstStyle/>
          <a:p>
            <a:pPr algn="ctr"/>
            <a:r>
              <a:rPr lang="en-GB" sz="2400" b="1" dirty="0" smtClean="0">
                <a:solidFill>
                  <a:srgbClr val="C00000"/>
                </a:solidFill>
              </a:rPr>
              <a:t>İNGİLİZCE</a:t>
            </a:r>
          </a:p>
          <a:p>
            <a:pPr algn="ctr"/>
            <a:r>
              <a:rPr lang="en-GB" sz="2400" b="1" dirty="0" smtClean="0">
                <a:solidFill>
                  <a:srgbClr val="C00000"/>
                </a:solidFill>
              </a:rPr>
              <a:t>İŞLETME</a:t>
            </a:r>
            <a:endParaRPr lang="en-GB" sz="2400" b="1" dirty="0">
              <a:solidFill>
                <a:srgbClr val="C00000"/>
              </a:solidFill>
            </a:endParaRPr>
          </a:p>
        </p:txBody>
      </p:sp>
      <p:sp>
        <p:nvSpPr>
          <p:cNvPr id="9" name="Oval 8"/>
          <p:cNvSpPr/>
          <p:nvPr/>
        </p:nvSpPr>
        <p:spPr>
          <a:xfrm>
            <a:off x="2946400" y="1130300"/>
            <a:ext cx="1905000" cy="1130300"/>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etin kutusu 9"/>
          <p:cNvSpPr txBox="1"/>
          <p:nvPr/>
        </p:nvSpPr>
        <p:spPr>
          <a:xfrm>
            <a:off x="3345703" y="1341507"/>
            <a:ext cx="1106393" cy="707886"/>
          </a:xfrm>
          <a:prstGeom prst="rect">
            <a:avLst/>
          </a:prstGeom>
          <a:noFill/>
        </p:spPr>
        <p:txBody>
          <a:bodyPr wrap="none" rtlCol="0">
            <a:spAutoFit/>
          </a:bodyPr>
          <a:lstStyle/>
          <a:p>
            <a:r>
              <a:rPr lang="en-GB" sz="2000" b="1" dirty="0" smtClean="0">
                <a:solidFill>
                  <a:srgbClr val="C00000"/>
                </a:solidFill>
              </a:rPr>
              <a:t>İŞLETME</a:t>
            </a:r>
          </a:p>
          <a:p>
            <a:r>
              <a:rPr lang="en-GB" sz="2000" b="1" dirty="0" smtClean="0">
                <a:solidFill>
                  <a:srgbClr val="C00000"/>
                </a:solidFill>
              </a:rPr>
              <a:t>TEZLİ YL</a:t>
            </a:r>
            <a:endParaRPr lang="en-GB" sz="2000" b="1" dirty="0">
              <a:solidFill>
                <a:srgbClr val="C00000"/>
              </a:solidFill>
            </a:endParaRPr>
          </a:p>
        </p:txBody>
      </p:sp>
      <p:sp>
        <p:nvSpPr>
          <p:cNvPr id="11" name="Oval 10"/>
          <p:cNvSpPr/>
          <p:nvPr/>
        </p:nvSpPr>
        <p:spPr>
          <a:xfrm>
            <a:off x="5447393" y="565150"/>
            <a:ext cx="1905000" cy="1130300"/>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etin kutusu 11"/>
          <p:cNvSpPr txBox="1"/>
          <p:nvPr/>
        </p:nvSpPr>
        <p:spPr>
          <a:xfrm>
            <a:off x="5700823" y="776357"/>
            <a:ext cx="1398140" cy="707886"/>
          </a:xfrm>
          <a:prstGeom prst="rect">
            <a:avLst/>
          </a:prstGeom>
          <a:noFill/>
        </p:spPr>
        <p:txBody>
          <a:bodyPr wrap="none" rtlCol="0">
            <a:spAutoFit/>
          </a:bodyPr>
          <a:lstStyle/>
          <a:p>
            <a:pPr algn="ctr"/>
            <a:r>
              <a:rPr lang="en-GB" sz="2000" b="1" dirty="0" smtClean="0">
                <a:solidFill>
                  <a:srgbClr val="C00000"/>
                </a:solidFill>
              </a:rPr>
              <a:t>İŞLETME</a:t>
            </a:r>
          </a:p>
          <a:p>
            <a:pPr algn="ctr"/>
            <a:r>
              <a:rPr lang="en-GB" sz="2000" b="1" dirty="0" smtClean="0">
                <a:solidFill>
                  <a:srgbClr val="C00000"/>
                </a:solidFill>
              </a:rPr>
              <a:t>DOKTORA</a:t>
            </a:r>
            <a:endParaRPr lang="en-GB" sz="2000" b="1" dirty="0">
              <a:solidFill>
                <a:srgbClr val="C00000"/>
              </a:solidFill>
            </a:endParaRPr>
          </a:p>
        </p:txBody>
      </p:sp>
      <p:sp>
        <p:nvSpPr>
          <p:cNvPr id="13" name="Oval 12"/>
          <p:cNvSpPr/>
          <p:nvPr/>
        </p:nvSpPr>
        <p:spPr>
          <a:xfrm>
            <a:off x="7356392" y="1341507"/>
            <a:ext cx="2117807" cy="1189107"/>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etin kutusu 13"/>
          <p:cNvSpPr txBox="1"/>
          <p:nvPr/>
        </p:nvSpPr>
        <p:spPr>
          <a:xfrm>
            <a:off x="7444476" y="1484243"/>
            <a:ext cx="2029723" cy="923330"/>
          </a:xfrm>
          <a:prstGeom prst="rect">
            <a:avLst/>
          </a:prstGeom>
          <a:noFill/>
        </p:spPr>
        <p:txBody>
          <a:bodyPr wrap="none" rtlCol="0">
            <a:spAutoFit/>
          </a:bodyPr>
          <a:lstStyle/>
          <a:p>
            <a:pPr algn="ctr"/>
            <a:r>
              <a:rPr lang="en-GB" b="1" dirty="0" smtClean="0">
                <a:solidFill>
                  <a:srgbClr val="C00000"/>
                </a:solidFill>
              </a:rPr>
              <a:t>YÖNETİM VE </a:t>
            </a:r>
          </a:p>
          <a:p>
            <a:pPr algn="ctr"/>
            <a:r>
              <a:rPr lang="en-GB" b="1" dirty="0" smtClean="0">
                <a:solidFill>
                  <a:srgbClr val="C00000"/>
                </a:solidFill>
              </a:rPr>
              <a:t>ORGANİZASYON</a:t>
            </a:r>
          </a:p>
          <a:p>
            <a:pPr algn="ctr"/>
            <a:r>
              <a:rPr lang="en-GB" b="1" dirty="0" smtClean="0">
                <a:solidFill>
                  <a:srgbClr val="C00000"/>
                </a:solidFill>
              </a:rPr>
              <a:t> DOKTORA</a:t>
            </a:r>
            <a:endParaRPr lang="en-GB" b="1" dirty="0">
              <a:solidFill>
                <a:srgbClr val="C00000"/>
              </a:solidFill>
            </a:endParaRPr>
          </a:p>
        </p:txBody>
      </p:sp>
      <p:sp>
        <p:nvSpPr>
          <p:cNvPr id="15" name="Oval 14"/>
          <p:cNvSpPr/>
          <p:nvPr/>
        </p:nvSpPr>
        <p:spPr>
          <a:xfrm>
            <a:off x="9058191" y="2680265"/>
            <a:ext cx="2117807" cy="1189107"/>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etin kutusu 15"/>
          <p:cNvSpPr txBox="1"/>
          <p:nvPr/>
        </p:nvSpPr>
        <p:spPr>
          <a:xfrm>
            <a:off x="1251618" y="2876684"/>
            <a:ext cx="1330813" cy="923330"/>
          </a:xfrm>
          <a:prstGeom prst="rect">
            <a:avLst/>
          </a:prstGeom>
          <a:noFill/>
        </p:spPr>
        <p:txBody>
          <a:bodyPr wrap="none" rtlCol="0">
            <a:spAutoFit/>
          </a:bodyPr>
          <a:lstStyle/>
          <a:p>
            <a:pPr algn="ctr"/>
            <a:r>
              <a:rPr lang="en-GB" b="1" dirty="0" smtClean="0">
                <a:solidFill>
                  <a:srgbClr val="C00000"/>
                </a:solidFill>
              </a:rPr>
              <a:t>FİNANSAL </a:t>
            </a:r>
          </a:p>
          <a:p>
            <a:pPr algn="ctr"/>
            <a:r>
              <a:rPr lang="en-GB" b="1" dirty="0" smtClean="0">
                <a:solidFill>
                  <a:srgbClr val="C00000"/>
                </a:solidFill>
              </a:rPr>
              <a:t>YÖNETİM </a:t>
            </a:r>
          </a:p>
          <a:p>
            <a:pPr algn="ctr"/>
            <a:r>
              <a:rPr lang="en-GB" b="1" dirty="0" smtClean="0">
                <a:solidFill>
                  <a:srgbClr val="C00000"/>
                </a:solidFill>
              </a:rPr>
              <a:t>TEZSİZ YL</a:t>
            </a:r>
            <a:endParaRPr lang="en-GB" b="1" dirty="0">
              <a:solidFill>
                <a:srgbClr val="C00000"/>
              </a:solidFill>
            </a:endParaRPr>
          </a:p>
        </p:txBody>
      </p:sp>
      <p:sp>
        <p:nvSpPr>
          <p:cNvPr id="18" name="Oval 17"/>
          <p:cNvSpPr/>
          <p:nvPr/>
        </p:nvSpPr>
        <p:spPr>
          <a:xfrm>
            <a:off x="901700" y="2694746"/>
            <a:ext cx="2044700" cy="1189107"/>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etin kutusu 18"/>
          <p:cNvSpPr txBox="1"/>
          <p:nvPr/>
        </p:nvSpPr>
        <p:spPr>
          <a:xfrm>
            <a:off x="9148229" y="2849324"/>
            <a:ext cx="2029723" cy="923330"/>
          </a:xfrm>
          <a:prstGeom prst="rect">
            <a:avLst/>
          </a:prstGeom>
          <a:noFill/>
        </p:spPr>
        <p:txBody>
          <a:bodyPr wrap="none" rtlCol="0">
            <a:spAutoFit/>
          </a:bodyPr>
          <a:lstStyle/>
          <a:p>
            <a:pPr algn="ctr"/>
            <a:r>
              <a:rPr lang="en-GB" b="1" dirty="0" smtClean="0">
                <a:solidFill>
                  <a:srgbClr val="C00000"/>
                </a:solidFill>
              </a:rPr>
              <a:t>YÖNETİM VE </a:t>
            </a:r>
          </a:p>
          <a:p>
            <a:pPr algn="ctr"/>
            <a:r>
              <a:rPr lang="en-GB" b="1" dirty="0" smtClean="0">
                <a:solidFill>
                  <a:srgbClr val="C00000"/>
                </a:solidFill>
              </a:rPr>
              <a:t>ORGANİZASYON</a:t>
            </a:r>
          </a:p>
          <a:p>
            <a:pPr algn="ctr"/>
            <a:r>
              <a:rPr lang="en-GB" b="1" dirty="0" smtClean="0">
                <a:solidFill>
                  <a:srgbClr val="C00000"/>
                </a:solidFill>
              </a:rPr>
              <a:t>TEZSİZ YL</a:t>
            </a:r>
            <a:endParaRPr lang="en-GB" b="1" dirty="0">
              <a:solidFill>
                <a:srgbClr val="C00000"/>
              </a:solidFill>
            </a:endParaRPr>
          </a:p>
        </p:txBody>
      </p:sp>
      <p:pic>
        <p:nvPicPr>
          <p:cNvPr id="20" name="Google Shape;103;p3"/>
          <p:cNvPicPr preferRelativeResize="0"/>
          <p:nvPr/>
        </p:nvPicPr>
        <p:blipFill rotWithShape="1">
          <a:blip r:embed="rId4">
            <a:alphaModFix/>
          </a:blip>
          <a:srcRect/>
          <a:stretch/>
        </p:blipFill>
        <p:spPr>
          <a:xfrm>
            <a:off x="263435" y="103516"/>
            <a:ext cx="992721" cy="992721"/>
          </a:xfrm>
          <a:prstGeom prst="rect">
            <a:avLst/>
          </a:prstGeom>
          <a:noFill/>
          <a:ln>
            <a:noFill/>
          </a:ln>
        </p:spPr>
      </p:pic>
      <p:sp>
        <p:nvSpPr>
          <p:cNvPr id="21" name="Oval 20"/>
          <p:cNvSpPr/>
          <p:nvPr/>
        </p:nvSpPr>
        <p:spPr>
          <a:xfrm>
            <a:off x="2862094" y="5417806"/>
            <a:ext cx="2037814" cy="1130300"/>
          </a:xfrm>
          <a:prstGeom prst="ellipse">
            <a:avLst/>
          </a:prstGeom>
          <a:noFill/>
          <a:ln w="57150"/>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etin kutusu 21"/>
          <p:cNvSpPr txBox="1"/>
          <p:nvPr/>
        </p:nvSpPr>
        <p:spPr>
          <a:xfrm>
            <a:off x="3234029" y="5735534"/>
            <a:ext cx="1293944" cy="461665"/>
          </a:xfrm>
          <a:prstGeom prst="rect">
            <a:avLst/>
          </a:prstGeom>
          <a:noFill/>
        </p:spPr>
        <p:txBody>
          <a:bodyPr wrap="none" rtlCol="0">
            <a:spAutoFit/>
          </a:bodyPr>
          <a:lstStyle/>
          <a:p>
            <a:pPr algn="ctr"/>
            <a:r>
              <a:rPr lang="en-GB" sz="2400" b="1" smtClean="0">
                <a:solidFill>
                  <a:srgbClr val="C00000"/>
                </a:solidFill>
              </a:rPr>
              <a:t>İŞLETME</a:t>
            </a:r>
            <a:endParaRPr lang="en-GB" sz="2400" b="1" dirty="0">
              <a:solidFill>
                <a:srgbClr val="C00000"/>
              </a:solidFill>
            </a:endParaRPr>
          </a:p>
        </p:txBody>
      </p:sp>
    </p:spTree>
    <p:extLst>
      <p:ext uri="{BB962C8B-B14F-4D97-AF65-F5344CB8AC3E}">
        <p14:creationId xmlns:p14="http://schemas.microsoft.com/office/powerpoint/2010/main" val="485547918"/>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3026</TotalTime>
  <Words>1784</Words>
  <Application>Microsoft Macintosh PowerPoint</Application>
  <PresentationFormat>Geniş Ekran</PresentationFormat>
  <Paragraphs>1165</Paragraphs>
  <Slides>34</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Calibri</vt:lpstr>
      <vt:lpstr>Century Gothic</vt:lpstr>
      <vt:lpstr>Century Schoolbook</vt:lpstr>
      <vt:lpstr>Open Sans</vt:lpstr>
      <vt:lpstr>Times New Roman</vt:lpstr>
      <vt:lpstr>Vivaldi</vt:lpstr>
      <vt:lpstr>Arial</vt:lpstr>
      <vt:lpstr>Uçak İzi</vt:lpstr>
      <vt:lpstr>İŞLETME BÖLÜMÜne hoşgeldİnİz</vt:lpstr>
      <vt:lpstr>hakkında</vt:lpstr>
      <vt:lpstr>YÖNETİM YAPISI</vt:lpstr>
      <vt:lpstr>YÖNETİM YAPISI</vt:lpstr>
      <vt:lpstr>PowerPoint Sunusu</vt:lpstr>
      <vt:lpstr>Muhasebe – Finansman   Anabilim Dalı </vt:lpstr>
      <vt:lpstr>Üretim Yönetimi ve Pazarlama Anabilim Dalı</vt:lpstr>
      <vt:lpstr>Sayısal Yöntemler  Anabilim Dalı</vt:lpstr>
      <vt:lpstr>PowerPoint Sunusu</vt:lpstr>
      <vt:lpstr>FİZİKİ VE TEKNOLOJİK  KAYNAKLAR</vt:lpstr>
      <vt:lpstr>Ders planı</vt:lpstr>
      <vt:lpstr>Ders planı</vt:lpstr>
      <vt:lpstr>Ders planı</vt:lpstr>
      <vt:lpstr>Ders planı</vt:lpstr>
      <vt:lpstr>Ders planı</vt:lpstr>
      <vt:lpstr>Ders planı</vt:lpstr>
      <vt:lpstr>Ders planı</vt:lpstr>
      <vt:lpstr>Ders planı</vt:lpstr>
      <vt:lpstr>PowerPoint Sunusu</vt:lpstr>
      <vt:lpstr>PowerPoint Sunusu</vt:lpstr>
      <vt:lpstr>PowerPoint Sunusu</vt:lpstr>
      <vt:lpstr>PowerPoint Sunusu</vt:lpstr>
      <vt:lpstr>ÇİFT ANADAL ve YANDAL</vt:lpstr>
      <vt:lpstr>Erasmus değİşİm programı</vt:lpstr>
      <vt:lpstr>Mevlana değİşİm programI</vt:lpstr>
      <vt:lpstr>FARABİ değİşİm programI</vt:lpstr>
      <vt:lpstr>ÖĞRENCİ TOPLULUKLARI</vt:lpstr>
      <vt:lpstr>PowerPoint Sunusu</vt:lpstr>
      <vt:lpstr>PowerPoint Sunusu</vt:lpstr>
      <vt:lpstr>İLETİŞİM</vt:lpstr>
      <vt:lpstr>ulaşım</vt:lpstr>
      <vt:lpstr>PowerPoint Sunusu</vt:lpstr>
      <vt:lpstr>PowerPoint Sunusu</vt:lpstr>
      <vt:lpstr>İşletme Bölümü Öğretim Üyeleri</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 BÖLÜMÜ ORYANTASYONU</dc:title>
  <dc:creator>Microsoft Office User</dc:creator>
  <cp:lastModifiedBy>Microsoft Office User</cp:lastModifiedBy>
  <cp:revision>41</cp:revision>
  <dcterms:created xsi:type="dcterms:W3CDTF">2022-10-07T20:06:32Z</dcterms:created>
  <dcterms:modified xsi:type="dcterms:W3CDTF">2023-10-02T18:42:39Z</dcterms:modified>
</cp:coreProperties>
</file>