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61" r:id="rId6"/>
    <p:sldId id="275" r:id="rId7"/>
    <p:sldId id="276" r:id="rId8"/>
    <p:sldId id="273" r:id="rId9"/>
    <p:sldId id="278" r:id="rId10"/>
    <p:sldId id="274" r:id="rId11"/>
    <p:sldId id="279" r:id="rId12"/>
  </p:sldIdLst>
  <p:sldSz cx="12193588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106A961C-E5AA-469F-9F72-6EB1C27FBBD4}">
          <p14:sldIdLst>
            <p14:sldId id="256"/>
            <p14:sldId id="257"/>
            <p14:sldId id="260"/>
            <p14:sldId id="259"/>
            <p14:sldId id="261"/>
            <p14:sldId id="275"/>
            <p14:sldId id="276"/>
            <p14:sldId id="273"/>
            <p14:sldId id="278"/>
            <p14:sldId id="274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6F731-36EE-46A3-9BDA-7AF07525B93B}" type="datetimeFigureOut">
              <a:rPr lang="tr-TR" smtClean="0"/>
              <a:t>19.03.2024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5E26F-95E8-4D56-B5FA-3E59232474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32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5E26F-95E8-4D56-B5FA-3E592324749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67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40" y="228600"/>
            <a:ext cx="1159610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57" y="5353963"/>
            <a:ext cx="11632683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19" y="1600200"/>
            <a:ext cx="1036455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038" y="3556001"/>
            <a:ext cx="8535512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40" y="228600"/>
            <a:ext cx="1159610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57" y="714191"/>
            <a:ext cx="11632683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0351" y="1447801"/>
            <a:ext cx="2743557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80" y="1447800"/>
            <a:ext cx="8027445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40" y="228600"/>
            <a:ext cx="1159610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4302" y="4203592"/>
            <a:ext cx="3835738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882" y="4075290"/>
            <a:ext cx="7393650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2128" y="4087562"/>
            <a:ext cx="729159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80293" y="4074175"/>
            <a:ext cx="4411241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57" y="4058555"/>
            <a:ext cx="11632683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162" y="2463560"/>
            <a:ext cx="1036455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391" y="1437449"/>
            <a:ext cx="8558093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324" y="2679192"/>
            <a:ext cx="5096920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4343" y="2679192"/>
            <a:ext cx="5096920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325" y="2678114"/>
            <a:ext cx="5096920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228" y="3429001"/>
            <a:ext cx="5094070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8407" y="2678113"/>
            <a:ext cx="5096920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173" y="3429001"/>
            <a:ext cx="5096920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40" y="228600"/>
            <a:ext cx="1159610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57" y="714191"/>
            <a:ext cx="11632683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40" y="228600"/>
            <a:ext cx="1159610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59" y="3581401"/>
            <a:ext cx="4470982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57" y="714191"/>
            <a:ext cx="11632683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359" y="2286000"/>
            <a:ext cx="4470982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3424" y="1828800"/>
            <a:ext cx="5206113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40" y="228600"/>
            <a:ext cx="1159610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57" y="5353963"/>
            <a:ext cx="11632683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720" y="338667"/>
            <a:ext cx="5084189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957" y="2785533"/>
            <a:ext cx="5091952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746" y="1371600"/>
            <a:ext cx="4755499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40" y="228600"/>
            <a:ext cx="1159610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57" y="1679429"/>
            <a:ext cx="11632683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80" y="338328"/>
            <a:ext cx="10974229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5793" y="6250165"/>
            <a:ext cx="5049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18" y="6250165"/>
            <a:ext cx="50495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2144" y="6250164"/>
            <a:ext cx="15493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908" y="2675467"/>
            <a:ext cx="987906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ludag.edu.tr/harmancik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234" y="2204864"/>
            <a:ext cx="1827044" cy="1828413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94562" y="1628800"/>
            <a:ext cx="8078697" cy="45365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7992"/>
              </a:lnSpc>
            </a:pPr>
            <a:r>
              <a:rPr lang="tr" sz="4400" b="1" dirty="0" smtClean="0"/>
              <a:t>HARMANCIK MESLEK YÜKSEKOKULU </a:t>
            </a:r>
            <a:r>
              <a:rPr lang="tr" sz="4400" b="1" dirty="0" smtClean="0"/>
              <a:t>2023-2024 </a:t>
            </a:r>
          </a:p>
          <a:p>
            <a:pPr indent="0" algn="ctr">
              <a:lnSpc>
                <a:spcPts val="7992"/>
              </a:lnSpc>
            </a:pPr>
            <a:r>
              <a:rPr lang="tr" sz="4400" b="1" dirty="0" smtClean="0"/>
              <a:t>YAZ </a:t>
            </a:r>
            <a:r>
              <a:rPr lang="tr" sz="4400" b="1" dirty="0" smtClean="0"/>
              <a:t>DÖNEMİ </a:t>
            </a:r>
            <a:r>
              <a:rPr lang="tr" sz="4400" b="1" dirty="0" smtClean="0"/>
              <a:t>STAJI</a:t>
            </a:r>
            <a:endParaRPr lang="tr" sz="6500" b="1" dirty="0"/>
          </a:p>
        </p:txBody>
      </p:sp>
      <p:sp>
        <p:nvSpPr>
          <p:cNvPr id="6" name="Dikdörtgen 5"/>
          <p:cNvSpPr/>
          <p:nvPr/>
        </p:nvSpPr>
        <p:spPr>
          <a:xfrm>
            <a:off x="4872657" y="5596128"/>
            <a:ext cx="2301230" cy="425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lnSpc>
                <a:spcPts val="2790"/>
              </a:lnSpc>
            </a:pPr>
            <a:endParaRPr lang="tr" sz="2400" b="1" dirty="0" smtClean="0"/>
          </a:p>
          <a:p>
            <a:pPr indent="0">
              <a:lnSpc>
                <a:spcPts val="2790"/>
              </a:lnSpc>
            </a:pPr>
            <a:endParaRPr lang="tr" sz="2400" b="1" dirty="0">
              <a:solidFill>
                <a:srgbClr val="62C8EA"/>
              </a:solidFill>
              <a:latin typeface="Trebuchet MS"/>
            </a:endParaRPr>
          </a:p>
        </p:txBody>
      </p:sp>
      <p:pic>
        <p:nvPicPr>
          <p:cNvPr id="7" name="Resim 6" descr="http://uludag.edu.tr/logolar2018/logo_jpeg/4_harmanci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202" y="2269277"/>
            <a:ext cx="1763959" cy="176400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828" y="1052737"/>
            <a:ext cx="11593288" cy="6642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latin typeface="Arial Black" pitchFamily="34" charset="0"/>
              </a:rPr>
              <a:t>STAJ DOSYASI</a:t>
            </a:r>
          </a:p>
          <a:p>
            <a:pPr algn="ctr"/>
            <a:endParaRPr lang="tr-TR" sz="3600" b="1" dirty="0" smtClean="0">
              <a:latin typeface="Arial Black" pitchFamily="34" charset="0"/>
            </a:endParaRPr>
          </a:p>
          <a:p>
            <a:pPr algn="ctr"/>
            <a:r>
              <a:rPr lang="tr-TR" sz="2400" dirty="0" smtClean="0">
                <a:latin typeface="+mj-lt"/>
              </a:rPr>
              <a:t>ÖĞRENCİ STAJ DOSYASINI (DEFTERİNİ) MESLEK YÜKSEKOKULUMUZ WEB SAYFASINDAN BELİRTİLEN AÇIKLAMALAR DOĞRULTUSUNDA ÇIKTI ALARAK STAJ YAPACAĞI İŞLETMEYE İMZALATMAK ZORUNDADIR. STAJINI TAMAMLAYAN ÖĞRENCİ STAJ </a:t>
            </a:r>
            <a:r>
              <a:rPr lang="tr-TR" sz="2400" dirty="0"/>
              <a:t>DOSYASINI</a:t>
            </a:r>
            <a:r>
              <a:rPr lang="tr-TR" sz="2400" dirty="0" smtClean="0">
                <a:latin typeface="+mj-lt"/>
              </a:rPr>
              <a:t> PROGRAM BAŞKANLIĞINA İBRAZ ETMEK ZORUNDADIR.</a:t>
            </a:r>
          </a:p>
          <a:p>
            <a:pPr algn="ctr">
              <a:lnSpc>
                <a:spcPts val="3780"/>
              </a:lnSpc>
            </a:pPr>
            <a:r>
              <a:rPr lang="tr-TR" sz="2400" dirty="0" smtClean="0">
                <a:latin typeface="+mj-lt"/>
              </a:rPr>
              <a:t>STAJ </a:t>
            </a:r>
            <a:r>
              <a:rPr lang="tr-TR" sz="2400" dirty="0"/>
              <a:t>DOSYASINI</a:t>
            </a:r>
            <a:r>
              <a:rPr lang="tr-TR" sz="2400" dirty="0" smtClean="0">
                <a:latin typeface="+mj-lt"/>
              </a:rPr>
              <a:t> DOLDURMAYAN, İMZALATMAYAN ÖĞRENCİ STAJ SINAVINA KATILAMAZ.</a:t>
            </a:r>
            <a:r>
              <a:rPr lang="tr-TR" sz="3600" dirty="0"/>
              <a:t> </a:t>
            </a:r>
          </a:p>
          <a:p>
            <a:pPr algn="ctr">
              <a:lnSpc>
                <a:spcPts val="3780"/>
              </a:lnSpc>
            </a:pPr>
            <a:r>
              <a:rPr lang="tr-TR" sz="2000" dirty="0"/>
              <a:t>[</a:t>
            </a:r>
            <a:r>
              <a:rPr lang="tr-TR" dirty="0" smtClean="0"/>
              <a:t>Web Sayfası        Öğrenci        Staj  </a:t>
            </a:r>
            <a:r>
              <a:rPr lang="tr-TR" dirty="0"/>
              <a:t>İşlemleri </a:t>
            </a:r>
            <a:r>
              <a:rPr lang="tr-TR" dirty="0" smtClean="0"/>
              <a:t>         </a:t>
            </a:r>
            <a:r>
              <a:rPr lang="tr-TR" sz="2000" dirty="0" smtClean="0"/>
              <a:t>Uygulamalı Eğitim Dosyası Kapak Sayfası</a:t>
            </a:r>
          </a:p>
          <a:p>
            <a:pPr algn="ctr">
              <a:lnSpc>
                <a:spcPts val="3780"/>
              </a:lnSpc>
            </a:pPr>
            <a:r>
              <a:rPr lang="tr-TR" sz="2000" dirty="0" smtClean="0"/>
              <a:t>                                                                                               </a:t>
            </a:r>
            <a:r>
              <a:rPr lang="tr-TR" sz="2000" dirty="0" err="1" smtClean="0"/>
              <a:t>Uyg</a:t>
            </a:r>
            <a:r>
              <a:rPr lang="tr-TR" sz="2000" dirty="0" smtClean="0"/>
              <a:t>. </a:t>
            </a:r>
            <a:r>
              <a:rPr lang="tr-TR" sz="2000" dirty="0" err="1" smtClean="0"/>
              <a:t>Eğt</a:t>
            </a:r>
            <a:r>
              <a:rPr lang="tr-TR" sz="2000" dirty="0" smtClean="0"/>
              <a:t>. Rapor Yazım Sayfası (30 sayfa olacak)</a:t>
            </a:r>
          </a:p>
          <a:p>
            <a:pPr algn="ctr">
              <a:lnSpc>
                <a:spcPts val="3780"/>
              </a:lnSpc>
            </a:pPr>
            <a:r>
              <a:rPr lang="tr-TR" sz="2000" dirty="0" smtClean="0"/>
              <a:t>                                                                                           </a:t>
            </a:r>
            <a:r>
              <a:rPr lang="tr-TR" sz="2000" dirty="0" err="1" smtClean="0"/>
              <a:t>Uyg</a:t>
            </a:r>
            <a:r>
              <a:rPr lang="tr-TR" sz="2000" dirty="0" smtClean="0"/>
              <a:t>. </a:t>
            </a:r>
            <a:r>
              <a:rPr lang="tr-TR" sz="2000" dirty="0" err="1" smtClean="0"/>
              <a:t>Eğt</a:t>
            </a:r>
            <a:r>
              <a:rPr lang="tr-TR" sz="2000" dirty="0" smtClean="0"/>
              <a:t>. Devam Durumunu Gösteren Çizelge</a:t>
            </a:r>
          </a:p>
          <a:p>
            <a:pPr algn="ctr">
              <a:lnSpc>
                <a:spcPts val="3780"/>
              </a:lnSpc>
            </a:pPr>
            <a:r>
              <a:rPr lang="tr-TR" sz="2000" dirty="0" smtClean="0"/>
              <a:t>                                                                                                    </a:t>
            </a:r>
            <a:r>
              <a:rPr lang="tr-TR" sz="2000" dirty="0" err="1" smtClean="0"/>
              <a:t>Uyg</a:t>
            </a:r>
            <a:r>
              <a:rPr lang="tr-TR" sz="2000" dirty="0" smtClean="0"/>
              <a:t>. </a:t>
            </a:r>
            <a:r>
              <a:rPr lang="tr-TR" sz="2000" dirty="0" err="1" smtClean="0"/>
              <a:t>Eğt</a:t>
            </a:r>
            <a:r>
              <a:rPr lang="tr-TR" sz="2000" dirty="0" smtClean="0"/>
              <a:t>. İşverenin Öğrenci Değerlendirme Formu]</a:t>
            </a:r>
          </a:p>
          <a:p>
            <a:pPr algn="ctr">
              <a:lnSpc>
                <a:spcPts val="3780"/>
              </a:lnSpc>
            </a:pPr>
            <a:endParaRPr lang="tr-TR" sz="2000" dirty="0" smtClean="0"/>
          </a:p>
          <a:p>
            <a:pPr algn="ctr"/>
            <a:r>
              <a:rPr lang="tr-TR" sz="3600" b="1" dirty="0" smtClean="0">
                <a:latin typeface="Arial Black" pitchFamily="34" charset="0"/>
              </a:rPr>
              <a:t> </a:t>
            </a:r>
            <a:endParaRPr lang="tr-TR" sz="3600" b="1" dirty="0">
              <a:latin typeface="Arial Black" pitchFamily="34" charset="0"/>
            </a:endParaRPr>
          </a:p>
        </p:txBody>
      </p:sp>
      <p:cxnSp>
        <p:nvCxnSpPr>
          <p:cNvPr id="3" name="Düz Ok Bağlayıcısı 2"/>
          <p:cNvCxnSpPr/>
          <p:nvPr/>
        </p:nvCxnSpPr>
        <p:spPr>
          <a:xfrm>
            <a:off x="3000450" y="4941169"/>
            <a:ext cx="28803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Düz Ok Bağlayıcısı 3"/>
          <p:cNvCxnSpPr/>
          <p:nvPr/>
        </p:nvCxnSpPr>
        <p:spPr>
          <a:xfrm>
            <a:off x="5808762" y="4941169"/>
            <a:ext cx="3240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5808762" y="5445224"/>
            <a:ext cx="3240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5808762" y="5877272"/>
            <a:ext cx="3240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5808762" y="6400767"/>
            <a:ext cx="3240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Ok Bağlayıcısı 41"/>
          <p:cNvCxnSpPr/>
          <p:nvPr/>
        </p:nvCxnSpPr>
        <p:spPr>
          <a:xfrm>
            <a:off x="4224586" y="4941169"/>
            <a:ext cx="2160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808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408162" y="836712"/>
            <a:ext cx="1101722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3600" b="1" dirty="0" smtClean="0">
                <a:solidFill>
                  <a:prstClr val="black"/>
                </a:solidFill>
                <a:latin typeface="Arial Black" pitchFamily="34" charset="0"/>
              </a:rPr>
              <a:t>ÖNEMLİ AÇIKLAMALAR</a:t>
            </a:r>
          </a:p>
          <a:p>
            <a:pPr lvl="0" algn="ctr"/>
            <a:endParaRPr lang="tr-TR" sz="1000" b="1" dirty="0">
              <a:solidFill>
                <a:prstClr val="black"/>
              </a:solidFill>
              <a:latin typeface="Arial Black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STAJ DOSYASINDA DOLDURULMASI GEREKEN TÜM ALANLAR EKSİKSİZ DOLDURULARAK İŞLETME YETKİLİSİ TARAFINDAN ONAYLANMALIDIR.STAJ </a:t>
            </a:r>
            <a:r>
              <a:rPr lang="tr-TR" sz="1400" dirty="0">
                <a:solidFill>
                  <a:prstClr val="black"/>
                </a:solidFill>
              </a:rPr>
              <a:t>DOSYASINDA </a:t>
            </a:r>
            <a:r>
              <a:rPr lang="tr-TR" sz="1400" dirty="0" smtClean="0">
                <a:solidFill>
                  <a:prstClr val="black"/>
                </a:solidFill>
              </a:rPr>
              <a:t>BULUNAN ‘</a:t>
            </a:r>
            <a:r>
              <a:rPr lang="tr-TR" sz="1400" u="sng" dirty="0" smtClean="0">
                <a:solidFill>
                  <a:prstClr val="black"/>
                </a:solidFill>
              </a:rPr>
              <a:t>İş Verenin Öğrenciyi DEĞERLENDİRME FORMU</a:t>
            </a:r>
            <a:r>
              <a:rPr lang="tr-TR" sz="1400" dirty="0" smtClean="0">
                <a:solidFill>
                  <a:prstClr val="black"/>
                </a:solidFill>
              </a:rPr>
              <a:t>’ İŞLETME YETKİLİSİ TARAFINDAN ONAYLANDIKTAN SONRA KAPALI ZARF İÇİNDE STAJ DOSYASI İLE BİRLİKTE BELİRLENEN TARİHLERDE GÖNDERİLMELİDİR.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1400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STAJ YAPTIĞINIZ GÜNLERE AİT SGK PİRİM ÖDEMESİ TARAFIMIZDAN YAPILACAĞI İÇİN STAJA BAŞLAMA-BİTİŞ TARİHLERİNİZE LÜTFEN DİKKAT EDİNİZ.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1400" dirty="0" smtClean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SAĞLIK PROVİZYON VE AKTİVASYON SİSTEMİ (SPAS) </a:t>
            </a:r>
            <a:r>
              <a:rPr lang="tr-TR" sz="1400" u="sng" dirty="0" smtClean="0">
                <a:solidFill>
                  <a:prstClr val="black"/>
                </a:solidFill>
              </a:rPr>
              <a:t>MÜSTEHAKLIK BELGESİ </a:t>
            </a:r>
            <a:r>
              <a:rPr lang="tr-TR" sz="1400" dirty="0">
                <a:solidFill>
                  <a:prstClr val="black"/>
                </a:solidFill>
              </a:rPr>
              <a:t> </a:t>
            </a:r>
            <a:r>
              <a:rPr lang="tr-TR" sz="1400" dirty="0" smtClean="0">
                <a:solidFill>
                  <a:prstClr val="black"/>
                </a:solidFill>
              </a:rPr>
              <a:t>E DEVLET ÜZERİNDEN ALINARAK EKLENECEKTİR.SGK İŞLEMLERİNİN SAĞLIKLI YÜRÜTÜLMESİ  İÇİN ÖNEMLİDİR.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1400" dirty="0" smtClean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STAJ YAPTIĞINIZ GÜNLERDE </a:t>
            </a:r>
            <a:r>
              <a:rPr lang="tr-TR" sz="1400" u="sng" dirty="0" smtClean="0">
                <a:solidFill>
                  <a:prstClr val="black"/>
                </a:solidFill>
              </a:rPr>
              <a:t>İŞ KAZASI VEYA SAĞLIK RAPORU </a:t>
            </a:r>
            <a:r>
              <a:rPr lang="tr-TR" sz="1400" dirty="0" smtClean="0">
                <a:solidFill>
                  <a:prstClr val="black"/>
                </a:solidFill>
              </a:rPr>
              <a:t>ALDIĞINIZ TAKDİRDE RAPORUNUZU AYNI GÜN İÇİNDE OKULUMUZA E-MAİL OLARAK GÖNDERMENİZ GEREKMEKTEDİR.RAPOR GÖNDERİLMEDİĞİNDE SGK TARAFINDAN CEZAİ İŞLEM UYGULANMAKTADIR. ALDIĞINIZ RAPORU GÖNDERMEDİĞİNİZ TAKDİRDE TÜM SORUMLULUK SİZDE OLUP GELECEK OLAN CEZA TARAFINIZA RÜCU EDİLECEKTİR.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1400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STAJINIZIN İŞLETME TARAFINDAN YA DA SİZİN TARAFINIZDAN İPTAL EDİLMESİ DURUMUNDA İPTAL TARİHİ İTİBARİ İLE </a:t>
            </a:r>
            <a:r>
              <a:rPr lang="tr-TR" sz="1400" dirty="0" smtClean="0"/>
              <a:t>BİLGİ VERİLMESİ ZORUNLUDUR.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1400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STAJ DÖNEMİ SÜRECİNDE KARŞILAŞACAĞINIZ HERHANGİ BİR SORUNLA İLGİLİ ÖĞRENCİ İŞLERİ BÜROSU İLE İLETİŞİME GEÇMENİZ ÖNEMLE RİCA OLUNUR. (0224 881 3211  Dahili : 63106 - 63107)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1400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2000" dirty="0" smtClean="0">
              <a:solidFill>
                <a:prstClr val="black"/>
              </a:solidFill>
            </a:endParaRPr>
          </a:p>
          <a:p>
            <a:pPr lvl="0"/>
            <a:endParaRPr lang="tr-TR" sz="3600" b="1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1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36155" y="435864"/>
            <a:ext cx="11449272" cy="60174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2136"/>
              </a:lnSpc>
            </a:pPr>
            <a:r>
              <a:rPr lang="tr" sz="1800" dirty="0" smtClean="0">
                <a:latin typeface="Calibri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sz="3600" b="1" dirty="0" smtClean="0">
                <a:latin typeface="Arial Black" pitchFamily="34" charset="0"/>
              </a:rPr>
              <a:t>STAJ SÜRESİ</a:t>
            </a:r>
          </a:p>
          <a:p>
            <a:pPr algn="ctr">
              <a:lnSpc>
                <a:spcPct val="150000"/>
              </a:lnSpc>
            </a:pPr>
            <a:endParaRPr lang="tr-TR" sz="2800" b="1" dirty="0" smtClean="0">
              <a:latin typeface="Arial Black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3600" dirty="0" smtClean="0"/>
              <a:t>BURSA ULUDAĞ ÜNİVERSİTESİ MESLEK YÜKSEKOKULLARI </a:t>
            </a:r>
          </a:p>
          <a:p>
            <a:pPr algn="ctr">
              <a:lnSpc>
                <a:spcPct val="150000"/>
              </a:lnSpc>
            </a:pPr>
            <a:r>
              <a:rPr lang="tr-TR" sz="3600" dirty="0" smtClean="0"/>
              <a:t>STAJ YÖNERGESİ’NİN 6.MADDESİ GEREĞİNCE;  </a:t>
            </a:r>
          </a:p>
          <a:p>
            <a:pPr algn="ctr">
              <a:lnSpc>
                <a:spcPct val="150000"/>
              </a:lnSpc>
            </a:pPr>
            <a:r>
              <a:rPr lang="tr-TR" sz="3600" dirty="0" smtClean="0"/>
              <a:t>TÜM ÖĞRENCİLER ÖĞRENİM SÜRELERİ BOYUNCA EN AZ </a:t>
            </a:r>
            <a:r>
              <a:rPr lang="tr-TR" sz="3600" b="1" i="1" u="sng" dirty="0" smtClean="0"/>
              <a:t>OTUZ (30) İŞ GÜNÜ </a:t>
            </a:r>
            <a:r>
              <a:rPr lang="tr-TR" sz="3600" dirty="0" smtClean="0"/>
              <a:t>STAJ YAPMAK ZORUNDADIRLAR. </a:t>
            </a:r>
            <a:endParaRPr lang="tr" sz="3600" dirty="0" smtClean="0"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68202" y="318420"/>
            <a:ext cx="10295912" cy="101760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108000" indent="0" algn="ctr"/>
            <a:r>
              <a:rPr lang="tr" b="1" dirty="0" smtClean="0">
                <a:latin typeface="Arial Black" pitchFamily="34" charset="0"/>
              </a:rPr>
              <a:t>STAJ TARİHLERİ </a:t>
            </a:r>
          </a:p>
          <a:p>
            <a:pPr marL="108000" indent="0" algn="ctr"/>
            <a:r>
              <a:rPr lang="tr" dirty="0" smtClean="0"/>
              <a:t>ÖĞRENCİ AŞAĞIDA BELİRTİLEN STAJ TAKVİM </a:t>
            </a:r>
            <a:endParaRPr lang="tr" dirty="0"/>
          </a:p>
          <a:p>
            <a:pPr marL="108000" indent="0" algn="ctr"/>
            <a:r>
              <a:rPr lang="tr" dirty="0" smtClean="0"/>
              <a:t>ARALIKLARINDAN BİRİNİ TERCİH ETMELİDİR.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992338" y="2492896"/>
            <a:ext cx="8698992" cy="39806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81000" indent="-381000">
              <a:lnSpc>
                <a:spcPts val="2904"/>
              </a:lnSpc>
              <a:spcBef>
                <a:spcPts val="1680"/>
              </a:spcBef>
              <a:spcAft>
                <a:spcPts val="630"/>
              </a:spcAft>
            </a:pPr>
            <a:endParaRPr lang="tr" sz="2600" b="1" dirty="0">
              <a:latin typeface="Calibri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54" y="1196752"/>
            <a:ext cx="11305256" cy="56612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40080" y="404664"/>
            <a:ext cx="11001330" cy="5760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400"/>
              </a:lnSpc>
              <a:spcBef>
                <a:spcPts val="420"/>
              </a:spcBef>
            </a:pPr>
            <a:endParaRPr lang="tr" sz="1900" b="1" dirty="0">
              <a:latin typeface="Calibri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40080" y="404665"/>
            <a:ext cx="108573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3600" b="1" dirty="0" smtClean="0">
              <a:latin typeface="Arial Black" pitchFamily="34" charset="0"/>
            </a:endParaRPr>
          </a:p>
          <a:p>
            <a:pPr algn="ctr"/>
            <a:r>
              <a:rPr lang="tr-TR" sz="3600" b="1" dirty="0" smtClean="0">
                <a:latin typeface="Arial Black" pitchFamily="34" charset="0"/>
              </a:rPr>
              <a:t>STAJ YERİ BELİRLEME VE ONAY</a:t>
            </a:r>
            <a:endParaRPr lang="tr-TR" sz="3600" dirty="0" smtClean="0"/>
          </a:p>
          <a:p>
            <a:pPr algn="ctr"/>
            <a:endParaRPr lang="tr-TR" sz="3600" dirty="0"/>
          </a:p>
          <a:p>
            <a:pPr algn="ctr"/>
            <a:r>
              <a:rPr lang="tr-TR" sz="3600" dirty="0" smtClean="0"/>
              <a:t>ÖĞRENCİ STAJ YAPACAĞI YERİ VE TARİHLERİ BELİRLEDİKTEN SONRA İLGİLİ PROGRAM BAŞKANINDAN </a:t>
            </a:r>
            <a:r>
              <a:rPr lang="tr-TR" sz="3600" b="1" u="sng" dirty="0" smtClean="0"/>
              <a:t>STAJ YAPACAĞI YER </a:t>
            </a:r>
            <a:r>
              <a:rPr lang="tr-TR" sz="3600" dirty="0" smtClean="0"/>
              <a:t>İLE İLGİ </a:t>
            </a:r>
            <a:r>
              <a:rPr lang="tr-TR" sz="3600" dirty="0" smtClean="0">
                <a:solidFill>
                  <a:srgbClr val="FF0000"/>
                </a:solidFill>
              </a:rPr>
              <a:t>ONAY</a:t>
            </a:r>
            <a:r>
              <a:rPr lang="tr-TR" sz="3600" dirty="0" smtClean="0"/>
              <a:t> ALMASI GEREKMEKTEDİR. </a:t>
            </a:r>
            <a:endParaRPr lang="tr-TR" sz="3600" dirty="0"/>
          </a:p>
          <a:p>
            <a:pPr algn="ctr"/>
            <a:endParaRPr lang="tr-TR" sz="3600" dirty="0" smtClean="0"/>
          </a:p>
          <a:p>
            <a:pPr algn="ctr"/>
            <a:endParaRPr lang="tr-TR" sz="3600" dirty="0"/>
          </a:p>
          <a:p>
            <a:pPr algn="ctr"/>
            <a:endParaRPr lang="tr-TR" sz="3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08162" y="1052736"/>
            <a:ext cx="11183826" cy="50405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lnSpc>
                <a:spcPts val="3780"/>
              </a:lnSpc>
            </a:pPr>
            <a:endParaRPr lang="tr" sz="3600" b="1" dirty="0" smtClean="0">
              <a:latin typeface="Arial Black" pitchFamily="34" charset="0"/>
            </a:endParaRPr>
          </a:p>
          <a:p>
            <a:pPr indent="0" algn="ctr">
              <a:lnSpc>
                <a:spcPts val="3780"/>
              </a:lnSpc>
            </a:pPr>
            <a:r>
              <a:rPr lang="tr" sz="3600" b="1" dirty="0" smtClean="0">
                <a:latin typeface="Arial Black" pitchFamily="34" charset="0"/>
              </a:rPr>
              <a:t>UYGULAMALI EĞİTİM BAŞVURU FORMU</a:t>
            </a:r>
            <a:endParaRPr lang="tr" sz="3600" b="1" dirty="0">
              <a:latin typeface="Arial Black" pitchFamily="34" charset="0"/>
            </a:endParaRPr>
          </a:p>
          <a:p>
            <a:pPr algn="ctr">
              <a:lnSpc>
                <a:spcPts val="3780"/>
              </a:lnSpc>
            </a:pPr>
            <a:endParaRPr lang="tr" sz="2400" dirty="0" smtClean="0"/>
          </a:p>
          <a:p>
            <a:pPr algn="ctr">
              <a:lnSpc>
                <a:spcPts val="3780"/>
              </a:lnSpc>
            </a:pPr>
            <a:r>
              <a:rPr lang="tr" sz="3200" dirty="0" smtClean="0"/>
              <a:t>PROGRAM BAŞKANINDAN ONAY ALAN ÖĞRENCİ </a:t>
            </a:r>
          </a:p>
          <a:p>
            <a:pPr algn="ctr">
              <a:lnSpc>
                <a:spcPts val="3780"/>
              </a:lnSpc>
            </a:pPr>
            <a:r>
              <a:rPr lang="tr" sz="3200" dirty="0" smtClean="0"/>
              <a:t>UYGULAMALI EĞİTİM BAŞVURU FORMUNA </a:t>
            </a:r>
          </a:p>
          <a:p>
            <a:pPr algn="ctr">
              <a:lnSpc>
                <a:spcPts val="3780"/>
              </a:lnSpc>
            </a:pPr>
            <a:r>
              <a:rPr lang="tr" sz="3200" dirty="0" smtClean="0"/>
              <a:t>MESLEK </a:t>
            </a:r>
            <a:r>
              <a:rPr lang="tr" sz="3200" dirty="0"/>
              <a:t>YÜKSEKOKULUMUZ WEB SAYFASINDAN </a:t>
            </a:r>
          </a:p>
          <a:p>
            <a:pPr algn="ctr">
              <a:lnSpc>
                <a:spcPts val="3780"/>
              </a:lnSpc>
            </a:pPr>
            <a:r>
              <a:rPr lang="tr-TR" sz="3200" dirty="0">
                <a:solidFill>
                  <a:srgbClr val="0070C0"/>
                </a:solidFill>
                <a:hlinkClick r:id="rId2"/>
              </a:rPr>
              <a:t>https://uludag.edu.tr/harmancik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tr-TR" sz="3200" dirty="0" smtClean="0">
                <a:solidFill>
                  <a:srgbClr val="0070C0"/>
                </a:solidFill>
              </a:rPr>
              <a:t> </a:t>
            </a:r>
          </a:p>
          <a:p>
            <a:pPr algn="ctr">
              <a:lnSpc>
                <a:spcPts val="3780"/>
              </a:lnSpc>
            </a:pPr>
            <a:r>
              <a:rPr lang="tr-TR" sz="3200" dirty="0" smtClean="0"/>
              <a:t>ADRESİNDEN </a:t>
            </a:r>
            <a:r>
              <a:rPr lang="tr-TR" sz="3200" dirty="0"/>
              <a:t>ULAŞABİLİRLER</a:t>
            </a:r>
            <a:r>
              <a:rPr lang="tr-TR" sz="3200" dirty="0" smtClean="0"/>
              <a:t>.</a:t>
            </a:r>
          </a:p>
          <a:p>
            <a:pPr algn="ctr">
              <a:lnSpc>
                <a:spcPts val="3780"/>
              </a:lnSpc>
            </a:pPr>
            <a:r>
              <a:rPr lang="tr-TR" sz="3200" dirty="0" smtClean="0"/>
              <a:t>(Öğrenci       Staj  İşlemleri       </a:t>
            </a:r>
            <a:r>
              <a:rPr lang="tr-TR" sz="3200" dirty="0" err="1" smtClean="0"/>
              <a:t>Uyg</a:t>
            </a:r>
            <a:r>
              <a:rPr lang="tr-TR" sz="3200" dirty="0" smtClean="0"/>
              <a:t>. </a:t>
            </a:r>
            <a:r>
              <a:rPr lang="tr-TR" sz="3200" dirty="0" err="1" smtClean="0"/>
              <a:t>Eğt</a:t>
            </a:r>
            <a:r>
              <a:rPr lang="tr-TR" sz="3200" dirty="0" smtClean="0"/>
              <a:t>. Başvuru Formu )</a:t>
            </a:r>
          </a:p>
          <a:p>
            <a:pPr algn="ctr">
              <a:lnSpc>
                <a:spcPts val="3780"/>
              </a:lnSpc>
            </a:pPr>
            <a:endParaRPr lang="tr-TR" sz="3200" dirty="0"/>
          </a:p>
          <a:p>
            <a:pPr algn="ctr">
              <a:lnSpc>
                <a:spcPts val="3780"/>
              </a:lnSpc>
            </a:pPr>
            <a:endParaRPr lang="tr-TR" sz="3200" dirty="0" smtClean="0"/>
          </a:p>
          <a:p>
            <a:pPr algn="ctr">
              <a:lnSpc>
                <a:spcPts val="3780"/>
              </a:lnSpc>
            </a:pPr>
            <a:endParaRPr lang="tr-TR" sz="3200" dirty="0"/>
          </a:p>
          <a:p>
            <a:pPr algn="ctr">
              <a:lnSpc>
                <a:spcPts val="3780"/>
              </a:lnSpc>
            </a:pPr>
            <a:endParaRPr lang="tr-TR" sz="3200" dirty="0" smtClean="0"/>
          </a:p>
          <a:p>
            <a:pPr algn="ctr">
              <a:lnSpc>
                <a:spcPts val="3780"/>
              </a:lnSpc>
            </a:pPr>
            <a:endParaRPr lang="tr-TR" sz="3200" dirty="0"/>
          </a:p>
          <a:p>
            <a:pPr algn="ctr">
              <a:lnSpc>
                <a:spcPts val="3780"/>
              </a:lnSpc>
            </a:pPr>
            <a:endParaRPr lang="tr-TR" sz="3200" dirty="0" smtClean="0"/>
          </a:p>
          <a:p>
            <a:pPr algn="ctr">
              <a:lnSpc>
                <a:spcPts val="3780"/>
              </a:lnSpc>
            </a:pPr>
            <a:endParaRPr lang="tr-TR" sz="3200" dirty="0"/>
          </a:p>
          <a:p>
            <a:pPr algn="ctr">
              <a:lnSpc>
                <a:spcPts val="3780"/>
              </a:lnSpc>
            </a:pPr>
            <a:endParaRPr lang="tr" sz="2000" dirty="0" smtClean="0"/>
          </a:p>
          <a:p>
            <a:pPr algn="ctr">
              <a:lnSpc>
                <a:spcPts val="3780"/>
              </a:lnSpc>
            </a:pPr>
            <a:r>
              <a:rPr lang="tr-TR" sz="2000" dirty="0" smtClean="0"/>
              <a:t> </a:t>
            </a:r>
            <a:r>
              <a:rPr lang="tr" sz="2000" dirty="0" smtClean="0"/>
              <a:t> </a:t>
            </a:r>
            <a:endParaRPr lang="tr" sz="2000" dirty="0"/>
          </a:p>
        </p:txBody>
      </p:sp>
      <p:sp>
        <p:nvSpPr>
          <p:cNvPr id="5" name="Dikdörtgen 4"/>
          <p:cNvSpPr/>
          <p:nvPr/>
        </p:nvSpPr>
        <p:spPr>
          <a:xfrm>
            <a:off x="673608" y="920496"/>
            <a:ext cx="9491472" cy="2816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93700" marR="1181100" indent="-393700">
              <a:lnSpc>
                <a:spcPts val="2400"/>
              </a:lnSpc>
              <a:spcAft>
                <a:spcPts val="770"/>
              </a:spcAft>
            </a:pPr>
            <a:endParaRPr lang="tr" sz="1900" b="1" dirty="0">
              <a:latin typeface="Calibri"/>
            </a:endParaRPr>
          </a:p>
        </p:txBody>
      </p:sp>
      <p:cxnSp>
        <p:nvCxnSpPr>
          <p:cNvPr id="3" name="Düz Ok Bağlayıcısı 2"/>
          <p:cNvCxnSpPr/>
          <p:nvPr/>
        </p:nvCxnSpPr>
        <p:spPr>
          <a:xfrm>
            <a:off x="2876325" y="5157192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5771475" y="5157192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Dirsek Bağlayıcısı 3"/>
          <p:cNvCxnSpPr/>
          <p:nvPr/>
        </p:nvCxnSpPr>
        <p:spPr>
          <a:xfrm>
            <a:off x="9121130" y="2494913"/>
            <a:ext cx="432048" cy="228600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C:\Users\YÖNSİS\Desktop\Ekran görüntüsü ...........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70" y="476672"/>
            <a:ext cx="1094521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69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522" y="260648"/>
            <a:ext cx="4577344" cy="6384433"/>
          </a:xfrm>
          <a:prstGeom prst="rect">
            <a:avLst/>
          </a:prstGeom>
          <a:ln w="31750">
            <a:solidFill>
              <a:schemeClr val="bg1"/>
            </a:solidFill>
          </a:ln>
        </p:spPr>
      </p:pic>
      <p:cxnSp>
        <p:nvCxnSpPr>
          <p:cNvPr id="5" name="Düz Ok Bağlayıcısı 4"/>
          <p:cNvCxnSpPr/>
          <p:nvPr/>
        </p:nvCxnSpPr>
        <p:spPr>
          <a:xfrm>
            <a:off x="7824986" y="3356992"/>
            <a:ext cx="864096" cy="0"/>
          </a:xfrm>
          <a:prstGeom prst="straightConnector1">
            <a:avLst/>
          </a:prstGeom>
          <a:ln w="889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kdörtgen 5"/>
          <p:cNvSpPr/>
          <p:nvPr/>
        </p:nvSpPr>
        <p:spPr>
          <a:xfrm>
            <a:off x="8833098" y="2780928"/>
            <a:ext cx="2664296" cy="151216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BU KISIM STAJ YAPACAĞI İŞLETME TARAFINDAN ONAYLANMALIDIR</a:t>
            </a:r>
            <a:r>
              <a:rPr lang="tr-TR" dirty="0" smtClean="0"/>
              <a:t>.</a:t>
            </a:r>
            <a:endParaRPr lang="tr-TR" dirty="0"/>
          </a:p>
        </p:txBody>
      </p:sp>
      <p:cxnSp>
        <p:nvCxnSpPr>
          <p:cNvPr id="8" name="Düz Ok Bağlayıcısı 7"/>
          <p:cNvCxnSpPr/>
          <p:nvPr/>
        </p:nvCxnSpPr>
        <p:spPr>
          <a:xfrm>
            <a:off x="7896994" y="1340768"/>
            <a:ext cx="792088" cy="0"/>
          </a:xfrm>
          <a:prstGeom prst="straightConnector1">
            <a:avLst/>
          </a:prstGeom>
          <a:ln w="889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kdörtgen 12"/>
          <p:cNvSpPr/>
          <p:nvPr/>
        </p:nvSpPr>
        <p:spPr>
          <a:xfrm>
            <a:off x="8833098" y="656692"/>
            <a:ext cx="2664296" cy="16201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ÖĞRENCİ BU KISMA VESİKALIK FOTOĞRAF YAPIŞTIRACAK </a:t>
            </a:r>
            <a:endParaRPr lang="tr-TR" sz="2400" dirty="0"/>
          </a:p>
        </p:txBody>
      </p:sp>
      <p:sp>
        <p:nvSpPr>
          <p:cNvPr id="2" name="Dikdörtgen 1"/>
          <p:cNvSpPr/>
          <p:nvPr/>
        </p:nvSpPr>
        <p:spPr>
          <a:xfrm>
            <a:off x="552178" y="548680"/>
            <a:ext cx="2232248" cy="170648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BU FORM ÇIKTI ALINIRAK EKSİKSİZ DOLDURULMASI GEREKLİDİR</a:t>
            </a:r>
            <a:r>
              <a:rPr lang="tr-TR" dirty="0" smtClean="0"/>
              <a:t>.</a:t>
            </a:r>
            <a:endParaRPr lang="tr-TR" dirty="0"/>
          </a:p>
        </p:txBody>
      </p:sp>
      <p:cxnSp>
        <p:nvCxnSpPr>
          <p:cNvPr id="7" name="Düz Ok Bağlayıcısı 6"/>
          <p:cNvCxnSpPr/>
          <p:nvPr/>
        </p:nvCxnSpPr>
        <p:spPr>
          <a:xfrm flipH="1">
            <a:off x="2928442" y="1340768"/>
            <a:ext cx="720080" cy="0"/>
          </a:xfrm>
          <a:prstGeom prst="straightConnector1">
            <a:avLst/>
          </a:prstGeom>
          <a:ln w="889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 flipH="1">
            <a:off x="3000450" y="5013176"/>
            <a:ext cx="1152128" cy="0"/>
          </a:xfrm>
          <a:prstGeom prst="straightConnector1">
            <a:avLst/>
          </a:prstGeom>
          <a:ln w="889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ikdörtgen 21"/>
          <p:cNvSpPr/>
          <p:nvPr/>
        </p:nvSpPr>
        <p:spPr>
          <a:xfrm>
            <a:off x="264146" y="4149080"/>
            <a:ext cx="2672680" cy="194421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E DEVLET ÜZERİNDEN ALACAĞINIZ MÜSTEHAKLIK BELGENİZİ MUTLAKA BAŞVURU FORMUNA EKLEMELİSİNİZ.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5442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36154" y="980728"/>
            <a:ext cx="11593288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780"/>
              </a:lnSpc>
            </a:pPr>
            <a:r>
              <a:rPr lang="tr" sz="3600" b="1" dirty="0" smtClean="0">
                <a:latin typeface="Arial Black" pitchFamily="34" charset="0"/>
              </a:rPr>
              <a:t>STAJ EVRAKLARI TESLİMİ </a:t>
            </a:r>
          </a:p>
          <a:p>
            <a:pPr algn="ctr">
              <a:lnSpc>
                <a:spcPct val="150000"/>
              </a:lnSpc>
            </a:pPr>
            <a:r>
              <a:rPr lang="tr" sz="1600" dirty="0" smtClean="0"/>
              <a:t>STAJ </a:t>
            </a:r>
            <a:r>
              <a:rPr lang="tr" sz="1600" dirty="0"/>
              <a:t>YAPACAĞI YERİ BELİRLEYEN VE PROGRAM BAŞKANINDAN </a:t>
            </a:r>
            <a:r>
              <a:rPr lang="tr" sz="1600" dirty="0" smtClean="0">
                <a:solidFill>
                  <a:srgbClr val="FF0000"/>
                </a:solidFill>
              </a:rPr>
              <a:t>ONAY </a:t>
            </a:r>
            <a:r>
              <a:rPr lang="tr" sz="1600" dirty="0">
                <a:solidFill>
                  <a:srgbClr val="FF0000"/>
                </a:solidFill>
              </a:rPr>
              <a:t>ALAN ÖĞRENCİ </a:t>
            </a:r>
            <a:r>
              <a:rPr lang="tr" sz="1600" dirty="0" smtClean="0">
                <a:solidFill>
                  <a:srgbClr val="FF0000"/>
                </a:solidFill>
              </a:rPr>
              <a:t>UYGULAMALI EĞİTİM BAŞVURU FORMUNU </a:t>
            </a:r>
            <a:r>
              <a:rPr lang="tr" sz="1600" dirty="0">
                <a:solidFill>
                  <a:srgbClr val="FF0000"/>
                </a:solidFill>
              </a:rPr>
              <a:t>DOLDURUP STAJ YAPACAĞI İŞLETME VEYA KURUMA </a:t>
            </a:r>
            <a:r>
              <a:rPr lang="tr" sz="1600" dirty="0" smtClean="0">
                <a:solidFill>
                  <a:srgbClr val="FF0000"/>
                </a:solidFill>
              </a:rPr>
              <a:t>ONAYLATTIKTAN SONRA FORMUNU </a:t>
            </a:r>
            <a:r>
              <a:rPr lang="tr" sz="1600" u="sng" dirty="0" smtClean="0">
                <a:solidFill>
                  <a:srgbClr val="FF0000"/>
                </a:solidFill>
              </a:rPr>
              <a:t>STAJA BAŞLAMA </a:t>
            </a:r>
            <a:r>
              <a:rPr lang="tr" sz="1600" dirty="0" smtClean="0">
                <a:solidFill>
                  <a:srgbClr val="FF0000"/>
                </a:solidFill>
              </a:rPr>
              <a:t>TARİHİNDEN </a:t>
            </a:r>
            <a:r>
              <a:rPr lang="tr" sz="1600" b="1" u="sng" dirty="0" smtClean="0">
                <a:solidFill>
                  <a:srgbClr val="FF0000"/>
                </a:solidFill>
              </a:rPr>
              <a:t>15 GÜN </a:t>
            </a:r>
            <a:r>
              <a:rPr lang="tr" sz="1600" dirty="0" smtClean="0">
                <a:solidFill>
                  <a:srgbClr val="FF0000"/>
                </a:solidFill>
              </a:rPr>
              <a:t>ÖNCE SORUMLU ÖĞRETİM GÖREVLİSİNE VE ÖĞRENCİ İŞLERİNE </a:t>
            </a:r>
            <a:r>
              <a:rPr lang="tr" sz="1600" b="1" u="sng" dirty="0" smtClean="0">
                <a:solidFill>
                  <a:srgbClr val="FF0000"/>
                </a:solidFill>
              </a:rPr>
              <a:t>EŞ ZAMANLI </a:t>
            </a:r>
            <a:r>
              <a:rPr lang="tr" sz="1600" dirty="0" smtClean="0">
                <a:solidFill>
                  <a:srgbClr val="FF0000"/>
                </a:solidFill>
              </a:rPr>
              <a:t>OLARAK </a:t>
            </a:r>
            <a:r>
              <a:rPr lang="tr" sz="1600" b="1" u="sng" dirty="0" smtClean="0">
                <a:solidFill>
                  <a:srgbClr val="FF0000"/>
                </a:solidFill>
              </a:rPr>
              <a:t>E-MAİL</a:t>
            </a:r>
            <a:r>
              <a:rPr lang="tr" sz="1600" dirty="0" smtClean="0">
                <a:solidFill>
                  <a:srgbClr val="FF0000"/>
                </a:solidFill>
              </a:rPr>
              <a:t> GÖNDERMESİ GEREKMEKTEDİR.          E-MAİL İŞLEMLERİ SONRASINDA AŞAĞIDA BELİRTİLEN TELEFON NUMARASINDAN STAJ BAŞVURSU İLE İLGİLİ SÖZLÜ ONAY ALMAK ZORUNDADIRLAR. </a:t>
            </a:r>
          </a:p>
          <a:p>
            <a:pPr algn="ctr">
              <a:lnSpc>
                <a:spcPct val="150000"/>
              </a:lnSpc>
            </a:pPr>
            <a:r>
              <a:rPr lang="tr" sz="1600" dirty="0" smtClean="0">
                <a:solidFill>
                  <a:srgbClr val="FF0000"/>
                </a:solidFill>
              </a:rPr>
              <a:t>ONAY İŞLEMLERİNİ TAMAMLAYAN ÖĞRENCİLER ISLAK İMZALI ASIL BAŞVURU FORMLARINI VE STAJ DEFTERLERİNİ  (STAJINIZINBİTİMİNDE)  </a:t>
            </a:r>
            <a:r>
              <a:rPr lang="tr" sz="1600" u="sng" dirty="0" smtClean="0">
                <a:solidFill>
                  <a:srgbClr val="FF0000"/>
                </a:solidFill>
              </a:rPr>
              <a:t>STAJ TAKVİMİNDE YER ALAN TARİHLERE </a:t>
            </a:r>
            <a:r>
              <a:rPr lang="tr" sz="1600" dirty="0" smtClean="0">
                <a:solidFill>
                  <a:srgbClr val="FF0000"/>
                </a:solidFill>
              </a:rPr>
              <a:t>GÖRE  AŞAĞIDA BELİRTİLEN OKULUMUZUN POSTA ADRESİNE GÖNDERMELERİ GEREKMEKTEDİR.</a:t>
            </a:r>
          </a:p>
          <a:p>
            <a:pPr algn="ctr">
              <a:lnSpc>
                <a:spcPct val="150000"/>
              </a:lnSpc>
            </a:pPr>
            <a:r>
              <a:rPr lang="tr" sz="1600" b="1" dirty="0" smtClean="0"/>
              <a:t>EVRAKI </a:t>
            </a:r>
            <a:r>
              <a:rPr lang="tr" sz="1600" b="1" dirty="0"/>
              <a:t>YASAL SÜRE İÇERSİNDE OKULUMUZA ULAŞMAYAN ÖĞRENCİ STAJ YAPSA DAHİ STAJI GEÇERSİZ </a:t>
            </a:r>
          </a:p>
          <a:p>
            <a:pPr algn="ctr">
              <a:lnSpc>
                <a:spcPct val="150000"/>
              </a:lnSpc>
            </a:pPr>
            <a:r>
              <a:rPr lang="tr" sz="1600" b="1" dirty="0"/>
              <a:t>SAYILMAKTADIR. </a:t>
            </a:r>
          </a:p>
          <a:p>
            <a:pPr>
              <a:lnSpc>
                <a:spcPts val="3780"/>
              </a:lnSpc>
            </a:pPr>
            <a:r>
              <a:rPr lang="tr-TR" sz="1400" b="1" dirty="0"/>
              <a:t>Adres:</a:t>
            </a:r>
            <a:r>
              <a:rPr lang="tr-TR" sz="1400" dirty="0"/>
              <a:t> Harmancık MYO-Merkez Mah. Zekai </a:t>
            </a:r>
            <a:r>
              <a:rPr lang="tr-TR" sz="1400" dirty="0" err="1"/>
              <a:t>Gümüşdiş</a:t>
            </a:r>
            <a:r>
              <a:rPr lang="tr-TR" sz="1400" dirty="0"/>
              <a:t> Cad. No:1 16770 Harmancık/BURSA</a:t>
            </a:r>
          </a:p>
          <a:p>
            <a:r>
              <a:rPr lang="tr-TR" sz="1400" b="1" dirty="0"/>
              <a:t>Öğrenci İşleri İletişim </a:t>
            </a:r>
            <a:r>
              <a:rPr lang="tr-TR" sz="1400" b="1" dirty="0" smtClean="0"/>
              <a:t>Bilgileri</a:t>
            </a:r>
            <a:endParaRPr lang="tr-TR" sz="1400" dirty="0"/>
          </a:p>
          <a:p>
            <a:r>
              <a:rPr lang="tr-TR" sz="1400" b="1" dirty="0" err="1" smtClean="0"/>
              <a:t>Mail:</a:t>
            </a:r>
            <a:r>
              <a:rPr lang="tr-TR" sz="1400" dirty="0" err="1" smtClean="0"/>
              <a:t>hrmnogis@uludag.edu.tr</a:t>
            </a:r>
            <a:endParaRPr lang="tr-TR" sz="1400" dirty="0"/>
          </a:p>
          <a:p>
            <a:r>
              <a:rPr lang="tr-TR" sz="1400" b="1" dirty="0"/>
              <a:t>Tel.</a:t>
            </a:r>
            <a:r>
              <a:rPr lang="tr-TR" sz="1400" dirty="0"/>
              <a:t>+90(224) 881 32 11</a:t>
            </a:r>
          </a:p>
          <a:p>
            <a:r>
              <a:rPr lang="tr-TR" sz="1400" b="1" dirty="0"/>
              <a:t>Dahili : </a:t>
            </a:r>
            <a:r>
              <a:rPr lang="tr-TR" sz="1400" dirty="0"/>
              <a:t>63106 – 63107  </a:t>
            </a:r>
          </a:p>
          <a:p>
            <a:pPr algn="ctr">
              <a:lnSpc>
                <a:spcPts val="3780"/>
              </a:lnSpc>
            </a:pPr>
            <a:endParaRPr lang="tr" sz="3200" dirty="0"/>
          </a:p>
        </p:txBody>
      </p:sp>
    </p:spTree>
    <p:extLst>
      <p:ext uri="{BB962C8B-B14F-4D97-AF65-F5344CB8AC3E}">
        <p14:creationId xmlns:p14="http://schemas.microsoft.com/office/powerpoint/2010/main" val="702420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96194" y="980728"/>
            <a:ext cx="1044116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780"/>
              </a:lnSpc>
            </a:pPr>
            <a:r>
              <a:rPr lang="tr" sz="3600" b="1" dirty="0" smtClean="0">
                <a:latin typeface="Arial Black" pitchFamily="34" charset="0"/>
              </a:rPr>
              <a:t>STAJDAN SORUMLU ÖĞRETİM </a:t>
            </a:r>
            <a:r>
              <a:rPr lang="tr" sz="3600" b="1" dirty="0" smtClean="0">
                <a:latin typeface="Arial Black" pitchFamily="34" charset="0"/>
              </a:rPr>
              <a:t>ELEMANI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823960"/>
              </p:ext>
            </p:extLst>
          </p:nvPr>
        </p:nvGraphicFramePr>
        <p:xfrm>
          <a:off x="984226" y="1628800"/>
          <a:ext cx="9937104" cy="4536504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:a16="http://schemas.microsoft.com/office/drawing/2014/main" val="44016738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507203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191395565"/>
                    </a:ext>
                  </a:extLst>
                </a:gridCol>
              </a:tblGrid>
              <a:tr h="72196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BUÜ HARMANCIK MESLEK YÜKSEKOKULU STAJ KOMİSYON BAŞKANLARI</a:t>
                      </a:r>
                    </a:p>
                  </a:txBody>
                  <a:tcPr marL="8198" marR="8198" marT="81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389990"/>
                  </a:ext>
                </a:extLst>
              </a:tr>
              <a:tr h="6357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8198" marR="8198" marT="81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STAJDAN SORUMLU ÖĞRETİM ELEMANI</a:t>
                      </a:r>
                    </a:p>
                  </a:txBody>
                  <a:tcPr marL="8198" marR="8198" marT="8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E-MAİL ADRESİ </a:t>
                      </a:r>
                    </a:p>
                  </a:txBody>
                  <a:tcPr marL="8198" marR="8198" marT="8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546016"/>
                  </a:ext>
                </a:extLst>
              </a:tr>
              <a:tr h="6357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AŞÇILIK</a:t>
                      </a:r>
                    </a:p>
                  </a:txBody>
                  <a:tcPr marL="8198" marR="8198" marT="81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ÖĞR. GÖR. ERDOĞAN BOZAN</a:t>
                      </a:r>
                    </a:p>
                  </a:txBody>
                  <a:tcPr marL="8198" marR="8198" marT="8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ebozan@uludag.edu.tr </a:t>
                      </a:r>
                    </a:p>
                  </a:txBody>
                  <a:tcPr marL="8198" marR="8198" marT="8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255936"/>
                  </a:ext>
                </a:extLst>
              </a:tr>
              <a:tr h="6357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MOBİLYA VE DEKORASYON</a:t>
                      </a:r>
                    </a:p>
                  </a:txBody>
                  <a:tcPr marL="8198" marR="8198" marT="81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ÖĞR. GÖR. ALİ SERT</a:t>
                      </a:r>
                    </a:p>
                  </a:txBody>
                  <a:tcPr marL="8198" marR="8198" marT="8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alisert@uludag.edu.tr</a:t>
                      </a:r>
                    </a:p>
                  </a:txBody>
                  <a:tcPr marL="8198" marR="8198" marT="8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820202"/>
                  </a:ext>
                </a:extLst>
              </a:tr>
              <a:tr h="6357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MUHASEBE VE VERGİ UYGULAMALARI</a:t>
                      </a:r>
                    </a:p>
                  </a:txBody>
                  <a:tcPr marL="8198" marR="8198" marT="81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ÖĞR. GÖR. MELİS FİDANCI SEZER</a:t>
                      </a:r>
                    </a:p>
                  </a:txBody>
                  <a:tcPr marL="8198" marR="8198" marT="8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mfidanci@uludag.edu.tr</a:t>
                      </a:r>
                    </a:p>
                  </a:txBody>
                  <a:tcPr marL="8198" marR="8198" marT="8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208974"/>
                  </a:ext>
                </a:extLst>
              </a:tr>
              <a:tr h="6357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TURİZM VE OTEL İŞLETMECİLİĞİ</a:t>
                      </a:r>
                    </a:p>
                  </a:txBody>
                  <a:tcPr marL="8198" marR="8198" marT="81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ÖĞR. GÖR. DR. ONUR ÇELEN</a:t>
                      </a:r>
                    </a:p>
                  </a:txBody>
                  <a:tcPr marL="8198" marR="8198" marT="8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onurcelen@uludag.edu.tr </a:t>
                      </a:r>
                    </a:p>
                  </a:txBody>
                  <a:tcPr marL="8198" marR="8198" marT="8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236643"/>
                  </a:ext>
                </a:extLst>
              </a:tr>
              <a:tr h="6357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TURİZM VE SEYAHAT HİZMETLERİ</a:t>
                      </a:r>
                    </a:p>
                  </a:txBody>
                  <a:tcPr marL="8198" marR="8198" marT="81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ÖĞR. GÖR. ELİF ZENGER</a:t>
                      </a:r>
                    </a:p>
                  </a:txBody>
                  <a:tcPr marL="8198" marR="8198" marT="8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elifzenger@uludag.edu.tr</a:t>
                      </a:r>
                    </a:p>
                  </a:txBody>
                  <a:tcPr marL="8198" marR="8198" marT="8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449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045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584</TotalTime>
  <Words>573</Words>
  <Application>Microsoft Office PowerPoint</Application>
  <PresentationFormat>Özel</PresentationFormat>
  <Paragraphs>93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Candara</vt:lpstr>
      <vt:lpstr>Symbol</vt:lpstr>
      <vt:lpstr>Trebuchet MS</vt:lpstr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cASPER</cp:lastModifiedBy>
  <cp:revision>85</cp:revision>
  <dcterms:modified xsi:type="dcterms:W3CDTF">2024-03-19T06:03:30Z</dcterms:modified>
</cp:coreProperties>
</file>