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7" r:id="rId2"/>
    <p:sldId id="544" r:id="rId3"/>
    <p:sldId id="607" r:id="rId4"/>
    <p:sldId id="608" r:id="rId5"/>
    <p:sldId id="613" r:id="rId6"/>
    <p:sldId id="612" r:id="rId7"/>
    <p:sldId id="610" r:id="rId8"/>
    <p:sldId id="615" r:id="rId9"/>
    <p:sldId id="614" r:id="rId10"/>
    <p:sldId id="616" r:id="rId11"/>
    <p:sldId id="625" r:id="rId12"/>
    <p:sldId id="617" r:id="rId13"/>
    <p:sldId id="618" r:id="rId14"/>
    <p:sldId id="619" r:id="rId15"/>
    <p:sldId id="620" r:id="rId16"/>
    <p:sldId id="621" r:id="rId17"/>
    <p:sldId id="606" r:id="rId18"/>
  </p:sldIdLst>
  <p:sldSz cx="9144000" cy="6858000" type="screen4x3"/>
  <p:notesSz cx="6797675" cy="9926638"/>
  <p:defaultTextStyle>
    <a:defPPr>
      <a:defRPr lang="tr-TR"/>
    </a:defPPr>
    <a:lvl1pPr marL="0" algn="l" defTabSz="914304" rtl="0" eaLnBrk="1" latinLnBrk="0" hangingPunct="1">
      <a:defRPr sz="1800" kern="1200">
        <a:solidFill>
          <a:schemeClr val="tx1"/>
        </a:solidFill>
        <a:latin typeface="+mn-lt"/>
        <a:ea typeface="+mn-ea"/>
        <a:cs typeface="+mn-cs"/>
      </a:defRPr>
    </a:lvl1pPr>
    <a:lvl2pPr marL="457152" algn="l" defTabSz="914304" rtl="0" eaLnBrk="1" latinLnBrk="0" hangingPunct="1">
      <a:defRPr sz="1800" kern="1200">
        <a:solidFill>
          <a:schemeClr val="tx1"/>
        </a:solidFill>
        <a:latin typeface="+mn-lt"/>
        <a:ea typeface="+mn-ea"/>
        <a:cs typeface="+mn-cs"/>
      </a:defRPr>
    </a:lvl2pPr>
    <a:lvl3pPr marL="914304" algn="l" defTabSz="914304" rtl="0" eaLnBrk="1" latinLnBrk="0" hangingPunct="1">
      <a:defRPr sz="1800" kern="1200">
        <a:solidFill>
          <a:schemeClr val="tx1"/>
        </a:solidFill>
        <a:latin typeface="+mn-lt"/>
        <a:ea typeface="+mn-ea"/>
        <a:cs typeface="+mn-cs"/>
      </a:defRPr>
    </a:lvl3pPr>
    <a:lvl4pPr marL="1371456" algn="l" defTabSz="914304" rtl="0" eaLnBrk="1" latinLnBrk="0" hangingPunct="1">
      <a:defRPr sz="1800" kern="1200">
        <a:solidFill>
          <a:schemeClr val="tx1"/>
        </a:solidFill>
        <a:latin typeface="+mn-lt"/>
        <a:ea typeface="+mn-ea"/>
        <a:cs typeface="+mn-cs"/>
      </a:defRPr>
    </a:lvl4pPr>
    <a:lvl5pPr marL="1828606" algn="l" defTabSz="914304" rtl="0" eaLnBrk="1" latinLnBrk="0" hangingPunct="1">
      <a:defRPr sz="1800" kern="1200">
        <a:solidFill>
          <a:schemeClr val="tx1"/>
        </a:solidFill>
        <a:latin typeface="+mn-lt"/>
        <a:ea typeface="+mn-ea"/>
        <a:cs typeface="+mn-cs"/>
      </a:defRPr>
    </a:lvl5pPr>
    <a:lvl6pPr marL="2285759" algn="l" defTabSz="914304" rtl="0" eaLnBrk="1" latinLnBrk="0" hangingPunct="1">
      <a:defRPr sz="1800" kern="1200">
        <a:solidFill>
          <a:schemeClr val="tx1"/>
        </a:solidFill>
        <a:latin typeface="+mn-lt"/>
        <a:ea typeface="+mn-ea"/>
        <a:cs typeface="+mn-cs"/>
      </a:defRPr>
    </a:lvl6pPr>
    <a:lvl7pPr marL="2742910" algn="l" defTabSz="914304" rtl="0" eaLnBrk="1" latinLnBrk="0" hangingPunct="1">
      <a:defRPr sz="1800" kern="1200">
        <a:solidFill>
          <a:schemeClr val="tx1"/>
        </a:solidFill>
        <a:latin typeface="+mn-lt"/>
        <a:ea typeface="+mn-ea"/>
        <a:cs typeface="+mn-cs"/>
      </a:defRPr>
    </a:lvl7pPr>
    <a:lvl8pPr marL="3200062" algn="l" defTabSz="914304" rtl="0" eaLnBrk="1" latinLnBrk="0" hangingPunct="1">
      <a:defRPr sz="1800" kern="1200">
        <a:solidFill>
          <a:schemeClr val="tx1"/>
        </a:solidFill>
        <a:latin typeface="+mn-lt"/>
        <a:ea typeface="+mn-ea"/>
        <a:cs typeface="+mn-cs"/>
      </a:defRPr>
    </a:lvl8pPr>
    <a:lvl9pPr marL="3657213" algn="l" defTabSz="91430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B7B3"/>
    <a:srgbClr val="75C2BD"/>
    <a:srgbClr val="EDFAF9"/>
    <a:srgbClr val="D7F3F0"/>
    <a:srgbClr val="DEF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14" autoAdjust="0"/>
    <p:restoredTop sz="88863" autoAdjust="0"/>
  </p:normalViewPr>
  <p:slideViewPr>
    <p:cSldViewPr>
      <p:cViewPr varScale="1">
        <p:scale>
          <a:sx n="102" d="100"/>
          <a:sy n="102" d="100"/>
        </p:scale>
        <p:origin x="1938" y="114"/>
      </p:cViewPr>
      <p:guideLst>
        <p:guide orient="horz" pos="2160"/>
        <p:guide pos="2880"/>
      </p:guideLst>
    </p:cSldViewPr>
  </p:slideViewPr>
  <p:notesTextViewPr>
    <p:cViewPr>
      <p:scale>
        <a:sx n="100" d="100"/>
        <a:sy n="100" d="100"/>
      </p:scale>
      <p:origin x="0" y="0"/>
    </p:cViewPr>
  </p:notesTextViewPr>
  <p:gridSpacing cx="90001" cy="90001"/>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10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E02397E7-121E-419D-B2DE-A18AD54F9120}"/>
              </a:ext>
            </a:extLst>
          </p:cNvPr>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BCFACDE6-AA93-4762-8A71-EB915AC0220D}"/>
              </a:ext>
            </a:extLst>
          </p:cNvPr>
          <p:cNvSpPr>
            <a:spLocks noGrp="1"/>
          </p:cNvSpPr>
          <p:nvPr>
            <p:ph type="dt" sz="quarter" idx="1"/>
          </p:nvPr>
        </p:nvSpPr>
        <p:spPr>
          <a:xfrm>
            <a:off x="3849688" y="1"/>
            <a:ext cx="2946400" cy="498395"/>
          </a:xfrm>
          <a:prstGeom prst="rect">
            <a:avLst/>
          </a:prstGeom>
        </p:spPr>
        <p:txBody>
          <a:bodyPr vert="horz" lIns="91440" tIns="45720" rIns="91440" bIns="45720" rtlCol="0"/>
          <a:lstStyle>
            <a:lvl1pPr algn="r">
              <a:defRPr sz="1200"/>
            </a:lvl1pPr>
          </a:lstStyle>
          <a:p>
            <a:fld id="{8855A9D2-3ED6-4F75-BC24-AEFBD453EDE3}" type="datetimeFigureOut">
              <a:rPr lang="tr-TR" smtClean="0"/>
              <a:pPr/>
              <a:t>9.09.2020</a:t>
            </a:fld>
            <a:endParaRPr lang="tr-TR"/>
          </a:p>
        </p:txBody>
      </p:sp>
      <p:sp>
        <p:nvSpPr>
          <p:cNvPr id="4" name="Alt Bilgi Yer Tutucusu 3">
            <a:extLst>
              <a:ext uri="{FF2B5EF4-FFF2-40B4-BE49-F238E27FC236}">
                <a16:creationId xmlns:a16="http://schemas.microsoft.com/office/drawing/2014/main" id="{8C7CAE47-5772-4AF8-B047-2F2AD25D3148}"/>
              </a:ext>
            </a:extLst>
          </p:cNvPr>
          <p:cNvSpPr>
            <a:spLocks noGrp="1"/>
          </p:cNvSpPr>
          <p:nvPr>
            <p:ph type="ftr" sz="quarter" idx="2"/>
          </p:nvPr>
        </p:nvSpPr>
        <p:spPr>
          <a:xfrm>
            <a:off x="0" y="9428243"/>
            <a:ext cx="2946400" cy="49839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88A60CC0-6150-400D-9819-2EFBADDF5A60}"/>
              </a:ext>
            </a:extLst>
          </p:cNvPr>
          <p:cNvSpPr>
            <a:spLocks noGrp="1"/>
          </p:cNvSpPr>
          <p:nvPr>
            <p:ph type="sldNum" sz="quarter" idx="3"/>
          </p:nvPr>
        </p:nvSpPr>
        <p:spPr>
          <a:xfrm>
            <a:off x="3849688" y="9428243"/>
            <a:ext cx="2946400" cy="498395"/>
          </a:xfrm>
          <a:prstGeom prst="rect">
            <a:avLst/>
          </a:prstGeom>
        </p:spPr>
        <p:txBody>
          <a:bodyPr vert="horz" lIns="91440" tIns="45720" rIns="91440" bIns="45720" rtlCol="0" anchor="b"/>
          <a:lstStyle>
            <a:lvl1pPr algn="r">
              <a:defRPr sz="1200"/>
            </a:lvl1pPr>
          </a:lstStyle>
          <a:p>
            <a:fld id="{CB1A26D8-D9E0-4458-BD53-11E511811472}" type="slidenum">
              <a:rPr lang="tr-TR" smtClean="0"/>
              <a:pPr/>
              <a:t>‹#›</a:t>
            </a:fld>
            <a:endParaRPr lang="tr-TR"/>
          </a:p>
        </p:txBody>
      </p:sp>
    </p:spTree>
    <p:extLst>
      <p:ext uri="{BB962C8B-B14F-4D97-AF65-F5344CB8AC3E}">
        <p14:creationId xmlns:p14="http://schemas.microsoft.com/office/powerpoint/2010/main" val="12642190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139D8163-196F-4042-9C1B-A66BB8AED056}" type="datetimeFigureOut">
              <a:rPr lang="tr-TR" smtClean="0"/>
              <a:pPr/>
              <a:t>9.09.2020</a:t>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83E2567F-CCF2-4E32-86CB-5FDAC88A074A}" type="slidenum">
              <a:rPr lang="tr-TR" smtClean="0"/>
              <a:pPr/>
              <a:t>‹#›</a:t>
            </a:fld>
            <a:endParaRPr lang="tr-TR"/>
          </a:p>
        </p:txBody>
      </p:sp>
    </p:spTree>
    <p:extLst>
      <p:ext uri="{BB962C8B-B14F-4D97-AF65-F5344CB8AC3E}">
        <p14:creationId xmlns:p14="http://schemas.microsoft.com/office/powerpoint/2010/main" val="711286191"/>
      </p:ext>
    </p:extLst>
  </p:cSld>
  <p:clrMap bg1="lt1" tx1="dk1" bg2="lt2" tx2="dk2" accent1="accent1" accent2="accent2" accent3="accent3" accent4="accent4" accent5="accent5" accent6="accent6" hlink="hlink" folHlink="folHlink"/>
  <p:hf hdr="0" ftr="0" dt="0"/>
  <p:notesStyle>
    <a:lvl1pPr marL="0" algn="l" defTabSz="914304" rtl="0" eaLnBrk="1" latinLnBrk="0" hangingPunct="1">
      <a:defRPr sz="1200" kern="1200">
        <a:solidFill>
          <a:schemeClr val="tx1"/>
        </a:solidFill>
        <a:latin typeface="+mn-lt"/>
        <a:ea typeface="+mn-ea"/>
        <a:cs typeface="+mn-cs"/>
      </a:defRPr>
    </a:lvl1pPr>
    <a:lvl2pPr marL="457152" algn="l" defTabSz="914304" rtl="0" eaLnBrk="1" latinLnBrk="0" hangingPunct="1">
      <a:defRPr sz="1200" kern="1200">
        <a:solidFill>
          <a:schemeClr val="tx1"/>
        </a:solidFill>
        <a:latin typeface="+mn-lt"/>
        <a:ea typeface="+mn-ea"/>
        <a:cs typeface="+mn-cs"/>
      </a:defRPr>
    </a:lvl2pPr>
    <a:lvl3pPr marL="914304" algn="l" defTabSz="914304" rtl="0" eaLnBrk="1" latinLnBrk="0" hangingPunct="1">
      <a:defRPr sz="1200" kern="1200">
        <a:solidFill>
          <a:schemeClr val="tx1"/>
        </a:solidFill>
        <a:latin typeface="+mn-lt"/>
        <a:ea typeface="+mn-ea"/>
        <a:cs typeface="+mn-cs"/>
      </a:defRPr>
    </a:lvl3pPr>
    <a:lvl4pPr marL="1371456" algn="l" defTabSz="914304" rtl="0" eaLnBrk="1" latinLnBrk="0" hangingPunct="1">
      <a:defRPr sz="1200" kern="1200">
        <a:solidFill>
          <a:schemeClr val="tx1"/>
        </a:solidFill>
        <a:latin typeface="+mn-lt"/>
        <a:ea typeface="+mn-ea"/>
        <a:cs typeface="+mn-cs"/>
      </a:defRPr>
    </a:lvl4pPr>
    <a:lvl5pPr marL="1828606" algn="l" defTabSz="914304" rtl="0" eaLnBrk="1" latinLnBrk="0" hangingPunct="1">
      <a:defRPr sz="1200" kern="1200">
        <a:solidFill>
          <a:schemeClr val="tx1"/>
        </a:solidFill>
        <a:latin typeface="+mn-lt"/>
        <a:ea typeface="+mn-ea"/>
        <a:cs typeface="+mn-cs"/>
      </a:defRPr>
    </a:lvl5pPr>
    <a:lvl6pPr marL="2285759" algn="l" defTabSz="914304" rtl="0" eaLnBrk="1" latinLnBrk="0" hangingPunct="1">
      <a:defRPr sz="1200" kern="1200">
        <a:solidFill>
          <a:schemeClr val="tx1"/>
        </a:solidFill>
        <a:latin typeface="+mn-lt"/>
        <a:ea typeface="+mn-ea"/>
        <a:cs typeface="+mn-cs"/>
      </a:defRPr>
    </a:lvl6pPr>
    <a:lvl7pPr marL="2742910" algn="l" defTabSz="914304" rtl="0" eaLnBrk="1" latinLnBrk="0" hangingPunct="1">
      <a:defRPr sz="1200" kern="1200">
        <a:solidFill>
          <a:schemeClr val="tx1"/>
        </a:solidFill>
        <a:latin typeface="+mn-lt"/>
        <a:ea typeface="+mn-ea"/>
        <a:cs typeface="+mn-cs"/>
      </a:defRPr>
    </a:lvl7pPr>
    <a:lvl8pPr marL="3200062" algn="l" defTabSz="914304" rtl="0" eaLnBrk="1" latinLnBrk="0" hangingPunct="1">
      <a:defRPr sz="1200" kern="1200">
        <a:solidFill>
          <a:schemeClr val="tx1"/>
        </a:solidFill>
        <a:latin typeface="+mn-lt"/>
        <a:ea typeface="+mn-ea"/>
        <a:cs typeface="+mn-cs"/>
      </a:defRPr>
    </a:lvl8pPr>
    <a:lvl9pPr marL="3657213" algn="l" defTabSz="91430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7575" y="744538"/>
            <a:ext cx="496252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D6E34-B677-B745-B8AD-D53261D3AD9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388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7575" y="744538"/>
            <a:ext cx="496252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D6E34-B677-B745-B8AD-D53261D3AD9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333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7575" y="744538"/>
            <a:ext cx="496252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D6E34-B677-B745-B8AD-D53261D3AD9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179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7575" y="744538"/>
            <a:ext cx="496252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D6E34-B677-B745-B8AD-D53261D3AD9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147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7575" y="744538"/>
            <a:ext cx="496252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D6E34-B677-B745-B8AD-D53261D3AD9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7493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7575" y="744538"/>
            <a:ext cx="496252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D6E34-B677-B745-B8AD-D53261D3AD9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5476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7575" y="744538"/>
            <a:ext cx="496252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D6E34-B677-B745-B8AD-D53261D3AD9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984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7575" y="744538"/>
            <a:ext cx="496252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D6E34-B677-B745-B8AD-D53261D3AD9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66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7575" y="744538"/>
            <a:ext cx="496252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D6E34-B677-B745-B8AD-D53261D3AD9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794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7575" y="744538"/>
            <a:ext cx="496252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D6E34-B677-B745-B8AD-D53261D3AD9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148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7575" y="744538"/>
            <a:ext cx="496252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D6E34-B677-B745-B8AD-D53261D3AD9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2610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7575" y="744538"/>
            <a:ext cx="496252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D6E34-B677-B745-B8AD-D53261D3AD9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202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7575" y="744538"/>
            <a:ext cx="496252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D6E34-B677-B745-B8AD-D53261D3AD9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068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7575" y="744538"/>
            <a:ext cx="496252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D6E34-B677-B745-B8AD-D53261D3AD9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455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7575" y="744538"/>
            <a:ext cx="496252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D6E34-B677-B745-B8AD-D53261D3AD9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066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7575" y="744538"/>
            <a:ext cx="496252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D6E34-B677-B745-B8AD-D53261D3AD9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912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9"/>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7198" indent="0" algn="ctr">
              <a:buNone/>
              <a:defRPr>
                <a:solidFill>
                  <a:schemeClr val="tx1">
                    <a:tint val="75000"/>
                  </a:schemeClr>
                </a:solidFill>
              </a:defRPr>
            </a:lvl2pPr>
            <a:lvl3pPr marL="914395" indent="0" algn="ctr">
              <a:buNone/>
              <a:defRPr>
                <a:solidFill>
                  <a:schemeClr val="tx1">
                    <a:tint val="75000"/>
                  </a:schemeClr>
                </a:solidFill>
              </a:defRPr>
            </a:lvl3pPr>
            <a:lvl4pPr marL="1371592" indent="0" algn="ctr">
              <a:buNone/>
              <a:defRPr>
                <a:solidFill>
                  <a:schemeClr val="tx1">
                    <a:tint val="75000"/>
                  </a:schemeClr>
                </a:solidFill>
              </a:defRPr>
            </a:lvl4pPr>
            <a:lvl5pPr marL="1828789" indent="0" algn="ctr">
              <a:buNone/>
              <a:defRPr>
                <a:solidFill>
                  <a:schemeClr val="tx1">
                    <a:tint val="75000"/>
                  </a:schemeClr>
                </a:solidFill>
              </a:defRPr>
            </a:lvl5pPr>
            <a:lvl6pPr marL="2285987" indent="0" algn="ctr">
              <a:buNone/>
              <a:defRPr>
                <a:solidFill>
                  <a:schemeClr val="tx1">
                    <a:tint val="75000"/>
                  </a:schemeClr>
                </a:solidFill>
              </a:defRPr>
            </a:lvl6pPr>
            <a:lvl7pPr marL="2743185" indent="0" algn="ctr">
              <a:buNone/>
              <a:defRPr>
                <a:solidFill>
                  <a:schemeClr val="tx1">
                    <a:tint val="75000"/>
                  </a:schemeClr>
                </a:solidFill>
              </a:defRPr>
            </a:lvl7pPr>
            <a:lvl8pPr marL="3200381" indent="0" algn="ctr">
              <a:buNone/>
              <a:defRPr>
                <a:solidFill>
                  <a:schemeClr val="tx1">
                    <a:tint val="75000"/>
                  </a:schemeClr>
                </a:solidFill>
              </a:defRPr>
            </a:lvl8pPr>
            <a:lvl9pPr marL="3657579"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1A4947B5-043D-4F95-A03C-02E0BBFBC28F}" type="datetime1">
              <a:rPr lang="tr-TR" smtClean="0"/>
              <a:t>9.09.2020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80E5885-4BC6-44D8-AC5D-6EE9B0010195}" type="datetime1">
              <a:rPr lang="tr-TR" smtClean="0"/>
              <a:t>9.09.2020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2"/>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42"/>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386C389F-5DB3-406A-9A16-4926699D8AA1}" type="datetime1">
              <a:rPr lang="tr-TR" smtClean="0"/>
              <a:t>9.09.2020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7A432104-7B3C-4372-822C-C10A7A4A62F1}" type="datetime1">
              <a:rPr lang="tr-TR" smtClean="0"/>
              <a:t>9.09.2020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4"/>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198" indent="0">
              <a:buNone/>
              <a:defRPr sz="1800">
                <a:solidFill>
                  <a:schemeClr val="tx1">
                    <a:tint val="75000"/>
                  </a:schemeClr>
                </a:solidFill>
              </a:defRPr>
            </a:lvl2pPr>
            <a:lvl3pPr marL="914395" indent="0">
              <a:buNone/>
              <a:defRPr sz="1600">
                <a:solidFill>
                  <a:schemeClr val="tx1">
                    <a:tint val="75000"/>
                  </a:schemeClr>
                </a:solidFill>
              </a:defRPr>
            </a:lvl3pPr>
            <a:lvl4pPr marL="1371592" indent="0">
              <a:buNone/>
              <a:defRPr sz="1400">
                <a:solidFill>
                  <a:schemeClr val="tx1">
                    <a:tint val="75000"/>
                  </a:schemeClr>
                </a:solidFill>
              </a:defRPr>
            </a:lvl4pPr>
            <a:lvl5pPr marL="1828789" indent="0">
              <a:buNone/>
              <a:defRPr sz="1400">
                <a:solidFill>
                  <a:schemeClr val="tx1">
                    <a:tint val="75000"/>
                  </a:schemeClr>
                </a:solidFill>
              </a:defRPr>
            </a:lvl5pPr>
            <a:lvl6pPr marL="2285987" indent="0">
              <a:buNone/>
              <a:defRPr sz="1400">
                <a:solidFill>
                  <a:schemeClr val="tx1">
                    <a:tint val="75000"/>
                  </a:schemeClr>
                </a:solidFill>
              </a:defRPr>
            </a:lvl6pPr>
            <a:lvl7pPr marL="2743185" indent="0">
              <a:buNone/>
              <a:defRPr sz="1400">
                <a:solidFill>
                  <a:schemeClr val="tx1">
                    <a:tint val="75000"/>
                  </a:schemeClr>
                </a:solidFill>
              </a:defRPr>
            </a:lvl7pPr>
            <a:lvl8pPr marL="3200381" indent="0">
              <a:buNone/>
              <a:defRPr sz="1400">
                <a:solidFill>
                  <a:schemeClr val="tx1">
                    <a:tint val="75000"/>
                  </a:schemeClr>
                </a:solidFill>
              </a:defRPr>
            </a:lvl8pPr>
            <a:lvl9pPr marL="3657579"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25D91DE5-8037-46A1-9D5A-E214A8C654D3}" type="datetime1">
              <a:rPr lang="tr-TR" smtClean="0"/>
              <a:t>9.09.2020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3348153A-0E90-44AD-A66D-902F6E6A14CF}" type="datetime1">
              <a:rPr lang="tr-TR" smtClean="0"/>
              <a:t>9.09.2020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4"/>
            <a:ext cx="4040188" cy="63976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8" y="1535114"/>
            <a:ext cx="4041775" cy="63976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FAC474EE-4A1C-4F86-9922-B4B4495B1F59}" type="datetime1">
              <a:rPr lang="tr-TR" smtClean="0"/>
              <a:t>9.09.2020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B57F53D0-88AB-4BE2-98FE-DBF83CF2FA38}" type="datetime1">
              <a:rPr lang="tr-TR" smtClean="0"/>
              <a:t>9.09.2020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BA2BC8A-A025-4D68-A956-ABF16192A32A}" type="datetime1">
              <a:rPr lang="tr-TR" smtClean="0"/>
              <a:t>9.09.2020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3"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3" y="1435103"/>
            <a:ext cx="3008313" cy="4691063"/>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28FFD01C-FCF5-46B3-974B-3493A93F7EAF}" type="datetime1">
              <a:rPr lang="tr-TR" smtClean="0"/>
              <a:t>9.09.2020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198"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5" indent="0">
              <a:buNone/>
              <a:defRPr sz="2000"/>
            </a:lvl7pPr>
            <a:lvl8pPr marL="3200381" indent="0">
              <a:buNone/>
              <a:defRPr sz="2000"/>
            </a:lvl8pPr>
            <a:lvl9pPr marL="3657579"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47B25F4A-341C-4DC8-96DD-C5F2970A37BF}" type="datetime1">
              <a:rPr lang="tr-TR" smtClean="0"/>
              <a:t>9.09.2020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99F19-AA46-4432-A7B1-4737B7BADB2E}" type="datetime1">
              <a:rPr lang="tr-TR" smtClean="0"/>
              <a:t>9.09.2020</a:t>
            </a:fld>
            <a:endParaRPr lang="tr-TR"/>
          </a:p>
        </p:txBody>
      </p:sp>
      <p:sp>
        <p:nvSpPr>
          <p:cNvPr id="5" name="4 Altbilgi Yer Tutucusu"/>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395" rtl="0" eaLnBrk="1" latinLnBrk="0" hangingPunct="1">
        <a:spcBef>
          <a:spcPct val="0"/>
        </a:spcBef>
        <a:buNone/>
        <a:defRPr sz="4400" kern="1200">
          <a:solidFill>
            <a:schemeClr val="tx1"/>
          </a:solidFill>
          <a:latin typeface="+mj-lt"/>
          <a:ea typeface="+mj-ea"/>
          <a:cs typeface="+mj-cs"/>
        </a:defRPr>
      </a:lvl1pPr>
    </p:titleStyle>
    <p:bodyStyle>
      <a:lvl1pPr marL="342898" indent="-342898" algn="l" defTabSz="91439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6" indent="-285748" algn="l" defTabSz="91439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93" indent="-228598" algn="l" defTabSz="91439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91"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88"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85"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83"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80"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77" indent="-228598" algn="l" defTabSz="91439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3.jpe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5.jpe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4.jpe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8.jpe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etin kutusu 16">
            <a:extLst>
              <a:ext uri="{FF2B5EF4-FFF2-40B4-BE49-F238E27FC236}">
                <a16:creationId xmlns:a16="http://schemas.microsoft.com/office/drawing/2014/main" id="{3D6D2078-1669-41FF-8A4E-023E6CFAAE55}"/>
              </a:ext>
            </a:extLst>
          </p:cNvPr>
          <p:cNvSpPr txBox="1"/>
          <p:nvPr/>
        </p:nvSpPr>
        <p:spPr>
          <a:xfrm>
            <a:off x="1421965" y="4592479"/>
            <a:ext cx="6660074" cy="1446550"/>
          </a:xfrm>
          <a:prstGeom prst="rect">
            <a:avLst/>
          </a:prstGeom>
          <a:noFill/>
        </p:spPr>
        <p:txBody>
          <a:bodyPr wrap="square" rtlCol="0">
            <a:spAutoFit/>
          </a:bodyPr>
          <a:lstStyle/>
          <a:p>
            <a:pPr algn="ctr"/>
            <a:endParaRPr lang="tr-TR" sz="2200" b="1" dirty="0" smtClean="0">
              <a:solidFill>
                <a:srgbClr val="58B7B3"/>
              </a:solidFill>
              <a:latin typeface="Arial" panose="020B0604020202020204" pitchFamily="34" charset="0"/>
              <a:cs typeface="Arial" panose="020B0604020202020204" pitchFamily="34" charset="0"/>
            </a:endParaRPr>
          </a:p>
          <a:p>
            <a:pPr algn="ctr"/>
            <a:r>
              <a:rPr lang="tr-TR" sz="2200" b="1" dirty="0" smtClean="0">
                <a:solidFill>
                  <a:srgbClr val="58B7B3"/>
                </a:solidFill>
                <a:latin typeface="Arial" panose="020B0604020202020204" pitchFamily="34" charset="0"/>
                <a:cs typeface="Arial" panose="020B0604020202020204" pitchFamily="34" charset="0"/>
              </a:rPr>
              <a:t>Hayat Eve Sığar Uygulaması (HES) ve Güvenli Alan Sorgulaması  Hizmeti Bilgilendirme  Sunumu</a:t>
            </a:r>
            <a:endParaRPr lang="tr-TR" sz="2200" b="1" dirty="0">
              <a:solidFill>
                <a:srgbClr val="58B7B3"/>
              </a:solidFill>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1977" y="1718982"/>
            <a:ext cx="4500049" cy="2970034"/>
          </a:xfrm>
          <a:prstGeom prst="rect">
            <a:avLst/>
          </a:prstGeom>
          <a:scene3d>
            <a:camera prst="isometricLeftDown">
              <a:rot lat="2100000" lon="21594000" rev="0"/>
            </a:camera>
            <a:lightRig rig="threePt" dir="t"/>
          </a:scene3d>
        </p:spPr>
      </p:pic>
      <p:sp>
        <p:nvSpPr>
          <p:cNvPr id="5" name="Slayt Numarası Yer Tutucusu 4"/>
          <p:cNvSpPr>
            <a:spLocks noGrp="1"/>
          </p:cNvSpPr>
          <p:nvPr>
            <p:ph type="sldNum" sz="quarter" idx="12"/>
          </p:nvPr>
        </p:nvSpPr>
        <p:spPr/>
        <p:txBody>
          <a:bodyPr/>
          <a:lstStyle/>
          <a:p>
            <a:fld id="{F302176B-0E47-46AC-8F43-DAB4B8A37D06}" type="slidenum">
              <a:rPr lang="tr-TR" smtClean="0"/>
              <a:pPr/>
              <a:t>1</a:t>
            </a:fld>
            <a:endParaRPr lang="tr-TR"/>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54" y="278965"/>
            <a:ext cx="1559975" cy="1559975"/>
          </a:xfrm>
          <a:prstGeom prst="rect">
            <a:avLst/>
          </a:prstGeom>
        </p:spPr>
      </p:pic>
      <p:pic>
        <p:nvPicPr>
          <p:cNvPr id="8" name="Resim 7"/>
          <p:cNvPicPr>
            <a:picLocks noChangeAspect="1"/>
          </p:cNvPicPr>
          <p:nvPr/>
        </p:nvPicPr>
        <p:blipFill rotWithShape="1">
          <a:blip r:embed="rId5" cstate="print">
            <a:extLst>
              <a:ext uri="{28A0092B-C50C-407E-A947-70E740481C1C}">
                <a14:useLocalDpi xmlns:a14="http://schemas.microsoft.com/office/drawing/2010/main" val="0"/>
              </a:ext>
            </a:extLst>
          </a:blip>
          <a:srcRect r="13975"/>
          <a:stretch/>
        </p:blipFill>
        <p:spPr>
          <a:xfrm>
            <a:off x="6860970" y="278967"/>
            <a:ext cx="2064902" cy="1558800"/>
          </a:xfrm>
          <a:prstGeom prst="rect">
            <a:avLst/>
          </a:prstGeom>
        </p:spPr>
      </p:pic>
    </p:spTree>
    <p:extLst>
      <p:ext uri="{BB962C8B-B14F-4D97-AF65-F5344CB8AC3E}">
        <p14:creationId xmlns:p14="http://schemas.microsoft.com/office/powerpoint/2010/main" val="2805591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C38A8BD8-34BD-4349-A497-92FB78BE4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4372"/>
            <a:ext cx="9144000" cy="1016000"/>
          </a:xfrm>
          <a:prstGeom prst="rect">
            <a:avLst/>
          </a:prstGeom>
        </p:spPr>
      </p:pic>
      <p:sp>
        <p:nvSpPr>
          <p:cNvPr id="14" name="Metin kutusu 13">
            <a:extLst>
              <a:ext uri="{FF2B5EF4-FFF2-40B4-BE49-F238E27FC236}">
                <a16:creationId xmlns:a16="http://schemas.microsoft.com/office/drawing/2014/main" id="{CAC412E0-94EC-4ED3-89CF-32D33ABAAB5B}"/>
              </a:ext>
            </a:extLst>
          </p:cNvPr>
          <p:cNvSpPr txBox="1"/>
          <p:nvPr/>
        </p:nvSpPr>
        <p:spPr>
          <a:xfrm>
            <a:off x="1884979" y="428678"/>
            <a:ext cx="5478584" cy="461665"/>
          </a:xfrm>
          <a:prstGeom prst="rect">
            <a:avLst/>
          </a:prstGeom>
          <a:noFill/>
        </p:spPr>
        <p:txBody>
          <a:bodyPr wrap="square" rtlCol="0">
            <a:spAutoFit/>
          </a:bodyPr>
          <a:lstStyle/>
          <a:p>
            <a:r>
              <a:rPr lang="tr-TR" sz="2400" b="1" dirty="0" smtClean="0">
                <a:solidFill>
                  <a:schemeClr val="bg1"/>
                </a:solidFill>
                <a:latin typeface="Arial" panose="020B0604020202020204" pitchFamily="34" charset="0"/>
                <a:cs typeface="Arial" panose="020B0604020202020204" pitchFamily="34" charset="0"/>
              </a:rPr>
              <a:t>Hayat Eve Sığar (HES) Uygulaması</a:t>
            </a:r>
            <a:endParaRPr lang="tr-TR" sz="2400" b="1" dirty="0">
              <a:solidFill>
                <a:schemeClr val="bg1"/>
              </a:solidFill>
              <a:latin typeface="Arial" panose="020B0604020202020204" pitchFamily="34" charset="0"/>
              <a:cs typeface="Arial" panose="020B0604020202020204" pitchFamily="34" charset="0"/>
            </a:endParaRPr>
          </a:p>
        </p:txBody>
      </p:sp>
      <p:sp>
        <p:nvSpPr>
          <p:cNvPr id="2" name="Dikdörtgen 1"/>
          <p:cNvSpPr/>
          <p:nvPr/>
        </p:nvSpPr>
        <p:spPr>
          <a:xfrm>
            <a:off x="341953" y="1541937"/>
            <a:ext cx="3960044" cy="1277786"/>
          </a:xfrm>
          <a:prstGeom prst="rect">
            <a:avLst/>
          </a:prstGeom>
        </p:spPr>
        <p:txBody>
          <a:bodyPr wrap="square">
            <a:spAutoFit/>
          </a:bodyPr>
          <a:lstStyle/>
          <a:p>
            <a:pPr algn="just">
              <a:lnSpc>
                <a:spcPct val="107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6</a:t>
            </a:r>
            <a:r>
              <a:rPr lang="tr-TR" dirty="0" smtClean="0">
                <a:latin typeface="Times New Roman" panose="02020603050405020304" pitchFamily="18" charset="0"/>
                <a:ea typeface="Calibri" panose="020F0502020204030204" pitchFamily="34" charset="0"/>
                <a:cs typeface="Times New Roman" panose="02020603050405020304" pitchFamily="18" charset="0"/>
              </a:rPr>
              <a:t>-HES Koduna daha kolay paylaşmak için </a:t>
            </a:r>
            <a:r>
              <a:rPr lang="tr-TR" b="1" dirty="0" smtClean="0">
                <a:latin typeface="Times New Roman" panose="02020603050405020304" pitchFamily="18" charset="0"/>
                <a:ea typeface="Calibri" panose="020F0502020204030204" pitchFamily="34" charset="0"/>
                <a:cs typeface="Times New Roman" panose="02020603050405020304" pitchFamily="18" charset="0"/>
              </a:rPr>
              <a:t>QR koda sağ üst köşeden çevirerek </a:t>
            </a:r>
            <a:r>
              <a:rPr lang="tr-TR" dirty="0" smtClean="0">
                <a:latin typeface="Times New Roman" panose="02020603050405020304" pitchFamily="18" charset="0"/>
                <a:ea typeface="Calibri" panose="020F0502020204030204" pitchFamily="34" charset="0"/>
                <a:cs typeface="Times New Roman" panose="02020603050405020304" pitchFamily="18" charset="0"/>
              </a:rPr>
              <a:t>sizden talep edenlere  paylaşabilirsiniz.</a:t>
            </a:r>
            <a:endParaRPr lang="tr-TR" sz="1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Resim 2"/>
          <p:cNvPicPr>
            <a:picLocks noChangeAspect="1"/>
          </p:cNvPicPr>
          <p:nvPr/>
        </p:nvPicPr>
        <p:blipFill rotWithShape="1">
          <a:blip r:embed="rId4">
            <a:extLst>
              <a:ext uri="{28A0092B-C50C-407E-A947-70E740481C1C}">
                <a14:useLocalDpi xmlns:a14="http://schemas.microsoft.com/office/drawing/2010/main" val="0"/>
              </a:ext>
            </a:extLst>
          </a:blip>
          <a:srcRect t="4590" b="72310"/>
          <a:stretch/>
        </p:blipFill>
        <p:spPr>
          <a:xfrm>
            <a:off x="4624271" y="1277289"/>
            <a:ext cx="3163253" cy="1584162"/>
          </a:xfrm>
          <a:prstGeom prst="rect">
            <a:avLst/>
          </a:prstGeom>
        </p:spPr>
      </p:pic>
      <p:sp>
        <p:nvSpPr>
          <p:cNvPr id="9" name="Sağ Ok 8"/>
          <p:cNvSpPr/>
          <p:nvPr/>
        </p:nvSpPr>
        <p:spPr>
          <a:xfrm rot="10800000">
            <a:off x="7992038" y="1876927"/>
            <a:ext cx="810009" cy="27000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rotWithShape="1">
          <a:blip r:embed="rId5" cstate="print">
            <a:extLst>
              <a:ext uri="{28A0092B-C50C-407E-A947-70E740481C1C}">
                <a14:useLocalDpi xmlns:a14="http://schemas.microsoft.com/office/drawing/2010/main" val="0"/>
              </a:ext>
            </a:extLst>
          </a:blip>
          <a:srcRect t="4870" b="51312"/>
          <a:stretch/>
        </p:blipFill>
        <p:spPr>
          <a:xfrm>
            <a:off x="2321975" y="3532045"/>
            <a:ext cx="3690041" cy="3004949"/>
          </a:xfrm>
          <a:prstGeom prst="rect">
            <a:avLst/>
          </a:prstGeom>
        </p:spPr>
      </p:pic>
      <p:sp>
        <p:nvSpPr>
          <p:cNvPr id="5" name="Slayt Numarası Yer Tutucusu 4"/>
          <p:cNvSpPr>
            <a:spLocks noGrp="1"/>
          </p:cNvSpPr>
          <p:nvPr>
            <p:ph type="sldNum" sz="quarter" idx="12"/>
          </p:nvPr>
        </p:nvSpPr>
        <p:spPr/>
        <p:txBody>
          <a:bodyPr/>
          <a:lstStyle/>
          <a:p>
            <a:fld id="{F302176B-0E47-46AC-8F43-DAB4B8A37D06}" type="slidenum">
              <a:rPr lang="tr-TR" smtClean="0"/>
              <a:pPr/>
              <a:t>10</a:t>
            </a:fld>
            <a:endParaRPr lang="tr-TR"/>
          </a:p>
        </p:txBody>
      </p:sp>
      <p:pic>
        <p:nvPicPr>
          <p:cNvPr id="10" name="Resi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958" y="268649"/>
            <a:ext cx="810009" cy="781722"/>
          </a:xfrm>
          <a:prstGeom prst="rect">
            <a:avLst/>
          </a:prstGeom>
        </p:spPr>
      </p:pic>
      <p:sp>
        <p:nvSpPr>
          <p:cNvPr id="6" name="Metin kutusu 5"/>
          <p:cNvSpPr txBox="1"/>
          <p:nvPr/>
        </p:nvSpPr>
        <p:spPr>
          <a:xfrm>
            <a:off x="4842003" y="1718981"/>
            <a:ext cx="2340026" cy="369332"/>
          </a:xfrm>
          <a:prstGeom prst="rect">
            <a:avLst/>
          </a:prstGeom>
          <a:noFill/>
        </p:spPr>
        <p:txBody>
          <a:bodyPr wrap="square" rtlCol="0">
            <a:spAutoFit/>
          </a:bodyPr>
          <a:lstStyle/>
          <a:p>
            <a:r>
              <a:rPr lang="tr-TR" b="1" dirty="0" smtClean="0"/>
              <a:t>ABECE DEDECE</a:t>
            </a:r>
            <a:endParaRPr lang="tr-TR" b="1" dirty="0"/>
          </a:p>
        </p:txBody>
      </p:sp>
    </p:spTree>
    <p:extLst>
      <p:ext uri="{BB962C8B-B14F-4D97-AF65-F5344CB8AC3E}">
        <p14:creationId xmlns:p14="http://schemas.microsoft.com/office/powerpoint/2010/main" val="2127371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C38A8BD8-34BD-4349-A497-92FB78BE4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4372"/>
            <a:ext cx="9144000" cy="1016000"/>
          </a:xfrm>
          <a:prstGeom prst="rect">
            <a:avLst/>
          </a:prstGeom>
        </p:spPr>
      </p:pic>
      <p:sp>
        <p:nvSpPr>
          <p:cNvPr id="14" name="Metin kutusu 13">
            <a:extLst>
              <a:ext uri="{FF2B5EF4-FFF2-40B4-BE49-F238E27FC236}">
                <a16:creationId xmlns:a16="http://schemas.microsoft.com/office/drawing/2014/main" id="{CAC412E0-94EC-4ED3-89CF-32D33ABAAB5B}"/>
              </a:ext>
            </a:extLst>
          </p:cNvPr>
          <p:cNvSpPr txBox="1"/>
          <p:nvPr/>
        </p:nvSpPr>
        <p:spPr>
          <a:xfrm>
            <a:off x="1884979" y="428678"/>
            <a:ext cx="5478584" cy="461665"/>
          </a:xfrm>
          <a:prstGeom prst="rect">
            <a:avLst/>
          </a:prstGeom>
          <a:noFill/>
        </p:spPr>
        <p:txBody>
          <a:bodyPr wrap="square" rtlCol="0">
            <a:spAutoFit/>
          </a:bodyPr>
          <a:lstStyle/>
          <a:p>
            <a:r>
              <a:rPr lang="tr-TR" sz="2400" b="1" dirty="0" smtClean="0">
                <a:solidFill>
                  <a:schemeClr val="bg1"/>
                </a:solidFill>
                <a:latin typeface="Arial" panose="020B0604020202020204" pitchFamily="34" charset="0"/>
                <a:cs typeface="Arial" panose="020B0604020202020204" pitchFamily="34" charset="0"/>
              </a:rPr>
              <a:t>Hayat Eve Sığar (HES) Uygulaması</a:t>
            </a:r>
            <a:endParaRPr lang="tr-TR" sz="2400" b="1" dirty="0">
              <a:solidFill>
                <a:schemeClr val="bg1"/>
              </a:solidFill>
              <a:latin typeface="Arial" panose="020B0604020202020204" pitchFamily="34" charset="0"/>
              <a:cs typeface="Arial" panose="020B0604020202020204" pitchFamily="34" charset="0"/>
            </a:endParaRPr>
          </a:p>
        </p:txBody>
      </p:sp>
      <p:sp>
        <p:nvSpPr>
          <p:cNvPr id="2" name="Dikdörtgen 1"/>
          <p:cNvSpPr/>
          <p:nvPr/>
        </p:nvSpPr>
        <p:spPr>
          <a:xfrm>
            <a:off x="611956" y="1189584"/>
            <a:ext cx="8048392" cy="685059"/>
          </a:xfrm>
          <a:prstGeom prst="rect">
            <a:avLst/>
          </a:prstGeom>
        </p:spPr>
        <p:txBody>
          <a:bodyPr wrap="square">
            <a:spAutoFit/>
          </a:bodyPr>
          <a:lstStyle/>
          <a:p>
            <a:pPr>
              <a:lnSpc>
                <a:spcPct val="107000"/>
              </a:lnSpc>
              <a:spcAft>
                <a:spcPts val="800"/>
              </a:spcAft>
            </a:pPr>
            <a:r>
              <a:rPr lang="tr-TR" dirty="0" smtClean="0">
                <a:latin typeface="Times New Roman" panose="02020603050405020304" pitchFamily="18" charset="0"/>
                <a:ea typeface="Calibri" panose="020F0502020204030204" pitchFamily="34" charset="0"/>
                <a:cs typeface="Times New Roman" panose="02020603050405020304" pitchFamily="18" charset="0"/>
              </a:rPr>
              <a:t>7-HES Kodu sorgulamasında sistem aşağıdaki gibi sonuçlar  verecektir. Çıkan sonuca göre kurum ve işletmeler süreci yöneteceklerdir.</a:t>
            </a:r>
            <a:endParaRPr lang="tr-TR" sz="1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Resim 4"/>
          <p:cNvPicPr>
            <a:picLocks noChangeAspect="1"/>
          </p:cNvPicPr>
          <p:nvPr/>
        </p:nvPicPr>
        <p:blipFill rotWithShape="1">
          <a:blip r:embed="rId4">
            <a:extLst>
              <a:ext uri="{28A0092B-C50C-407E-A947-70E740481C1C}">
                <a14:useLocalDpi xmlns:a14="http://schemas.microsoft.com/office/drawing/2010/main" val="0"/>
              </a:ext>
            </a:extLst>
          </a:blip>
          <a:srcRect t="22441" b="36877"/>
          <a:stretch/>
        </p:blipFill>
        <p:spPr>
          <a:xfrm>
            <a:off x="5022005" y="2618991"/>
            <a:ext cx="3163253" cy="2790031"/>
          </a:xfrm>
          <a:prstGeom prst="rect">
            <a:avLst/>
          </a:prstGeom>
        </p:spPr>
      </p:pic>
      <p:pic>
        <p:nvPicPr>
          <p:cNvPr id="11" name="Resim 10"/>
          <p:cNvPicPr>
            <a:picLocks noChangeAspect="1"/>
          </p:cNvPicPr>
          <p:nvPr/>
        </p:nvPicPr>
        <p:blipFill rotWithShape="1">
          <a:blip r:embed="rId5">
            <a:extLst>
              <a:ext uri="{28A0092B-C50C-407E-A947-70E740481C1C}">
                <a14:useLocalDpi xmlns:a14="http://schemas.microsoft.com/office/drawing/2010/main" val="0"/>
              </a:ext>
            </a:extLst>
          </a:blip>
          <a:srcRect t="29003" b="35564"/>
          <a:stretch/>
        </p:blipFill>
        <p:spPr>
          <a:xfrm>
            <a:off x="858946" y="2618991"/>
            <a:ext cx="3163253" cy="2817320"/>
          </a:xfrm>
          <a:prstGeom prst="rect">
            <a:avLst/>
          </a:prstGeom>
        </p:spPr>
      </p:pic>
      <p:sp>
        <p:nvSpPr>
          <p:cNvPr id="12" name="Dikdörtgen 11"/>
          <p:cNvSpPr/>
          <p:nvPr/>
        </p:nvSpPr>
        <p:spPr>
          <a:xfrm>
            <a:off x="6012016" y="3338999"/>
            <a:ext cx="90001" cy="135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Yuvarlatılmış Dikdörtgen 12"/>
          <p:cNvSpPr/>
          <p:nvPr/>
        </p:nvSpPr>
        <p:spPr>
          <a:xfrm>
            <a:off x="6552023" y="3158998"/>
            <a:ext cx="360004" cy="18000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Slayt Numarası Yer Tutucusu 14"/>
          <p:cNvSpPr>
            <a:spLocks noGrp="1"/>
          </p:cNvSpPr>
          <p:nvPr>
            <p:ph type="sldNum" sz="quarter" idx="12"/>
          </p:nvPr>
        </p:nvSpPr>
        <p:spPr/>
        <p:txBody>
          <a:bodyPr/>
          <a:lstStyle/>
          <a:p>
            <a:fld id="{F302176B-0E47-46AC-8F43-DAB4B8A37D06}" type="slidenum">
              <a:rPr lang="tr-TR" smtClean="0"/>
              <a:pPr/>
              <a:t>11</a:t>
            </a:fld>
            <a:endParaRPr lang="tr-TR"/>
          </a:p>
        </p:txBody>
      </p:sp>
      <p:pic>
        <p:nvPicPr>
          <p:cNvPr id="17" name="Resi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958" y="268649"/>
            <a:ext cx="810009" cy="781722"/>
          </a:xfrm>
          <a:prstGeom prst="rect">
            <a:avLst/>
          </a:prstGeom>
        </p:spPr>
      </p:pic>
    </p:spTree>
    <p:extLst>
      <p:ext uri="{BB962C8B-B14F-4D97-AF65-F5344CB8AC3E}">
        <p14:creationId xmlns:p14="http://schemas.microsoft.com/office/powerpoint/2010/main" val="3582828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C38A8BD8-34BD-4349-A497-92FB78BE4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4372"/>
            <a:ext cx="9144000" cy="1016000"/>
          </a:xfrm>
          <a:prstGeom prst="rect">
            <a:avLst/>
          </a:prstGeom>
        </p:spPr>
      </p:pic>
      <p:sp>
        <p:nvSpPr>
          <p:cNvPr id="14" name="Metin kutusu 13">
            <a:extLst>
              <a:ext uri="{FF2B5EF4-FFF2-40B4-BE49-F238E27FC236}">
                <a16:creationId xmlns:a16="http://schemas.microsoft.com/office/drawing/2014/main" id="{CAC412E0-94EC-4ED3-89CF-32D33ABAAB5B}"/>
              </a:ext>
            </a:extLst>
          </p:cNvPr>
          <p:cNvSpPr txBox="1"/>
          <p:nvPr/>
        </p:nvSpPr>
        <p:spPr>
          <a:xfrm>
            <a:off x="1884979" y="428678"/>
            <a:ext cx="5478584" cy="461665"/>
          </a:xfrm>
          <a:prstGeom prst="rect">
            <a:avLst/>
          </a:prstGeom>
          <a:noFill/>
        </p:spPr>
        <p:txBody>
          <a:bodyPr wrap="square" rtlCol="0">
            <a:spAutoFit/>
          </a:bodyPr>
          <a:lstStyle/>
          <a:p>
            <a:r>
              <a:rPr lang="tr-TR" sz="2400" b="1" dirty="0" smtClean="0">
                <a:solidFill>
                  <a:schemeClr val="bg1"/>
                </a:solidFill>
                <a:latin typeface="Arial" panose="020B0604020202020204" pitchFamily="34" charset="0"/>
                <a:cs typeface="Arial" panose="020B0604020202020204" pitchFamily="34" charset="0"/>
              </a:rPr>
              <a:t>Hayat Eve Sığar (HES) Uygulaması</a:t>
            </a:r>
            <a:endParaRPr lang="tr-TR" sz="2400" b="1" dirty="0">
              <a:solidFill>
                <a:schemeClr val="bg1"/>
              </a:solidFill>
              <a:latin typeface="Arial" panose="020B0604020202020204" pitchFamily="34" charset="0"/>
              <a:cs typeface="Arial" panose="020B0604020202020204" pitchFamily="34" charset="0"/>
            </a:endParaRPr>
          </a:p>
        </p:txBody>
      </p:sp>
      <p:sp>
        <p:nvSpPr>
          <p:cNvPr id="2" name="Dikdörtgen 1"/>
          <p:cNvSpPr/>
          <p:nvPr/>
        </p:nvSpPr>
        <p:spPr>
          <a:xfrm>
            <a:off x="431953" y="1154649"/>
            <a:ext cx="8550095" cy="646331"/>
          </a:xfrm>
          <a:prstGeom prst="rect">
            <a:avLst/>
          </a:prstGeom>
        </p:spPr>
        <p:txBody>
          <a:bodyPr wrap="square">
            <a:spAutoFit/>
          </a:bodyPr>
          <a:lstStyle/>
          <a:p>
            <a:pPr algn="ctr"/>
            <a:r>
              <a:rPr lang="tr-TR"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Akıllı (</a:t>
            </a:r>
            <a:r>
              <a:rPr lang="tr-TR"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a:t>
            </a:r>
            <a:r>
              <a:rPr lang="tr-TR"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ndroid</a:t>
            </a:r>
            <a:r>
              <a:rPr lang="tr-TR"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tr-TR"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ios</a:t>
            </a:r>
            <a:r>
              <a:rPr lang="tr-T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tr-TR"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Telefonu Olmayan </a:t>
            </a:r>
            <a:r>
              <a:rPr lang="tr-T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Çalışan/Vatandaşların </a:t>
            </a:r>
            <a:r>
              <a:rPr lang="tr-TR"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HES KODU ALMA /GÜVENLİ </a:t>
            </a:r>
            <a:r>
              <a:rPr lang="tr-T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ALAN </a:t>
            </a:r>
            <a:r>
              <a:rPr lang="tr-TR"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İşlemleri</a:t>
            </a:r>
            <a:r>
              <a:rPr lang="tr-T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tr-TR" b="1" dirty="0">
              <a:solidFill>
                <a:srgbClr val="FF0000"/>
              </a:solidFill>
            </a:endParaRPr>
          </a:p>
        </p:txBody>
      </p:sp>
      <p:sp>
        <p:nvSpPr>
          <p:cNvPr id="3" name="Dikdörtgen 2"/>
          <p:cNvSpPr/>
          <p:nvPr/>
        </p:nvSpPr>
        <p:spPr>
          <a:xfrm>
            <a:off x="341954" y="1748412"/>
            <a:ext cx="8730096" cy="1680588"/>
          </a:xfrm>
          <a:prstGeom prst="rect">
            <a:avLst/>
          </a:prstGeom>
        </p:spPr>
        <p:txBody>
          <a:bodyPr wrap="square">
            <a:spAutoFit/>
          </a:bodyPr>
          <a:lstStyle/>
          <a:p>
            <a:pPr marL="342900" lvl="0" indent="-342900">
              <a:lnSpc>
                <a:spcPct val="107000"/>
              </a:lnSpc>
              <a:spcAft>
                <a:spcPts val="800"/>
              </a:spcAft>
              <a:buSzPts val="1000"/>
              <a:buFont typeface="Wingdings" panose="05000000000000000000" pitchFamily="2" charset="2"/>
              <a:buChar char="Ø"/>
              <a:tabLst>
                <a:tab pos="408305" algn="l"/>
              </a:tabLst>
            </a:pPr>
            <a:r>
              <a:rPr lang="tr-TR" sz="1400" dirty="0">
                <a:latin typeface="Times New Roman" panose="02020603050405020304" pitchFamily="18" charset="0"/>
                <a:ea typeface="Times New Roman" panose="02020603050405020304" pitchFamily="18" charset="0"/>
                <a:cs typeface="Times New Roman" panose="02020603050405020304" pitchFamily="18" charset="0"/>
              </a:rPr>
              <a:t>2023 kısa numarasına göndereceğiniz SMS </a:t>
            </a:r>
            <a:r>
              <a:rPr lang="tr-TR" sz="1400" dirty="0" smtClean="0">
                <a:latin typeface="Times New Roman" panose="02020603050405020304" pitchFamily="18" charset="0"/>
                <a:ea typeface="Times New Roman" panose="02020603050405020304" pitchFamily="18" charset="0"/>
                <a:cs typeface="Times New Roman" panose="02020603050405020304" pitchFamily="18" charset="0"/>
              </a:rPr>
              <a:t>ile </a:t>
            </a:r>
            <a:r>
              <a:rPr lang="tr-TR" sz="1400" b="1" dirty="0" smtClean="0">
                <a:latin typeface="Times New Roman" panose="02020603050405020304" pitchFamily="18" charset="0"/>
                <a:ea typeface="Times New Roman" panose="02020603050405020304" pitchFamily="18" charset="0"/>
                <a:cs typeface="Times New Roman" panose="02020603050405020304" pitchFamily="18" charset="0"/>
              </a:rPr>
              <a:t>HES </a:t>
            </a:r>
            <a:r>
              <a:rPr lang="tr-TR" sz="1400" b="1" dirty="0">
                <a:latin typeface="Times New Roman" panose="02020603050405020304" pitchFamily="18" charset="0"/>
                <a:ea typeface="Times New Roman" panose="02020603050405020304" pitchFamily="18" charset="0"/>
                <a:cs typeface="Times New Roman" panose="02020603050405020304" pitchFamily="18" charset="0"/>
              </a:rPr>
              <a:t>yazıp </a:t>
            </a:r>
            <a:r>
              <a:rPr lang="tr-TR" sz="1400" dirty="0">
                <a:latin typeface="Times New Roman" panose="02020603050405020304" pitchFamily="18" charset="0"/>
                <a:ea typeface="Times New Roman" panose="02020603050405020304" pitchFamily="18" charset="0"/>
                <a:cs typeface="Times New Roman" panose="02020603050405020304" pitchFamily="18" charset="0"/>
              </a:rPr>
              <a:t>aralarında boşluk bırakarak sırasıyla; </a:t>
            </a:r>
            <a:r>
              <a:rPr lang="tr-TR" sz="1400" b="1" u="sng" dirty="0" smtClean="0">
                <a:latin typeface="Times New Roman" panose="02020603050405020304" pitchFamily="18" charset="0"/>
                <a:ea typeface="Times New Roman" panose="02020603050405020304" pitchFamily="18" charset="0"/>
                <a:cs typeface="Times New Roman" panose="02020603050405020304" pitchFamily="18" charset="0"/>
              </a:rPr>
              <a:t>T.C</a:t>
            </a:r>
            <a:r>
              <a:rPr lang="tr-TR" sz="1400" b="1" u="sng" dirty="0">
                <a:latin typeface="Times New Roman" panose="02020603050405020304" pitchFamily="18" charset="0"/>
                <a:ea typeface="Times New Roman" panose="02020603050405020304" pitchFamily="18" charset="0"/>
                <a:cs typeface="Times New Roman" panose="02020603050405020304" pitchFamily="18" charset="0"/>
              </a:rPr>
              <a:t>. Kimlik Numarası, T.C. Kimlik Seri Numarasının son 4 hanesi ve paylaşım süresi (gün sayısı olarak) yazarak ve 2023’e SMS göndererek,</a:t>
            </a:r>
            <a:endParaRPr lang="tr-TR" sz="1400" b="1" u="sng"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Wingdings" panose="05000000000000000000" pitchFamily="2" charset="2"/>
              <a:buChar char="Ø"/>
              <a:tabLst>
                <a:tab pos="408305" algn="l"/>
              </a:tabLst>
            </a:pPr>
            <a:r>
              <a:rPr lang="tr-TR" sz="1400" dirty="0" smtClean="0">
                <a:latin typeface="Times New Roman" panose="02020603050405020304" pitchFamily="18" charset="0"/>
                <a:ea typeface="Times New Roman" panose="02020603050405020304" pitchFamily="18" charset="0"/>
                <a:cs typeface="Times New Roman" panose="02020603050405020304" pitchFamily="18" charset="0"/>
              </a:rPr>
              <a:t>e-Devlet </a:t>
            </a:r>
            <a:r>
              <a:rPr lang="tr-TR" sz="1400" dirty="0">
                <a:latin typeface="Times New Roman" panose="02020603050405020304" pitchFamily="18" charset="0"/>
                <a:ea typeface="Times New Roman" panose="02020603050405020304" pitchFamily="18" charset="0"/>
                <a:cs typeface="Times New Roman" panose="02020603050405020304" pitchFamily="18" charset="0"/>
              </a:rPr>
              <a:t>üzerinden HES Koduna ait işlemler; üretme, silme, sorgulama ve detaylarını görüntüleme işlemleri gerçekleştirebilirsiniz.</a:t>
            </a:r>
            <a:endParaRPr lang="tr-TR"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Wingdings" panose="05000000000000000000" pitchFamily="2" charset="2"/>
              <a:buChar char="Ø"/>
              <a:tabLst>
                <a:tab pos="408305" algn="l"/>
              </a:tabLst>
            </a:pPr>
            <a:r>
              <a:rPr lang="tr-TR" sz="1400" u="sng" dirty="0">
                <a:latin typeface="Times New Roman" panose="02020603050405020304" pitchFamily="18" charset="0"/>
                <a:ea typeface="Times New Roman" panose="02020603050405020304" pitchFamily="18" charset="0"/>
                <a:cs typeface="Times New Roman" panose="02020603050405020304" pitchFamily="18" charset="0"/>
              </a:rPr>
              <a:t>Aileler 18 yaş altı çocuklar için HES kodunu e-Devlet üzerinden oluşturabilir. </a:t>
            </a:r>
            <a:endParaRPr lang="tr-TR" sz="1400" u="sng"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Resim 8"/>
          <p:cNvPicPr/>
          <p:nvPr/>
        </p:nvPicPr>
        <p:blipFill rotWithShape="1">
          <a:blip r:embed="rId4">
            <a:extLst>
              <a:ext uri="{28A0092B-C50C-407E-A947-70E740481C1C}">
                <a14:useLocalDpi xmlns:a14="http://schemas.microsoft.com/office/drawing/2010/main" val="0"/>
              </a:ext>
            </a:extLst>
          </a:blip>
          <a:srcRect l="1301" t="4327" r="8069" b="7545"/>
          <a:stretch/>
        </p:blipFill>
        <p:spPr bwMode="auto">
          <a:xfrm>
            <a:off x="161952" y="3635713"/>
            <a:ext cx="4500050" cy="2879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0" name="Resim 9"/>
          <p:cNvPicPr/>
          <p:nvPr/>
        </p:nvPicPr>
        <p:blipFill rotWithShape="1">
          <a:blip r:embed="rId5">
            <a:extLst>
              <a:ext uri="{28A0092B-C50C-407E-A947-70E740481C1C}">
                <a14:useLocalDpi xmlns:a14="http://schemas.microsoft.com/office/drawing/2010/main" val="0"/>
              </a:ext>
            </a:extLst>
          </a:blip>
          <a:srcRect l="1975" t="9246" r="3245" b="5626"/>
          <a:stretch/>
        </p:blipFill>
        <p:spPr bwMode="auto">
          <a:xfrm>
            <a:off x="4932004" y="3635713"/>
            <a:ext cx="4050045" cy="2879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pPr/>
              <a:t>12</a:t>
            </a:fld>
            <a:endParaRPr lang="tr-TR"/>
          </a:p>
        </p:txBody>
      </p:sp>
      <p:pic>
        <p:nvPicPr>
          <p:cNvPr id="11" name="Resi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958" y="268649"/>
            <a:ext cx="810009" cy="781722"/>
          </a:xfrm>
          <a:prstGeom prst="rect">
            <a:avLst/>
          </a:prstGeom>
        </p:spPr>
      </p:pic>
    </p:spTree>
    <p:extLst>
      <p:ext uri="{BB962C8B-B14F-4D97-AF65-F5344CB8AC3E}">
        <p14:creationId xmlns:p14="http://schemas.microsoft.com/office/powerpoint/2010/main" val="1864045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C38A8BD8-34BD-4349-A497-92FB78BE4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4372"/>
            <a:ext cx="9144000" cy="1016000"/>
          </a:xfrm>
          <a:prstGeom prst="rect">
            <a:avLst/>
          </a:prstGeom>
        </p:spPr>
      </p:pic>
      <p:sp>
        <p:nvSpPr>
          <p:cNvPr id="14" name="Metin kutusu 13">
            <a:extLst>
              <a:ext uri="{FF2B5EF4-FFF2-40B4-BE49-F238E27FC236}">
                <a16:creationId xmlns:a16="http://schemas.microsoft.com/office/drawing/2014/main" id="{CAC412E0-94EC-4ED3-89CF-32D33ABAAB5B}"/>
              </a:ext>
            </a:extLst>
          </p:cNvPr>
          <p:cNvSpPr txBox="1"/>
          <p:nvPr/>
        </p:nvSpPr>
        <p:spPr>
          <a:xfrm>
            <a:off x="1884979" y="428678"/>
            <a:ext cx="5478584" cy="461665"/>
          </a:xfrm>
          <a:prstGeom prst="rect">
            <a:avLst/>
          </a:prstGeom>
          <a:noFill/>
        </p:spPr>
        <p:txBody>
          <a:bodyPr wrap="square" rtlCol="0">
            <a:spAutoFit/>
          </a:bodyPr>
          <a:lstStyle/>
          <a:p>
            <a:r>
              <a:rPr lang="tr-TR" sz="2400" b="1" dirty="0" smtClean="0">
                <a:solidFill>
                  <a:schemeClr val="bg1"/>
                </a:solidFill>
                <a:latin typeface="Arial" panose="020B0604020202020204" pitchFamily="34" charset="0"/>
                <a:cs typeface="Arial" panose="020B0604020202020204" pitchFamily="34" charset="0"/>
              </a:rPr>
              <a:t>Hayat Eve Sığar (HES) Uygulaması</a:t>
            </a:r>
            <a:endParaRPr lang="tr-TR" sz="2400" b="1" dirty="0">
              <a:solidFill>
                <a:schemeClr val="bg1"/>
              </a:solidFill>
              <a:latin typeface="Arial" panose="020B0604020202020204" pitchFamily="34" charset="0"/>
              <a:cs typeface="Arial" panose="020B0604020202020204" pitchFamily="34" charset="0"/>
            </a:endParaRPr>
          </a:p>
        </p:txBody>
      </p:sp>
      <p:sp>
        <p:nvSpPr>
          <p:cNvPr id="2" name="Metin kutusu 1"/>
          <p:cNvSpPr txBox="1"/>
          <p:nvPr/>
        </p:nvSpPr>
        <p:spPr>
          <a:xfrm>
            <a:off x="341953" y="1529651"/>
            <a:ext cx="7470083" cy="369332"/>
          </a:xfrm>
          <a:prstGeom prst="rect">
            <a:avLst/>
          </a:prstGeom>
          <a:noFill/>
        </p:spPr>
        <p:txBody>
          <a:bodyPr wrap="square" rtlCol="0">
            <a:spAutoFit/>
          </a:bodyPr>
          <a:lstStyle/>
          <a:p>
            <a:pPr algn="ctr"/>
            <a:r>
              <a:rPr lang="tr-TR" b="1" dirty="0" smtClean="0">
                <a:solidFill>
                  <a:srgbClr val="FF0000"/>
                </a:solidFill>
                <a:latin typeface="Times New Roman" panose="02020603050405020304" pitchFamily="18" charset="0"/>
                <a:cs typeface="Times New Roman" panose="02020603050405020304" pitchFamily="18" charset="0"/>
              </a:rPr>
              <a:t>İşletmelerde ve Mekanlarda ‘’Güvenli Alan ‘’ Seçeneğinin Kullanımı</a:t>
            </a:r>
            <a:endParaRPr lang="tr-TR" b="1" dirty="0">
              <a:solidFill>
                <a:srgbClr val="FF0000"/>
              </a:solidFill>
              <a:latin typeface="Times New Roman" panose="02020603050405020304" pitchFamily="18" charset="0"/>
              <a:cs typeface="Times New Roman" panose="02020603050405020304" pitchFamily="18" charset="0"/>
            </a:endParaRPr>
          </a:p>
        </p:txBody>
      </p:sp>
      <p:pic>
        <p:nvPicPr>
          <p:cNvPr id="9" name="Resim 8"/>
          <p:cNvPicPr/>
          <p:nvPr/>
        </p:nvPicPr>
        <p:blipFill>
          <a:blip r:embed="rId4">
            <a:extLst>
              <a:ext uri="{28A0092B-C50C-407E-A947-70E740481C1C}">
                <a14:useLocalDpi xmlns:a14="http://schemas.microsoft.com/office/drawing/2010/main" val="0"/>
              </a:ext>
            </a:extLst>
          </a:blip>
          <a:stretch>
            <a:fillRect/>
          </a:stretch>
        </p:blipFill>
        <p:spPr>
          <a:xfrm>
            <a:off x="6193550" y="2461773"/>
            <a:ext cx="2340025" cy="24300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Dikdörtgen 2"/>
          <p:cNvSpPr/>
          <p:nvPr/>
        </p:nvSpPr>
        <p:spPr>
          <a:xfrm>
            <a:off x="611956" y="2348988"/>
            <a:ext cx="5220058" cy="2655599"/>
          </a:xfrm>
          <a:prstGeom prst="rect">
            <a:avLst/>
          </a:prstGeom>
        </p:spPr>
        <p:txBody>
          <a:bodyPr wrap="square">
            <a:spAutoFit/>
          </a:bodyPr>
          <a:lstStyle/>
          <a:p>
            <a:pPr fontAlgn="base">
              <a:lnSpc>
                <a:spcPct val="107000"/>
              </a:lnSpc>
              <a:spcBef>
                <a:spcPts val="200"/>
              </a:spcBef>
              <a:spcAft>
                <a:spcPts val="1500"/>
              </a:spcAft>
            </a:pPr>
            <a:r>
              <a:rPr lang="tr-TR" b="1" dirty="0" smtClean="0">
                <a:solidFill>
                  <a:srgbClr val="0B0B0B"/>
                </a:solidFill>
                <a:latin typeface="Times New Roman" panose="02020603050405020304" pitchFamily="18" charset="0"/>
                <a:ea typeface="Times New Roman" panose="02020603050405020304" pitchFamily="18" charset="0"/>
                <a:cs typeface="Times New Roman" panose="02020603050405020304" pitchFamily="18" charset="0"/>
              </a:rPr>
              <a:t>"</a:t>
            </a:r>
            <a:r>
              <a:rPr lang="tr-TR" b="1" dirty="0">
                <a:solidFill>
                  <a:srgbClr val="0B0B0B"/>
                </a:solidFill>
                <a:latin typeface="Times New Roman" panose="02020603050405020304" pitchFamily="18" charset="0"/>
                <a:ea typeface="Times New Roman" panose="02020603050405020304" pitchFamily="18" charset="0"/>
                <a:cs typeface="Times New Roman" panose="02020603050405020304" pitchFamily="18" charset="0"/>
              </a:rPr>
              <a:t>GÜVENLİ ALAN" NASIL KULLANILIYOR?</a:t>
            </a:r>
            <a:endParaRPr lang="tr-TR" b="1" i="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07000"/>
              </a:lnSpc>
              <a:spcAft>
                <a:spcPts val="1500"/>
              </a:spcAft>
            </a:pPr>
            <a:r>
              <a:rPr lang="tr-TR" dirty="0" smtClean="0">
                <a:solidFill>
                  <a:srgbClr val="0B0B0B"/>
                </a:solidFill>
                <a:latin typeface="Times New Roman" panose="02020603050405020304" pitchFamily="18" charset="0"/>
                <a:ea typeface="Times New Roman" panose="02020603050405020304" pitchFamily="18" charset="0"/>
                <a:cs typeface="Times New Roman" panose="02020603050405020304" pitchFamily="18" charset="0"/>
              </a:rPr>
              <a:t>AVM</a:t>
            </a:r>
            <a:r>
              <a:rPr lang="tr-TR" dirty="0">
                <a:solidFill>
                  <a:srgbClr val="0B0B0B"/>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dirty="0" smtClean="0">
                <a:solidFill>
                  <a:srgbClr val="0B0B0B"/>
                </a:solidFill>
                <a:latin typeface="Times New Roman" panose="02020603050405020304" pitchFamily="18" charset="0"/>
                <a:ea typeface="Times New Roman" panose="02020603050405020304" pitchFamily="18" charset="0"/>
                <a:cs typeface="Times New Roman" panose="02020603050405020304" pitchFamily="18" charset="0"/>
              </a:rPr>
              <a:t>işyerleri,kafeler,düğün salonları, </a:t>
            </a:r>
            <a:r>
              <a:rPr lang="tr-TR" dirty="0">
                <a:solidFill>
                  <a:srgbClr val="0B0B0B"/>
                </a:solidFill>
                <a:latin typeface="Times New Roman" panose="02020603050405020304" pitchFamily="18" charset="0"/>
                <a:ea typeface="Times New Roman" panose="02020603050405020304" pitchFamily="18" charset="0"/>
                <a:cs typeface="Times New Roman" panose="02020603050405020304" pitchFamily="18" charset="0"/>
              </a:rPr>
              <a:t>toplu taşıma, </a:t>
            </a:r>
            <a:r>
              <a:rPr lang="tr-TR" dirty="0" smtClean="0">
                <a:solidFill>
                  <a:srgbClr val="0B0B0B"/>
                </a:solidFill>
                <a:latin typeface="Times New Roman" panose="02020603050405020304" pitchFamily="18" charset="0"/>
                <a:ea typeface="Times New Roman" panose="02020603050405020304" pitchFamily="18" charset="0"/>
                <a:cs typeface="Times New Roman" panose="02020603050405020304" pitchFamily="18" charset="0"/>
              </a:rPr>
              <a:t>marketler vb. alanlarda  </a:t>
            </a:r>
            <a:r>
              <a:rPr lang="tr-TR" dirty="0">
                <a:solidFill>
                  <a:srgbClr val="0B0B0B"/>
                </a:solidFill>
                <a:latin typeface="Times New Roman" panose="02020603050405020304" pitchFamily="18" charset="0"/>
                <a:ea typeface="Times New Roman" panose="02020603050405020304" pitchFamily="18" charset="0"/>
                <a:cs typeface="Times New Roman" panose="02020603050405020304" pitchFamily="18" charset="0"/>
              </a:rPr>
              <a:t>kullanılabilen bu özellikte önemli olan Hayat Eve Sığar uygulaması içindeki “Kare Kod” alanından </a:t>
            </a:r>
            <a:r>
              <a:rPr lang="tr-TR" dirty="0" err="1" smtClean="0">
                <a:solidFill>
                  <a:srgbClr val="0B0B0B"/>
                </a:solidFill>
                <a:latin typeface="Times New Roman" panose="02020603050405020304" pitchFamily="18" charset="0"/>
                <a:ea typeface="Times New Roman" panose="02020603050405020304" pitchFamily="18" charset="0"/>
                <a:cs typeface="Times New Roman" panose="02020603050405020304" pitchFamily="18" charset="0"/>
              </a:rPr>
              <a:t>karekodu</a:t>
            </a:r>
            <a:r>
              <a:rPr lang="tr-TR" dirty="0" smtClean="0">
                <a:solidFill>
                  <a:srgbClr val="0B0B0B"/>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dirty="0">
                <a:solidFill>
                  <a:srgbClr val="0B0B0B"/>
                </a:solidFill>
                <a:latin typeface="Times New Roman" panose="02020603050405020304" pitchFamily="18" charset="0"/>
                <a:ea typeface="Times New Roman" panose="02020603050405020304" pitchFamily="18" charset="0"/>
                <a:cs typeface="Times New Roman" panose="02020603050405020304" pitchFamily="18" charset="0"/>
              </a:rPr>
              <a:t>oluşturup çıktısını almak</a:t>
            </a:r>
            <a:r>
              <a:rPr lang="tr-TR" dirty="0" smtClean="0">
                <a:solidFill>
                  <a:srgbClr val="0B0B0B"/>
                </a:solidFill>
                <a:latin typeface="Times New Roman" panose="02020603050405020304" pitchFamily="18" charset="0"/>
                <a:ea typeface="Times New Roman" panose="02020603050405020304" pitchFamily="18" charset="0"/>
                <a:cs typeface="Times New Roman" panose="02020603050405020304" pitchFamily="18" charset="0"/>
              </a:rPr>
              <a:t>. Amaç belirlenen </a:t>
            </a:r>
            <a:r>
              <a:rPr lang="tr-TR" dirty="0">
                <a:latin typeface="Times New Roman" panose="02020603050405020304" pitchFamily="18" charset="0"/>
                <a:cs typeface="Times New Roman" panose="02020603050405020304" pitchFamily="18" charset="0"/>
              </a:rPr>
              <a:t>hizmet alanı büyüklüğüne göre içeride bulunabilecek maksimum </a:t>
            </a:r>
            <a:r>
              <a:rPr lang="tr-TR" dirty="0" smtClean="0">
                <a:latin typeface="Times New Roman" panose="02020603050405020304" pitchFamily="18" charset="0"/>
                <a:cs typeface="Times New Roman" panose="02020603050405020304" pitchFamily="18" charset="0"/>
              </a:rPr>
              <a:t>müşteri/vatandaş </a:t>
            </a:r>
            <a:r>
              <a:rPr lang="tr-TR" dirty="0">
                <a:latin typeface="Times New Roman" panose="02020603050405020304" pitchFamily="18" charset="0"/>
                <a:cs typeface="Times New Roman" panose="02020603050405020304" pitchFamily="18" charset="0"/>
              </a:rPr>
              <a:t>sayısını </a:t>
            </a:r>
            <a:r>
              <a:rPr lang="tr-TR" dirty="0" smtClean="0">
                <a:latin typeface="Times New Roman" panose="02020603050405020304" pitchFamily="18" charset="0"/>
                <a:cs typeface="Times New Roman" panose="02020603050405020304" pitchFamily="18" charset="0"/>
              </a:rPr>
              <a:t>size iletmek.</a:t>
            </a:r>
            <a:endParaRPr lang="tr-TR"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pPr/>
              <a:t>13</a:t>
            </a:fld>
            <a:endParaRPr lang="tr-TR"/>
          </a:p>
        </p:txBody>
      </p:sp>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958" y="268649"/>
            <a:ext cx="810009" cy="781722"/>
          </a:xfrm>
          <a:prstGeom prst="rect">
            <a:avLst/>
          </a:prstGeom>
        </p:spPr>
      </p:pic>
    </p:spTree>
    <p:extLst>
      <p:ext uri="{BB962C8B-B14F-4D97-AF65-F5344CB8AC3E}">
        <p14:creationId xmlns:p14="http://schemas.microsoft.com/office/powerpoint/2010/main" val="2990359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C38A8BD8-34BD-4349-A497-92FB78BE4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4372"/>
            <a:ext cx="9144000" cy="1016000"/>
          </a:xfrm>
          <a:prstGeom prst="rect">
            <a:avLst/>
          </a:prstGeom>
        </p:spPr>
      </p:pic>
      <p:sp>
        <p:nvSpPr>
          <p:cNvPr id="14" name="Metin kutusu 13">
            <a:extLst>
              <a:ext uri="{FF2B5EF4-FFF2-40B4-BE49-F238E27FC236}">
                <a16:creationId xmlns:a16="http://schemas.microsoft.com/office/drawing/2014/main" id="{CAC412E0-94EC-4ED3-89CF-32D33ABAAB5B}"/>
              </a:ext>
            </a:extLst>
          </p:cNvPr>
          <p:cNvSpPr txBox="1"/>
          <p:nvPr/>
        </p:nvSpPr>
        <p:spPr>
          <a:xfrm>
            <a:off x="1884979" y="428678"/>
            <a:ext cx="5478584" cy="461665"/>
          </a:xfrm>
          <a:prstGeom prst="rect">
            <a:avLst/>
          </a:prstGeom>
          <a:noFill/>
        </p:spPr>
        <p:txBody>
          <a:bodyPr wrap="square" rtlCol="0">
            <a:spAutoFit/>
          </a:bodyPr>
          <a:lstStyle/>
          <a:p>
            <a:r>
              <a:rPr lang="tr-TR" sz="2400" b="1" dirty="0" smtClean="0">
                <a:solidFill>
                  <a:schemeClr val="bg1"/>
                </a:solidFill>
                <a:latin typeface="Arial" panose="020B0604020202020204" pitchFamily="34" charset="0"/>
                <a:cs typeface="Arial" panose="020B0604020202020204" pitchFamily="34" charset="0"/>
              </a:rPr>
              <a:t>Hayat Eve Sığar (Güvenli Alan)</a:t>
            </a:r>
            <a:endParaRPr lang="tr-TR" sz="2400" b="1" dirty="0">
              <a:solidFill>
                <a:schemeClr val="bg1"/>
              </a:solidFill>
              <a:latin typeface="Arial" panose="020B0604020202020204" pitchFamily="34" charset="0"/>
              <a:cs typeface="Arial" panose="020B0604020202020204" pitchFamily="34" charset="0"/>
            </a:endParaRPr>
          </a:p>
        </p:txBody>
      </p:sp>
      <p:pic>
        <p:nvPicPr>
          <p:cNvPr id="9" name="Resim 8"/>
          <p:cNvPicPr/>
          <p:nvPr/>
        </p:nvPicPr>
        <p:blipFill rotWithShape="1">
          <a:blip r:embed="rId4" cstate="print">
            <a:extLst>
              <a:ext uri="{28A0092B-C50C-407E-A947-70E740481C1C}">
                <a14:useLocalDpi xmlns:a14="http://schemas.microsoft.com/office/drawing/2010/main" val="0"/>
              </a:ext>
            </a:extLst>
          </a:blip>
          <a:srcRect t="3293"/>
          <a:stretch/>
        </p:blipFill>
        <p:spPr>
          <a:xfrm>
            <a:off x="161951" y="1538978"/>
            <a:ext cx="2933700" cy="3758225"/>
          </a:xfrm>
          <a:prstGeom prst="rect">
            <a:avLst/>
          </a:prstGeom>
        </p:spPr>
      </p:pic>
      <p:sp>
        <p:nvSpPr>
          <p:cNvPr id="10" name="Satır Belirtme Çizgisi 1 9"/>
          <p:cNvSpPr/>
          <p:nvPr/>
        </p:nvSpPr>
        <p:spPr>
          <a:xfrm>
            <a:off x="3221985" y="1898983"/>
            <a:ext cx="3114675" cy="1055322"/>
          </a:xfrm>
          <a:prstGeom prst="borderCallout1">
            <a:avLst>
              <a:gd name="adj1" fmla="val 62267"/>
              <a:gd name="adj2" fmla="val -2970"/>
              <a:gd name="adj3" fmla="val 112500"/>
              <a:gd name="adj4" fmla="val -38333"/>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tr-TR" sz="1400" dirty="0">
                <a:effectLst/>
                <a:latin typeface="Times New Roman" panose="02020603050405020304" pitchFamily="18" charset="0"/>
                <a:ea typeface="Calibri" panose="020F0502020204030204" pitchFamily="34" charset="0"/>
                <a:cs typeface="Times New Roman" panose="02020603050405020304" pitchFamily="18" charset="0"/>
              </a:rPr>
              <a:t>Uygulamanın sol üst kösesinden; Kurum ve iş yerleri </a:t>
            </a:r>
            <a:r>
              <a:rPr lang="tr-TR" sz="1400" dirty="0" err="1">
                <a:effectLst/>
                <a:latin typeface="Times New Roman" panose="02020603050405020304" pitchFamily="18" charset="0"/>
                <a:ea typeface="Calibri" panose="020F0502020204030204" pitchFamily="34" charset="0"/>
                <a:cs typeface="Times New Roman" panose="02020603050405020304" pitchFamily="18" charset="0"/>
              </a:rPr>
              <a:t>Karakod</a:t>
            </a:r>
            <a:r>
              <a:rPr lang="tr-TR" sz="1400" dirty="0">
                <a:effectLst/>
                <a:latin typeface="Times New Roman" panose="02020603050405020304" pitchFamily="18" charset="0"/>
                <a:ea typeface="Calibri" panose="020F0502020204030204" pitchFamily="34" charset="0"/>
                <a:cs typeface="Times New Roman" panose="02020603050405020304" pitchFamily="18" charset="0"/>
              </a:rPr>
              <a:t> oluşturmak için burada işlem yürüteceklerdir</a:t>
            </a:r>
          </a:p>
        </p:txBody>
      </p:sp>
      <p:pic>
        <p:nvPicPr>
          <p:cNvPr id="11" name="Resim 10"/>
          <p:cNvPicPr/>
          <p:nvPr/>
        </p:nvPicPr>
        <p:blipFill rotWithShape="1">
          <a:blip r:embed="rId5" cstate="print">
            <a:extLst>
              <a:ext uri="{28A0092B-C50C-407E-A947-70E740481C1C}">
                <a14:useLocalDpi xmlns:a14="http://schemas.microsoft.com/office/drawing/2010/main" val="0"/>
              </a:ext>
            </a:extLst>
          </a:blip>
          <a:srcRect t="4310" b="44650"/>
          <a:stretch/>
        </p:blipFill>
        <p:spPr bwMode="auto">
          <a:xfrm>
            <a:off x="3238701" y="3338998"/>
            <a:ext cx="2771140" cy="3197097"/>
          </a:xfrm>
          <a:prstGeom prst="rect">
            <a:avLst/>
          </a:prstGeom>
          <a:ln>
            <a:noFill/>
          </a:ln>
          <a:extLst>
            <a:ext uri="{53640926-AAD7-44D8-BBD7-CCE9431645EC}">
              <a14:shadowObscured xmlns:a14="http://schemas.microsoft.com/office/drawing/2010/main"/>
            </a:ext>
          </a:extLst>
        </p:spPr>
      </p:pic>
      <p:sp>
        <p:nvSpPr>
          <p:cNvPr id="12" name="Satır Belirtme Çizgisi 1 11"/>
          <p:cNvSpPr/>
          <p:nvPr/>
        </p:nvSpPr>
        <p:spPr>
          <a:xfrm>
            <a:off x="6110306" y="3413172"/>
            <a:ext cx="2871744" cy="1037333"/>
          </a:xfrm>
          <a:prstGeom prst="borderCallout1">
            <a:avLst>
              <a:gd name="adj1" fmla="val 56044"/>
              <a:gd name="adj2" fmla="val -4353"/>
              <a:gd name="adj3" fmla="val 112500"/>
              <a:gd name="adj4" fmla="val -38333"/>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tr-TR" sz="1400" dirty="0">
                <a:effectLst/>
                <a:latin typeface="Times New Roman" panose="02020603050405020304" pitchFamily="18" charset="0"/>
                <a:ea typeface="Calibri" panose="020F0502020204030204" pitchFamily="34" charset="0"/>
                <a:cs typeface="Times New Roman" panose="02020603050405020304" pitchFamily="18" charset="0"/>
              </a:rPr>
              <a:t>İşyeri, Eğitim, Sağlık, Diğer kurum hizmet özelliğine göre kategori seçilecek</a:t>
            </a:r>
          </a:p>
        </p:txBody>
      </p:sp>
      <p:sp>
        <p:nvSpPr>
          <p:cNvPr id="13" name="Satır Belirtme Çizgisi 1 12"/>
          <p:cNvSpPr/>
          <p:nvPr/>
        </p:nvSpPr>
        <p:spPr>
          <a:xfrm>
            <a:off x="6110306" y="4599013"/>
            <a:ext cx="2871744" cy="1080012"/>
          </a:xfrm>
          <a:prstGeom prst="borderCallout1">
            <a:avLst>
              <a:gd name="adj1" fmla="val 50500"/>
              <a:gd name="adj2" fmla="val -4353"/>
              <a:gd name="adj3" fmla="val 112500"/>
              <a:gd name="adj4" fmla="val -38333"/>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tr-TR" sz="1400" dirty="0">
                <a:effectLst/>
                <a:latin typeface="Times New Roman" panose="02020603050405020304" pitchFamily="18" charset="0"/>
                <a:ea typeface="Calibri" panose="020F0502020204030204" pitchFamily="34" charset="0"/>
                <a:cs typeface="Times New Roman" panose="02020603050405020304" pitchFamily="18" charset="0"/>
              </a:rPr>
              <a:t>Kurumun, işyerinin veya alanın resmi adı yazılacak. Örnek: Karaman İl Sağlık Müdürlüğü</a:t>
            </a:r>
          </a:p>
        </p:txBody>
      </p:sp>
      <p:sp>
        <p:nvSpPr>
          <p:cNvPr id="2" name="Dikdörtgen 1"/>
          <p:cNvSpPr/>
          <p:nvPr/>
        </p:nvSpPr>
        <p:spPr>
          <a:xfrm>
            <a:off x="4393105" y="3244334"/>
            <a:ext cx="242374" cy="369332"/>
          </a:xfrm>
          <a:prstGeom prst="rect">
            <a:avLst/>
          </a:prstGeom>
        </p:spPr>
        <p:txBody>
          <a:bodyPr wrap="none">
            <a:spAutoFit/>
          </a:bodyPr>
          <a:lstStyle/>
          <a:p>
            <a:r>
              <a:rPr lang="tr-TR" dirty="0" smtClean="0">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 </a:t>
            </a:r>
            <a:endParaRPr lang="tr-TR" dirty="0"/>
          </a:p>
        </p:txBody>
      </p:sp>
      <p:sp>
        <p:nvSpPr>
          <p:cNvPr id="3" name="Metin kutusu 2"/>
          <p:cNvSpPr txBox="1"/>
          <p:nvPr/>
        </p:nvSpPr>
        <p:spPr>
          <a:xfrm>
            <a:off x="161951" y="1538979"/>
            <a:ext cx="270003" cy="369332"/>
          </a:xfrm>
          <a:prstGeom prst="rect">
            <a:avLst/>
          </a:prstGeom>
          <a:noFill/>
        </p:spPr>
        <p:txBody>
          <a:bodyPr wrap="square" rtlCol="0">
            <a:spAutoFit/>
          </a:bodyPr>
          <a:lstStyle/>
          <a:p>
            <a:r>
              <a:rPr lang="tr-TR" dirty="0" smtClean="0"/>
              <a:t>1</a:t>
            </a:r>
            <a:endParaRPr lang="tr-TR" dirty="0"/>
          </a:p>
        </p:txBody>
      </p:sp>
      <p:sp>
        <p:nvSpPr>
          <p:cNvPr id="4" name="Metin kutusu 3"/>
          <p:cNvSpPr txBox="1"/>
          <p:nvPr/>
        </p:nvSpPr>
        <p:spPr>
          <a:xfrm>
            <a:off x="3238701" y="3244334"/>
            <a:ext cx="253287" cy="369332"/>
          </a:xfrm>
          <a:prstGeom prst="rect">
            <a:avLst/>
          </a:prstGeom>
          <a:noFill/>
        </p:spPr>
        <p:txBody>
          <a:bodyPr wrap="square" rtlCol="0">
            <a:spAutoFit/>
          </a:bodyPr>
          <a:lstStyle/>
          <a:p>
            <a:r>
              <a:rPr lang="tr-TR" dirty="0" smtClean="0"/>
              <a:t>2</a:t>
            </a:r>
            <a:endParaRPr lang="tr-TR" dirty="0"/>
          </a:p>
        </p:txBody>
      </p:sp>
      <p:sp>
        <p:nvSpPr>
          <p:cNvPr id="5" name="Slayt Numarası Yer Tutucusu 4"/>
          <p:cNvSpPr>
            <a:spLocks noGrp="1"/>
          </p:cNvSpPr>
          <p:nvPr>
            <p:ph type="sldNum" sz="quarter" idx="12"/>
          </p:nvPr>
        </p:nvSpPr>
        <p:spPr/>
        <p:txBody>
          <a:bodyPr/>
          <a:lstStyle/>
          <a:p>
            <a:fld id="{F302176B-0E47-46AC-8F43-DAB4B8A37D06}" type="slidenum">
              <a:rPr lang="tr-TR" smtClean="0"/>
              <a:pPr/>
              <a:t>14</a:t>
            </a:fld>
            <a:endParaRPr lang="tr-TR"/>
          </a:p>
        </p:txBody>
      </p:sp>
      <p:pic>
        <p:nvPicPr>
          <p:cNvPr id="16" name="Resim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958" y="268649"/>
            <a:ext cx="810009" cy="781722"/>
          </a:xfrm>
          <a:prstGeom prst="rect">
            <a:avLst/>
          </a:prstGeom>
        </p:spPr>
      </p:pic>
    </p:spTree>
    <p:extLst>
      <p:ext uri="{BB962C8B-B14F-4D97-AF65-F5344CB8AC3E}">
        <p14:creationId xmlns:p14="http://schemas.microsoft.com/office/powerpoint/2010/main" val="3298514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C38A8BD8-34BD-4349-A497-92FB78BE4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4372"/>
            <a:ext cx="9144000" cy="1016000"/>
          </a:xfrm>
          <a:prstGeom prst="rect">
            <a:avLst/>
          </a:prstGeom>
        </p:spPr>
      </p:pic>
      <p:sp>
        <p:nvSpPr>
          <p:cNvPr id="14" name="Metin kutusu 13">
            <a:extLst>
              <a:ext uri="{FF2B5EF4-FFF2-40B4-BE49-F238E27FC236}">
                <a16:creationId xmlns:a16="http://schemas.microsoft.com/office/drawing/2014/main" id="{CAC412E0-94EC-4ED3-89CF-32D33ABAAB5B}"/>
              </a:ext>
            </a:extLst>
          </p:cNvPr>
          <p:cNvSpPr txBox="1"/>
          <p:nvPr/>
        </p:nvSpPr>
        <p:spPr>
          <a:xfrm>
            <a:off x="1884979" y="428678"/>
            <a:ext cx="5478584" cy="461665"/>
          </a:xfrm>
          <a:prstGeom prst="rect">
            <a:avLst/>
          </a:prstGeom>
          <a:noFill/>
        </p:spPr>
        <p:txBody>
          <a:bodyPr wrap="square" rtlCol="0">
            <a:spAutoFit/>
          </a:bodyPr>
          <a:lstStyle/>
          <a:p>
            <a:r>
              <a:rPr lang="tr-TR" sz="2400" b="1" dirty="0" smtClean="0">
                <a:solidFill>
                  <a:schemeClr val="bg1"/>
                </a:solidFill>
                <a:latin typeface="Arial" panose="020B0604020202020204" pitchFamily="34" charset="0"/>
                <a:cs typeface="Arial" panose="020B0604020202020204" pitchFamily="34" charset="0"/>
              </a:rPr>
              <a:t>Hayat Eve Sığar (HES) Kodu Nedir?</a:t>
            </a:r>
            <a:endParaRPr lang="tr-TR" sz="2400" b="1" dirty="0">
              <a:solidFill>
                <a:schemeClr val="bg1"/>
              </a:solidFill>
              <a:latin typeface="Arial" panose="020B0604020202020204" pitchFamily="34" charset="0"/>
              <a:cs typeface="Arial" panose="020B0604020202020204" pitchFamily="34" charset="0"/>
            </a:endParaRPr>
          </a:p>
        </p:txBody>
      </p:sp>
      <p:sp>
        <p:nvSpPr>
          <p:cNvPr id="2" name="Metin kutusu 1"/>
          <p:cNvSpPr txBox="1"/>
          <p:nvPr/>
        </p:nvSpPr>
        <p:spPr>
          <a:xfrm>
            <a:off x="611956" y="1444678"/>
            <a:ext cx="270003" cy="369332"/>
          </a:xfrm>
          <a:prstGeom prst="rect">
            <a:avLst/>
          </a:prstGeom>
          <a:noFill/>
        </p:spPr>
        <p:txBody>
          <a:bodyPr wrap="square" rtlCol="0">
            <a:spAutoFit/>
          </a:bodyPr>
          <a:lstStyle/>
          <a:p>
            <a:r>
              <a:rPr lang="tr-TR" dirty="0" smtClean="0"/>
              <a:t>3</a:t>
            </a:r>
            <a:endParaRPr lang="tr-TR" dirty="0"/>
          </a:p>
        </p:txBody>
      </p:sp>
      <p:sp>
        <p:nvSpPr>
          <p:cNvPr id="3" name="Metin kutusu 2"/>
          <p:cNvSpPr txBox="1"/>
          <p:nvPr/>
        </p:nvSpPr>
        <p:spPr>
          <a:xfrm>
            <a:off x="5067004" y="1629344"/>
            <a:ext cx="270003" cy="369332"/>
          </a:xfrm>
          <a:prstGeom prst="rect">
            <a:avLst/>
          </a:prstGeom>
          <a:noFill/>
        </p:spPr>
        <p:txBody>
          <a:bodyPr wrap="square" rtlCol="0">
            <a:spAutoFit/>
          </a:bodyPr>
          <a:lstStyle/>
          <a:p>
            <a:r>
              <a:rPr lang="tr-TR" dirty="0" smtClean="0"/>
              <a:t>4</a:t>
            </a:r>
            <a:endParaRPr lang="tr-TR" dirty="0"/>
          </a:p>
        </p:txBody>
      </p:sp>
      <p:sp>
        <p:nvSpPr>
          <p:cNvPr id="12" name="Sağ Ok Belirtme Çizgisi 11"/>
          <p:cNvSpPr/>
          <p:nvPr/>
        </p:nvSpPr>
        <p:spPr>
          <a:xfrm>
            <a:off x="701957" y="5139019"/>
            <a:ext cx="4821876" cy="90001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latin typeface="Times New Roman" panose="02020603050405020304" pitchFamily="18" charset="0"/>
                <a:cs typeface="Times New Roman" panose="02020603050405020304" pitchFamily="18" charset="0"/>
              </a:rPr>
              <a:t>Oluşturulan Karekod çıktısı alınarak kurumun /işyerinin kontrollü giriş kapılarına asılacaktır.</a:t>
            </a:r>
          </a:p>
        </p:txBody>
      </p:sp>
      <p:sp>
        <p:nvSpPr>
          <p:cNvPr id="13" name="Slayt Numarası Yer Tutucusu 12"/>
          <p:cNvSpPr>
            <a:spLocks noGrp="1"/>
          </p:cNvSpPr>
          <p:nvPr>
            <p:ph type="sldNum" sz="quarter" idx="12"/>
          </p:nvPr>
        </p:nvSpPr>
        <p:spPr/>
        <p:txBody>
          <a:bodyPr/>
          <a:lstStyle/>
          <a:p>
            <a:fld id="{F302176B-0E47-46AC-8F43-DAB4B8A37D06}" type="slidenum">
              <a:rPr lang="tr-TR" smtClean="0"/>
              <a:pPr/>
              <a:t>15</a:t>
            </a:fld>
            <a:endParaRPr lang="tr-TR"/>
          </a:p>
        </p:txBody>
      </p:sp>
      <p:pic>
        <p:nvPicPr>
          <p:cNvPr id="5" name="Resim 4"/>
          <p:cNvPicPr>
            <a:picLocks noChangeAspect="1"/>
          </p:cNvPicPr>
          <p:nvPr/>
        </p:nvPicPr>
        <p:blipFill rotWithShape="1">
          <a:blip r:embed="rId4">
            <a:extLst>
              <a:ext uri="{28A0092B-C50C-407E-A947-70E740481C1C}">
                <a14:useLocalDpi xmlns:a14="http://schemas.microsoft.com/office/drawing/2010/main" val="0"/>
              </a:ext>
            </a:extLst>
          </a:blip>
          <a:srcRect l="1" r="-1214" b="63124"/>
          <a:stretch/>
        </p:blipFill>
        <p:spPr>
          <a:xfrm>
            <a:off x="1054517" y="1412248"/>
            <a:ext cx="3201645" cy="2528990"/>
          </a:xfrm>
          <a:prstGeom prst="rect">
            <a:avLst/>
          </a:prstGeom>
        </p:spPr>
      </p:pic>
      <p:pic>
        <p:nvPicPr>
          <p:cNvPr id="11" name="Resim 10"/>
          <p:cNvPicPr>
            <a:picLocks noChangeAspect="1"/>
          </p:cNvPicPr>
          <p:nvPr/>
        </p:nvPicPr>
        <p:blipFill rotWithShape="1">
          <a:blip r:embed="rId5">
            <a:extLst>
              <a:ext uri="{28A0092B-C50C-407E-A947-70E740481C1C}">
                <a14:useLocalDpi xmlns:a14="http://schemas.microsoft.com/office/drawing/2010/main" val="0"/>
              </a:ext>
            </a:extLst>
          </a:blip>
          <a:srcRect b="11564"/>
          <a:stretch/>
        </p:blipFill>
        <p:spPr>
          <a:xfrm>
            <a:off x="5696391" y="1319362"/>
            <a:ext cx="3163253" cy="5036991"/>
          </a:xfrm>
          <a:prstGeom prst="rect">
            <a:avLst/>
          </a:prstGeom>
        </p:spPr>
      </p:pic>
      <p:pic>
        <p:nvPicPr>
          <p:cNvPr id="16" name="Resim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958" y="268649"/>
            <a:ext cx="810009" cy="781722"/>
          </a:xfrm>
          <a:prstGeom prst="rect">
            <a:avLst/>
          </a:prstGeom>
        </p:spPr>
      </p:pic>
    </p:spTree>
    <p:extLst>
      <p:ext uri="{BB962C8B-B14F-4D97-AF65-F5344CB8AC3E}">
        <p14:creationId xmlns:p14="http://schemas.microsoft.com/office/powerpoint/2010/main" val="714786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C38A8BD8-34BD-4349-A497-92FB78BE4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4372"/>
            <a:ext cx="9144000" cy="1016000"/>
          </a:xfrm>
          <a:prstGeom prst="rect">
            <a:avLst/>
          </a:prstGeom>
        </p:spPr>
      </p:pic>
      <p:sp>
        <p:nvSpPr>
          <p:cNvPr id="14" name="Metin kutusu 13">
            <a:extLst>
              <a:ext uri="{FF2B5EF4-FFF2-40B4-BE49-F238E27FC236}">
                <a16:creationId xmlns:a16="http://schemas.microsoft.com/office/drawing/2014/main" id="{CAC412E0-94EC-4ED3-89CF-32D33ABAAB5B}"/>
              </a:ext>
            </a:extLst>
          </p:cNvPr>
          <p:cNvSpPr txBox="1"/>
          <p:nvPr/>
        </p:nvSpPr>
        <p:spPr>
          <a:xfrm>
            <a:off x="1884979" y="428678"/>
            <a:ext cx="5478584" cy="461665"/>
          </a:xfrm>
          <a:prstGeom prst="rect">
            <a:avLst/>
          </a:prstGeom>
          <a:noFill/>
        </p:spPr>
        <p:txBody>
          <a:bodyPr wrap="square" rtlCol="0">
            <a:spAutoFit/>
          </a:bodyPr>
          <a:lstStyle/>
          <a:p>
            <a:r>
              <a:rPr lang="tr-TR" sz="2400" b="1" dirty="0" smtClean="0">
                <a:solidFill>
                  <a:schemeClr val="bg1"/>
                </a:solidFill>
                <a:latin typeface="Arial" panose="020B0604020202020204" pitchFamily="34" charset="0"/>
                <a:cs typeface="Arial" panose="020B0604020202020204" pitchFamily="34" charset="0"/>
              </a:rPr>
              <a:t>Hayat Eve Sığar (HES) Güvenli Alan</a:t>
            </a:r>
            <a:endParaRPr lang="tr-TR" sz="2400" b="1" dirty="0">
              <a:solidFill>
                <a:schemeClr val="bg1"/>
              </a:solidFill>
              <a:latin typeface="Arial" panose="020B0604020202020204" pitchFamily="34" charset="0"/>
              <a:cs typeface="Arial" panose="020B0604020202020204" pitchFamily="34" charset="0"/>
            </a:endParaRPr>
          </a:p>
        </p:txBody>
      </p:sp>
      <p:sp>
        <p:nvSpPr>
          <p:cNvPr id="2" name="Metin kutusu 1"/>
          <p:cNvSpPr txBox="1"/>
          <p:nvPr/>
        </p:nvSpPr>
        <p:spPr>
          <a:xfrm>
            <a:off x="915545" y="1934681"/>
            <a:ext cx="270003" cy="369332"/>
          </a:xfrm>
          <a:prstGeom prst="rect">
            <a:avLst/>
          </a:prstGeom>
          <a:noFill/>
        </p:spPr>
        <p:txBody>
          <a:bodyPr wrap="square" rtlCol="0">
            <a:spAutoFit/>
          </a:bodyPr>
          <a:lstStyle/>
          <a:p>
            <a:r>
              <a:rPr lang="tr-TR" dirty="0" smtClean="0"/>
              <a:t>5</a:t>
            </a:r>
            <a:endParaRPr lang="tr-TR" dirty="0"/>
          </a:p>
        </p:txBody>
      </p:sp>
      <p:sp>
        <p:nvSpPr>
          <p:cNvPr id="3" name="Dikdörtgen 2"/>
          <p:cNvSpPr/>
          <p:nvPr/>
        </p:nvSpPr>
        <p:spPr>
          <a:xfrm>
            <a:off x="3605171" y="1180372"/>
            <a:ext cx="5196875" cy="2616614"/>
          </a:xfrm>
          <a:prstGeom prst="rect">
            <a:avLst/>
          </a:prstGeom>
        </p:spPr>
        <p:txBody>
          <a:bodyPr wrap="square">
            <a:spAutoFit/>
          </a:bodyPr>
          <a:lstStyle/>
          <a:p>
            <a:pPr algn="just" fontAlgn="base">
              <a:lnSpc>
                <a:spcPct val="107000"/>
              </a:lnSpc>
              <a:spcAft>
                <a:spcPts val="1500"/>
              </a:spcAft>
            </a:pPr>
            <a:r>
              <a:rPr lang="tr-TR" sz="1400" dirty="0" smtClean="0">
                <a:solidFill>
                  <a:srgbClr val="0B0B0B"/>
                </a:solidFill>
                <a:latin typeface="Times New Roman" panose="02020603050405020304" pitchFamily="18" charset="0"/>
                <a:ea typeface="Times New Roman" panose="02020603050405020304" pitchFamily="18" charset="0"/>
                <a:cs typeface="Times New Roman" panose="02020603050405020304" pitchFamily="18" charset="0"/>
              </a:rPr>
              <a:t>	Basılan </a:t>
            </a:r>
            <a:r>
              <a:rPr lang="tr-TR" sz="1400" dirty="0">
                <a:solidFill>
                  <a:srgbClr val="0B0B0B"/>
                </a:solidFill>
                <a:latin typeface="Times New Roman" panose="02020603050405020304" pitchFamily="18" charset="0"/>
                <a:ea typeface="Times New Roman" panose="02020603050405020304" pitchFamily="18" charset="0"/>
                <a:cs typeface="Times New Roman" panose="02020603050405020304" pitchFamily="18" charset="0"/>
              </a:rPr>
              <a:t>bu karekod, ilgili kontrollü giriş noktalarına asılarak ziyaretçilerin/personelin akıllı telefonlarına yükledikleri HES uygulaması üzerinden bunu okutması ile çalışacaktır. Hem ilgili kurumun/işyerinin sorumluları hem de kodu okutan vatandaş/personel, işyerine giren kişi sayısı ile riskli kişi sayısını anında görülebilecektir. Ayrıca işletmelerde yetkili personel ve denetimlere gelen denetim ekipleri işletme ve kurumun içeriye alabileceği kapasitesinin aşılıp aşılmadığı bu uygulama ile kontrol edilecektir. Uygulama kullanımında işletmeler/kurumlara girişlerde çalışanın/misafirin her girişişinde özellikle </a:t>
            </a:r>
            <a:r>
              <a:rPr lang="tr-TR" sz="1400" dirty="0" smtClean="0">
                <a:solidFill>
                  <a:srgbClr val="0B0B0B"/>
                </a:solidFill>
                <a:latin typeface="Times New Roman" panose="02020603050405020304" pitchFamily="18" charset="0"/>
                <a:ea typeface="Times New Roman" panose="02020603050405020304" pitchFamily="18" charset="0"/>
                <a:cs typeface="Times New Roman" panose="02020603050405020304" pitchFamily="18" charset="0"/>
              </a:rPr>
              <a:t> HES karekod </a:t>
            </a:r>
            <a:r>
              <a:rPr lang="tr-TR" sz="1400" dirty="0">
                <a:solidFill>
                  <a:srgbClr val="0B0B0B"/>
                </a:solidFill>
                <a:latin typeface="Times New Roman" panose="02020603050405020304" pitchFamily="18" charset="0"/>
                <a:ea typeface="Times New Roman" panose="02020603050405020304" pitchFamily="18" charset="0"/>
                <a:cs typeface="Times New Roman" panose="02020603050405020304" pitchFamily="18" charset="0"/>
              </a:rPr>
              <a:t>okutulması yada HES kodu sorgulanması önem arz etmektedir.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pPr/>
              <a:t>16</a:t>
            </a:fld>
            <a:endParaRPr lang="tr-TR"/>
          </a:p>
        </p:txBody>
      </p:sp>
      <p:pic>
        <p:nvPicPr>
          <p:cNvPr id="11" name="Resim 10"/>
          <p:cNvPicPr>
            <a:picLocks noChangeAspect="1"/>
          </p:cNvPicPr>
          <p:nvPr/>
        </p:nvPicPr>
        <p:blipFill rotWithShape="1">
          <a:blip r:embed="rId4">
            <a:extLst>
              <a:ext uri="{28A0092B-C50C-407E-A947-70E740481C1C}">
                <a14:useLocalDpi xmlns:a14="http://schemas.microsoft.com/office/drawing/2010/main" val="0"/>
              </a:ext>
            </a:extLst>
          </a:blip>
          <a:srcRect t="4967"/>
          <a:stretch/>
        </p:blipFill>
        <p:spPr>
          <a:xfrm>
            <a:off x="5023183" y="3959451"/>
            <a:ext cx="3060034" cy="2579465"/>
          </a:xfrm>
          <a:prstGeom prst="rect">
            <a:avLst/>
          </a:prstGeom>
        </p:spPr>
      </p:pic>
      <p:pic>
        <p:nvPicPr>
          <p:cNvPr id="13" name="Resim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352" y="1113566"/>
            <a:ext cx="3163253" cy="5450047"/>
          </a:xfrm>
          <a:prstGeom prst="rect">
            <a:avLst/>
          </a:prstGeom>
        </p:spPr>
      </p:pic>
      <p:pic>
        <p:nvPicPr>
          <p:cNvPr id="10" name="Resi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958" y="268649"/>
            <a:ext cx="810009" cy="781722"/>
          </a:xfrm>
          <a:prstGeom prst="rect">
            <a:avLst/>
          </a:prstGeom>
        </p:spPr>
      </p:pic>
    </p:spTree>
    <p:extLst>
      <p:ext uri="{BB962C8B-B14F-4D97-AF65-F5344CB8AC3E}">
        <p14:creationId xmlns:p14="http://schemas.microsoft.com/office/powerpoint/2010/main" val="27039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486571" y="5298312"/>
            <a:ext cx="2218038" cy="507831"/>
          </a:xfrm>
          <a:prstGeom prst="rect">
            <a:avLst/>
          </a:prstGeom>
          <a:noFill/>
        </p:spPr>
        <p:txBody>
          <a:bodyPr wrap="square" rtlCol="0">
            <a:spAutoFit/>
          </a:bodyPr>
          <a:lstStyle/>
          <a:p>
            <a:pPr algn="ctr"/>
            <a:r>
              <a:rPr lang="tr-TR" sz="2700" b="1" dirty="0">
                <a:solidFill>
                  <a:srgbClr val="FF0000"/>
                </a:solidFill>
              </a:rPr>
              <a:t>Arz Ederim.</a:t>
            </a:r>
          </a:p>
        </p:txBody>
      </p:sp>
      <p:sp>
        <p:nvSpPr>
          <p:cNvPr id="5" name="object 2"/>
          <p:cNvSpPr/>
          <p:nvPr/>
        </p:nvSpPr>
        <p:spPr>
          <a:xfrm>
            <a:off x="746250" y="1843823"/>
            <a:ext cx="8047262" cy="3454489"/>
          </a:xfrm>
          <a:prstGeom prst="rect">
            <a:avLst/>
          </a:prstGeom>
          <a:blipFill>
            <a:blip r:embed="rId2" cstate="print"/>
            <a:stretch>
              <a:fillRect/>
            </a:stretch>
          </a:blipFill>
        </p:spPr>
        <p:txBody>
          <a:bodyPr wrap="square" lIns="0" tIns="0" rIns="0" bIns="0" rtlCol="0"/>
          <a:lstStyle/>
          <a:p>
            <a:endParaRPr sz="1350"/>
          </a:p>
        </p:txBody>
      </p:sp>
      <p:sp>
        <p:nvSpPr>
          <p:cNvPr id="6" name="object 3"/>
          <p:cNvSpPr txBox="1"/>
          <p:nvPr/>
        </p:nvSpPr>
        <p:spPr>
          <a:xfrm>
            <a:off x="2186035" y="1191192"/>
            <a:ext cx="5485459" cy="396936"/>
          </a:xfrm>
          <a:prstGeom prst="rect">
            <a:avLst/>
          </a:prstGeom>
        </p:spPr>
        <p:txBody>
          <a:bodyPr vert="horz" wrap="square" lIns="0" tIns="9049" rIns="0" bIns="0" rtlCol="0">
            <a:spAutoFit/>
          </a:bodyPr>
          <a:lstStyle/>
          <a:p>
            <a:pPr marL="9525" marR="3810" indent="422910">
              <a:lnSpc>
                <a:spcPct val="120000"/>
              </a:lnSpc>
              <a:spcBef>
                <a:spcPts val="71"/>
              </a:spcBef>
            </a:pPr>
            <a:r>
              <a:rPr sz="2100" b="1" spc="-4" dirty="0">
                <a:latin typeface="Arial"/>
                <a:cs typeface="Arial"/>
              </a:rPr>
              <a:t>Önce İnsan…  Herkes için</a:t>
            </a:r>
            <a:r>
              <a:rPr sz="2100" b="1" spc="-30" dirty="0">
                <a:latin typeface="Arial"/>
                <a:cs typeface="Arial"/>
              </a:rPr>
              <a:t> </a:t>
            </a:r>
            <a:r>
              <a:rPr sz="2100" b="1" spc="-8" dirty="0">
                <a:latin typeface="Arial"/>
                <a:cs typeface="Arial"/>
              </a:rPr>
              <a:t>Sağlık…</a:t>
            </a:r>
            <a:endParaRPr sz="2100" dirty="0">
              <a:latin typeface="Arial"/>
              <a:cs typeface="Arial"/>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82648" y="2426046"/>
            <a:ext cx="2221961" cy="2171077"/>
          </a:xfrm>
          <a:prstGeom prst="rect">
            <a:avLst/>
          </a:prstGeom>
        </p:spPr>
      </p:pic>
    </p:spTree>
    <p:extLst>
      <p:ext uri="{BB962C8B-B14F-4D97-AF65-F5344CB8AC3E}">
        <p14:creationId xmlns:p14="http://schemas.microsoft.com/office/powerpoint/2010/main" val="2869991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C38A8BD8-34BD-4349-A497-92FB78BE4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4372"/>
            <a:ext cx="9144000" cy="1016000"/>
          </a:xfrm>
          <a:prstGeom prst="rect">
            <a:avLst/>
          </a:prstGeom>
          <a:solidFill>
            <a:schemeClr val="accent1"/>
          </a:solidFill>
        </p:spPr>
      </p:pic>
      <p:sp>
        <p:nvSpPr>
          <p:cNvPr id="14" name="Metin kutusu 13">
            <a:extLst>
              <a:ext uri="{FF2B5EF4-FFF2-40B4-BE49-F238E27FC236}">
                <a16:creationId xmlns:a16="http://schemas.microsoft.com/office/drawing/2014/main" id="{CAC412E0-94EC-4ED3-89CF-32D33ABAAB5B}"/>
              </a:ext>
            </a:extLst>
          </p:cNvPr>
          <p:cNvSpPr txBox="1"/>
          <p:nvPr/>
        </p:nvSpPr>
        <p:spPr>
          <a:xfrm>
            <a:off x="1884979" y="428678"/>
            <a:ext cx="5478584" cy="461665"/>
          </a:xfrm>
          <a:prstGeom prst="rect">
            <a:avLst/>
          </a:prstGeom>
          <a:noFill/>
        </p:spPr>
        <p:txBody>
          <a:bodyPr wrap="square" rtlCol="0">
            <a:spAutoFit/>
          </a:bodyPr>
          <a:lstStyle/>
          <a:p>
            <a:r>
              <a:rPr lang="tr-TR" sz="2400" b="1" dirty="0" smtClean="0">
                <a:solidFill>
                  <a:schemeClr val="bg1"/>
                </a:solidFill>
                <a:latin typeface="Arial" panose="020B0604020202020204" pitchFamily="34" charset="0"/>
                <a:cs typeface="Arial" panose="020B0604020202020204" pitchFamily="34" charset="0"/>
              </a:rPr>
              <a:t>Hayat Eve Sığar (HES) Kodu Nedir?</a:t>
            </a:r>
            <a:endParaRPr lang="tr-TR" sz="2400" b="1" dirty="0">
              <a:solidFill>
                <a:schemeClr val="bg1"/>
              </a:solidFill>
              <a:latin typeface="Arial" panose="020B0604020202020204" pitchFamily="34" charset="0"/>
              <a:cs typeface="Arial" panose="020B0604020202020204" pitchFamily="34" charset="0"/>
            </a:endParaRPr>
          </a:p>
        </p:txBody>
      </p:sp>
      <p:sp>
        <p:nvSpPr>
          <p:cNvPr id="3" name="Dikdörtgen 2"/>
          <p:cNvSpPr/>
          <p:nvPr/>
        </p:nvSpPr>
        <p:spPr>
          <a:xfrm>
            <a:off x="521955" y="1562713"/>
            <a:ext cx="8280092" cy="2031325"/>
          </a:xfrm>
          <a:prstGeom prst="rect">
            <a:avLst/>
          </a:prstGeom>
        </p:spPr>
        <p:txBody>
          <a:bodyPr wrap="square">
            <a:spAutoFit/>
          </a:bodyPr>
          <a:lstStyle/>
          <a:p>
            <a:r>
              <a:rPr lang="tr-TR" dirty="0">
                <a:solidFill>
                  <a:srgbClr val="676767"/>
                </a:solidFill>
                <a:latin typeface="Times New Roman" panose="02020603050405020304" pitchFamily="18" charset="0"/>
                <a:cs typeface="Times New Roman" panose="02020603050405020304" pitchFamily="18" charset="0"/>
              </a:rPr>
              <a:t> </a:t>
            </a:r>
            <a:r>
              <a:rPr lang="tr-TR"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HES Kodu Nedir</a:t>
            </a:r>
            <a:r>
              <a:rPr lang="tr-TR"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endParaRPr lang="tr-TR" b="1" dirty="0">
              <a:solidFill>
                <a:srgbClr val="676767"/>
              </a:solidFill>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HES (Hayat Eve Sığar) Kodu, Kontrollü Sosyal Hayat kapsamında, ulaşım ya da ziyaret gibi işlemlerinizde kurumlarla ve kişilerle, Covid-19 hastalığı açısından herhangi bir risk taşıyıp taşımadığınızı güvenli şekilde paylaşmanıza yarayan bir koddur. Paylaştığınız HES kodları uygulama üzerinden ya da kurumlara sağlanan servisler aracılığı ile sorgulanabilecektir.</a:t>
            </a:r>
            <a:endParaRPr lang="tr-TR" b="0" i="0" dirty="0">
              <a:effectLst/>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988" y="4242663"/>
            <a:ext cx="1950720" cy="1710019"/>
          </a:xfrm>
          <a:prstGeom prst="rect">
            <a:avLst/>
          </a:prstGeom>
        </p:spPr>
      </p:pic>
      <p:sp>
        <p:nvSpPr>
          <p:cNvPr id="5" name="Slayt Numarası Yer Tutucusu 4"/>
          <p:cNvSpPr>
            <a:spLocks noGrp="1"/>
          </p:cNvSpPr>
          <p:nvPr>
            <p:ph type="sldNum" sz="quarter" idx="12"/>
          </p:nvPr>
        </p:nvSpPr>
        <p:spPr/>
        <p:txBody>
          <a:bodyPr/>
          <a:lstStyle/>
          <a:p>
            <a:fld id="{F302176B-0E47-46AC-8F43-DAB4B8A37D06}" type="slidenum">
              <a:rPr lang="tr-TR" smtClean="0"/>
              <a:pPr/>
              <a:t>2</a:t>
            </a:fld>
            <a:endParaRPr lang="tr-TR"/>
          </a:p>
        </p:txBody>
      </p:sp>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958" y="268649"/>
            <a:ext cx="810009" cy="781722"/>
          </a:xfrm>
          <a:prstGeom prst="rect">
            <a:avLst/>
          </a:prstGeom>
        </p:spPr>
      </p:pic>
    </p:spTree>
    <p:extLst>
      <p:ext uri="{BB962C8B-B14F-4D97-AF65-F5344CB8AC3E}">
        <p14:creationId xmlns:p14="http://schemas.microsoft.com/office/powerpoint/2010/main" val="3948935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C38A8BD8-34BD-4349-A497-92FB78BE4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4372"/>
            <a:ext cx="9144000" cy="1016000"/>
          </a:xfrm>
          <a:prstGeom prst="rect">
            <a:avLst/>
          </a:prstGeom>
        </p:spPr>
      </p:pic>
      <p:sp>
        <p:nvSpPr>
          <p:cNvPr id="14" name="Metin kutusu 13">
            <a:extLst>
              <a:ext uri="{FF2B5EF4-FFF2-40B4-BE49-F238E27FC236}">
                <a16:creationId xmlns:a16="http://schemas.microsoft.com/office/drawing/2014/main" id="{CAC412E0-94EC-4ED3-89CF-32D33ABAAB5B}"/>
              </a:ext>
            </a:extLst>
          </p:cNvPr>
          <p:cNvSpPr txBox="1"/>
          <p:nvPr/>
        </p:nvSpPr>
        <p:spPr>
          <a:xfrm>
            <a:off x="1884979" y="428678"/>
            <a:ext cx="5478584" cy="461665"/>
          </a:xfrm>
          <a:prstGeom prst="rect">
            <a:avLst/>
          </a:prstGeom>
          <a:noFill/>
        </p:spPr>
        <p:txBody>
          <a:bodyPr wrap="square" rtlCol="0">
            <a:spAutoFit/>
          </a:bodyPr>
          <a:lstStyle/>
          <a:p>
            <a:r>
              <a:rPr lang="tr-TR" sz="2400" b="1" dirty="0" smtClean="0">
                <a:solidFill>
                  <a:schemeClr val="bg1"/>
                </a:solidFill>
                <a:latin typeface="Arial" panose="020B0604020202020204" pitchFamily="34" charset="0"/>
                <a:cs typeface="Arial" panose="020B0604020202020204" pitchFamily="34" charset="0"/>
              </a:rPr>
              <a:t>Hayat Eve Sığar (HES) Kodu Nedir?</a:t>
            </a:r>
            <a:endParaRPr lang="tr-TR" sz="2400" b="1" dirty="0">
              <a:solidFill>
                <a:schemeClr val="bg1"/>
              </a:solidFill>
              <a:latin typeface="Arial" panose="020B0604020202020204" pitchFamily="34" charset="0"/>
              <a:cs typeface="Arial" panose="020B0604020202020204" pitchFamily="34" charset="0"/>
            </a:endParaRPr>
          </a:p>
        </p:txBody>
      </p:sp>
      <p:sp>
        <p:nvSpPr>
          <p:cNvPr id="3" name="Dikdörtgen 2"/>
          <p:cNvSpPr/>
          <p:nvPr/>
        </p:nvSpPr>
        <p:spPr>
          <a:xfrm>
            <a:off x="521955" y="1562713"/>
            <a:ext cx="8280092" cy="3139321"/>
          </a:xfrm>
          <a:prstGeom prst="rect">
            <a:avLst/>
          </a:prstGeom>
        </p:spPr>
        <p:txBody>
          <a:bodyPr wrap="square">
            <a:spAutoFit/>
          </a:bodyPr>
          <a:lstStyle/>
          <a:p>
            <a:r>
              <a:rPr lang="tr-TR" dirty="0">
                <a:solidFill>
                  <a:srgbClr val="676767"/>
                </a:solidFill>
                <a:latin typeface="Times New Roman" panose="02020603050405020304" pitchFamily="18" charset="0"/>
                <a:cs typeface="Times New Roman" panose="02020603050405020304" pitchFamily="18" charset="0"/>
              </a:rPr>
              <a:t> </a:t>
            </a:r>
            <a:r>
              <a:rPr lang="tr-TR"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Nasıl </a:t>
            </a:r>
            <a:r>
              <a:rPr lang="tr-TR"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Kullanılır?</a:t>
            </a:r>
          </a:p>
          <a:p>
            <a:endParaRPr lang="tr-T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	Oluşturulan </a:t>
            </a:r>
            <a:r>
              <a:rPr lang="tr-TR" dirty="0">
                <a:latin typeface="Times New Roman" panose="02020603050405020304" pitchFamily="18" charset="0"/>
                <a:cs typeface="Times New Roman" panose="02020603050405020304" pitchFamily="18" charset="0"/>
              </a:rPr>
              <a:t>HES kodu ilgili firma, kurum ya da kişiye iletilir ve kişinin hastalık riski taşıyıp taşımadığı bu kod ile </a:t>
            </a:r>
            <a:r>
              <a:rPr lang="tr-TR" dirty="0" smtClean="0">
                <a:latin typeface="Times New Roman" panose="02020603050405020304" pitchFamily="18" charset="0"/>
                <a:cs typeface="Times New Roman" panose="02020603050405020304" pitchFamily="18" charset="0"/>
              </a:rPr>
              <a:t>sorgulanabilir. Bu Kodlar uygulama üzerinde karekod şekline çevrilerek daha kolay paylaşılabilir ve okutulabilir.</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Ürettiğiniz HES kodlarını kurum ya da kişilerle doğrudan veya mobil uygulama üzerinden paylaşabilirsiniz. Kurum ya da kişiler paylaştığınız HES kodlarını sorgulayarak Covid-19 açısından herhangi bir risk taşıyıp taşımadığınızı sorgulayabilirler. Aynı şekilde sizinle paylaşılan HES kodlarını uygulama üzerinden sorgulayıp kişilerin risk durumlarını görebilirsiniz.</a:t>
            </a:r>
          </a:p>
        </p:txBody>
      </p:sp>
      <p:sp>
        <p:nvSpPr>
          <p:cNvPr id="5" name="Slayt Numarası Yer Tutucusu 4"/>
          <p:cNvSpPr>
            <a:spLocks noGrp="1"/>
          </p:cNvSpPr>
          <p:nvPr>
            <p:ph type="sldNum" sz="quarter" idx="12"/>
          </p:nvPr>
        </p:nvSpPr>
        <p:spPr/>
        <p:txBody>
          <a:bodyPr/>
          <a:lstStyle/>
          <a:p>
            <a:fld id="{F302176B-0E47-46AC-8F43-DAB4B8A37D06}" type="slidenum">
              <a:rPr lang="tr-TR" smtClean="0"/>
              <a:pPr/>
              <a:t>3</a:t>
            </a:fld>
            <a:endParaRPr lang="tr-TR"/>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958" y="268649"/>
            <a:ext cx="810009" cy="781722"/>
          </a:xfrm>
          <a:prstGeom prst="rect">
            <a:avLst/>
          </a:prstGeom>
        </p:spPr>
      </p:pic>
    </p:spTree>
    <p:extLst>
      <p:ext uri="{BB962C8B-B14F-4D97-AF65-F5344CB8AC3E}">
        <p14:creationId xmlns:p14="http://schemas.microsoft.com/office/powerpoint/2010/main" val="263553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C38A8BD8-34BD-4349-A497-92FB78BE4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4372"/>
            <a:ext cx="9144000" cy="1016000"/>
          </a:xfrm>
          <a:prstGeom prst="rect">
            <a:avLst/>
          </a:prstGeom>
        </p:spPr>
      </p:pic>
      <p:sp>
        <p:nvSpPr>
          <p:cNvPr id="14" name="Metin kutusu 13">
            <a:extLst>
              <a:ext uri="{FF2B5EF4-FFF2-40B4-BE49-F238E27FC236}">
                <a16:creationId xmlns:a16="http://schemas.microsoft.com/office/drawing/2014/main" id="{CAC412E0-94EC-4ED3-89CF-32D33ABAAB5B}"/>
              </a:ext>
            </a:extLst>
          </p:cNvPr>
          <p:cNvSpPr txBox="1"/>
          <p:nvPr/>
        </p:nvSpPr>
        <p:spPr>
          <a:xfrm>
            <a:off x="1884979" y="428678"/>
            <a:ext cx="5478584" cy="461665"/>
          </a:xfrm>
          <a:prstGeom prst="rect">
            <a:avLst/>
          </a:prstGeom>
          <a:noFill/>
        </p:spPr>
        <p:txBody>
          <a:bodyPr wrap="square" rtlCol="0">
            <a:spAutoFit/>
          </a:bodyPr>
          <a:lstStyle/>
          <a:p>
            <a:r>
              <a:rPr lang="tr-TR" sz="2400" b="1" dirty="0" smtClean="0">
                <a:solidFill>
                  <a:schemeClr val="bg1"/>
                </a:solidFill>
                <a:latin typeface="Arial" panose="020B0604020202020204" pitchFamily="34" charset="0"/>
                <a:cs typeface="Arial" panose="020B0604020202020204" pitchFamily="34" charset="0"/>
              </a:rPr>
              <a:t>Hayat Eve Sığar (HES) Kodu Nedir?</a:t>
            </a:r>
            <a:endParaRPr lang="tr-TR" sz="2400" b="1" dirty="0">
              <a:solidFill>
                <a:schemeClr val="bg1"/>
              </a:solidFill>
              <a:latin typeface="Arial" panose="020B0604020202020204" pitchFamily="34" charset="0"/>
              <a:cs typeface="Arial" panose="020B0604020202020204" pitchFamily="34" charset="0"/>
            </a:endParaRPr>
          </a:p>
        </p:txBody>
      </p:sp>
      <p:sp>
        <p:nvSpPr>
          <p:cNvPr id="3" name="Dikdörtgen 2"/>
          <p:cNvSpPr/>
          <p:nvPr/>
        </p:nvSpPr>
        <p:spPr>
          <a:xfrm>
            <a:off x="341953" y="2798993"/>
            <a:ext cx="8460094" cy="2308324"/>
          </a:xfrm>
          <a:prstGeom prst="rect">
            <a:avLst/>
          </a:prstGeom>
        </p:spPr>
        <p:txBody>
          <a:bodyPr wrap="square">
            <a:spAutoFit/>
          </a:bodyPr>
          <a:lstStyle/>
          <a:p>
            <a:pPr algn="just"/>
            <a:r>
              <a:rPr lang="tr-TR" b="1" dirty="0">
                <a:solidFill>
                  <a:srgbClr val="676767"/>
                </a:solidFill>
                <a:latin typeface="Lato"/>
              </a:rPr>
              <a:t>	</a:t>
            </a:r>
            <a:r>
              <a:rPr lang="tr-TR" dirty="0" smtClean="0"/>
              <a:t>Örneğin </a:t>
            </a:r>
            <a:r>
              <a:rPr lang="tr-TR" dirty="0"/>
              <a:t>uçak, tren, </a:t>
            </a:r>
            <a:r>
              <a:rPr lang="tr-TR" dirty="0" smtClean="0"/>
              <a:t>otobüs, kamu kurum veya işletmelerde seyahatiniz ve ziyaretlerinize </a:t>
            </a:r>
            <a:r>
              <a:rPr lang="tr-TR" dirty="0"/>
              <a:t>başlamadan önce HES kodunuzu paylaşacaksınız. Paylaşılan HES kodları üzerinden tüm </a:t>
            </a:r>
            <a:r>
              <a:rPr lang="tr-TR" dirty="0" smtClean="0"/>
              <a:t>yolcu veya vatandaşların </a:t>
            </a:r>
            <a:r>
              <a:rPr lang="tr-TR" dirty="0"/>
              <a:t>Covid-19 riski taşıyıp taşımadığı sorgulanabilecek ve riskli kişilerin seyahati </a:t>
            </a:r>
            <a:r>
              <a:rPr lang="tr-TR" dirty="0" smtClean="0"/>
              <a:t>ve ziyaretleri (dolaşımları) engellenecektir</a:t>
            </a:r>
            <a:r>
              <a:rPr lang="tr-TR" dirty="0"/>
              <a:t>. Böylece sağlık durumunuzu koruyabileceksiniz.</a:t>
            </a:r>
          </a:p>
          <a:p>
            <a:pPr algn="just"/>
            <a:r>
              <a:rPr lang="tr-TR" dirty="0"/>
              <a:t>Ayrıca seyahat </a:t>
            </a:r>
            <a:r>
              <a:rPr lang="tr-TR" dirty="0" smtClean="0"/>
              <a:t>ve ziyaret sırasında </a:t>
            </a:r>
            <a:r>
              <a:rPr lang="tr-TR" dirty="0"/>
              <a:t>herhangi bir risk taşımayan ancak risk durumları sonradan oluşan kişilerle de </a:t>
            </a:r>
            <a:r>
              <a:rPr lang="tr-TR" b="1" u="sng" dirty="0"/>
              <a:t>14 gün içinde birlikte </a:t>
            </a:r>
            <a:r>
              <a:rPr lang="tr-TR" b="1" u="sng" dirty="0" smtClean="0"/>
              <a:t>aynı fiziksel ortamda bulunmuşsanız,</a:t>
            </a:r>
            <a:r>
              <a:rPr lang="tr-TR" u="sng" dirty="0" smtClean="0"/>
              <a:t> </a:t>
            </a:r>
            <a:r>
              <a:rPr lang="tr-TR" dirty="0"/>
              <a:t>sizinle iletişime geçilerek sağlık ve rehberlik hizmeti sağlanacaktır.</a:t>
            </a:r>
          </a:p>
        </p:txBody>
      </p:sp>
      <p:sp>
        <p:nvSpPr>
          <p:cNvPr id="2" name="Dikdörtgen 1"/>
          <p:cNvSpPr/>
          <p:nvPr/>
        </p:nvSpPr>
        <p:spPr>
          <a:xfrm>
            <a:off x="431954" y="1456319"/>
            <a:ext cx="8254846" cy="1200329"/>
          </a:xfrm>
          <a:prstGeom prst="rect">
            <a:avLst/>
          </a:prstGeom>
        </p:spPr>
        <p:txBody>
          <a:bodyPr wrap="square">
            <a:spAutoFit/>
          </a:bodyPr>
          <a:lstStyle/>
          <a:p>
            <a:r>
              <a:rPr lang="tr-TR" b="1" dirty="0">
                <a:solidFill>
                  <a:srgbClr val="FF0000"/>
                </a:solidFill>
                <a:latin typeface="Times New Roman" panose="02020603050405020304" pitchFamily="18" charset="0"/>
                <a:cs typeface="Times New Roman" panose="02020603050405020304" pitchFamily="18" charset="0"/>
              </a:rPr>
              <a:t>HES Kodu Ne İşe Yarar</a:t>
            </a:r>
            <a:r>
              <a:rPr lang="tr-TR" b="1" dirty="0" smtClean="0">
                <a:solidFill>
                  <a:srgbClr val="FF0000"/>
                </a:solidFill>
                <a:latin typeface="Times New Roman" panose="02020603050405020304" pitchFamily="18" charset="0"/>
                <a:cs typeface="Times New Roman" panose="02020603050405020304" pitchFamily="18" charset="0"/>
              </a:rPr>
              <a:t>?</a:t>
            </a:r>
          </a:p>
          <a:p>
            <a:endParaRPr lang="tr-TR" b="1" dirty="0">
              <a:solidFill>
                <a:srgbClr val="FF0000"/>
              </a:solidFill>
              <a:latin typeface="Times New Roman" panose="02020603050405020304" pitchFamily="18" charset="0"/>
              <a:cs typeface="Times New Roman" panose="02020603050405020304" pitchFamily="18" charset="0"/>
            </a:endParaRPr>
          </a:p>
          <a:p>
            <a:r>
              <a:rPr lang="tr-TR" dirty="0">
                <a:solidFill>
                  <a:srgbClr val="FF0000"/>
                </a:solidFill>
                <a:latin typeface="Times New Roman" panose="02020603050405020304" pitchFamily="18" charset="0"/>
                <a:cs typeface="Times New Roman" panose="02020603050405020304" pitchFamily="18" charset="0"/>
              </a:rPr>
              <a:t>Paylaşılan firma ya da kurum HES kodu ile kişinin sağlık durumunu sorgular, risk varsa seyahat ya da ziyaret onaylanmaz.</a:t>
            </a:r>
            <a:endParaRPr lang="tr-TR" b="0" i="0" dirty="0">
              <a:solidFill>
                <a:srgbClr val="FF0000"/>
              </a:solidFill>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pPr/>
              <a:t>4</a:t>
            </a:fld>
            <a:endParaRPr lang="tr-TR"/>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958" y="268649"/>
            <a:ext cx="810009" cy="781722"/>
          </a:xfrm>
          <a:prstGeom prst="rect">
            <a:avLst/>
          </a:prstGeom>
        </p:spPr>
      </p:pic>
    </p:spTree>
    <p:extLst>
      <p:ext uri="{BB962C8B-B14F-4D97-AF65-F5344CB8AC3E}">
        <p14:creationId xmlns:p14="http://schemas.microsoft.com/office/powerpoint/2010/main" val="696337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C38A8BD8-34BD-4349-A497-92FB78BE4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4372"/>
            <a:ext cx="9144000" cy="1016000"/>
          </a:xfrm>
          <a:prstGeom prst="rect">
            <a:avLst/>
          </a:prstGeom>
        </p:spPr>
      </p:pic>
      <p:sp>
        <p:nvSpPr>
          <p:cNvPr id="14" name="Metin kutusu 13">
            <a:extLst>
              <a:ext uri="{FF2B5EF4-FFF2-40B4-BE49-F238E27FC236}">
                <a16:creationId xmlns:a16="http://schemas.microsoft.com/office/drawing/2014/main" id="{CAC412E0-94EC-4ED3-89CF-32D33ABAAB5B}"/>
              </a:ext>
            </a:extLst>
          </p:cNvPr>
          <p:cNvSpPr txBox="1"/>
          <p:nvPr/>
        </p:nvSpPr>
        <p:spPr>
          <a:xfrm>
            <a:off x="1884979" y="428678"/>
            <a:ext cx="5478584" cy="461665"/>
          </a:xfrm>
          <a:prstGeom prst="rect">
            <a:avLst/>
          </a:prstGeom>
          <a:noFill/>
        </p:spPr>
        <p:txBody>
          <a:bodyPr wrap="square" rtlCol="0">
            <a:spAutoFit/>
          </a:bodyPr>
          <a:lstStyle/>
          <a:p>
            <a:r>
              <a:rPr lang="tr-TR" sz="2400" b="1" dirty="0" smtClean="0">
                <a:solidFill>
                  <a:schemeClr val="bg1"/>
                </a:solidFill>
                <a:latin typeface="Arial" panose="020B0604020202020204" pitchFamily="34" charset="0"/>
                <a:cs typeface="Arial" panose="020B0604020202020204" pitchFamily="34" charset="0"/>
              </a:rPr>
              <a:t>Hayat Eve Sığar (HES) Kodu Nedir?</a:t>
            </a:r>
            <a:endParaRPr lang="tr-TR" sz="2400" b="1" dirty="0">
              <a:solidFill>
                <a:schemeClr val="bg1"/>
              </a:solidFill>
              <a:latin typeface="Arial" panose="020B0604020202020204" pitchFamily="34" charset="0"/>
              <a:cs typeface="Arial" panose="020B0604020202020204" pitchFamily="34" charset="0"/>
            </a:endParaRPr>
          </a:p>
        </p:txBody>
      </p:sp>
      <p:sp>
        <p:nvSpPr>
          <p:cNvPr id="2" name="Dikdörtgen 1"/>
          <p:cNvSpPr/>
          <p:nvPr/>
        </p:nvSpPr>
        <p:spPr>
          <a:xfrm>
            <a:off x="341953" y="1400317"/>
            <a:ext cx="8344847" cy="3554819"/>
          </a:xfrm>
          <a:prstGeom prst="rect">
            <a:avLst/>
          </a:prstGeom>
        </p:spPr>
        <p:txBody>
          <a:bodyPr wrap="square">
            <a:spAutoFit/>
          </a:bodyPr>
          <a:lstStyle/>
          <a:p>
            <a:r>
              <a:rPr lang="tr-TR" b="1" dirty="0" smtClean="0">
                <a:solidFill>
                  <a:srgbClr val="FF0000"/>
                </a:solidFill>
                <a:latin typeface="Times New Roman" panose="02020603050405020304" pitchFamily="18" charset="0"/>
                <a:cs typeface="Times New Roman" panose="02020603050405020304" pitchFamily="18" charset="0"/>
              </a:rPr>
              <a:t>  Güvenli mi?</a:t>
            </a:r>
          </a:p>
          <a:p>
            <a:endParaRPr lang="tr-TR" dirty="0" smtClean="0">
              <a:latin typeface="Times New Roman" panose="02020603050405020304" pitchFamily="18" charset="0"/>
              <a:cs typeface="Times New Roman" panose="02020603050405020304" pitchFamily="18" charset="0"/>
            </a:endParaRPr>
          </a:p>
          <a:p>
            <a:pPr algn="just">
              <a:lnSpc>
                <a:spcPct val="150000"/>
              </a:lnSpc>
            </a:pPr>
            <a:r>
              <a:rPr lang="tr-TR" dirty="0" smtClean="0">
                <a:latin typeface="Times New Roman" panose="02020603050405020304" pitchFamily="18" charset="0"/>
                <a:cs typeface="Times New Roman" panose="02020603050405020304" pitchFamily="18" charset="0"/>
              </a:rPr>
              <a:t>	Üretilen HES kodlarının tüm yönetimi kişiye aittir. HES kodları kişinin  istediği süre kadar paylaşabilir ya da silinebilir.</a:t>
            </a:r>
          </a:p>
          <a:p>
            <a:pPr algn="just">
              <a:lnSpc>
                <a:spcPct val="150000"/>
              </a:lnSpc>
            </a:pPr>
            <a:r>
              <a:rPr lang="tr-TR" dirty="0" smtClean="0">
                <a:latin typeface="Times New Roman" panose="02020603050405020304" pitchFamily="18" charset="0"/>
                <a:cs typeface="Times New Roman" panose="02020603050405020304" pitchFamily="18" charset="0"/>
              </a:rPr>
              <a:t>HES </a:t>
            </a:r>
            <a:r>
              <a:rPr lang="tr-TR" dirty="0">
                <a:latin typeface="Times New Roman" panose="02020603050405020304" pitchFamily="18" charset="0"/>
                <a:cs typeface="Times New Roman" panose="02020603050405020304" pitchFamily="18" charset="0"/>
              </a:rPr>
              <a:t>kodları </a:t>
            </a:r>
            <a:r>
              <a:rPr lang="tr-TR" dirty="0" smtClean="0">
                <a:latin typeface="Times New Roman" panose="02020603050405020304" pitchFamily="18" charset="0"/>
                <a:cs typeface="Times New Roman" panose="02020603050405020304" pitchFamily="18" charset="0"/>
              </a:rPr>
              <a:t>kişiye </a:t>
            </a:r>
            <a:r>
              <a:rPr lang="tr-TR" dirty="0">
                <a:latin typeface="Times New Roman" panose="02020603050405020304" pitchFamily="18" charset="0"/>
                <a:cs typeface="Times New Roman" panose="02020603050405020304" pitchFamily="18" charset="0"/>
              </a:rPr>
              <a:t>özel üretilmiş tekil kodlardır. HES kodunun kontrolü ve yönetimi tamamen </a:t>
            </a:r>
            <a:r>
              <a:rPr lang="tr-TR" dirty="0" smtClean="0">
                <a:latin typeface="Times New Roman" panose="02020603050405020304" pitchFamily="18" charset="0"/>
                <a:cs typeface="Times New Roman" panose="02020603050405020304" pitchFamily="18" charset="0"/>
              </a:rPr>
              <a:t>kişinin elindedir. </a:t>
            </a:r>
            <a:r>
              <a:rPr lang="tr-TR" dirty="0">
                <a:latin typeface="Times New Roman" panose="02020603050405020304" pitchFamily="18" charset="0"/>
                <a:cs typeface="Times New Roman" panose="02020603050405020304" pitchFamily="18" charset="0"/>
              </a:rPr>
              <a:t>TC Kimlik Numarası gibi değişmeyen bir numara yerine kimse tarafından bilinmeyen, </a:t>
            </a:r>
            <a:r>
              <a:rPr lang="tr-TR" dirty="0" smtClean="0">
                <a:latin typeface="Times New Roman" panose="02020603050405020304" pitchFamily="18" charset="0"/>
                <a:cs typeface="Times New Roman" panose="02020603050405020304" pitchFamily="18" charset="0"/>
              </a:rPr>
              <a:t>kişinin her paylaşımına </a:t>
            </a:r>
            <a:r>
              <a:rPr lang="tr-TR" dirty="0">
                <a:latin typeface="Times New Roman" panose="02020603050405020304" pitchFamily="18" charset="0"/>
                <a:cs typeface="Times New Roman" panose="02020603050405020304" pitchFamily="18" charset="0"/>
              </a:rPr>
              <a:t>özel farklı kodlar oluşturabilir ve </a:t>
            </a:r>
            <a:r>
              <a:rPr lang="tr-TR" dirty="0" smtClean="0">
                <a:latin typeface="Times New Roman" panose="02020603050405020304" pitchFamily="18" charset="0"/>
                <a:cs typeface="Times New Roman" panose="02020603050405020304" pitchFamily="18" charset="0"/>
              </a:rPr>
              <a:t>silinebilir. </a:t>
            </a:r>
            <a:r>
              <a:rPr lang="tr-TR" u="sng" dirty="0" smtClean="0">
                <a:latin typeface="Times New Roman" panose="02020603050405020304" pitchFamily="18" charset="0"/>
                <a:cs typeface="Times New Roman" panose="02020603050405020304" pitchFamily="18" charset="0"/>
              </a:rPr>
              <a:t>Ayrıca </a:t>
            </a:r>
            <a:r>
              <a:rPr lang="tr-TR" u="sng" dirty="0">
                <a:latin typeface="Times New Roman" panose="02020603050405020304" pitchFamily="18" charset="0"/>
                <a:cs typeface="Times New Roman" panose="02020603050405020304" pitchFamily="18" charset="0"/>
              </a:rPr>
              <a:t>HES kodu sayesinde </a:t>
            </a:r>
            <a:r>
              <a:rPr lang="tr-TR" u="sng" dirty="0" smtClean="0">
                <a:latin typeface="Times New Roman" panose="02020603050405020304" pitchFamily="18" charset="0"/>
                <a:cs typeface="Times New Roman" panose="02020603050405020304" pitchFamily="18" charset="0"/>
              </a:rPr>
              <a:t>vatandaşların kimlik </a:t>
            </a:r>
            <a:r>
              <a:rPr lang="tr-TR" u="sng" dirty="0">
                <a:latin typeface="Times New Roman" panose="02020603050405020304" pitchFamily="18" charset="0"/>
                <a:cs typeface="Times New Roman" panose="02020603050405020304" pitchFamily="18" charset="0"/>
              </a:rPr>
              <a:t>numarası gibi kişisel bir veriyi başkasıyla paylaşmak zorunda </a:t>
            </a:r>
            <a:r>
              <a:rPr lang="tr-TR" u="sng" dirty="0" smtClean="0">
                <a:latin typeface="Times New Roman" panose="02020603050405020304" pitchFamily="18" charset="0"/>
                <a:cs typeface="Times New Roman" panose="02020603050405020304" pitchFamily="18" charset="0"/>
              </a:rPr>
              <a:t>kalmamaktadır.</a:t>
            </a:r>
            <a:endParaRPr lang="tr-TR" b="0" i="0" dirty="0">
              <a:solidFill>
                <a:srgbClr val="676767"/>
              </a:solidFill>
              <a:effectLst/>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pPr/>
              <a:t>5</a:t>
            </a:fld>
            <a:endParaRPr lang="tr-TR"/>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958" y="268649"/>
            <a:ext cx="810009" cy="781722"/>
          </a:xfrm>
          <a:prstGeom prst="rect">
            <a:avLst/>
          </a:prstGeom>
        </p:spPr>
      </p:pic>
    </p:spTree>
    <p:extLst>
      <p:ext uri="{BB962C8B-B14F-4D97-AF65-F5344CB8AC3E}">
        <p14:creationId xmlns:p14="http://schemas.microsoft.com/office/powerpoint/2010/main" val="71266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C38A8BD8-34BD-4349-A497-92FB78BE4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4372"/>
            <a:ext cx="9144000" cy="1016000"/>
          </a:xfrm>
          <a:prstGeom prst="rect">
            <a:avLst/>
          </a:prstGeom>
        </p:spPr>
      </p:pic>
      <p:sp>
        <p:nvSpPr>
          <p:cNvPr id="14" name="Metin kutusu 13">
            <a:extLst>
              <a:ext uri="{FF2B5EF4-FFF2-40B4-BE49-F238E27FC236}">
                <a16:creationId xmlns:a16="http://schemas.microsoft.com/office/drawing/2014/main" id="{CAC412E0-94EC-4ED3-89CF-32D33ABAAB5B}"/>
              </a:ext>
            </a:extLst>
          </p:cNvPr>
          <p:cNvSpPr txBox="1"/>
          <p:nvPr/>
        </p:nvSpPr>
        <p:spPr>
          <a:xfrm>
            <a:off x="1884979" y="428678"/>
            <a:ext cx="5478584" cy="461665"/>
          </a:xfrm>
          <a:prstGeom prst="rect">
            <a:avLst/>
          </a:prstGeom>
          <a:noFill/>
        </p:spPr>
        <p:txBody>
          <a:bodyPr wrap="square" rtlCol="0">
            <a:spAutoFit/>
          </a:bodyPr>
          <a:lstStyle/>
          <a:p>
            <a:r>
              <a:rPr lang="tr-TR" sz="2400" b="1" dirty="0" smtClean="0">
                <a:solidFill>
                  <a:schemeClr val="bg1"/>
                </a:solidFill>
                <a:latin typeface="Arial" panose="020B0604020202020204" pitchFamily="34" charset="0"/>
                <a:cs typeface="Arial" panose="020B0604020202020204" pitchFamily="34" charset="0"/>
              </a:rPr>
              <a:t>Hayat Eve Sığar (HES) Uygulaması</a:t>
            </a:r>
            <a:endParaRPr lang="tr-TR" sz="2400" b="1" dirty="0">
              <a:solidFill>
                <a:schemeClr val="bg1"/>
              </a:solidFill>
              <a:latin typeface="Arial" panose="020B0604020202020204" pitchFamily="34" charset="0"/>
              <a:cs typeface="Arial" panose="020B0604020202020204" pitchFamily="34" charset="0"/>
            </a:endParaRPr>
          </a:p>
        </p:txBody>
      </p:sp>
      <p:sp>
        <p:nvSpPr>
          <p:cNvPr id="2" name="Dikdörtgen 1"/>
          <p:cNvSpPr/>
          <p:nvPr/>
        </p:nvSpPr>
        <p:spPr>
          <a:xfrm>
            <a:off x="578345" y="1190898"/>
            <a:ext cx="8223702" cy="981423"/>
          </a:xfrm>
          <a:prstGeom prst="rect">
            <a:avLst/>
          </a:prstGeom>
        </p:spPr>
        <p:txBody>
          <a:bodyPr wrap="square">
            <a:spAutoFit/>
          </a:bodyPr>
          <a:lstStyle/>
          <a:p>
            <a:pPr algn="just">
              <a:lnSpc>
                <a:spcPct val="107000"/>
              </a:lnSpc>
              <a:spcAft>
                <a:spcPts val="800"/>
              </a:spcAft>
            </a:pPr>
            <a:r>
              <a:rPr lang="tr-TR" dirty="0" smtClean="0">
                <a:latin typeface="Times New Roman" panose="02020603050405020304" pitchFamily="18" charset="0"/>
                <a:ea typeface="Calibri" panose="020F0502020204030204" pitchFamily="34" charset="0"/>
                <a:cs typeface="Times New Roman" panose="02020603050405020304" pitchFamily="18" charset="0"/>
              </a:rPr>
              <a:t>1- Öncelikle </a:t>
            </a:r>
            <a:r>
              <a:rPr lang="tr-TR" dirty="0">
                <a:latin typeface="Times New Roman" panose="02020603050405020304" pitchFamily="18" charset="0"/>
                <a:ea typeface="Calibri" panose="020F0502020204030204" pitchFamily="34" charset="0"/>
                <a:cs typeface="Times New Roman" panose="02020603050405020304" pitchFamily="18" charset="0"/>
              </a:rPr>
              <a:t>Uygulamayı kullanacak kişi ve kurumlar uygulamayı telefonlarının </a:t>
            </a:r>
            <a:r>
              <a:rPr lang="tr-TR" dirty="0" smtClean="0">
                <a:latin typeface="Times New Roman" panose="02020603050405020304" pitchFamily="18" charset="0"/>
                <a:ea typeface="Calibri" panose="020F0502020204030204" pitchFamily="34" charset="0"/>
                <a:cs typeface="Times New Roman" panose="02020603050405020304" pitchFamily="18" charset="0"/>
              </a:rPr>
              <a:t/>
            </a:r>
            <a:br>
              <a:rPr lang="tr-TR" dirty="0" smtClean="0">
                <a:latin typeface="Times New Roman" panose="02020603050405020304" pitchFamily="18" charset="0"/>
                <a:ea typeface="Calibri" panose="020F0502020204030204" pitchFamily="34" charset="0"/>
                <a:cs typeface="Times New Roman" panose="02020603050405020304" pitchFamily="18" charset="0"/>
              </a:rPr>
            </a:br>
            <a:r>
              <a:rPr lang="tr-TR" dirty="0" smtClean="0">
                <a:latin typeface="Times New Roman" panose="02020603050405020304" pitchFamily="18" charset="0"/>
                <a:ea typeface="Calibri" panose="020F0502020204030204" pitchFamily="34" charset="0"/>
                <a:cs typeface="Times New Roman" panose="02020603050405020304" pitchFamily="18" charset="0"/>
              </a:rPr>
              <a:t>(</a:t>
            </a:r>
            <a:r>
              <a:rPr lang="tr-TR" dirty="0" err="1">
                <a:latin typeface="Times New Roman" panose="02020603050405020304" pitchFamily="18" charset="0"/>
                <a:ea typeface="Calibri" panose="020F0502020204030204" pitchFamily="34" charset="0"/>
                <a:cs typeface="Times New Roman" panose="02020603050405020304" pitchFamily="18" charset="0"/>
              </a:rPr>
              <a:t>ios-android</a:t>
            </a:r>
            <a:r>
              <a:rPr lang="tr-TR" dirty="0" smtClean="0">
                <a:latin typeface="Times New Roman" panose="02020603050405020304" pitchFamily="18" charset="0"/>
                <a:ea typeface="Calibri" panose="020F0502020204030204" pitchFamily="34" charset="0"/>
                <a:cs typeface="Times New Roman" panose="02020603050405020304" pitchFamily="18" charset="0"/>
              </a:rPr>
              <a:t>) mobil </a:t>
            </a:r>
            <a:r>
              <a:rPr lang="tr-TR" dirty="0">
                <a:latin typeface="Times New Roman" panose="02020603050405020304" pitchFamily="18" charset="0"/>
                <a:ea typeface="Calibri" panose="020F0502020204030204" pitchFamily="34" charset="0"/>
                <a:cs typeface="Times New Roman" panose="02020603050405020304" pitchFamily="18" charset="0"/>
              </a:rPr>
              <a:t>uygulama indirme alanından </a:t>
            </a:r>
            <a:r>
              <a:rPr lang="tr-TR" b="1" dirty="0" smtClean="0">
                <a:latin typeface="Times New Roman" panose="02020603050405020304" pitchFamily="18" charset="0"/>
                <a:ea typeface="Calibri" panose="020F0502020204030204" pitchFamily="34" charset="0"/>
                <a:cs typeface="Times New Roman" panose="02020603050405020304" pitchFamily="18" charset="0"/>
              </a:rPr>
              <a:t>‘Hayat </a:t>
            </a:r>
            <a:r>
              <a:rPr lang="tr-TR" b="1" dirty="0">
                <a:latin typeface="Times New Roman" panose="02020603050405020304" pitchFamily="18" charset="0"/>
                <a:ea typeface="Calibri" panose="020F0502020204030204" pitchFamily="34" charset="0"/>
                <a:cs typeface="Times New Roman" panose="02020603050405020304" pitchFamily="18" charset="0"/>
              </a:rPr>
              <a:t>Eve </a:t>
            </a:r>
            <a:r>
              <a:rPr lang="tr-TR" b="1" dirty="0" smtClean="0">
                <a:latin typeface="Times New Roman" panose="02020603050405020304" pitchFamily="18" charset="0"/>
                <a:ea typeface="Calibri" panose="020F0502020204030204" pitchFamily="34" charset="0"/>
                <a:cs typeface="Times New Roman" panose="02020603050405020304" pitchFamily="18" charset="0"/>
              </a:rPr>
              <a:t>Sığar</a:t>
            </a:r>
            <a:r>
              <a:rPr lang="tr-TR" dirty="0" smtClean="0">
                <a:latin typeface="Times New Roman" panose="02020603050405020304" pitchFamily="18" charset="0"/>
                <a:ea typeface="Calibri" panose="020F0502020204030204" pitchFamily="34" charset="0"/>
                <a:cs typeface="Times New Roman" panose="02020603050405020304" pitchFamily="18" charset="0"/>
              </a:rPr>
              <a:t>’ </a:t>
            </a:r>
            <a:r>
              <a:rPr lang="tr-TR" dirty="0">
                <a:latin typeface="Times New Roman" panose="02020603050405020304" pitchFamily="18" charset="0"/>
                <a:ea typeface="Calibri" panose="020F0502020204030204" pitchFamily="34" charset="0"/>
                <a:cs typeface="Times New Roman" panose="02020603050405020304" pitchFamily="18" charset="0"/>
              </a:rPr>
              <a:t>uygulamasını indirerek işlem başlatılacaktır.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Resim 8"/>
          <p:cNvPicPr/>
          <p:nvPr/>
        </p:nvPicPr>
        <p:blipFill>
          <a:blip r:embed="rId4">
            <a:extLst>
              <a:ext uri="{28A0092B-C50C-407E-A947-70E740481C1C}">
                <a14:useLocalDpi xmlns:a14="http://schemas.microsoft.com/office/drawing/2010/main" val="0"/>
              </a:ext>
            </a:extLst>
          </a:blip>
          <a:stretch>
            <a:fillRect/>
          </a:stretch>
        </p:blipFill>
        <p:spPr>
          <a:xfrm>
            <a:off x="3383280" y="2167596"/>
            <a:ext cx="5760720" cy="2407920"/>
          </a:xfrm>
          <a:prstGeom prst="rect">
            <a:avLst/>
          </a:prstGeom>
        </p:spPr>
      </p:pic>
      <p:pic>
        <p:nvPicPr>
          <p:cNvPr id="10" name="Resim 9"/>
          <p:cNvPicPr/>
          <p:nvPr/>
        </p:nvPicPr>
        <p:blipFill rotWithShape="1">
          <a:blip r:embed="rId5" cstate="print">
            <a:extLst>
              <a:ext uri="{28A0092B-C50C-407E-A947-70E740481C1C}">
                <a14:useLocalDpi xmlns:a14="http://schemas.microsoft.com/office/drawing/2010/main" val="0"/>
              </a:ext>
            </a:extLst>
          </a:blip>
          <a:srcRect b="38917"/>
          <a:stretch/>
        </p:blipFill>
        <p:spPr bwMode="auto">
          <a:xfrm>
            <a:off x="251952" y="3431189"/>
            <a:ext cx="2371725" cy="2839720"/>
          </a:xfrm>
          <a:prstGeom prst="rect">
            <a:avLst/>
          </a:prstGeom>
          <a:ln>
            <a:noFill/>
          </a:ln>
          <a:extLst>
            <a:ext uri="{53640926-AAD7-44D8-BBD7-CCE9431645EC}">
              <a14:shadowObscured xmlns:a14="http://schemas.microsoft.com/office/drawing/2010/main"/>
            </a:ext>
          </a:extLst>
        </p:spPr>
      </p:pic>
      <p:sp>
        <p:nvSpPr>
          <p:cNvPr id="11" name="Satır Belirtme Çizgisi 1 10"/>
          <p:cNvSpPr/>
          <p:nvPr/>
        </p:nvSpPr>
        <p:spPr>
          <a:xfrm>
            <a:off x="2623677" y="4695965"/>
            <a:ext cx="3133725" cy="866775"/>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tr-TR" sz="1100">
                <a:effectLst/>
                <a:ea typeface="Calibri" panose="020F0502020204030204" pitchFamily="34" charset="0"/>
                <a:cs typeface="Times New Roman" panose="02020603050405020304" pitchFamily="18" charset="0"/>
              </a:rPr>
              <a:t>Mobil Telefondan uygulama başlatılır.</a:t>
            </a:r>
          </a:p>
        </p:txBody>
      </p:sp>
      <p:sp>
        <p:nvSpPr>
          <p:cNvPr id="4" name="Slayt Numarası Yer Tutucusu 3"/>
          <p:cNvSpPr>
            <a:spLocks noGrp="1"/>
          </p:cNvSpPr>
          <p:nvPr>
            <p:ph type="sldNum" sz="quarter" idx="12"/>
          </p:nvPr>
        </p:nvSpPr>
        <p:spPr/>
        <p:txBody>
          <a:bodyPr/>
          <a:lstStyle/>
          <a:p>
            <a:fld id="{F302176B-0E47-46AC-8F43-DAB4B8A37D06}" type="slidenum">
              <a:rPr lang="tr-TR" smtClean="0"/>
              <a:pPr/>
              <a:t>6</a:t>
            </a:fld>
            <a:endParaRPr lang="tr-TR"/>
          </a:p>
        </p:txBody>
      </p:sp>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958" y="268649"/>
            <a:ext cx="810009" cy="781722"/>
          </a:xfrm>
          <a:prstGeom prst="rect">
            <a:avLst/>
          </a:prstGeom>
        </p:spPr>
      </p:pic>
    </p:spTree>
    <p:extLst>
      <p:ext uri="{BB962C8B-B14F-4D97-AF65-F5344CB8AC3E}">
        <p14:creationId xmlns:p14="http://schemas.microsoft.com/office/powerpoint/2010/main" val="2794148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C38A8BD8-34BD-4349-A497-92FB78BE4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4372"/>
            <a:ext cx="9144000" cy="1016000"/>
          </a:xfrm>
          <a:prstGeom prst="rect">
            <a:avLst/>
          </a:prstGeom>
        </p:spPr>
      </p:pic>
      <p:sp>
        <p:nvSpPr>
          <p:cNvPr id="14" name="Metin kutusu 13">
            <a:extLst>
              <a:ext uri="{FF2B5EF4-FFF2-40B4-BE49-F238E27FC236}">
                <a16:creationId xmlns:a16="http://schemas.microsoft.com/office/drawing/2014/main" id="{CAC412E0-94EC-4ED3-89CF-32D33ABAAB5B}"/>
              </a:ext>
            </a:extLst>
          </p:cNvPr>
          <p:cNvSpPr txBox="1"/>
          <p:nvPr/>
        </p:nvSpPr>
        <p:spPr>
          <a:xfrm>
            <a:off x="1848175" y="386498"/>
            <a:ext cx="5478584" cy="461665"/>
          </a:xfrm>
          <a:prstGeom prst="rect">
            <a:avLst/>
          </a:prstGeom>
          <a:noFill/>
        </p:spPr>
        <p:txBody>
          <a:bodyPr wrap="square" rtlCol="0">
            <a:spAutoFit/>
          </a:bodyPr>
          <a:lstStyle/>
          <a:p>
            <a:r>
              <a:rPr lang="tr-TR" sz="2400" b="1" dirty="0" smtClean="0">
                <a:solidFill>
                  <a:schemeClr val="bg1"/>
                </a:solidFill>
                <a:latin typeface="Arial" panose="020B0604020202020204" pitchFamily="34" charset="0"/>
                <a:cs typeface="Arial" panose="020B0604020202020204" pitchFamily="34" charset="0"/>
              </a:rPr>
              <a:t>Hayat Eve Sığar (HES) Uygulaması</a:t>
            </a:r>
            <a:endParaRPr lang="tr-TR" sz="2400" b="1" dirty="0">
              <a:solidFill>
                <a:schemeClr val="bg1"/>
              </a:solidFill>
              <a:latin typeface="Arial" panose="020B0604020202020204" pitchFamily="34" charset="0"/>
              <a:cs typeface="Arial" panose="020B0604020202020204" pitchFamily="34" charset="0"/>
            </a:endParaRPr>
          </a:p>
        </p:txBody>
      </p:sp>
      <p:sp>
        <p:nvSpPr>
          <p:cNvPr id="2" name="Dikdörtgen 1"/>
          <p:cNvSpPr/>
          <p:nvPr/>
        </p:nvSpPr>
        <p:spPr>
          <a:xfrm>
            <a:off x="701957" y="1703562"/>
            <a:ext cx="4320048" cy="685059"/>
          </a:xfrm>
          <a:prstGeom prst="rect">
            <a:avLst/>
          </a:prstGeom>
        </p:spPr>
        <p:txBody>
          <a:bodyPr wrap="square">
            <a:spAutoFit/>
          </a:bodyPr>
          <a:lstStyle/>
          <a:p>
            <a:pPr algn="just">
              <a:lnSpc>
                <a:spcPct val="107000"/>
              </a:lnSpc>
              <a:spcAft>
                <a:spcPts val="800"/>
              </a:spcAft>
            </a:pPr>
            <a:r>
              <a:rPr lang="tr-TR" dirty="0" smtClean="0">
                <a:latin typeface="Times New Roman" panose="02020603050405020304" pitchFamily="18" charset="0"/>
                <a:ea typeface="Calibri" panose="020F0502020204030204" pitchFamily="34" charset="0"/>
                <a:cs typeface="Times New Roman" panose="02020603050405020304" pitchFamily="18" charset="0"/>
              </a:rPr>
              <a:t>2-Açılan uygulamadan  </a:t>
            </a:r>
            <a:r>
              <a:rPr lang="tr-TR" b="1" dirty="0" smtClean="0">
                <a:latin typeface="Times New Roman" panose="02020603050405020304" pitchFamily="18" charset="0"/>
                <a:ea typeface="Calibri" panose="020F0502020204030204" pitchFamily="34" charset="0"/>
                <a:cs typeface="Times New Roman" panose="02020603050405020304" pitchFamily="18" charset="0"/>
              </a:rPr>
              <a:t>‘HES Kodlarım’ </a:t>
            </a:r>
            <a:r>
              <a:rPr lang="tr-TR" dirty="0" smtClean="0">
                <a:latin typeface="Times New Roman" panose="02020603050405020304" pitchFamily="18" charset="0"/>
                <a:ea typeface="Calibri" panose="020F0502020204030204" pitchFamily="34" charset="0"/>
                <a:cs typeface="Times New Roman" panose="02020603050405020304" pitchFamily="18" charset="0"/>
              </a:rPr>
              <a:t>bölümüne gidilir.</a:t>
            </a:r>
            <a:endParaRPr lang="tr-TR" sz="1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1041091"/>
            <a:ext cx="1783505" cy="15846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ağ Ok 3"/>
          <p:cNvSpPr/>
          <p:nvPr/>
        </p:nvSpPr>
        <p:spPr>
          <a:xfrm>
            <a:off x="5562011" y="1776089"/>
            <a:ext cx="810009" cy="27000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p:cNvPicPr>
            <a:picLocks noChangeAspect="1"/>
          </p:cNvPicPr>
          <p:nvPr/>
        </p:nvPicPr>
        <p:blipFill rotWithShape="1">
          <a:blip r:embed="rId5" cstate="print">
            <a:extLst>
              <a:ext uri="{28A0092B-C50C-407E-A947-70E740481C1C}">
                <a14:useLocalDpi xmlns:a14="http://schemas.microsoft.com/office/drawing/2010/main" val="0"/>
              </a:ext>
            </a:extLst>
          </a:blip>
          <a:srcRect l="655" t="4994" r="-2846" b="-5589"/>
          <a:stretch/>
        </p:blipFill>
        <p:spPr>
          <a:xfrm>
            <a:off x="4725772" y="3017777"/>
            <a:ext cx="2628000" cy="3874755"/>
          </a:xfrm>
          <a:prstGeom prst="rect">
            <a:avLst/>
          </a:prstGeom>
          <a:ln>
            <a:noFill/>
          </a:ln>
          <a:effectLst>
            <a:outerShdw blurRad="292100" dist="139700" dir="2700000" algn="tl" rotWithShape="0">
              <a:srgbClr val="333333">
                <a:alpha val="65000"/>
              </a:srgbClr>
            </a:outerShdw>
          </a:effectLst>
        </p:spPr>
      </p:pic>
      <p:sp>
        <p:nvSpPr>
          <p:cNvPr id="10" name="Dikdörtgen 9"/>
          <p:cNvSpPr/>
          <p:nvPr/>
        </p:nvSpPr>
        <p:spPr>
          <a:xfrm>
            <a:off x="341952" y="4946579"/>
            <a:ext cx="2742045" cy="1277786"/>
          </a:xfrm>
          <a:prstGeom prst="rect">
            <a:avLst/>
          </a:prstGeom>
        </p:spPr>
        <p:txBody>
          <a:bodyPr wrap="square">
            <a:spAutoFit/>
          </a:bodyPr>
          <a:lstStyle/>
          <a:p>
            <a:pPr algn="just">
              <a:lnSpc>
                <a:spcPct val="107000"/>
              </a:lnSpc>
              <a:spcAft>
                <a:spcPts val="800"/>
              </a:spcAft>
            </a:pPr>
            <a:r>
              <a:rPr lang="tr-TR" dirty="0" smtClean="0">
                <a:latin typeface="Calibri" panose="020F0502020204030204" pitchFamily="34" charset="0"/>
                <a:ea typeface="Calibri" panose="020F0502020204030204" pitchFamily="34" charset="0"/>
                <a:cs typeface="Times New Roman" panose="02020603050405020304" pitchFamily="18" charset="0"/>
              </a:rPr>
              <a:t>3-HES Kodu Oluştur seçeneği ile </a:t>
            </a:r>
            <a:r>
              <a:rPr lang="tr-TR" b="1" dirty="0" smtClean="0">
                <a:latin typeface="Calibri" panose="020F0502020204030204" pitchFamily="34" charset="0"/>
                <a:ea typeface="Calibri" panose="020F0502020204030204" pitchFamily="34" charset="0"/>
                <a:cs typeface="Times New Roman" panose="02020603050405020304" pitchFamily="18" charset="0"/>
              </a:rPr>
              <a:t>‘Yeni Kod Ekle’</a:t>
            </a:r>
            <a:r>
              <a:rPr lang="tr-TR" dirty="0" smtClean="0">
                <a:latin typeface="Calibri" panose="020F0502020204030204" pitchFamily="34" charset="0"/>
                <a:ea typeface="Calibri" panose="020F0502020204030204" pitchFamily="34" charset="0"/>
                <a:cs typeface="Times New Roman" panose="02020603050405020304" pitchFamily="18" charset="0"/>
              </a:rPr>
              <a:t> </a:t>
            </a:r>
            <a:r>
              <a:rPr lang="tr-TR" dirty="0" smtClean="0">
                <a:latin typeface="Times New Roman" panose="02020603050405020304" pitchFamily="18" charset="0"/>
                <a:ea typeface="Calibri" panose="020F0502020204030204" pitchFamily="34" charset="0"/>
                <a:cs typeface="Times New Roman" panose="02020603050405020304" pitchFamily="18" charset="0"/>
              </a:rPr>
              <a:t>butonuna</a:t>
            </a:r>
            <a:r>
              <a:rPr lang="tr-TR" dirty="0" smtClean="0">
                <a:latin typeface="Calibri" panose="020F0502020204030204" pitchFamily="34" charset="0"/>
                <a:ea typeface="Calibri" panose="020F0502020204030204" pitchFamily="34" charset="0"/>
                <a:cs typeface="Times New Roman" panose="02020603050405020304" pitchFamily="18" charset="0"/>
              </a:rPr>
              <a:t> basılarak  kod oluşturulur.</a:t>
            </a: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Sağ Ok 10"/>
          <p:cNvSpPr/>
          <p:nvPr/>
        </p:nvSpPr>
        <p:spPr>
          <a:xfrm>
            <a:off x="3279809" y="5315469"/>
            <a:ext cx="1250152" cy="27000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pPr/>
              <a:t>7</a:t>
            </a:fld>
            <a:endParaRPr lang="tr-TR"/>
          </a:p>
        </p:txBody>
      </p:sp>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958" y="268649"/>
            <a:ext cx="810009" cy="781722"/>
          </a:xfrm>
          <a:prstGeom prst="rect">
            <a:avLst/>
          </a:prstGeom>
        </p:spPr>
      </p:pic>
    </p:spTree>
    <p:extLst>
      <p:ext uri="{BB962C8B-B14F-4D97-AF65-F5344CB8AC3E}">
        <p14:creationId xmlns:p14="http://schemas.microsoft.com/office/powerpoint/2010/main" val="2905721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C38A8BD8-34BD-4349-A497-92FB78BE4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4372"/>
            <a:ext cx="9144000" cy="1016000"/>
          </a:xfrm>
          <a:prstGeom prst="rect">
            <a:avLst/>
          </a:prstGeom>
        </p:spPr>
      </p:pic>
      <p:sp>
        <p:nvSpPr>
          <p:cNvPr id="14" name="Metin kutusu 13">
            <a:extLst>
              <a:ext uri="{FF2B5EF4-FFF2-40B4-BE49-F238E27FC236}">
                <a16:creationId xmlns:a16="http://schemas.microsoft.com/office/drawing/2014/main" id="{CAC412E0-94EC-4ED3-89CF-32D33ABAAB5B}"/>
              </a:ext>
            </a:extLst>
          </p:cNvPr>
          <p:cNvSpPr txBox="1"/>
          <p:nvPr/>
        </p:nvSpPr>
        <p:spPr>
          <a:xfrm>
            <a:off x="1884979" y="428678"/>
            <a:ext cx="5478584" cy="461665"/>
          </a:xfrm>
          <a:prstGeom prst="rect">
            <a:avLst/>
          </a:prstGeom>
          <a:noFill/>
        </p:spPr>
        <p:txBody>
          <a:bodyPr wrap="square" rtlCol="0">
            <a:spAutoFit/>
          </a:bodyPr>
          <a:lstStyle/>
          <a:p>
            <a:r>
              <a:rPr lang="tr-TR" sz="2400" b="1" dirty="0" smtClean="0">
                <a:solidFill>
                  <a:schemeClr val="bg1"/>
                </a:solidFill>
                <a:latin typeface="Arial" panose="020B0604020202020204" pitchFamily="34" charset="0"/>
                <a:cs typeface="Arial" panose="020B0604020202020204" pitchFamily="34" charset="0"/>
              </a:rPr>
              <a:t>Hayat Eve Sığar (HES) Uygulaması</a:t>
            </a:r>
            <a:endParaRPr lang="tr-TR" sz="2400" b="1" dirty="0">
              <a:solidFill>
                <a:schemeClr val="bg1"/>
              </a:solidFill>
              <a:latin typeface="Arial" panose="020B0604020202020204" pitchFamily="34" charset="0"/>
              <a:cs typeface="Arial" panose="020B0604020202020204" pitchFamily="34" charset="0"/>
            </a:endParaRPr>
          </a:p>
        </p:txBody>
      </p:sp>
      <p:pic>
        <p:nvPicPr>
          <p:cNvPr id="2" name="Resim 1"/>
          <p:cNvPicPr>
            <a:picLocks noChangeAspect="1"/>
          </p:cNvPicPr>
          <p:nvPr/>
        </p:nvPicPr>
        <p:blipFill rotWithShape="1">
          <a:blip r:embed="rId4">
            <a:extLst>
              <a:ext uri="{28A0092B-C50C-407E-A947-70E740481C1C}">
                <a14:useLocalDpi xmlns:a14="http://schemas.microsoft.com/office/drawing/2010/main" val="0"/>
              </a:ext>
            </a:extLst>
          </a:blip>
          <a:srcRect t="4802"/>
          <a:stretch/>
        </p:blipFill>
        <p:spPr>
          <a:xfrm>
            <a:off x="4641375" y="1029181"/>
            <a:ext cx="3163253" cy="5577707"/>
          </a:xfrm>
          <a:prstGeom prst="rect">
            <a:avLst/>
          </a:prstGeom>
        </p:spPr>
      </p:pic>
      <p:sp>
        <p:nvSpPr>
          <p:cNvPr id="3" name="Dikdörtgen 2"/>
          <p:cNvSpPr/>
          <p:nvPr/>
        </p:nvSpPr>
        <p:spPr>
          <a:xfrm>
            <a:off x="251952" y="2258987"/>
            <a:ext cx="3870043" cy="981423"/>
          </a:xfrm>
          <a:prstGeom prst="rect">
            <a:avLst/>
          </a:prstGeom>
        </p:spPr>
        <p:txBody>
          <a:bodyPr wrap="square">
            <a:spAutoFit/>
          </a:bodyPr>
          <a:lstStyle/>
          <a:p>
            <a:pPr algn="just">
              <a:lnSpc>
                <a:spcPct val="107000"/>
              </a:lnSpc>
              <a:spcAft>
                <a:spcPts val="800"/>
              </a:spcAft>
            </a:pPr>
            <a:r>
              <a:rPr lang="tr-TR" dirty="0" smtClean="0">
                <a:latin typeface="Times New Roman" panose="02020603050405020304" pitchFamily="18" charset="0"/>
                <a:ea typeface="Calibri" panose="020F0502020204030204" pitchFamily="34" charset="0"/>
                <a:cs typeface="Times New Roman" panose="02020603050405020304" pitchFamily="18" charset="0"/>
              </a:rPr>
              <a:t>4-HES Kodu için süre belirleyebilir ve HES koduna örnekteki gibi isim verebilirsiniz.</a:t>
            </a:r>
            <a:endParaRPr lang="tr-TR"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pPr/>
              <a:t>8</a:t>
            </a:fld>
            <a:endParaRPr lang="tr-TR"/>
          </a:p>
        </p:txBody>
      </p:sp>
      <p:sp>
        <p:nvSpPr>
          <p:cNvPr id="5" name="Metin kutusu 4"/>
          <p:cNvSpPr txBox="1"/>
          <p:nvPr/>
        </p:nvSpPr>
        <p:spPr>
          <a:xfrm>
            <a:off x="4842003" y="5309693"/>
            <a:ext cx="2160024" cy="369332"/>
          </a:xfrm>
          <a:prstGeom prst="rect">
            <a:avLst/>
          </a:prstGeom>
          <a:noFill/>
        </p:spPr>
        <p:txBody>
          <a:bodyPr wrap="square" rtlCol="0">
            <a:spAutoFit/>
          </a:bodyPr>
          <a:lstStyle/>
          <a:p>
            <a:r>
              <a:rPr lang="tr-TR" b="1" dirty="0" smtClean="0">
                <a:effectLst>
                  <a:outerShdw blurRad="38100" dist="38100" dir="2700000" algn="tl">
                    <a:srgbClr val="000000">
                      <a:alpha val="43137"/>
                    </a:srgbClr>
                  </a:outerShdw>
                </a:effectLst>
              </a:rPr>
              <a:t>ABECE DEDECE</a:t>
            </a:r>
            <a:endParaRPr lang="tr-TR" b="1" dirty="0">
              <a:effectLst>
                <a:outerShdw blurRad="38100" dist="38100" dir="2700000" algn="tl">
                  <a:srgbClr val="000000">
                    <a:alpha val="43137"/>
                  </a:srgbClr>
                </a:outerShdw>
              </a:effectLst>
            </a:endParaRPr>
          </a:p>
        </p:txBody>
      </p:sp>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958" y="268649"/>
            <a:ext cx="810009" cy="781722"/>
          </a:xfrm>
          <a:prstGeom prst="rect">
            <a:avLst/>
          </a:prstGeom>
        </p:spPr>
      </p:pic>
    </p:spTree>
    <p:extLst>
      <p:ext uri="{BB962C8B-B14F-4D97-AF65-F5344CB8AC3E}">
        <p14:creationId xmlns:p14="http://schemas.microsoft.com/office/powerpoint/2010/main" val="3664883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C38A8BD8-34BD-4349-A497-92FB78BE4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4372"/>
            <a:ext cx="9144000" cy="1016000"/>
          </a:xfrm>
          <a:prstGeom prst="rect">
            <a:avLst/>
          </a:prstGeom>
        </p:spPr>
      </p:pic>
      <p:sp>
        <p:nvSpPr>
          <p:cNvPr id="14" name="Metin kutusu 13">
            <a:extLst>
              <a:ext uri="{FF2B5EF4-FFF2-40B4-BE49-F238E27FC236}">
                <a16:creationId xmlns:a16="http://schemas.microsoft.com/office/drawing/2014/main" id="{CAC412E0-94EC-4ED3-89CF-32D33ABAAB5B}"/>
              </a:ext>
            </a:extLst>
          </p:cNvPr>
          <p:cNvSpPr txBox="1"/>
          <p:nvPr/>
        </p:nvSpPr>
        <p:spPr>
          <a:xfrm>
            <a:off x="1884979" y="428678"/>
            <a:ext cx="5478584" cy="461665"/>
          </a:xfrm>
          <a:prstGeom prst="rect">
            <a:avLst/>
          </a:prstGeom>
          <a:noFill/>
        </p:spPr>
        <p:txBody>
          <a:bodyPr wrap="square" rtlCol="0">
            <a:spAutoFit/>
          </a:bodyPr>
          <a:lstStyle/>
          <a:p>
            <a:r>
              <a:rPr lang="tr-TR" sz="2400" b="1" dirty="0" smtClean="0">
                <a:solidFill>
                  <a:schemeClr val="bg1"/>
                </a:solidFill>
                <a:latin typeface="Arial" panose="020B0604020202020204" pitchFamily="34" charset="0"/>
                <a:cs typeface="Arial" panose="020B0604020202020204" pitchFamily="34" charset="0"/>
              </a:rPr>
              <a:t>Hayat Eve Sığar (HES) Kodu Nedir?</a:t>
            </a:r>
            <a:endParaRPr lang="tr-TR" sz="2400" b="1" dirty="0">
              <a:solidFill>
                <a:schemeClr val="bg1"/>
              </a:solidFill>
              <a:latin typeface="Arial" panose="020B0604020202020204" pitchFamily="34" charset="0"/>
              <a:cs typeface="Arial" panose="020B0604020202020204" pitchFamily="34" charset="0"/>
            </a:endParaRPr>
          </a:p>
        </p:txBody>
      </p:sp>
      <p:sp>
        <p:nvSpPr>
          <p:cNvPr id="2" name="AutoShape 2" descr="blob:https://web.whatsapp.com/91a53501-98f6-4060-aeb5-188595beeb3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4336" y="1023333"/>
            <a:ext cx="3163253" cy="5490061"/>
          </a:xfrm>
          <a:prstGeom prst="rect">
            <a:avLst/>
          </a:prstGeom>
        </p:spPr>
      </p:pic>
      <p:sp>
        <p:nvSpPr>
          <p:cNvPr id="9" name="Sağ Ok 8"/>
          <p:cNvSpPr/>
          <p:nvPr/>
        </p:nvSpPr>
        <p:spPr>
          <a:xfrm>
            <a:off x="3665012" y="3039489"/>
            <a:ext cx="1250152" cy="27000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441080" y="2528990"/>
            <a:ext cx="2951045" cy="1561005"/>
          </a:xfrm>
          <a:prstGeom prst="rect">
            <a:avLst/>
          </a:prstGeom>
        </p:spPr>
        <p:txBody>
          <a:bodyPr wrap="square">
            <a:spAutoFit/>
          </a:bodyPr>
          <a:lstStyle/>
          <a:p>
            <a:pPr algn="just">
              <a:lnSpc>
                <a:spcPct val="107000"/>
              </a:lnSpc>
              <a:spcAft>
                <a:spcPts val="800"/>
              </a:spcAft>
            </a:pPr>
            <a:r>
              <a:rPr lang="tr-TR" dirty="0" smtClean="0">
                <a:latin typeface="Times New Roman" panose="02020603050405020304" pitchFamily="18" charset="0"/>
                <a:ea typeface="Calibri" panose="020F0502020204030204" pitchFamily="34" charset="0"/>
                <a:cs typeface="Times New Roman" panose="02020603050405020304" pitchFamily="18" charset="0"/>
              </a:rPr>
              <a:t>5-Oluşturulan Size özel bu HES kodunu seyahat ve ziyaretlerde sizden istendiğinde bu kodu vererek paylaşabilirsiniz. </a:t>
            </a:r>
            <a:endParaRPr lang="tr-TR"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Slayt Numarası Yer Tutucusu 9"/>
          <p:cNvSpPr>
            <a:spLocks noGrp="1"/>
          </p:cNvSpPr>
          <p:nvPr>
            <p:ph type="sldNum" sz="quarter" idx="12"/>
          </p:nvPr>
        </p:nvSpPr>
        <p:spPr/>
        <p:txBody>
          <a:bodyPr/>
          <a:lstStyle/>
          <a:p>
            <a:fld id="{F302176B-0E47-46AC-8F43-DAB4B8A37D06}" type="slidenum">
              <a:rPr lang="tr-TR" smtClean="0"/>
              <a:pPr/>
              <a:t>9</a:t>
            </a:fld>
            <a:endParaRPr lang="tr-TR"/>
          </a:p>
        </p:txBody>
      </p:sp>
      <p:sp>
        <p:nvSpPr>
          <p:cNvPr id="3" name="Metin kutusu 2"/>
          <p:cNvSpPr txBox="1"/>
          <p:nvPr/>
        </p:nvSpPr>
        <p:spPr>
          <a:xfrm>
            <a:off x="5292008" y="1619652"/>
            <a:ext cx="2250025" cy="369332"/>
          </a:xfrm>
          <a:prstGeom prst="rect">
            <a:avLst/>
          </a:prstGeom>
          <a:noFill/>
        </p:spPr>
        <p:txBody>
          <a:bodyPr wrap="square" rtlCol="0">
            <a:spAutoFit/>
          </a:bodyPr>
          <a:lstStyle/>
          <a:p>
            <a:r>
              <a:rPr lang="tr-T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ABECE DEDECE</a:t>
            </a: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958" y="268649"/>
            <a:ext cx="810009" cy="781722"/>
          </a:xfrm>
          <a:prstGeom prst="rect">
            <a:avLst/>
          </a:prstGeom>
        </p:spPr>
      </p:pic>
    </p:spTree>
    <p:extLst>
      <p:ext uri="{BB962C8B-B14F-4D97-AF65-F5344CB8AC3E}">
        <p14:creationId xmlns:p14="http://schemas.microsoft.com/office/powerpoint/2010/main" val="300455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10765</TotalTime>
  <Words>520</Words>
  <Application>Microsoft Office PowerPoint</Application>
  <PresentationFormat>Ekran Gösterisi (4:3)</PresentationFormat>
  <Paragraphs>97</Paragraphs>
  <Slides>17</Slides>
  <Notes>16</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17</vt:i4>
      </vt:variant>
    </vt:vector>
  </HeadingPairs>
  <TitlesOfParts>
    <vt:vector size="23" baseType="lpstr">
      <vt:lpstr>Arial</vt:lpstr>
      <vt:lpstr>Calibri</vt:lpstr>
      <vt:lpstr>Lato</vt:lpstr>
      <vt:lpstr>Times New Roman</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GENELSEKRETER</dc:creator>
  <cp:lastModifiedBy>Call Center</cp:lastModifiedBy>
  <cp:revision>682</cp:revision>
  <cp:lastPrinted>2020-06-23T12:39:55Z</cp:lastPrinted>
  <dcterms:created xsi:type="dcterms:W3CDTF">2017-07-08T03:37:23Z</dcterms:created>
  <dcterms:modified xsi:type="dcterms:W3CDTF">2020-09-09T07:26:00Z</dcterms:modified>
</cp:coreProperties>
</file>