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5" r:id="rId1"/>
  </p:sldMasterIdLst>
  <p:notesMasterIdLst>
    <p:notesMasterId r:id="rId21"/>
  </p:notesMasterIdLst>
  <p:sldIdLst>
    <p:sldId id="256" r:id="rId2"/>
    <p:sldId id="257" r:id="rId3"/>
    <p:sldId id="258" r:id="rId4"/>
    <p:sldId id="303" r:id="rId5"/>
    <p:sldId id="304" r:id="rId6"/>
    <p:sldId id="298" r:id="rId7"/>
    <p:sldId id="299" r:id="rId8"/>
    <p:sldId id="294" r:id="rId9"/>
    <p:sldId id="288" r:id="rId10"/>
    <p:sldId id="312" r:id="rId11"/>
    <p:sldId id="315" r:id="rId12"/>
    <p:sldId id="316" r:id="rId13"/>
    <p:sldId id="305" r:id="rId14"/>
    <p:sldId id="308" r:id="rId15"/>
    <p:sldId id="283" r:id="rId16"/>
    <p:sldId id="317" r:id="rId17"/>
    <p:sldId id="338" r:id="rId18"/>
    <p:sldId id="287" r:id="rId19"/>
    <p:sldId id="339"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5680"/>
  </p:normalViewPr>
  <p:slideViewPr>
    <p:cSldViewPr snapToGrid="0">
      <p:cViewPr varScale="1">
        <p:scale>
          <a:sx n="89" d="100"/>
          <a:sy n="89" d="100"/>
        </p:scale>
        <p:origin x="200" y="4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B2A30C-07E5-4E3D-B1CA-160EF29C5737}" type="doc">
      <dgm:prSet loTypeId="urn:microsoft.com/office/officeart/2005/8/layout/hProcess9" loCatId="process" qsTypeId="urn:microsoft.com/office/officeart/2005/8/quickstyle/simple1" qsCatId="simple" csTypeId="urn:microsoft.com/office/officeart/2005/8/colors/colorful1" csCatId="colorful" phldr="1"/>
      <dgm:spPr/>
    </dgm:pt>
    <dgm:pt modelId="{5285B0DA-C17C-45DC-B2AF-8ACA64B99B83}">
      <dgm:prSet phldrT="[Metin]"/>
      <dgm:spPr/>
      <dgm:t>
        <a:bodyPr/>
        <a:lstStyle/>
        <a:p>
          <a:r>
            <a:rPr lang="tr-TR" dirty="0"/>
            <a:t>Dekan</a:t>
          </a:r>
        </a:p>
      </dgm:t>
    </dgm:pt>
    <dgm:pt modelId="{666FD0F9-8E1E-4E12-8A77-ED9EBA578F25}" type="parTrans" cxnId="{75228E12-CAFD-4EC2-BC23-FE8555CBF502}">
      <dgm:prSet/>
      <dgm:spPr/>
      <dgm:t>
        <a:bodyPr/>
        <a:lstStyle/>
        <a:p>
          <a:endParaRPr lang="tr-TR"/>
        </a:p>
      </dgm:t>
    </dgm:pt>
    <dgm:pt modelId="{FA5A1D43-0865-4CB6-A60B-0560EB3EA30A}" type="sibTrans" cxnId="{75228E12-CAFD-4EC2-BC23-FE8555CBF502}">
      <dgm:prSet/>
      <dgm:spPr/>
      <dgm:t>
        <a:bodyPr/>
        <a:lstStyle/>
        <a:p>
          <a:endParaRPr lang="tr-TR"/>
        </a:p>
      </dgm:t>
    </dgm:pt>
    <dgm:pt modelId="{E3A9F282-1B2C-4A93-B120-DF3A4F5AB55F}">
      <dgm:prSet phldrT="[Metin]"/>
      <dgm:spPr/>
      <dgm:t>
        <a:bodyPr/>
        <a:lstStyle/>
        <a:p>
          <a:r>
            <a:rPr lang="tr-TR" dirty="0"/>
            <a:t>Anabilim Dalı Koordinatörü</a:t>
          </a:r>
        </a:p>
      </dgm:t>
    </dgm:pt>
    <dgm:pt modelId="{0188BFAE-5691-48C0-B2AA-6E56C258ADB4}" type="parTrans" cxnId="{99578BDF-008A-4625-8451-4E78CCFFF696}">
      <dgm:prSet/>
      <dgm:spPr/>
      <dgm:t>
        <a:bodyPr/>
        <a:lstStyle/>
        <a:p>
          <a:endParaRPr lang="tr-TR"/>
        </a:p>
      </dgm:t>
    </dgm:pt>
    <dgm:pt modelId="{0C678227-BD7F-4B32-8847-1A652921E331}" type="sibTrans" cxnId="{99578BDF-008A-4625-8451-4E78CCFFF696}">
      <dgm:prSet/>
      <dgm:spPr/>
      <dgm:t>
        <a:bodyPr/>
        <a:lstStyle/>
        <a:p>
          <a:endParaRPr lang="tr-TR"/>
        </a:p>
      </dgm:t>
    </dgm:pt>
    <dgm:pt modelId="{A5DE79CB-71B7-404A-AE23-00C11CE55474}">
      <dgm:prSet phldrT="[Metin]"/>
      <dgm:spPr/>
      <dgm:t>
        <a:bodyPr/>
        <a:lstStyle/>
        <a:p>
          <a:r>
            <a:rPr lang="tr-TR" dirty="0"/>
            <a:t>Proje Danışmanları </a:t>
          </a:r>
        </a:p>
      </dgm:t>
    </dgm:pt>
    <dgm:pt modelId="{DD8B8FAF-FF5A-4C98-9E09-D8A631096639}" type="parTrans" cxnId="{34B4C818-A3ED-48EC-9951-8A444EBA88B3}">
      <dgm:prSet/>
      <dgm:spPr/>
      <dgm:t>
        <a:bodyPr/>
        <a:lstStyle/>
        <a:p>
          <a:endParaRPr lang="tr-TR"/>
        </a:p>
      </dgm:t>
    </dgm:pt>
    <dgm:pt modelId="{5657EC8C-6FFF-4C07-91C3-2A9D3DE6053F}" type="sibTrans" cxnId="{34B4C818-A3ED-48EC-9951-8A444EBA88B3}">
      <dgm:prSet/>
      <dgm:spPr/>
      <dgm:t>
        <a:bodyPr/>
        <a:lstStyle/>
        <a:p>
          <a:endParaRPr lang="tr-TR"/>
        </a:p>
      </dgm:t>
    </dgm:pt>
    <dgm:pt modelId="{7CC8A69D-3967-4F9D-8B05-27A1245D2072}">
      <dgm:prSet phldrT="[Metin]"/>
      <dgm:spPr/>
      <dgm:t>
        <a:bodyPr/>
        <a:lstStyle/>
        <a:p>
          <a:r>
            <a:rPr lang="tr-TR" dirty="0"/>
            <a:t>Öğrenciler</a:t>
          </a:r>
        </a:p>
      </dgm:t>
    </dgm:pt>
    <dgm:pt modelId="{346C208B-BEE1-4018-8E3D-122F5D3651B1}" type="parTrans" cxnId="{D8FE70CA-267F-4C1F-8109-F88853D20260}">
      <dgm:prSet/>
      <dgm:spPr/>
      <dgm:t>
        <a:bodyPr/>
        <a:lstStyle/>
        <a:p>
          <a:endParaRPr lang="tr-TR"/>
        </a:p>
      </dgm:t>
    </dgm:pt>
    <dgm:pt modelId="{3CF20028-E4C2-4282-9152-6A8690D53A23}" type="sibTrans" cxnId="{D8FE70CA-267F-4C1F-8109-F88853D20260}">
      <dgm:prSet/>
      <dgm:spPr/>
      <dgm:t>
        <a:bodyPr/>
        <a:lstStyle/>
        <a:p>
          <a:endParaRPr lang="tr-TR"/>
        </a:p>
      </dgm:t>
    </dgm:pt>
    <dgm:pt modelId="{33CC7490-A054-49D6-81E5-F82FF51FECAF}">
      <dgm:prSet phldrT="[Metin]"/>
      <dgm:spPr/>
      <dgm:t>
        <a:bodyPr/>
        <a:lstStyle/>
        <a:p>
          <a:r>
            <a:rPr lang="tr-TR" dirty="0"/>
            <a:t>Hizmet Talep Eden/Sağlanan Birimin Danışmanı</a:t>
          </a:r>
        </a:p>
        <a:p>
          <a:r>
            <a:rPr lang="tr-TR" dirty="0"/>
            <a:t>(Dış Paydaş)</a:t>
          </a:r>
        </a:p>
      </dgm:t>
    </dgm:pt>
    <dgm:pt modelId="{63AA98C1-245C-4746-B9D1-06E4B0843462}" type="parTrans" cxnId="{E44A8F0D-C686-4AB5-8A20-D7E534713DD3}">
      <dgm:prSet/>
      <dgm:spPr/>
      <dgm:t>
        <a:bodyPr/>
        <a:lstStyle/>
        <a:p>
          <a:endParaRPr lang="tr-TR"/>
        </a:p>
      </dgm:t>
    </dgm:pt>
    <dgm:pt modelId="{D71273FB-14BC-483F-A638-AF717469C884}" type="sibTrans" cxnId="{E44A8F0D-C686-4AB5-8A20-D7E534713DD3}">
      <dgm:prSet/>
      <dgm:spPr/>
      <dgm:t>
        <a:bodyPr/>
        <a:lstStyle/>
        <a:p>
          <a:endParaRPr lang="tr-TR"/>
        </a:p>
      </dgm:t>
    </dgm:pt>
    <dgm:pt modelId="{D4F1F833-91A8-46E7-875F-9A23C78ED48A}">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dirty="0"/>
            <a:t>Fakülte Koordinatörü</a:t>
          </a:r>
        </a:p>
        <a:p>
          <a:pPr defTabSz="622300">
            <a:lnSpc>
              <a:spcPct val="90000"/>
            </a:lnSpc>
            <a:spcBef>
              <a:spcPct val="0"/>
            </a:spcBef>
            <a:spcAft>
              <a:spcPct val="35000"/>
            </a:spcAft>
          </a:pPr>
          <a:endParaRPr lang="tr-TR" dirty="0"/>
        </a:p>
      </dgm:t>
    </dgm:pt>
    <dgm:pt modelId="{1C66593B-2419-4CB5-B219-1298480159A3}" type="parTrans" cxnId="{74973379-EF0C-4E38-9F6B-8B14FD9E0272}">
      <dgm:prSet/>
      <dgm:spPr/>
      <dgm:t>
        <a:bodyPr/>
        <a:lstStyle/>
        <a:p>
          <a:endParaRPr lang="tr-TR"/>
        </a:p>
      </dgm:t>
    </dgm:pt>
    <dgm:pt modelId="{14978C1A-3971-4596-BA29-66F9AF3245E2}" type="sibTrans" cxnId="{74973379-EF0C-4E38-9F6B-8B14FD9E0272}">
      <dgm:prSet/>
      <dgm:spPr/>
      <dgm:t>
        <a:bodyPr/>
        <a:lstStyle/>
        <a:p>
          <a:endParaRPr lang="tr-TR"/>
        </a:p>
      </dgm:t>
    </dgm:pt>
    <dgm:pt modelId="{D051FE69-840E-4DC7-9D63-8C2673B79464}" type="pres">
      <dgm:prSet presAssocID="{24B2A30C-07E5-4E3D-B1CA-160EF29C5737}" presName="CompostProcess" presStyleCnt="0">
        <dgm:presLayoutVars>
          <dgm:dir/>
          <dgm:resizeHandles val="exact"/>
        </dgm:presLayoutVars>
      </dgm:prSet>
      <dgm:spPr/>
    </dgm:pt>
    <dgm:pt modelId="{E3D4641D-6D20-4018-8830-DE8EDE2E489B}" type="pres">
      <dgm:prSet presAssocID="{24B2A30C-07E5-4E3D-B1CA-160EF29C5737}" presName="arrow" presStyleLbl="bgShp" presStyleIdx="0" presStyleCnt="1" custLinFactNeighborX="561" custLinFactNeighborY="0"/>
      <dgm:spPr/>
    </dgm:pt>
    <dgm:pt modelId="{172A3B0E-8CA2-4C88-A66A-74BCB1594052}" type="pres">
      <dgm:prSet presAssocID="{24B2A30C-07E5-4E3D-B1CA-160EF29C5737}" presName="linearProcess" presStyleCnt="0"/>
      <dgm:spPr/>
    </dgm:pt>
    <dgm:pt modelId="{05EAE7EE-F92E-4617-8FC9-09599B229DA3}" type="pres">
      <dgm:prSet presAssocID="{5285B0DA-C17C-45DC-B2AF-8ACA64B99B83}" presName="textNode" presStyleLbl="node1" presStyleIdx="0" presStyleCnt="6">
        <dgm:presLayoutVars>
          <dgm:bulletEnabled val="1"/>
        </dgm:presLayoutVars>
      </dgm:prSet>
      <dgm:spPr/>
    </dgm:pt>
    <dgm:pt modelId="{AD2DF2FA-0C0C-4D68-835F-792619DA1447}" type="pres">
      <dgm:prSet presAssocID="{FA5A1D43-0865-4CB6-A60B-0560EB3EA30A}" presName="sibTrans" presStyleCnt="0"/>
      <dgm:spPr/>
    </dgm:pt>
    <dgm:pt modelId="{31093521-6731-4F52-9B14-EEBD7B68AAD9}" type="pres">
      <dgm:prSet presAssocID="{D4F1F833-91A8-46E7-875F-9A23C78ED48A}" presName="textNode" presStyleLbl="node1" presStyleIdx="1" presStyleCnt="6">
        <dgm:presLayoutVars>
          <dgm:bulletEnabled val="1"/>
        </dgm:presLayoutVars>
      </dgm:prSet>
      <dgm:spPr/>
    </dgm:pt>
    <dgm:pt modelId="{A8434AE8-9154-4B98-850C-6C4E691EE4FA}" type="pres">
      <dgm:prSet presAssocID="{14978C1A-3971-4596-BA29-66F9AF3245E2}" presName="sibTrans" presStyleCnt="0"/>
      <dgm:spPr/>
    </dgm:pt>
    <dgm:pt modelId="{AB5BABE7-F79F-4F5E-A8B3-860B4CA5CC15}" type="pres">
      <dgm:prSet presAssocID="{E3A9F282-1B2C-4A93-B120-DF3A4F5AB55F}" presName="textNode" presStyleLbl="node1" presStyleIdx="2" presStyleCnt="6">
        <dgm:presLayoutVars>
          <dgm:bulletEnabled val="1"/>
        </dgm:presLayoutVars>
      </dgm:prSet>
      <dgm:spPr/>
    </dgm:pt>
    <dgm:pt modelId="{35B29161-EF32-47A1-8FC1-999C34AF2AF8}" type="pres">
      <dgm:prSet presAssocID="{0C678227-BD7F-4B32-8847-1A652921E331}" presName="sibTrans" presStyleCnt="0"/>
      <dgm:spPr/>
    </dgm:pt>
    <dgm:pt modelId="{BE5F09A6-1E39-4165-A5C6-B3ED14551D7A}" type="pres">
      <dgm:prSet presAssocID="{A5DE79CB-71B7-404A-AE23-00C11CE55474}" presName="textNode" presStyleLbl="node1" presStyleIdx="3" presStyleCnt="6">
        <dgm:presLayoutVars>
          <dgm:bulletEnabled val="1"/>
        </dgm:presLayoutVars>
      </dgm:prSet>
      <dgm:spPr/>
    </dgm:pt>
    <dgm:pt modelId="{B300C875-72FF-46EE-9E9E-96EB50A1C1A8}" type="pres">
      <dgm:prSet presAssocID="{5657EC8C-6FFF-4C07-91C3-2A9D3DE6053F}" presName="sibTrans" presStyleCnt="0"/>
      <dgm:spPr/>
    </dgm:pt>
    <dgm:pt modelId="{9513CE34-749C-45E1-A80E-219158CF5D58}" type="pres">
      <dgm:prSet presAssocID="{7CC8A69D-3967-4F9D-8B05-27A1245D2072}" presName="textNode" presStyleLbl="node1" presStyleIdx="4" presStyleCnt="6">
        <dgm:presLayoutVars>
          <dgm:bulletEnabled val="1"/>
        </dgm:presLayoutVars>
      </dgm:prSet>
      <dgm:spPr/>
    </dgm:pt>
    <dgm:pt modelId="{E69020F9-6C62-47A7-B88E-93BFB191E6AB}" type="pres">
      <dgm:prSet presAssocID="{3CF20028-E4C2-4282-9152-6A8690D53A23}" presName="sibTrans" presStyleCnt="0"/>
      <dgm:spPr/>
    </dgm:pt>
    <dgm:pt modelId="{32F0D902-E1B9-40D9-A244-74F5E7F92674}" type="pres">
      <dgm:prSet presAssocID="{33CC7490-A054-49D6-81E5-F82FF51FECAF}" presName="textNode" presStyleLbl="node1" presStyleIdx="5" presStyleCnt="6">
        <dgm:presLayoutVars>
          <dgm:bulletEnabled val="1"/>
        </dgm:presLayoutVars>
      </dgm:prSet>
      <dgm:spPr/>
    </dgm:pt>
  </dgm:ptLst>
  <dgm:cxnLst>
    <dgm:cxn modelId="{E44A8F0D-C686-4AB5-8A20-D7E534713DD3}" srcId="{24B2A30C-07E5-4E3D-B1CA-160EF29C5737}" destId="{33CC7490-A054-49D6-81E5-F82FF51FECAF}" srcOrd="5" destOrd="0" parTransId="{63AA98C1-245C-4746-B9D1-06E4B0843462}" sibTransId="{D71273FB-14BC-483F-A638-AF717469C884}"/>
    <dgm:cxn modelId="{75228E12-CAFD-4EC2-BC23-FE8555CBF502}" srcId="{24B2A30C-07E5-4E3D-B1CA-160EF29C5737}" destId="{5285B0DA-C17C-45DC-B2AF-8ACA64B99B83}" srcOrd="0" destOrd="0" parTransId="{666FD0F9-8E1E-4E12-8A77-ED9EBA578F25}" sibTransId="{FA5A1D43-0865-4CB6-A60B-0560EB3EA30A}"/>
    <dgm:cxn modelId="{34B4C818-A3ED-48EC-9951-8A444EBA88B3}" srcId="{24B2A30C-07E5-4E3D-B1CA-160EF29C5737}" destId="{A5DE79CB-71B7-404A-AE23-00C11CE55474}" srcOrd="3" destOrd="0" parTransId="{DD8B8FAF-FF5A-4C98-9E09-D8A631096639}" sibTransId="{5657EC8C-6FFF-4C07-91C3-2A9D3DE6053F}"/>
    <dgm:cxn modelId="{BFA49526-10C8-4117-AF42-91ECADBAC8C9}" type="presOf" srcId="{7CC8A69D-3967-4F9D-8B05-27A1245D2072}" destId="{9513CE34-749C-45E1-A80E-219158CF5D58}" srcOrd="0" destOrd="0" presId="urn:microsoft.com/office/officeart/2005/8/layout/hProcess9"/>
    <dgm:cxn modelId="{F4626F3E-83FD-4C77-B995-0DAB7B742075}" type="presOf" srcId="{5285B0DA-C17C-45DC-B2AF-8ACA64B99B83}" destId="{05EAE7EE-F92E-4617-8FC9-09599B229DA3}" srcOrd="0" destOrd="0" presId="urn:microsoft.com/office/officeart/2005/8/layout/hProcess9"/>
    <dgm:cxn modelId="{0F78C250-5D5F-4942-B040-59D79C5453C9}" type="presOf" srcId="{24B2A30C-07E5-4E3D-B1CA-160EF29C5737}" destId="{D051FE69-840E-4DC7-9D63-8C2673B79464}" srcOrd="0" destOrd="0" presId="urn:microsoft.com/office/officeart/2005/8/layout/hProcess9"/>
    <dgm:cxn modelId="{50495375-ED39-403C-A1A7-E83C983AC66E}" type="presOf" srcId="{D4F1F833-91A8-46E7-875F-9A23C78ED48A}" destId="{31093521-6731-4F52-9B14-EEBD7B68AAD9}" srcOrd="0" destOrd="0" presId="urn:microsoft.com/office/officeart/2005/8/layout/hProcess9"/>
    <dgm:cxn modelId="{74973379-EF0C-4E38-9F6B-8B14FD9E0272}" srcId="{24B2A30C-07E5-4E3D-B1CA-160EF29C5737}" destId="{D4F1F833-91A8-46E7-875F-9A23C78ED48A}" srcOrd="1" destOrd="0" parTransId="{1C66593B-2419-4CB5-B219-1298480159A3}" sibTransId="{14978C1A-3971-4596-BA29-66F9AF3245E2}"/>
    <dgm:cxn modelId="{019641B5-C6CC-4D2C-9FD4-5A457E028A55}" type="presOf" srcId="{E3A9F282-1B2C-4A93-B120-DF3A4F5AB55F}" destId="{AB5BABE7-F79F-4F5E-A8B3-860B4CA5CC15}" srcOrd="0" destOrd="0" presId="urn:microsoft.com/office/officeart/2005/8/layout/hProcess9"/>
    <dgm:cxn modelId="{850FA1C8-9EDD-4C79-B492-B31CB6113034}" type="presOf" srcId="{33CC7490-A054-49D6-81E5-F82FF51FECAF}" destId="{32F0D902-E1B9-40D9-A244-74F5E7F92674}" srcOrd="0" destOrd="0" presId="urn:microsoft.com/office/officeart/2005/8/layout/hProcess9"/>
    <dgm:cxn modelId="{D8FE70CA-267F-4C1F-8109-F88853D20260}" srcId="{24B2A30C-07E5-4E3D-B1CA-160EF29C5737}" destId="{7CC8A69D-3967-4F9D-8B05-27A1245D2072}" srcOrd="4" destOrd="0" parTransId="{346C208B-BEE1-4018-8E3D-122F5D3651B1}" sibTransId="{3CF20028-E4C2-4282-9152-6A8690D53A23}"/>
    <dgm:cxn modelId="{99578BDF-008A-4625-8451-4E78CCFFF696}" srcId="{24B2A30C-07E5-4E3D-B1CA-160EF29C5737}" destId="{E3A9F282-1B2C-4A93-B120-DF3A4F5AB55F}" srcOrd="2" destOrd="0" parTransId="{0188BFAE-5691-48C0-B2AA-6E56C258ADB4}" sibTransId="{0C678227-BD7F-4B32-8847-1A652921E331}"/>
    <dgm:cxn modelId="{7837F3F0-A23E-47AB-878A-CC91ACDA844F}" type="presOf" srcId="{A5DE79CB-71B7-404A-AE23-00C11CE55474}" destId="{BE5F09A6-1E39-4165-A5C6-B3ED14551D7A}" srcOrd="0" destOrd="0" presId="urn:microsoft.com/office/officeart/2005/8/layout/hProcess9"/>
    <dgm:cxn modelId="{A7A62B65-E238-4A34-A932-F4E84CA85439}" type="presParOf" srcId="{D051FE69-840E-4DC7-9D63-8C2673B79464}" destId="{E3D4641D-6D20-4018-8830-DE8EDE2E489B}" srcOrd="0" destOrd="0" presId="urn:microsoft.com/office/officeart/2005/8/layout/hProcess9"/>
    <dgm:cxn modelId="{98BECBBC-EBD0-4884-B5F9-4713B34BD56B}" type="presParOf" srcId="{D051FE69-840E-4DC7-9D63-8C2673B79464}" destId="{172A3B0E-8CA2-4C88-A66A-74BCB1594052}" srcOrd="1" destOrd="0" presId="urn:microsoft.com/office/officeart/2005/8/layout/hProcess9"/>
    <dgm:cxn modelId="{DC08AE35-4E25-4642-BEDF-1CE52A3A3F30}" type="presParOf" srcId="{172A3B0E-8CA2-4C88-A66A-74BCB1594052}" destId="{05EAE7EE-F92E-4617-8FC9-09599B229DA3}" srcOrd="0" destOrd="0" presId="urn:microsoft.com/office/officeart/2005/8/layout/hProcess9"/>
    <dgm:cxn modelId="{4523AE84-B1E3-4CDA-9EA1-EFB7577C27D9}" type="presParOf" srcId="{172A3B0E-8CA2-4C88-A66A-74BCB1594052}" destId="{AD2DF2FA-0C0C-4D68-835F-792619DA1447}" srcOrd="1" destOrd="0" presId="urn:microsoft.com/office/officeart/2005/8/layout/hProcess9"/>
    <dgm:cxn modelId="{E752D4EC-60F0-479A-ACB9-C4AE2BBC1F9F}" type="presParOf" srcId="{172A3B0E-8CA2-4C88-A66A-74BCB1594052}" destId="{31093521-6731-4F52-9B14-EEBD7B68AAD9}" srcOrd="2" destOrd="0" presId="urn:microsoft.com/office/officeart/2005/8/layout/hProcess9"/>
    <dgm:cxn modelId="{028B1A29-790D-4496-BAFA-08B2987FA127}" type="presParOf" srcId="{172A3B0E-8CA2-4C88-A66A-74BCB1594052}" destId="{A8434AE8-9154-4B98-850C-6C4E691EE4FA}" srcOrd="3" destOrd="0" presId="urn:microsoft.com/office/officeart/2005/8/layout/hProcess9"/>
    <dgm:cxn modelId="{97BABD01-D11D-43F6-84A6-CC14AD0EFFA8}" type="presParOf" srcId="{172A3B0E-8CA2-4C88-A66A-74BCB1594052}" destId="{AB5BABE7-F79F-4F5E-A8B3-860B4CA5CC15}" srcOrd="4" destOrd="0" presId="urn:microsoft.com/office/officeart/2005/8/layout/hProcess9"/>
    <dgm:cxn modelId="{0F481691-CA4C-4DB2-A873-495CF876EB2E}" type="presParOf" srcId="{172A3B0E-8CA2-4C88-A66A-74BCB1594052}" destId="{35B29161-EF32-47A1-8FC1-999C34AF2AF8}" srcOrd="5" destOrd="0" presId="urn:microsoft.com/office/officeart/2005/8/layout/hProcess9"/>
    <dgm:cxn modelId="{3B08E8EA-4D9F-40A8-8E2C-274AC9AF4E85}" type="presParOf" srcId="{172A3B0E-8CA2-4C88-A66A-74BCB1594052}" destId="{BE5F09A6-1E39-4165-A5C6-B3ED14551D7A}" srcOrd="6" destOrd="0" presId="urn:microsoft.com/office/officeart/2005/8/layout/hProcess9"/>
    <dgm:cxn modelId="{6DC4FE2B-358E-4225-B935-CBAE82D933C1}" type="presParOf" srcId="{172A3B0E-8CA2-4C88-A66A-74BCB1594052}" destId="{B300C875-72FF-46EE-9E9E-96EB50A1C1A8}" srcOrd="7" destOrd="0" presId="urn:microsoft.com/office/officeart/2005/8/layout/hProcess9"/>
    <dgm:cxn modelId="{D7CE751A-F9B6-4514-8A65-BEAFB192D695}" type="presParOf" srcId="{172A3B0E-8CA2-4C88-A66A-74BCB1594052}" destId="{9513CE34-749C-45E1-A80E-219158CF5D58}" srcOrd="8" destOrd="0" presId="urn:microsoft.com/office/officeart/2005/8/layout/hProcess9"/>
    <dgm:cxn modelId="{E87656AC-E62B-49C3-A660-C3E63AED5C9A}" type="presParOf" srcId="{172A3B0E-8CA2-4C88-A66A-74BCB1594052}" destId="{E69020F9-6C62-47A7-B88E-93BFB191E6AB}" srcOrd="9" destOrd="0" presId="urn:microsoft.com/office/officeart/2005/8/layout/hProcess9"/>
    <dgm:cxn modelId="{F1901712-0BF6-48BD-A080-2B6AA27991F5}" type="presParOf" srcId="{172A3B0E-8CA2-4C88-A66A-74BCB1594052}" destId="{32F0D902-E1B9-40D9-A244-74F5E7F92674}" srcOrd="1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D4641D-6D20-4018-8830-DE8EDE2E489B}">
      <dsp:nvSpPr>
        <dsp:cNvPr id="0" name=""/>
        <dsp:cNvSpPr/>
      </dsp:nvSpPr>
      <dsp:spPr>
        <a:xfrm>
          <a:off x="736053" y="0"/>
          <a:ext cx="7843262" cy="4392487"/>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EAE7EE-F92E-4617-8FC9-09599B229DA3}">
      <dsp:nvSpPr>
        <dsp:cNvPr id="0" name=""/>
        <dsp:cNvSpPr/>
      </dsp:nvSpPr>
      <dsp:spPr>
        <a:xfrm>
          <a:off x="2534" y="1317746"/>
          <a:ext cx="1475567" cy="1756994"/>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Dekan</a:t>
          </a:r>
        </a:p>
      </dsp:txBody>
      <dsp:txXfrm>
        <a:off x="74565" y="1389777"/>
        <a:ext cx="1331505" cy="1612932"/>
      </dsp:txXfrm>
    </dsp:sp>
    <dsp:sp modelId="{31093521-6731-4F52-9B14-EEBD7B68AAD9}">
      <dsp:nvSpPr>
        <dsp:cNvPr id="0" name=""/>
        <dsp:cNvSpPr/>
      </dsp:nvSpPr>
      <dsp:spPr>
        <a:xfrm>
          <a:off x="1551880" y="1317746"/>
          <a:ext cx="1475567" cy="1756994"/>
        </a:xfrm>
        <a:prstGeom prst="round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1200" kern="1200" dirty="0"/>
            <a:t>Fakülte Koordinatörü</a:t>
          </a:r>
        </a:p>
        <a:p>
          <a:pPr lvl="0" algn="ctr" defTabSz="622300">
            <a:lnSpc>
              <a:spcPct val="90000"/>
            </a:lnSpc>
            <a:spcBef>
              <a:spcPct val="0"/>
            </a:spcBef>
            <a:spcAft>
              <a:spcPct val="35000"/>
            </a:spcAft>
            <a:buNone/>
          </a:pPr>
          <a:endParaRPr lang="tr-TR" sz="1200" kern="1200" dirty="0"/>
        </a:p>
      </dsp:txBody>
      <dsp:txXfrm>
        <a:off x="1623911" y="1389777"/>
        <a:ext cx="1331505" cy="1612932"/>
      </dsp:txXfrm>
    </dsp:sp>
    <dsp:sp modelId="{AB5BABE7-F79F-4F5E-A8B3-860B4CA5CC15}">
      <dsp:nvSpPr>
        <dsp:cNvPr id="0" name=""/>
        <dsp:cNvSpPr/>
      </dsp:nvSpPr>
      <dsp:spPr>
        <a:xfrm>
          <a:off x="3101226" y="1317746"/>
          <a:ext cx="1475567" cy="1756994"/>
        </a:xfrm>
        <a:prstGeom prst="round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Anabilim Dalı Koordinatörü</a:t>
          </a:r>
        </a:p>
      </dsp:txBody>
      <dsp:txXfrm>
        <a:off x="3173257" y="1389777"/>
        <a:ext cx="1331505" cy="1612932"/>
      </dsp:txXfrm>
    </dsp:sp>
    <dsp:sp modelId="{BE5F09A6-1E39-4165-A5C6-B3ED14551D7A}">
      <dsp:nvSpPr>
        <dsp:cNvPr id="0" name=""/>
        <dsp:cNvSpPr/>
      </dsp:nvSpPr>
      <dsp:spPr>
        <a:xfrm>
          <a:off x="4650573" y="1317746"/>
          <a:ext cx="1475567" cy="1756994"/>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Proje Danışmanları </a:t>
          </a:r>
        </a:p>
      </dsp:txBody>
      <dsp:txXfrm>
        <a:off x="4722604" y="1389777"/>
        <a:ext cx="1331505" cy="1612932"/>
      </dsp:txXfrm>
    </dsp:sp>
    <dsp:sp modelId="{9513CE34-749C-45E1-A80E-219158CF5D58}">
      <dsp:nvSpPr>
        <dsp:cNvPr id="0" name=""/>
        <dsp:cNvSpPr/>
      </dsp:nvSpPr>
      <dsp:spPr>
        <a:xfrm>
          <a:off x="6199919" y="1317746"/>
          <a:ext cx="1475567" cy="1756994"/>
        </a:xfrm>
        <a:prstGeom prst="round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Öğrenciler</a:t>
          </a:r>
        </a:p>
      </dsp:txBody>
      <dsp:txXfrm>
        <a:off x="6271950" y="1389777"/>
        <a:ext cx="1331505" cy="1612932"/>
      </dsp:txXfrm>
    </dsp:sp>
    <dsp:sp modelId="{32F0D902-E1B9-40D9-A244-74F5E7F92674}">
      <dsp:nvSpPr>
        <dsp:cNvPr id="0" name=""/>
        <dsp:cNvSpPr/>
      </dsp:nvSpPr>
      <dsp:spPr>
        <a:xfrm>
          <a:off x="7749265" y="1317746"/>
          <a:ext cx="1475567" cy="1756994"/>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Hizmet Talep Eden/Sağlanan Birimin Danışmanı</a:t>
          </a:r>
        </a:p>
        <a:p>
          <a:pPr marL="0" lvl="0" indent="0" algn="ctr" defTabSz="533400">
            <a:lnSpc>
              <a:spcPct val="90000"/>
            </a:lnSpc>
            <a:spcBef>
              <a:spcPct val="0"/>
            </a:spcBef>
            <a:spcAft>
              <a:spcPct val="35000"/>
            </a:spcAft>
            <a:buNone/>
          </a:pPr>
          <a:r>
            <a:rPr lang="tr-TR" sz="1200" kern="1200" dirty="0"/>
            <a:t>(Dış Paydaş)</a:t>
          </a:r>
        </a:p>
      </dsp:txBody>
      <dsp:txXfrm>
        <a:off x="7821296" y="1389777"/>
        <a:ext cx="1331505" cy="161293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4E2DE0-CB77-B242-9DB8-3ED197B66756}" type="datetimeFigureOut">
              <a:rPr lang="tr-TR" smtClean="0"/>
              <a:t>6.03.2024</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59993D-E9EB-CC49-935E-19B175F4690C}" type="slidenum">
              <a:rPr lang="tr-TR" smtClean="0"/>
              <a:t>‹#›</a:t>
            </a:fld>
            <a:endParaRPr lang="tr-TR"/>
          </a:p>
        </p:txBody>
      </p:sp>
    </p:spTree>
    <p:extLst>
      <p:ext uri="{BB962C8B-B14F-4D97-AF65-F5344CB8AC3E}">
        <p14:creationId xmlns:p14="http://schemas.microsoft.com/office/powerpoint/2010/main" val="482057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796F01-7154-41E0-B48B-A6921757531A}" type="slidenum">
              <a:rPr lang="en-US" smtClean="0"/>
              <a:pPr/>
              <a:t>15</a:t>
            </a:fld>
            <a:endParaRPr lang="en-US" dirty="0"/>
          </a:p>
        </p:txBody>
      </p:sp>
    </p:spTree>
    <p:extLst>
      <p:ext uri="{BB962C8B-B14F-4D97-AF65-F5344CB8AC3E}">
        <p14:creationId xmlns:p14="http://schemas.microsoft.com/office/powerpoint/2010/main" val="25285469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tr-TR"/>
              <a:t>Asıl başlık stilini düzenlemek için tıklayın</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05A32FCD-6A8E-CC46-8C16-884CC7AD3221}" type="datetimeFigureOut">
              <a:rPr lang="tr-TR" smtClean="0"/>
              <a:t>6.03.2024</a:t>
            </a:fld>
            <a:endParaRPr lang="tr-TR"/>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tr-T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1B788A21-3E4D-BE4A-AE0B-F247E3E8AC02}" type="slidenum">
              <a:rPr lang="tr-TR" smtClean="0"/>
              <a:t>‹#›</a:t>
            </a:fld>
            <a:endParaRPr lang="tr-TR"/>
          </a:p>
        </p:txBody>
      </p:sp>
    </p:spTree>
    <p:extLst>
      <p:ext uri="{BB962C8B-B14F-4D97-AF65-F5344CB8AC3E}">
        <p14:creationId xmlns:p14="http://schemas.microsoft.com/office/powerpoint/2010/main" val="1668383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05A32FCD-6A8E-CC46-8C16-884CC7AD3221}" type="datetimeFigureOut">
              <a:rPr lang="tr-TR" smtClean="0"/>
              <a:t>6.03.2024</a:t>
            </a:fld>
            <a:endParaRPr lang="tr-TR"/>
          </a:p>
        </p:txBody>
      </p:sp>
      <p:sp>
        <p:nvSpPr>
          <p:cNvPr id="6" name="Footer Placeholder 5"/>
          <p:cNvSpPr>
            <a:spLocks noGrp="1"/>
          </p:cNvSpPr>
          <p:nvPr>
            <p:ph type="ftr" sz="quarter" idx="11"/>
          </p:nvPr>
        </p:nvSpPr>
        <p:spPr/>
        <p:txBody>
          <a:bodyPr/>
          <a:lstStyle/>
          <a:p>
            <a:endParaRPr lang="tr-T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B788A21-3E4D-BE4A-AE0B-F247E3E8AC02}" type="slidenum">
              <a:rPr lang="tr-TR" smtClean="0"/>
              <a:t>‹#›</a:t>
            </a:fld>
            <a:endParaRPr lang="tr-TR"/>
          </a:p>
        </p:txBody>
      </p:sp>
    </p:spTree>
    <p:extLst>
      <p:ext uri="{BB962C8B-B14F-4D97-AF65-F5344CB8AC3E}">
        <p14:creationId xmlns:p14="http://schemas.microsoft.com/office/powerpoint/2010/main" val="3807893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tr-TR"/>
              <a:t>Asıl başlık stilini düzenlemek için tıklayın</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05A32FCD-6A8E-CC46-8C16-884CC7AD3221}" type="datetimeFigureOut">
              <a:rPr lang="tr-TR" smtClean="0"/>
              <a:t>6.03.2024</a:t>
            </a:fld>
            <a:endParaRPr lang="tr-TR"/>
          </a:p>
        </p:txBody>
      </p:sp>
      <p:sp>
        <p:nvSpPr>
          <p:cNvPr id="5" name="Footer Placeholder 4"/>
          <p:cNvSpPr>
            <a:spLocks noGrp="1"/>
          </p:cNvSpPr>
          <p:nvPr>
            <p:ph type="ftr" sz="quarter" idx="11"/>
          </p:nvPr>
        </p:nvSpPr>
        <p:spPr/>
        <p:txBody>
          <a:bodyPr/>
          <a:lstStyle/>
          <a:p>
            <a:endParaRPr lang="tr-T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B788A21-3E4D-BE4A-AE0B-F247E3E8AC02}" type="slidenum">
              <a:rPr lang="tr-TR" smtClean="0"/>
              <a:t>‹#›</a:t>
            </a:fld>
            <a:endParaRPr lang="tr-TR"/>
          </a:p>
        </p:txBody>
      </p:sp>
    </p:spTree>
    <p:extLst>
      <p:ext uri="{BB962C8B-B14F-4D97-AF65-F5344CB8AC3E}">
        <p14:creationId xmlns:p14="http://schemas.microsoft.com/office/powerpoint/2010/main" val="3417022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tr-TR"/>
              <a:t>Asıl başlık stilini düzenlemek için tıklayın</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05A32FCD-6A8E-CC46-8C16-884CC7AD3221}" type="datetimeFigureOut">
              <a:rPr lang="tr-TR" smtClean="0"/>
              <a:t>6.03.2024</a:t>
            </a:fld>
            <a:endParaRPr lang="tr-TR"/>
          </a:p>
        </p:txBody>
      </p:sp>
      <p:sp>
        <p:nvSpPr>
          <p:cNvPr id="5" name="Footer Placeholder 4"/>
          <p:cNvSpPr>
            <a:spLocks noGrp="1"/>
          </p:cNvSpPr>
          <p:nvPr>
            <p:ph type="ftr" sz="quarter" idx="11"/>
          </p:nvPr>
        </p:nvSpPr>
        <p:spPr/>
        <p:txBody>
          <a:bodyPr/>
          <a:lstStyle/>
          <a:p>
            <a:endParaRPr lang="tr-T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B788A21-3E4D-BE4A-AE0B-F247E3E8AC02}" type="slidenum">
              <a:rPr lang="tr-TR" smtClean="0"/>
              <a:t>‹#›</a:t>
            </a:fld>
            <a:endParaRPr lang="tr-TR"/>
          </a:p>
        </p:txBody>
      </p:sp>
    </p:spTree>
    <p:extLst>
      <p:ext uri="{BB962C8B-B14F-4D97-AF65-F5344CB8AC3E}">
        <p14:creationId xmlns:p14="http://schemas.microsoft.com/office/powerpoint/2010/main" val="40729864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05A32FCD-6A8E-CC46-8C16-884CC7AD3221}" type="datetimeFigureOut">
              <a:rPr lang="tr-TR" smtClean="0"/>
              <a:t>6.03.2024</a:t>
            </a:fld>
            <a:endParaRPr lang="tr-TR"/>
          </a:p>
        </p:txBody>
      </p:sp>
      <p:sp>
        <p:nvSpPr>
          <p:cNvPr id="5" name="Footer Placeholder 4"/>
          <p:cNvSpPr>
            <a:spLocks noGrp="1"/>
          </p:cNvSpPr>
          <p:nvPr>
            <p:ph type="ftr" sz="quarter" idx="11"/>
          </p:nvPr>
        </p:nvSpPr>
        <p:spPr/>
        <p:txBody>
          <a:bodyPr/>
          <a:lstStyle/>
          <a:p>
            <a:endParaRPr lang="tr-T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B788A21-3E4D-BE4A-AE0B-F247E3E8AC02}" type="slidenum">
              <a:rPr lang="tr-TR" smtClean="0"/>
              <a:t>‹#›</a:t>
            </a:fld>
            <a:endParaRPr lang="tr-TR"/>
          </a:p>
        </p:txBody>
      </p:sp>
    </p:spTree>
    <p:extLst>
      <p:ext uri="{BB962C8B-B14F-4D97-AF65-F5344CB8AC3E}">
        <p14:creationId xmlns:p14="http://schemas.microsoft.com/office/powerpoint/2010/main" val="35384231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05A32FCD-6A8E-CC46-8C16-884CC7AD3221}" type="datetimeFigureOut">
              <a:rPr lang="tr-TR" smtClean="0"/>
              <a:t>6.03.2024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1B788A21-3E4D-BE4A-AE0B-F247E3E8AC02}" type="slidenum">
              <a:rPr lang="tr-TR" smtClean="0"/>
              <a:t>‹#›</a:t>
            </a:fld>
            <a:endParaRPr lang="tr-TR"/>
          </a:p>
        </p:txBody>
      </p:sp>
    </p:spTree>
    <p:extLst>
      <p:ext uri="{BB962C8B-B14F-4D97-AF65-F5344CB8AC3E}">
        <p14:creationId xmlns:p14="http://schemas.microsoft.com/office/powerpoint/2010/main" val="33157699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05A32FCD-6A8E-CC46-8C16-884CC7AD3221}" type="datetimeFigureOut">
              <a:rPr lang="tr-TR" smtClean="0"/>
              <a:t>6.03.2024</a:t>
            </a:fld>
            <a:endParaRPr lang="tr-TR"/>
          </a:p>
        </p:txBody>
      </p:sp>
      <p:sp>
        <p:nvSpPr>
          <p:cNvPr id="8" name="Footer Placeholder 7"/>
          <p:cNvSpPr>
            <a:spLocks noGrp="1"/>
          </p:cNvSpPr>
          <p:nvPr>
            <p:ph type="ftr" sz="quarter" idx="11"/>
          </p:nvPr>
        </p:nvSpPr>
        <p:spPr>
          <a:xfrm>
            <a:off x="561111" y="6391838"/>
            <a:ext cx="3644282" cy="304801"/>
          </a:xfrm>
        </p:spPr>
        <p:txBody>
          <a:bodyPr/>
          <a:lstStyle/>
          <a:p>
            <a:endParaRPr lang="tr-TR"/>
          </a:p>
        </p:txBody>
      </p:sp>
      <p:sp>
        <p:nvSpPr>
          <p:cNvPr id="9" name="Slide Number Placeholder 8"/>
          <p:cNvSpPr>
            <a:spLocks noGrp="1"/>
          </p:cNvSpPr>
          <p:nvPr>
            <p:ph type="sldNum" sz="quarter" idx="12"/>
          </p:nvPr>
        </p:nvSpPr>
        <p:spPr/>
        <p:txBody>
          <a:bodyPr/>
          <a:lstStyle/>
          <a:p>
            <a:fld id="{1B788A21-3E4D-BE4A-AE0B-F247E3E8AC02}" type="slidenum">
              <a:rPr lang="tr-TR" smtClean="0"/>
              <a:t>‹#›</a:t>
            </a:fld>
            <a:endParaRPr lang="tr-TR"/>
          </a:p>
        </p:txBody>
      </p:sp>
    </p:spTree>
    <p:extLst>
      <p:ext uri="{BB962C8B-B14F-4D97-AF65-F5344CB8AC3E}">
        <p14:creationId xmlns:p14="http://schemas.microsoft.com/office/powerpoint/2010/main" val="9743288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05A32FCD-6A8E-CC46-8C16-884CC7AD3221}" type="datetimeFigureOut">
              <a:rPr lang="tr-TR" smtClean="0"/>
              <a:t>6.03.2024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B788A21-3E4D-BE4A-AE0B-F247E3E8AC02}" type="slidenum">
              <a:rPr lang="tr-TR" smtClean="0"/>
              <a:t>‹#›</a:t>
            </a:fld>
            <a:endParaRPr lang="tr-TR"/>
          </a:p>
        </p:txBody>
      </p:sp>
    </p:spTree>
    <p:extLst>
      <p:ext uri="{BB962C8B-B14F-4D97-AF65-F5344CB8AC3E}">
        <p14:creationId xmlns:p14="http://schemas.microsoft.com/office/powerpoint/2010/main" val="4194809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05A32FCD-6A8E-CC46-8C16-884CC7AD3221}" type="datetimeFigureOut">
              <a:rPr lang="tr-TR" smtClean="0"/>
              <a:t>6.03.2024</a:t>
            </a:fld>
            <a:endParaRPr lang="tr-TR"/>
          </a:p>
        </p:txBody>
      </p:sp>
      <p:sp>
        <p:nvSpPr>
          <p:cNvPr id="5" name="Footer Placeholder 4"/>
          <p:cNvSpPr>
            <a:spLocks noGrp="1"/>
          </p:cNvSpPr>
          <p:nvPr>
            <p:ph type="ftr" sz="quarter" idx="11"/>
          </p:nvPr>
        </p:nvSpPr>
        <p:spPr/>
        <p:txBody>
          <a:bodyPr/>
          <a:lstStyle/>
          <a:p>
            <a:endParaRPr lang="tr-T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B788A21-3E4D-BE4A-AE0B-F247E3E8AC02}" type="slidenum">
              <a:rPr lang="tr-TR" smtClean="0"/>
              <a:t>‹#›</a:t>
            </a:fld>
            <a:endParaRPr lang="tr-TR"/>
          </a:p>
        </p:txBody>
      </p:sp>
    </p:spTree>
    <p:extLst>
      <p:ext uri="{BB962C8B-B14F-4D97-AF65-F5344CB8AC3E}">
        <p14:creationId xmlns:p14="http://schemas.microsoft.com/office/powerpoint/2010/main" val="42222624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mall Circle Layout Blue">
    <p:bg>
      <p:bgPr>
        <a:solidFill>
          <a:schemeClr val="tx2"/>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7AEBCE5-C441-4E28-A2A0-86898FA8A1A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2527" t="27893"/>
          <a:stretch/>
        </p:blipFill>
        <p:spPr>
          <a:xfrm>
            <a:off x="0" y="0"/>
            <a:ext cx="4876482" cy="3769068"/>
          </a:xfrm>
          <a:prstGeom prst="rect">
            <a:avLst/>
          </a:prstGeom>
        </p:spPr>
      </p:pic>
      <p:sp>
        <p:nvSpPr>
          <p:cNvPr id="13" name="Text Placeholder 12">
            <a:extLst>
              <a:ext uri="{FF2B5EF4-FFF2-40B4-BE49-F238E27FC236}">
                <a16:creationId xmlns:a16="http://schemas.microsoft.com/office/drawing/2014/main" id="{1B0C5185-5797-47C6-A658-12B8040B7244}"/>
              </a:ext>
            </a:extLst>
          </p:cNvPr>
          <p:cNvSpPr>
            <a:spLocks noGrp="1"/>
          </p:cNvSpPr>
          <p:nvPr>
            <p:ph type="body" sz="quarter" idx="11"/>
          </p:nvPr>
        </p:nvSpPr>
        <p:spPr>
          <a:xfrm>
            <a:off x="6096000" y="1828800"/>
            <a:ext cx="5411609" cy="4343400"/>
          </a:xfrm>
        </p:spPr>
        <p:txBody>
          <a:bodyPr>
            <a:normAutofit/>
          </a:bodyPr>
          <a:lstStyle>
            <a:lvl1pPr>
              <a:buClr>
                <a:schemeClr val="bg1"/>
              </a:buClr>
              <a:defRPr sz="2000">
                <a:solidFill>
                  <a:schemeClr val="bg1"/>
                </a:solidFill>
              </a:defRPr>
            </a:lvl1pPr>
            <a:lvl2pPr marL="731392" indent="-304747">
              <a:buClr>
                <a:schemeClr val="bg1"/>
              </a:buClr>
              <a:buFont typeface="Courier New" panose="02070309020205020404" pitchFamily="49" charset="0"/>
              <a:buChar char="o"/>
              <a:defRPr sz="2000">
                <a:solidFill>
                  <a:schemeClr val="bg1"/>
                </a:solidFill>
              </a:defRPr>
            </a:lvl2pPr>
            <a:lvl3pPr marL="1158037" indent="-304747">
              <a:buClr>
                <a:schemeClr val="bg1"/>
              </a:buClr>
              <a:buFont typeface="Courier New" panose="02070309020205020404" pitchFamily="49" charset="0"/>
              <a:buChar char="o"/>
              <a:defRPr sz="2000">
                <a:solidFill>
                  <a:schemeClr val="bg1"/>
                </a:solidFill>
              </a:defRPr>
            </a:lvl3pPr>
            <a:lvl4pPr marL="1584683" indent="-304747">
              <a:buClr>
                <a:schemeClr val="bg1"/>
              </a:buClr>
              <a:buFont typeface="Courier New" panose="02070309020205020404" pitchFamily="49" charset="0"/>
              <a:buChar char="o"/>
              <a:defRPr sz="2000">
                <a:solidFill>
                  <a:schemeClr val="bg1"/>
                </a:solidFill>
              </a:defRPr>
            </a:lvl4pPr>
            <a:lvl5pPr marL="2011328" indent="-304747">
              <a:buClr>
                <a:schemeClr val="bg1"/>
              </a:buClr>
              <a:buFont typeface="Courier New" panose="02070309020205020404" pitchFamily="49" charset="0"/>
              <a:buChar char="o"/>
              <a:defRPr sz="2000">
                <a:solidFill>
                  <a:schemeClr val="bg1"/>
                </a:solidFill>
              </a:defRPr>
            </a:lvl5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2" name="Title 1">
            <a:extLst>
              <a:ext uri="{FF2B5EF4-FFF2-40B4-BE49-F238E27FC236}">
                <a16:creationId xmlns:a16="http://schemas.microsoft.com/office/drawing/2014/main" id="{364FE576-B3E5-461C-84D8-BF879AF493CD}"/>
              </a:ext>
            </a:extLst>
          </p:cNvPr>
          <p:cNvSpPr>
            <a:spLocks noGrp="1"/>
          </p:cNvSpPr>
          <p:nvPr>
            <p:ph type="title"/>
          </p:nvPr>
        </p:nvSpPr>
        <p:spPr>
          <a:xfrm>
            <a:off x="684392" y="685800"/>
            <a:ext cx="3887211" cy="2133598"/>
          </a:xfrm>
        </p:spPr>
        <p:txBody>
          <a:bodyPr vert="horz" lIns="121899" tIns="60949" rIns="121899" bIns="60949" rtlCol="0" anchor="t">
            <a:normAutofit/>
          </a:bodyPr>
          <a:lstStyle>
            <a:lvl1pPr>
              <a:defRPr lang="en-US" sz="4000" b="1">
                <a:solidFill>
                  <a:schemeClr val="tx2"/>
                </a:solidFill>
                <a:ea typeface="+mn-ea"/>
                <a:cs typeface="+mn-cs"/>
              </a:defRPr>
            </a:lvl1pPr>
          </a:lstStyle>
          <a:p>
            <a:pPr marL="0" lvl="0" indent="0">
              <a:lnSpc>
                <a:spcPct val="95000"/>
              </a:lnSpc>
              <a:spcBef>
                <a:spcPts val="1866"/>
              </a:spcBef>
              <a:buClr>
                <a:schemeClr val="accent6">
                  <a:lumMod val="50000"/>
                </a:schemeClr>
              </a:buClr>
              <a:buSzPct val="100000"/>
              <a:buFont typeface="Arial" pitchFamily="34" charset="0"/>
            </a:pPr>
            <a:r>
              <a:rPr lang="tr-TR"/>
              <a:t>Asıl başlık stili için tıklatın</a:t>
            </a:r>
            <a:endParaRPr lang="en-US" dirty="0"/>
          </a:p>
        </p:txBody>
      </p:sp>
    </p:spTree>
    <p:extLst>
      <p:ext uri="{BB962C8B-B14F-4D97-AF65-F5344CB8AC3E}">
        <p14:creationId xmlns:p14="http://schemas.microsoft.com/office/powerpoint/2010/main" val="604761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Large Circle Layout_alternate">
    <p:bg>
      <p:bgPr>
        <a:solidFill>
          <a:schemeClr val="accent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357EB46-0628-42CB-95AC-AF38CFD68654}"/>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22801"/>
          <a:stretch/>
        </p:blipFill>
        <p:spPr>
          <a:xfrm>
            <a:off x="6884398" y="990"/>
            <a:ext cx="5295692" cy="6858000"/>
          </a:xfrm>
          <a:prstGeom prst="rect">
            <a:avLst/>
          </a:prstGeom>
        </p:spPr>
      </p:pic>
      <p:pic>
        <p:nvPicPr>
          <p:cNvPr id="7" name="Graphic 6">
            <a:extLst>
              <a:ext uri="{FF2B5EF4-FFF2-40B4-BE49-F238E27FC236}">
                <a16:creationId xmlns:a16="http://schemas.microsoft.com/office/drawing/2014/main" id="{D12EB5EE-DDAA-D449-95BC-BCAFCC6E6BB5}"/>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8750" t="25323" r="-17290" b="14356"/>
          <a:stretch/>
        </p:blipFill>
        <p:spPr>
          <a:xfrm>
            <a:off x="0" y="0"/>
            <a:ext cx="12017331" cy="6897338"/>
          </a:xfrm>
          <a:prstGeom prst="rect">
            <a:avLst/>
          </a:prstGeom>
        </p:spPr>
      </p:pic>
      <p:sp>
        <p:nvSpPr>
          <p:cNvPr id="2" name="Title 1"/>
          <p:cNvSpPr>
            <a:spLocks noGrp="1"/>
          </p:cNvSpPr>
          <p:nvPr>
            <p:ph type="title"/>
          </p:nvPr>
        </p:nvSpPr>
        <p:spPr>
          <a:xfrm>
            <a:off x="720913" y="685800"/>
            <a:ext cx="5564049" cy="1143000"/>
          </a:xfrm>
        </p:spPr>
        <p:txBody>
          <a:bodyPr anchor="t">
            <a:normAutofit/>
          </a:bodyPr>
          <a:lstStyle>
            <a:lvl1pPr>
              <a:defRPr sz="4000" b="1">
                <a:solidFill>
                  <a:schemeClr val="accent1"/>
                </a:solidFill>
              </a:defRPr>
            </a:lvl1pPr>
          </a:lstStyle>
          <a:p>
            <a:r>
              <a:rPr lang="tr-TR"/>
              <a:t>Asıl başlık stili için tıklatın</a:t>
            </a:r>
            <a:endParaRPr dirty="0"/>
          </a:p>
        </p:txBody>
      </p:sp>
      <p:sp>
        <p:nvSpPr>
          <p:cNvPr id="3" name="Content Placeholder 2"/>
          <p:cNvSpPr>
            <a:spLocks noGrp="1"/>
          </p:cNvSpPr>
          <p:nvPr>
            <p:ph idx="1"/>
          </p:nvPr>
        </p:nvSpPr>
        <p:spPr>
          <a:xfrm>
            <a:off x="720913" y="1828800"/>
            <a:ext cx="5564049" cy="4470400"/>
          </a:xfrm>
        </p:spPr>
        <p:txBody>
          <a:bodyPr>
            <a:normAutofit/>
          </a:bodyPr>
          <a:lstStyle>
            <a:lvl1pPr>
              <a:defRPr sz="2000"/>
            </a:lvl1pPr>
            <a:lvl2pPr marL="731392" indent="-304747">
              <a:buFont typeface="Courier New" panose="02070309020205020404" pitchFamily="49" charset="0"/>
              <a:buChar char="o"/>
              <a:defRPr sz="2000"/>
            </a:lvl2pPr>
            <a:lvl3pPr marL="1158037" indent="-304747">
              <a:buFont typeface="Courier New" panose="02070309020205020404" pitchFamily="49" charset="0"/>
              <a:buChar char="o"/>
              <a:defRPr sz="2000"/>
            </a:lvl3pPr>
            <a:lvl4pPr marL="1584683" indent="-304747">
              <a:buFont typeface="Courier New" panose="02070309020205020404" pitchFamily="49" charset="0"/>
              <a:buChar char="o"/>
              <a:defRPr sz="2000"/>
            </a:lvl4pPr>
            <a:lvl5pPr marL="2011328" indent="-304747">
              <a:buFont typeface="Courier New" panose="02070309020205020404" pitchFamily="49" charset="0"/>
              <a:buChar char="o"/>
              <a:defRPr sz="2000"/>
            </a:lvl5pPr>
            <a:lvl6pPr>
              <a:defRPr/>
            </a:lvl6pPr>
            <a:lvl7pPr>
              <a:defRPr baseline="0"/>
            </a:lvl7pPr>
            <a:lvl8pPr>
              <a:defRPr baseline="0"/>
            </a:lvl8pPr>
            <a:lvl9pPr>
              <a:defRPr baseline="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dirty="0"/>
          </a:p>
        </p:txBody>
      </p:sp>
    </p:spTree>
    <p:extLst>
      <p:ext uri="{BB962C8B-B14F-4D97-AF65-F5344CB8AC3E}">
        <p14:creationId xmlns:p14="http://schemas.microsoft.com/office/powerpoint/2010/main" val="990295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05A32FCD-6A8E-CC46-8C16-884CC7AD3221}" type="datetimeFigureOut">
              <a:rPr lang="tr-TR" smtClean="0"/>
              <a:t>6.03.2024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B788A21-3E4D-BE4A-AE0B-F247E3E8AC02}" type="slidenum">
              <a:rPr lang="tr-TR" smtClean="0"/>
              <a:t>‹#›</a:t>
            </a:fld>
            <a:endParaRPr lang="tr-TR"/>
          </a:p>
        </p:txBody>
      </p:sp>
    </p:spTree>
    <p:extLst>
      <p:ext uri="{BB962C8B-B14F-4D97-AF65-F5344CB8AC3E}">
        <p14:creationId xmlns:p14="http://schemas.microsoft.com/office/powerpoint/2010/main" val="23883143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mall Circle Layout">
    <p:bg>
      <p:bgPr>
        <a:solidFill>
          <a:schemeClr val="accent5"/>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7AEBCE5-C441-4E28-A2A0-86898FA8A1A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2527" t="27893"/>
          <a:stretch/>
        </p:blipFill>
        <p:spPr>
          <a:xfrm>
            <a:off x="0" y="0"/>
            <a:ext cx="4876482" cy="3769068"/>
          </a:xfrm>
          <a:prstGeom prst="rect">
            <a:avLst/>
          </a:prstGeom>
        </p:spPr>
      </p:pic>
      <p:sp>
        <p:nvSpPr>
          <p:cNvPr id="13" name="Text Placeholder 12">
            <a:extLst>
              <a:ext uri="{FF2B5EF4-FFF2-40B4-BE49-F238E27FC236}">
                <a16:creationId xmlns:a16="http://schemas.microsoft.com/office/drawing/2014/main" id="{1B0C5185-5797-47C6-A658-12B8040B7244}"/>
              </a:ext>
            </a:extLst>
          </p:cNvPr>
          <p:cNvSpPr>
            <a:spLocks noGrp="1"/>
          </p:cNvSpPr>
          <p:nvPr>
            <p:ph type="body" sz="quarter" idx="11"/>
          </p:nvPr>
        </p:nvSpPr>
        <p:spPr>
          <a:xfrm>
            <a:off x="6096000" y="1828800"/>
            <a:ext cx="5411609" cy="4343400"/>
          </a:xfrm>
        </p:spPr>
        <p:txBody>
          <a:bodyPr>
            <a:normAutofit/>
          </a:bodyPr>
          <a:lstStyle>
            <a:lvl1pPr>
              <a:buClr>
                <a:schemeClr val="bg1"/>
              </a:buClr>
              <a:defRPr sz="2000">
                <a:solidFill>
                  <a:schemeClr val="bg1"/>
                </a:solidFill>
              </a:defRPr>
            </a:lvl1pPr>
            <a:lvl2pPr marL="731392" indent="-304747">
              <a:buClr>
                <a:schemeClr val="bg1"/>
              </a:buClr>
              <a:buFont typeface="Courier New" panose="02070309020205020404" pitchFamily="49" charset="0"/>
              <a:buChar char="o"/>
              <a:defRPr sz="2000">
                <a:solidFill>
                  <a:schemeClr val="bg1"/>
                </a:solidFill>
              </a:defRPr>
            </a:lvl2pPr>
            <a:lvl3pPr marL="1158037" indent="-304747">
              <a:buClr>
                <a:schemeClr val="bg1"/>
              </a:buClr>
              <a:buFont typeface="Courier New" panose="02070309020205020404" pitchFamily="49" charset="0"/>
              <a:buChar char="o"/>
              <a:defRPr sz="2000">
                <a:solidFill>
                  <a:schemeClr val="bg1"/>
                </a:solidFill>
              </a:defRPr>
            </a:lvl3pPr>
            <a:lvl4pPr marL="1584683" indent="-304747">
              <a:buClr>
                <a:schemeClr val="bg1"/>
              </a:buClr>
              <a:buFont typeface="Courier New" panose="02070309020205020404" pitchFamily="49" charset="0"/>
              <a:buChar char="o"/>
              <a:defRPr sz="2000">
                <a:solidFill>
                  <a:schemeClr val="bg1"/>
                </a:solidFill>
              </a:defRPr>
            </a:lvl4pPr>
            <a:lvl5pPr marL="2011328" indent="-304747">
              <a:buClr>
                <a:schemeClr val="bg1"/>
              </a:buClr>
              <a:buFont typeface="Courier New" panose="02070309020205020404" pitchFamily="49" charset="0"/>
              <a:buChar char="o"/>
              <a:defRPr sz="2000">
                <a:solidFill>
                  <a:schemeClr val="bg1"/>
                </a:solidFill>
              </a:defRPr>
            </a:lvl5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2" name="Title 1">
            <a:extLst>
              <a:ext uri="{FF2B5EF4-FFF2-40B4-BE49-F238E27FC236}">
                <a16:creationId xmlns:a16="http://schemas.microsoft.com/office/drawing/2014/main" id="{364FE576-B3E5-461C-84D8-BF879AF493CD}"/>
              </a:ext>
            </a:extLst>
          </p:cNvPr>
          <p:cNvSpPr>
            <a:spLocks noGrp="1"/>
          </p:cNvSpPr>
          <p:nvPr>
            <p:ph type="title"/>
          </p:nvPr>
        </p:nvSpPr>
        <p:spPr>
          <a:xfrm>
            <a:off x="684392" y="685800"/>
            <a:ext cx="3887211" cy="2133598"/>
          </a:xfrm>
        </p:spPr>
        <p:txBody>
          <a:bodyPr vert="horz" lIns="121899" tIns="60949" rIns="121899" bIns="60949" rtlCol="0" anchor="t">
            <a:normAutofit/>
          </a:bodyPr>
          <a:lstStyle>
            <a:lvl1pPr>
              <a:defRPr lang="en-US" sz="4000" b="1">
                <a:solidFill>
                  <a:schemeClr val="accent1"/>
                </a:solidFill>
                <a:ea typeface="+mn-ea"/>
                <a:cs typeface="+mn-cs"/>
              </a:defRPr>
            </a:lvl1pPr>
          </a:lstStyle>
          <a:p>
            <a:pPr marL="0" lvl="0" indent="0">
              <a:lnSpc>
                <a:spcPct val="95000"/>
              </a:lnSpc>
              <a:spcBef>
                <a:spcPts val="1866"/>
              </a:spcBef>
              <a:buClr>
                <a:schemeClr val="accent6">
                  <a:lumMod val="50000"/>
                </a:schemeClr>
              </a:buClr>
              <a:buSzPct val="100000"/>
              <a:buFont typeface="Arial" pitchFamily="34" charset="0"/>
            </a:pPr>
            <a:r>
              <a:rPr lang="tr-TR"/>
              <a:t>Asıl başlık stili için tıklatın</a:t>
            </a:r>
            <a:endParaRPr lang="en-US" dirty="0"/>
          </a:p>
        </p:txBody>
      </p:sp>
    </p:spTree>
    <p:extLst>
      <p:ext uri="{BB962C8B-B14F-4D97-AF65-F5344CB8AC3E}">
        <p14:creationId xmlns:p14="http://schemas.microsoft.com/office/powerpoint/2010/main" val="1033306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Paper layout">
    <p:bg>
      <p:bgPr>
        <a:blipFill dpi="0" rotWithShape="1">
          <a:blip r:embed="rId2">
            <a:alphaModFix amt="30000"/>
            <a:lum/>
          </a:blip>
          <a:srcRect/>
          <a:tile tx="203200" ty="20320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2325" y="685800"/>
            <a:ext cx="8765285" cy="990600"/>
          </a:xfrm>
        </p:spPr>
        <p:txBody>
          <a:bodyPr anchor="t"/>
          <a:lstStyle>
            <a:lvl1pPr>
              <a:lnSpc>
                <a:spcPct val="100000"/>
              </a:lnSpc>
              <a:defRPr sz="4000" b="1">
                <a:solidFill>
                  <a:schemeClr val="accent1"/>
                </a:solidFill>
              </a:defRPr>
            </a:lvl1pPr>
          </a:lstStyle>
          <a:p>
            <a:r>
              <a:rPr lang="tr-TR"/>
              <a:t>Asıl başlık stili için tıklatın</a:t>
            </a:r>
            <a:endParaRPr dirty="0"/>
          </a:p>
        </p:txBody>
      </p:sp>
      <p:pic>
        <p:nvPicPr>
          <p:cNvPr id="4" name="Graphic 3">
            <a:extLst>
              <a:ext uri="{FF2B5EF4-FFF2-40B4-BE49-F238E27FC236}">
                <a16:creationId xmlns:a16="http://schemas.microsoft.com/office/drawing/2014/main" id="{688A6A42-7A89-44E1-BBDF-14C2FD2245B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50851" y="1309974"/>
            <a:ext cx="1830641" cy="4648200"/>
          </a:xfrm>
          <a:prstGeom prst="rect">
            <a:avLst/>
          </a:prstGeom>
        </p:spPr>
      </p:pic>
      <p:sp>
        <p:nvSpPr>
          <p:cNvPr id="8" name="Content Placeholder 2">
            <a:extLst>
              <a:ext uri="{FF2B5EF4-FFF2-40B4-BE49-F238E27FC236}">
                <a16:creationId xmlns:a16="http://schemas.microsoft.com/office/drawing/2014/main" id="{421512DC-20C8-4928-B94E-9F191902C57E}"/>
              </a:ext>
            </a:extLst>
          </p:cNvPr>
          <p:cNvSpPr>
            <a:spLocks noGrp="1"/>
          </p:cNvSpPr>
          <p:nvPr>
            <p:ph idx="10"/>
          </p:nvPr>
        </p:nvSpPr>
        <p:spPr>
          <a:xfrm>
            <a:off x="2742325" y="1828800"/>
            <a:ext cx="8765285" cy="4470400"/>
          </a:xfrm>
        </p:spPr>
        <p:txBody>
          <a:bodyPr>
            <a:normAutofit/>
          </a:bodyPr>
          <a:lstStyle>
            <a:lvl1pPr>
              <a:defRPr sz="2000"/>
            </a:lvl1pPr>
            <a:lvl2pPr marL="731392" indent="-304747">
              <a:buFont typeface="Courier New" panose="02070309020205020404" pitchFamily="49" charset="0"/>
              <a:buChar char="o"/>
              <a:defRPr sz="2000"/>
            </a:lvl2pPr>
            <a:lvl3pPr marL="1158037" indent="-304747">
              <a:buFont typeface="Courier New" panose="02070309020205020404" pitchFamily="49" charset="0"/>
              <a:buChar char="o"/>
              <a:defRPr sz="2000"/>
            </a:lvl3pPr>
            <a:lvl4pPr marL="1584683" indent="-304747">
              <a:buFont typeface="Courier New" panose="02070309020205020404" pitchFamily="49" charset="0"/>
              <a:buChar char="o"/>
              <a:defRPr sz="2000"/>
            </a:lvl4pPr>
            <a:lvl5pPr marL="2011328" indent="-304747">
              <a:buFont typeface="Courier New" panose="02070309020205020404" pitchFamily="49" charset="0"/>
              <a:buChar char="o"/>
              <a:defRPr sz="2000"/>
            </a:lvl5pPr>
            <a:lvl6pPr>
              <a:defRPr/>
            </a:lvl6pPr>
            <a:lvl7pPr>
              <a:defRPr baseline="0"/>
            </a:lvl7pPr>
            <a:lvl8pPr>
              <a:defRPr baseline="0"/>
            </a:lvl8pPr>
            <a:lvl9pPr>
              <a:defRPr baseline="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dirty="0"/>
          </a:p>
        </p:txBody>
      </p:sp>
    </p:spTree>
    <p:extLst>
      <p:ext uri="{BB962C8B-B14F-4D97-AF65-F5344CB8AC3E}">
        <p14:creationId xmlns:p14="http://schemas.microsoft.com/office/powerpoint/2010/main" val="1396740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05A32FCD-6A8E-CC46-8C16-884CC7AD3221}" type="datetimeFigureOut">
              <a:rPr lang="tr-TR" smtClean="0"/>
              <a:t>6.03.2024</a:t>
            </a:fld>
            <a:endParaRPr lang="tr-TR"/>
          </a:p>
        </p:txBody>
      </p:sp>
      <p:sp>
        <p:nvSpPr>
          <p:cNvPr id="5" name="Footer Placeholder 4"/>
          <p:cNvSpPr>
            <a:spLocks noGrp="1"/>
          </p:cNvSpPr>
          <p:nvPr>
            <p:ph type="ftr" sz="quarter" idx="11"/>
          </p:nvPr>
        </p:nvSpPr>
        <p:spPr/>
        <p:txBody>
          <a:bodyPr/>
          <a:lstStyle/>
          <a:p>
            <a:endParaRPr lang="tr-T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B788A21-3E4D-BE4A-AE0B-F247E3E8AC02}" type="slidenum">
              <a:rPr lang="tr-TR" smtClean="0"/>
              <a:t>‹#›</a:t>
            </a:fld>
            <a:endParaRPr lang="tr-TR"/>
          </a:p>
        </p:txBody>
      </p:sp>
    </p:spTree>
    <p:extLst>
      <p:ext uri="{BB962C8B-B14F-4D97-AF65-F5344CB8AC3E}">
        <p14:creationId xmlns:p14="http://schemas.microsoft.com/office/powerpoint/2010/main" val="2036522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05A32FCD-6A8E-CC46-8C16-884CC7AD3221}" type="datetimeFigureOut">
              <a:rPr lang="tr-TR" smtClean="0"/>
              <a:t>6.03.2024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1B788A21-3E4D-BE4A-AE0B-F247E3E8AC02}" type="slidenum">
              <a:rPr lang="tr-TR" smtClean="0"/>
              <a:t>‹#›</a:t>
            </a:fld>
            <a:endParaRPr lang="tr-TR"/>
          </a:p>
        </p:txBody>
      </p:sp>
    </p:spTree>
    <p:extLst>
      <p:ext uri="{BB962C8B-B14F-4D97-AF65-F5344CB8AC3E}">
        <p14:creationId xmlns:p14="http://schemas.microsoft.com/office/powerpoint/2010/main" val="3113912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05A32FCD-6A8E-CC46-8C16-884CC7AD3221}" type="datetimeFigureOut">
              <a:rPr lang="tr-TR" smtClean="0"/>
              <a:t>6.03.2024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1B788A21-3E4D-BE4A-AE0B-F247E3E8AC02}" type="slidenum">
              <a:rPr lang="tr-TR" smtClean="0"/>
              <a:t>‹#›</a:t>
            </a:fld>
            <a:endParaRPr lang="tr-TR"/>
          </a:p>
        </p:txBody>
      </p:sp>
    </p:spTree>
    <p:extLst>
      <p:ext uri="{BB962C8B-B14F-4D97-AF65-F5344CB8AC3E}">
        <p14:creationId xmlns:p14="http://schemas.microsoft.com/office/powerpoint/2010/main" val="2274376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05A32FCD-6A8E-CC46-8C16-884CC7AD3221}" type="datetimeFigureOut">
              <a:rPr lang="tr-TR" smtClean="0"/>
              <a:t>6.03.2024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1B788A21-3E4D-BE4A-AE0B-F247E3E8AC02}" type="slidenum">
              <a:rPr lang="tr-TR" smtClean="0"/>
              <a:t>‹#›</a:t>
            </a:fld>
            <a:endParaRPr lang="tr-TR"/>
          </a:p>
        </p:txBody>
      </p:sp>
    </p:spTree>
    <p:extLst>
      <p:ext uri="{BB962C8B-B14F-4D97-AF65-F5344CB8AC3E}">
        <p14:creationId xmlns:p14="http://schemas.microsoft.com/office/powerpoint/2010/main" val="3404151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A32FCD-6A8E-CC46-8C16-884CC7AD3221}" type="datetimeFigureOut">
              <a:rPr lang="tr-TR" smtClean="0"/>
              <a:t>6.03.2024</a:t>
            </a:fld>
            <a:endParaRPr lang="tr-TR"/>
          </a:p>
        </p:txBody>
      </p:sp>
      <p:sp>
        <p:nvSpPr>
          <p:cNvPr id="3" name="Footer Placeholder 2"/>
          <p:cNvSpPr>
            <a:spLocks noGrp="1"/>
          </p:cNvSpPr>
          <p:nvPr>
            <p:ph type="ftr" sz="quarter" idx="11"/>
          </p:nvPr>
        </p:nvSpPr>
        <p:spPr/>
        <p:txBody>
          <a:bodyPr/>
          <a:lstStyle/>
          <a:p>
            <a:endParaRPr lang="tr-T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1B788A21-3E4D-BE4A-AE0B-F247E3E8AC02}" type="slidenum">
              <a:rPr lang="tr-TR" smtClean="0"/>
              <a:t>‹#›</a:t>
            </a:fld>
            <a:endParaRPr lang="tr-TR"/>
          </a:p>
        </p:txBody>
      </p:sp>
    </p:spTree>
    <p:extLst>
      <p:ext uri="{BB962C8B-B14F-4D97-AF65-F5344CB8AC3E}">
        <p14:creationId xmlns:p14="http://schemas.microsoft.com/office/powerpoint/2010/main" val="1086010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tr-TR"/>
              <a:t>Asıl başlık stilini düzenlemek için tıklayın</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05A32FCD-6A8E-CC46-8C16-884CC7AD3221}" type="datetimeFigureOut">
              <a:rPr lang="tr-TR" smtClean="0"/>
              <a:t>6.03.2024</a:t>
            </a:fld>
            <a:endParaRPr lang="tr-TR"/>
          </a:p>
        </p:txBody>
      </p:sp>
      <p:sp>
        <p:nvSpPr>
          <p:cNvPr id="6" name="Footer Placeholder 5"/>
          <p:cNvSpPr>
            <a:spLocks noGrp="1"/>
          </p:cNvSpPr>
          <p:nvPr>
            <p:ph type="ftr" sz="quarter" idx="11"/>
          </p:nvPr>
        </p:nvSpPr>
        <p:spPr/>
        <p:txBody>
          <a:bodyPr/>
          <a:lstStyle/>
          <a:p>
            <a:endParaRPr lang="tr-T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B788A21-3E4D-BE4A-AE0B-F247E3E8AC02}" type="slidenum">
              <a:rPr lang="tr-TR" smtClean="0"/>
              <a:t>‹#›</a:t>
            </a:fld>
            <a:endParaRPr lang="tr-TR"/>
          </a:p>
        </p:txBody>
      </p:sp>
    </p:spTree>
    <p:extLst>
      <p:ext uri="{BB962C8B-B14F-4D97-AF65-F5344CB8AC3E}">
        <p14:creationId xmlns:p14="http://schemas.microsoft.com/office/powerpoint/2010/main" val="3500695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tr-TR"/>
              <a:t>Resim eklemek için simgeye tıklayın</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05A32FCD-6A8E-CC46-8C16-884CC7AD3221}" type="datetimeFigureOut">
              <a:rPr lang="tr-TR" smtClean="0"/>
              <a:t>6.03.2024</a:t>
            </a:fld>
            <a:endParaRPr lang="tr-TR"/>
          </a:p>
        </p:txBody>
      </p:sp>
      <p:sp>
        <p:nvSpPr>
          <p:cNvPr id="6" name="Footer Placeholder 5"/>
          <p:cNvSpPr>
            <a:spLocks noGrp="1"/>
          </p:cNvSpPr>
          <p:nvPr>
            <p:ph type="ftr" sz="quarter" idx="11"/>
          </p:nvPr>
        </p:nvSpPr>
        <p:spPr/>
        <p:txBody>
          <a:bodyPr/>
          <a:lstStyle/>
          <a:p>
            <a:endParaRPr lang="tr-T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B788A21-3E4D-BE4A-AE0B-F247E3E8AC02}" type="slidenum">
              <a:rPr lang="tr-TR" smtClean="0"/>
              <a:t>‹#›</a:t>
            </a:fld>
            <a:endParaRPr lang="tr-TR"/>
          </a:p>
        </p:txBody>
      </p:sp>
    </p:spTree>
    <p:extLst>
      <p:ext uri="{BB962C8B-B14F-4D97-AF65-F5344CB8AC3E}">
        <p14:creationId xmlns:p14="http://schemas.microsoft.com/office/powerpoint/2010/main" val="2237013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05A32FCD-6A8E-CC46-8C16-884CC7AD3221}" type="datetimeFigureOut">
              <a:rPr lang="tr-TR" smtClean="0"/>
              <a:t>6.03.2024</a:t>
            </a:fld>
            <a:endParaRPr lang="tr-TR"/>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tr-T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1B788A21-3E4D-BE4A-AE0B-F247E3E8AC02}" type="slidenum">
              <a:rPr lang="tr-TR" smtClean="0"/>
              <a:t>‹#›</a:t>
            </a:fld>
            <a:endParaRPr lang="tr-TR"/>
          </a:p>
        </p:txBody>
      </p:sp>
    </p:spTree>
    <p:extLst>
      <p:ext uri="{BB962C8B-B14F-4D97-AF65-F5344CB8AC3E}">
        <p14:creationId xmlns:p14="http://schemas.microsoft.com/office/powerpoint/2010/main" val="2665127766"/>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 id="2147483786" r:id="rId21"/>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hyperlink" Target="https://uludag.edu.tr/egitimthu/konu/view?id=7665&amp;title=proje-danismani-uygulama-surecleri" TargetMode="Externa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uludag.edu.tr/egitimthu/konu/view?id=7656&amp;title=formlar" TargetMode="Externa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hyperlink" Target="https://uludag.edu.tr/dosyalar/egitimthu/Formlar/proje_ortakligi_basvuru_formu.docx" TargetMode="External"/><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image" Target="../media/image19.sv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hyperlink" Target="mailto:egitimthu@uludag.edu.tr" TargetMode="Externa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A8B2E87-2006-4493-1808-D5475618D56B}"/>
              </a:ext>
            </a:extLst>
          </p:cNvPr>
          <p:cNvSpPr>
            <a:spLocks noGrp="1"/>
          </p:cNvSpPr>
          <p:nvPr>
            <p:ph type="ctrTitle"/>
          </p:nvPr>
        </p:nvSpPr>
        <p:spPr/>
        <p:txBody>
          <a:bodyPr/>
          <a:lstStyle/>
          <a:p>
            <a:r>
              <a:rPr lang="tr-TR" sz="3600" dirty="0"/>
              <a:t>TOPLUMA HİZMET UYGULAMALARI TOPLANTISI </a:t>
            </a:r>
            <a:br>
              <a:rPr lang="tr-TR" sz="3600" dirty="0"/>
            </a:br>
            <a:r>
              <a:rPr lang="tr-TR" sz="3600" dirty="0"/>
              <a:t>06.03.2024 </a:t>
            </a:r>
          </a:p>
        </p:txBody>
      </p:sp>
      <p:sp>
        <p:nvSpPr>
          <p:cNvPr id="3" name="Alt Başlık 2">
            <a:extLst>
              <a:ext uri="{FF2B5EF4-FFF2-40B4-BE49-F238E27FC236}">
                <a16:creationId xmlns:a16="http://schemas.microsoft.com/office/drawing/2014/main" id="{E1961EF5-076B-1D4C-45B6-BC1B2459F931}"/>
              </a:ext>
            </a:extLst>
          </p:cNvPr>
          <p:cNvSpPr>
            <a:spLocks noGrp="1"/>
          </p:cNvSpPr>
          <p:nvPr>
            <p:ph type="subTitle" idx="1"/>
          </p:nvPr>
        </p:nvSpPr>
        <p:spPr/>
        <p:txBody>
          <a:bodyPr/>
          <a:lstStyle/>
          <a:p>
            <a:r>
              <a:rPr lang="tr-TR" dirty="0"/>
              <a:t>BURSA ULUDAĞ ÜNİVERSİTESİ EĞİTİM FAKÜLTESİ TOPLUMA HİZMET UYGULAMALARI KOORDİNATÖRLÜĞÜ</a:t>
            </a:r>
          </a:p>
        </p:txBody>
      </p:sp>
      <p:pic>
        <p:nvPicPr>
          <p:cNvPr id="4" name="Resim 3">
            <a:extLst>
              <a:ext uri="{FF2B5EF4-FFF2-40B4-BE49-F238E27FC236}">
                <a16:creationId xmlns:a16="http://schemas.microsoft.com/office/drawing/2014/main" id="{A0135F99-607B-6AB8-BBEC-86E364EB55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3111" y="1051337"/>
            <a:ext cx="1048395" cy="1048395"/>
          </a:xfrm>
          <a:prstGeom prst="rect">
            <a:avLst/>
          </a:prstGeom>
        </p:spPr>
      </p:pic>
    </p:spTree>
    <p:extLst>
      <p:ext uri="{BB962C8B-B14F-4D97-AF65-F5344CB8AC3E}">
        <p14:creationId xmlns:p14="http://schemas.microsoft.com/office/powerpoint/2010/main" val="2876931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p:cNvSpPr>
            <a:spLocks noGrp="1"/>
          </p:cNvSpPr>
          <p:nvPr>
            <p:ph type="body" sz="quarter" idx="11"/>
          </p:nvPr>
        </p:nvSpPr>
        <p:spPr>
          <a:xfrm>
            <a:off x="5807968" y="685800"/>
            <a:ext cx="5410200" cy="4343400"/>
          </a:xfrm>
        </p:spPr>
        <p:txBody>
          <a:bodyPr/>
          <a:lstStyle/>
          <a:p>
            <a:pPr marL="0" indent="0">
              <a:buNone/>
            </a:pPr>
            <a:r>
              <a:rPr lang="tr-TR" dirty="0" err="1"/>
              <a:t>Instagram</a:t>
            </a:r>
            <a:endParaRPr lang="tr-TR" dirty="0"/>
          </a:p>
          <a:p>
            <a:pPr marL="0" indent="0">
              <a:buNone/>
            </a:pPr>
            <a:r>
              <a:rPr lang="tr-TR" dirty="0"/>
              <a:t>@</a:t>
            </a:r>
            <a:r>
              <a:rPr lang="tr-TR" dirty="0" err="1"/>
              <a:t>egitimthu</a:t>
            </a:r>
            <a:endParaRPr lang="tr-TR" dirty="0"/>
          </a:p>
          <a:p>
            <a:endParaRPr lang="tr-TR" dirty="0"/>
          </a:p>
        </p:txBody>
      </p:sp>
      <p:sp>
        <p:nvSpPr>
          <p:cNvPr id="3" name="Unvan 2"/>
          <p:cNvSpPr>
            <a:spLocks noGrp="1"/>
          </p:cNvSpPr>
          <p:nvPr>
            <p:ph type="title"/>
          </p:nvPr>
        </p:nvSpPr>
        <p:spPr/>
        <p:txBody>
          <a:bodyPr>
            <a:normAutofit fontScale="90000"/>
          </a:bodyPr>
          <a:lstStyle/>
          <a:p>
            <a:r>
              <a:rPr lang="tr-TR" dirty="0"/>
              <a:t>BUÜ THU WEB Sayfası</a:t>
            </a:r>
            <a:br>
              <a:rPr lang="tr-TR" dirty="0"/>
            </a:br>
            <a:r>
              <a:rPr lang="tr-TR" dirty="0"/>
              <a:t>ve Sosyal Medya Hesabı</a:t>
            </a:r>
          </a:p>
        </p:txBody>
      </p:sp>
      <p:pic>
        <p:nvPicPr>
          <p:cNvPr id="6" name="Resim 5">
            <a:extLst>
              <a:ext uri="{FF2B5EF4-FFF2-40B4-BE49-F238E27FC236}">
                <a16:creationId xmlns:a16="http://schemas.microsoft.com/office/drawing/2014/main" id="{0C89FBAE-B541-7254-A5AF-ED9DBFB5A383}"/>
              </a:ext>
            </a:extLst>
          </p:cNvPr>
          <p:cNvPicPr>
            <a:picLocks noChangeAspect="1"/>
          </p:cNvPicPr>
          <p:nvPr/>
        </p:nvPicPr>
        <p:blipFill>
          <a:blip r:embed="rId2"/>
          <a:stretch>
            <a:fillRect/>
          </a:stretch>
        </p:blipFill>
        <p:spPr>
          <a:xfrm>
            <a:off x="4365415" y="2012110"/>
            <a:ext cx="7772400" cy="4845890"/>
          </a:xfrm>
          <a:prstGeom prst="rect">
            <a:avLst/>
          </a:prstGeom>
        </p:spPr>
      </p:pic>
    </p:spTree>
    <p:extLst>
      <p:ext uri="{BB962C8B-B14F-4D97-AF65-F5344CB8AC3E}">
        <p14:creationId xmlns:p14="http://schemas.microsoft.com/office/powerpoint/2010/main" val="414643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type="body" sz="quarter" idx="11"/>
          </p:nvPr>
        </p:nvSpPr>
        <p:spPr>
          <a:xfrm>
            <a:off x="4571603" y="2819398"/>
            <a:ext cx="5411609" cy="4343400"/>
          </a:xfrm>
        </p:spPr>
        <p:txBody>
          <a:bodyPr/>
          <a:lstStyle/>
          <a:p>
            <a:pPr algn="ctr"/>
            <a:r>
              <a:rPr lang="tr-TR" dirty="0">
                <a:hlinkClick r:id="rId2"/>
              </a:rPr>
              <a:t>https://uludag.edu.tr/egitimthu/konu/view?id=7665&amp;title=</a:t>
            </a:r>
            <a:r>
              <a:rPr lang="tr-TR" dirty="0">
                <a:hlinkClick r:id="rId2"/>
              </a:rPr>
              <a:t>proje-danismani-uygulama-surecleri</a:t>
            </a:r>
            <a:endParaRPr lang="tr-TR" dirty="0"/>
          </a:p>
          <a:p>
            <a:pPr algn="ctr"/>
            <a:endParaRPr lang="tr-TR" dirty="0"/>
          </a:p>
          <a:p>
            <a:pPr marL="0" indent="0" algn="ctr">
              <a:buNone/>
            </a:pPr>
            <a:endParaRPr lang="tr-TR" dirty="0"/>
          </a:p>
          <a:p>
            <a:pPr marL="0" indent="0" algn="ctr">
              <a:buNone/>
            </a:pPr>
            <a:endParaRPr lang="tr-TR" dirty="0"/>
          </a:p>
          <a:p>
            <a:pPr algn="ctr"/>
            <a:endParaRPr lang="tr-TR" dirty="0"/>
          </a:p>
        </p:txBody>
      </p:sp>
      <p:sp>
        <p:nvSpPr>
          <p:cNvPr id="2" name="Unvan 1"/>
          <p:cNvSpPr>
            <a:spLocks noGrp="1"/>
          </p:cNvSpPr>
          <p:nvPr>
            <p:ph type="title"/>
          </p:nvPr>
        </p:nvSpPr>
        <p:spPr/>
        <p:txBody>
          <a:bodyPr>
            <a:normAutofit fontScale="90000"/>
          </a:bodyPr>
          <a:lstStyle/>
          <a:p>
            <a:r>
              <a:rPr lang="tr-TR" dirty="0"/>
              <a:t>Proje Danışmanları için Ders Uygulama Süreci</a:t>
            </a:r>
          </a:p>
        </p:txBody>
      </p:sp>
    </p:spTree>
    <p:extLst>
      <p:ext uri="{BB962C8B-B14F-4D97-AF65-F5344CB8AC3E}">
        <p14:creationId xmlns:p14="http://schemas.microsoft.com/office/powerpoint/2010/main" val="111492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a:extLst>
              <a:ext uri="{FF2B5EF4-FFF2-40B4-BE49-F238E27FC236}">
                <a16:creationId xmlns:a16="http://schemas.microsoft.com/office/drawing/2014/main" id="{90407895-66E1-7528-7553-C031A6B56632}"/>
              </a:ext>
            </a:extLst>
          </p:cNvPr>
          <p:cNvSpPr>
            <a:spLocks noGrp="1"/>
          </p:cNvSpPr>
          <p:nvPr>
            <p:ph type="body" sz="quarter" idx="11"/>
          </p:nvPr>
        </p:nvSpPr>
        <p:spPr>
          <a:xfrm>
            <a:off x="4914594" y="900953"/>
            <a:ext cx="5411609" cy="1169894"/>
          </a:xfrm>
        </p:spPr>
        <p:txBody>
          <a:bodyPr/>
          <a:lstStyle/>
          <a:p>
            <a:r>
              <a:rPr lang="tr-TR" dirty="0">
                <a:hlinkClick r:id="rId2"/>
              </a:rPr>
              <a:t>https://uludag.edu.tr/egitimthu/konu/view?id=7656&amp;title=formlar</a:t>
            </a:r>
            <a:endParaRPr lang="tr-TR" dirty="0"/>
          </a:p>
          <a:p>
            <a:endParaRPr lang="tr-TR" dirty="0"/>
          </a:p>
        </p:txBody>
      </p:sp>
      <p:sp>
        <p:nvSpPr>
          <p:cNvPr id="3" name="Başlık 2">
            <a:extLst>
              <a:ext uri="{FF2B5EF4-FFF2-40B4-BE49-F238E27FC236}">
                <a16:creationId xmlns:a16="http://schemas.microsoft.com/office/drawing/2014/main" id="{2D930A88-F090-5E67-780C-267E4F4F49C9}"/>
              </a:ext>
            </a:extLst>
          </p:cNvPr>
          <p:cNvSpPr>
            <a:spLocks noGrp="1"/>
          </p:cNvSpPr>
          <p:nvPr>
            <p:ph type="title"/>
          </p:nvPr>
        </p:nvSpPr>
        <p:spPr/>
        <p:txBody>
          <a:bodyPr>
            <a:normAutofit fontScale="90000"/>
          </a:bodyPr>
          <a:lstStyle/>
          <a:p>
            <a:r>
              <a:rPr lang="tr-TR" dirty="0">
                <a:solidFill>
                  <a:schemeClr val="tx2">
                    <a:lumMod val="50000"/>
                  </a:schemeClr>
                </a:solidFill>
              </a:rPr>
              <a:t>THU Dersi Sürecinde Kullanılacak Formlar</a:t>
            </a:r>
          </a:p>
        </p:txBody>
      </p:sp>
      <p:pic>
        <p:nvPicPr>
          <p:cNvPr id="5" name="Resim 4">
            <a:extLst>
              <a:ext uri="{FF2B5EF4-FFF2-40B4-BE49-F238E27FC236}">
                <a16:creationId xmlns:a16="http://schemas.microsoft.com/office/drawing/2014/main" id="{C4564E1F-B3CA-2B5B-2F51-9CF8015EFD3F}"/>
              </a:ext>
            </a:extLst>
          </p:cNvPr>
          <p:cNvPicPr>
            <a:picLocks noChangeAspect="1"/>
          </p:cNvPicPr>
          <p:nvPr/>
        </p:nvPicPr>
        <p:blipFill>
          <a:blip r:embed="rId3"/>
          <a:stretch>
            <a:fillRect/>
          </a:stretch>
        </p:blipFill>
        <p:spPr>
          <a:xfrm>
            <a:off x="3842387" y="2819398"/>
            <a:ext cx="7772400" cy="3652295"/>
          </a:xfrm>
          <a:prstGeom prst="rect">
            <a:avLst/>
          </a:prstGeom>
        </p:spPr>
      </p:pic>
    </p:spTree>
    <p:extLst>
      <p:ext uri="{BB962C8B-B14F-4D97-AF65-F5344CB8AC3E}">
        <p14:creationId xmlns:p14="http://schemas.microsoft.com/office/powerpoint/2010/main" val="102459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743199" y="417240"/>
            <a:ext cx="8763002" cy="990600"/>
          </a:xfrm>
        </p:spPr>
        <p:txBody>
          <a:bodyPr>
            <a:normAutofit fontScale="90000"/>
          </a:bodyPr>
          <a:lstStyle/>
          <a:p>
            <a:r>
              <a:rPr lang="tr-TR" dirty="0"/>
              <a:t>THU Projelerinde  2023-2024 Eğitim Öğretim Yılı Çalışma Takvimi</a:t>
            </a:r>
          </a:p>
        </p:txBody>
      </p:sp>
      <p:graphicFrame>
        <p:nvGraphicFramePr>
          <p:cNvPr id="7" name="İçerik Yer Tutucusu 6"/>
          <p:cNvGraphicFramePr>
            <a:graphicFrameLocks noGrp="1"/>
          </p:cNvGraphicFramePr>
          <p:nvPr>
            <p:ph idx="10"/>
          </p:nvPr>
        </p:nvGraphicFramePr>
        <p:xfrm>
          <a:off x="2743199" y="1676400"/>
          <a:ext cx="8915136" cy="4612142"/>
        </p:xfrm>
        <a:graphic>
          <a:graphicData uri="http://schemas.openxmlformats.org/drawingml/2006/table">
            <a:tbl>
              <a:tblPr>
                <a:tableStyleId>{69CF1AB2-1976-4502-BF36-3FF5EA218861}</a:tableStyleId>
              </a:tblPr>
              <a:tblGrid>
                <a:gridCol w="3202374">
                  <a:extLst>
                    <a:ext uri="{9D8B030D-6E8A-4147-A177-3AD203B41FA5}">
                      <a16:colId xmlns:a16="http://schemas.microsoft.com/office/drawing/2014/main" val="2095610652"/>
                    </a:ext>
                  </a:extLst>
                </a:gridCol>
                <a:gridCol w="340756">
                  <a:extLst>
                    <a:ext uri="{9D8B030D-6E8A-4147-A177-3AD203B41FA5}">
                      <a16:colId xmlns:a16="http://schemas.microsoft.com/office/drawing/2014/main" val="3871999385"/>
                    </a:ext>
                  </a:extLst>
                </a:gridCol>
                <a:gridCol w="341989">
                  <a:extLst>
                    <a:ext uri="{9D8B030D-6E8A-4147-A177-3AD203B41FA5}">
                      <a16:colId xmlns:a16="http://schemas.microsoft.com/office/drawing/2014/main" val="27574952"/>
                    </a:ext>
                  </a:extLst>
                </a:gridCol>
                <a:gridCol w="341989">
                  <a:extLst>
                    <a:ext uri="{9D8B030D-6E8A-4147-A177-3AD203B41FA5}">
                      <a16:colId xmlns:a16="http://schemas.microsoft.com/office/drawing/2014/main" val="2183716977"/>
                    </a:ext>
                  </a:extLst>
                </a:gridCol>
                <a:gridCol w="343222">
                  <a:extLst>
                    <a:ext uri="{9D8B030D-6E8A-4147-A177-3AD203B41FA5}">
                      <a16:colId xmlns:a16="http://schemas.microsoft.com/office/drawing/2014/main" val="2229851638"/>
                    </a:ext>
                  </a:extLst>
                </a:gridCol>
                <a:gridCol w="343222">
                  <a:extLst>
                    <a:ext uri="{9D8B030D-6E8A-4147-A177-3AD203B41FA5}">
                      <a16:colId xmlns:a16="http://schemas.microsoft.com/office/drawing/2014/main" val="1521194355"/>
                    </a:ext>
                  </a:extLst>
                </a:gridCol>
                <a:gridCol w="343222">
                  <a:extLst>
                    <a:ext uri="{9D8B030D-6E8A-4147-A177-3AD203B41FA5}">
                      <a16:colId xmlns:a16="http://schemas.microsoft.com/office/drawing/2014/main" val="3996018029"/>
                    </a:ext>
                  </a:extLst>
                </a:gridCol>
                <a:gridCol w="343222">
                  <a:extLst>
                    <a:ext uri="{9D8B030D-6E8A-4147-A177-3AD203B41FA5}">
                      <a16:colId xmlns:a16="http://schemas.microsoft.com/office/drawing/2014/main" val="2189126120"/>
                    </a:ext>
                  </a:extLst>
                </a:gridCol>
                <a:gridCol w="343222">
                  <a:extLst>
                    <a:ext uri="{9D8B030D-6E8A-4147-A177-3AD203B41FA5}">
                      <a16:colId xmlns:a16="http://schemas.microsoft.com/office/drawing/2014/main" val="552104004"/>
                    </a:ext>
                  </a:extLst>
                </a:gridCol>
                <a:gridCol w="343222">
                  <a:extLst>
                    <a:ext uri="{9D8B030D-6E8A-4147-A177-3AD203B41FA5}">
                      <a16:colId xmlns:a16="http://schemas.microsoft.com/office/drawing/2014/main" val="2194599480"/>
                    </a:ext>
                  </a:extLst>
                </a:gridCol>
                <a:gridCol w="438116">
                  <a:extLst>
                    <a:ext uri="{9D8B030D-6E8A-4147-A177-3AD203B41FA5}">
                      <a16:colId xmlns:a16="http://schemas.microsoft.com/office/drawing/2014/main" val="2035289779"/>
                    </a:ext>
                  </a:extLst>
                </a:gridCol>
                <a:gridCol w="438116">
                  <a:extLst>
                    <a:ext uri="{9D8B030D-6E8A-4147-A177-3AD203B41FA5}">
                      <a16:colId xmlns:a16="http://schemas.microsoft.com/office/drawing/2014/main" val="3684443204"/>
                    </a:ext>
                  </a:extLst>
                </a:gridCol>
                <a:gridCol w="438116">
                  <a:extLst>
                    <a:ext uri="{9D8B030D-6E8A-4147-A177-3AD203B41FA5}">
                      <a16:colId xmlns:a16="http://schemas.microsoft.com/office/drawing/2014/main" val="1548553164"/>
                    </a:ext>
                  </a:extLst>
                </a:gridCol>
                <a:gridCol w="438116">
                  <a:extLst>
                    <a:ext uri="{9D8B030D-6E8A-4147-A177-3AD203B41FA5}">
                      <a16:colId xmlns:a16="http://schemas.microsoft.com/office/drawing/2014/main" val="3923484362"/>
                    </a:ext>
                  </a:extLst>
                </a:gridCol>
                <a:gridCol w="438116">
                  <a:extLst>
                    <a:ext uri="{9D8B030D-6E8A-4147-A177-3AD203B41FA5}">
                      <a16:colId xmlns:a16="http://schemas.microsoft.com/office/drawing/2014/main" val="2957087219"/>
                    </a:ext>
                  </a:extLst>
                </a:gridCol>
                <a:gridCol w="438116">
                  <a:extLst>
                    <a:ext uri="{9D8B030D-6E8A-4147-A177-3AD203B41FA5}">
                      <a16:colId xmlns:a16="http://schemas.microsoft.com/office/drawing/2014/main" val="1730317544"/>
                    </a:ext>
                  </a:extLst>
                </a:gridCol>
              </a:tblGrid>
              <a:tr h="329995">
                <a:tc>
                  <a:txBody>
                    <a:bodyPr/>
                    <a:lstStyle/>
                    <a:p>
                      <a:pPr algn="ctr"/>
                      <a:r>
                        <a:rPr lang="tr-TR" sz="1000" dirty="0">
                          <a:effectLst/>
                        </a:rPr>
                        <a:t>2022-2023 Akademik Dönemi (Hafta)</a:t>
                      </a:r>
                      <a:endParaRPr lang="tr-TR" sz="1700" dirty="0">
                        <a:effectLst/>
                      </a:endParaRPr>
                    </a:p>
                  </a:txBody>
                  <a:tcPr marL="66598" marR="66598" marT="33299" marB="33299" anchor="ctr"/>
                </a:tc>
                <a:tc>
                  <a:txBody>
                    <a:bodyPr/>
                    <a:lstStyle/>
                    <a:p>
                      <a:pPr algn="ctr"/>
                      <a:r>
                        <a:rPr lang="tr-TR" sz="900">
                          <a:effectLst/>
                        </a:rPr>
                        <a:t>1.</a:t>
                      </a:r>
                      <a:endParaRPr lang="tr-TR" sz="1700">
                        <a:effectLst/>
                      </a:endParaRPr>
                    </a:p>
                  </a:txBody>
                  <a:tcPr marL="66598" marR="66598" marT="33299" marB="33299" anchor="ctr"/>
                </a:tc>
                <a:tc>
                  <a:txBody>
                    <a:bodyPr/>
                    <a:lstStyle/>
                    <a:p>
                      <a:pPr algn="ctr"/>
                      <a:r>
                        <a:rPr lang="tr-TR" sz="900">
                          <a:effectLst/>
                        </a:rPr>
                        <a:t>2.</a:t>
                      </a:r>
                      <a:endParaRPr lang="tr-TR" sz="1700">
                        <a:effectLst/>
                      </a:endParaRPr>
                    </a:p>
                  </a:txBody>
                  <a:tcPr marL="66598" marR="66598" marT="33299" marB="33299" anchor="ctr"/>
                </a:tc>
                <a:tc>
                  <a:txBody>
                    <a:bodyPr/>
                    <a:lstStyle/>
                    <a:p>
                      <a:pPr algn="ctr"/>
                      <a:r>
                        <a:rPr lang="tr-TR" sz="900">
                          <a:effectLst/>
                        </a:rPr>
                        <a:t>3.</a:t>
                      </a:r>
                      <a:endParaRPr lang="tr-TR" sz="1700">
                        <a:effectLst/>
                      </a:endParaRPr>
                    </a:p>
                  </a:txBody>
                  <a:tcPr marL="66598" marR="66598" marT="33299" marB="33299" anchor="ctr"/>
                </a:tc>
                <a:tc>
                  <a:txBody>
                    <a:bodyPr/>
                    <a:lstStyle/>
                    <a:p>
                      <a:pPr algn="ctr"/>
                      <a:r>
                        <a:rPr lang="tr-TR" sz="900">
                          <a:effectLst/>
                        </a:rPr>
                        <a:t>4.</a:t>
                      </a:r>
                      <a:endParaRPr lang="tr-TR" sz="1700">
                        <a:effectLst/>
                      </a:endParaRPr>
                    </a:p>
                  </a:txBody>
                  <a:tcPr marL="66598" marR="66598" marT="33299" marB="33299" anchor="ctr"/>
                </a:tc>
                <a:tc>
                  <a:txBody>
                    <a:bodyPr/>
                    <a:lstStyle/>
                    <a:p>
                      <a:pPr algn="ctr"/>
                      <a:r>
                        <a:rPr lang="tr-TR" sz="900">
                          <a:effectLst/>
                        </a:rPr>
                        <a:t>5.</a:t>
                      </a:r>
                      <a:endParaRPr lang="tr-TR" sz="1700">
                        <a:effectLst/>
                      </a:endParaRPr>
                    </a:p>
                  </a:txBody>
                  <a:tcPr marL="66598" marR="66598" marT="33299" marB="33299" anchor="ctr"/>
                </a:tc>
                <a:tc>
                  <a:txBody>
                    <a:bodyPr/>
                    <a:lstStyle/>
                    <a:p>
                      <a:pPr algn="ctr"/>
                      <a:r>
                        <a:rPr lang="tr-TR" sz="900">
                          <a:effectLst/>
                        </a:rPr>
                        <a:t>6.</a:t>
                      </a:r>
                      <a:endParaRPr lang="tr-TR" sz="1700">
                        <a:effectLst/>
                      </a:endParaRPr>
                    </a:p>
                  </a:txBody>
                  <a:tcPr marL="66598" marR="66598" marT="33299" marB="33299" anchor="ctr"/>
                </a:tc>
                <a:tc>
                  <a:txBody>
                    <a:bodyPr/>
                    <a:lstStyle/>
                    <a:p>
                      <a:pPr algn="ctr"/>
                      <a:r>
                        <a:rPr lang="tr-TR" sz="900">
                          <a:effectLst/>
                        </a:rPr>
                        <a:t>7.</a:t>
                      </a:r>
                      <a:endParaRPr lang="tr-TR" sz="1700">
                        <a:effectLst/>
                      </a:endParaRPr>
                    </a:p>
                  </a:txBody>
                  <a:tcPr marL="66598" marR="66598" marT="33299" marB="33299" anchor="ctr"/>
                </a:tc>
                <a:tc>
                  <a:txBody>
                    <a:bodyPr/>
                    <a:lstStyle/>
                    <a:p>
                      <a:pPr algn="ctr"/>
                      <a:r>
                        <a:rPr lang="tr-TR" sz="900">
                          <a:effectLst/>
                        </a:rPr>
                        <a:t>8.</a:t>
                      </a:r>
                      <a:endParaRPr lang="tr-TR" sz="1700">
                        <a:effectLst/>
                      </a:endParaRPr>
                    </a:p>
                  </a:txBody>
                  <a:tcPr marL="66598" marR="66598" marT="33299" marB="33299" anchor="ctr"/>
                </a:tc>
                <a:tc>
                  <a:txBody>
                    <a:bodyPr/>
                    <a:lstStyle/>
                    <a:p>
                      <a:pPr algn="ctr"/>
                      <a:r>
                        <a:rPr lang="tr-TR" sz="900">
                          <a:effectLst/>
                        </a:rPr>
                        <a:t>9.</a:t>
                      </a:r>
                      <a:endParaRPr lang="tr-TR" sz="1700">
                        <a:effectLst/>
                      </a:endParaRPr>
                    </a:p>
                  </a:txBody>
                  <a:tcPr marL="66598" marR="66598" marT="33299" marB="33299" anchor="ctr"/>
                </a:tc>
                <a:tc>
                  <a:txBody>
                    <a:bodyPr/>
                    <a:lstStyle/>
                    <a:p>
                      <a:pPr algn="ctr"/>
                      <a:r>
                        <a:rPr lang="tr-TR" sz="900">
                          <a:effectLst/>
                        </a:rPr>
                        <a:t>10.</a:t>
                      </a:r>
                      <a:endParaRPr lang="tr-TR" sz="1700">
                        <a:effectLst/>
                      </a:endParaRPr>
                    </a:p>
                  </a:txBody>
                  <a:tcPr marL="66598" marR="66598" marT="33299" marB="33299" anchor="ctr"/>
                </a:tc>
                <a:tc>
                  <a:txBody>
                    <a:bodyPr/>
                    <a:lstStyle/>
                    <a:p>
                      <a:pPr algn="ctr"/>
                      <a:r>
                        <a:rPr lang="tr-TR" sz="900">
                          <a:effectLst/>
                        </a:rPr>
                        <a:t>11.</a:t>
                      </a:r>
                      <a:endParaRPr lang="tr-TR" sz="1700">
                        <a:effectLst/>
                      </a:endParaRPr>
                    </a:p>
                  </a:txBody>
                  <a:tcPr marL="66598" marR="66598" marT="33299" marB="33299" anchor="ctr"/>
                </a:tc>
                <a:tc>
                  <a:txBody>
                    <a:bodyPr/>
                    <a:lstStyle/>
                    <a:p>
                      <a:pPr algn="ctr"/>
                      <a:r>
                        <a:rPr lang="tr-TR" sz="900">
                          <a:effectLst/>
                        </a:rPr>
                        <a:t>12.</a:t>
                      </a:r>
                      <a:endParaRPr lang="tr-TR" sz="1700">
                        <a:effectLst/>
                      </a:endParaRPr>
                    </a:p>
                  </a:txBody>
                  <a:tcPr marL="66598" marR="66598" marT="33299" marB="33299" anchor="ctr"/>
                </a:tc>
                <a:tc>
                  <a:txBody>
                    <a:bodyPr/>
                    <a:lstStyle/>
                    <a:p>
                      <a:pPr algn="ctr"/>
                      <a:r>
                        <a:rPr lang="tr-TR" sz="900">
                          <a:effectLst/>
                        </a:rPr>
                        <a:t>13.</a:t>
                      </a:r>
                      <a:endParaRPr lang="tr-TR" sz="1700">
                        <a:effectLst/>
                      </a:endParaRPr>
                    </a:p>
                  </a:txBody>
                  <a:tcPr marL="66598" marR="66598" marT="33299" marB="33299" anchor="ctr"/>
                </a:tc>
                <a:tc>
                  <a:txBody>
                    <a:bodyPr/>
                    <a:lstStyle/>
                    <a:p>
                      <a:pPr algn="ctr"/>
                      <a:r>
                        <a:rPr lang="tr-TR" sz="900">
                          <a:effectLst/>
                        </a:rPr>
                        <a:t>14.</a:t>
                      </a:r>
                      <a:endParaRPr lang="tr-TR" sz="1700">
                        <a:effectLst/>
                      </a:endParaRPr>
                    </a:p>
                  </a:txBody>
                  <a:tcPr marL="66598" marR="66598" marT="33299" marB="33299" anchor="ctr"/>
                </a:tc>
                <a:tc>
                  <a:txBody>
                    <a:bodyPr/>
                    <a:lstStyle/>
                    <a:p>
                      <a:pPr algn="ctr"/>
                      <a:r>
                        <a:rPr lang="tr-TR" sz="900">
                          <a:effectLst/>
                        </a:rPr>
                        <a:t>15.</a:t>
                      </a:r>
                      <a:endParaRPr lang="tr-TR" sz="1700">
                        <a:effectLst/>
                      </a:endParaRPr>
                    </a:p>
                  </a:txBody>
                  <a:tcPr marL="66598" marR="66598" marT="33299" marB="33299" anchor="ctr"/>
                </a:tc>
                <a:extLst>
                  <a:ext uri="{0D108BD9-81ED-4DB2-BD59-A6C34878D82A}">
                    <a16:rowId xmlns:a16="http://schemas.microsoft.com/office/drawing/2014/main" val="4204888821"/>
                  </a:ext>
                </a:extLst>
              </a:tr>
              <a:tr h="390255">
                <a:tc>
                  <a:txBody>
                    <a:bodyPr/>
                    <a:lstStyle/>
                    <a:p>
                      <a:r>
                        <a:rPr lang="tr-TR" sz="1000">
                          <a:effectLst/>
                        </a:rPr>
                        <a:t>Öğrenciler ile tanışma toplantısının planlanması ve ders hakkında bilgilendirme yapılması</a:t>
                      </a:r>
                      <a:endParaRPr lang="tr-TR" sz="1700">
                        <a:effectLst/>
                      </a:endParaRPr>
                    </a:p>
                  </a:txBody>
                  <a:tcPr marL="66598" marR="66598" marT="33299" marB="33299" anchor="ctr"/>
                </a:tc>
                <a:tc>
                  <a:txBody>
                    <a:bodyPr/>
                    <a:lstStyle/>
                    <a:p>
                      <a:pPr algn="ctr"/>
                      <a:r>
                        <a:rPr lang="tr-TR" sz="900">
                          <a:effectLst/>
                        </a:rPr>
                        <a:t>x</a:t>
                      </a:r>
                      <a:endParaRPr lang="tr-TR" sz="1700">
                        <a:effectLst/>
                      </a:endParaRPr>
                    </a:p>
                  </a:txBody>
                  <a:tcPr marL="66598" marR="66598" marT="33299" marB="33299" anchor="ctr"/>
                </a:tc>
                <a:tc>
                  <a:txBody>
                    <a:bodyPr/>
                    <a:lstStyle/>
                    <a:p>
                      <a:pPr algn="ctr"/>
                      <a:r>
                        <a:rPr lang="tr-TR" sz="1700">
                          <a:effectLst/>
                        </a:rPr>
                        <a:t> </a:t>
                      </a:r>
                    </a:p>
                  </a:txBody>
                  <a:tcPr marL="66598" marR="66598" marT="33299" marB="33299" anchor="ctr"/>
                </a:tc>
                <a:tc>
                  <a:txBody>
                    <a:bodyPr/>
                    <a:lstStyle/>
                    <a:p>
                      <a:pPr algn="ctr"/>
                      <a:r>
                        <a:rPr lang="tr-TR" sz="1700">
                          <a:effectLst/>
                        </a:rPr>
                        <a:t> </a:t>
                      </a:r>
                    </a:p>
                  </a:txBody>
                  <a:tcPr marL="66598" marR="66598" marT="33299" marB="33299" anchor="ctr"/>
                </a:tc>
                <a:tc>
                  <a:txBody>
                    <a:bodyPr/>
                    <a:lstStyle/>
                    <a:p>
                      <a:pPr algn="ctr"/>
                      <a:r>
                        <a:rPr lang="tr-TR" sz="1700">
                          <a:effectLst/>
                        </a:rPr>
                        <a:t> </a:t>
                      </a:r>
                    </a:p>
                  </a:txBody>
                  <a:tcPr marL="66598" marR="66598" marT="33299" marB="33299" anchor="ctr"/>
                </a:tc>
                <a:tc>
                  <a:txBody>
                    <a:bodyPr/>
                    <a:lstStyle/>
                    <a:p>
                      <a:pPr algn="ctr"/>
                      <a:r>
                        <a:rPr lang="tr-TR" sz="1700">
                          <a:effectLst/>
                        </a:rPr>
                        <a:t> </a:t>
                      </a:r>
                    </a:p>
                  </a:txBody>
                  <a:tcPr marL="66598" marR="66598" marT="33299" marB="33299" anchor="ctr"/>
                </a:tc>
                <a:tc>
                  <a:txBody>
                    <a:bodyPr/>
                    <a:lstStyle/>
                    <a:p>
                      <a:pPr algn="ctr"/>
                      <a:r>
                        <a:rPr lang="tr-TR" sz="1700">
                          <a:effectLst/>
                        </a:rPr>
                        <a:t> </a:t>
                      </a:r>
                    </a:p>
                  </a:txBody>
                  <a:tcPr marL="66598" marR="66598" marT="33299" marB="33299" anchor="ctr"/>
                </a:tc>
                <a:tc>
                  <a:txBody>
                    <a:bodyPr/>
                    <a:lstStyle/>
                    <a:p>
                      <a:pPr algn="ctr"/>
                      <a:r>
                        <a:rPr lang="tr-TR" sz="1700">
                          <a:effectLst/>
                        </a:rPr>
                        <a:t> </a:t>
                      </a:r>
                    </a:p>
                  </a:txBody>
                  <a:tcPr marL="66598" marR="66598" marT="33299" marB="33299" anchor="ctr"/>
                </a:tc>
                <a:tc>
                  <a:txBody>
                    <a:bodyPr/>
                    <a:lstStyle/>
                    <a:p>
                      <a:pPr algn="ctr"/>
                      <a:r>
                        <a:rPr lang="tr-TR" sz="1700">
                          <a:effectLst/>
                        </a:rPr>
                        <a:t> </a:t>
                      </a:r>
                    </a:p>
                  </a:txBody>
                  <a:tcPr marL="66598" marR="66598" marT="33299" marB="33299" anchor="ctr"/>
                </a:tc>
                <a:tc>
                  <a:txBody>
                    <a:bodyPr/>
                    <a:lstStyle/>
                    <a:p>
                      <a:pPr algn="ctr"/>
                      <a:r>
                        <a:rPr lang="tr-TR" sz="1700">
                          <a:effectLst/>
                        </a:rPr>
                        <a:t> </a:t>
                      </a:r>
                    </a:p>
                  </a:txBody>
                  <a:tcPr marL="66598" marR="66598" marT="33299" marB="33299" anchor="ctr"/>
                </a:tc>
                <a:tc>
                  <a:txBody>
                    <a:bodyPr/>
                    <a:lstStyle/>
                    <a:p>
                      <a:pPr algn="ctr"/>
                      <a:r>
                        <a:rPr lang="tr-TR" sz="1700">
                          <a:effectLst/>
                        </a:rPr>
                        <a:t> </a:t>
                      </a:r>
                    </a:p>
                  </a:txBody>
                  <a:tcPr marL="66598" marR="66598" marT="33299" marB="33299" anchor="ctr"/>
                </a:tc>
                <a:tc>
                  <a:txBody>
                    <a:bodyPr/>
                    <a:lstStyle/>
                    <a:p>
                      <a:pPr algn="ctr"/>
                      <a:r>
                        <a:rPr lang="tr-TR" sz="1700">
                          <a:effectLst/>
                        </a:rPr>
                        <a:t> </a:t>
                      </a:r>
                    </a:p>
                  </a:txBody>
                  <a:tcPr marL="66598" marR="66598" marT="33299" marB="33299" anchor="ctr"/>
                </a:tc>
                <a:tc>
                  <a:txBody>
                    <a:bodyPr/>
                    <a:lstStyle/>
                    <a:p>
                      <a:pPr algn="ctr"/>
                      <a:r>
                        <a:rPr lang="tr-TR" sz="1700">
                          <a:effectLst/>
                        </a:rPr>
                        <a:t> </a:t>
                      </a:r>
                    </a:p>
                  </a:txBody>
                  <a:tcPr marL="66598" marR="66598" marT="33299" marB="33299" anchor="ctr"/>
                </a:tc>
                <a:tc>
                  <a:txBody>
                    <a:bodyPr/>
                    <a:lstStyle/>
                    <a:p>
                      <a:pPr algn="ctr"/>
                      <a:r>
                        <a:rPr lang="tr-TR" sz="1700">
                          <a:effectLst/>
                        </a:rPr>
                        <a:t> </a:t>
                      </a:r>
                    </a:p>
                  </a:txBody>
                  <a:tcPr marL="66598" marR="66598" marT="33299" marB="33299" anchor="ctr"/>
                </a:tc>
                <a:tc>
                  <a:txBody>
                    <a:bodyPr/>
                    <a:lstStyle/>
                    <a:p>
                      <a:pPr algn="ctr"/>
                      <a:r>
                        <a:rPr lang="tr-TR" sz="1700">
                          <a:effectLst/>
                        </a:rPr>
                        <a:t> </a:t>
                      </a:r>
                    </a:p>
                  </a:txBody>
                  <a:tcPr marL="66598" marR="66598" marT="33299" marB="33299" anchor="ctr"/>
                </a:tc>
                <a:tc>
                  <a:txBody>
                    <a:bodyPr/>
                    <a:lstStyle/>
                    <a:p>
                      <a:pPr algn="ctr"/>
                      <a:r>
                        <a:rPr lang="tr-TR" sz="1700">
                          <a:effectLst/>
                        </a:rPr>
                        <a:t> </a:t>
                      </a:r>
                    </a:p>
                  </a:txBody>
                  <a:tcPr marL="66598" marR="66598" marT="33299" marB="33299" anchor="ctr"/>
                </a:tc>
                <a:extLst>
                  <a:ext uri="{0D108BD9-81ED-4DB2-BD59-A6C34878D82A}">
                    <a16:rowId xmlns:a16="http://schemas.microsoft.com/office/drawing/2014/main" val="1874147836"/>
                  </a:ext>
                </a:extLst>
              </a:tr>
              <a:tr h="168254">
                <a:tc>
                  <a:txBody>
                    <a:bodyPr/>
                    <a:lstStyle/>
                    <a:p>
                      <a:pPr fontAlgn="t"/>
                      <a:r>
                        <a:rPr lang="tr-TR" sz="1000">
                          <a:effectLst/>
                        </a:rPr>
                        <a:t>Proje gruplarının ve öğrenci listelerinin oluşturulması </a:t>
                      </a:r>
                      <a:endParaRPr lang="tr-TR" sz="1700">
                        <a:effectLst/>
                      </a:endParaRPr>
                    </a:p>
                  </a:txBody>
                  <a:tcPr marL="66598" marR="66598" marT="33299" marB="33299"/>
                </a:tc>
                <a:tc>
                  <a:txBody>
                    <a:bodyPr/>
                    <a:lstStyle/>
                    <a:p>
                      <a:pPr algn="ctr" fontAlgn="t"/>
                      <a:r>
                        <a:rPr lang="tr-TR" sz="900">
                          <a:effectLst/>
                        </a:rPr>
                        <a:t>x</a:t>
                      </a:r>
                      <a:endParaRPr lang="tr-TR" sz="1700">
                        <a:effectLst/>
                      </a:endParaRPr>
                    </a:p>
                  </a:txBody>
                  <a:tcPr marL="66598" marR="66598" marT="33299" marB="33299"/>
                </a:tc>
                <a:tc>
                  <a:txBody>
                    <a:bodyPr/>
                    <a:lstStyle/>
                    <a:p>
                      <a:pPr algn="ctr" fontAlgn="t"/>
                      <a:r>
                        <a:rPr lang="tr-TR" sz="900">
                          <a:effectLst/>
                        </a:rPr>
                        <a:t>x</a:t>
                      </a:r>
                      <a:endParaRPr lang="tr-TR" sz="1700">
                        <a:effectLst/>
                      </a:endParaRPr>
                    </a:p>
                  </a:txBody>
                  <a:tcPr marL="66598" marR="66598" marT="33299" marB="33299"/>
                </a:tc>
                <a:tc>
                  <a:txBody>
                    <a:bodyPr/>
                    <a:lstStyle/>
                    <a:p>
                      <a:pPr fontAlgn="t"/>
                      <a:r>
                        <a:rPr lang="tr-TR" sz="1700">
                          <a:effectLst/>
                        </a:rPr>
                        <a:t> </a:t>
                      </a:r>
                    </a:p>
                  </a:txBody>
                  <a:tcPr marL="66598" marR="66598" marT="33299" marB="33299"/>
                </a:tc>
                <a:tc>
                  <a:txBody>
                    <a:bodyPr/>
                    <a:lstStyle/>
                    <a:p>
                      <a:pPr fontAlgn="t"/>
                      <a:r>
                        <a:rPr lang="tr-TR" sz="1700">
                          <a:effectLst/>
                        </a:rPr>
                        <a:t> </a:t>
                      </a:r>
                    </a:p>
                  </a:txBody>
                  <a:tcPr marL="66598" marR="66598" marT="33299" marB="33299"/>
                </a:tc>
                <a:tc>
                  <a:txBody>
                    <a:bodyPr/>
                    <a:lstStyle/>
                    <a:p>
                      <a:pPr fontAlgn="t"/>
                      <a:r>
                        <a:rPr lang="tr-TR" sz="1700">
                          <a:effectLst/>
                        </a:rPr>
                        <a:t> </a:t>
                      </a:r>
                    </a:p>
                  </a:txBody>
                  <a:tcPr marL="66598" marR="66598" marT="33299" marB="33299"/>
                </a:tc>
                <a:tc>
                  <a:txBody>
                    <a:bodyPr/>
                    <a:lstStyle/>
                    <a:p>
                      <a:pPr fontAlgn="t"/>
                      <a:r>
                        <a:rPr lang="tr-TR" sz="1700">
                          <a:effectLst/>
                        </a:rPr>
                        <a:t> </a:t>
                      </a:r>
                    </a:p>
                  </a:txBody>
                  <a:tcPr marL="66598" marR="66598" marT="33299" marB="33299"/>
                </a:tc>
                <a:tc>
                  <a:txBody>
                    <a:bodyPr/>
                    <a:lstStyle/>
                    <a:p>
                      <a:pPr fontAlgn="t"/>
                      <a:r>
                        <a:rPr lang="tr-TR" sz="1700">
                          <a:effectLst/>
                        </a:rPr>
                        <a:t> </a:t>
                      </a:r>
                    </a:p>
                  </a:txBody>
                  <a:tcPr marL="66598" marR="66598" marT="33299" marB="33299"/>
                </a:tc>
                <a:tc>
                  <a:txBody>
                    <a:bodyPr/>
                    <a:lstStyle/>
                    <a:p>
                      <a:pPr fontAlgn="t"/>
                      <a:r>
                        <a:rPr lang="tr-TR" sz="1700">
                          <a:effectLst/>
                        </a:rPr>
                        <a:t> </a:t>
                      </a:r>
                    </a:p>
                  </a:txBody>
                  <a:tcPr marL="66598" marR="66598" marT="33299" marB="33299"/>
                </a:tc>
                <a:tc>
                  <a:txBody>
                    <a:bodyPr/>
                    <a:lstStyle/>
                    <a:p>
                      <a:pPr fontAlgn="t"/>
                      <a:r>
                        <a:rPr lang="tr-TR" sz="1700">
                          <a:effectLst/>
                        </a:rPr>
                        <a:t> </a:t>
                      </a:r>
                    </a:p>
                  </a:txBody>
                  <a:tcPr marL="66598" marR="66598" marT="33299" marB="33299"/>
                </a:tc>
                <a:tc>
                  <a:txBody>
                    <a:bodyPr/>
                    <a:lstStyle/>
                    <a:p>
                      <a:pPr fontAlgn="t"/>
                      <a:r>
                        <a:rPr lang="tr-TR" sz="1700">
                          <a:effectLst/>
                        </a:rPr>
                        <a:t> </a:t>
                      </a:r>
                    </a:p>
                  </a:txBody>
                  <a:tcPr marL="66598" marR="66598" marT="33299" marB="33299"/>
                </a:tc>
                <a:tc>
                  <a:txBody>
                    <a:bodyPr/>
                    <a:lstStyle/>
                    <a:p>
                      <a:pPr fontAlgn="t"/>
                      <a:r>
                        <a:rPr lang="tr-TR" sz="1700">
                          <a:effectLst/>
                        </a:rPr>
                        <a:t> </a:t>
                      </a:r>
                    </a:p>
                  </a:txBody>
                  <a:tcPr marL="66598" marR="66598" marT="33299" marB="33299"/>
                </a:tc>
                <a:tc>
                  <a:txBody>
                    <a:bodyPr/>
                    <a:lstStyle/>
                    <a:p>
                      <a:pPr fontAlgn="t"/>
                      <a:r>
                        <a:rPr lang="tr-TR" sz="1700">
                          <a:effectLst/>
                        </a:rPr>
                        <a:t> </a:t>
                      </a:r>
                    </a:p>
                  </a:txBody>
                  <a:tcPr marL="66598" marR="66598" marT="33299" marB="33299"/>
                </a:tc>
                <a:tc>
                  <a:txBody>
                    <a:bodyPr/>
                    <a:lstStyle/>
                    <a:p>
                      <a:pPr fontAlgn="t"/>
                      <a:r>
                        <a:rPr lang="tr-TR" sz="1700">
                          <a:effectLst/>
                        </a:rPr>
                        <a:t> </a:t>
                      </a:r>
                    </a:p>
                  </a:txBody>
                  <a:tcPr marL="66598" marR="66598" marT="33299" marB="33299"/>
                </a:tc>
                <a:tc>
                  <a:txBody>
                    <a:bodyPr/>
                    <a:lstStyle/>
                    <a:p>
                      <a:pPr fontAlgn="t"/>
                      <a:r>
                        <a:rPr lang="tr-TR" sz="1700">
                          <a:effectLst/>
                        </a:rPr>
                        <a:t> </a:t>
                      </a:r>
                    </a:p>
                  </a:txBody>
                  <a:tcPr marL="66598" marR="66598" marT="33299" marB="33299"/>
                </a:tc>
                <a:tc>
                  <a:txBody>
                    <a:bodyPr/>
                    <a:lstStyle/>
                    <a:p>
                      <a:pPr fontAlgn="t"/>
                      <a:r>
                        <a:rPr lang="tr-TR" sz="1700">
                          <a:effectLst/>
                        </a:rPr>
                        <a:t> </a:t>
                      </a:r>
                    </a:p>
                  </a:txBody>
                  <a:tcPr marL="66598" marR="66598" marT="33299" marB="33299"/>
                </a:tc>
                <a:extLst>
                  <a:ext uri="{0D108BD9-81ED-4DB2-BD59-A6C34878D82A}">
                    <a16:rowId xmlns:a16="http://schemas.microsoft.com/office/drawing/2014/main" val="2269067651"/>
                  </a:ext>
                </a:extLst>
              </a:tr>
              <a:tr h="390255">
                <a:tc>
                  <a:txBody>
                    <a:bodyPr/>
                    <a:lstStyle/>
                    <a:p>
                      <a:r>
                        <a:rPr lang="tr-TR" sz="1000">
                          <a:effectLst/>
                        </a:rPr>
                        <a:t>Öğrenci proje/etkinlik öneri formunun öğrenciler tarafından doldurulmasının sağlanması</a:t>
                      </a:r>
                      <a:endParaRPr lang="tr-TR" sz="1700">
                        <a:effectLst/>
                      </a:endParaRPr>
                    </a:p>
                  </a:txBody>
                  <a:tcPr marL="66598" marR="66598" marT="33299" marB="33299" anchor="ctr"/>
                </a:tc>
                <a:tc>
                  <a:txBody>
                    <a:bodyPr/>
                    <a:lstStyle/>
                    <a:p>
                      <a:r>
                        <a:rPr lang="tr-TR" sz="1700">
                          <a:effectLst/>
                        </a:rPr>
                        <a:t> </a:t>
                      </a:r>
                    </a:p>
                  </a:txBody>
                  <a:tcPr marL="66598" marR="66598" marT="33299" marB="33299" anchor="ctr"/>
                </a:tc>
                <a:tc>
                  <a:txBody>
                    <a:bodyPr/>
                    <a:lstStyle/>
                    <a:p>
                      <a:pPr algn="ctr"/>
                      <a:r>
                        <a:rPr lang="tr-TR" sz="900">
                          <a:effectLst/>
                        </a:rPr>
                        <a:t>x</a:t>
                      </a:r>
                      <a:endParaRPr lang="tr-TR" sz="1700">
                        <a:effectLst/>
                      </a:endParaRPr>
                    </a:p>
                  </a:txBody>
                  <a:tcPr marL="66598" marR="66598" marT="33299" marB="33299" anchor="ctr"/>
                </a:tc>
                <a:tc>
                  <a:txBody>
                    <a:bodyPr/>
                    <a:lstStyle/>
                    <a:p>
                      <a:pPr algn="ctr"/>
                      <a:r>
                        <a:rPr lang="tr-TR" sz="900">
                          <a:effectLst/>
                        </a:rPr>
                        <a:t>x</a:t>
                      </a:r>
                      <a:endParaRPr lang="tr-TR" sz="1700">
                        <a:effectLst/>
                      </a:endParaRPr>
                    </a:p>
                  </a:txBody>
                  <a:tcPr marL="66598" marR="66598" marT="33299" marB="33299" anchor="ctr"/>
                </a:tc>
                <a:tc>
                  <a:txBody>
                    <a:bodyPr/>
                    <a:lstStyle/>
                    <a:p>
                      <a:pPr algn="ctr"/>
                      <a:endParaRPr lang="tr-TR" sz="1700" dirty="0">
                        <a:effectLst/>
                      </a:endParaRPr>
                    </a:p>
                  </a:txBody>
                  <a:tcPr marL="66598" marR="66598" marT="33299" marB="33299" anchor="ctr"/>
                </a:tc>
                <a:tc>
                  <a:txBody>
                    <a:bodyPr/>
                    <a:lstStyle/>
                    <a:p>
                      <a:r>
                        <a:rPr lang="tr-TR" sz="1700">
                          <a:effectLst/>
                        </a:rPr>
                        <a:t> </a:t>
                      </a:r>
                    </a:p>
                  </a:txBody>
                  <a:tcPr marL="66598" marR="66598" marT="33299" marB="33299" anchor="ctr"/>
                </a:tc>
                <a:tc>
                  <a:txBody>
                    <a:bodyPr/>
                    <a:lstStyle/>
                    <a:p>
                      <a:r>
                        <a:rPr lang="tr-TR" sz="1700">
                          <a:effectLst/>
                        </a:rPr>
                        <a:t> </a:t>
                      </a:r>
                    </a:p>
                  </a:txBody>
                  <a:tcPr marL="66598" marR="66598" marT="33299" marB="33299" anchor="ctr"/>
                </a:tc>
                <a:tc>
                  <a:txBody>
                    <a:bodyPr/>
                    <a:lstStyle/>
                    <a:p>
                      <a:r>
                        <a:rPr lang="tr-TR" sz="1700">
                          <a:effectLst/>
                        </a:rPr>
                        <a:t> </a:t>
                      </a:r>
                    </a:p>
                  </a:txBody>
                  <a:tcPr marL="66598" marR="66598" marT="33299" marB="33299" anchor="ctr"/>
                </a:tc>
                <a:tc>
                  <a:txBody>
                    <a:bodyPr/>
                    <a:lstStyle/>
                    <a:p>
                      <a:r>
                        <a:rPr lang="tr-TR" sz="1700">
                          <a:effectLst/>
                        </a:rPr>
                        <a:t> </a:t>
                      </a:r>
                    </a:p>
                  </a:txBody>
                  <a:tcPr marL="66598" marR="66598" marT="33299" marB="33299" anchor="ctr"/>
                </a:tc>
                <a:tc>
                  <a:txBody>
                    <a:bodyPr/>
                    <a:lstStyle/>
                    <a:p>
                      <a:r>
                        <a:rPr lang="tr-TR" sz="1700">
                          <a:effectLst/>
                        </a:rPr>
                        <a:t> </a:t>
                      </a:r>
                    </a:p>
                  </a:txBody>
                  <a:tcPr marL="66598" marR="66598" marT="33299" marB="33299" anchor="ctr"/>
                </a:tc>
                <a:tc>
                  <a:txBody>
                    <a:bodyPr/>
                    <a:lstStyle/>
                    <a:p>
                      <a:r>
                        <a:rPr lang="tr-TR" sz="1700">
                          <a:effectLst/>
                        </a:rPr>
                        <a:t> </a:t>
                      </a:r>
                    </a:p>
                  </a:txBody>
                  <a:tcPr marL="66598" marR="66598" marT="33299" marB="33299" anchor="ctr"/>
                </a:tc>
                <a:tc>
                  <a:txBody>
                    <a:bodyPr/>
                    <a:lstStyle/>
                    <a:p>
                      <a:r>
                        <a:rPr lang="tr-TR" sz="1700">
                          <a:effectLst/>
                        </a:rPr>
                        <a:t> </a:t>
                      </a:r>
                    </a:p>
                  </a:txBody>
                  <a:tcPr marL="66598" marR="66598" marT="33299" marB="33299" anchor="ctr"/>
                </a:tc>
                <a:tc>
                  <a:txBody>
                    <a:bodyPr/>
                    <a:lstStyle/>
                    <a:p>
                      <a:r>
                        <a:rPr lang="tr-TR" sz="1700">
                          <a:effectLst/>
                        </a:rPr>
                        <a:t> </a:t>
                      </a:r>
                    </a:p>
                  </a:txBody>
                  <a:tcPr marL="66598" marR="66598" marT="33299" marB="33299" anchor="ctr"/>
                </a:tc>
                <a:tc>
                  <a:txBody>
                    <a:bodyPr/>
                    <a:lstStyle/>
                    <a:p>
                      <a:r>
                        <a:rPr lang="tr-TR" sz="1700">
                          <a:effectLst/>
                        </a:rPr>
                        <a:t> </a:t>
                      </a:r>
                    </a:p>
                  </a:txBody>
                  <a:tcPr marL="66598" marR="66598" marT="33299" marB="33299" anchor="ctr"/>
                </a:tc>
                <a:tc>
                  <a:txBody>
                    <a:bodyPr/>
                    <a:lstStyle/>
                    <a:p>
                      <a:r>
                        <a:rPr lang="tr-TR" sz="1700">
                          <a:effectLst/>
                        </a:rPr>
                        <a:t> </a:t>
                      </a:r>
                    </a:p>
                  </a:txBody>
                  <a:tcPr marL="66598" marR="66598" marT="33299" marB="33299" anchor="ctr"/>
                </a:tc>
                <a:tc>
                  <a:txBody>
                    <a:bodyPr/>
                    <a:lstStyle/>
                    <a:p>
                      <a:r>
                        <a:rPr lang="tr-TR" sz="1700">
                          <a:effectLst/>
                        </a:rPr>
                        <a:t> </a:t>
                      </a:r>
                    </a:p>
                  </a:txBody>
                  <a:tcPr marL="66598" marR="66598" marT="33299" marB="33299" anchor="ctr"/>
                </a:tc>
                <a:extLst>
                  <a:ext uri="{0D108BD9-81ED-4DB2-BD59-A6C34878D82A}">
                    <a16:rowId xmlns:a16="http://schemas.microsoft.com/office/drawing/2014/main" val="2609383253"/>
                  </a:ext>
                </a:extLst>
              </a:tr>
              <a:tr h="711642">
                <a:tc>
                  <a:txBody>
                    <a:bodyPr/>
                    <a:lstStyle/>
                    <a:p>
                      <a:pPr fontAlgn="t"/>
                      <a:r>
                        <a:rPr lang="tr-TR" sz="1000" dirty="0">
                          <a:effectLst/>
                        </a:rPr>
                        <a:t>Haftalık Çalışma/Etkinlik formlarının öğrenciler tarafından kanıtlar ile birlikte gönderilmesinin sağlanması</a:t>
                      </a:r>
                      <a:endParaRPr lang="tr-TR" sz="1700" dirty="0">
                        <a:effectLst/>
                      </a:endParaRPr>
                    </a:p>
                    <a:p>
                      <a:pPr fontAlgn="t"/>
                      <a:r>
                        <a:rPr lang="tr-TR" sz="1000" dirty="0">
                          <a:effectLst/>
                        </a:rPr>
                        <a:t>(Kanıt: Fotoğraf-Video-Belge)</a:t>
                      </a:r>
                      <a:endParaRPr lang="tr-TR" sz="1700" dirty="0">
                        <a:effectLst/>
                      </a:endParaRPr>
                    </a:p>
                  </a:txBody>
                  <a:tcPr marL="66598" marR="66598" marT="33299" marB="33299"/>
                </a:tc>
                <a:tc>
                  <a:txBody>
                    <a:bodyPr/>
                    <a:lstStyle/>
                    <a:p>
                      <a:pPr fontAlgn="t"/>
                      <a:r>
                        <a:rPr lang="tr-TR" sz="1700">
                          <a:effectLst/>
                        </a:rPr>
                        <a:t> </a:t>
                      </a:r>
                    </a:p>
                  </a:txBody>
                  <a:tcPr marL="66598" marR="66598" marT="33299" marB="33299"/>
                </a:tc>
                <a:tc>
                  <a:txBody>
                    <a:bodyPr/>
                    <a:lstStyle/>
                    <a:p>
                      <a:pPr fontAlgn="t"/>
                      <a:r>
                        <a:rPr lang="tr-TR" sz="1700">
                          <a:effectLst/>
                        </a:rPr>
                        <a:t> </a:t>
                      </a:r>
                    </a:p>
                  </a:txBody>
                  <a:tcPr marL="66598" marR="66598" marT="33299" marB="33299"/>
                </a:tc>
                <a:tc>
                  <a:txBody>
                    <a:bodyPr/>
                    <a:lstStyle/>
                    <a:p>
                      <a:pPr fontAlgn="t"/>
                      <a:r>
                        <a:rPr lang="tr-TR" sz="1700">
                          <a:effectLst/>
                        </a:rPr>
                        <a:t> </a:t>
                      </a:r>
                    </a:p>
                  </a:txBody>
                  <a:tcPr marL="66598" marR="66598" marT="33299" marB="33299"/>
                </a:tc>
                <a:tc>
                  <a:txBody>
                    <a:bodyPr/>
                    <a:lstStyle/>
                    <a:p>
                      <a:pPr algn="ctr" fontAlgn="t"/>
                      <a:r>
                        <a:rPr lang="tr-TR" sz="900" dirty="0">
                          <a:effectLst/>
                        </a:rPr>
                        <a:t>x</a:t>
                      </a:r>
                      <a:endParaRPr lang="tr-TR" sz="1700" dirty="0">
                        <a:effectLst/>
                      </a:endParaRPr>
                    </a:p>
                  </a:txBody>
                  <a:tcPr marL="66598" marR="66598" marT="33299" marB="33299"/>
                </a:tc>
                <a:tc>
                  <a:txBody>
                    <a:bodyPr/>
                    <a:lstStyle/>
                    <a:p>
                      <a:pPr algn="ctr" fontAlgn="t"/>
                      <a:r>
                        <a:rPr lang="tr-TR" sz="900">
                          <a:effectLst/>
                        </a:rPr>
                        <a:t>x</a:t>
                      </a:r>
                      <a:endParaRPr lang="tr-TR" sz="1700">
                        <a:effectLst/>
                      </a:endParaRPr>
                    </a:p>
                  </a:txBody>
                  <a:tcPr marL="66598" marR="66598" marT="33299" marB="33299"/>
                </a:tc>
                <a:tc>
                  <a:txBody>
                    <a:bodyPr/>
                    <a:lstStyle/>
                    <a:p>
                      <a:pPr algn="ctr" fontAlgn="t"/>
                      <a:r>
                        <a:rPr lang="tr-TR" sz="900">
                          <a:effectLst/>
                        </a:rPr>
                        <a:t>x</a:t>
                      </a:r>
                      <a:endParaRPr lang="tr-TR" sz="1700">
                        <a:effectLst/>
                      </a:endParaRPr>
                    </a:p>
                  </a:txBody>
                  <a:tcPr marL="66598" marR="66598" marT="33299" marB="33299"/>
                </a:tc>
                <a:tc>
                  <a:txBody>
                    <a:bodyPr/>
                    <a:lstStyle/>
                    <a:p>
                      <a:pPr algn="ctr" fontAlgn="t"/>
                      <a:r>
                        <a:rPr lang="tr-TR" sz="900">
                          <a:effectLst/>
                        </a:rPr>
                        <a:t>x</a:t>
                      </a:r>
                      <a:endParaRPr lang="tr-TR" sz="1700">
                        <a:effectLst/>
                      </a:endParaRPr>
                    </a:p>
                  </a:txBody>
                  <a:tcPr marL="66598" marR="66598" marT="33299" marB="33299"/>
                </a:tc>
                <a:tc>
                  <a:txBody>
                    <a:bodyPr/>
                    <a:lstStyle/>
                    <a:p>
                      <a:pPr algn="ctr" fontAlgn="t"/>
                      <a:r>
                        <a:rPr lang="tr-TR" sz="900">
                          <a:effectLst/>
                        </a:rPr>
                        <a:t>x</a:t>
                      </a:r>
                      <a:endParaRPr lang="tr-TR" sz="1700">
                        <a:effectLst/>
                      </a:endParaRPr>
                    </a:p>
                  </a:txBody>
                  <a:tcPr marL="66598" marR="66598" marT="33299" marB="33299"/>
                </a:tc>
                <a:tc>
                  <a:txBody>
                    <a:bodyPr/>
                    <a:lstStyle/>
                    <a:p>
                      <a:pPr algn="ctr" fontAlgn="t"/>
                      <a:r>
                        <a:rPr lang="tr-TR" sz="900">
                          <a:effectLst/>
                        </a:rPr>
                        <a:t>x</a:t>
                      </a:r>
                      <a:endParaRPr lang="tr-TR" sz="1700">
                        <a:effectLst/>
                      </a:endParaRPr>
                    </a:p>
                  </a:txBody>
                  <a:tcPr marL="66598" marR="66598" marT="33299" marB="33299"/>
                </a:tc>
                <a:tc>
                  <a:txBody>
                    <a:bodyPr/>
                    <a:lstStyle/>
                    <a:p>
                      <a:pPr algn="ctr" fontAlgn="t"/>
                      <a:r>
                        <a:rPr lang="tr-TR" sz="900">
                          <a:effectLst/>
                        </a:rPr>
                        <a:t>x</a:t>
                      </a:r>
                      <a:endParaRPr lang="tr-TR" sz="1700">
                        <a:effectLst/>
                      </a:endParaRPr>
                    </a:p>
                  </a:txBody>
                  <a:tcPr marL="66598" marR="66598" marT="33299" marB="33299"/>
                </a:tc>
                <a:tc>
                  <a:txBody>
                    <a:bodyPr/>
                    <a:lstStyle/>
                    <a:p>
                      <a:pPr algn="ctr" fontAlgn="t"/>
                      <a:r>
                        <a:rPr lang="tr-TR" sz="900">
                          <a:effectLst/>
                        </a:rPr>
                        <a:t>x</a:t>
                      </a:r>
                      <a:endParaRPr lang="tr-TR" sz="1700">
                        <a:effectLst/>
                      </a:endParaRPr>
                    </a:p>
                  </a:txBody>
                  <a:tcPr marL="66598" marR="66598" marT="33299" marB="33299"/>
                </a:tc>
                <a:tc>
                  <a:txBody>
                    <a:bodyPr/>
                    <a:lstStyle/>
                    <a:p>
                      <a:pPr algn="ctr" fontAlgn="t"/>
                      <a:r>
                        <a:rPr lang="tr-TR" sz="900">
                          <a:effectLst/>
                        </a:rPr>
                        <a:t>x</a:t>
                      </a:r>
                      <a:endParaRPr lang="tr-TR" sz="1700">
                        <a:effectLst/>
                      </a:endParaRPr>
                    </a:p>
                  </a:txBody>
                  <a:tcPr marL="66598" marR="66598" marT="33299" marB="33299"/>
                </a:tc>
                <a:tc>
                  <a:txBody>
                    <a:bodyPr/>
                    <a:lstStyle/>
                    <a:p>
                      <a:pPr algn="ctr" fontAlgn="t"/>
                      <a:r>
                        <a:rPr lang="tr-TR" sz="900">
                          <a:effectLst/>
                        </a:rPr>
                        <a:t>x</a:t>
                      </a:r>
                      <a:endParaRPr lang="tr-TR" sz="1700">
                        <a:effectLst/>
                      </a:endParaRPr>
                    </a:p>
                  </a:txBody>
                  <a:tcPr marL="66598" marR="66598" marT="33299" marB="33299"/>
                </a:tc>
                <a:tc>
                  <a:txBody>
                    <a:bodyPr/>
                    <a:lstStyle/>
                    <a:p>
                      <a:pPr fontAlgn="t"/>
                      <a:r>
                        <a:rPr lang="tr-TR" sz="1700">
                          <a:effectLst/>
                        </a:rPr>
                        <a:t> </a:t>
                      </a:r>
                    </a:p>
                  </a:txBody>
                  <a:tcPr marL="66598" marR="66598" marT="33299" marB="33299"/>
                </a:tc>
                <a:tc>
                  <a:txBody>
                    <a:bodyPr/>
                    <a:lstStyle/>
                    <a:p>
                      <a:pPr fontAlgn="t"/>
                      <a:r>
                        <a:rPr lang="tr-TR" sz="1700">
                          <a:effectLst/>
                        </a:rPr>
                        <a:t> </a:t>
                      </a:r>
                    </a:p>
                  </a:txBody>
                  <a:tcPr marL="66598" marR="66598" marT="33299" marB="33299"/>
                </a:tc>
                <a:extLst>
                  <a:ext uri="{0D108BD9-81ED-4DB2-BD59-A6C34878D82A}">
                    <a16:rowId xmlns:a16="http://schemas.microsoft.com/office/drawing/2014/main" val="2930695821"/>
                  </a:ext>
                </a:extLst>
              </a:tr>
              <a:tr h="344343">
                <a:tc>
                  <a:txBody>
                    <a:bodyPr/>
                    <a:lstStyle/>
                    <a:p>
                      <a:r>
                        <a:rPr lang="tr-TR" sz="1050" dirty="0">
                          <a:effectLst/>
                        </a:rPr>
                        <a:t>Teorik Derslerin Yapılması</a:t>
                      </a:r>
                    </a:p>
                  </a:txBody>
                  <a:tcPr marL="66598" marR="66598" marT="33299" marB="33299" anchor="ctr"/>
                </a:tc>
                <a:tc>
                  <a:txBody>
                    <a:bodyPr/>
                    <a:lstStyle/>
                    <a:p>
                      <a:pPr algn="ctr"/>
                      <a:r>
                        <a:rPr lang="tr-TR" sz="900">
                          <a:effectLst/>
                        </a:rPr>
                        <a:t>x</a:t>
                      </a:r>
                      <a:endParaRPr lang="tr-TR" sz="1700">
                        <a:effectLst/>
                      </a:endParaRPr>
                    </a:p>
                  </a:txBody>
                  <a:tcPr marL="66598" marR="66598" marT="33299" marB="33299" anchor="ctr"/>
                </a:tc>
                <a:tc>
                  <a:txBody>
                    <a:bodyPr/>
                    <a:lstStyle/>
                    <a:p>
                      <a:pPr algn="ctr"/>
                      <a:r>
                        <a:rPr lang="tr-TR" sz="900">
                          <a:effectLst/>
                        </a:rPr>
                        <a:t>x</a:t>
                      </a:r>
                      <a:endParaRPr lang="tr-TR" sz="1700">
                        <a:effectLst/>
                      </a:endParaRPr>
                    </a:p>
                  </a:txBody>
                  <a:tcPr marL="66598" marR="66598" marT="33299" marB="33299" anchor="ctr"/>
                </a:tc>
                <a:tc>
                  <a:txBody>
                    <a:bodyPr/>
                    <a:lstStyle/>
                    <a:p>
                      <a:pPr algn="ctr"/>
                      <a:r>
                        <a:rPr lang="tr-TR" sz="900">
                          <a:effectLst/>
                        </a:rPr>
                        <a:t>x</a:t>
                      </a:r>
                      <a:endParaRPr lang="tr-TR" sz="1700">
                        <a:effectLst/>
                      </a:endParaRPr>
                    </a:p>
                  </a:txBody>
                  <a:tcPr marL="66598" marR="66598" marT="33299" marB="33299" anchor="ctr"/>
                </a:tc>
                <a:tc>
                  <a:txBody>
                    <a:bodyPr/>
                    <a:lstStyle/>
                    <a:p>
                      <a:pPr algn="ctr"/>
                      <a:r>
                        <a:rPr lang="tr-TR" sz="900">
                          <a:effectLst/>
                        </a:rPr>
                        <a:t>x</a:t>
                      </a:r>
                      <a:endParaRPr lang="tr-TR" sz="1700">
                        <a:effectLst/>
                      </a:endParaRPr>
                    </a:p>
                  </a:txBody>
                  <a:tcPr marL="66598" marR="66598" marT="33299" marB="33299" anchor="ctr"/>
                </a:tc>
                <a:tc>
                  <a:txBody>
                    <a:bodyPr/>
                    <a:lstStyle/>
                    <a:p>
                      <a:pPr algn="ctr"/>
                      <a:r>
                        <a:rPr lang="tr-TR" sz="900">
                          <a:effectLst/>
                        </a:rPr>
                        <a:t>x</a:t>
                      </a:r>
                      <a:endParaRPr lang="tr-TR" sz="1700">
                        <a:effectLst/>
                      </a:endParaRPr>
                    </a:p>
                  </a:txBody>
                  <a:tcPr marL="66598" marR="66598" marT="33299" marB="33299" anchor="ctr"/>
                </a:tc>
                <a:tc>
                  <a:txBody>
                    <a:bodyPr/>
                    <a:lstStyle/>
                    <a:p>
                      <a:pPr algn="ctr"/>
                      <a:r>
                        <a:rPr lang="tr-TR" sz="900">
                          <a:effectLst/>
                        </a:rPr>
                        <a:t>x</a:t>
                      </a:r>
                      <a:endParaRPr lang="tr-TR" sz="1700">
                        <a:effectLst/>
                      </a:endParaRPr>
                    </a:p>
                  </a:txBody>
                  <a:tcPr marL="66598" marR="66598" marT="33299" marB="33299" anchor="ctr"/>
                </a:tc>
                <a:tc>
                  <a:txBody>
                    <a:bodyPr/>
                    <a:lstStyle/>
                    <a:p>
                      <a:pPr algn="ctr"/>
                      <a:r>
                        <a:rPr lang="tr-TR" sz="900">
                          <a:effectLst/>
                        </a:rPr>
                        <a:t>x</a:t>
                      </a:r>
                      <a:endParaRPr lang="tr-TR" sz="1700">
                        <a:effectLst/>
                      </a:endParaRPr>
                    </a:p>
                  </a:txBody>
                  <a:tcPr marL="66598" marR="66598" marT="33299" marB="33299" anchor="ctr"/>
                </a:tc>
                <a:tc>
                  <a:txBody>
                    <a:bodyPr/>
                    <a:lstStyle/>
                    <a:p>
                      <a:pPr algn="ctr"/>
                      <a:r>
                        <a:rPr lang="tr-TR" sz="900">
                          <a:effectLst/>
                        </a:rPr>
                        <a:t>x</a:t>
                      </a:r>
                      <a:endParaRPr lang="tr-TR" sz="1700">
                        <a:effectLst/>
                      </a:endParaRPr>
                    </a:p>
                  </a:txBody>
                  <a:tcPr marL="66598" marR="66598" marT="33299" marB="33299" anchor="ctr"/>
                </a:tc>
                <a:tc>
                  <a:txBody>
                    <a:bodyPr/>
                    <a:lstStyle/>
                    <a:p>
                      <a:pPr algn="ctr"/>
                      <a:r>
                        <a:rPr lang="tr-TR" sz="900">
                          <a:effectLst/>
                        </a:rPr>
                        <a:t>x</a:t>
                      </a:r>
                      <a:endParaRPr lang="tr-TR" sz="1700">
                        <a:effectLst/>
                      </a:endParaRPr>
                    </a:p>
                  </a:txBody>
                  <a:tcPr marL="66598" marR="66598" marT="33299" marB="33299" anchor="ctr"/>
                </a:tc>
                <a:tc>
                  <a:txBody>
                    <a:bodyPr/>
                    <a:lstStyle/>
                    <a:p>
                      <a:pPr algn="ctr"/>
                      <a:r>
                        <a:rPr lang="tr-TR" sz="900">
                          <a:effectLst/>
                        </a:rPr>
                        <a:t>x</a:t>
                      </a:r>
                      <a:endParaRPr lang="tr-TR" sz="1700">
                        <a:effectLst/>
                      </a:endParaRPr>
                    </a:p>
                  </a:txBody>
                  <a:tcPr marL="66598" marR="66598" marT="33299" marB="33299" anchor="ctr"/>
                </a:tc>
                <a:tc>
                  <a:txBody>
                    <a:bodyPr/>
                    <a:lstStyle/>
                    <a:p>
                      <a:pPr algn="ctr"/>
                      <a:r>
                        <a:rPr lang="tr-TR" sz="900">
                          <a:effectLst/>
                        </a:rPr>
                        <a:t>x</a:t>
                      </a:r>
                      <a:endParaRPr lang="tr-TR" sz="1700">
                        <a:effectLst/>
                      </a:endParaRPr>
                    </a:p>
                  </a:txBody>
                  <a:tcPr marL="66598" marR="66598" marT="33299" marB="33299" anchor="ctr"/>
                </a:tc>
                <a:tc>
                  <a:txBody>
                    <a:bodyPr/>
                    <a:lstStyle/>
                    <a:p>
                      <a:pPr algn="ctr"/>
                      <a:r>
                        <a:rPr lang="tr-TR" sz="900">
                          <a:effectLst/>
                        </a:rPr>
                        <a:t>x</a:t>
                      </a:r>
                      <a:endParaRPr lang="tr-TR" sz="1700">
                        <a:effectLst/>
                      </a:endParaRPr>
                    </a:p>
                  </a:txBody>
                  <a:tcPr marL="66598" marR="66598" marT="33299" marB="33299" anchor="ctr"/>
                </a:tc>
                <a:tc>
                  <a:txBody>
                    <a:bodyPr/>
                    <a:lstStyle/>
                    <a:p>
                      <a:pPr algn="ctr"/>
                      <a:r>
                        <a:rPr lang="tr-TR" sz="900">
                          <a:effectLst/>
                        </a:rPr>
                        <a:t>x</a:t>
                      </a:r>
                      <a:endParaRPr lang="tr-TR" sz="1700">
                        <a:effectLst/>
                      </a:endParaRPr>
                    </a:p>
                  </a:txBody>
                  <a:tcPr marL="66598" marR="66598" marT="33299" marB="33299" anchor="ctr"/>
                </a:tc>
                <a:tc>
                  <a:txBody>
                    <a:bodyPr/>
                    <a:lstStyle/>
                    <a:p>
                      <a:pPr algn="ctr"/>
                      <a:r>
                        <a:rPr lang="tr-TR" sz="900">
                          <a:effectLst/>
                        </a:rPr>
                        <a:t>x</a:t>
                      </a:r>
                      <a:endParaRPr lang="tr-TR" sz="1700">
                        <a:effectLst/>
                      </a:endParaRPr>
                    </a:p>
                  </a:txBody>
                  <a:tcPr marL="66598" marR="66598" marT="33299" marB="33299" anchor="ctr"/>
                </a:tc>
                <a:tc>
                  <a:txBody>
                    <a:bodyPr/>
                    <a:lstStyle/>
                    <a:p>
                      <a:pPr algn="ctr"/>
                      <a:r>
                        <a:rPr lang="tr-TR" sz="900">
                          <a:effectLst/>
                        </a:rPr>
                        <a:t>x</a:t>
                      </a:r>
                      <a:endParaRPr lang="tr-TR" sz="1700">
                        <a:effectLst/>
                      </a:endParaRPr>
                    </a:p>
                  </a:txBody>
                  <a:tcPr marL="66598" marR="66598" marT="33299" marB="33299" anchor="ctr"/>
                </a:tc>
                <a:extLst>
                  <a:ext uri="{0D108BD9-81ED-4DB2-BD59-A6C34878D82A}">
                    <a16:rowId xmlns:a16="http://schemas.microsoft.com/office/drawing/2014/main" val="4127588418"/>
                  </a:ext>
                </a:extLst>
              </a:tr>
              <a:tr h="550948">
                <a:tc>
                  <a:txBody>
                    <a:bodyPr/>
                    <a:lstStyle/>
                    <a:p>
                      <a:pPr fontAlgn="t"/>
                      <a:r>
                        <a:rPr lang="tr-TR" sz="1000" dirty="0">
                          <a:effectLst/>
                        </a:rPr>
                        <a:t>Proje Sonuç ve Bireysel –Süreç-Değerlendirme, web sayfası içerik formu</a:t>
                      </a:r>
                      <a:r>
                        <a:rPr lang="tr-TR" sz="1000" baseline="0" dirty="0">
                          <a:effectLst/>
                        </a:rPr>
                        <a:t> ve poster sunumlarının hazırlanmasının</a:t>
                      </a:r>
                      <a:r>
                        <a:rPr lang="tr-TR" sz="1000" dirty="0">
                          <a:effectLst/>
                        </a:rPr>
                        <a:t> sağlanması</a:t>
                      </a:r>
                      <a:endParaRPr lang="tr-TR" sz="1700" dirty="0">
                        <a:effectLst/>
                      </a:endParaRPr>
                    </a:p>
                  </a:txBody>
                  <a:tcPr marL="66598" marR="66598" marT="33299" marB="33299"/>
                </a:tc>
                <a:tc>
                  <a:txBody>
                    <a:bodyPr/>
                    <a:lstStyle/>
                    <a:p>
                      <a:pPr fontAlgn="t"/>
                      <a:r>
                        <a:rPr lang="tr-TR" sz="1700">
                          <a:effectLst/>
                        </a:rPr>
                        <a:t> </a:t>
                      </a:r>
                    </a:p>
                  </a:txBody>
                  <a:tcPr marL="66598" marR="66598" marT="33299" marB="33299"/>
                </a:tc>
                <a:tc>
                  <a:txBody>
                    <a:bodyPr/>
                    <a:lstStyle/>
                    <a:p>
                      <a:pPr fontAlgn="t"/>
                      <a:r>
                        <a:rPr lang="tr-TR" sz="1700">
                          <a:effectLst/>
                        </a:rPr>
                        <a:t> </a:t>
                      </a:r>
                    </a:p>
                  </a:txBody>
                  <a:tcPr marL="66598" marR="66598" marT="33299" marB="33299"/>
                </a:tc>
                <a:tc>
                  <a:txBody>
                    <a:bodyPr/>
                    <a:lstStyle/>
                    <a:p>
                      <a:pPr fontAlgn="t"/>
                      <a:r>
                        <a:rPr lang="tr-TR" sz="1700">
                          <a:effectLst/>
                        </a:rPr>
                        <a:t> </a:t>
                      </a:r>
                    </a:p>
                  </a:txBody>
                  <a:tcPr marL="66598" marR="66598" marT="33299" marB="33299"/>
                </a:tc>
                <a:tc>
                  <a:txBody>
                    <a:bodyPr/>
                    <a:lstStyle/>
                    <a:p>
                      <a:pPr fontAlgn="t"/>
                      <a:r>
                        <a:rPr lang="tr-TR" sz="1700">
                          <a:effectLst/>
                        </a:rPr>
                        <a:t> </a:t>
                      </a:r>
                    </a:p>
                  </a:txBody>
                  <a:tcPr marL="66598" marR="66598" marT="33299" marB="33299"/>
                </a:tc>
                <a:tc>
                  <a:txBody>
                    <a:bodyPr/>
                    <a:lstStyle/>
                    <a:p>
                      <a:pPr fontAlgn="t"/>
                      <a:r>
                        <a:rPr lang="tr-TR" sz="1700">
                          <a:effectLst/>
                        </a:rPr>
                        <a:t> </a:t>
                      </a:r>
                    </a:p>
                  </a:txBody>
                  <a:tcPr marL="66598" marR="66598" marT="33299" marB="33299"/>
                </a:tc>
                <a:tc>
                  <a:txBody>
                    <a:bodyPr/>
                    <a:lstStyle/>
                    <a:p>
                      <a:pPr fontAlgn="t"/>
                      <a:r>
                        <a:rPr lang="tr-TR" sz="1700">
                          <a:effectLst/>
                        </a:rPr>
                        <a:t> </a:t>
                      </a:r>
                    </a:p>
                  </a:txBody>
                  <a:tcPr marL="66598" marR="66598" marT="33299" marB="33299"/>
                </a:tc>
                <a:tc>
                  <a:txBody>
                    <a:bodyPr/>
                    <a:lstStyle/>
                    <a:p>
                      <a:pPr fontAlgn="t"/>
                      <a:r>
                        <a:rPr lang="tr-TR" sz="1700">
                          <a:effectLst/>
                        </a:rPr>
                        <a:t> </a:t>
                      </a:r>
                    </a:p>
                  </a:txBody>
                  <a:tcPr marL="66598" marR="66598" marT="33299" marB="33299"/>
                </a:tc>
                <a:tc>
                  <a:txBody>
                    <a:bodyPr/>
                    <a:lstStyle/>
                    <a:p>
                      <a:pPr fontAlgn="t"/>
                      <a:r>
                        <a:rPr lang="tr-TR" sz="1700">
                          <a:effectLst/>
                        </a:rPr>
                        <a:t> </a:t>
                      </a:r>
                    </a:p>
                  </a:txBody>
                  <a:tcPr marL="66598" marR="66598" marT="33299" marB="33299"/>
                </a:tc>
                <a:tc>
                  <a:txBody>
                    <a:bodyPr/>
                    <a:lstStyle/>
                    <a:p>
                      <a:pPr fontAlgn="t"/>
                      <a:r>
                        <a:rPr lang="tr-TR" sz="1700">
                          <a:effectLst/>
                        </a:rPr>
                        <a:t> </a:t>
                      </a:r>
                    </a:p>
                  </a:txBody>
                  <a:tcPr marL="66598" marR="66598" marT="33299" marB="33299"/>
                </a:tc>
                <a:tc>
                  <a:txBody>
                    <a:bodyPr/>
                    <a:lstStyle/>
                    <a:p>
                      <a:pPr fontAlgn="t"/>
                      <a:r>
                        <a:rPr lang="tr-TR" sz="1700">
                          <a:effectLst/>
                        </a:rPr>
                        <a:t> </a:t>
                      </a:r>
                    </a:p>
                  </a:txBody>
                  <a:tcPr marL="66598" marR="66598" marT="33299" marB="33299"/>
                </a:tc>
                <a:tc>
                  <a:txBody>
                    <a:bodyPr/>
                    <a:lstStyle/>
                    <a:p>
                      <a:pPr fontAlgn="t"/>
                      <a:r>
                        <a:rPr lang="tr-TR" sz="1700">
                          <a:effectLst/>
                        </a:rPr>
                        <a:t> </a:t>
                      </a:r>
                    </a:p>
                  </a:txBody>
                  <a:tcPr marL="66598" marR="66598" marT="33299" marB="33299"/>
                </a:tc>
                <a:tc>
                  <a:txBody>
                    <a:bodyPr/>
                    <a:lstStyle/>
                    <a:p>
                      <a:pPr fontAlgn="t"/>
                      <a:r>
                        <a:rPr lang="tr-TR" sz="1700">
                          <a:effectLst/>
                        </a:rPr>
                        <a:t> </a:t>
                      </a:r>
                    </a:p>
                  </a:txBody>
                  <a:tcPr marL="66598" marR="66598" marT="33299" marB="33299"/>
                </a:tc>
                <a:tc>
                  <a:txBody>
                    <a:bodyPr/>
                    <a:lstStyle/>
                    <a:p>
                      <a:pPr algn="ctr" fontAlgn="t"/>
                      <a:r>
                        <a:rPr lang="tr-TR" sz="900">
                          <a:effectLst/>
                        </a:rPr>
                        <a:t>x</a:t>
                      </a:r>
                      <a:endParaRPr lang="tr-TR" sz="1700">
                        <a:effectLst/>
                      </a:endParaRPr>
                    </a:p>
                  </a:txBody>
                  <a:tcPr marL="66598" marR="66598" marT="33299" marB="33299"/>
                </a:tc>
                <a:tc>
                  <a:txBody>
                    <a:bodyPr/>
                    <a:lstStyle/>
                    <a:p>
                      <a:pPr algn="ctr" fontAlgn="t"/>
                      <a:r>
                        <a:rPr lang="tr-TR" sz="900">
                          <a:effectLst/>
                        </a:rPr>
                        <a:t>x</a:t>
                      </a:r>
                      <a:endParaRPr lang="tr-TR" sz="1700">
                        <a:effectLst/>
                      </a:endParaRPr>
                    </a:p>
                  </a:txBody>
                  <a:tcPr marL="66598" marR="66598" marT="33299" marB="33299"/>
                </a:tc>
                <a:tc>
                  <a:txBody>
                    <a:bodyPr/>
                    <a:lstStyle/>
                    <a:p>
                      <a:pPr fontAlgn="t"/>
                      <a:r>
                        <a:rPr lang="tr-TR" sz="1700">
                          <a:effectLst/>
                        </a:rPr>
                        <a:t> </a:t>
                      </a:r>
                    </a:p>
                  </a:txBody>
                  <a:tcPr marL="66598" marR="66598" marT="33299" marB="33299"/>
                </a:tc>
                <a:extLst>
                  <a:ext uri="{0D108BD9-81ED-4DB2-BD59-A6C34878D82A}">
                    <a16:rowId xmlns:a16="http://schemas.microsoft.com/office/drawing/2014/main" val="518288964"/>
                  </a:ext>
                </a:extLst>
              </a:tr>
              <a:tr h="221652">
                <a:tc>
                  <a: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tr-TR" sz="1000" dirty="0">
                          <a:effectLst/>
                        </a:rPr>
                        <a:t>Bireysel seçki dosyalarının proje danışmanlarına teslim edilmesi</a:t>
                      </a:r>
                    </a:p>
                  </a:txBody>
                  <a:tcPr marL="66598" marR="66598" marT="33299" marB="33299" anchor="ctr"/>
                </a:tc>
                <a:tc>
                  <a:txBody>
                    <a:bodyPr/>
                    <a:lstStyle/>
                    <a:p>
                      <a:pPr algn="ctr"/>
                      <a:r>
                        <a:rPr lang="tr-TR" sz="1700">
                          <a:effectLst/>
                        </a:rPr>
                        <a:t> </a:t>
                      </a:r>
                    </a:p>
                  </a:txBody>
                  <a:tcPr marL="66598" marR="66598" marT="33299" marB="33299" anchor="ctr"/>
                </a:tc>
                <a:tc>
                  <a:txBody>
                    <a:bodyPr/>
                    <a:lstStyle/>
                    <a:p>
                      <a:pPr algn="ctr"/>
                      <a:r>
                        <a:rPr lang="tr-TR" sz="1700">
                          <a:effectLst/>
                        </a:rPr>
                        <a:t> </a:t>
                      </a:r>
                    </a:p>
                  </a:txBody>
                  <a:tcPr marL="66598" marR="66598" marT="33299" marB="33299" anchor="ctr"/>
                </a:tc>
                <a:tc>
                  <a:txBody>
                    <a:bodyPr/>
                    <a:lstStyle/>
                    <a:p>
                      <a:pPr algn="ctr"/>
                      <a:r>
                        <a:rPr lang="tr-TR" sz="1700">
                          <a:effectLst/>
                        </a:rPr>
                        <a:t> </a:t>
                      </a:r>
                    </a:p>
                  </a:txBody>
                  <a:tcPr marL="66598" marR="66598" marT="33299" marB="33299" anchor="ctr"/>
                </a:tc>
                <a:tc>
                  <a:txBody>
                    <a:bodyPr/>
                    <a:lstStyle/>
                    <a:p>
                      <a:pPr algn="ctr"/>
                      <a:r>
                        <a:rPr lang="tr-TR" sz="1700">
                          <a:effectLst/>
                        </a:rPr>
                        <a:t> </a:t>
                      </a:r>
                    </a:p>
                  </a:txBody>
                  <a:tcPr marL="66598" marR="66598" marT="33299" marB="33299" anchor="ctr"/>
                </a:tc>
                <a:tc>
                  <a:txBody>
                    <a:bodyPr/>
                    <a:lstStyle/>
                    <a:p>
                      <a:pPr algn="ctr"/>
                      <a:r>
                        <a:rPr lang="tr-TR" sz="1700">
                          <a:effectLst/>
                        </a:rPr>
                        <a:t> </a:t>
                      </a:r>
                    </a:p>
                  </a:txBody>
                  <a:tcPr marL="66598" marR="66598" marT="33299" marB="33299" anchor="ctr"/>
                </a:tc>
                <a:tc>
                  <a:txBody>
                    <a:bodyPr/>
                    <a:lstStyle/>
                    <a:p>
                      <a:pPr algn="ctr"/>
                      <a:r>
                        <a:rPr lang="tr-TR" sz="1700" dirty="0">
                          <a:effectLst/>
                        </a:rPr>
                        <a:t> </a:t>
                      </a:r>
                    </a:p>
                  </a:txBody>
                  <a:tcPr marL="66598" marR="66598" marT="33299" marB="33299" anchor="ctr"/>
                </a:tc>
                <a:tc>
                  <a:txBody>
                    <a:bodyPr/>
                    <a:lstStyle/>
                    <a:p>
                      <a:pPr algn="ctr"/>
                      <a:r>
                        <a:rPr lang="tr-TR" sz="1700">
                          <a:effectLst/>
                        </a:rPr>
                        <a:t> </a:t>
                      </a:r>
                    </a:p>
                  </a:txBody>
                  <a:tcPr marL="66598" marR="66598" marT="33299" marB="33299" anchor="ctr"/>
                </a:tc>
                <a:tc>
                  <a:txBody>
                    <a:bodyPr/>
                    <a:lstStyle/>
                    <a:p>
                      <a:pPr algn="ctr"/>
                      <a:r>
                        <a:rPr lang="tr-TR" sz="1700">
                          <a:effectLst/>
                        </a:rPr>
                        <a:t> </a:t>
                      </a:r>
                    </a:p>
                  </a:txBody>
                  <a:tcPr marL="66598" marR="66598" marT="33299" marB="33299" anchor="ctr"/>
                </a:tc>
                <a:tc>
                  <a:txBody>
                    <a:bodyPr/>
                    <a:lstStyle/>
                    <a:p>
                      <a:pPr algn="ctr"/>
                      <a:r>
                        <a:rPr lang="tr-TR" sz="1700">
                          <a:effectLst/>
                        </a:rPr>
                        <a:t> </a:t>
                      </a:r>
                    </a:p>
                  </a:txBody>
                  <a:tcPr marL="66598" marR="66598" marT="33299" marB="33299" anchor="ctr"/>
                </a:tc>
                <a:tc>
                  <a:txBody>
                    <a:bodyPr/>
                    <a:lstStyle/>
                    <a:p>
                      <a:pPr algn="ctr"/>
                      <a:r>
                        <a:rPr lang="tr-TR" sz="1700">
                          <a:effectLst/>
                        </a:rPr>
                        <a:t> </a:t>
                      </a:r>
                    </a:p>
                  </a:txBody>
                  <a:tcPr marL="66598" marR="66598" marT="33299" marB="33299" anchor="ctr"/>
                </a:tc>
                <a:tc>
                  <a:txBody>
                    <a:bodyPr/>
                    <a:lstStyle/>
                    <a:p>
                      <a:pPr algn="ctr"/>
                      <a:r>
                        <a:rPr lang="tr-TR" sz="1700">
                          <a:effectLst/>
                        </a:rPr>
                        <a:t> </a:t>
                      </a:r>
                    </a:p>
                  </a:txBody>
                  <a:tcPr marL="66598" marR="66598" marT="33299" marB="33299" anchor="ctr"/>
                </a:tc>
                <a:tc>
                  <a:txBody>
                    <a:bodyPr/>
                    <a:lstStyle/>
                    <a:p>
                      <a:pPr algn="ctr"/>
                      <a:r>
                        <a:rPr lang="tr-TR" sz="1700">
                          <a:effectLst/>
                        </a:rPr>
                        <a:t> </a:t>
                      </a:r>
                    </a:p>
                  </a:txBody>
                  <a:tcPr marL="66598" marR="66598" marT="33299" marB="33299" anchor="ctr"/>
                </a:tc>
                <a:tc>
                  <a:txBody>
                    <a:bodyPr/>
                    <a:lstStyle/>
                    <a:p>
                      <a:pPr algn="ctr" fontAlgn="t"/>
                      <a:r>
                        <a:rPr lang="tr-TR" sz="900">
                          <a:effectLst/>
                        </a:rPr>
                        <a:t>x</a:t>
                      </a:r>
                      <a:endParaRPr lang="tr-TR" sz="1700">
                        <a:effectLst/>
                      </a:endParaRPr>
                    </a:p>
                  </a:txBody>
                  <a:tcPr marL="66598" marR="66598" marT="33299" marB="33299"/>
                </a:tc>
                <a:tc>
                  <a:txBody>
                    <a:bodyPr/>
                    <a:lstStyle/>
                    <a:p>
                      <a:pPr algn="ctr" fontAlgn="t"/>
                      <a:r>
                        <a:rPr lang="tr-TR" sz="900" dirty="0">
                          <a:effectLst/>
                        </a:rPr>
                        <a:t>x</a:t>
                      </a:r>
                      <a:endParaRPr lang="tr-TR" sz="1700" dirty="0">
                        <a:effectLst/>
                      </a:endParaRPr>
                    </a:p>
                  </a:txBody>
                  <a:tcPr marL="66598" marR="66598" marT="33299" marB="33299"/>
                </a:tc>
                <a:tc>
                  <a:txBody>
                    <a:bodyPr/>
                    <a:lstStyle/>
                    <a:p>
                      <a:pPr algn="ctr"/>
                      <a:endParaRPr lang="tr-TR" sz="1700" dirty="0">
                        <a:effectLst/>
                      </a:endParaRPr>
                    </a:p>
                  </a:txBody>
                  <a:tcPr marL="66598" marR="66598" marT="33299" marB="33299" anchor="ctr"/>
                </a:tc>
                <a:extLst>
                  <a:ext uri="{0D108BD9-81ED-4DB2-BD59-A6C34878D82A}">
                    <a16:rowId xmlns:a16="http://schemas.microsoft.com/office/drawing/2014/main" val="770634027"/>
                  </a:ext>
                </a:extLst>
              </a:tr>
              <a:tr h="0">
                <a:tc>
                  <a:txBody>
                    <a:bodyPr/>
                    <a:lstStyle/>
                    <a:p>
                      <a:pPr marL="0" marR="0" indent="0" algn="l" defTabSz="1218987" rtl="0" eaLnBrk="1" fontAlgn="t" latinLnBrk="0" hangingPunct="1">
                        <a:lnSpc>
                          <a:spcPct val="100000"/>
                        </a:lnSpc>
                        <a:spcBef>
                          <a:spcPts val="0"/>
                        </a:spcBef>
                        <a:spcAft>
                          <a:spcPts val="0"/>
                        </a:spcAft>
                        <a:buClrTx/>
                        <a:buSzTx/>
                        <a:buFontTx/>
                        <a:buNone/>
                        <a:tabLst/>
                        <a:defRPr/>
                      </a:pPr>
                      <a:r>
                        <a:rPr lang="tr-TR" sz="1000" dirty="0">
                          <a:effectLst/>
                        </a:rPr>
                        <a:t>Öğrenci bireysel seçki dosyalarının değerlendirilmesi</a:t>
                      </a:r>
                    </a:p>
                  </a:txBody>
                  <a:tcPr marL="66598" marR="66598" marT="33299" marB="33299"/>
                </a:tc>
                <a:tc>
                  <a:txBody>
                    <a:bodyPr/>
                    <a:lstStyle/>
                    <a:p>
                      <a:pPr fontAlgn="t"/>
                      <a:r>
                        <a:rPr lang="tr-TR" sz="1000" dirty="0">
                          <a:effectLst/>
                        </a:rPr>
                        <a:t> </a:t>
                      </a:r>
                    </a:p>
                  </a:txBody>
                  <a:tcPr marL="66598" marR="66598" marT="33299" marB="33299"/>
                </a:tc>
                <a:tc>
                  <a:txBody>
                    <a:bodyPr/>
                    <a:lstStyle/>
                    <a:p>
                      <a:pPr fontAlgn="t"/>
                      <a:r>
                        <a:rPr lang="tr-TR" sz="1000" dirty="0">
                          <a:effectLst/>
                        </a:rPr>
                        <a:t> </a:t>
                      </a:r>
                    </a:p>
                  </a:txBody>
                  <a:tcPr marL="66598" marR="66598" marT="33299" marB="33299"/>
                </a:tc>
                <a:tc>
                  <a:txBody>
                    <a:bodyPr/>
                    <a:lstStyle/>
                    <a:p>
                      <a:pPr fontAlgn="t"/>
                      <a:r>
                        <a:rPr lang="tr-TR" sz="1000">
                          <a:effectLst/>
                        </a:rPr>
                        <a:t> </a:t>
                      </a:r>
                    </a:p>
                  </a:txBody>
                  <a:tcPr marL="66598" marR="66598" marT="33299" marB="33299"/>
                </a:tc>
                <a:tc>
                  <a:txBody>
                    <a:bodyPr/>
                    <a:lstStyle/>
                    <a:p>
                      <a:pPr fontAlgn="t"/>
                      <a:r>
                        <a:rPr lang="tr-TR" sz="1000" dirty="0">
                          <a:effectLst/>
                        </a:rPr>
                        <a:t> </a:t>
                      </a:r>
                    </a:p>
                  </a:txBody>
                  <a:tcPr marL="66598" marR="66598" marT="33299" marB="33299"/>
                </a:tc>
                <a:tc>
                  <a:txBody>
                    <a:bodyPr/>
                    <a:lstStyle/>
                    <a:p>
                      <a:pPr fontAlgn="t"/>
                      <a:r>
                        <a:rPr lang="tr-TR" sz="1000">
                          <a:effectLst/>
                        </a:rPr>
                        <a:t> </a:t>
                      </a:r>
                    </a:p>
                  </a:txBody>
                  <a:tcPr marL="66598" marR="66598" marT="33299" marB="33299"/>
                </a:tc>
                <a:tc>
                  <a:txBody>
                    <a:bodyPr/>
                    <a:lstStyle/>
                    <a:p>
                      <a:pPr fontAlgn="t"/>
                      <a:r>
                        <a:rPr lang="tr-TR" sz="1000" dirty="0">
                          <a:effectLst/>
                        </a:rPr>
                        <a:t> </a:t>
                      </a:r>
                    </a:p>
                  </a:txBody>
                  <a:tcPr marL="66598" marR="66598" marT="33299" marB="33299"/>
                </a:tc>
                <a:tc>
                  <a:txBody>
                    <a:bodyPr/>
                    <a:lstStyle/>
                    <a:p>
                      <a:pPr fontAlgn="t"/>
                      <a:r>
                        <a:rPr lang="tr-TR" sz="1000">
                          <a:effectLst/>
                        </a:rPr>
                        <a:t> </a:t>
                      </a:r>
                    </a:p>
                  </a:txBody>
                  <a:tcPr marL="66598" marR="66598" marT="33299" marB="33299"/>
                </a:tc>
                <a:tc>
                  <a:txBody>
                    <a:bodyPr/>
                    <a:lstStyle/>
                    <a:p>
                      <a:pPr fontAlgn="t"/>
                      <a:r>
                        <a:rPr lang="tr-TR" sz="1000">
                          <a:effectLst/>
                        </a:rPr>
                        <a:t> </a:t>
                      </a:r>
                    </a:p>
                  </a:txBody>
                  <a:tcPr marL="66598" marR="66598" marT="33299" marB="33299"/>
                </a:tc>
                <a:tc>
                  <a:txBody>
                    <a:bodyPr/>
                    <a:lstStyle/>
                    <a:p>
                      <a:pPr fontAlgn="t"/>
                      <a:r>
                        <a:rPr lang="tr-TR" sz="1000">
                          <a:effectLst/>
                        </a:rPr>
                        <a:t> </a:t>
                      </a:r>
                    </a:p>
                  </a:txBody>
                  <a:tcPr marL="66598" marR="66598" marT="33299" marB="33299"/>
                </a:tc>
                <a:tc>
                  <a:txBody>
                    <a:bodyPr/>
                    <a:lstStyle/>
                    <a:p>
                      <a:pPr fontAlgn="t"/>
                      <a:r>
                        <a:rPr lang="tr-TR" sz="1000">
                          <a:effectLst/>
                        </a:rPr>
                        <a:t> </a:t>
                      </a:r>
                    </a:p>
                  </a:txBody>
                  <a:tcPr marL="66598" marR="66598" marT="33299" marB="33299"/>
                </a:tc>
                <a:tc>
                  <a:txBody>
                    <a:bodyPr/>
                    <a:lstStyle/>
                    <a:p>
                      <a:pPr fontAlgn="t"/>
                      <a:r>
                        <a:rPr lang="tr-TR" sz="1000">
                          <a:effectLst/>
                        </a:rPr>
                        <a:t> </a:t>
                      </a:r>
                    </a:p>
                  </a:txBody>
                  <a:tcPr marL="66598" marR="66598" marT="33299" marB="33299"/>
                </a:tc>
                <a:tc>
                  <a:txBody>
                    <a:bodyPr/>
                    <a:lstStyle/>
                    <a:p>
                      <a:pPr fontAlgn="t"/>
                      <a:r>
                        <a:rPr lang="tr-TR" sz="1000">
                          <a:effectLst/>
                        </a:rPr>
                        <a:t> </a:t>
                      </a:r>
                    </a:p>
                  </a:txBody>
                  <a:tcPr marL="66598" marR="66598" marT="33299" marB="33299"/>
                </a:tc>
                <a:tc>
                  <a:txBody>
                    <a:bodyPr/>
                    <a:lstStyle/>
                    <a:p>
                      <a:endParaRPr lang="tr-TR" sz="1000"/>
                    </a:p>
                  </a:txBody>
                  <a:tcPr marL="66598" marR="66598" marT="33299" marB="33299"/>
                </a:tc>
                <a:tc>
                  <a:txBody>
                    <a:bodyPr/>
                    <a:lstStyle/>
                    <a:p>
                      <a:endParaRPr lang="tr-TR" sz="1000" dirty="0"/>
                    </a:p>
                  </a:txBody>
                  <a:tcPr marL="66598" marR="66598" marT="33299" marB="33299"/>
                </a:tc>
                <a:tc>
                  <a:txBody>
                    <a:bodyPr/>
                    <a:lstStyle/>
                    <a:p>
                      <a:pPr marL="0" marR="0" indent="0" algn="l" defTabSz="1218987" rtl="0" eaLnBrk="1" fontAlgn="t" latinLnBrk="0" hangingPunct="1">
                        <a:lnSpc>
                          <a:spcPct val="100000"/>
                        </a:lnSpc>
                        <a:spcBef>
                          <a:spcPts val="0"/>
                        </a:spcBef>
                        <a:spcAft>
                          <a:spcPts val="0"/>
                        </a:spcAft>
                        <a:buClrTx/>
                        <a:buSzTx/>
                        <a:buFontTx/>
                        <a:buNone/>
                        <a:tabLst/>
                        <a:defRPr/>
                      </a:pPr>
                      <a:r>
                        <a:rPr lang="tr-TR" sz="1000" dirty="0">
                          <a:effectLst/>
                        </a:rPr>
                        <a:t> x</a:t>
                      </a:r>
                    </a:p>
                  </a:txBody>
                  <a:tcPr marL="66598" marR="66598" marT="33299" marB="33299"/>
                </a:tc>
                <a:extLst>
                  <a:ext uri="{0D108BD9-81ED-4DB2-BD59-A6C34878D82A}">
                    <a16:rowId xmlns:a16="http://schemas.microsoft.com/office/drawing/2014/main" val="4059335371"/>
                  </a:ext>
                </a:extLst>
              </a:tr>
              <a:tr h="390255">
                <a:tc>
                  <a:txBody>
                    <a:bodyPr/>
                    <a:lstStyle/>
                    <a:p>
                      <a:r>
                        <a:rPr lang="tr-TR" sz="1000" dirty="0">
                          <a:effectLst/>
                        </a:rPr>
                        <a:t>THU Öğretmen Adayı Devam Çizelgesi (A) Teorik Toplantılar-Online/</a:t>
                      </a:r>
                      <a:r>
                        <a:rPr lang="tr-TR" sz="1000" dirty="0" err="1">
                          <a:effectLst/>
                        </a:rPr>
                        <a:t>yüzyüze</a:t>
                      </a:r>
                      <a:endParaRPr lang="tr-TR" sz="1700" dirty="0">
                        <a:effectLst/>
                      </a:endParaRPr>
                    </a:p>
                  </a:txBody>
                  <a:tcPr marL="66598" marR="66598" marT="33299" marB="33299" anchor="ctr"/>
                </a:tc>
                <a:tc>
                  <a:txBody>
                    <a:bodyPr/>
                    <a:lstStyle/>
                    <a:p>
                      <a:pPr algn="ctr"/>
                      <a:r>
                        <a:rPr lang="tr-TR" sz="900">
                          <a:effectLst/>
                        </a:rPr>
                        <a:t>x</a:t>
                      </a:r>
                      <a:endParaRPr lang="tr-TR" sz="1700">
                        <a:effectLst/>
                      </a:endParaRPr>
                    </a:p>
                  </a:txBody>
                  <a:tcPr marL="66598" marR="66598" marT="33299" marB="33299" anchor="ctr"/>
                </a:tc>
                <a:tc>
                  <a:txBody>
                    <a:bodyPr/>
                    <a:lstStyle/>
                    <a:p>
                      <a:pPr algn="ctr"/>
                      <a:r>
                        <a:rPr lang="tr-TR" sz="900">
                          <a:effectLst/>
                        </a:rPr>
                        <a:t>x</a:t>
                      </a:r>
                      <a:endParaRPr lang="tr-TR" sz="1700">
                        <a:effectLst/>
                      </a:endParaRPr>
                    </a:p>
                  </a:txBody>
                  <a:tcPr marL="66598" marR="66598" marT="33299" marB="33299" anchor="ctr"/>
                </a:tc>
                <a:tc>
                  <a:txBody>
                    <a:bodyPr/>
                    <a:lstStyle/>
                    <a:p>
                      <a:pPr algn="ctr"/>
                      <a:r>
                        <a:rPr lang="tr-TR" sz="900">
                          <a:effectLst/>
                        </a:rPr>
                        <a:t>x</a:t>
                      </a:r>
                      <a:endParaRPr lang="tr-TR" sz="1700">
                        <a:effectLst/>
                      </a:endParaRPr>
                    </a:p>
                  </a:txBody>
                  <a:tcPr marL="66598" marR="66598" marT="33299" marB="33299" anchor="ctr"/>
                </a:tc>
                <a:tc>
                  <a:txBody>
                    <a:bodyPr/>
                    <a:lstStyle/>
                    <a:p>
                      <a:pPr algn="ctr"/>
                      <a:r>
                        <a:rPr lang="tr-TR" sz="900">
                          <a:effectLst/>
                        </a:rPr>
                        <a:t>x</a:t>
                      </a:r>
                      <a:endParaRPr lang="tr-TR" sz="1700">
                        <a:effectLst/>
                      </a:endParaRPr>
                    </a:p>
                  </a:txBody>
                  <a:tcPr marL="66598" marR="66598" marT="33299" marB="33299" anchor="ctr"/>
                </a:tc>
                <a:tc>
                  <a:txBody>
                    <a:bodyPr/>
                    <a:lstStyle/>
                    <a:p>
                      <a:pPr algn="ctr"/>
                      <a:r>
                        <a:rPr lang="tr-TR" sz="900">
                          <a:effectLst/>
                        </a:rPr>
                        <a:t>x</a:t>
                      </a:r>
                      <a:endParaRPr lang="tr-TR" sz="1700">
                        <a:effectLst/>
                      </a:endParaRPr>
                    </a:p>
                  </a:txBody>
                  <a:tcPr marL="66598" marR="66598" marT="33299" marB="33299" anchor="ctr"/>
                </a:tc>
                <a:tc>
                  <a:txBody>
                    <a:bodyPr/>
                    <a:lstStyle/>
                    <a:p>
                      <a:pPr algn="ctr"/>
                      <a:r>
                        <a:rPr lang="tr-TR" sz="900">
                          <a:effectLst/>
                        </a:rPr>
                        <a:t>x</a:t>
                      </a:r>
                      <a:endParaRPr lang="tr-TR" sz="1700">
                        <a:effectLst/>
                      </a:endParaRPr>
                    </a:p>
                  </a:txBody>
                  <a:tcPr marL="66598" marR="66598" marT="33299" marB="33299" anchor="ctr"/>
                </a:tc>
                <a:tc>
                  <a:txBody>
                    <a:bodyPr/>
                    <a:lstStyle/>
                    <a:p>
                      <a:pPr algn="ctr"/>
                      <a:r>
                        <a:rPr lang="tr-TR" sz="900">
                          <a:effectLst/>
                        </a:rPr>
                        <a:t>x</a:t>
                      </a:r>
                      <a:endParaRPr lang="tr-TR" sz="1700">
                        <a:effectLst/>
                      </a:endParaRPr>
                    </a:p>
                  </a:txBody>
                  <a:tcPr marL="66598" marR="66598" marT="33299" marB="33299" anchor="ctr"/>
                </a:tc>
                <a:tc>
                  <a:txBody>
                    <a:bodyPr/>
                    <a:lstStyle/>
                    <a:p>
                      <a:pPr algn="ctr"/>
                      <a:r>
                        <a:rPr lang="tr-TR" sz="900">
                          <a:effectLst/>
                        </a:rPr>
                        <a:t>x</a:t>
                      </a:r>
                      <a:endParaRPr lang="tr-TR" sz="1700">
                        <a:effectLst/>
                      </a:endParaRPr>
                    </a:p>
                  </a:txBody>
                  <a:tcPr marL="66598" marR="66598" marT="33299" marB="33299" anchor="ctr"/>
                </a:tc>
                <a:tc>
                  <a:txBody>
                    <a:bodyPr/>
                    <a:lstStyle/>
                    <a:p>
                      <a:pPr algn="ctr"/>
                      <a:r>
                        <a:rPr lang="tr-TR" sz="900">
                          <a:effectLst/>
                        </a:rPr>
                        <a:t>x</a:t>
                      </a:r>
                      <a:endParaRPr lang="tr-TR" sz="1700">
                        <a:effectLst/>
                      </a:endParaRPr>
                    </a:p>
                  </a:txBody>
                  <a:tcPr marL="66598" marR="66598" marT="33299" marB="33299" anchor="ctr"/>
                </a:tc>
                <a:tc>
                  <a:txBody>
                    <a:bodyPr/>
                    <a:lstStyle/>
                    <a:p>
                      <a:pPr algn="ctr"/>
                      <a:r>
                        <a:rPr lang="tr-TR" sz="900" dirty="0">
                          <a:effectLst/>
                        </a:rPr>
                        <a:t>x</a:t>
                      </a:r>
                      <a:endParaRPr lang="tr-TR" sz="1700" dirty="0">
                        <a:effectLst/>
                      </a:endParaRPr>
                    </a:p>
                  </a:txBody>
                  <a:tcPr marL="66598" marR="66598" marT="33299" marB="33299" anchor="ctr"/>
                </a:tc>
                <a:tc>
                  <a:txBody>
                    <a:bodyPr/>
                    <a:lstStyle/>
                    <a:p>
                      <a:pPr algn="ctr"/>
                      <a:r>
                        <a:rPr lang="tr-TR" sz="900" dirty="0">
                          <a:effectLst/>
                        </a:rPr>
                        <a:t>x</a:t>
                      </a:r>
                      <a:endParaRPr lang="tr-TR" sz="1700" dirty="0">
                        <a:effectLst/>
                      </a:endParaRPr>
                    </a:p>
                  </a:txBody>
                  <a:tcPr marL="66598" marR="66598" marT="33299" marB="33299" anchor="ctr"/>
                </a:tc>
                <a:tc>
                  <a:txBody>
                    <a:bodyPr/>
                    <a:lstStyle/>
                    <a:p>
                      <a:pPr algn="ctr"/>
                      <a:r>
                        <a:rPr lang="tr-TR" sz="900" dirty="0">
                          <a:effectLst/>
                        </a:rPr>
                        <a:t>x</a:t>
                      </a:r>
                      <a:endParaRPr lang="tr-TR" sz="1700" dirty="0">
                        <a:effectLst/>
                      </a:endParaRPr>
                    </a:p>
                  </a:txBody>
                  <a:tcPr marL="66598" marR="66598" marT="33299" marB="33299" anchor="ctr"/>
                </a:tc>
                <a:tc>
                  <a:txBody>
                    <a:bodyPr/>
                    <a:lstStyle/>
                    <a:p>
                      <a:pPr algn="ctr"/>
                      <a:r>
                        <a:rPr lang="tr-TR" sz="900" dirty="0">
                          <a:effectLst/>
                        </a:rPr>
                        <a:t>x</a:t>
                      </a:r>
                      <a:endParaRPr lang="tr-TR" sz="1700" dirty="0">
                        <a:effectLst/>
                      </a:endParaRPr>
                    </a:p>
                  </a:txBody>
                  <a:tcPr marL="66598" marR="66598" marT="33299" marB="33299" anchor="ctr"/>
                </a:tc>
                <a:tc>
                  <a:txBody>
                    <a:bodyPr/>
                    <a:lstStyle/>
                    <a:p>
                      <a:pPr algn="ctr"/>
                      <a:r>
                        <a:rPr lang="tr-TR" sz="900" dirty="0">
                          <a:effectLst/>
                        </a:rPr>
                        <a:t>x</a:t>
                      </a:r>
                      <a:endParaRPr lang="tr-TR" sz="1700" dirty="0">
                        <a:effectLst/>
                      </a:endParaRPr>
                    </a:p>
                  </a:txBody>
                  <a:tcPr marL="66598" marR="66598" marT="33299" marB="33299" anchor="ctr"/>
                </a:tc>
                <a:tc>
                  <a:txBody>
                    <a:bodyPr/>
                    <a:lstStyle/>
                    <a:p>
                      <a:pPr algn="ctr"/>
                      <a:r>
                        <a:rPr lang="tr-TR" sz="900">
                          <a:effectLst/>
                        </a:rPr>
                        <a:t>x</a:t>
                      </a:r>
                      <a:endParaRPr lang="tr-TR" sz="1700">
                        <a:effectLst/>
                      </a:endParaRPr>
                    </a:p>
                  </a:txBody>
                  <a:tcPr marL="66598" marR="66598" marT="33299" marB="33299" anchor="ctr"/>
                </a:tc>
                <a:extLst>
                  <a:ext uri="{0D108BD9-81ED-4DB2-BD59-A6C34878D82A}">
                    <a16:rowId xmlns:a16="http://schemas.microsoft.com/office/drawing/2014/main" val="2302371976"/>
                  </a:ext>
                </a:extLst>
              </a:tr>
              <a:tr h="390255">
                <a:tc>
                  <a:txBody>
                    <a:bodyPr/>
                    <a:lstStyle/>
                    <a:p>
                      <a:pPr fontAlgn="t"/>
                      <a:r>
                        <a:rPr lang="tr-TR" sz="1000" dirty="0">
                          <a:effectLst/>
                        </a:rPr>
                        <a:t>THU Öğretmen Adayı Devam Çizelgesi (B) Uygulama-</a:t>
                      </a:r>
                      <a:r>
                        <a:rPr lang="tr-TR" sz="1000" dirty="0" err="1">
                          <a:effectLst/>
                        </a:rPr>
                        <a:t>Üni</a:t>
                      </a:r>
                      <a:r>
                        <a:rPr lang="tr-TR" sz="1000" dirty="0">
                          <a:effectLst/>
                        </a:rPr>
                        <a:t> Dışı.</a:t>
                      </a:r>
                      <a:endParaRPr lang="tr-TR" sz="1700" dirty="0">
                        <a:effectLst/>
                      </a:endParaRPr>
                    </a:p>
                  </a:txBody>
                  <a:tcPr marL="66598" marR="66598" marT="33299" marB="33299"/>
                </a:tc>
                <a:tc>
                  <a:txBody>
                    <a:bodyPr/>
                    <a:lstStyle/>
                    <a:p>
                      <a:pPr fontAlgn="t"/>
                      <a:r>
                        <a:rPr lang="tr-TR" sz="1700">
                          <a:effectLst/>
                        </a:rPr>
                        <a:t> </a:t>
                      </a:r>
                    </a:p>
                  </a:txBody>
                  <a:tcPr marL="66598" marR="66598" marT="33299" marB="33299"/>
                </a:tc>
                <a:tc>
                  <a:txBody>
                    <a:bodyPr/>
                    <a:lstStyle/>
                    <a:p>
                      <a:pPr fontAlgn="t"/>
                      <a:r>
                        <a:rPr lang="tr-TR" sz="1700">
                          <a:effectLst/>
                        </a:rPr>
                        <a:t> </a:t>
                      </a:r>
                    </a:p>
                  </a:txBody>
                  <a:tcPr marL="66598" marR="66598" marT="33299" marB="33299"/>
                </a:tc>
                <a:tc>
                  <a:txBody>
                    <a:bodyPr/>
                    <a:lstStyle/>
                    <a:p>
                      <a:pPr fontAlgn="t"/>
                      <a:r>
                        <a:rPr lang="tr-TR" sz="1700">
                          <a:effectLst/>
                        </a:rPr>
                        <a:t> </a:t>
                      </a:r>
                    </a:p>
                  </a:txBody>
                  <a:tcPr marL="66598" marR="66598" marT="33299" marB="33299"/>
                </a:tc>
                <a:tc>
                  <a:txBody>
                    <a:bodyPr/>
                    <a:lstStyle/>
                    <a:p>
                      <a:pPr algn="ctr" fontAlgn="t"/>
                      <a:r>
                        <a:rPr lang="tr-TR" sz="900">
                          <a:effectLst/>
                        </a:rPr>
                        <a:t>x</a:t>
                      </a:r>
                      <a:endParaRPr lang="tr-TR" sz="1700">
                        <a:effectLst/>
                      </a:endParaRPr>
                    </a:p>
                  </a:txBody>
                  <a:tcPr marL="66598" marR="66598" marT="33299" marB="33299"/>
                </a:tc>
                <a:tc>
                  <a:txBody>
                    <a:bodyPr/>
                    <a:lstStyle/>
                    <a:p>
                      <a:pPr algn="ctr" fontAlgn="t"/>
                      <a:r>
                        <a:rPr lang="tr-TR" sz="900">
                          <a:effectLst/>
                        </a:rPr>
                        <a:t>x</a:t>
                      </a:r>
                      <a:endParaRPr lang="tr-TR" sz="1700">
                        <a:effectLst/>
                      </a:endParaRPr>
                    </a:p>
                  </a:txBody>
                  <a:tcPr marL="66598" marR="66598" marT="33299" marB="33299"/>
                </a:tc>
                <a:tc>
                  <a:txBody>
                    <a:bodyPr/>
                    <a:lstStyle/>
                    <a:p>
                      <a:pPr algn="ctr" fontAlgn="t"/>
                      <a:r>
                        <a:rPr lang="tr-TR" sz="900">
                          <a:effectLst/>
                        </a:rPr>
                        <a:t>x</a:t>
                      </a:r>
                      <a:endParaRPr lang="tr-TR" sz="1700">
                        <a:effectLst/>
                      </a:endParaRPr>
                    </a:p>
                  </a:txBody>
                  <a:tcPr marL="66598" marR="66598" marT="33299" marB="33299"/>
                </a:tc>
                <a:tc>
                  <a:txBody>
                    <a:bodyPr/>
                    <a:lstStyle/>
                    <a:p>
                      <a:pPr algn="ctr" fontAlgn="t"/>
                      <a:r>
                        <a:rPr lang="tr-TR" sz="900">
                          <a:effectLst/>
                        </a:rPr>
                        <a:t>x</a:t>
                      </a:r>
                      <a:endParaRPr lang="tr-TR" sz="1700">
                        <a:effectLst/>
                      </a:endParaRPr>
                    </a:p>
                  </a:txBody>
                  <a:tcPr marL="66598" marR="66598" marT="33299" marB="33299"/>
                </a:tc>
                <a:tc>
                  <a:txBody>
                    <a:bodyPr/>
                    <a:lstStyle/>
                    <a:p>
                      <a:pPr algn="ctr" fontAlgn="t"/>
                      <a:r>
                        <a:rPr lang="tr-TR" sz="900">
                          <a:effectLst/>
                        </a:rPr>
                        <a:t>x</a:t>
                      </a:r>
                      <a:endParaRPr lang="tr-TR" sz="1700">
                        <a:effectLst/>
                      </a:endParaRPr>
                    </a:p>
                  </a:txBody>
                  <a:tcPr marL="66598" marR="66598" marT="33299" marB="33299"/>
                </a:tc>
                <a:tc>
                  <a:txBody>
                    <a:bodyPr/>
                    <a:lstStyle/>
                    <a:p>
                      <a:pPr algn="ctr" fontAlgn="t"/>
                      <a:r>
                        <a:rPr lang="tr-TR" sz="900">
                          <a:effectLst/>
                        </a:rPr>
                        <a:t>x</a:t>
                      </a:r>
                      <a:endParaRPr lang="tr-TR" sz="1700">
                        <a:effectLst/>
                      </a:endParaRPr>
                    </a:p>
                  </a:txBody>
                  <a:tcPr marL="66598" marR="66598" marT="33299" marB="33299"/>
                </a:tc>
                <a:tc>
                  <a:txBody>
                    <a:bodyPr/>
                    <a:lstStyle/>
                    <a:p>
                      <a:pPr algn="ctr" fontAlgn="t"/>
                      <a:r>
                        <a:rPr lang="tr-TR" sz="900">
                          <a:effectLst/>
                        </a:rPr>
                        <a:t>x</a:t>
                      </a:r>
                      <a:endParaRPr lang="tr-TR" sz="1700">
                        <a:effectLst/>
                      </a:endParaRPr>
                    </a:p>
                  </a:txBody>
                  <a:tcPr marL="66598" marR="66598" marT="33299" marB="33299"/>
                </a:tc>
                <a:tc>
                  <a:txBody>
                    <a:bodyPr/>
                    <a:lstStyle/>
                    <a:p>
                      <a:pPr algn="ctr" fontAlgn="t"/>
                      <a:r>
                        <a:rPr lang="tr-TR" sz="900">
                          <a:effectLst/>
                        </a:rPr>
                        <a:t>x</a:t>
                      </a:r>
                      <a:endParaRPr lang="tr-TR" sz="1700">
                        <a:effectLst/>
                      </a:endParaRPr>
                    </a:p>
                  </a:txBody>
                  <a:tcPr marL="66598" marR="66598" marT="33299" marB="33299"/>
                </a:tc>
                <a:tc>
                  <a:txBody>
                    <a:bodyPr/>
                    <a:lstStyle/>
                    <a:p>
                      <a:pPr algn="ctr" fontAlgn="t"/>
                      <a:r>
                        <a:rPr lang="tr-TR" sz="900">
                          <a:effectLst/>
                        </a:rPr>
                        <a:t>x</a:t>
                      </a:r>
                      <a:endParaRPr lang="tr-TR" sz="1700">
                        <a:effectLst/>
                      </a:endParaRPr>
                    </a:p>
                  </a:txBody>
                  <a:tcPr marL="66598" marR="66598" marT="33299" marB="33299"/>
                </a:tc>
                <a:tc>
                  <a:txBody>
                    <a:bodyPr/>
                    <a:lstStyle/>
                    <a:p>
                      <a:pPr algn="ctr" fontAlgn="t"/>
                      <a:r>
                        <a:rPr lang="tr-TR" sz="900">
                          <a:effectLst/>
                        </a:rPr>
                        <a:t>x</a:t>
                      </a:r>
                      <a:endParaRPr lang="tr-TR" sz="1700">
                        <a:effectLst/>
                      </a:endParaRPr>
                    </a:p>
                  </a:txBody>
                  <a:tcPr marL="66598" marR="66598" marT="33299" marB="33299"/>
                </a:tc>
                <a:tc>
                  <a:txBody>
                    <a:bodyPr/>
                    <a:lstStyle/>
                    <a:p>
                      <a:pPr fontAlgn="t"/>
                      <a:r>
                        <a:rPr lang="tr-TR" sz="1700">
                          <a:effectLst/>
                        </a:rPr>
                        <a:t> </a:t>
                      </a:r>
                    </a:p>
                  </a:txBody>
                  <a:tcPr marL="66598" marR="66598" marT="33299" marB="33299"/>
                </a:tc>
                <a:tc>
                  <a:txBody>
                    <a:bodyPr/>
                    <a:lstStyle/>
                    <a:p>
                      <a:pPr fontAlgn="t"/>
                      <a:r>
                        <a:rPr lang="tr-TR" sz="1700" dirty="0">
                          <a:effectLst/>
                        </a:rPr>
                        <a:t> </a:t>
                      </a:r>
                    </a:p>
                  </a:txBody>
                  <a:tcPr marL="66598" marR="66598" marT="33299" marB="33299"/>
                </a:tc>
                <a:extLst>
                  <a:ext uri="{0D108BD9-81ED-4DB2-BD59-A6C34878D82A}">
                    <a16:rowId xmlns:a16="http://schemas.microsoft.com/office/drawing/2014/main" val="1645460968"/>
                  </a:ext>
                </a:extLst>
              </a:tr>
            </a:tbl>
          </a:graphicData>
        </a:graphic>
      </p:graphicFrame>
    </p:spTree>
    <p:extLst>
      <p:ext uri="{BB962C8B-B14F-4D97-AF65-F5344CB8AC3E}">
        <p14:creationId xmlns:p14="http://schemas.microsoft.com/office/powerpoint/2010/main" val="3556035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p:cNvSpPr>
            <a:spLocks noGrp="1"/>
          </p:cNvSpPr>
          <p:nvPr>
            <p:ph type="body" sz="quarter" idx="11"/>
          </p:nvPr>
        </p:nvSpPr>
        <p:spPr>
          <a:xfrm>
            <a:off x="4295801" y="2200275"/>
            <a:ext cx="7066383" cy="4469085"/>
          </a:xfrm>
        </p:spPr>
        <p:txBody>
          <a:bodyPr>
            <a:normAutofit fontScale="55000" lnSpcReduction="20000"/>
          </a:bodyPr>
          <a:lstStyle/>
          <a:p>
            <a:pPr>
              <a:lnSpc>
                <a:spcPct val="120000"/>
              </a:lnSpc>
            </a:pPr>
            <a:r>
              <a:rPr lang="tr-TR" dirty="0">
                <a:solidFill>
                  <a:schemeClr val="tx1"/>
                </a:solidFill>
              </a:rPr>
              <a:t>Resmi ve özel okullar, özellikle zihinsel engelliler okulu, görme engelliler okulu, işitme engelliler okulu, yatılı ilköğretim bölge okulları, birleştirilmiş sınıfları olan köy okulları, </a:t>
            </a:r>
          </a:p>
          <a:p>
            <a:pPr>
              <a:lnSpc>
                <a:spcPct val="120000"/>
              </a:lnSpc>
              <a:spcBef>
                <a:spcPts val="600"/>
              </a:spcBef>
            </a:pPr>
            <a:r>
              <a:rPr lang="tr-TR" dirty="0">
                <a:solidFill>
                  <a:schemeClr val="tx1"/>
                </a:solidFill>
              </a:rPr>
              <a:t>Resmi ve özel hastaneler, </a:t>
            </a:r>
          </a:p>
          <a:p>
            <a:pPr>
              <a:lnSpc>
                <a:spcPct val="120000"/>
              </a:lnSpc>
              <a:spcBef>
                <a:spcPts val="600"/>
              </a:spcBef>
            </a:pPr>
            <a:r>
              <a:rPr lang="tr-TR" dirty="0">
                <a:solidFill>
                  <a:schemeClr val="tx1"/>
                </a:solidFill>
              </a:rPr>
              <a:t>Çocuk Esirgeme Kurumu'na bağlı merkezler, yetiştirme yurtları, </a:t>
            </a:r>
          </a:p>
          <a:p>
            <a:pPr>
              <a:lnSpc>
                <a:spcPct val="120000"/>
              </a:lnSpc>
              <a:spcBef>
                <a:spcPts val="600"/>
              </a:spcBef>
            </a:pPr>
            <a:r>
              <a:rPr lang="tr-TR" dirty="0">
                <a:solidFill>
                  <a:schemeClr val="tx1"/>
                </a:solidFill>
              </a:rPr>
              <a:t>Müzeler, ören yerleri, </a:t>
            </a:r>
          </a:p>
          <a:p>
            <a:pPr>
              <a:lnSpc>
                <a:spcPct val="120000"/>
              </a:lnSpc>
              <a:spcBef>
                <a:spcPts val="600"/>
              </a:spcBef>
            </a:pPr>
            <a:r>
              <a:rPr lang="tr-TR" dirty="0">
                <a:solidFill>
                  <a:schemeClr val="tx1"/>
                </a:solidFill>
              </a:rPr>
              <a:t>Galeriler ve kütüphaneler, </a:t>
            </a:r>
          </a:p>
          <a:p>
            <a:pPr>
              <a:lnSpc>
                <a:spcPct val="120000"/>
              </a:lnSpc>
              <a:spcBef>
                <a:spcPts val="600"/>
              </a:spcBef>
            </a:pPr>
            <a:r>
              <a:rPr lang="tr-TR" dirty="0">
                <a:solidFill>
                  <a:schemeClr val="tx1"/>
                </a:solidFill>
              </a:rPr>
              <a:t>Belediyelere bağlı birimler, </a:t>
            </a:r>
          </a:p>
          <a:p>
            <a:pPr>
              <a:lnSpc>
                <a:spcPct val="120000"/>
              </a:lnSpc>
              <a:spcBef>
                <a:spcPts val="600"/>
              </a:spcBef>
            </a:pPr>
            <a:r>
              <a:rPr lang="tr-TR" dirty="0">
                <a:solidFill>
                  <a:schemeClr val="tx1"/>
                </a:solidFill>
              </a:rPr>
              <a:t>Aşevi, huzurevi gibi sosyal hizmet alanları, </a:t>
            </a:r>
          </a:p>
          <a:p>
            <a:pPr>
              <a:lnSpc>
                <a:spcPct val="120000"/>
              </a:lnSpc>
              <a:spcBef>
                <a:spcPts val="600"/>
              </a:spcBef>
            </a:pPr>
            <a:r>
              <a:rPr lang="tr-TR" dirty="0">
                <a:solidFill>
                  <a:schemeClr val="tx1"/>
                </a:solidFill>
              </a:rPr>
              <a:t>Üniversite, </a:t>
            </a:r>
          </a:p>
          <a:p>
            <a:pPr>
              <a:lnSpc>
                <a:spcPct val="120000"/>
              </a:lnSpc>
              <a:spcBef>
                <a:spcPts val="600"/>
              </a:spcBef>
            </a:pPr>
            <a:r>
              <a:rPr lang="tr-TR" dirty="0">
                <a:solidFill>
                  <a:schemeClr val="tx1"/>
                </a:solidFill>
              </a:rPr>
              <a:t>Kamu yararına çalışan dernekler ve vakıflar; (Kızılay, Yeşilay, Verem Savaş Derneği, TEMA, Türk Silahlı Kuvvetlerini Güçlendirme Vakfı vb. gibi), </a:t>
            </a:r>
          </a:p>
          <a:p>
            <a:pPr>
              <a:lnSpc>
                <a:spcPct val="120000"/>
              </a:lnSpc>
              <a:spcBef>
                <a:spcPts val="600"/>
              </a:spcBef>
            </a:pPr>
            <a:r>
              <a:rPr lang="tr-TR" dirty="0">
                <a:solidFill>
                  <a:schemeClr val="tx1"/>
                </a:solidFill>
              </a:rPr>
              <a:t>Cezaevleri ve çocuk ıslahevleri, </a:t>
            </a:r>
          </a:p>
          <a:p>
            <a:pPr>
              <a:lnSpc>
                <a:spcPct val="120000"/>
              </a:lnSpc>
              <a:spcBef>
                <a:spcPts val="600"/>
              </a:spcBef>
            </a:pPr>
            <a:r>
              <a:rPr lang="tr-TR" dirty="0">
                <a:solidFill>
                  <a:schemeClr val="tx1"/>
                </a:solidFill>
              </a:rPr>
              <a:t>Hayvan barınakları, </a:t>
            </a:r>
          </a:p>
          <a:p>
            <a:pPr>
              <a:lnSpc>
                <a:spcPct val="120000"/>
              </a:lnSpc>
              <a:spcBef>
                <a:spcPts val="600"/>
              </a:spcBef>
            </a:pPr>
            <a:r>
              <a:rPr lang="tr-TR" dirty="0">
                <a:solidFill>
                  <a:schemeClr val="tx1"/>
                </a:solidFill>
              </a:rPr>
              <a:t>Meslek odaları, </a:t>
            </a:r>
          </a:p>
          <a:p>
            <a:pPr>
              <a:lnSpc>
                <a:spcPct val="120000"/>
              </a:lnSpc>
              <a:spcBef>
                <a:spcPts val="600"/>
              </a:spcBef>
            </a:pPr>
            <a:r>
              <a:rPr lang="tr-TR" dirty="0">
                <a:solidFill>
                  <a:schemeClr val="tx1"/>
                </a:solidFill>
              </a:rPr>
              <a:t>Bilim Merkezleri,</a:t>
            </a:r>
          </a:p>
          <a:p>
            <a:pPr>
              <a:lnSpc>
                <a:spcPct val="120000"/>
              </a:lnSpc>
              <a:spcBef>
                <a:spcPts val="600"/>
              </a:spcBef>
            </a:pPr>
            <a:r>
              <a:rPr lang="tr-TR" dirty="0">
                <a:solidFill>
                  <a:schemeClr val="tx1"/>
                </a:solidFill>
              </a:rPr>
              <a:t>Organize sanayi bölgesi ve sanayi, </a:t>
            </a:r>
          </a:p>
          <a:p>
            <a:pPr>
              <a:lnSpc>
                <a:spcPct val="120000"/>
              </a:lnSpc>
              <a:spcBef>
                <a:spcPts val="600"/>
              </a:spcBef>
            </a:pPr>
            <a:r>
              <a:rPr lang="tr-TR" dirty="0">
                <a:solidFill>
                  <a:schemeClr val="tx1"/>
                </a:solidFill>
              </a:rPr>
              <a:t>Muhtarlıklar, </a:t>
            </a:r>
          </a:p>
          <a:p>
            <a:pPr>
              <a:lnSpc>
                <a:spcPct val="120000"/>
              </a:lnSpc>
              <a:spcBef>
                <a:spcPts val="600"/>
              </a:spcBef>
            </a:pPr>
            <a:r>
              <a:rPr lang="tr-TR" dirty="0">
                <a:solidFill>
                  <a:schemeClr val="tx1"/>
                </a:solidFill>
              </a:rPr>
              <a:t>Okul aile birlikleri… vb.</a:t>
            </a:r>
          </a:p>
        </p:txBody>
      </p:sp>
      <p:sp>
        <p:nvSpPr>
          <p:cNvPr id="3" name="Unvan 2"/>
          <p:cNvSpPr>
            <a:spLocks noGrp="1"/>
          </p:cNvSpPr>
          <p:nvPr>
            <p:ph type="title"/>
          </p:nvPr>
        </p:nvSpPr>
        <p:spPr>
          <a:xfrm>
            <a:off x="119337" y="188640"/>
            <a:ext cx="7066383" cy="2133598"/>
          </a:xfrm>
        </p:spPr>
        <p:txBody>
          <a:bodyPr>
            <a:normAutofit/>
          </a:bodyPr>
          <a:lstStyle/>
          <a:p>
            <a:r>
              <a:rPr lang="tr-TR" sz="2800" dirty="0"/>
              <a:t>ETKİNLİKLERİN </a:t>
            </a:r>
            <a:br>
              <a:rPr lang="tr-TR" sz="2800" dirty="0"/>
            </a:br>
            <a:r>
              <a:rPr lang="tr-TR" sz="2800" dirty="0"/>
              <a:t>YÜRÜTÜLEBİLECEĞİ </a:t>
            </a:r>
            <a:br>
              <a:rPr lang="tr-TR" sz="2800" dirty="0"/>
            </a:br>
            <a:r>
              <a:rPr lang="tr-TR" sz="2800" dirty="0"/>
              <a:t>BAZI KURUM VE </a:t>
            </a:r>
            <a:br>
              <a:rPr lang="tr-TR" sz="2800" dirty="0"/>
            </a:br>
            <a:r>
              <a:rPr lang="tr-TR" sz="2800" dirty="0"/>
              <a:t>KURULUŞLAR</a:t>
            </a:r>
          </a:p>
        </p:txBody>
      </p:sp>
    </p:spTree>
    <p:extLst>
      <p:ext uri="{BB962C8B-B14F-4D97-AF65-F5344CB8AC3E}">
        <p14:creationId xmlns:p14="http://schemas.microsoft.com/office/powerpoint/2010/main" val="2997096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4003271-B7B6-40B9-B32A-F24DDAFF2AB5}"/>
              </a:ext>
            </a:extLst>
          </p:cNvPr>
          <p:cNvSpPr>
            <a:spLocks noGrp="1"/>
          </p:cNvSpPr>
          <p:nvPr>
            <p:ph type="body" sz="quarter" idx="11"/>
          </p:nvPr>
        </p:nvSpPr>
        <p:spPr>
          <a:xfrm>
            <a:off x="5231904" y="2259106"/>
            <a:ext cx="6274296" cy="4384582"/>
          </a:xfrm>
        </p:spPr>
        <p:txBody>
          <a:bodyPr>
            <a:normAutofit fontScale="47500" lnSpcReduction="20000"/>
          </a:bodyPr>
          <a:lstStyle/>
          <a:p>
            <a:pPr marL="0" indent="0">
              <a:spcBef>
                <a:spcPts val="600"/>
              </a:spcBef>
              <a:buNone/>
            </a:pPr>
            <a:r>
              <a:rPr lang="tr-TR" sz="2500" b="1" dirty="0">
                <a:solidFill>
                  <a:schemeClr val="tx1"/>
                </a:solidFill>
                <a:latin typeface="+mj-lt"/>
              </a:rPr>
              <a:t>Genel Bilgiler </a:t>
            </a:r>
          </a:p>
          <a:p>
            <a:pPr>
              <a:spcBef>
                <a:spcPts val="600"/>
              </a:spcBef>
            </a:pPr>
            <a:r>
              <a:rPr lang="tr-TR" sz="2500" dirty="0">
                <a:solidFill>
                  <a:schemeClr val="tx1"/>
                </a:solidFill>
                <a:latin typeface="+mj-lt"/>
                <a:hlinkClick r:id="rId3">
                  <a:extLst>
                    <a:ext uri="{A12FA001-AC4F-418D-AE19-62706E023703}">
                      <ahyp:hlinkClr xmlns:ahyp="http://schemas.microsoft.com/office/drawing/2018/hyperlinkcolor" val="tx"/>
                    </a:ext>
                  </a:extLst>
                </a:hlinkClick>
              </a:rPr>
              <a:t>Başvuru formunu</a:t>
            </a:r>
            <a:r>
              <a:rPr lang="tr-TR" sz="2500" dirty="0">
                <a:solidFill>
                  <a:schemeClr val="tx1"/>
                </a:solidFill>
                <a:latin typeface="+mj-lt"/>
              </a:rPr>
              <a:t> tamamen bilgisayar ortamında doldurup </a:t>
            </a:r>
            <a:r>
              <a:rPr lang="tr-TR" sz="2500" u="sng" dirty="0">
                <a:solidFill>
                  <a:schemeClr val="tx1"/>
                </a:solidFill>
                <a:latin typeface="+mj-lt"/>
              </a:rPr>
              <a:t>egitimthu@uludag.edu.tr</a:t>
            </a:r>
            <a:r>
              <a:rPr lang="tr-TR" sz="2500" dirty="0">
                <a:solidFill>
                  <a:schemeClr val="tx1"/>
                </a:solidFill>
                <a:latin typeface="+mj-lt"/>
              </a:rPr>
              <a:t>  mail adresine “Proje Ortaklığı Başvuru”  Konu başlığı ile gönderiniz.</a:t>
            </a:r>
          </a:p>
          <a:p>
            <a:pPr marL="0" indent="0">
              <a:spcBef>
                <a:spcPts val="600"/>
              </a:spcBef>
              <a:buNone/>
            </a:pPr>
            <a:r>
              <a:rPr lang="tr-TR" sz="2500" b="1" dirty="0">
                <a:solidFill>
                  <a:schemeClr val="tx1"/>
                </a:solidFill>
                <a:latin typeface="+mj-lt"/>
              </a:rPr>
              <a:t>Kontrol</a:t>
            </a:r>
            <a:endParaRPr lang="tr-TR" sz="2500" dirty="0">
              <a:solidFill>
                <a:schemeClr val="tx1"/>
              </a:solidFill>
              <a:latin typeface="+mj-lt"/>
            </a:endParaRPr>
          </a:p>
          <a:p>
            <a:pPr>
              <a:spcBef>
                <a:spcPts val="600"/>
              </a:spcBef>
            </a:pPr>
            <a:r>
              <a:rPr lang="tr-TR" sz="2500" dirty="0">
                <a:solidFill>
                  <a:schemeClr val="tx1"/>
                </a:solidFill>
                <a:latin typeface="+mj-lt"/>
              </a:rPr>
              <a:t>Başvuru formunda yer alan bütün sorulara cevapladığınızdan ve iletişim bilgilerinizin doğruluğundan emin olunuz.  </a:t>
            </a:r>
          </a:p>
          <a:p>
            <a:pPr marL="0" indent="0">
              <a:spcBef>
                <a:spcPts val="600"/>
              </a:spcBef>
              <a:buNone/>
            </a:pPr>
            <a:r>
              <a:rPr lang="tr-TR" sz="2500" b="1" dirty="0">
                <a:solidFill>
                  <a:schemeClr val="tx1"/>
                </a:solidFill>
                <a:latin typeface="+mj-lt"/>
              </a:rPr>
              <a:t>Başvuru Takvimi</a:t>
            </a:r>
            <a:endParaRPr lang="tr-TR" sz="2500" dirty="0">
              <a:solidFill>
                <a:schemeClr val="tx1"/>
              </a:solidFill>
              <a:latin typeface="+mj-lt"/>
            </a:endParaRPr>
          </a:p>
          <a:p>
            <a:pPr>
              <a:spcBef>
                <a:spcPts val="600"/>
              </a:spcBef>
            </a:pPr>
            <a:r>
              <a:rPr lang="tr-TR" sz="2500" dirty="0">
                <a:solidFill>
                  <a:schemeClr val="tx1"/>
                </a:solidFill>
                <a:latin typeface="+mj-lt"/>
              </a:rPr>
              <a:t>Topluma Hizmet Uygulamaları dersi kapsamında proje ortaklığı başvuruları her akademik yılın güz dönemi için </a:t>
            </a:r>
            <a:r>
              <a:rPr lang="tr-TR" sz="2500" i="1" dirty="0">
                <a:solidFill>
                  <a:schemeClr val="tx1"/>
                </a:solidFill>
                <a:latin typeface="+mj-lt"/>
              </a:rPr>
              <a:t>temmuz-ağustos a</a:t>
            </a:r>
            <a:r>
              <a:rPr lang="tr-TR" sz="2500" dirty="0">
                <a:solidFill>
                  <a:schemeClr val="tx1"/>
                </a:solidFill>
                <a:latin typeface="+mj-lt"/>
              </a:rPr>
              <a:t>ylarında bahar dönemi için </a:t>
            </a:r>
            <a:r>
              <a:rPr lang="tr-TR" sz="2500" i="1" dirty="0">
                <a:solidFill>
                  <a:schemeClr val="tx1"/>
                </a:solidFill>
                <a:latin typeface="+mj-lt"/>
              </a:rPr>
              <a:t>aralık-ocak</a:t>
            </a:r>
            <a:r>
              <a:rPr lang="tr-TR" sz="2500" dirty="0">
                <a:solidFill>
                  <a:schemeClr val="tx1"/>
                </a:solidFill>
                <a:latin typeface="+mj-lt"/>
              </a:rPr>
              <a:t> aylarında alınacaktır.</a:t>
            </a:r>
          </a:p>
          <a:p>
            <a:pPr marL="0" indent="0">
              <a:spcBef>
                <a:spcPts val="600"/>
              </a:spcBef>
              <a:buNone/>
            </a:pPr>
            <a:r>
              <a:rPr lang="tr-TR" sz="2500" b="1" dirty="0">
                <a:solidFill>
                  <a:schemeClr val="tx1"/>
                </a:solidFill>
                <a:latin typeface="+mj-lt"/>
              </a:rPr>
              <a:t>Değerlendirme</a:t>
            </a:r>
          </a:p>
          <a:p>
            <a:pPr marL="0" indent="0">
              <a:spcBef>
                <a:spcPts val="600"/>
              </a:spcBef>
              <a:buNone/>
            </a:pPr>
            <a:r>
              <a:rPr lang="tr-TR" sz="2500" dirty="0">
                <a:solidFill>
                  <a:schemeClr val="tx1"/>
                </a:solidFill>
                <a:latin typeface="+mj-lt"/>
              </a:rPr>
              <a:t>İlk değerlendirme Topluma Hizmet Uygulamaları Koordinatörler kurulu tarafından yapılacaktır. Değerlendirme sonucu, başvuruda bulunan kurum ve kuruluşların proje önerileri, topluma hizmet uygulaması yönergesinde belirtilen genel ilkelere uygun olup olmadığına göre değerlendirilerek uygun görülen projeler anabilim dallarında dersi seçen öğretmen adaylarının proje danışmanları tarafından projelere yönlendirilmesi veya paydaşlar ile iletişime geçilmesi sağlanacaktır.  </a:t>
            </a:r>
          </a:p>
          <a:p>
            <a:pPr marL="0" indent="0">
              <a:spcBef>
                <a:spcPts val="600"/>
              </a:spcBef>
              <a:buNone/>
            </a:pPr>
            <a:endParaRPr lang="tr-TR" sz="2500" b="1" dirty="0">
              <a:solidFill>
                <a:schemeClr val="tx1"/>
              </a:solidFill>
              <a:latin typeface="+mj-lt"/>
            </a:endParaRPr>
          </a:p>
          <a:p>
            <a:pPr marL="0" indent="0">
              <a:spcBef>
                <a:spcPts val="600"/>
              </a:spcBef>
              <a:buNone/>
            </a:pPr>
            <a:r>
              <a:rPr lang="tr-TR" sz="2500" b="1" dirty="0">
                <a:solidFill>
                  <a:schemeClr val="tx1"/>
                </a:solidFill>
                <a:latin typeface="+mj-lt"/>
              </a:rPr>
              <a:t>-LÖSEV</a:t>
            </a:r>
          </a:p>
          <a:p>
            <a:pPr marL="0" indent="0">
              <a:spcBef>
                <a:spcPts val="600"/>
              </a:spcBef>
              <a:buNone/>
            </a:pPr>
            <a:r>
              <a:rPr lang="tr-TR" sz="2500" dirty="0">
                <a:solidFill>
                  <a:schemeClr val="tx1"/>
                </a:solidFill>
                <a:latin typeface="+mj-lt"/>
              </a:rPr>
              <a:t>-</a:t>
            </a:r>
            <a:r>
              <a:rPr lang="tr-TR" sz="2500" b="1" dirty="0">
                <a:solidFill>
                  <a:schemeClr val="tx1"/>
                </a:solidFill>
                <a:latin typeface="+mj-lt"/>
              </a:rPr>
              <a:t>GENÇ OFİS</a:t>
            </a:r>
          </a:p>
        </p:txBody>
      </p:sp>
      <p:sp>
        <p:nvSpPr>
          <p:cNvPr id="3" name="Title 2">
            <a:extLst>
              <a:ext uri="{FF2B5EF4-FFF2-40B4-BE49-F238E27FC236}">
                <a16:creationId xmlns:a16="http://schemas.microsoft.com/office/drawing/2014/main" id="{04D22707-E176-420E-82BA-54F425AA042E}"/>
              </a:ext>
            </a:extLst>
          </p:cNvPr>
          <p:cNvSpPr>
            <a:spLocks noGrp="1"/>
          </p:cNvSpPr>
          <p:nvPr>
            <p:ph type="title"/>
          </p:nvPr>
        </p:nvSpPr>
        <p:spPr/>
        <p:txBody>
          <a:bodyPr>
            <a:normAutofit fontScale="90000"/>
          </a:bodyPr>
          <a:lstStyle/>
          <a:p>
            <a:r>
              <a:rPr lang="tr-TR" dirty="0">
                <a:solidFill>
                  <a:schemeClr val="accent4"/>
                </a:solidFill>
              </a:rPr>
              <a:t>Paydaşımız ol!</a:t>
            </a:r>
            <a:r>
              <a:rPr lang="tr-TR" dirty="0"/>
              <a:t> Topluma Hizmet Uygulamaları</a:t>
            </a:r>
            <a:br>
              <a:rPr lang="tr-TR" dirty="0"/>
            </a:br>
            <a:r>
              <a:rPr lang="tr-TR" dirty="0"/>
              <a:t>Proje Ortaklığı Başvurusu-1</a:t>
            </a:r>
            <a:br>
              <a:rPr lang="tr-TR" dirty="0"/>
            </a:br>
            <a:br>
              <a:rPr lang="tr-TR" dirty="0"/>
            </a:br>
            <a:endParaRPr lang="en-US" dirty="0">
              <a:solidFill>
                <a:schemeClr val="accent4"/>
              </a:solidFill>
            </a:endParaRPr>
          </a:p>
        </p:txBody>
      </p:sp>
      <p:pic>
        <p:nvPicPr>
          <p:cNvPr id="2" name="Graphic 1" descr="sketch of a few books with a pencil">
            <a:extLst>
              <a:ext uri="{FF2B5EF4-FFF2-40B4-BE49-F238E27FC236}">
                <a16:creationId xmlns:a16="http://schemas.microsoft.com/office/drawing/2014/main" id="{06389758-9BA9-4795-A7A1-3F2CF0EE0C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55640" y="4020533"/>
            <a:ext cx="1905000" cy="2228850"/>
          </a:xfrm>
          <a:prstGeom prst="rect">
            <a:avLst/>
          </a:prstGeom>
        </p:spPr>
      </p:pic>
    </p:spTree>
    <p:extLst>
      <p:ext uri="{BB962C8B-B14F-4D97-AF65-F5344CB8AC3E}">
        <p14:creationId xmlns:p14="http://schemas.microsoft.com/office/powerpoint/2010/main" val="229919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a:extLst>
              <a:ext uri="{FF2B5EF4-FFF2-40B4-BE49-F238E27FC236}">
                <a16:creationId xmlns:a16="http://schemas.microsoft.com/office/drawing/2014/main" id="{8EA162D3-C75F-3395-6830-E5410674D866}"/>
              </a:ext>
            </a:extLst>
          </p:cNvPr>
          <p:cNvSpPr>
            <a:spLocks noGrp="1"/>
          </p:cNvSpPr>
          <p:nvPr>
            <p:ph type="body" sz="quarter" idx="11"/>
          </p:nvPr>
        </p:nvSpPr>
        <p:spPr>
          <a:xfrm>
            <a:off x="4571604" y="2819398"/>
            <a:ext cx="6936006" cy="3352802"/>
          </a:xfrm>
        </p:spPr>
        <p:txBody>
          <a:bodyPr/>
          <a:lstStyle/>
          <a:p>
            <a:r>
              <a:rPr lang="tr-TR" dirty="0">
                <a:solidFill>
                  <a:schemeClr val="tx1"/>
                </a:solidFill>
              </a:rPr>
              <a:t>21. YÜZYIL BECERİLERİNDEN </a:t>
            </a:r>
          </a:p>
          <a:p>
            <a:endParaRPr lang="tr-TR" dirty="0">
              <a:solidFill>
                <a:schemeClr val="tx1"/>
              </a:solidFill>
            </a:endParaRPr>
          </a:p>
          <a:p>
            <a:r>
              <a:rPr lang="tr-TR" u="sng" dirty="0">
                <a:solidFill>
                  <a:schemeClr val="tx1"/>
                </a:solidFill>
              </a:rPr>
              <a:t>«İLETİŞİM VE İŞBİRLİĞİ»</a:t>
            </a:r>
          </a:p>
        </p:txBody>
      </p:sp>
      <p:sp>
        <p:nvSpPr>
          <p:cNvPr id="3" name="Başlık 2">
            <a:extLst>
              <a:ext uri="{FF2B5EF4-FFF2-40B4-BE49-F238E27FC236}">
                <a16:creationId xmlns:a16="http://schemas.microsoft.com/office/drawing/2014/main" id="{E3A1619C-A49E-B93F-BEFE-330449B7D538}"/>
              </a:ext>
            </a:extLst>
          </p:cNvPr>
          <p:cNvSpPr>
            <a:spLocks noGrp="1"/>
          </p:cNvSpPr>
          <p:nvPr>
            <p:ph type="title"/>
          </p:nvPr>
        </p:nvSpPr>
        <p:spPr/>
        <p:txBody>
          <a:bodyPr>
            <a:normAutofit fontScale="90000"/>
          </a:bodyPr>
          <a:lstStyle/>
          <a:p>
            <a:r>
              <a:rPr lang="tr-TR" dirty="0"/>
              <a:t>2023-2024 BAHAR YARIYILI FAKÜLTE TEMAMIZ </a:t>
            </a:r>
          </a:p>
        </p:txBody>
      </p:sp>
    </p:spTree>
    <p:extLst>
      <p:ext uri="{BB962C8B-B14F-4D97-AF65-F5344CB8AC3E}">
        <p14:creationId xmlns:p14="http://schemas.microsoft.com/office/powerpoint/2010/main" val="3533588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type="body" sz="quarter" idx="11"/>
          </p:nvPr>
        </p:nvSpPr>
        <p:spPr>
          <a:xfrm>
            <a:off x="5161607" y="2300288"/>
            <a:ext cx="6130280" cy="4343400"/>
          </a:xfrm>
        </p:spPr>
        <p:txBody>
          <a:bodyPr>
            <a:normAutofit/>
          </a:bodyPr>
          <a:lstStyle/>
          <a:p>
            <a:r>
              <a:rPr lang="tr-TR" dirty="0">
                <a:solidFill>
                  <a:schemeClr val="tx1"/>
                </a:solidFill>
              </a:rPr>
              <a:t>Projeye ilişkin gerekli izinlerin alınması</a:t>
            </a:r>
          </a:p>
          <a:p>
            <a:r>
              <a:rPr lang="tr-TR" dirty="0">
                <a:solidFill>
                  <a:schemeClr val="tx1"/>
                </a:solidFill>
              </a:rPr>
              <a:t>Projede herhangi bir maddi akış olmaması</a:t>
            </a:r>
          </a:p>
          <a:p>
            <a:r>
              <a:rPr lang="tr-TR" dirty="0">
                <a:solidFill>
                  <a:schemeClr val="tx1"/>
                </a:solidFill>
              </a:rPr>
              <a:t>İşbirliği yapılacak kurumların vizyon ve misyonlarının dikkatlice incelenmesi</a:t>
            </a:r>
          </a:p>
          <a:p>
            <a:r>
              <a:rPr lang="tr-TR" dirty="0">
                <a:solidFill>
                  <a:schemeClr val="tx1"/>
                </a:solidFill>
              </a:rPr>
              <a:t>Öğrencilerin haftalık teorik ders toplantılarına </a:t>
            </a:r>
            <a:r>
              <a:rPr lang="tr-TR" dirty="0" err="1">
                <a:solidFill>
                  <a:schemeClr val="tx1"/>
                </a:solidFill>
              </a:rPr>
              <a:t>iştirakının</a:t>
            </a:r>
            <a:r>
              <a:rPr lang="tr-TR" dirty="0">
                <a:solidFill>
                  <a:schemeClr val="tx1"/>
                </a:solidFill>
              </a:rPr>
              <a:t> sağlanarak proje sürecinin kontrolü</a:t>
            </a:r>
          </a:p>
          <a:p>
            <a:r>
              <a:rPr lang="tr-TR" dirty="0">
                <a:solidFill>
                  <a:schemeClr val="tx1"/>
                </a:solidFill>
              </a:rPr>
              <a:t>Öğrencilerin uygulama ders saatlerine </a:t>
            </a:r>
            <a:r>
              <a:rPr lang="tr-TR" dirty="0" err="1">
                <a:solidFill>
                  <a:schemeClr val="tx1"/>
                </a:solidFill>
              </a:rPr>
              <a:t>iştiraklarının</a:t>
            </a:r>
            <a:r>
              <a:rPr lang="tr-TR" dirty="0">
                <a:solidFill>
                  <a:schemeClr val="tx1"/>
                </a:solidFill>
              </a:rPr>
              <a:t> sağlanması için kurum işbirlikçileri ile etkili iletişim ağı kurulması</a:t>
            </a:r>
          </a:p>
          <a:p>
            <a:r>
              <a:rPr lang="tr-TR" dirty="0">
                <a:solidFill>
                  <a:schemeClr val="tx1"/>
                </a:solidFill>
              </a:rPr>
              <a:t>Raporlama ve </a:t>
            </a:r>
            <a:r>
              <a:rPr lang="tr-TR" dirty="0" err="1">
                <a:solidFill>
                  <a:schemeClr val="tx1"/>
                </a:solidFill>
              </a:rPr>
              <a:t>dökümantasyonda</a:t>
            </a:r>
            <a:r>
              <a:rPr lang="tr-TR" dirty="0">
                <a:solidFill>
                  <a:schemeClr val="tx1"/>
                </a:solidFill>
              </a:rPr>
              <a:t> tek bir düzen</a:t>
            </a:r>
          </a:p>
        </p:txBody>
      </p:sp>
      <p:sp>
        <p:nvSpPr>
          <p:cNvPr id="2" name="Başlık 1"/>
          <p:cNvSpPr>
            <a:spLocks noGrp="1"/>
          </p:cNvSpPr>
          <p:nvPr>
            <p:ph type="title"/>
          </p:nvPr>
        </p:nvSpPr>
        <p:spPr/>
        <p:txBody>
          <a:bodyPr>
            <a:normAutofit fontScale="90000"/>
          </a:bodyPr>
          <a:lstStyle/>
          <a:p>
            <a:r>
              <a:rPr lang="tr-TR" dirty="0"/>
              <a:t>THU DERSİNİN UYGULANMASI SÜRECİNDE DİKKAT EDİLECEK HUSUSLAR</a:t>
            </a:r>
          </a:p>
        </p:txBody>
      </p:sp>
    </p:spTree>
    <p:extLst>
      <p:ext uri="{BB962C8B-B14F-4D97-AF65-F5344CB8AC3E}">
        <p14:creationId xmlns:p14="http://schemas.microsoft.com/office/powerpoint/2010/main" val="1573242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495AC-828B-BF48-8A81-64460C8344D0}"/>
              </a:ext>
            </a:extLst>
          </p:cNvPr>
          <p:cNvSpPr>
            <a:spLocks noGrp="1"/>
          </p:cNvSpPr>
          <p:nvPr>
            <p:ph type="title"/>
          </p:nvPr>
        </p:nvSpPr>
        <p:spPr/>
        <p:txBody>
          <a:bodyPr/>
          <a:lstStyle/>
          <a:p>
            <a:r>
              <a:rPr lang="tr-TR" dirty="0"/>
              <a:t>Ricamız;</a:t>
            </a:r>
            <a:endParaRPr lang="en-US" dirty="0"/>
          </a:p>
        </p:txBody>
      </p:sp>
      <p:sp>
        <p:nvSpPr>
          <p:cNvPr id="3" name="Content Placeholder 2">
            <a:extLst>
              <a:ext uri="{FF2B5EF4-FFF2-40B4-BE49-F238E27FC236}">
                <a16:creationId xmlns:a16="http://schemas.microsoft.com/office/drawing/2014/main" id="{11501951-E820-9A40-A58A-02C9B6F6CE8C}"/>
              </a:ext>
            </a:extLst>
          </p:cNvPr>
          <p:cNvSpPr>
            <a:spLocks noGrp="1"/>
          </p:cNvSpPr>
          <p:nvPr>
            <p:ph idx="1"/>
          </p:nvPr>
        </p:nvSpPr>
        <p:spPr/>
        <p:txBody>
          <a:bodyPr vert="horz" lIns="121899" tIns="60949" rIns="121899" bIns="60949" rtlCol="0" anchor="t">
            <a:normAutofit fontScale="85000" lnSpcReduction="10000"/>
          </a:bodyPr>
          <a:lstStyle/>
          <a:p>
            <a:pPr marL="304165" indent="-304165">
              <a:buClr>
                <a:schemeClr val="tx1"/>
              </a:buClr>
            </a:pPr>
            <a:r>
              <a:rPr lang="tr-TR" dirty="0"/>
              <a:t>Lütfen proje danışmanları ile iletişim içerisinde olunuz. Karşılaştıkları sorunları not ediniz. </a:t>
            </a:r>
          </a:p>
          <a:p>
            <a:pPr marL="304165" indent="-304165">
              <a:buClr>
                <a:schemeClr val="tx1"/>
              </a:buClr>
            </a:pPr>
            <a:r>
              <a:rPr lang="tr-TR" dirty="0"/>
              <a:t>Anabilim Dalınızda yapılan proje önerileri ile ilgili olarak proje danışmanları ile toplantı düzenleyiniz.</a:t>
            </a:r>
            <a:endParaRPr lang="en-US" dirty="0"/>
          </a:p>
          <a:p>
            <a:pPr marL="304165" indent="-304165">
              <a:buClr>
                <a:schemeClr val="tx1"/>
              </a:buClr>
            </a:pPr>
            <a:r>
              <a:rPr lang="tr-TR" dirty="0"/>
              <a:t>Sürecin işleyişi ile yakından ilgileniniz.</a:t>
            </a:r>
          </a:p>
          <a:p>
            <a:pPr marL="304165" indent="-304165">
              <a:buClr>
                <a:schemeClr val="tx1"/>
              </a:buClr>
            </a:pPr>
            <a:r>
              <a:rPr lang="tr-TR" dirty="0">
                <a:ea typeface="+mn-lt"/>
                <a:cs typeface="+mn-lt"/>
              </a:rPr>
              <a:t>İzin talep edilen kurum ve kuruluşların listesini sizlerden istenen tarihler içerisinde ve formatta ayrıca </a:t>
            </a:r>
            <a:r>
              <a:rPr lang="tr-TR" dirty="0">
                <a:ea typeface="+mn-lt"/>
                <a:cs typeface="+mn-lt"/>
                <a:hlinkClick r:id="rId2"/>
              </a:rPr>
              <a:t>egitimthu@uludag.edu.tr</a:t>
            </a:r>
            <a:r>
              <a:rPr lang="tr-TR" dirty="0">
                <a:ea typeface="+mn-lt"/>
                <a:cs typeface="+mn-lt"/>
              </a:rPr>
              <a:t> adresine de gönderiniz.</a:t>
            </a:r>
          </a:p>
          <a:p>
            <a:pPr marL="304165" indent="-304165">
              <a:buClr>
                <a:schemeClr val="tx1"/>
              </a:buClr>
            </a:pPr>
            <a:r>
              <a:rPr lang="en-US" dirty="0">
                <a:ea typeface="+mn-lt"/>
                <a:cs typeface="+mn-lt"/>
              </a:rPr>
              <a:t>(</a:t>
            </a:r>
            <a:r>
              <a:rPr lang="en-US" b="1" dirty="0">
                <a:solidFill>
                  <a:schemeClr val="tx1"/>
                </a:solidFill>
                <a:ea typeface="+mn-lt"/>
                <a:cs typeface="+mn-lt"/>
              </a:rPr>
              <a:t>2023-2024 </a:t>
            </a:r>
            <a:r>
              <a:rPr lang="en-US" b="1" dirty="0" err="1">
                <a:solidFill>
                  <a:schemeClr val="tx1"/>
                </a:solidFill>
                <a:ea typeface="+mn-lt"/>
                <a:cs typeface="+mn-lt"/>
              </a:rPr>
              <a:t>Eğitim</a:t>
            </a:r>
            <a:r>
              <a:rPr lang="en-US" b="1" dirty="0">
                <a:solidFill>
                  <a:schemeClr val="tx1"/>
                </a:solidFill>
                <a:ea typeface="+mn-lt"/>
                <a:cs typeface="+mn-lt"/>
              </a:rPr>
              <a:t> </a:t>
            </a:r>
            <a:r>
              <a:rPr lang="en-US" b="1" dirty="0" err="1">
                <a:solidFill>
                  <a:schemeClr val="tx1"/>
                </a:solidFill>
                <a:ea typeface="+mn-lt"/>
                <a:cs typeface="+mn-lt"/>
              </a:rPr>
              <a:t>Öğretim</a:t>
            </a:r>
            <a:r>
              <a:rPr lang="en-US" b="1" dirty="0">
                <a:solidFill>
                  <a:schemeClr val="tx1"/>
                </a:solidFill>
                <a:ea typeface="+mn-lt"/>
                <a:cs typeface="+mn-lt"/>
              </a:rPr>
              <a:t> </a:t>
            </a:r>
            <a:r>
              <a:rPr lang="en-US" b="1" dirty="0" err="1">
                <a:solidFill>
                  <a:schemeClr val="tx1"/>
                </a:solidFill>
                <a:ea typeface="+mn-lt"/>
                <a:cs typeface="+mn-lt"/>
              </a:rPr>
              <a:t>Yılı</a:t>
            </a:r>
            <a:r>
              <a:rPr lang="en-US" b="1" dirty="0">
                <a:solidFill>
                  <a:schemeClr val="tx1"/>
                </a:solidFill>
                <a:ea typeface="+mn-lt"/>
                <a:cs typeface="+mn-lt"/>
              </a:rPr>
              <a:t> </a:t>
            </a:r>
            <a:r>
              <a:rPr lang="en-US" b="1" dirty="0" err="1">
                <a:solidFill>
                  <a:schemeClr val="tx1"/>
                </a:solidFill>
                <a:ea typeface="+mn-lt"/>
                <a:cs typeface="+mn-lt"/>
              </a:rPr>
              <a:t>Bahar</a:t>
            </a:r>
            <a:r>
              <a:rPr lang="en-US" b="1" dirty="0">
                <a:solidFill>
                  <a:schemeClr val="tx1"/>
                </a:solidFill>
                <a:ea typeface="+mn-lt"/>
                <a:cs typeface="+mn-lt"/>
              </a:rPr>
              <a:t> </a:t>
            </a:r>
            <a:r>
              <a:rPr lang="en-US" b="1" dirty="0" err="1">
                <a:solidFill>
                  <a:schemeClr val="tx1"/>
                </a:solidFill>
                <a:ea typeface="+mn-lt"/>
                <a:cs typeface="+mn-lt"/>
              </a:rPr>
              <a:t>Dönemi</a:t>
            </a:r>
            <a:r>
              <a:rPr lang="en-US" b="1" dirty="0">
                <a:solidFill>
                  <a:schemeClr val="tx1"/>
                </a:solidFill>
                <a:ea typeface="+mn-lt"/>
                <a:cs typeface="+mn-lt"/>
              </a:rPr>
              <a:t> </a:t>
            </a:r>
            <a:r>
              <a:rPr lang="en-US" b="1" dirty="0" err="1">
                <a:solidFill>
                  <a:schemeClr val="tx1"/>
                </a:solidFill>
                <a:ea typeface="+mn-lt"/>
                <a:cs typeface="+mn-lt"/>
              </a:rPr>
              <a:t>için</a:t>
            </a:r>
            <a:r>
              <a:rPr lang="en-US" b="1" dirty="0">
                <a:solidFill>
                  <a:schemeClr val="tx1"/>
                </a:solidFill>
                <a:ea typeface="+mn-lt"/>
                <a:cs typeface="+mn-lt"/>
              </a:rPr>
              <a:t> </a:t>
            </a:r>
            <a:r>
              <a:rPr lang="en-US" b="1" dirty="0" err="1">
                <a:solidFill>
                  <a:schemeClr val="tx1"/>
                </a:solidFill>
                <a:ea typeface="+mn-lt"/>
                <a:cs typeface="+mn-lt"/>
              </a:rPr>
              <a:t>izin</a:t>
            </a:r>
            <a:r>
              <a:rPr lang="en-US" b="1" dirty="0">
                <a:solidFill>
                  <a:schemeClr val="tx1"/>
                </a:solidFill>
                <a:ea typeface="+mn-lt"/>
                <a:cs typeface="+mn-lt"/>
              </a:rPr>
              <a:t> </a:t>
            </a:r>
            <a:r>
              <a:rPr lang="en-US" b="1" dirty="0" err="1">
                <a:solidFill>
                  <a:schemeClr val="tx1"/>
                </a:solidFill>
                <a:ea typeface="+mn-lt"/>
                <a:cs typeface="+mn-lt"/>
              </a:rPr>
              <a:t>taleplerini</a:t>
            </a:r>
            <a:r>
              <a:rPr lang="en-US" b="1" dirty="0">
                <a:solidFill>
                  <a:schemeClr val="tx1"/>
                </a:solidFill>
                <a:ea typeface="+mn-lt"/>
                <a:cs typeface="+mn-lt"/>
              </a:rPr>
              <a:t> 18.03.2024 </a:t>
            </a:r>
            <a:r>
              <a:rPr lang="en-US" b="1" dirty="0" err="1">
                <a:solidFill>
                  <a:schemeClr val="tx1"/>
                </a:solidFill>
                <a:ea typeface="+mn-lt"/>
                <a:cs typeface="+mn-lt"/>
              </a:rPr>
              <a:t>tarihine</a:t>
            </a:r>
            <a:r>
              <a:rPr lang="en-US" b="1" dirty="0">
                <a:solidFill>
                  <a:schemeClr val="tx1"/>
                </a:solidFill>
                <a:ea typeface="+mn-lt"/>
                <a:cs typeface="+mn-lt"/>
              </a:rPr>
              <a:t> </a:t>
            </a:r>
            <a:r>
              <a:rPr lang="en-US" b="1" dirty="0" err="1">
                <a:solidFill>
                  <a:schemeClr val="tx1"/>
                </a:solidFill>
                <a:ea typeface="+mn-lt"/>
                <a:cs typeface="+mn-lt"/>
              </a:rPr>
              <a:t>kadar</a:t>
            </a:r>
            <a:r>
              <a:rPr lang="en-US" b="1" dirty="0">
                <a:solidFill>
                  <a:schemeClr val="tx1"/>
                </a:solidFill>
                <a:ea typeface="+mn-lt"/>
                <a:cs typeface="+mn-lt"/>
              </a:rPr>
              <a:t> THU </a:t>
            </a:r>
            <a:r>
              <a:rPr lang="en-US" b="1" dirty="0" err="1">
                <a:solidFill>
                  <a:schemeClr val="tx1"/>
                </a:solidFill>
                <a:ea typeface="+mn-lt"/>
                <a:cs typeface="+mn-lt"/>
              </a:rPr>
              <a:t>koordinatörlüğü</a:t>
            </a:r>
            <a:r>
              <a:rPr lang="en-US" b="1" dirty="0">
                <a:solidFill>
                  <a:schemeClr val="tx1"/>
                </a:solidFill>
                <a:ea typeface="+mn-lt"/>
                <a:cs typeface="+mn-lt"/>
              </a:rPr>
              <a:t> mail </a:t>
            </a:r>
            <a:r>
              <a:rPr lang="en-US" b="1" dirty="0" err="1">
                <a:solidFill>
                  <a:schemeClr val="tx1"/>
                </a:solidFill>
                <a:ea typeface="+mn-lt"/>
                <a:cs typeface="+mn-lt"/>
              </a:rPr>
              <a:t>adresine</a:t>
            </a:r>
            <a:r>
              <a:rPr lang="en-US" b="1" dirty="0">
                <a:solidFill>
                  <a:schemeClr val="tx1"/>
                </a:solidFill>
                <a:ea typeface="+mn-lt"/>
                <a:cs typeface="+mn-lt"/>
              </a:rPr>
              <a:t> </a:t>
            </a:r>
            <a:r>
              <a:rPr lang="en-US" b="1" dirty="0" err="1">
                <a:solidFill>
                  <a:schemeClr val="tx1"/>
                </a:solidFill>
                <a:ea typeface="+mn-lt"/>
                <a:cs typeface="+mn-lt"/>
              </a:rPr>
              <a:t>ilgili</a:t>
            </a:r>
            <a:r>
              <a:rPr lang="en-US" b="1" dirty="0">
                <a:solidFill>
                  <a:schemeClr val="tx1"/>
                </a:solidFill>
                <a:ea typeface="+mn-lt"/>
                <a:cs typeface="+mn-lt"/>
              </a:rPr>
              <a:t> </a:t>
            </a:r>
            <a:r>
              <a:rPr lang="en-US" b="1" dirty="0" err="1">
                <a:solidFill>
                  <a:schemeClr val="tx1"/>
                </a:solidFill>
                <a:ea typeface="+mn-lt"/>
                <a:cs typeface="+mn-lt"/>
              </a:rPr>
              <a:t>formu</a:t>
            </a:r>
            <a:r>
              <a:rPr lang="en-US" b="1" dirty="0">
                <a:solidFill>
                  <a:schemeClr val="tx1"/>
                </a:solidFill>
                <a:ea typeface="+mn-lt"/>
                <a:cs typeface="+mn-lt"/>
              </a:rPr>
              <a:t> </a:t>
            </a:r>
            <a:r>
              <a:rPr lang="en-US" b="1" dirty="0" err="1">
                <a:solidFill>
                  <a:schemeClr val="tx1"/>
                </a:solidFill>
                <a:ea typeface="+mn-lt"/>
                <a:cs typeface="+mn-lt"/>
              </a:rPr>
              <a:t>doldurarak</a:t>
            </a:r>
            <a:r>
              <a:rPr lang="en-US" b="1" dirty="0">
                <a:solidFill>
                  <a:schemeClr val="tx1"/>
                </a:solidFill>
                <a:ea typeface="+mn-lt"/>
                <a:cs typeface="+mn-lt"/>
              </a:rPr>
              <a:t> </a:t>
            </a:r>
            <a:r>
              <a:rPr lang="en-US" b="1" dirty="0" err="1">
                <a:solidFill>
                  <a:schemeClr val="tx1"/>
                </a:solidFill>
                <a:ea typeface="+mn-lt"/>
                <a:cs typeface="+mn-lt"/>
              </a:rPr>
              <a:t>göndermeniz</a:t>
            </a:r>
            <a:r>
              <a:rPr lang="en-US" b="1" dirty="0">
                <a:solidFill>
                  <a:schemeClr val="tx1"/>
                </a:solidFill>
                <a:ea typeface="+mn-lt"/>
                <a:cs typeface="+mn-lt"/>
              </a:rPr>
              <a:t> </a:t>
            </a:r>
            <a:r>
              <a:rPr lang="en-US" b="1" dirty="0" err="1">
                <a:solidFill>
                  <a:schemeClr val="tx1"/>
                </a:solidFill>
                <a:ea typeface="+mn-lt"/>
                <a:cs typeface="+mn-lt"/>
              </a:rPr>
              <a:t>rica</a:t>
            </a:r>
            <a:r>
              <a:rPr lang="en-US" b="1" dirty="0">
                <a:solidFill>
                  <a:schemeClr val="tx1"/>
                </a:solidFill>
                <a:ea typeface="+mn-lt"/>
                <a:cs typeface="+mn-lt"/>
              </a:rPr>
              <a:t> </a:t>
            </a:r>
            <a:r>
              <a:rPr lang="en-US" b="1" dirty="0" err="1">
                <a:solidFill>
                  <a:schemeClr val="tx1"/>
                </a:solidFill>
                <a:ea typeface="+mn-lt"/>
                <a:cs typeface="+mn-lt"/>
              </a:rPr>
              <a:t>olunur</a:t>
            </a:r>
            <a:r>
              <a:rPr lang="en-US" dirty="0">
                <a:ea typeface="+mn-lt"/>
                <a:cs typeface="+mn-lt"/>
              </a:rPr>
              <a:t>)</a:t>
            </a:r>
          </a:p>
        </p:txBody>
      </p:sp>
    </p:spTree>
    <p:extLst>
      <p:ext uri="{BB962C8B-B14F-4D97-AF65-F5344CB8AC3E}">
        <p14:creationId xmlns:p14="http://schemas.microsoft.com/office/powerpoint/2010/main" val="171569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AAC3E8A-EB7F-FA61-13A3-F938D1516224}"/>
              </a:ext>
            </a:extLst>
          </p:cNvPr>
          <p:cNvSpPr>
            <a:spLocks noGrp="1"/>
          </p:cNvSpPr>
          <p:nvPr>
            <p:ph type="title"/>
          </p:nvPr>
        </p:nvSpPr>
        <p:spPr/>
        <p:txBody>
          <a:bodyPr>
            <a:normAutofit fontScale="90000"/>
          </a:bodyPr>
          <a:lstStyle/>
          <a:p>
            <a:r>
              <a:rPr lang="tr-TR" dirty="0"/>
              <a:t>DİLEK VE TEMENNİLER…</a:t>
            </a:r>
            <a:br>
              <a:rPr lang="tr-TR" dirty="0"/>
            </a:br>
            <a:r>
              <a:rPr lang="tr-TR" dirty="0"/>
              <a:t>SORU VE ÖNERİLERİNİZ?</a:t>
            </a:r>
          </a:p>
        </p:txBody>
      </p:sp>
      <p:sp>
        <p:nvSpPr>
          <p:cNvPr id="3" name="İçerik Yer Tutucusu 2">
            <a:extLst>
              <a:ext uri="{FF2B5EF4-FFF2-40B4-BE49-F238E27FC236}">
                <a16:creationId xmlns:a16="http://schemas.microsoft.com/office/drawing/2014/main" id="{8C947B38-5ED1-A12A-6F0D-B35D59BEFA4B}"/>
              </a:ext>
            </a:extLst>
          </p:cNvPr>
          <p:cNvSpPr>
            <a:spLocks noGrp="1"/>
          </p:cNvSpPr>
          <p:nvPr>
            <p:ph idx="1"/>
          </p:nvPr>
        </p:nvSpPr>
        <p:spPr/>
        <p:txBody>
          <a:bodyPr/>
          <a:lstStyle/>
          <a:p>
            <a:endParaRPr lang="tr-TR" dirty="0"/>
          </a:p>
          <a:p>
            <a:endParaRPr lang="tr-TR" dirty="0"/>
          </a:p>
          <a:p>
            <a:endParaRPr lang="tr-TR" dirty="0"/>
          </a:p>
          <a:p>
            <a:r>
              <a:rPr lang="tr-TR" dirty="0"/>
              <a:t>KATILIMINIZ İÇİN TEŞEKKÜR EDERİZ.</a:t>
            </a:r>
          </a:p>
          <a:p>
            <a:endParaRPr lang="tr-TR" dirty="0"/>
          </a:p>
          <a:p>
            <a:pPr lvl="1"/>
            <a:r>
              <a:rPr lang="tr-TR" dirty="0"/>
              <a:t>BUÜ Eğitim Fakültesi THU Koordinatörlüğü</a:t>
            </a:r>
          </a:p>
        </p:txBody>
      </p:sp>
    </p:spTree>
    <p:extLst>
      <p:ext uri="{BB962C8B-B14F-4D97-AF65-F5344CB8AC3E}">
        <p14:creationId xmlns:p14="http://schemas.microsoft.com/office/powerpoint/2010/main" val="3661050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1A053C5-C85A-9CC7-48FF-73D0E2468CCE}"/>
              </a:ext>
            </a:extLst>
          </p:cNvPr>
          <p:cNvSpPr>
            <a:spLocks noGrp="1"/>
          </p:cNvSpPr>
          <p:nvPr>
            <p:ph type="title"/>
          </p:nvPr>
        </p:nvSpPr>
        <p:spPr/>
        <p:txBody>
          <a:bodyPr/>
          <a:lstStyle/>
          <a:p>
            <a:r>
              <a:rPr lang="tr-TR" sz="3600" dirty="0"/>
              <a:t>TOPLUMA HİZMET UYGULAMALARI DERSİ KOORDİNASYON ŞEMASI</a:t>
            </a:r>
            <a:endParaRPr lang="tr-TR" dirty="0"/>
          </a:p>
        </p:txBody>
      </p:sp>
      <p:pic>
        <p:nvPicPr>
          <p:cNvPr id="4" name="İçerik Yer Tutucusu 3">
            <a:extLst>
              <a:ext uri="{FF2B5EF4-FFF2-40B4-BE49-F238E27FC236}">
                <a16:creationId xmlns:a16="http://schemas.microsoft.com/office/drawing/2014/main" id="{9AD5BB67-0FE4-000A-032C-0C8622D5821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940" r="9307" b="5199"/>
          <a:stretch/>
        </p:blipFill>
        <p:spPr>
          <a:xfrm>
            <a:off x="2528047" y="2339788"/>
            <a:ext cx="6454588" cy="4114800"/>
          </a:xfrm>
        </p:spPr>
      </p:pic>
    </p:spTree>
    <p:extLst>
      <p:ext uri="{BB962C8B-B14F-4D97-AF65-F5344CB8AC3E}">
        <p14:creationId xmlns:p14="http://schemas.microsoft.com/office/powerpoint/2010/main" val="579241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543960D-66AF-7FB1-173F-1310CF3886A3}"/>
              </a:ext>
            </a:extLst>
          </p:cNvPr>
          <p:cNvSpPr>
            <a:spLocks noGrp="1"/>
          </p:cNvSpPr>
          <p:nvPr>
            <p:ph type="title"/>
          </p:nvPr>
        </p:nvSpPr>
        <p:spPr/>
        <p:txBody>
          <a:bodyPr/>
          <a:lstStyle/>
          <a:p>
            <a:r>
              <a:rPr lang="tr-TR" dirty="0"/>
              <a:t>ANABİLİM DALLARI THU KOORDİNATÖRLERİ</a:t>
            </a:r>
          </a:p>
        </p:txBody>
      </p:sp>
      <p:pic>
        <p:nvPicPr>
          <p:cNvPr id="5" name="İçerik Yer Tutucusu 4">
            <a:extLst>
              <a:ext uri="{FF2B5EF4-FFF2-40B4-BE49-F238E27FC236}">
                <a16:creationId xmlns:a16="http://schemas.microsoft.com/office/drawing/2014/main" id="{EE18356E-3284-A163-1A80-C903464BB998}"/>
              </a:ext>
            </a:extLst>
          </p:cNvPr>
          <p:cNvPicPr>
            <a:picLocks noGrp="1" noChangeAspect="1"/>
          </p:cNvPicPr>
          <p:nvPr>
            <p:ph idx="1"/>
          </p:nvPr>
        </p:nvPicPr>
        <p:blipFill>
          <a:blip r:embed="rId2"/>
          <a:stretch>
            <a:fillRect/>
          </a:stretch>
        </p:blipFill>
        <p:spPr>
          <a:xfrm>
            <a:off x="3603812" y="1818042"/>
            <a:ext cx="4539727" cy="5039957"/>
          </a:xfrm>
        </p:spPr>
      </p:pic>
    </p:spTree>
    <p:extLst>
      <p:ext uri="{BB962C8B-B14F-4D97-AF65-F5344CB8AC3E}">
        <p14:creationId xmlns:p14="http://schemas.microsoft.com/office/powerpoint/2010/main" val="1659774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 </a:t>
            </a:r>
          </a:p>
        </p:txBody>
      </p:sp>
      <p:graphicFrame>
        <p:nvGraphicFramePr>
          <p:cNvPr id="4" name="İçerik Yer Tutucusu 3"/>
          <p:cNvGraphicFramePr>
            <a:graphicFrameLocks noGrp="1"/>
          </p:cNvGraphicFramePr>
          <p:nvPr>
            <p:ph idx="1"/>
          </p:nvPr>
        </p:nvGraphicFramePr>
        <p:xfrm>
          <a:off x="1981200" y="1412778"/>
          <a:ext cx="9227368" cy="43924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Altbilgi Yer Tutucusu 2"/>
          <p:cNvSpPr>
            <a:spLocks noGrp="1"/>
          </p:cNvSpPr>
          <p:nvPr>
            <p:ph type="ftr" sz="quarter" idx="11"/>
          </p:nvPr>
        </p:nvSpPr>
        <p:spPr/>
        <p:txBody>
          <a:bodyPr/>
          <a:lstStyle/>
          <a:p>
            <a:r>
              <a:rPr lang="tr-TR"/>
              <a:t>www.uludag.edu.tr</a:t>
            </a:r>
          </a:p>
        </p:txBody>
      </p:sp>
      <p:sp>
        <p:nvSpPr>
          <p:cNvPr id="5" name="U Dönüş Oku 4"/>
          <p:cNvSpPr/>
          <p:nvPr/>
        </p:nvSpPr>
        <p:spPr>
          <a:xfrm>
            <a:off x="5447928" y="1188252"/>
            <a:ext cx="5400600" cy="843606"/>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6" name="U Dönüş Oku 5"/>
          <p:cNvSpPr/>
          <p:nvPr/>
        </p:nvSpPr>
        <p:spPr>
          <a:xfrm rot="10800000">
            <a:off x="2221058" y="5220178"/>
            <a:ext cx="8555462" cy="696842"/>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8" name="Aşağı Bükülü Ok 7"/>
          <p:cNvSpPr/>
          <p:nvPr/>
        </p:nvSpPr>
        <p:spPr>
          <a:xfrm flipV="1">
            <a:off x="2221058" y="4661520"/>
            <a:ext cx="1867144" cy="57606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9" name="Aşağı Bükülü Ok 8"/>
          <p:cNvSpPr/>
          <p:nvPr/>
        </p:nvSpPr>
        <p:spPr>
          <a:xfrm flipV="1">
            <a:off x="5784582" y="4509121"/>
            <a:ext cx="1838994" cy="61122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0" name="Aşağı Bükülü Ok 9"/>
          <p:cNvSpPr/>
          <p:nvPr/>
        </p:nvSpPr>
        <p:spPr>
          <a:xfrm flipV="1">
            <a:off x="7824932" y="4581128"/>
            <a:ext cx="1655445" cy="55513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1" name="Aşağı Bükülü Ok 10"/>
          <p:cNvSpPr/>
          <p:nvPr/>
        </p:nvSpPr>
        <p:spPr>
          <a:xfrm rot="10800000" flipV="1">
            <a:off x="5618847" y="2126202"/>
            <a:ext cx="1777797" cy="56601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2" name="Aşağı Bükülü Ok 11"/>
          <p:cNvSpPr/>
          <p:nvPr/>
        </p:nvSpPr>
        <p:spPr>
          <a:xfrm rot="10800000" flipV="1">
            <a:off x="3840090" y="2126201"/>
            <a:ext cx="1751855" cy="56601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3" name="Aşağı Bükülü Ok 12"/>
          <p:cNvSpPr/>
          <p:nvPr/>
        </p:nvSpPr>
        <p:spPr>
          <a:xfrm flipV="1">
            <a:off x="4021216" y="4661520"/>
            <a:ext cx="1867144" cy="57606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4" name="Aşağı Bükülü Ok 13"/>
          <p:cNvSpPr/>
          <p:nvPr/>
        </p:nvSpPr>
        <p:spPr>
          <a:xfrm rot="10800000" flipV="1">
            <a:off x="2186719" y="2117073"/>
            <a:ext cx="1751855" cy="56601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85611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DB46678-F435-ACE5-7FA4-7C4F0058897D}"/>
              </a:ext>
            </a:extLst>
          </p:cNvPr>
          <p:cNvSpPr>
            <a:spLocks noGrp="1"/>
          </p:cNvSpPr>
          <p:nvPr>
            <p:ph type="title"/>
          </p:nvPr>
        </p:nvSpPr>
        <p:spPr>
          <a:xfrm>
            <a:off x="1187076" y="2538260"/>
            <a:ext cx="8761413" cy="706964"/>
          </a:xfrm>
        </p:spPr>
        <p:txBody>
          <a:bodyPr/>
          <a:lstStyle/>
          <a:p>
            <a:r>
              <a:rPr lang="tr-TR" dirty="0">
                <a:solidFill>
                  <a:schemeClr val="tx2">
                    <a:lumMod val="50000"/>
                  </a:schemeClr>
                </a:solidFill>
              </a:rPr>
              <a:t>TOPLUMA HİZMET UYGULAMALARI DERSİ HAKKINDA</a:t>
            </a:r>
          </a:p>
        </p:txBody>
      </p:sp>
      <p:sp>
        <p:nvSpPr>
          <p:cNvPr id="3" name="İçerik Yer Tutucusu 2">
            <a:extLst>
              <a:ext uri="{FF2B5EF4-FFF2-40B4-BE49-F238E27FC236}">
                <a16:creationId xmlns:a16="http://schemas.microsoft.com/office/drawing/2014/main" id="{D4F71A3C-7D5B-E289-D391-602FEC5C34D8}"/>
              </a:ext>
            </a:extLst>
          </p:cNvPr>
          <p:cNvSpPr>
            <a:spLocks noGrp="1"/>
          </p:cNvSpPr>
          <p:nvPr>
            <p:ph idx="1"/>
          </p:nvPr>
        </p:nvSpPr>
        <p:spPr/>
        <p:txBody>
          <a:bodyPr/>
          <a:lstStyle/>
          <a:p>
            <a:pPr marL="0" indent="0">
              <a:buNone/>
            </a:pPr>
            <a:r>
              <a:rPr lang="tr-TR" dirty="0"/>
              <a:t> </a:t>
            </a:r>
          </a:p>
        </p:txBody>
      </p:sp>
    </p:spTree>
    <p:extLst>
      <p:ext uri="{BB962C8B-B14F-4D97-AF65-F5344CB8AC3E}">
        <p14:creationId xmlns:p14="http://schemas.microsoft.com/office/powerpoint/2010/main" val="3033280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Dersin Amacı</a:t>
            </a:r>
          </a:p>
        </p:txBody>
      </p:sp>
      <p:sp>
        <p:nvSpPr>
          <p:cNvPr id="3" name="İçerik Yer Tutucusu 2"/>
          <p:cNvSpPr>
            <a:spLocks noGrp="1"/>
          </p:cNvSpPr>
          <p:nvPr>
            <p:ph idx="1"/>
          </p:nvPr>
        </p:nvSpPr>
        <p:spPr>
          <a:xfrm>
            <a:off x="722313" y="1828800"/>
            <a:ext cx="6597823" cy="4470400"/>
          </a:xfrm>
        </p:spPr>
        <p:txBody>
          <a:bodyPr/>
          <a:lstStyle/>
          <a:p>
            <a:r>
              <a:rPr lang="tr-TR" dirty="0"/>
              <a:t>Öğrencinin topluma hizmet etmenin önemini kavrayarak mevcut mevzuatı öğrenme, </a:t>
            </a:r>
          </a:p>
          <a:p>
            <a:r>
              <a:rPr lang="tr-TR" dirty="0"/>
              <a:t>Topluma ait sorunları belirleme, </a:t>
            </a:r>
          </a:p>
          <a:p>
            <a:r>
              <a:rPr lang="tr-TR" dirty="0"/>
              <a:t>Çözüme ilişkin projeler hazırlama, </a:t>
            </a:r>
          </a:p>
          <a:p>
            <a:r>
              <a:rPr lang="tr-TR" dirty="0"/>
              <a:t>Uygulama ve analiz edebilme becerilerini geliştirmesini sağlamaktır.</a:t>
            </a:r>
          </a:p>
        </p:txBody>
      </p:sp>
      <p:pic>
        <p:nvPicPr>
          <p:cNvPr id="4" name="Graphic 4" descr="sketch of trophy on top of stack of books">
            <a:extLst>
              <a:ext uri="{FF2B5EF4-FFF2-40B4-BE49-F238E27FC236}">
                <a16:creationId xmlns:a16="http://schemas.microsoft.com/office/drawing/2014/main" id="{382A4C56-4887-E643-AA59-89B7118B85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84032" y="4221089"/>
            <a:ext cx="1531180" cy="2041573"/>
          </a:xfrm>
          <a:prstGeom prst="rect">
            <a:avLst/>
          </a:prstGeom>
        </p:spPr>
      </p:pic>
    </p:spTree>
    <p:extLst>
      <p:ext uri="{BB962C8B-B14F-4D97-AF65-F5344CB8AC3E}">
        <p14:creationId xmlns:p14="http://schemas.microsoft.com/office/powerpoint/2010/main" val="381173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Dersin Öğrenme Kazanımları</a:t>
            </a:r>
          </a:p>
        </p:txBody>
      </p:sp>
      <p:sp>
        <p:nvSpPr>
          <p:cNvPr id="3" name="İçerik Yer Tutucusu 2"/>
          <p:cNvSpPr>
            <a:spLocks noGrp="1"/>
          </p:cNvSpPr>
          <p:nvPr>
            <p:ph idx="1"/>
          </p:nvPr>
        </p:nvSpPr>
        <p:spPr>
          <a:xfrm>
            <a:off x="720913" y="1828800"/>
            <a:ext cx="7344816" cy="4470400"/>
          </a:xfrm>
          <a:noFill/>
          <a:ln>
            <a:noFill/>
          </a:ln>
        </p:spPr>
        <p:style>
          <a:lnRef idx="0">
            <a:scrgbClr r="0" g="0" b="0"/>
          </a:lnRef>
          <a:fillRef idx="0">
            <a:scrgbClr r="0" g="0" b="0"/>
          </a:fillRef>
          <a:effectRef idx="0">
            <a:scrgbClr r="0" g="0" b="0"/>
          </a:effectRef>
          <a:fontRef idx="minor">
            <a:schemeClr val="accent6"/>
          </a:fontRef>
        </p:style>
        <p:txBody>
          <a:bodyPr>
            <a:normAutofit fontScale="92500" lnSpcReduction="20000"/>
          </a:bodyPr>
          <a:lstStyle/>
          <a:p>
            <a:pPr marL="457200" indent="-457200">
              <a:buFont typeface="+mj-lt"/>
              <a:buAutoNum type="arabicPeriod"/>
            </a:pPr>
            <a:r>
              <a:rPr lang="tr-TR" dirty="0">
                <a:solidFill>
                  <a:schemeClr val="tx1"/>
                </a:solidFill>
              </a:rPr>
              <a:t>Topluma hizmet uygulamalarının önemini kavrayabilme;</a:t>
            </a:r>
          </a:p>
          <a:p>
            <a:pPr marL="457200" indent="-457200">
              <a:buFont typeface="+mj-lt"/>
              <a:buAutoNum type="arabicPeriod"/>
            </a:pPr>
            <a:r>
              <a:rPr lang="tr-TR" dirty="0">
                <a:solidFill>
                  <a:schemeClr val="tx1"/>
                </a:solidFill>
              </a:rPr>
              <a:t>Toplumun güncel sorunlarını belirleyebilme;</a:t>
            </a:r>
          </a:p>
          <a:p>
            <a:pPr marL="457200" indent="-457200">
              <a:buFont typeface="+mj-lt"/>
              <a:buAutoNum type="arabicPeriod"/>
            </a:pPr>
            <a:r>
              <a:rPr lang="tr-TR" dirty="0">
                <a:solidFill>
                  <a:schemeClr val="tx1"/>
                </a:solidFill>
              </a:rPr>
              <a:t>Araştırma (kütüphane, internet, canlı kaynaklar, kurum ve kuruluşlar vb.) becerilerini artırabilme;</a:t>
            </a:r>
          </a:p>
          <a:p>
            <a:pPr marL="457200" indent="-457200">
              <a:buFont typeface="+mj-lt"/>
              <a:buAutoNum type="arabicPeriod"/>
            </a:pPr>
            <a:r>
              <a:rPr lang="tr-TR" dirty="0">
                <a:solidFill>
                  <a:schemeClr val="tx1"/>
                </a:solidFill>
              </a:rPr>
              <a:t>Toplumsal sorunların çözümüne ilişkin proje hazırlayabilme;</a:t>
            </a:r>
          </a:p>
          <a:p>
            <a:pPr marL="457200" indent="-457200">
              <a:buFont typeface="+mj-lt"/>
              <a:buAutoNum type="arabicPeriod"/>
            </a:pPr>
            <a:r>
              <a:rPr lang="tr-TR" dirty="0">
                <a:solidFill>
                  <a:schemeClr val="tx1"/>
                </a:solidFill>
              </a:rPr>
              <a:t>Proje yürütebilme, sonuçlandırabilme ve değerlendirebilme;</a:t>
            </a:r>
          </a:p>
          <a:p>
            <a:pPr marL="457200" indent="-457200">
              <a:buFont typeface="+mj-lt"/>
              <a:buAutoNum type="arabicPeriod"/>
            </a:pPr>
            <a:r>
              <a:rPr lang="tr-TR" dirty="0">
                <a:solidFill>
                  <a:schemeClr val="tx1"/>
                </a:solidFill>
              </a:rPr>
              <a:t>Panel, konferans, söyleşi, sempozyum gibi etkinlikleri takip edebilme;</a:t>
            </a:r>
          </a:p>
          <a:p>
            <a:pPr marL="457200" indent="-457200">
              <a:buFont typeface="+mj-lt"/>
              <a:buAutoNum type="arabicPeriod"/>
            </a:pPr>
            <a:r>
              <a:rPr lang="tr-TR" dirty="0">
                <a:solidFill>
                  <a:schemeClr val="tx1"/>
                </a:solidFill>
              </a:rPr>
              <a:t>Çeşitli kurum ve kuruluşlarla işbirliği yapabilme ;</a:t>
            </a:r>
          </a:p>
          <a:p>
            <a:pPr marL="457200" indent="-457200">
              <a:buFont typeface="+mj-lt"/>
              <a:buAutoNum type="arabicPeriod"/>
            </a:pPr>
            <a:r>
              <a:rPr lang="tr-TR" dirty="0">
                <a:solidFill>
                  <a:schemeClr val="tx1"/>
                </a:solidFill>
              </a:rPr>
              <a:t>Proje sonuçlarına ilişkin rapor hazırlayabilme;</a:t>
            </a:r>
          </a:p>
          <a:p>
            <a:pPr marL="457200" indent="-457200">
              <a:buFont typeface="+mj-lt"/>
              <a:buAutoNum type="arabicPeriod"/>
            </a:pPr>
            <a:r>
              <a:rPr lang="tr-TR" dirty="0">
                <a:solidFill>
                  <a:schemeClr val="tx1"/>
                </a:solidFill>
              </a:rPr>
              <a:t>Toplumsal sorumluluklarının farkına varabilme;</a:t>
            </a:r>
          </a:p>
        </p:txBody>
      </p:sp>
    </p:spTree>
    <p:extLst>
      <p:ext uri="{BB962C8B-B14F-4D97-AF65-F5344CB8AC3E}">
        <p14:creationId xmlns:p14="http://schemas.microsoft.com/office/powerpoint/2010/main" val="2881770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dirty="0"/>
              <a:t>Fakültede THU Dersleri </a:t>
            </a:r>
          </a:p>
        </p:txBody>
      </p:sp>
      <p:graphicFrame>
        <p:nvGraphicFramePr>
          <p:cNvPr id="4" name="Tablo 3"/>
          <p:cNvGraphicFramePr>
            <a:graphicFrameLocks noGrp="1"/>
          </p:cNvGraphicFramePr>
          <p:nvPr/>
        </p:nvGraphicFramePr>
        <p:xfrm>
          <a:off x="5087889" y="1146448"/>
          <a:ext cx="6912766" cy="4968240"/>
        </p:xfrm>
        <a:graphic>
          <a:graphicData uri="http://schemas.openxmlformats.org/drawingml/2006/table">
            <a:tbl>
              <a:tblPr>
                <a:tableStyleId>{69CF1AB2-1976-4502-BF36-3FF5EA218861}</a:tableStyleId>
              </a:tblPr>
              <a:tblGrid>
                <a:gridCol w="333689">
                  <a:extLst>
                    <a:ext uri="{9D8B030D-6E8A-4147-A177-3AD203B41FA5}">
                      <a16:colId xmlns:a16="http://schemas.microsoft.com/office/drawing/2014/main" val="1540403288"/>
                    </a:ext>
                  </a:extLst>
                </a:gridCol>
                <a:gridCol w="2885329">
                  <a:extLst>
                    <a:ext uri="{9D8B030D-6E8A-4147-A177-3AD203B41FA5}">
                      <a16:colId xmlns:a16="http://schemas.microsoft.com/office/drawing/2014/main" val="2137792891"/>
                    </a:ext>
                  </a:extLst>
                </a:gridCol>
                <a:gridCol w="2096844">
                  <a:extLst>
                    <a:ext uri="{9D8B030D-6E8A-4147-A177-3AD203B41FA5}">
                      <a16:colId xmlns:a16="http://schemas.microsoft.com/office/drawing/2014/main" val="4028051464"/>
                    </a:ext>
                  </a:extLst>
                </a:gridCol>
                <a:gridCol w="908707">
                  <a:extLst>
                    <a:ext uri="{9D8B030D-6E8A-4147-A177-3AD203B41FA5}">
                      <a16:colId xmlns:a16="http://schemas.microsoft.com/office/drawing/2014/main" val="3534653508"/>
                    </a:ext>
                  </a:extLst>
                </a:gridCol>
                <a:gridCol w="688197">
                  <a:extLst>
                    <a:ext uri="{9D8B030D-6E8A-4147-A177-3AD203B41FA5}">
                      <a16:colId xmlns:a16="http://schemas.microsoft.com/office/drawing/2014/main" val="478525381"/>
                    </a:ext>
                  </a:extLst>
                </a:gridCol>
              </a:tblGrid>
              <a:tr h="910547">
                <a:tc>
                  <a:txBody>
                    <a:bodyPr/>
                    <a:lstStyle/>
                    <a:p>
                      <a:pPr marL="0" marR="0" algn="ctr" fontAlgn="t">
                        <a:spcBef>
                          <a:spcPts val="0"/>
                        </a:spcBef>
                        <a:spcAft>
                          <a:spcPts val="0"/>
                        </a:spcAft>
                      </a:pPr>
                      <a:r>
                        <a:rPr lang="tr-TR" sz="1200">
                          <a:effectLst/>
                        </a:rPr>
                        <a:t>S.N</a:t>
                      </a:r>
                      <a:endParaRPr lang="tr-TR" sz="1200">
                        <a:effectLst/>
                        <a:latin typeface="+mj-lt"/>
                      </a:endParaRPr>
                    </a:p>
                  </a:txBody>
                  <a:tcPr marL="38100" marR="38100" marT="25400" marB="25400"/>
                </a:tc>
                <a:tc>
                  <a:txBody>
                    <a:bodyPr/>
                    <a:lstStyle/>
                    <a:p>
                      <a:pPr marL="0" marR="0" algn="ctr" fontAlgn="t">
                        <a:spcBef>
                          <a:spcPts val="0"/>
                        </a:spcBef>
                        <a:spcAft>
                          <a:spcPts val="0"/>
                        </a:spcAft>
                      </a:pPr>
                      <a:r>
                        <a:rPr lang="tr-TR" sz="1200" dirty="0">
                          <a:effectLst/>
                        </a:rPr>
                        <a:t>Bölüm </a:t>
                      </a:r>
                      <a:endParaRPr lang="tr-TR" sz="1200" dirty="0">
                        <a:effectLst/>
                        <a:latin typeface="+mj-lt"/>
                      </a:endParaRPr>
                    </a:p>
                  </a:txBody>
                  <a:tcPr marL="38100" marR="38100" marT="25400" marB="25400"/>
                </a:tc>
                <a:tc>
                  <a:txBody>
                    <a:bodyPr/>
                    <a:lstStyle/>
                    <a:p>
                      <a:pPr marL="0" marR="0" algn="ctr" fontAlgn="t">
                        <a:spcBef>
                          <a:spcPts val="0"/>
                        </a:spcBef>
                        <a:spcAft>
                          <a:spcPts val="0"/>
                        </a:spcAft>
                      </a:pPr>
                      <a:r>
                        <a:rPr lang="tr-TR" sz="1200" dirty="0">
                          <a:effectLst/>
                        </a:rPr>
                        <a:t>Anabilim Dalı</a:t>
                      </a:r>
                      <a:endParaRPr lang="tr-TR" sz="1200" dirty="0">
                        <a:effectLst/>
                        <a:latin typeface="+mj-lt"/>
                      </a:endParaRPr>
                    </a:p>
                  </a:txBody>
                  <a:tcPr marL="38100" marR="38100" marT="25400" marB="25400"/>
                </a:tc>
                <a:tc>
                  <a:txBody>
                    <a:bodyPr/>
                    <a:lstStyle/>
                    <a:p>
                      <a:pPr marL="0" marR="0" algn="ctr" fontAlgn="t">
                        <a:spcBef>
                          <a:spcPts val="0"/>
                        </a:spcBef>
                        <a:spcAft>
                          <a:spcPts val="0"/>
                        </a:spcAft>
                      </a:pPr>
                      <a:r>
                        <a:rPr lang="tr-TR" sz="1200">
                          <a:effectLst/>
                        </a:rPr>
                        <a:t>DERSİN OLDUĞU DÖNEM GÜZ/BAHAR</a:t>
                      </a:r>
                      <a:endParaRPr lang="tr-TR" sz="1200">
                        <a:effectLst/>
                        <a:latin typeface="+mj-lt"/>
                      </a:endParaRPr>
                    </a:p>
                  </a:txBody>
                  <a:tcPr marL="38100" marR="38100" marT="25400" marB="25400"/>
                </a:tc>
                <a:tc>
                  <a:txBody>
                    <a:bodyPr/>
                    <a:lstStyle/>
                    <a:p>
                      <a:pPr marL="0" marR="0" algn="ctr" fontAlgn="t">
                        <a:spcBef>
                          <a:spcPts val="0"/>
                        </a:spcBef>
                        <a:spcAft>
                          <a:spcPts val="0"/>
                        </a:spcAft>
                      </a:pPr>
                      <a:r>
                        <a:rPr lang="tr-TR" sz="1200" dirty="0">
                          <a:effectLst/>
                        </a:rPr>
                        <a:t>Yarıyıl</a:t>
                      </a:r>
                      <a:endParaRPr lang="tr-TR" sz="1200" dirty="0">
                        <a:effectLst/>
                        <a:latin typeface="+mj-lt"/>
                      </a:endParaRPr>
                    </a:p>
                  </a:txBody>
                  <a:tcPr marL="38100" marR="38100" marT="25400" marB="25400"/>
                </a:tc>
                <a:extLst>
                  <a:ext uri="{0D108BD9-81ED-4DB2-BD59-A6C34878D82A}">
                    <a16:rowId xmlns:a16="http://schemas.microsoft.com/office/drawing/2014/main" val="4278710360"/>
                  </a:ext>
                </a:extLst>
              </a:tr>
              <a:tr h="220448">
                <a:tc>
                  <a:txBody>
                    <a:bodyPr/>
                    <a:lstStyle/>
                    <a:p>
                      <a:pPr marL="0" marR="0" algn="r" fontAlgn="t">
                        <a:spcBef>
                          <a:spcPts val="0"/>
                        </a:spcBef>
                        <a:spcAft>
                          <a:spcPts val="0"/>
                        </a:spcAft>
                      </a:pPr>
                      <a:r>
                        <a:rPr lang="tr-TR" sz="1200">
                          <a:effectLst/>
                        </a:rPr>
                        <a:t>1</a:t>
                      </a:r>
                      <a:endParaRPr lang="tr-TR" sz="1200">
                        <a:effectLst/>
                        <a:latin typeface="+mj-lt"/>
                      </a:endParaRPr>
                    </a:p>
                  </a:txBody>
                  <a:tcPr marL="38100" marR="38100" marT="25400" marB="25400"/>
                </a:tc>
                <a:tc>
                  <a:txBody>
                    <a:bodyPr/>
                    <a:lstStyle/>
                    <a:p>
                      <a:pPr marL="0" marR="0" fontAlgn="t">
                        <a:spcBef>
                          <a:spcPts val="0"/>
                        </a:spcBef>
                        <a:spcAft>
                          <a:spcPts val="0"/>
                        </a:spcAft>
                      </a:pPr>
                      <a:r>
                        <a:rPr lang="tr-TR" sz="1200" dirty="0">
                          <a:effectLst/>
                        </a:rPr>
                        <a:t>Temel Eğitim Bölümü</a:t>
                      </a:r>
                      <a:endParaRPr lang="tr-TR" sz="1200" dirty="0">
                        <a:effectLst/>
                        <a:latin typeface="+mj-lt"/>
                      </a:endParaRPr>
                    </a:p>
                  </a:txBody>
                  <a:tcPr marL="38100" marR="38100" marT="25400" marB="25400"/>
                </a:tc>
                <a:tc>
                  <a:txBody>
                    <a:bodyPr/>
                    <a:lstStyle/>
                    <a:p>
                      <a:pPr marL="0" marR="0" fontAlgn="t">
                        <a:spcBef>
                          <a:spcPts val="0"/>
                        </a:spcBef>
                        <a:spcAft>
                          <a:spcPts val="0"/>
                        </a:spcAft>
                      </a:pPr>
                      <a:r>
                        <a:rPr lang="tr-TR" sz="1200">
                          <a:effectLst/>
                        </a:rPr>
                        <a:t>Sınıf Eğitimi</a:t>
                      </a:r>
                      <a:endParaRPr lang="tr-TR" sz="1200">
                        <a:effectLst/>
                        <a:latin typeface="+mj-lt"/>
                      </a:endParaRPr>
                    </a:p>
                  </a:txBody>
                  <a:tcPr marL="38100" marR="38100" marT="25400" marB="25400"/>
                </a:tc>
                <a:tc>
                  <a:txBody>
                    <a:bodyPr/>
                    <a:lstStyle/>
                    <a:p>
                      <a:pPr marL="0" marR="0" fontAlgn="t">
                        <a:spcBef>
                          <a:spcPts val="0"/>
                        </a:spcBef>
                        <a:spcAft>
                          <a:spcPts val="0"/>
                        </a:spcAft>
                      </a:pPr>
                      <a:r>
                        <a:rPr lang="tr-TR" sz="1100">
                          <a:effectLst/>
                        </a:rPr>
                        <a:t>BAHAR</a:t>
                      </a:r>
                      <a:endParaRPr lang="tr-TR" sz="1100">
                        <a:effectLst/>
                        <a:latin typeface="+mj-lt"/>
                      </a:endParaRPr>
                    </a:p>
                  </a:txBody>
                  <a:tcPr marL="38100" marR="38100" marT="25400" marB="25400"/>
                </a:tc>
                <a:tc>
                  <a:txBody>
                    <a:bodyPr/>
                    <a:lstStyle/>
                    <a:p>
                      <a:pPr marL="0" marR="0" fontAlgn="t">
                        <a:spcBef>
                          <a:spcPts val="0"/>
                        </a:spcBef>
                        <a:spcAft>
                          <a:spcPts val="0"/>
                        </a:spcAft>
                      </a:pPr>
                      <a:r>
                        <a:rPr lang="tr-TR" sz="1100">
                          <a:effectLst/>
                        </a:rPr>
                        <a:t>4</a:t>
                      </a:r>
                      <a:endParaRPr lang="tr-TR" sz="1100">
                        <a:effectLst/>
                        <a:latin typeface="+mj-lt"/>
                      </a:endParaRPr>
                    </a:p>
                  </a:txBody>
                  <a:tcPr marL="38100" marR="38100" marT="25400" marB="25400"/>
                </a:tc>
                <a:extLst>
                  <a:ext uri="{0D108BD9-81ED-4DB2-BD59-A6C34878D82A}">
                    <a16:rowId xmlns:a16="http://schemas.microsoft.com/office/drawing/2014/main" val="4158827967"/>
                  </a:ext>
                </a:extLst>
              </a:tr>
              <a:tr h="220448">
                <a:tc>
                  <a:txBody>
                    <a:bodyPr/>
                    <a:lstStyle/>
                    <a:p>
                      <a:pPr marL="0" marR="0" algn="r" fontAlgn="t">
                        <a:spcBef>
                          <a:spcPts val="0"/>
                        </a:spcBef>
                        <a:spcAft>
                          <a:spcPts val="0"/>
                        </a:spcAft>
                      </a:pPr>
                      <a:r>
                        <a:rPr lang="tr-TR" sz="1200">
                          <a:effectLst/>
                        </a:rPr>
                        <a:t>2</a:t>
                      </a:r>
                      <a:endParaRPr lang="tr-TR" sz="1200">
                        <a:effectLst/>
                        <a:latin typeface="+mj-lt"/>
                      </a:endParaRPr>
                    </a:p>
                  </a:txBody>
                  <a:tcPr marL="38100" marR="38100" marT="25400" marB="25400"/>
                </a:tc>
                <a:tc>
                  <a:txBody>
                    <a:bodyPr/>
                    <a:lstStyle/>
                    <a:p>
                      <a:pPr marL="0" marR="0" fontAlgn="t">
                        <a:spcBef>
                          <a:spcPts val="0"/>
                        </a:spcBef>
                        <a:spcAft>
                          <a:spcPts val="0"/>
                        </a:spcAft>
                      </a:pPr>
                      <a:r>
                        <a:rPr lang="tr-TR" sz="1200" dirty="0">
                          <a:effectLst/>
                        </a:rPr>
                        <a:t>Temel Eğitim Bölümü</a:t>
                      </a:r>
                      <a:endParaRPr lang="tr-TR" sz="1200" dirty="0">
                        <a:effectLst/>
                        <a:latin typeface="+mj-lt"/>
                      </a:endParaRPr>
                    </a:p>
                  </a:txBody>
                  <a:tcPr marL="38100" marR="38100" marT="25400" marB="25400"/>
                </a:tc>
                <a:tc>
                  <a:txBody>
                    <a:bodyPr/>
                    <a:lstStyle/>
                    <a:p>
                      <a:pPr marL="0" marR="0" fontAlgn="t">
                        <a:spcBef>
                          <a:spcPts val="0"/>
                        </a:spcBef>
                        <a:spcAft>
                          <a:spcPts val="0"/>
                        </a:spcAft>
                      </a:pPr>
                      <a:r>
                        <a:rPr lang="tr-TR" sz="1200">
                          <a:effectLst/>
                        </a:rPr>
                        <a:t>Okulöncesi Eğitimi</a:t>
                      </a:r>
                      <a:endParaRPr lang="tr-TR" sz="1200">
                        <a:effectLst/>
                        <a:latin typeface="+mj-lt"/>
                      </a:endParaRPr>
                    </a:p>
                  </a:txBody>
                  <a:tcPr marL="38100" marR="38100" marT="25400" marB="25400"/>
                </a:tc>
                <a:tc>
                  <a:txBody>
                    <a:bodyPr/>
                    <a:lstStyle/>
                    <a:p>
                      <a:pPr marL="0" marR="0" fontAlgn="t">
                        <a:spcBef>
                          <a:spcPts val="0"/>
                        </a:spcBef>
                        <a:spcAft>
                          <a:spcPts val="0"/>
                        </a:spcAft>
                      </a:pPr>
                      <a:r>
                        <a:rPr lang="tr-TR" sz="1100">
                          <a:effectLst/>
                        </a:rPr>
                        <a:t>BAHAR</a:t>
                      </a:r>
                      <a:endParaRPr lang="tr-TR" sz="1100">
                        <a:effectLst/>
                        <a:latin typeface="+mj-lt"/>
                      </a:endParaRPr>
                    </a:p>
                  </a:txBody>
                  <a:tcPr marL="38100" marR="38100" marT="25400" marB="25400"/>
                </a:tc>
                <a:tc>
                  <a:txBody>
                    <a:bodyPr/>
                    <a:lstStyle/>
                    <a:p>
                      <a:pPr marL="0" marR="0" fontAlgn="t">
                        <a:spcBef>
                          <a:spcPts val="0"/>
                        </a:spcBef>
                        <a:spcAft>
                          <a:spcPts val="0"/>
                        </a:spcAft>
                      </a:pPr>
                      <a:r>
                        <a:rPr lang="tr-TR" sz="1100">
                          <a:effectLst/>
                        </a:rPr>
                        <a:t>4</a:t>
                      </a:r>
                      <a:endParaRPr lang="tr-TR" sz="1100">
                        <a:effectLst/>
                        <a:latin typeface="+mj-lt"/>
                      </a:endParaRPr>
                    </a:p>
                  </a:txBody>
                  <a:tcPr marL="38100" marR="38100" marT="25400" marB="25400"/>
                </a:tc>
                <a:extLst>
                  <a:ext uri="{0D108BD9-81ED-4DB2-BD59-A6C34878D82A}">
                    <a16:rowId xmlns:a16="http://schemas.microsoft.com/office/drawing/2014/main" val="570259273"/>
                  </a:ext>
                </a:extLst>
              </a:tr>
              <a:tr h="220448">
                <a:tc>
                  <a:txBody>
                    <a:bodyPr/>
                    <a:lstStyle/>
                    <a:p>
                      <a:pPr marL="0" marR="0" algn="r" fontAlgn="t">
                        <a:spcBef>
                          <a:spcPts val="0"/>
                        </a:spcBef>
                        <a:spcAft>
                          <a:spcPts val="0"/>
                        </a:spcAft>
                      </a:pPr>
                      <a:r>
                        <a:rPr lang="tr-TR" sz="1200">
                          <a:effectLst/>
                        </a:rPr>
                        <a:t>3</a:t>
                      </a:r>
                      <a:endParaRPr lang="tr-TR" sz="1200">
                        <a:effectLst/>
                        <a:latin typeface="+mj-lt"/>
                      </a:endParaRPr>
                    </a:p>
                  </a:txBody>
                  <a:tcPr marL="38100" marR="38100" marT="25400" marB="25400"/>
                </a:tc>
                <a:tc>
                  <a:txBody>
                    <a:bodyPr/>
                    <a:lstStyle/>
                    <a:p>
                      <a:pPr marL="0" marR="0" fontAlgn="t">
                        <a:spcBef>
                          <a:spcPts val="0"/>
                        </a:spcBef>
                        <a:spcAft>
                          <a:spcPts val="0"/>
                        </a:spcAft>
                      </a:pPr>
                      <a:r>
                        <a:rPr lang="tr-TR" sz="1200" dirty="0">
                          <a:effectLst/>
                        </a:rPr>
                        <a:t>Türkçe ve Sosyal Bilgiler Eğitimi Bölümü</a:t>
                      </a:r>
                      <a:endParaRPr lang="tr-TR" sz="1200" dirty="0">
                        <a:effectLst/>
                        <a:latin typeface="+mj-lt"/>
                      </a:endParaRPr>
                    </a:p>
                  </a:txBody>
                  <a:tcPr marL="38100" marR="38100" marT="25400" marB="25400">
                    <a:solidFill>
                      <a:srgbClr val="92D050"/>
                    </a:solidFill>
                  </a:tcPr>
                </a:tc>
                <a:tc>
                  <a:txBody>
                    <a:bodyPr/>
                    <a:lstStyle/>
                    <a:p>
                      <a:pPr marL="0" marR="0" fontAlgn="t">
                        <a:spcBef>
                          <a:spcPts val="0"/>
                        </a:spcBef>
                        <a:spcAft>
                          <a:spcPts val="0"/>
                        </a:spcAft>
                      </a:pPr>
                      <a:r>
                        <a:rPr lang="tr-TR" sz="1200" dirty="0">
                          <a:effectLst/>
                        </a:rPr>
                        <a:t>Türkçe Eğitimi </a:t>
                      </a:r>
                      <a:endParaRPr lang="tr-TR" sz="1200" dirty="0">
                        <a:effectLst/>
                        <a:latin typeface="+mj-lt"/>
                      </a:endParaRPr>
                    </a:p>
                  </a:txBody>
                  <a:tcPr marL="38100" marR="38100" marT="25400" marB="25400">
                    <a:solidFill>
                      <a:srgbClr val="92D050"/>
                    </a:solidFill>
                  </a:tcPr>
                </a:tc>
                <a:tc>
                  <a:txBody>
                    <a:bodyPr/>
                    <a:lstStyle/>
                    <a:p>
                      <a:pPr marL="0" marR="0" fontAlgn="t">
                        <a:spcBef>
                          <a:spcPts val="0"/>
                        </a:spcBef>
                        <a:spcAft>
                          <a:spcPts val="0"/>
                        </a:spcAft>
                      </a:pPr>
                      <a:r>
                        <a:rPr lang="tr-TR" sz="1100" dirty="0">
                          <a:effectLst/>
                        </a:rPr>
                        <a:t>GÜZ</a:t>
                      </a:r>
                      <a:endParaRPr lang="tr-TR" sz="1100" dirty="0">
                        <a:effectLst/>
                        <a:latin typeface="+mj-lt"/>
                      </a:endParaRPr>
                    </a:p>
                  </a:txBody>
                  <a:tcPr marL="38100" marR="38100" marT="25400" marB="25400">
                    <a:solidFill>
                      <a:srgbClr val="92D050"/>
                    </a:solidFill>
                  </a:tcPr>
                </a:tc>
                <a:tc>
                  <a:txBody>
                    <a:bodyPr/>
                    <a:lstStyle/>
                    <a:p>
                      <a:pPr marL="0" marR="0" fontAlgn="t">
                        <a:spcBef>
                          <a:spcPts val="0"/>
                        </a:spcBef>
                        <a:spcAft>
                          <a:spcPts val="0"/>
                        </a:spcAft>
                      </a:pPr>
                      <a:r>
                        <a:rPr lang="tr-TR" sz="1100" dirty="0">
                          <a:effectLst/>
                        </a:rPr>
                        <a:t>5</a:t>
                      </a:r>
                      <a:endParaRPr lang="tr-TR" sz="1100" dirty="0">
                        <a:effectLst/>
                        <a:latin typeface="+mj-lt"/>
                      </a:endParaRPr>
                    </a:p>
                  </a:txBody>
                  <a:tcPr marL="38100" marR="38100" marT="25400" marB="25400">
                    <a:solidFill>
                      <a:srgbClr val="92D050"/>
                    </a:solidFill>
                  </a:tcPr>
                </a:tc>
                <a:extLst>
                  <a:ext uri="{0D108BD9-81ED-4DB2-BD59-A6C34878D82A}">
                    <a16:rowId xmlns:a16="http://schemas.microsoft.com/office/drawing/2014/main" val="2556272037"/>
                  </a:ext>
                </a:extLst>
              </a:tr>
              <a:tr h="220448">
                <a:tc>
                  <a:txBody>
                    <a:bodyPr/>
                    <a:lstStyle/>
                    <a:p>
                      <a:pPr marL="0" marR="0" algn="r" fontAlgn="t">
                        <a:spcBef>
                          <a:spcPts val="0"/>
                        </a:spcBef>
                        <a:spcAft>
                          <a:spcPts val="0"/>
                        </a:spcAft>
                      </a:pPr>
                      <a:r>
                        <a:rPr lang="tr-TR" sz="1200">
                          <a:effectLst/>
                        </a:rPr>
                        <a:t>4</a:t>
                      </a:r>
                      <a:endParaRPr lang="tr-TR" sz="1200">
                        <a:effectLst/>
                        <a:latin typeface="+mj-lt"/>
                      </a:endParaRPr>
                    </a:p>
                  </a:txBody>
                  <a:tcPr marL="38100" marR="38100" marT="25400" marB="25400"/>
                </a:tc>
                <a:tc>
                  <a:txBody>
                    <a:bodyPr/>
                    <a:lstStyle/>
                    <a:p>
                      <a:pPr marL="0" marR="0" fontAlgn="t">
                        <a:spcBef>
                          <a:spcPts val="0"/>
                        </a:spcBef>
                        <a:spcAft>
                          <a:spcPts val="0"/>
                        </a:spcAft>
                      </a:pPr>
                      <a:r>
                        <a:rPr lang="tr-TR" sz="1200" dirty="0">
                          <a:effectLst/>
                        </a:rPr>
                        <a:t>Türkçe ve Sosyal Bilgiler Eğitimi Bölümü</a:t>
                      </a:r>
                      <a:endParaRPr lang="tr-TR" sz="1200" dirty="0">
                        <a:effectLst/>
                        <a:latin typeface="+mj-lt"/>
                      </a:endParaRPr>
                    </a:p>
                  </a:txBody>
                  <a:tcPr marL="38100" marR="38100" marT="25400" marB="25400"/>
                </a:tc>
                <a:tc>
                  <a:txBody>
                    <a:bodyPr/>
                    <a:lstStyle/>
                    <a:p>
                      <a:pPr marL="0" marR="0" fontAlgn="t">
                        <a:spcBef>
                          <a:spcPts val="0"/>
                        </a:spcBef>
                        <a:spcAft>
                          <a:spcPts val="0"/>
                        </a:spcAft>
                      </a:pPr>
                      <a:r>
                        <a:rPr lang="tr-TR" sz="1200">
                          <a:effectLst/>
                        </a:rPr>
                        <a:t>Sosyal Bilgiler Eğitimi</a:t>
                      </a:r>
                      <a:endParaRPr lang="tr-TR" sz="1200">
                        <a:effectLst/>
                        <a:latin typeface="+mj-lt"/>
                      </a:endParaRPr>
                    </a:p>
                  </a:txBody>
                  <a:tcPr marL="38100" marR="38100" marT="25400" marB="25400"/>
                </a:tc>
                <a:tc>
                  <a:txBody>
                    <a:bodyPr/>
                    <a:lstStyle/>
                    <a:p>
                      <a:pPr marL="0" marR="0" fontAlgn="t">
                        <a:spcBef>
                          <a:spcPts val="0"/>
                        </a:spcBef>
                        <a:spcAft>
                          <a:spcPts val="0"/>
                        </a:spcAft>
                      </a:pPr>
                      <a:r>
                        <a:rPr lang="tr-TR" sz="1100">
                          <a:effectLst/>
                        </a:rPr>
                        <a:t>BAHAR</a:t>
                      </a:r>
                      <a:endParaRPr lang="tr-TR" sz="1100">
                        <a:effectLst/>
                        <a:latin typeface="+mj-lt"/>
                      </a:endParaRPr>
                    </a:p>
                  </a:txBody>
                  <a:tcPr marL="38100" marR="38100" marT="25400" marB="25400"/>
                </a:tc>
                <a:tc>
                  <a:txBody>
                    <a:bodyPr/>
                    <a:lstStyle/>
                    <a:p>
                      <a:pPr marL="0" marR="0" fontAlgn="t">
                        <a:spcBef>
                          <a:spcPts val="0"/>
                        </a:spcBef>
                        <a:spcAft>
                          <a:spcPts val="0"/>
                        </a:spcAft>
                      </a:pPr>
                      <a:r>
                        <a:rPr lang="tr-TR" sz="1100">
                          <a:effectLst/>
                        </a:rPr>
                        <a:t>4</a:t>
                      </a:r>
                      <a:endParaRPr lang="tr-TR" sz="1100">
                        <a:effectLst/>
                        <a:latin typeface="+mj-lt"/>
                      </a:endParaRPr>
                    </a:p>
                  </a:txBody>
                  <a:tcPr marL="38100" marR="38100" marT="25400" marB="25400"/>
                </a:tc>
                <a:extLst>
                  <a:ext uri="{0D108BD9-81ED-4DB2-BD59-A6C34878D82A}">
                    <a16:rowId xmlns:a16="http://schemas.microsoft.com/office/drawing/2014/main" val="2641918007"/>
                  </a:ext>
                </a:extLst>
              </a:tr>
              <a:tr h="220448">
                <a:tc>
                  <a:txBody>
                    <a:bodyPr/>
                    <a:lstStyle/>
                    <a:p>
                      <a:pPr marL="0" marR="0" algn="r" fontAlgn="t">
                        <a:spcBef>
                          <a:spcPts val="0"/>
                        </a:spcBef>
                        <a:spcAft>
                          <a:spcPts val="0"/>
                        </a:spcAft>
                      </a:pPr>
                      <a:r>
                        <a:rPr lang="tr-TR" sz="1200">
                          <a:effectLst/>
                        </a:rPr>
                        <a:t>5</a:t>
                      </a:r>
                      <a:endParaRPr lang="tr-TR" sz="1200">
                        <a:effectLst/>
                        <a:latin typeface="+mj-lt"/>
                      </a:endParaRPr>
                    </a:p>
                  </a:txBody>
                  <a:tcPr marL="38100" marR="38100" marT="25400" marB="25400"/>
                </a:tc>
                <a:tc>
                  <a:txBody>
                    <a:bodyPr/>
                    <a:lstStyle/>
                    <a:p>
                      <a:pPr marL="0" marR="0" fontAlgn="t">
                        <a:spcBef>
                          <a:spcPts val="0"/>
                        </a:spcBef>
                        <a:spcAft>
                          <a:spcPts val="0"/>
                        </a:spcAft>
                      </a:pPr>
                      <a:r>
                        <a:rPr lang="tr-TR" sz="1200" dirty="0">
                          <a:effectLst/>
                        </a:rPr>
                        <a:t>Matematik ve Fen Bilimleri Eğitimi Bölümü</a:t>
                      </a:r>
                      <a:endParaRPr lang="tr-TR" sz="1200" dirty="0">
                        <a:effectLst/>
                        <a:latin typeface="+mj-lt"/>
                      </a:endParaRPr>
                    </a:p>
                  </a:txBody>
                  <a:tcPr marL="38100" marR="38100" marT="25400" marB="25400"/>
                </a:tc>
                <a:tc>
                  <a:txBody>
                    <a:bodyPr/>
                    <a:lstStyle/>
                    <a:p>
                      <a:pPr marL="0" marR="0" fontAlgn="t">
                        <a:spcBef>
                          <a:spcPts val="0"/>
                        </a:spcBef>
                        <a:spcAft>
                          <a:spcPts val="0"/>
                        </a:spcAft>
                      </a:pPr>
                      <a:r>
                        <a:rPr lang="tr-TR" sz="1200" dirty="0">
                          <a:effectLst/>
                        </a:rPr>
                        <a:t>Matematik Eğitimi</a:t>
                      </a:r>
                      <a:endParaRPr lang="tr-TR" sz="1200" dirty="0">
                        <a:effectLst/>
                        <a:latin typeface="+mj-lt"/>
                      </a:endParaRPr>
                    </a:p>
                  </a:txBody>
                  <a:tcPr marL="38100" marR="38100" marT="25400" marB="25400"/>
                </a:tc>
                <a:tc>
                  <a:txBody>
                    <a:bodyPr/>
                    <a:lstStyle/>
                    <a:p>
                      <a:pPr marL="0" marR="0" fontAlgn="t">
                        <a:spcBef>
                          <a:spcPts val="0"/>
                        </a:spcBef>
                        <a:spcAft>
                          <a:spcPts val="0"/>
                        </a:spcAft>
                      </a:pPr>
                      <a:r>
                        <a:rPr lang="tr-TR" sz="1100">
                          <a:effectLst/>
                        </a:rPr>
                        <a:t>BAHAR</a:t>
                      </a:r>
                      <a:endParaRPr lang="tr-TR" sz="1100">
                        <a:effectLst/>
                        <a:latin typeface="+mj-lt"/>
                      </a:endParaRPr>
                    </a:p>
                  </a:txBody>
                  <a:tcPr marL="38100" marR="38100" marT="25400" marB="25400"/>
                </a:tc>
                <a:tc>
                  <a:txBody>
                    <a:bodyPr/>
                    <a:lstStyle/>
                    <a:p>
                      <a:pPr marL="0" marR="0" fontAlgn="t">
                        <a:spcBef>
                          <a:spcPts val="0"/>
                        </a:spcBef>
                        <a:spcAft>
                          <a:spcPts val="0"/>
                        </a:spcAft>
                      </a:pPr>
                      <a:r>
                        <a:rPr lang="tr-TR" sz="1100">
                          <a:effectLst/>
                        </a:rPr>
                        <a:t>4</a:t>
                      </a:r>
                      <a:endParaRPr lang="tr-TR" sz="1100">
                        <a:effectLst/>
                        <a:latin typeface="+mj-lt"/>
                      </a:endParaRPr>
                    </a:p>
                  </a:txBody>
                  <a:tcPr marL="38100" marR="38100" marT="25400" marB="25400"/>
                </a:tc>
                <a:extLst>
                  <a:ext uri="{0D108BD9-81ED-4DB2-BD59-A6C34878D82A}">
                    <a16:rowId xmlns:a16="http://schemas.microsoft.com/office/drawing/2014/main" val="2497781282"/>
                  </a:ext>
                </a:extLst>
              </a:tr>
              <a:tr h="220448">
                <a:tc>
                  <a:txBody>
                    <a:bodyPr/>
                    <a:lstStyle/>
                    <a:p>
                      <a:pPr marL="0" marR="0" algn="r" fontAlgn="t">
                        <a:spcBef>
                          <a:spcPts val="0"/>
                        </a:spcBef>
                        <a:spcAft>
                          <a:spcPts val="0"/>
                        </a:spcAft>
                      </a:pPr>
                      <a:r>
                        <a:rPr lang="tr-TR" sz="1200">
                          <a:effectLst/>
                        </a:rPr>
                        <a:t>6</a:t>
                      </a:r>
                      <a:endParaRPr lang="tr-TR" sz="1200">
                        <a:effectLst/>
                        <a:latin typeface="+mj-lt"/>
                      </a:endParaRPr>
                    </a:p>
                  </a:txBody>
                  <a:tcPr marL="38100" marR="38100" marT="25400" marB="25400"/>
                </a:tc>
                <a:tc>
                  <a:txBody>
                    <a:bodyPr/>
                    <a:lstStyle/>
                    <a:p>
                      <a:pPr marL="0" marR="0" fontAlgn="t">
                        <a:spcBef>
                          <a:spcPts val="0"/>
                        </a:spcBef>
                        <a:spcAft>
                          <a:spcPts val="0"/>
                        </a:spcAft>
                      </a:pPr>
                      <a:r>
                        <a:rPr lang="tr-TR" sz="1200">
                          <a:effectLst/>
                        </a:rPr>
                        <a:t>Matematik ve Fen Bilimleri Eğitimi Bölümü</a:t>
                      </a:r>
                      <a:endParaRPr lang="tr-TR" sz="1200">
                        <a:effectLst/>
                        <a:latin typeface="+mj-lt"/>
                      </a:endParaRPr>
                    </a:p>
                  </a:txBody>
                  <a:tcPr marL="38100" marR="38100" marT="25400" marB="25400"/>
                </a:tc>
                <a:tc>
                  <a:txBody>
                    <a:bodyPr/>
                    <a:lstStyle/>
                    <a:p>
                      <a:pPr marL="0" marR="0" fontAlgn="t">
                        <a:spcBef>
                          <a:spcPts val="0"/>
                        </a:spcBef>
                        <a:spcAft>
                          <a:spcPts val="0"/>
                        </a:spcAft>
                      </a:pPr>
                      <a:r>
                        <a:rPr lang="tr-TR" sz="1200" dirty="0">
                          <a:effectLst/>
                        </a:rPr>
                        <a:t>Fen Eğitimi</a:t>
                      </a:r>
                      <a:endParaRPr lang="tr-TR" sz="1200" dirty="0">
                        <a:effectLst/>
                        <a:latin typeface="+mj-lt"/>
                      </a:endParaRPr>
                    </a:p>
                  </a:txBody>
                  <a:tcPr marL="38100" marR="38100" marT="25400" marB="25400"/>
                </a:tc>
                <a:tc>
                  <a:txBody>
                    <a:bodyPr/>
                    <a:lstStyle/>
                    <a:p>
                      <a:pPr marL="0" marR="0" fontAlgn="t">
                        <a:spcBef>
                          <a:spcPts val="0"/>
                        </a:spcBef>
                        <a:spcAft>
                          <a:spcPts val="0"/>
                        </a:spcAft>
                      </a:pPr>
                      <a:r>
                        <a:rPr lang="tr-TR" sz="1100">
                          <a:effectLst/>
                        </a:rPr>
                        <a:t>BAHAR</a:t>
                      </a:r>
                      <a:endParaRPr lang="tr-TR" sz="1100">
                        <a:effectLst/>
                        <a:latin typeface="+mj-lt"/>
                      </a:endParaRPr>
                    </a:p>
                  </a:txBody>
                  <a:tcPr marL="38100" marR="38100" marT="25400" marB="25400"/>
                </a:tc>
                <a:tc>
                  <a:txBody>
                    <a:bodyPr/>
                    <a:lstStyle/>
                    <a:p>
                      <a:pPr marL="0" marR="0" fontAlgn="t">
                        <a:spcBef>
                          <a:spcPts val="0"/>
                        </a:spcBef>
                        <a:spcAft>
                          <a:spcPts val="0"/>
                        </a:spcAft>
                      </a:pPr>
                      <a:r>
                        <a:rPr lang="tr-TR" sz="1100">
                          <a:effectLst/>
                        </a:rPr>
                        <a:t>4</a:t>
                      </a:r>
                      <a:endParaRPr lang="tr-TR" sz="1100">
                        <a:effectLst/>
                        <a:latin typeface="+mj-lt"/>
                      </a:endParaRPr>
                    </a:p>
                  </a:txBody>
                  <a:tcPr marL="38100" marR="38100" marT="25400" marB="25400"/>
                </a:tc>
                <a:extLst>
                  <a:ext uri="{0D108BD9-81ED-4DB2-BD59-A6C34878D82A}">
                    <a16:rowId xmlns:a16="http://schemas.microsoft.com/office/drawing/2014/main" val="3442110483"/>
                  </a:ext>
                </a:extLst>
              </a:tr>
              <a:tr h="220448">
                <a:tc>
                  <a:txBody>
                    <a:bodyPr/>
                    <a:lstStyle/>
                    <a:p>
                      <a:pPr marL="0" marR="0" algn="r" fontAlgn="t">
                        <a:spcBef>
                          <a:spcPts val="0"/>
                        </a:spcBef>
                        <a:spcAft>
                          <a:spcPts val="0"/>
                        </a:spcAft>
                      </a:pPr>
                      <a:r>
                        <a:rPr lang="tr-TR" sz="1200">
                          <a:effectLst/>
                        </a:rPr>
                        <a:t>7</a:t>
                      </a:r>
                      <a:endParaRPr lang="tr-TR" sz="1200">
                        <a:effectLst/>
                        <a:latin typeface="+mj-lt"/>
                      </a:endParaRPr>
                    </a:p>
                  </a:txBody>
                  <a:tcPr marL="38100" marR="38100" marT="25400" marB="25400"/>
                </a:tc>
                <a:tc>
                  <a:txBody>
                    <a:bodyPr/>
                    <a:lstStyle/>
                    <a:p>
                      <a:pPr marL="0" marR="0" fontAlgn="t">
                        <a:spcBef>
                          <a:spcPts val="0"/>
                        </a:spcBef>
                        <a:spcAft>
                          <a:spcPts val="0"/>
                        </a:spcAft>
                      </a:pPr>
                      <a:r>
                        <a:rPr lang="tr-TR" sz="1200" dirty="0">
                          <a:effectLst/>
                        </a:rPr>
                        <a:t>Yabancı Diller Eğitimi Bölümü</a:t>
                      </a:r>
                      <a:endParaRPr lang="tr-TR" sz="1200" dirty="0">
                        <a:effectLst/>
                        <a:latin typeface="+mj-lt"/>
                      </a:endParaRPr>
                    </a:p>
                  </a:txBody>
                  <a:tcPr marL="38100" marR="38100" marT="25400" marB="25400">
                    <a:solidFill>
                      <a:srgbClr val="92D050"/>
                    </a:solidFill>
                  </a:tcPr>
                </a:tc>
                <a:tc>
                  <a:txBody>
                    <a:bodyPr/>
                    <a:lstStyle/>
                    <a:p>
                      <a:pPr marL="0" marR="0" fontAlgn="t">
                        <a:spcBef>
                          <a:spcPts val="0"/>
                        </a:spcBef>
                        <a:spcAft>
                          <a:spcPts val="0"/>
                        </a:spcAft>
                      </a:pPr>
                      <a:r>
                        <a:rPr lang="tr-TR" sz="1200" dirty="0">
                          <a:effectLst/>
                        </a:rPr>
                        <a:t>İngiliz Dili Eğitimi</a:t>
                      </a:r>
                      <a:endParaRPr lang="tr-TR" sz="1200" dirty="0">
                        <a:effectLst/>
                        <a:latin typeface="+mj-lt"/>
                      </a:endParaRPr>
                    </a:p>
                  </a:txBody>
                  <a:tcPr marL="38100" marR="38100" marT="25400" marB="25400">
                    <a:solidFill>
                      <a:srgbClr val="92D050"/>
                    </a:solidFill>
                  </a:tcPr>
                </a:tc>
                <a:tc>
                  <a:txBody>
                    <a:bodyPr/>
                    <a:lstStyle/>
                    <a:p>
                      <a:pPr marL="0" marR="0" fontAlgn="t">
                        <a:spcBef>
                          <a:spcPts val="0"/>
                        </a:spcBef>
                        <a:spcAft>
                          <a:spcPts val="0"/>
                        </a:spcAft>
                      </a:pPr>
                      <a:r>
                        <a:rPr lang="tr-TR" sz="1100" dirty="0">
                          <a:effectLst/>
                        </a:rPr>
                        <a:t>GÜZ</a:t>
                      </a:r>
                      <a:endParaRPr lang="tr-TR" sz="1100" dirty="0">
                        <a:effectLst/>
                        <a:latin typeface="+mj-lt"/>
                      </a:endParaRPr>
                    </a:p>
                  </a:txBody>
                  <a:tcPr marL="38100" marR="38100" marT="25400" marB="25400">
                    <a:solidFill>
                      <a:srgbClr val="92D050"/>
                    </a:solidFill>
                  </a:tcPr>
                </a:tc>
                <a:tc>
                  <a:txBody>
                    <a:bodyPr/>
                    <a:lstStyle/>
                    <a:p>
                      <a:pPr marL="0" marR="0" fontAlgn="t">
                        <a:spcBef>
                          <a:spcPts val="0"/>
                        </a:spcBef>
                        <a:spcAft>
                          <a:spcPts val="0"/>
                        </a:spcAft>
                      </a:pPr>
                      <a:r>
                        <a:rPr lang="tr-TR" sz="1100" dirty="0">
                          <a:effectLst/>
                        </a:rPr>
                        <a:t>7</a:t>
                      </a:r>
                      <a:endParaRPr lang="tr-TR" sz="1100" dirty="0">
                        <a:effectLst/>
                        <a:latin typeface="+mj-lt"/>
                      </a:endParaRPr>
                    </a:p>
                  </a:txBody>
                  <a:tcPr marL="38100" marR="38100" marT="25400" marB="25400">
                    <a:solidFill>
                      <a:srgbClr val="92D050"/>
                    </a:solidFill>
                  </a:tcPr>
                </a:tc>
                <a:extLst>
                  <a:ext uri="{0D108BD9-81ED-4DB2-BD59-A6C34878D82A}">
                    <a16:rowId xmlns:a16="http://schemas.microsoft.com/office/drawing/2014/main" val="3722518201"/>
                  </a:ext>
                </a:extLst>
              </a:tr>
              <a:tr h="220448">
                <a:tc>
                  <a:txBody>
                    <a:bodyPr/>
                    <a:lstStyle/>
                    <a:p>
                      <a:pPr marL="0" marR="0" algn="r" fontAlgn="t">
                        <a:spcBef>
                          <a:spcPts val="0"/>
                        </a:spcBef>
                        <a:spcAft>
                          <a:spcPts val="0"/>
                        </a:spcAft>
                      </a:pPr>
                      <a:r>
                        <a:rPr lang="tr-TR" sz="1200">
                          <a:effectLst/>
                        </a:rPr>
                        <a:t>8</a:t>
                      </a:r>
                      <a:endParaRPr lang="tr-TR" sz="1200">
                        <a:effectLst/>
                        <a:latin typeface="+mj-lt"/>
                      </a:endParaRPr>
                    </a:p>
                  </a:txBody>
                  <a:tcPr marL="38100" marR="38100" marT="25400" marB="25400"/>
                </a:tc>
                <a:tc>
                  <a:txBody>
                    <a:bodyPr/>
                    <a:lstStyle/>
                    <a:p>
                      <a:pPr marL="0" marR="0" fontAlgn="t">
                        <a:spcBef>
                          <a:spcPts val="0"/>
                        </a:spcBef>
                        <a:spcAft>
                          <a:spcPts val="0"/>
                        </a:spcAft>
                      </a:pPr>
                      <a:r>
                        <a:rPr lang="tr-TR" sz="1200">
                          <a:effectLst/>
                        </a:rPr>
                        <a:t>Yabancı Diller Eğitimi Bölümü</a:t>
                      </a:r>
                      <a:endParaRPr lang="tr-TR" sz="1200">
                        <a:effectLst/>
                        <a:latin typeface="+mj-lt"/>
                      </a:endParaRPr>
                    </a:p>
                  </a:txBody>
                  <a:tcPr marL="38100" marR="38100" marT="25400" marB="25400"/>
                </a:tc>
                <a:tc>
                  <a:txBody>
                    <a:bodyPr/>
                    <a:lstStyle/>
                    <a:p>
                      <a:pPr marL="0" marR="0" fontAlgn="t">
                        <a:spcBef>
                          <a:spcPts val="0"/>
                        </a:spcBef>
                        <a:spcAft>
                          <a:spcPts val="0"/>
                        </a:spcAft>
                      </a:pPr>
                      <a:r>
                        <a:rPr lang="tr-TR" sz="1200" dirty="0">
                          <a:effectLst/>
                        </a:rPr>
                        <a:t>Alman Dili Eğitimi</a:t>
                      </a:r>
                      <a:endParaRPr lang="tr-TR" sz="1200" dirty="0">
                        <a:effectLst/>
                        <a:latin typeface="+mj-lt"/>
                      </a:endParaRPr>
                    </a:p>
                  </a:txBody>
                  <a:tcPr marL="38100" marR="38100" marT="25400" marB="25400"/>
                </a:tc>
                <a:tc>
                  <a:txBody>
                    <a:bodyPr/>
                    <a:lstStyle/>
                    <a:p>
                      <a:pPr marL="0" marR="0" fontAlgn="t">
                        <a:spcBef>
                          <a:spcPts val="0"/>
                        </a:spcBef>
                        <a:spcAft>
                          <a:spcPts val="0"/>
                        </a:spcAft>
                      </a:pPr>
                      <a:r>
                        <a:rPr lang="tr-TR" sz="1100">
                          <a:effectLst/>
                        </a:rPr>
                        <a:t>BAHAR </a:t>
                      </a:r>
                      <a:endParaRPr lang="tr-TR" sz="1100">
                        <a:effectLst/>
                        <a:latin typeface="+mj-lt"/>
                      </a:endParaRPr>
                    </a:p>
                  </a:txBody>
                  <a:tcPr marL="38100" marR="38100" marT="25400" marB="25400"/>
                </a:tc>
                <a:tc>
                  <a:txBody>
                    <a:bodyPr/>
                    <a:lstStyle/>
                    <a:p>
                      <a:pPr marL="0" marR="0" fontAlgn="t">
                        <a:spcBef>
                          <a:spcPts val="0"/>
                        </a:spcBef>
                        <a:spcAft>
                          <a:spcPts val="0"/>
                        </a:spcAft>
                      </a:pPr>
                      <a:r>
                        <a:rPr lang="tr-TR" sz="1100">
                          <a:effectLst/>
                        </a:rPr>
                        <a:t>6</a:t>
                      </a:r>
                      <a:endParaRPr lang="tr-TR" sz="1100">
                        <a:effectLst/>
                        <a:latin typeface="+mj-lt"/>
                      </a:endParaRPr>
                    </a:p>
                  </a:txBody>
                  <a:tcPr marL="38100" marR="38100" marT="25400" marB="25400"/>
                </a:tc>
                <a:extLst>
                  <a:ext uri="{0D108BD9-81ED-4DB2-BD59-A6C34878D82A}">
                    <a16:rowId xmlns:a16="http://schemas.microsoft.com/office/drawing/2014/main" val="3484366084"/>
                  </a:ext>
                </a:extLst>
              </a:tr>
              <a:tr h="220448">
                <a:tc>
                  <a:txBody>
                    <a:bodyPr/>
                    <a:lstStyle/>
                    <a:p>
                      <a:pPr marL="0" marR="0" algn="r" fontAlgn="t">
                        <a:spcBef>
                          <a:spcPts val="0"/>
                        </a:spcBef>
                        <a:spcAft>
                          <a:spcPts val="0"/>
                        </a:spcAft>
                      </a:pPr>
                      <a:r>
                        <a:rPr lang="tr-TR" sz="1200">
                          <a:effectLst/>
                        </a:rPr>
                        <a:t>9</a:t>
                      </a:r>
                      <a:endParaRPr lang="tr-TR" sz="1200">
                        <a:effectLst/>
                        <a:latin typeface="+mj-lt"/>
                      </a:endParaRPr>
                    </a:p>
                  </a:txBody>
                  <a:tcPr marL="38100" marR="38100" marT="25400" marB="25400"/>
                </a:tc>
                <a:tc>
                  <a:txBody>
                    <a:bodyPr/>
                    <a:lstStyle/>
                    <a:p>
                      <a:pPr marL="0" marR="0" fontAlgn="t">
                        <a:spcBef>
                          <a:spcPts val="0"/>
                        </a:spcBef>
                        <a:spcAft>
                          <a:spcPts val="0"/>
                        </a:spcAft>
                      </a:pPr>
                      <a:r>
                        <a:rPr lang="tr-TR" sz="1200">
                          <a:effectLst/>
                        </a:rPr>
                        <a:t>Yabancı Diller Eğitimi Bölümü</a:t>
                      </a:r>
                      <a:endParaRPr lang="tr-TR" sz="1200">
                        <a:effectLst/>
                        <a:latin typeface="+mj-lt"/>
                      </a:endParaRPr>
                    </a:p>
                  </a:txBody>
                  <a:tcPr marL="38100" marR="38100" marT="25400" marB="25400"/>
                </a:tc>
                <a:tc>
                  <a:txBody>
                    <a:bodyPr/>
                    <a:lstStyle/>
                    <a:p>
                      <a:pPr marL="0" marR="0" fontAlgn="t">
                        <a:spcBef>
                          <a:spcPts val="0"/>
                        </a:spcBef>
                        <a:spcAft>
                          <a:spcPts val="0"/>
                        </a:spcAft>
                      </a:pPr>
                      <a:r>
                        <a:rPr lang="tr-TR" sz="1200" dirty="0">
                          <a:effectLst/>
                        </a:rPr>
                        <a:t>Fransız Dili Eğitimi</a:t>
                      </a:r>
                      <a:endParaRPr lang="tr-TR" sz="1200" dirty="0">
                        <a:effectLst/>
                        <a:latin typeface="+mj-lt"/>
                      </a:endParaRPr>
                    </a:p>
                  </a:txBody>
                  <a:tcPr marL="38100" marR="38100" marT="25400" marB="25400"/>
                </a:tc>
                <a:tc>
                  <a:txBody>
                    <a:bodyPr/>
                    <a:lstStyle/>
                    <a:p>
                      <a:pPr marL="0" marR="0" fontAlgn="t">
                        <a:spcBef>
                          <a:spcPts val="0"/>
                        </a:spcBef>
                        <a:spcAft>
                          <a:spcPts val="0"/>
                        </a:spcAft>
                      </a:pPr>
                      <a:r>
                        <a:rPr lang="tr-TR" sz="1100">
                          <a:effectLst/>
                        </a:rPr>
                        <a:t>BAHAR</a:t>
                      </a:r>
                      <a:endParaRPr lang="tr-TR" sz="1100">
                        <a:effectLst/>
                        <a:latin typeface="+mj-lt"/>
                      </a:endParaRPr>
                    </a:p>
                  </a:txBody>
                  <a:tcPr marL="38100" marR="38100" marT="25400" marB="25400"/>
                </a:tc>
                <a:tc>
                  <a:txBody>
                    <a:bodyPr/>
                    <a:lstStyle/>
                    <a:p>
                      <a:pPr marL="0" marR="0" fontAlgn="t">
                        <a:spcBef>
                          <a:spcPts val="0"/>
                        </a:spcBef>
                        <a:spcAft>
                          <a:spcPts val="0"/>
                        </a:spcAft>
                      </a:pPr>
                      <a:r>
                        <a:rPr lang="tr-TR" sz="1100">
                          <a:effectLst/>
                        </a:rPr>
                        <a:t>4</a:t>
                      </a:r>
                      <a:endParaRPr lang="tr-TR" sz="1100">
                        <a:effectLst/>
                        <a:latin typeface="+mj-lt"/>
                      </a:endParaRPr>
                    </a:p>
                  </a:txBody>
                  <a:tcPr marL="38100" marR="38100" marT="25400" marB="25400"/>
                </a:tc>
                <a:extLst>
                  <a:ext uri="{0D108BD9-81ED-4DB2-BD59-A6C34878D82A}">
                    <a16:rowId xmlns:a16="http://schemas.microsoft.com/office/drawing/2014/main" val="3820574917"/>
                  </a:ext>
                </a:extLst>
              </a:tr>
              <a:tr h="392973">
                <a:tc>
                  <a:txBody>
                    <a:bodyPr/>
                    <a:lstStyle/>
                    <a:p>
                      <a:pPr marL="0" marR="0" algn="r" fontAlgn="t">
                        <a:spcBef>
                          <a:spcPts val="0"/>
                        </a:spcBef>
                        <a:spcAft>
                          <a:spcPts val="0"/>
                        </a:spcAft>
                      </a:pPr>
                      <a:r>
                        <a:rPr lang="tr-TR" sz="1200">
                          <a:effectLst/>
                        </a:rPr>
                        <a:t>10</a:t>
                      </a:r>
                      <a:endParaRPr lang="tr-TR" sz="1200">
                        <a:effectLst/>
                        <a:latin typeface="+mj-lt"/>
                      </a:endParaRPr>
                    </a:p>
                  </a:txBody>
                  <a:tcPr marL="38100" marR="38100" marT="25400" marB="25400"/>
                </a:tc>
                <a:tc>
                  <a:txBody>
                    <a:bodyPr/>
                    <a:lstStyle/>
                    <a:p>
                      <a:pPr marL="0" marR="0" fontAlgn="t">
                        <a:spcBef>
                          <a:spcPts val="0"/>
                        </a:spcBef>
                        <a:spcAft>
                          <a:spcPts val="0"/>
                        </a:spcAft>
                      </a:pPr>
                      <a:r>
                        <a:rPr lang="tr-TR" sz="1200">
                          <a:effectLst/>
                        </a:rPr>
                        <a:t>Eğitim Bilimleri Bölümü </a:t>
                      </a:r>
                      <a:endParaRPr lang="tr-TR" sz="1200">
                        <a:effectLst/>
                        <a:latin typeface="+mj-lt"/>
                      </a:endParaRPr>
                    </a:p>
                  </a:txBody>
                  <a:tcPr marL="38100" marR="38100" marT="25400" marB="25400"/>
                </a:tc>
                <a:tc>
                  <a:txBody>
                    <a:bodyPr/>
                    <a:lstStyle/>
                    <a:p>
                      <a:pPr marL="0" marR="0" fontAlgn="t">
                        <a:spcBef>
                          <a:spcPts val="0"/>
                        </a:spcBef>
                        <a:spcAft>
                          <a:spcPts val="0"/>
                        </a:spcAft>
                      </a:pPr>
                      <a:r>
                        <a:rPr lang="tr-TR" sz="1200" dirty="0">
                          <a:effectLst/>
                        </a:rPr>
                        <a:t>Rehberlik ve Psikolojik Danışmanlık </a:t>
                      </a:r>
                      <a:endParaRPr lang="tr-TR" sz="1200" dirty="0">
                        <a:effectLst/>
                        <a:latin typeface="+mj-lt"/>
                      </a:endParaRPr>
                    </a:p>
                  </a:txBody>
                  <a:tcPr marL="38100" marR="38100" marT="25400" marB="25400"/>
                </a:tc>
                <a:tc>
                  <a:txBody>
                    <a:bodyPr/>
                    <a:lstStyle/>
                    <a:p>
                      <a:pPr marL="0" marR="0" fontAlgn="t">
                        <a:spcBef>
                          <a:spcPts val="0"/>
                        </a:spcBef>
                        <a:spcAft>
                          <a:spcPts val="0"/>
                        </a:spcAft>
                      </a:pPr>
                      <a:r>
                        <a:rPr lang="tr-TR" sz="1100">
                          <a:effectLst/>
                        </a:rPr>
                        <a:t>BAHAR</a:t>
                      </a:r>
                      <a:endParaRPr lang="tr-TR" sz="1100">
                        <a:effectLst/>
                        <a:latin typeface="+mj-lt"/>
                      </a:endParaRPr>
                    </a:p>
                  </a:txBody>
                  <a:tcPr marL="38100" marR="38100" marT="25400" marB="25400"/>
                </a:tc>
                <a:tc>
                  <a:txBody>
                    <a:bodyPr/>
                    <a:lstStyle/>
                    <a:p>
                      <a:pPr marL="0" marR="0" fontAlgn="t">
                        <a:spcBef>
                          <a:spcPts val="0"/>
                        </a:spcBef>
                        <a:spcAft>
                          <a:spcPts val="0"/>
                        </a:spcAft>
                      </a:pPr>
                      <a:r>
                        <a:rPr lang="tr-TR" sz="1100">
                          <a:effectLst/>
                        </a:rPr>
                        <a:t>4</a:t>
                      </a:r>
                      <a:endParaRPr lang="tr-TR" sz="1100">
                        <a:effectLst/>
                        <a:latin typeface="+mj-lt"/>
                      </a:endParaRPr>
                    </a:p>
                  </a:txBody>
                  <a:tcPr marL="38100" marR="38100" marT="25400" marB="25400"/>
                </a:tc>
                <a:extLst>
                  <a:ext uri="{0D108BD9-81ED-4DB2-BD59-A6C34878D82A}">
                    <a16:rowId xmlns:a16="http://schemas.microsoft.com/office/drawing/2014/main" val="2986370860"/>
                  </a:ext>
                </a:extLst>
              </a:tr>
              <a:tr h="220448">
                <a:tc>
                  <a:txBody>
                    <a:bodyPr/>
                    <a:lstStyle/>
                    <a:p>
                      <a:pPr marL="0" marR="0" algn="r" fontAlgn="t">
                        <a:spcBef>
                          <a:spcPts val="0"/>
                        </a:spcBef>
                        <a:spcAft>
                          <a:spcPts val="0"/>
                        </a:spcAft>
                      </a:pPr>
                      <a:r>
                        <a:rPr lang="tr-TR" sz="1200">
                          <a:effectLst/>
                        </a:rPr>
                        <a:t>11</a:t>
                      </a:r>
                      <a:endParaRPr lang="tr-TR" sz="1200">
                        <a:effectLst/>
                        <a:latin typeface="+mj-lt"/>
                      </a:endParaRPr>
                    </a:p>
                  </a:txBody>
                  <a:tcPr marL="38100" marR="38100" marT="25400" marB="25400"/>
                </a:tc>
                <a:tc>
                  <a:txBody>
                    <a:bodyPr/>
                    <a:lstStyle/>
                    <a:p>
                      <a:pPr marL="0" marR="0" fontAlgn="t">
                        <a:spcBef>
                          <a:spcPts val="0"/>
                        </a:spcBef>
                        <a:spcAft>
                          <a:spcPts val="0"/>
                        </a:spcAft>
                      </a:pPr>
                      <a:r>
                        <a:rPr lang="tr-TR" sz="1200">
                          <a:effectLst/>
                        </a:rPr>
                        <a:t>Özel Eğitim Bölümü</a:t>
                      </a:r>
                      <a:endParaRPr lang="tr-TR" sz="1200">
                        <a:effectLst/>
                        <a:latin typeface="+mj-lt"/>
                      </a:endParaRPr>
                    </a:p>
                  </a:txBody>
                  <a:tcPr marL="38100" marR="38100" marT="25400" marB="25400"/>
                </a:tc>
                <a:tc>
                  <a:txBody>
                    <a:bodyPr/>
                    <a:lstStyle/>
                    <a:p>
                      <a:pPr marL="0" marR="0" fontAlgn="t">
                        <a:spcBef>
                          <a:spcPts val="0"/>
                        </a:spcBef>
                        <a:spcAft>
                          <a:spcPts val="0"/>
                        </a:spcAft>
                      </a:pPr>
                      <a:r>
                        <a:rPr lang="tr-TR" sz="1200">
                          <a:effectLst/>
                        </a:rPr>
                        <a:t>Özel Eğitim</a:t>
                      </a:r>
                      <a:endParaRPr lang="tr-TR" sz="1200">
                        <a:effectLst/>
                        <a:latin typeface="+mj-lt"/>
                      </a:endParaRPr>
                    </a:p>
                  </a:txBody>
                  <a:tcPr marL="38100" marR="38100" marT="25400" marB="25400"/>
                </a:tc>
                <a:tc>
                  <a:txBody>
                    <a:bodyPr/>
                    <a:lstStyle/>
                    <a:p>
                      <a:pPr marL="0" marR="0" fontAlgn="t">
                        <a:spcBef>
                          <a:spcPts val="0"/>
                        </a:spcBef>
                        <a:spcAft>
                          <a:spcPts val="0"/>
                        </a:spcAft>
                      </a:pPr>
                      <a:r>
                        <a:rPr lang="tr-TR" sz="1100">
                          <a:effectLst/>
                        </a:rPr>
                        <a:t>BAHAR</a:t>
                      </a:r>
                      <a:endParaRPr lang="tr-TR" sz="1100">
                        <a:effectLst/>
                        <a:latin typeface="+mj-lt"/>
                      </a:endParaRPr>
                    </a:p>
                  </a:txBody>
                  <a:tcPr marL="38100" marR="38100" marT="25400" marB="25400"/>
                </a:tc>
                <a:tc>
                  <a:txBody>
                    <a:bodyPr/>
                    <a:lstStyle/>
                    <a:p>
                      <a:pPr marL="0" marR="0" fontAlgn="t">
                        <a:spcBef>
                          <a:spcPts val="0"/>
                        </a:spcBef>
                        <a:spcAft>
                          <a:spcPts val="0"/>
                        </a:spcAft>
                      </a:pPr>
                      <a:r>
                        <a:rPr lang="tr-TR" sz="1100">
                          <a:effectLst/>
                        </a:rPr>
                        <a:t>8</a:t>
                      </a:r>
                      <a:endParaRPr lang="tr-TR" sz="1100">
                        <a:effectLst/>
                        <a:latin typeface="+mj-lt"/>
                      </a:endParaRPr>
                    </a:p>
                  </a:txBody>
                  <a:tcPr marL="38100" marR="38100" marT="25400" marB="25400"/>
                </a:tc>
                <a:extLst>
                  <a:ext uri="{0D108BD9-81ED-4DB2-BD59-A6C34878D82A}">
                    <a16:rowId xmlns:a16="http://schemas.microsoft.com/office/drawing/2014/main" val="3194972438"/>
                  </a:ext>
                </a:extLst>
              </a:tr>
              <a:tr h="392973">
                <a:tc>
                  <a:txBody>
                    <a:bodyPr/>
                    <a:lstStyle/>
                    <a:p>
                      <a:pPr marL="0" marR="0" algn="r" fontAlgn="t">
                        <a:spcBef>
                          <a:spcPts val="0"/>
                        </a:spcBef>
                        <a:spcAft>
                          <a:spcPts val="0"/>
                        </a:spcAft>
                      </a:pPr>
                      <a:r>
                        <a:rPr lang="tr-TR" sz="1200">
                          <a:effectLst/>
                        </a:rPr>
                        <a:t>12</a:t>
                      </a:r>
                      <a:endParaRPr lang="tr-TR" sz="1200">
                        <a:effectLst/>
                        <a:latin typeface="+mj-lt"/>
                      </a:endParaRPr>
                    </a:p>
                  </a:txBody>
                  <a:tcPr marL="38100" marR="38100" marT="25400" marB="25400"/>
                </a:tc>
                <a:tc>
                  <a:txBody>
                    <a:bodyPr/>
                    <a:lstStyle/>
                    <a:p>
                      <a:pPr marL="0" marR="0" fontAlgn="t">
                        <a:spcBef>
                          <a:spcPts val="0"/>
                        </a:spcBef>
                        <a:spcAft>
                          <a:spcPts val="0"/>
                        </a:spcAft>
                      </a:pPr>
                      <a:r>
                        <a:rPr lang="tr-TR" sz="1200">
                          <a:effectLst/>
                        </a:rPr>
                        <a:t>Bilgisayar ve Öğretim Teknolojileri Eğitimi Bölümü</a:t>
                      </a:r>
                      <a:endParaRPr lang="tr-TR" sz="1200">
                        <a:effectLst/>
                        <a:latin typeface="+mj-lt"/>
                      </a:endParaRPr>
                    </a:p>
                  </a:txBody>
                  <a:tcPr marL="38100" marR="38100" marT="25400" marB="25400"/>
                </a:tc>
                <a:tc>
                  <a:txBody>
                    <a:bodyPr/>
                    <a:lstStyle/>
                    <a:p>
                      <a:pPr marL="0" marR="0" fontAlgn="t">
                        <a:spcBef>
                          <a:spcPts val="0"/>
                        </a:spcBef>
                        <a:spcAft>
                          <a:spcPts val="0"/>
                        </a:spcAft>
                      </a:pPr>
                      <a:r>
                        <a:rPr lang="tr-TR" sz="1200" dirty="0">
                          <a:effectLst/>
                        </a:rPr>
                        <a:t>Bilgisayar ve Öğretim Teknolojileri</a:t>
                      </a:r>
                      <a:endParaRPr lang="tr-TR" sz="1200" dirty="0">
                        <a:effectLst/>
                        <a:latin typeface="+mj-lt"/>
                      </a:endParaRPr>
                    </a:p>
                  </a:txBody>
                  <a:tcPr marL="38100" marR="38100" marT="25400" marB="25400"/>
                </a:tc>
                <a:tc>
                  <a:txBody>
                    <a:bodyPr/>
                    <a:lstStyle/>
                    <a:p>
                      <a:pPr marL="0" marR="0" fontAlgn="t">
                        <a:spcBef>
                          <a:spcPts val="0"/>
                        </a:spcBef>
                        <a:spcAft>
                          <a:spcPts val="0"/>
                        </a:spcAft>
                      </a:pPr>
                      <a:r>
                        <a:rPr lang="tr-TR" sz="1100">
                          <a:effectLst/>
                        </a:rPr>
                        <a:t>BAHAR</a:t>
                      </a:r>
                      <a:endParaRPr lang="tr-TR" sz="1100">
                        <a:effectLst/>
                        <a:latin typeface="+mj-lt"/>
                      </a:endParaRPr>
                    </a:p>
                  </a:txBody>
                  <a:tcPr marL="38100" marR="38100" marT="25400" marB="25400"/>
                </a:tc>
                <a:tc>
                  <a:txBody>
                    <a:bodyPr/>
                    <a:lstStyle/>
                    <a:p>
                      <a:pPr marL="0" marR="0" fontAlgn="t">
                        <a:spcBef>
                          <a:spcPts val="0"/>
                        </a:spcBef>
                        <a:spcAft>
                          <a:spcPts val="0"/>
                        </a:spcAft>
                      </a:pPr>
                      <a:r>
                        <a:rPr lang="tr-TR" sz="1100">
                          <a:effectLst/>
                        </a:rPr>
                        <a:t>6</a:t>
                      </a:r>
                      <a:endParaRPr lang="tr-TR" sz="1100">
                        <a:effectLst/>
                        <a:latin typeface="+mj-lt"/>
                      </a:endParaRPr>
                    </a:p>
                  </a:txBody>
                  <a:tcPr marL="38100" marR="38100" marT="25400" marB="25400"/>
                </a:tc>
                <a:extLst>
                  <a:ext uri="{0D108BD9-81ED-4DB2-BD59-A6C34878D82A}">
                    <a16:rowId xmlns:a16="http://schemas.microsoft.com/office/drawing/2014/main" val="2717811391"/>
                  </a:ext>
                </a:extLst>
              </a:tr>
              <a:tr h="220448">
                <a:tc>
                  <a:txBody>
                    <a:bodyPr/>
                    <a:lstStyle/>
                    <a:p>
                      <a:pPr marL="0" marR="0" algn="r" fontAlgn="t">
                        <a:spcBef>
                          <a:spcPts val="0"/>
                        </a:spcBef>
                        <a:spcAft>
                          <a:spcPts val="0"/>
                        </a:spcAft>
                      </a:pPr>
                      <a:r>
                        <a:rPr lang="tr-TR" sz="1200">
                          <a:effectLst/>
                        </a:rPr>
                        <a:t>13</a:t>
                      </a:r>
                      <a:endParaRPr lang="tr-TR" sz="1200">
                        <a:effectLst/>
                        <a:latin typeface="+mj-lt"/>
                      </a:endParaRPr>
                    </a:p>
                  </a:txBody>
                  <a:tcPr marL="38100" marR="38100" marT="25400" marB="25400"/>
                </a:tc>
                <a:tc>
                  <a:txBody>
                    <a:bodyPr/>
                    <a:lstStyle/>
                    <a:p>
                      <a:pPr marL="0" marR="0" fontAlgn="t">
                        <a:spcBef>
                          <a:spcPts val="0"/>
                        </a:spcBef>
                        <a:spcAft>
                          <a:spcPts val="0"/>
                        </a:spcAft>
                      </a:pPr>
                      <a:r>
                        <a:rPr lang="tr-TR" sz="1200">
                          <a:effectLst/>
                        </a:rPr>
                        <a:t>Güzel Sanatlar Eğitimi Bölümü</a:t>
                      </a:r>
                      <a:endParaRPr lang="tr-TR" sz="1200">
                        <a:effectLst/>
                        <a:latin typeface="+mj-lt"/>
                      </a:endParaRPr>
                    </a:p>
                  </a:txBody>
                  <a:tcPr marL="38100" marR="38100" marT="25400" marB="25400"/>
                </a:tc>
                <a:tc>
                  <a:txBody>
                    <a:bodyPr/>
                    <a:lstStyle/>
                    <a:p>
                      <a:pPr marL="0" marR="0" fontAlgn="t">
                        <a:spcBef>
                          <a:spcPts val="0"/>
                        </a:spcBef>
                        <a:spcAft>
                          <a:spcPts val="0"/>
                        </a:spcAft>
                      </a:pPr>
                      <a:r>
                        <a:rPr lang="tr-TR" sz="1200" dirty="0">
                          <a:effectLst/>
                        </a:rPr>
                        <a:t>Resim -İş Eğitimi</a:t>
                      </a:r>
                      <a:endParaRPr lang="tr-TR" sz="1200" dirty="0">
                        <a:effectLst/>
                        <a:latin typeface="+mj-lt"/>
                      </a:endParaRPr>
                    </a:p>
                  </a:txBody>
                  <a:tcPr marL="38100" marR="38100" marT="25400" marB="25400"/>
                </a:tc>
                <a:tc>
                  <a:txBody>
                    <a:bodyPr/>
                    <a:lstStyle/>
                    <a:p>
                      <a:pPr marL="0" marR="0" fontAlgn="t">
                        <a:spcBef>
                          <a:spcPts val="0"/>
                        </a:spcBef>
                        <a:spcAft>
                          <a:spcPts val="0"/>
                        </a:spcAft>
                      </a:pPr>
                      <a:r>
                        <a:rPr lang="tr-TR" sz="1100">
                          <a:effectLst/>
                        </a:rPr>
                        <a:t>BAHAR</a:t>
                      </a:r>
                      <a:endParaRPr lang="tr-TR" sz="1100">
                        <a:effectLst/>
                        <a:latin typeface="+mj-lt"/>
                      </a:endParaRPr>
                    </a:p>
                  </a:txBody>
                  <a:tcPr marL="38100" marR="38100" marT="25400" marB="25400"/>
                </a:tc>
                <a:tc>
                  <a:txBody>
                    <a:bodyPr/>
                    <a:lstStyle/>
                    <a:p>
                      <a:pPr marL="0" marR="0" fontAlgn="t">
                        <a:spcBef>
                          <a:spcPts val="0"/>
                        </a:spcBef>
                        <a:spcAft>
                          <a:spcPts val="0"/>
                        </a:spcAft>
                      </a:pPr>
                      <a:r>
                        <a:rPr lang="tr-TR" sz="1100">
                          <a:effectLst/>
                        </a:rPr>
                        <a:t>8</a:t>
                      </a:r>
                      <a:endParaRPr lang="tr-TR" sz="1100">
                        <a:effectLst/>
                        <a:latin typeface="+mj-lt"/>
                      </a:endParaRPr>
                    </a:p>
                  </a:txBody>
                  <a:tcPr marL="38100" marR="38100" marT="25400" marB="25400"/>
                </a:tc>
                <a:extLst>
                  <a:ext uri="{0D108BD9-81ED-4DB2-BD59-A6C34878D82A}">
                    <a16:rowId xmlns:a16="http://schemas.microsoft.com/office/drawing/2014/main" val="4246678639"/>
                  </a:ext>
                </a:extLst>
              </a:tr>
              <a:tr h="220448">
                <a:tc>
                  <a:txBody>
                    <a:bodyPr/>
                    <a:lstStyle/>
                    <a:p>
                      <a:pPr marL="0" marR="0" algn="r" fontAlgn="t">
                        <a:spcBef>
                          <a:spcPts val="0"/>
                        </a:spcBef>
                        <a:spcAft>
                          <a:spcPts val="0"/>
                        </a:spcAft>
                      </a:pPr>
                      <a:r>
                        <a:rPr lang="tr-TR" sz="1200">
                          <a:effectLst/>
                        </a:rPr>
                        <a:t>14</a:t>
                      </a:r>
                      <a:endParaRPr lang="tr-TR" sz="1200">
                        <a:effectLst/>
                        <a:latin typeface="+mj-lt"/>
                      </a:endParaRPr>
                    </a:p>
                  </a:txBody>
                  <a:tcPr marL="38100" marR="38100" marT="25400" marB="25400"/>
                </a:tc>
                <a:tc>
                  <a:txBody>
                    <a:bodyPr/>
                    <a:lstStyle/>
                    <a:p>
                      <a:pPr marL="0" marR="0" fontAlgn="t">
                        <a:spcBef>
                          <a:spcPts val="0"/>
                        </a:spcBef>
                        <a:spcAft>
                          <a:spcPts val="0"/>
                        </a:spcAft>
                      </a:pPr>
                      <a:r>
                        <a:rPr lang="tr-TR" sz="1200">
                          <a:effectLst/>
                        </a:rPr>
                        <a:t>Güzel Sanatlar Eğitimi Bölümü</a:t>
                      </a:r>
                      <a:endParaRPr lang="tr-TR" sz="1200">
                        <a:effectLst/>
                        <a:latin typeface="+mj-lt"/>
                      </a:endParaRPr>
                    </a:p>
                  </a:txBody>
                  <a:tcPr marL="38100" marR="38100" marT="25400" marB="25400"/>
                </a:tc>
                <a:tc>
                  <a:txBody>
                    <a:bodyPr/>
                    <a:lstStyle/>
                    <a:p>
                      <a:pPr marL="0" marR="0" fontAlgn="t">
                        <a:spcBef>
                          <a:spcPts val="0"/>
                        </a:spcBef>
                        <a:spcAft>
                          <a:spcPts val="0"/>
                        </a:spcAft>
                      </a:pPr>
                      <a:r>
                        <a:rPr lang="tr-TR" sz="1200" dirty="0">
                          <a:effectLst/>
                        </a:rPr>
                        <a:t>Müzik Eğitimi</a:t>
                      </a:r>
                      <a:endParaRPr lang="tr-TR" sz="1200" dirty="0">
                        <a:effectLst/>
                        <a:latin typeface="+mj-lt"/>
                      </a:endParaRPr>
                    </a:p>
                  </a:txBody>
                  <a:tcPr marL="38100" marR="38100" marT="25400" marB="25400"/>
                </a:tc>
                <a:tc>
                  <a:txBody>
                    <a:bodyPr/>
                    <a:lstStyle/>
                    <a:p>
                      <a:pPr marL="0" marR="0" fontAlgn="t">
                        <a:spcBef>
                          <a:spcPts val="0"/>
                        </a:spcBef>
                        <a:spcAft>
                          <a:spcPts val="0"/>
                        </a:spcAft>
                      </a:pPr>
                      <a:r>
                        <a:rPr lang="tr-TR" sz="1100" dirty="0">
                          <a:effectLst/>
                        </a:rPr>
                        <a:t>BAHAR</a:t>
                      </a:r>
                      <a:endParaRPr lang="tr-TR" sz="1100" dirty="0">
                        <a:effectLst/>
                        <a:latin typeface="+mj-lt"/>
                      </a:endParaRPr>
                    </a:p>
                  </a:txBody>
                  <a:tcPr marL="38100" marR="38100" marT="25400" marB="25400"/>
                </a:tc>
                <a:tc>
                  <a:txBody>
                    <a:bodyPr/>
                    <a:lstStyle/>
                    <a:p>
                      <a:pPr marL="0" marR="0" fontAlgn="t">
                        <a:spcBef>
                          <a:spcPts val="0"/>
                        </a:spcBef>
                        <a:spcAft>
                          <a:spcPts val="0"/>
                        </a:spcAft>
                      </a:pPr>
                      <a:r>
                        <a:rPr lang="tr-TR" sz="1100" dirty="0">
                          <a:effectLst/>
                        </a:rPr>
                        <a:t>8</a:t>
                      </a:r>
                      <a:endParaRPr lang="tr-TR" sz="1100" dirty="0">
                        <a:effectLst/>
                        <a:latin typeface="+mj-lt"/>
                      </a:endParaRPr>
                    </a:p>
                  </a:txBody>
                  <a:tcPr marL="38100" marR="38100" marT="25400" marB="25400"/>
                </a:tc>
                <a:extLst>
                  <a:ext uri="{0D108BD9-81ED-4DB2-BD59-A6C34878D82A}">
                    <a16:rowId xmlns:a16="http://schemas.microsoft.com/office/drawing/2014/main" val="2953073112"/>
                  </a:ext>
                </a:extLst>
              </a:tr>
            </a:tbl>
          </a:graphicData>
        </a:graphic>
      </p:graphicFrame>
    </p:spTree>
    <p:extLst>
      <p:ext uri="{BB962C8B-B14F-4D97-AF65-F5344CB8AC3E}">
        <p14:creationId xmlns:p14="http://schemas.microsoft.com/office/powerpoint/2010/main" val="212024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CCF25D8-462F-8B4A-8D99-662B5C3FFDE9}"/>
              </a:ext>
            </a:extLst>
          </p:cNvPr>
          <p:cNvSpPr>
            <a:spLocks noGrp="1"/>
          </p:cNvSpPr>
          <p:nvPr>
            <p:ph type="body" sz="quarter" idx="11"/>
          </p:nvPr>
        </p:nvSpPr>
        <p:spPr>
          <a:xfrm>
            <a:off x="6096000" y="404664"/>
            <a:ext cx="5410200" cy="5767536"/>
          </a:xfrm>
        </p:spPr>
        <p:txBody>
          <a:bodyPr/>
          <a:lstStyle/>
          <a:p>
            <a:pPr marL="0" indent="0">
              <a:buNone/>
            </a:pPr>
            <a:r>
              <a:rPr lang="tr-TR" dirty="0"/>
              <a:t>www.uludag.edu.tr/egitimthu</a:t>
            </a:r>
          </a:p>
          <a:p>
            <a:pPr marL="0" indent="0">
              <a:buNone/>
            </a:pPr>
            <a:endParaRPr lang="tr-TR" dirty="0"/>
          </a:p>
          <a:p>
            <a:pPr marL="0" indent="0">
              <a:buNone/>
            </a:pPr>
            <a:endParaRPr lang="en-US" dirty="0"/>
          </a:p>
        </p:txBody>
      </p:sp>
      <p:sp>
        <p:nvSpPr>
          <p:cNvPr id="5" name="Title 4">
            <a:extLst>
              <a:ext uri="{FF2B5EF4-FFF2-40B4-BE49-F238E27FC236}">
                <a16:creationId xmlns:a16="http://schemas.microsoft.com/office/drawing/2014/main" id="{D299D361-319F-4BC4-81C4-F32BBF7A4FB8}"/>
              </a:ext>
            </a:extLst>
          </p:cNvPr>
          <p:cNvSpPr>
            <a:spLocks noGrp="1"/>
          </p:cNvSpPr>
          <p:nvPr>
            <p:ph type="title"/>
          </p:nvPr>
        </p:nvSpPr>
        <p:spPr/>
        <p:txBody>
          <a:bodyPr>
            <a:normAutofit fontScale="90000"/>
          </a:bodyPr>
          <a:lstStyle/>
          <a:p>
            <a:r>
              <a:rPr lang="tr-TR" dirty="0"/>
              <a:t>BUÜ THU WEB Sayfası</a:t>
            </a:r>
            <a:br>
              <a:rPr lang="tr-TR" dirty="0"/>
            </a:br>
            <a:r>
              <a:rPr lang="tr-TR" dirty="0"/>
              <a:t>ve Sosyal Medya Hesabı</a:t>
            </a:r>
            <a:endParaRPr lang="en-US" dirty="0"/>
          </a:p>
        </p:txBody>
      </p:sp>
      <p:pic>
        <p:nvPicPr>
          <p:cNvPr id="4" name="Resim 3">
            <a:extLst>
              <a:ext uri="{FF2B5EF4-FFF2-40B4-BE49-F238E27FC236}">
                <a16:creationId xmlns:a16="http://schemas.microsoft.com/office/drawing/2014/main" id="{7666CB55-A74A-FD27-64C8-ADA434F48EF6}"/>
              </a:ext>
            </a:extLst>
          </p:cNvPr>
          <p:cNvPicPr>
            <a:picLocks noChangeAspect="1"/>
          </p:cNvPicPr>
          <p:nvPr/>
        </p:nvPicPr>
        <p:blipFill>
          <a:blip r:embed="rId2"/>
          <a:stretch>
            <a:fillRect/>
          </a:stretch>
        </p:blipFill>
        <p:spPr>
          <a:xfrm>
            <a:off x="4419600" y="1778984"/>
            <a:ext cx="7772400" cy="4674352"/>
          </a:xfrm>
          <a:prstGeom prst="rect">
            <a:avLst/>
          </a:prstGeom>
        </p:spPr>
      </p:pic>
    </p:spTree>
    <p:extLst>
      <p:ext uri="{BB962C8B-B14F-4D97-AF65-F5344CB8AC3E}">
        <p14:creationId xmlns:p14="http://schemas.microsoft.com/office/powerpoint/2010/main" val="3877704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yon Toplantı Odası">
  <a:themeElements>
    <a:clrScheme name="İyon Toplantı Odası">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yon Toplantı Odası">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yon Toplantı Odası">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{49F2C41E-9B44-3943-95C8-6B6FA57F5D96}tf10001076</Template>
  <TotalTime>48</TotalTime>
  <Words>1136</Words>
  <Application>Microsoft Macintosh PowerPoint</Application>
  <PresentationFormat>Geniş ekran</PresentationFormat>
  <Paragraphs>345</Paragraphs>
  <Slides>19</Slides>
  <Notes>1</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19</vt:i4>
      </vt:variant>
    </vt:vector>
  </HeadingPairs>
  <TitlesOfParts>
    <vt:vector size="25" baseType="lpstr">
      <vt:lpstr>Arial</vt:lpstr>
      <vt:lpstr>Calibri</vt:lpstr>
      <vt:lpstr>Century Gothic</vt:lpstr>
      <vt:lpstr>Courier New</vt:lpstr>
      <vt:lpstr>Wingdings 3</vt:lpstr>
      <vt:lpstr>İyon Toplantı Odası</vt:lpstr>
      <vt:lpstr>TOPLUMA HİZMET UYGULAMALARI TOPLANTISI  06.03.2024 </vt:lpstr>
      <vt:lpstr>TOPLUMA HİZMET UYGULAMALARI DERSİ KOORDİNASYON ŞEMASI</vt:lpstr>
      <vt:lpstr>ANABİLİM DALLARI THU KOORDİNATÖRLERİ</vt:lpstr>
      <vt:lpstr> </vt:lpstr>
      <vt:lpstr>TOPLUMA HİZMET UYGULAMALARI DERSİ HAKKINDA</vt:lpstr>
      <vt:lpstr>Dersin Amacı</vt:lpstr>
      <vt:lpstr>Dersin Öğrenme Kazanımları</vt:lpstr>
      <vt:lpstr>Fakültede THU Dersleri </vt:lpstr>
      <vt:lpstr>BUÜ THU WEB Sayfası ve Sosyal Medya Hesabı</vt:lpstr>
      <vt:lpstr>BUÜ THU WEB Sayfası ve Sosyal Medya Hesabı</vt:lpstr>
      <vt:lpstr>Proje Danışmanları için Ders Uygulama Süreci</vt:lpstr>
      <vt:lpstr>THU Dersi Sürecinde Kullanılacak Formlar</vt:lpstr>
      <vt:lpstr>THU Projelerinde  2023-2024 Eğitim Öğretim Yılı Çalışma Takvimi</vt:lpstr>
      <vt:lpstr>ETKİNLİKLERİN  YÜRÜTÜLEBİLECEĞİ  BAZI KURUM VE  KURULUŞLAR</vt:lpstr>
      <vt:lpstr>Paydaşımız ol! Topluma Hizmet Uygulamaları Proje Ortaklığı Başvurusu-1  </vt:lpstr>
      <vt:lpstr>2023-2024 BAHAR YARIYILI FAKÜLTE TEMAMIZ </vt:lpstr>
      <vt:lpstr>THU DERSİNİN UYGULANMASI SÜRECİNDE DİKKAT EDİLECEK HUSUSLAR</vt:lpstr>
      <vt:lpstr>Ricamız;</vt:lpstr>
      <vt:lpstr>DİLEK VE TEMENNİLER… SORU VE ÖNERİLERİNİZ?</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TOPLUMA HİZMET UYGULAMALARI TOPLANTISI  06.03.2024 </dc:title>
  <dc:creator>Microsoft Office User</dc:creator>
  <cp:lastModifiedBy>Microsoft Office User</cp:lastModifiedBy>
  <cp:revision>11</cp:revision>
  <dcterms:created xsi:type="dcterms:W3CDTF">2024-03-05T22:05:52Z</dcterms:created>
  <dcterms:modified xsi:type="dcterms:W3CDTF">2024-03-05T22:54:25Z</dcterms:modified>
</cp:coreProperties>
</file>