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57" r:id="rId3"/>
    <p:sldId id="258" r:id="rId4"/>
    <p:sldId id="259" r:id="rId5"/>
    <p:sldId id="260" r:id="rId6"/>
    <p:sldId id="262" r:id="rId7"/>
    <p:sldId id="265" r:id="rId8"/>
    <p:sldId id="266" r:id="rId9"/>
    <p:sldId id="267" r:id="rId10"/>
    <p:sldId id="268" r:id="rId11"/>
    <p:sldId id="269" r:id="rId12"/>
    <p:sldId id="270" r:id="rId13"/>
    <p:sldId id="279" r:id="rId14"/>
    <p:sldId id="271" r:id="rId15"/>
    <p:sldId id="272" r:id="rId16"/>
    <p:sldId id="273" r:id="rId17"/>
    <p:sldId id="278" r:id="rId18"/>
    <p:sldId id="280" r:id="rId19"/>
    <p:sldId id="282" r:id="rId20"/>
    <p:sldId id="274" r:id="rId21"/>
    <p:sldId id="288" r:id="rId22"/>
    <p:sldId id="276" r:id="rId23"/>
    <p:sldId id="277" r:id="rId24"/>
    <p:sldId id="275" r:id="rId25"/>
    <p:sldId id="286" r:id="rId26"/>
    <p:sldId id="287" r:id="rId27"/>
    <p:sldId id="285"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9900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060E2-3B9E-4975-99EA-DC7E761C3BB2}" type="datetimeFigureOut">
              <a:rPr lang="tr-TR" smtClean="0"/>
              <a:t>12.03.2024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BE2FC-0865-41B1-8B75-CFEB710CD770}" type="slidenum">
              <a:rPr lang="tr-TR" smtClean="0"/>
              <a:t>‹#›</a:t>
            </a:fld>
            <a:endParaRPr lang="tr-TR"/>
          </a:p>
        </p:txBody>
      </p:sp>
    </p:spTree>
    <p:extLst>
      <p:ext uri="{BB962C8B-B14F-4D97-AF65-F5344CB8AC3E}">
        <p14:creationId xmlns:p14="http://schemas.microsoft.com/office/powerpoint/2010/main" val="378679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ACBE2FC-0865-41B1-8B75-CFEB710CD770}" type="slidenum">
              <a:rPr lang="tr-TR" smtClean="0"/>
              <a:t>7</a:t>
            </a:fld>
            <a:endParaRPr lang="tr-TR"/>
          </a:p>
        </p:txBody>
      </p:sp>
    </p:spTree>
    <p:extLst>
      <p:ext uri="{BB962C8B-B14F-4D97-AF65-F5344CB8AC3E}">
        <p14:creationId xmlns:p14="http://schemas.microsoft.com/office/powerpoint/2010/main" val="81631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12.03.2024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12.03.2024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12.03.2024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12.03.2024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12.03.2024</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12.03.2024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12.03.2024</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sz="2000" dirty="0" smtClean="0"/>
              <a:t>LİSANSÜSTÜ ÖĞRENCİLER İÇİN </a:t>
            </a:r>
            <a:r>
              <a:rPr lang="tr-TR" sz="3600" dirty="0" smtClean="0"/>
              <a:t>ORYANTASYON SEMİNERİ</a:t>
            </a:r>
            <a:endParaRPr lang="tr-TR" sz="3600" dirty="0"/>
          </a:p>
        </p:txBody>
      </p:sp>
      <p:sp>
        <p:nvSpPr>
          <p:cNvPr id="3" name="Alt Başlık 2"/>
          <p:cNvSpPr>
            <a:spLocks noGrp="1"/>
          </p:cNvSpPr>
          <p:nvPr>
            <p:ph type="subTitle" idx="1"/>
          </p:nvPr>
        </p:nvSpPr>
        <p:spPr/>
        <p:txBody>
          <a:bodyPr/>
          <a:lstStyle/>
          <a:p>
            <a:r>
              <a:rPr lang="tr-TR" dirty="0" smtClean="0"/>
              <a:t>2023-2024 EĞİTİM ÖĞRETİM YILI </a:t>
            </a:r>
            <a:r>
              <a:rPr lang="tr-TR" b="1" dirty="0" smtClean="0"/>
              <a:t>bahar</a:t>
            </a:r>
            <a:r>
              <a:rPr lang="tr-TR" dirty="0" smtClean="0"/>
              <a:t> </a:t>
            </a:r>
            <a:r>
              <a:rPr lang="tr-TR" dirty="0" err="1" smtClean="0"/>
              <a:t>yarIyIlI</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72414"/>
            <a:ext cx="1047277" cy="1047277"/>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805" y="244865"/>
            <a:ext cx="1447800" cy="1270000"/>
          </a:xfrm>
          <a:prstGeom prst="rect">
            <a:avLst/>
          </a:prstGeom>
        </p:spPr>
      </p:pic>
      <p:sp>
        <p:nvSpPr>
          <p:cNvPr id="6" name="Dikdörtgen 5"/>
          <p:cNvSpPr/>
          <p:nvPr/>
        </p:nvSpPr>
        <p:spPr>
          <a:xfrm>
            <a:off x="2533273" y="4665910"/>
            <a:ext cx="4414991" cy="923330"/>
          </a:xfrm>
          <a:prstGeom prst="rect">
            <a:avLst/>
          </a:prstGeom>
          <a:noFill/>
        </p:spPr>
        <p:txBody>
          <a:bodyPr wrap="none" lIns="91440" tIns="45720" rIns="91440" bIns="45720">
            <a:spAutoFit/>
          </a:bodyPr>
          <a:lstStyle/>
          <a:p>
            <a:pPr algn="ctr"/>
            <a:r>
              <a:rPr lang="tr-T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Hoş </a:t>
            </a:r>
            <a:r>
              <a:rPr lang="tr-TR"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geldİnİz</a:t>
            </a:r>
            <a:endParaRPr lang="tr-T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60013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424936" cy="548640"/>
          </a:xfrm>
        </p:spPr>
        <p:txBody>
          <a:bodyPr/>
          <a:lstStyle/>
          <a:p>
            <a:r>
              <a:rPr lang="tr-TR" dirty="0" smtClean="0">
                <a:solidFill>
                  <a:srgbClr val="0070C0"/>
                </a:solidFill>
              </a:rPr>
              <a:t>WEB SİTEMİZDEKİ ÖĞRENCİ SEKMESİNE TIKLAYINIZ</a:t>
            </a:r>
            <a:endParaRPr lang="tr-TR" dirty="0">
              <a:solidFill>
                <a:srgbClr val="0070C0"/>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3" y="876654"/>
            <a:ext cx="6958174" cy="3803296"/>
          </a:xfrm>
        </p:spPr>
      </p:pic>
      <p:sp>
        <p:nvSpPr>
          <p:cNvPr id="5" name="Aşağı Ok 4"/>
          <p:cNvSpPr/>
          <p:nvPr/>
        </p:nvSpPr>
        <p:spPr>
          <a:xfrm>
            <a:off x="4788024" y="684129"/>
            <a:ext cx="551574" cy="675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187" y="3440908"/>
            <a:ext cx="3286125" cy="3286125"/>
          </a:xfrm>
          <a:prstGeom prst="rect">
            <a:avLst/>
          </a:prstGeom>
        </p:spPr>
      </p:pic>
      <p:sp>
        <p:nvSpPr>
          <p:cNvPr id="7" name="Aşağı Ok 6"/>
          <p:cNvSpPr/>
          <p:nvPr/>
        </p:nvSpPr>
        <p:spPr>
          <a:xfrm>
            <a:off x="4932040" y="2818563"/>
            <a:ext cx="648072" cy="754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75048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692696"/>
            <a:ext cx="3312368" cy="2376264"/>
          </a:xfrm>
        </p:spPr>
        <p:txBody>
          <a:bodyPr vert="horz"/>
          <a:lstStyle/>
          <a:p>
            <a:r>
              <a:rPr lang="tr-TR" sz="2000" dirty="0" err="1" smtClean="0">
                <a:solidFill>
                  <a:srgbClr val="0070C0"/>
                </a:solidFill>
              </a:rPr>
              <a:t>Eğİtİm</a:t>
            </a:r>
            <a:r>
              <a:rPr lang="tr-TR" sz="2000" dirty="0" smtClean="0">
                <a:solidFill>
                  <a:srgbClr val="0070C0"/>
                </a:solidFill>
              </a:rPr>
              <a:t> –</a:t>
            </a:r>
            <a:r>
              <a:rPr lang="tr-TR" sz="2000" dirty="0" err="1" smtClean="0">
                <a:solidFill>
                  <a:srgbClr val="0070C0"/>
                </a:solidFill>
              </a:rPr>
              <a:t>öğretİm</a:t>
            </a:r>
            <a:r>
              <a:rPr lang="tr-TR" sz="2000" dirty="0" smtClean="0">
                <a:solidFill>
                  <a:srgbClr val="0070C0"/>
                </a:solidFill>
              </a:rPr>
              <a:t> </a:t>
            </a:r>
            <a:r>
              <a:rPr lang="tr-TR" sz="2000" dirty="0" err="1" smtClean="0">
                <a:solidFill>
                  <a:srgbClr val="0070C0"/>
                </a:solidFill>
              </a:rPr>
              <a:t>süreçlerİ</a:t>
            </a:r>
            <a:r>
              <a:rPr lang="tr-TR" dirty="0" smtClean="0">
                <a:solidFill>
                  <a:srgbClr val="0070C0"/>
                </a:solidFill>
              </a:rPr>
              <a:t/>
            </a:r>
            <a:br>
              <a:rPr lang="tr-TR" dirty="0" smtClean="0">
                <a:solidFill>
                  <a:srgbClr val="0070C0"/>
                </a:solidFill>
              </a:rPr>
            </a:br>
            <a:r>
              <a:rPr lang="tr-TR" dirty="0" smtClean="0">
                <a:solidFill>
                  <a:srgbClr val="0070C0"/>
                </a:solidFill>
              </a:rPr>
              <a:t>yüksek </a:t>
            </a:r>
            <a:r>
              <a:rPr lang="tr-TR" dirty="0" err="1" smtClean="0">
                <a:solidFill>
                  <a:srgbClr val="0070C0"/>
                </a:solidFill>
              </a:rPr>
              <a:t>lİsans</a:t>
            </a:r>
            <a:endParaRPr lang="tr-TR" dirty="0">
              <a:solidFill>
                <a:srgbClr val="0070C0"/>
              </a:solidFill>
            </a:endParaRPr>
          </a:p>
        </p:txBody>
      </p:sp>
      <p:sp>
        <p:nvSpPr>
          <p:cNvPr id="5" name="Aşağı Ok 4"/>
          <p:cNvSpPr/>
          <p:nvPr/>
        </p:nvSpPr>
        <p:spPr>
          <a:xfrm>
            <a:off x="539552" y="404664"/>
            <a:ext cx="576064"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2699792" y="1916832"/>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24829"/>
            <a:ext cx="4752528" cy="6812239"/>
          </a:xfrm>
        </p:spPr>
      </p:pic>
    </p:spTree>
    <p:extLst>
      <p:ext uri="{BB962C8B-B14F-4D97-AF65-F5344CB8AC3E}">
        <p14:creationId xmlns:p14="http://schemas.microsoft.com/office/powerpoint/2010/main" val="2024664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35496" y="692696"/>
            <a:ext cx="3312368" cy="2376264"/>
          </a:xfrm>
        </p:spPr>
        <p:txBody>
          <a:bodyPr vert="horz"/>
          <a:lstStyle/>
          <a:p>
            <a:r>
              <a:rPr lang="tr-TR" sz="2000" dirty="0" err="1" smtClean="0">
                <a:solidFill>
                  <a:srgbClr val="0070C0"/>
                </a:solidFill>
              </a:rPr>
              <a:t>Eğİtİm</a:t>
            </a:r>
            <a:r>
              <a:rPr lang="tr-TR" sz="2000" dirty="0" smtClean="0">
                <a:solidFill>
                  <a:srgbClr val="0070C0"/>
                </a:solidFill>
              </a:rPr>
              <a:t> –</a:t>
            </a:r>
            <a:r>
              <a:rPr lang="tr-TR" sz="2000" dirty="0" err="1" smtClean="0">
                <a:solidFill>
                  <a:srgbClr val="0070C0"/>
                </a:solidFill>
              </a:rPr>
              <a:t>öğretİm</a:t>
            </a:r>
            <a:r>
              <a:rPr lang="tr-TR" sz="2000" dirty="0" smtClean="0">
                <a:solidFill>
                  <a:srgbClr val="0070C0"/>
                </a:solidFill>
              </a:rPr>
              <a:t> </a:t>
            </a:r>
            <a:r>
              <a:rPr lang="tr-TR" sz="2000" dirty="0" err="1" smtClean="0">
                <a:solidFill>
                  <a:srgbClr val="0070C0"/>
                </a:solidFill>
              </a:rPr>
              <a:t>süreçlerİ</a:t>
            </a:r>
            <a:r>
              <a:rPr lang="tr-TR" dirty="0" smtClean="0">
                <a:solidFill>
                  <a:srgbClr val="0070C0"/>
                </a:solidFill>
              </a:rPr>
              <a:t/>
            </a:r>
            <a:br>
              <a:rPr lang="tr-TR" dirty="0" smtClean="0">
                <a:solidFill>
                  <a:srgbClr val="0070C0"/>
                </a:solidFill>
              </a:rPr>
            </a:br>
            <a:r>
              <a:rPr lang="tr-TR" dirty="0" smtClean="0">
                <a:solidFill>
                  <a:srgbClr val="0070C0"/>
                </a:solidFill>
              </a:rPr>
              <a:t>doktora</a:t>
            </a:r>
            <a:endParaRPr lang="tr-TR" dirty="0">
              <a:solidFill>
                <a:srgbClr val="0070C0"/>
              </a:solidFill>
            </a:endParaRPr>
          </a:p>
        </p:txBody>
      </p:sp>
      <p:sp>
        <p:nvSpPr>
          <p:cNvPr id="6" name="Aşağı Ok 5"/>
          <p:cNvSpPr/>
          <p:nvPr/>
        </p:nvSpPr>
        <p:spPr>
          <a:xfrm>
            <a:off x="323528" y="332656"/>
            <a:ext cx="576064"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1835696" y="1916832"/>
            <a:ext cx="201622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İçerik Yer Tutucusu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29162"/>
            <a:ext cx="4752528" cy="6823463"/>
          </a:xfrm>
        </p:spPr>
      </p:pic>
    </p:spTree>
    <p:extLst>
      <p:ext uri="{BB962C8B-B14F-4D97-AF65-F5344CB8AC3E}">
        <p14:creationId xmlns:p14="http://schemas.microsoft.com/office/powerpoint/2010/main" val="3640667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432088"/>
            <a:ext cx="6624736" cy="548640"/>
          </a:xfrm>
        </p:spPr>
        <p:style>
          <a:lnRef idx="2">
            <a:schemeClr val="accent3"/>
          </a:lnRef>
          <a:fillRef idx="1">
            <a:schemeClr val="lt1"/>
          </a:fillRef>
          <a:effectRef idx="0">
            <a:schemeClr val="accent3"/>
          </a:effectRef>
          <a:fontRef idx="minor">
            <a:schemeClr val="dk1"/>
          </a:fontRef>
        </p:style>
        <p:txBody>
          <a:bodyPr/>
          <a:lstStyle/>
          <a:p>
            <a:r>
              <a:rPr lang="tr-TR"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BİLGİ PAKETİ &amp; Kataloglara nasıl ulaşılır ? </a:t>
            </a:r>
            <a:endParaRPr lang="tr-TR"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325" y="1772816"/>
            <a:ext cx="7521575" cy="2697241"/>
          </a:xfrm>
        </p:spPr>
      </p:pic>
      <p:sp>
        <p:nvSpPr>
          <p:cNvPr id="5" name="Aşağı Ok 4"/>
          <p:cNvSpPr/>
          <p:nvPr/>
        </p:nvSpPr>
        <p:spPr>
          <a:xfrm>
            <a:off x="6084168" y="1124744"/>
            <a:ext cx="432048"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p:nvPr/>
        </p:nvCxnSpPr>
        <p:spPr>
          <a:xfrm flipH="1">
            <a:off x="5508104" y="2492896"/>
            <a:ext cx="720080" cy="7920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123560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44624"/>
            <a:ext cx="9144000" cy="923330"/>
          </a:xfrm>
          <a:prstGeom prst="rect">
            <a:avLst/>
          </a:prstGeom>
          <a:noFill/>
        </p:spPr>
        <p:txBody>
          <a:bodyPr wrap="square" lIns="91440" tIns="45720" rIns="91440" bIns="45720">
            <a:spAutoFit/>
          </a:bodyPr>
          <a:lstStyle/>
          <a:p>
            <a:pPr algn="ctr"/>
            <a:r>
              <a:rPr lang="tr-T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Formlara nasıl ulaşırsınız?</a:t>
            </a:r>
            <a:endPar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12518"/>
            <a:ext cx="6626225"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şağı Ok 6"/>
          <p:cNvSpPr/>
          <p:nvPr/>
        </p:nvSpPr>
        <p:spPr>
          <a:xfrm>
            <a:off x="4583112" y="967954"/>
            <a:ext cx="504056" cy="318112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61648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ağ Ok 19"/>
          <p:cNvSpPr/>
          <p:nvPr/>
        </p:nvSpPr>
        <p:spPr>
          <a:xfrm>
            <a:off x="2915816" y="1908722"/>
            <a:ext cx="24482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İçerik Yer Tutucusu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8963" y="1193789"/>
            <a:ext cx="6678213" cy="3579812"/>
          </a:xfrm>
        </p:spPr>
      </p:pic>
      <p:sp>
        <p:nvSpPr>
          <p:cNvPr id="17" name="Aşağı Ok 16"/>
          <p:cNvSpPr/>
          <p:nvPr/>
        </p:nvSpPr>
        <p:spPr>
          <a:xfrm>
            <a:off x="4932040" y="344620"/>
            <a:ext cx="1368152" cy="11980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Yuvarlatılmış Dikdörtgen 18"/>
          <p:cNvSpPr/>
          <p:nvPr/>
        </p:nvSpPr>
        <p:spPr>
          <a:xfrm>
            <a:off x="3851920" y="2469345"/>
            <a:ext cx="2880320" cy="23042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6" name="Metin kutusu 5"/>
          <p:cNvSpPr txBox="1"/>
          <p:nvPr/>
        </p:nvSpPr>
        <p:spPr>
          <a:xfrm>
            <a:off x="4135501" y="2744310"/>
            <a:ext cx="2520280" cy="1754326"/>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rgbClr val="002060"/>
                </a:solidFill>
              </a:rPr>
              <a:t>Mevzuat Bilgi Sistemi</a:t>
            </a:r>
          </a:p>
          <a:p>
            <a:pPr marL="285750" indent="-285750">
              <a:buFont typeface="Arial" panose="020B0604020202020204" pitchFamily="34" charset="0"/>
              <a:buChar char="•"/>
            </a:pPr>
            <a:r>
              <a:rPr lang="tr-TR" dirty="0" smtClean="0">
                <a:solidFill>
                  <a:srgbClr val="002060"/>
                </a:solidFill>
              </a:rPr>
              <a:t>Kanunlar</a:t>
            </a:r>
          </a:p>
          <a:p>
            <a:pPr marL="285750" indent="-285750">
              <a:buFont typeface="Arial" panose="020B0604020202020204" pitchFamily="34" charset="0"/>
              <a:buChar char="•"/>
            </a:pPr>
            <a:r>
              <a:rPr lang="tr-TR" dirty="0" smtClean="0">
                <a:solidFill>
                  <a:srgbClr val="002060"/>
                </a:solidFill>
              </a:rPr>
              <a:t>Yönetmelikler</a:t>
            </a:r>
          </a:p>
          <a:p>
            <a:pPr marL="285750" indent="-285750">
              <a:buFont typeface="Arial" panose="020B0604020202020204" pitchFamily="34" charset="0"/>
              <a:buChar char="•"/>
            </a:pPr>
            <a:r>
              <a:rPr lang="tr-TR" dirty="0" smtClean="0">
                <a:solidFill>
                  <a:srgbClr val="002060"/>
                </a:solidFill>
              </a:rPr>
              <a:t>Yönergeler</a:t>
            </a:r>
          </a:p>
          <a:p>
            <a:pPr marL="285750" indent="-285750">
              <a:buFont typeface="Arial" panose="020B0604020202020204" pitchFamily="34" charset="0"/>
              <a:buChar char="•"/>
            </a:pPr>
            <a:r>
              <a:rPr lang="tr-TR" dirty="0" smtClean="0">
                <a:solidFill>
                  <a:srgbClr val="002060"/>
                </a:solidFill>
              </a:rPr>
              <a:t>Usul ve Esaslar </a:t>
            </a:r>
          </a:p>
          <a:p>
            <a:pPr marL="285750" indent="-285750">
              <a:buFont typeface="Arial" panose="020B0604020202020204" pitchFamily="34" charset="0"/>
              <a:buChar char="•"/>
            </a:pPr>
            <a:r>
              <a:rPr lang="tr-TR" dirty="0" smtClean="0">
                <a:solidFill>
                  <a:srgbClr val="002060"/>
                </a:solidFill>
              </a:rPr>
              <a:t>Tebliğler </a:t>
            </a:r>
            <a:endParaRPr lang="tr-TR" dirty="0">
              <a:solidFill>
                <a:srgbClr val="002060"/>
              </a:solidFill>
            </a:endParaRPr>
          </a:p>
        </p:txBody>
      </p:sp>
    </p:spTree>
    <p:extLst>
      <p:ext uri="{BB962C8B-B14F-4D97-AF65-F5344CB8AC3E}">
        <p14:creationId xmlns:p14="http://schemas.microsoft.com/office/powerpoint/2010/main" val="2814212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rot="19140000">
            <a:off x="1049768" y="2196792"/>
            <a:ext cx="5212080" cy="1089427"/>
          </a:xfrm>
        </p:spPr>
        <p:txBody>
          <a:bodyPr/>
          <a:lstStyle/>
          <a:p>
            <a:r>
              <a:rPr lang="tr-TR" sz="6600" dirty="0" smtClean="0"/>
              <a:t>BURSLAR </a:t>
            </a:r>
            <a:r>
              <a:rPr lang="tr-TR" sz="2400" dirty="0"/>
              <a:t/>
            </a:r>
            <a:br>
              <a:rPr lang="tr-TR" sz="2400" dirty="0"/>
            </a:br>
            <a:r>
              <a:rPr lang="tr-TR" sz="2400" dirty="0" err="1" smtClean="0"/>
              <a:t>İçİn</a:t>
            </a:r>
            <a:r>
              <a:rPr lang="tr-TR" sz="2400" dirty="0" smtClean="0"/>
              <a:t> </a:t>
            </a:r>
            <a:r>
              <a:rPr lang="tr-TR" sz="2400" dirty="0" err="1" smtClean="0"/>
              <a:t>duyurularI</a:t>
            </a:r>
            <a:r>
              <a:rPr lang="tr-TR" sz="2400" dirty="0" smtClean="0"/>
              <a:t> </a:t>
            </a:r>
            <a:r>
              <a:rPr lang="tr-TR" sz="2400" dirty="0" err="1" smtClean="0"/>
              <a:t>takİp</a:t>
            </a:r>
            <a:r>
              <a:rPr lang="tr-TR" sz="2400" dirty="0" smtClean="0"/>
              <a:t> </a:t>
            </a:r>
            <a:r>
              <a:rPr lang="tr-TR" sz="2400" dirty="0" err="1" smtClean="0"/>
              <a:t>edİnİz</a:t>
            </a:r>
            <a:r>
              <a:rPr lang="tr-TR" sz="6600" dirty="0" smtClean="0"/>
              <a:t/>
            </a:r>
            <a:br>
              <a:rPr lang="tr-TR" sz="6600" dirty="0" smtClean="0"/>
            </a:br>
            <a:r>
              <a:rPr lang="tr-TR" dirty="0" smtClean="0"/>
              <a:t> </a:t>
            </a:r>
            <a:endParaRPr lang="tr-TR" dirty="0"/>
          </a:p>
        </p:txBody>
      </p:sp>
      <p:sp>
        <p:nvSpPr>
          <p:cNvPr id="5" name="İçerik Yer Tutucusu 4"/>
          <p:cNvSpPr>
            <a:spLocks noGrp="1"/>
          </p:cNvSpPr>
          <p:nvPr>
            <p:ph idx="1"/>
          </p:nvPr>
        </p:nvSpPr>
        <p:spPr>
          <a:xfrm>
            <a:off x="2195736" y="2408569"/>
            <a:ext cx="6516216" cy="3324687"/>
          </a:xfrm>
        </p:spPr>
        <p:txBody>
          <a:bodyPr>
            <a:normAutofit/>
          </a:bodyPr>
          <a:lstStyle/>
          <a:p>
            <a:pPr algn="r"/>
            <a:r>
              <a:rPr lang="tr-TR" dirty="0" err="1" smtClean="0"/>
              <a:t>Erasmus</a:t>
            </a:r>
            <a:endParaRPr lang="tr-TR" dirty="0" smtClean="0"/>
          </a:p>
          <a:p>
            <a:pPr algn="r"/>
            <a:r>
              <a:rPr lang="tr-TR" dirty="0" err="1" smtClean="0"/>
              <a:t>Secondos</a:t>
            </a:r>
            <a:endParaRPr lang="tr-TR" dirty="0" smtClean="0"/>
          </a:p>
          <a:p>
            <a:pPr algn="r"/>
            <a:r>
              <a:rPr lang="tr-TR" dirty="0" smtClean="0"/>
              <a:t>DAAD</a:t>
            </a:r>
          </a:p>
          <a:p>
            <a:pPr algn="r"/>
            <a:r>
              <a:rPr lang="tr-TR" dirty="0"/>
              <a:t>KYK</a:t>
            </a:r>
          </a:p>
          <a:p>
            <a:pPr algn="r"/>
            <a:r>
              <a:rPr lang="tr-TR" dirty="0" smtClean="0"/>
              <a:t>YÖK 100/2000 Doktora Bursları vb. </a:t>
            </a:r>
          </a:p>
        </p:txBody>
      </p:sp>
    </p:spTree>
    <p:extLst>
      <p:ext uri="{BB962C8B-B14F-4D97-AF65-F5344CB8AC3E}">
        <p14:creationId xmlns:p14="http://schemas.microsoft.com/office/powerpoint/2010/main" val="1423059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endParaRPr lang="tr-T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6" r="10931" b="3704"/>
          <a:stretch/>
        </p:blipFill>
        <p:spPr bwMode="auto">
          <a:xfrm>
            <a:off x="0" y="11586"/>
            <a:ext cx="9144000" cy="5621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773333" y="5949280"/>
            <a:ext cx="8164031" cy="523220"/>
          </a:xfrm>
          <a:prstGeom prst="rect">
            <a:avLst/>
          </a:prstGeom>
          <a:noFill/>
        </p:spPr>
        <p:txBody>
          <a:bodyPr wrap="none" lIns="91440" tIns="45720" rIns="91440" bIns="45720">
            <a:spAutoFit/>
          </a:bodyP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Üniversitemiz     web sitesinden ayrıntıları inceleyiniz.</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82061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65760"/>
            <a:ext cx="8280920" cy="548640"/>
          </a:xfrm>
        </p:spPr>
        <p:txBody>
          <a:bodyPr/>
          <a:lstStyle/>
          <a:p>
            <a:pPr algn="ctr"/>
            <a:r>
              <a:rPr lang="tr-TR" sz="1800" dirty="0" err="1" smtClean="0">
                <a:solidFill>
                  <a:schemeClr val="accent2">
                    <a:lumMod val="75000"/>
                  </a:schemeClr>
                </a:solidFill>
              </a:rPr>
              <a:t>Erasmus</a:t>
            </a:r>
            <a:r>
              <a:rPr lang="tr-TR" sz="1800" dirty="0" smtClean="0">
                <a:solidFill>
                  <a:schemeClr val="accent2">
                    <a:lumMod val="75000"/>
                  </a:schemeClr>
                </a:solidFill>
              </a:rPr>
              <a:t> İle </a:t>
            </a:r>
            <a:r>
              <a:rPr lang="tr-TR" sz="1800" dirty="0" err="1" smtClean="0">
                <a:solidFill>
                  <a:schemeClr val="accent2">
                    <a:lumMod val="75000"/>
                  </a:schemeClr>
                </a:solidFill>
              </a:rPr>
              <a:t>İlgİlİ</a:t>
            </a:r>
            <a:r>
              <a:rPr lang="tr-TR" sz="1800" dirty="0" smtClean="0">
                <a:solidFill>
                  <a:schemeClr val="accent2">
                    <a:lumMod val="75000"/>
                  </a:schemeClr>
                </a:solidFill>
              </a:rPr>
              <a:t> </a:t>
            </a:r>
            <a:r>
              <a:rPr lang="tr-TR" sz="1800" dirty="0" err="1" smtClean="0">
                <a:solidFill>
                  <a:schemeClr val="accent2">
                    <a:lumMod val="75000"/>
                  </a:schemeClr>
                </a:solidFill>
              </a:rPr>
              <a:t>bİlgİlere</a:t>
            </a:r>
            <a:r>
              <a:rPr lang="tr-TR" sz="1800" dirty="0" smtClean="0">
                <a:solidFill>
                  <a:schemeClr val="accent2">
                    <a:lumMod val="75000"/>
                  </a:schemeClr>
                </a:solidFill>
              </a:rPr>
              <a:t> </a:t>
            </a:r>
            <a:r>
              <a:rPr lang="tr-TR" sz="1800" dirty="0" err="1" smtClean="0">
                <a:solidFill>
                  <a:schemeClr val="accent2">
                    <a:lumMod val="75000"/>
                  </a:schemeClr>
                </a:solidFill>
              </a:rPr>
              <a:t>bağlantIlar</a:t>
            </a:r>
            <a:r>
              <a:rPr lang="tr-TR" sz="1800" dirty="0" smtClean="0">
                <a:solidFill>
                  <a:schemeClr val="accent2">
                    <a:lumMod val="75000"/>
                  </a:schemeClr>
                </a:solidFill>
              </a:rPr>
              <a:t> </a:t>
            </a:r>
            <a:r>
              <a:rPr lang="tr-TR" sz="1800" dirty="0" err="1" smtClean="0">
                <a:solidFill>
                  <a:schemeClr val="accent2">
                    <a:lumMod val="75000"/>
                  </a:schemeClr>
                </a:solidFill>
              </a:rPr>
              <a:t>sekmesİnden</a:t>
            </a:r>
            <a:r>
              <a:rPr lang="tr-TR" sz="1800" dirty="0" smtClean="0">
                <a:solidFill>
                  <a:schemeClr val="accent2">
                    <a:lumMod val="75000"/>
                  </a:schemeClr>
                </a:solidFill>
              </a:rPr>
              <a:t> </a:t>
            </a:r>
            <a:r>
              <a:rPr lang="tr-TR" sz="1800" dirty="0" err="1" smtClean="0">
                <a:solidFill>
                  <a:schemeClr val="accent2">
                    <a:lumMod val="75000"/>
                  </a:schemeClr>
                </a:solidFill>
              </a:rPr>
              <a:t>ulaşabİlİrsİnİz</a:t>
            </a:r>
            <a:r>
              <a:rPr lang="tr-TR" sz="1800" dirty="0" smtClean="0">
                <a:solidFill>
                  <a:schemeClr val="accent2">
                    <a:lumMod val="75000"/>
                  </a:schemeClr>
                </a:solidFill>
              </a:rPr>
              <a:t>.</a:t>
            </a:r>
            <a:endParaRPr lang="tr-TR" sz="1800" dirty="0">
              <a:solidFill>
                <a:schemeClr val="accent2">
                  <a:lumMod val="75000"/>
                </a:schemeClr>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0" y="1268760"/>
            <a:ext cx="9144000" cy="3279044"/>
          </a:xfrm>
          <a:prstGeom prst="rect">
            <a:avLst/>
          </a:prstGeom>
        </p:spPr>
      </p:pic>
      <p:sp>
        <p:nvSpPr>
          <p:cNvPr id="4" name="Aşağı Ok 3"/>
          <p:cNvSpPr/>
          <p:nvPr/>
        </p:nvSpPr>
        <p:spPr>
          <a:xfrm>
            <a:off x="6588224" y="908720"/>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Ok Bağlayıcısı 5"/>
          <p:cNvCxnSpPr/>
          <p:nvPr/>
        </p:nvCxnSpPr>
        <p:spPr>
          <a:xfrm flipH="1">
            <a:off x="5724128" y="2348880"/>
            <a:ext cx="1008112" cy="21602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453908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Çapraz Köşesi Kesik Dikdörtgen 2"/>
          <p:cNvSpPr/>
          <p:nvPr/>
        </p:nvSpPr>
        <p:spPr>
          <a:xfrm>
            <a:off x="683568" y="1556792"/>
            <a:ext cx="7992888" cy="2088232"/>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2" name="Başlık 1"/>
          <p:cNvSpPr>
            <a:spLocks noGrp="1"/>
          </p:cNvSpPr>
          <p:nvPr>
            <p:ph type="title"/>
          </p:nvPr>
        </p:nvSpPr>
        <p:spPr>
          <a:xfrm>
            <a:off x="539552" y="2132856"/>
            <a:ext cx="7804348" cy="548640"/>
          </a:xfrm>
        </p:spPr>
        <p:txBody>
          <a:bodyPr/>
          <a:lstStyle/>
          <a:p>
            <a:pPr algn="ctr"/>
            <a:r>
              <a:rPr lang="tr-TR" cap="none" dirty="0" smtClean="0">
                <a:solidFill>
                  <a:schemeClr val="accent3">
                    <a:lumMod val="75000"/>
                  </a:schemeClr>
                </a:solidFill>
              </a:rPr>
              <a:t>GÜNCEL BURS DUYURULARI İÇİN WEB SİTEMİZİNDEKİ DUYURULARI ve ANA SAYFADAKİ HABERLERİ TAKİP EDİNİZ. </a:t>
            </a:r>
            <a:endParaRPr lang="tr-TR" cap="none" dirty="0">
              <a:solidFill>
                <a:schemeClr val="accent3">
                  <a:lumMod val="75000"/>
                </a:schemeClr>
              </a:solidFill>
            </a:endParaRPr>
          </a:p>
        </p:txBody>
      </p:sp>
    </p:spTree>
    <p:extLst>
      <p:ext uri="{BB962C8B-B14F-4D97-AF65-F5344CB8AC3E}">
        <p14:creationId xmlns:p14="http://schemas.microsoft.com/office/powerpoint/2010/main" val="1713543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648112"/>
            <a:ext cx="7520940" cy="548640"/>
          </a:xfrm>
        </p:spPr>
        <p:txBody>
          <a:bodyPr/>
          <a:lstStyle/>
          <a:p>
            <a:r>
              <a:rPr lang="tr-TR" dirty="0"/>
              <a:t> </a:t>
            </a:r>
            <a:r>
              <a:rPr lang="tr-TR" dirty="0">
                <a:solidFill>
                  <a:srgbClr val="0070C0"/>
                </a:solidFill>
              </a:rPr>
              <a:t>GENEL BİLGİLER</a:t>
            </a:r>
            <a:r>
              <a:rPr lang="tr-TR" dirty="0"/>
              <a:t/>
            </a:r>
            <a:br>
              <a:rPr lang="tr-TR" dirty="0"/>
            </a:br>
            <a:endParaRPr lang="tr-TR" dirty="0"/>
          </a:p>
        </p:txBody>
      </p:sp>
      <p:sp>
        <p:nvSpPr>
          <p:cNvPr id="3" name="İçerik Yer Tutucusu 2"/>
          <p:cNvSpPr>
            <a:spLocks noGrp="1"/>
          </p:cNvSpPr>
          <p:nvPr>
            <p:ph idx="1"/>
          </p:nvPr>
        </p:nvSpPr>
        <p:spPr>
          <a:xfrm>
            <a:off x="395536" y="1052736"/>
            <a:ext cx="7948364" cy="3888432"/>
          </a:xfrm>
        </p:spPr>
        <p:txBody>
          <a:bodyPr>
            <a:normAutofit fontScale="92500" lnSpcReduction="10000"/>
          </a:bodyPr>
          <a:lstStyle/>
          <a:p>
            <a:pPr algn="just"/>
            <a:r>
              <a:rPr lang="tr-TR" b="0" dirty="0">
                <a:solidFill>
                  <a:srgbClr val="212529"/>
                </a:solidFill>
                <a:latin typeface="arial"/>
              </a:rPr>
              <a:t>       </a:t>
            </a:r>
            <a:r>
              <a:rPr lang="tr-TR" b="0" dirty="0">
                <a:solidFill>
                  <a:srgbClr val="212529"/>
                </a:solidFill>
                <a:latin typeface="Open Sans"/>
              </a:rPr>
              <a:t> </a:t>
            </a:r>
            <a:r>
              <a:rPr lang="tr-TR" b="0" dirty="0">
                <a:solidFill>
                  <a:srgbClr val="212529"/>
                </a:solidFill>
                <a:latin typeface="arial"/>
              </a:rPr>
              <a:t> Enstitümüz 28.03.1983 tarih ve 2809 Sayılı Kanunun Ek 30. maddesi uyarınca; Bakanlar Kurulunun 01.02.2010 tarih ve 2010/103 Sayılı Kararı ile kurulmuş ve 26 Şubat 2010 gün ve 27505 Sayılı Resmi Gazetede yayımlanmıştır.</a:t>
            </a:r>
            <a:endParaRPr lang="tr-TR" b="0" dirty="0">
              <a:solidFill>
                <a:srgbClr val="212529"/>
              </a:solidFill>
              <a:latin typeface="Open Sans"/>
            </a:endParaRPr>
          </a:p>
          <a:p>
            <a:pPr algn="just"/>
            <a:r>
              <a:rPr lang="tr-TR" b="0" dirty="0">
                <a:solidFill>
                  <a:srgbClr val="212529"/>
                </a:solidFill>
                <a:latin typeface="arial"/>
              </a:rPr>
              <a:t>            Üniversitemiz Sosyal Bilimler Enstitüsü bünyesinde bulunan; Yabancı Diller Eğitimi, Eğitim Bilimleri, İlköğretim, Güzel Sanatlar Eğitimi, Türkçe Eğitimi ve İlköğretim Din Kültürü ve Ahlâk Bilgisi Eğitimi Anabilim Dalları Üniversitemiz Senatosunun 16.07.2010 tarih ve 2010/10 Sayılı Oturumunda alınan 03 </a:t>
            </a:r>
            <a:r>
              <a:rPr lang="tr-TR" b="0" dirty="0" err="1">
                <a:solidFill>
                  <a:srgbClr val="212529"/>
                </a:solidFill>
                <a:latin typeface="arial"/>
              </a:rPr>
              <a:t>nolu</a:t>
            </a:r>
            <a:r>
              <a:rPr lang="tr-TR" b="0" dirty="0">
                <a:solidFill>
                  <a:srgbClr val="212529"/>
                </a:solidFill>
                <a:latin typeface="arial"/>
              </a:rPr>
              <a:t> Kararı ve Yüksek Öğretim Kurulu Başkanlığının 19.10.2010 tarih ve 38024 Sayılı yazısı ile Enstitümüze aktarılmıştır.</a:t>
            </a:r>
            <a:endParaRPr lang="tr-TR" b="0" dirty="0">
              <a:solidFill>
                <a:srgbClr val="212529"/>
              </a:solidFill>
              <a:latin typeface="Open Sans"/>
            </a:endParaRPr>
          </a:p>
          <a:p>
            <a:pPr algn="just"/>
            <a:r>
              <a:rPr lang="tr-TR" b="0" dirty="0">
                <a:solidFill>
                  <a:srgbClr val="212529"/>
                </a:solidFill>
                <a:latin typeface="arial"/>
              </a:rPr>
              <a:t>         2010 – 2011 Eğitim Öğretim Yılı Güz Yarıyılından itibaren 6 Anabilim Dalında 26 Doktora, 120 Yüksek Lisans programında olmak üzere toplam 146 öğrencisi ile lisansüstü eğitim faaliyetlerine başlayan enstitümüz yeni gelişmelerin ışığında, akademik açıdan giderek güçlenmiş olup, 2023-2024 Eğitim Öğretim yılında 9 Anabilim Dalında 242 Doktora, 722 Yüksek Lisans 385 Tezsiz Yüksek Lisans Programında olmak üzere toplam 1349  öğrencisi ile faaliyetlerini sürdürmektedir.</a:t>
            </a:r>
            <a:endParaRPr lang="tr-TR" b="0" dirty="0">
              <a:solidFill>
                <a:srgbClr val="212529"/>
              </a:solidFill>
              <a:latin typeface="Open Sans"/>
            </a:endParaRPr>
          </a:p>
          <a:p>
            <a:pPr algn="just"/>
            <a:r>
              <a:rPr lang="tr-TR" b="0" dirty="0">
                <a:solidFill>
                  <a:srgbClr val="212529"/>
                </a:solidFill>
                <a:latin typeface="arial"/>
              </a:rPr>
              <a:t>           </a:t>
            </a:r>
            <a:r>
              <a:rPr lang="tr-TR" i="1" dirty="0">
                <a:solidFill>
                  <a:srgbClr val="212529"/>
                </a:solidFill>
                <a:latin typeface="arial"/>
              </a:rPr>
              <a:t> Enstitümüz öncelikli olarak, eğitim bilimleri ve öğretmen yetiştirme alanında lisansüstü çalışma, araştırma ve projeler yürütmeyi amaçlamaktadır.</a:t>
            </a:r>
            <a:endParaRPr lang="tr-TR" b="0" dirty="0">
              <a:solidFill>
                <a:srgbClr val="212529"/>
              </a:solidFill>
              <a:latin typeface="Open Sans"/>
            </a:endParaRPr>
          </a:p>
          <a:p>
            <a:endParaRPr lang="tr-TR" strike="sngStrik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943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19140000">
            <a:off x="689728" y="1548720"/>
            <a:ext cx="5212080" cy="1089427"/>
          </a:xfrm>
        </p:spPr>
        <p:txBody>
          <a:bodyPr/>
          <a:lstStyle/>
          <a:p>
            <a:r>
              <a:rPr lang="tr-TR" sz="7200" dirty="0" smtClean="0"/>
              <a:t>PROJELER</a:t>
            </a:r>
            <a:endParaRPr lang="tr-TR" sz="7200" dirty="0"/>
          </a:p>
        </p:txBody>
      </p:sp>
      <p:sp>
        <p:nvSpPr>
          <p:cNvPr id="3" name="İçerik Yer Tutucusu 2"/>
          <p:cNvSpPr>
            <a:spLocks noGrp="1"/>
          </p:cNvSpPr>
          <p:nvPr>
            <p:ph idx="1"/>
          </p:nvPr>
        </p:nvSpPr>
        <p:spPr>
          <a:xfrm>
            <a:off x="3923929" y="5072865"/>
            <a:ext cx="4464496" cy="3324687"/>
          </a:xfrm>
        </p:spPr>
        <p:txBody>
          <a:bodyPr>
            <a:normAutofit/>
          </a:bodyPr>
          <a:lstStyle/>
          <a:p>
            <a:r>
              <a:rPr lang="tr-TR" sz="1200" dirty="0"/>
              <a:t>https://uludag.edu.tr/bap/konu/view?id=7014&amp;title=mevzuat</a:t>
            </a:r>
          </a:p>
        </p:txBody>
      </p:sp>
      <p:sp>
        <p:nvSpPr>
          <p:cNvPr id="4" name="Metin Yer Tutucusu 3"/>
          <p:cNvSpPr>
            <a:spLocks noGrp="1"/>
          </p:cNvSpPr>
          <p:nvPr>
            <p:ph type="body" sz="half" idx="2"/>
          </p:nvPr>
        </p:nvSpPr>
        <p:spPr>
          <a:xfrm rot="19140000">
            <a:off x="1603344" y="3215109"/>
            <a:ext cx="2917122" cy="478392"/>
          </a:xfrm>
        </p:spPr>
        <p:txBody>
          <a:bodyPr>
            <a:normAutofit/>
          </a:bodyPr>
          <a:lstStyle/>
          <a:p>
            <a:r>
              <a:rPr lang="tr-TR" sz="1800" dirty="0" smtClean="0"/>
              <a:t>LİSANSÜSTÜ TEZ PROJESİ</a:t>
            </a:r>
          </a:p>
          <a:p>
            <a:endParaRPr lang="tr-TR"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852936"/>
            <a:ext cx="2798540" cy="195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004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01725"/>
            <a:ext cx="6626225"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şağı Ok 5"/>
          <p:cNvSpPr/>
          <p:nvPr/>
        </p:nvSpPr>
        <p:spPr>
          <a:xfrm>
            <a:off x="3203848" y="764704"/>
            <a:ext cx="1152128" cy="352839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42879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9512" y="263545"/>
            <a:ext cx="8928992" cy="4647426"/>
          </a:xfrm>
          <a:prstGeom prst="rect">
            <a:avLst/>
          </a:prstGeom>
        </p:spPr>
        <p:txBody>
          <a:bodyPr wrap="square">
            <a:spAutoFit/>
          </a:bodyPr>
          <a:lstStyle/>
          <a:p>
            <a:r>
              <a:rPr lang="tr-TR" sz="3200" b="1" dirty="0" smtClean="0">
                <a:solidFill>
                  <a:schemeClr val="accent2"/>
                </a:solidFill>
              </a:rPr>
              <a:t>LİSANSÜSTÜ </a:t>
            </a:r>
            <a:r>
              <a:rPr lang="tr-TR" sz="3200" b="1" dirty="0">
                <a:solidFill>
                  <a:schemeClr val="accent2"/>
                </a:solidFill>
              </a:rPr>
              <a:t>TEZ PROJESİ (LTP</a:t>
            </a:r>
            <a:r>
              <a:rPr lang="tr-TR" sz="3200" b="1" dirty="0" smtClean="0">
                <a:solidFill>
                  <a:schemeClr val="accent2"/>
                </a:solidFill>
              </a:rPr>
              <a:t>)</a:t>
            </a:r>
            <a:endParaRPr lang="tr-TR" sz="1200" b="1" dirty="0"/>
          </a:p>
          <a:p>
            <a:r>
              <a:rPr lang="tr-TR" sz="1200" b="1" dirty="0" smtClean="0"/>
              <a:t>Tanım </a:t>
            </a:r>
            <a:r>
              <a:rPr lang="tr-TR" sz="1200" b="1" dirty="0"/>
              <a:t>ve Kapsam: </a:t>
            </a:r>
            <a:r>
              <a:rPr lang="tr-TR" sz="1200" dirty="0"/>
              <a:t>Üniversite bünyesindeki lisansüstü eğitim programlarından birine kayıtlı öğrencilere ait tezli yüksek lisans, doktora/tıpta, diş hekimliğinde, eczacılıkta ve veteriner hekimlikte uzmanlık/sanatta yeterlik tezlerini kapsayan ve tez danışmanının tez öğrencisi ile yürüttüğü araştırma projesidir. Bu proje türünde, özgün değeri olan tez çalışmalarının desteklenmesi amaçlanmaktadır. Tezsiz yüksek lisans çalışmaları bu proje kapsamında desteklenmez</a:t>
            </a:r>
            <a:r>
              <a:rPr lang="tr-TR" sz="1200" dirty="0" smtClean="0"/>
              <a:t>.</a:t>
            </a:r>
          </a:p>
          <a:p>
            <a:r>
              <a:rPr lang="tr-TR" sz="1200" dirty="0" smtClean="0"/>
              <a:t> </a:t>
            </a:r>
            <a:r>
              <a:rPr lang="tr-TR" sz="1200" b="1" dirty="0"/>
              <a:t>Proje Ekibi: </a:t>
            </a:r>
            <a:r>
              <a:rPr lang="tr-TR" sz="1200" dirty="0" err="1"/>
              <a:t>LTP’nin</a:t>
            </a:r>
            <a:r>
              <a:rPr lang="tr-TR" sz="1200" dirty="0"/>
              <a:t> yürütücüsü; ilgili Enstitü/Fakülte onayı ile tez danışmanlığına atanmış Üniversite mensubu öğretim üyesi, araştırmacıları ise; lisansüstü tez öğrencisi ve var ise ilgili Enstitü/Fakülte tarafından tezin ikinci danışmanı olarak onaylanan öğretim üyesidir. Ayrıca, bilimsel gereklilikler nedeniyle tez çalışmasında yer alması gereken araştırmacılar da proje ekibine dahil edilebilir. </a:t>
            </a:r>
            <a:r>
              <a:rPr lang="tr-TR" sz="1200" dirty="0" err="1"/>
              <a:t>LTP’de</a:t>
            </a:r>
            <a:r>
              <a:rPr lang="tr-TR" sz="1200" dirty="0"/>
              <a:t> </a:t>
            </a:r>
            <a:r>
              <a:rPr lang="tr-TR" sz="1200" dirty="0" err="1"/>
              <a:t>bursiyer</a:t>
            </a:r>
            <a:r>
              <a:rPr lang="tr-TR" sz="1200" dirty="0"/>
              <a:t> görev alamaz. Proje ekibinde görev alma kotaları Üçüncü </a:t>
            </a:r>
            <a:r>
              <a:rPr lang="tr-TR" sz="1200" dirty="0" err="1"/>
              <a:t>Bölüm’de</a:t>
            </a:r>
            <a:r>
              <a:rPr lang="tr-TR" sz="1200" dirty="0"/>
              <a:t> belirtildiği gibi uygulanır. </a:t>
            </a:r>
            <a:endParaRPr lang="tr-TR" sz="1200" dirty="0" smtClean="0"/>
          </a:p>
          <a:p>
            <a:r>
              <a:rPr lang="tr-TR" sz="1200" b="1" dirty="0" smtClean="0"/>
              <a:t>Süre</a:t>
            </a:r>
            <a:r>
              <a:rPr lang="tr-TR" sz="1200" b="1" dirty="0"/>
              <a:t>: </a:t>
            </a:r>
            <a:r>
              <a:rPr lang="tr-TR" sz="1200" dirty="0"/>
              <a:t>LTP için proje süresi en az 6 ay, en fazla 36 aydır. Projenin BAP Komisyonu tarafından onaylanan çalışma takvimine ve süresine uygun olarak yürütülmesi ve tamamlanması esastır. Ancak </a:t>
            </a:r>
            <a:r>
              <a:rPr lang="tr-TR" sz="1200" dirty="0" err="1"/>
              <a:t>LTP’nin</a:t>
            </a:r>
            <a:r>
              <a:rPr lang="tr-TR" sz="1200" dirty="0"/>
              <a:t> süresi, yetkili birimler tarafından tezler için verilen yasal ek süreleri kapsayacak şekilde uzatılabilir. Bununla birlikte süre uzatımı verilen tez projeleri için sağlanacak mali destekler, tez izleme komitesinin onayı ile en fazla 6 (altı) aya kadar devam ettirilir. 32 LTP devam ederken lisansüstü öğrencinin azami öğrenim süresi içinde kayıt dondurması halinde, yürütücü kanıtlayıcı belgeleri BAP Birimi’ne sunmakla yükümlüdür. Bu durumda proje, kayıt dondurma süresi kadar dondurulur.</a:t>
            </a:r>
          </a:p>
          <a:p>
            <a:r>
              <a:rPr lang="tr-TR" sz="1200" b="1" dirty="0"/>
              <a:t>Bütçe: </a:t>
            </a:r>
            <a:r>
              <a:rPr lang="tr-TR" sz="1200" dirty="0" err="1"/>
              <a:t>LTP’nin</a:t>
            </a:r>
            <a:r>
              <a:rPr lang="tr-TR" sz="1200" dirty="0"/>
              <a:t> destek üst limiti; yüksek lisans tezi için 40.000 TL, doktora/uzmanlık/sanatta yeterlik tezi için 80.000 TL’dir. </a:t>
            </a:r>
            <a:r>
              <a:rPr lang="tr-TR" sz="1200" dirty="0" err="1"/>
              <a:t>LTP’nin</a:t>
            </a:r>
            <a:r>
              <a:rPr lang="tr-TR" sz="1200" dirty="0"/>
              <a:t> BAP Komisyonu tarafından onaylanmış proje bütçesi dâhilinde yürütülmesi ve tamamlanması esastır. Gerekli durumlarda LTP için proje sözleşmesinde yer alan bütçenin %20’sine kadar ek bütçe verilebilir. Ek bütçe tahsisi, sözleşmede belirtilen proje bitiş tarihinden en az 2 (iki) ay önce yürütücünün gerekçeli başvurusu ve BAP Komisyonu’nun onayı ile gerçekleştirilir. Başvuruda kongre katılımına yönelik seyahat bütçesinin öngörülmüş ve BAP Komisyonu tarafından onaylanmış olması şartıyla, LTP kapsamında yurt içi kongreler için 10.000 TL’yi, yurt dışı kongreler için 30.000 TL’yi geçmemek koşulu ile yolluk, yevmiye, ulaşım, konaklama ve katılım ücretlerine yönelik bütçe desteği sağlanabilir. Yurt içi kongrenin katılım bedeli için ayrıca Hizmet Alımı faslında bütçe oluşturulmalıdır. Seyahat desteğinden sadece lisansüstü tez öğrencisi yararlanabilir. </a:t>
            </a:r>
          </a:p>
        </p:txBody>
      </p:sp>
    </p:spTree>
    <p:extLst>
      <p:ext uri="{BB962C8B-B14F-4D97-AF65-F5344CB8AC3E}">
        <p14:creationId xmlns:p14="http://schemas.microsoft.com/office/powerpoint/2010/main" val="3823295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23528" y="163661"/>
            <a:ext cx="8352928" cy="5262979"/>
          </a:xfrm>
          <a:prstGeom prst="rect">
            <a:avLst/>
          </a:prstGeom>
          <a:noFill/>
        </p:spPr>
        <p:txBody>
          <a:bodyPr wrap="square" rtlCol="0">
            <a:spAutoFit/>
          </a:bodyPr>
          <a:lstStyle/>
          <a:p>
            <a:pPr lvl="0"/>
            <a:r>
              <a:rPr lang="tr-TR" sz="1200" b="1" dirty="0"/>
              <a:t>Başvuru: </a:t>
            </a:r>
            <a:r>
              <a:rPr lang="tr-TR" sz="1200" dirty="0"/>
              <a:t>LTP başvurusu tez önerisinin ilgili Enstitü/Fakülte yetkili kurulu tarafından onaylanmasından sonra gerçekleştirilebilir. Mevzuat gereğince LTP desteklerine başvuru yapılacak lisansüstü öğrenim öğrencilerinin ilgili lisansüstü programa ait yönetmelikte belirtilen azami öğrenim süresi içerisinde bulunması zorunludur. Başvuru yapılacak LTP başlığının tezin başlığı ile aynı olması zorunludur. </a:t>
            </a:r>
            <a:r>
              <a:rPr lang="tr-TR" sz="1200" dirty="0" err="1"/>
              <a:t>LTP’ye</a:t>
            </a:r>
            <a:r>
              <a:rPr lang="tr-TR" sz="1200" dirty="0"/>
              <a:t> başvuru için özel bir dönem bulunmamaktadır. Proje kotası uygun olan araştırmacılar başvurularını çevrim içi olarak BAPSİS üzerinden gerçekleştirir. Başvuru aşamasında sisteme yüklenmesi zorunlu olan belgeler ile Komisyon tarafından desteklenmesi uygun görülen projeler için BAP Birimine teslim edilmesi gereken belgeler aşağıda verilmiştir. Başvuru süreci tümüyle elektronik ortamda gerçekleştirilmekte olup, bu aşamada araştırmacılardan herhangi bir belgeyi fiziki olarak resmi kanallar üzerinden BAP Birimine ulaştırmaları beklenmemektedir. Proje başvurusu yapacak yürütücülerin ve projelerde görev alacak kurum mensubu araştırmacıların </a:t>
            </a:r>
            <a:r>
              <a:rPr lang="tr-TR" sz="1200" dirty="0" err="1"/>
              <a:t>AVESİS’teki</a:t>
            </a:r>
            <a:r>
              <a:rPr lang="tr-TR" sz="1200" dirty="0"/>
              <a:t> kişisel özgeçmiş bilgileri ile iletişim bilgileri eksiksiz olarak güncellenmiş olmalıdır. </a:t>
            </a:r>
            <a:endParaRPr lang="tr-TR" sz="1200" dirty="0" smtClean="0"/>
          </a:p>
          <a:p>
            <a:pPr lvl="0"/>
            <a:r>
              <a:rPr lang="tr-TR" sz="1200" dirty="0" smtClean="0"/>
              <a:t>LTP </a:t>
            </a:r>
            <a:r>
              <a:rPr lang="tr-TR" sz="1200" dirty="0"/>
              <a:t>başvurusu esnasında </a:t>
            </a:r>
            <a:r>
              <a:rPr lang="tr-TR" sz="1200" dirty="0" err="1"/>
              <a:t>BAPSİS’e</a:t>
            </a:r>
            <a:r>
              <a:rPr lang="tr-TR" sz="1200" dirty="0"/>
              <a:t> yüklenmesi gereken belgeler aşağıdaki gibidir: </a:t>
            </a:r>
            <a:endParaRPr lang="tr-TR" sz="1200" dirty="0" smtClean="0"/>
          </a:p>
          <a:p>
            <a:pPr marL="228600" lvl="0" indent="-228600">
              <a:buAutoNum type="alphaLcPeriod"/>
            </a:pPr>
            <a:r>
              <a:rPr lang="tr-TR" sz="1200" b="1" dirty="0" smtClean="0"/>
              <a:t>Proje </a:t>
            </a:r>
            <a:r>
              <a:rPr lang="tr-TR" sz="1200" b="1" dirty="0"/>
              <a:t>Başvuru Dosyası:</a:t>
            </a:r>
            <a:r>
              <a:rPr lang="tr-TR" sz="1200" dirty="0"/>
              <a:t> LTP Başvuru Formu BAPSİS Gerekli Belgeler menüsünden indirilmeli ve tüm bilgi alanları eksiksiz doldurulduktan sonra </a:t>
            </a:r>
            <a:r>
              <a:rPr lang="tr-TR" sz="1200" dirty="0" err="1"/>
              <a:t>pdf</a:t>
            </a:r>
            <a:r>
              <a:rPr lang="tr-TR" sz="1200" dirty="0"/>
              <a:t> formatında sisteme yüklenmelidir</a:t>
            </a:r>
            <a:r>
              <a:rPr lang="tr-TR" sz="1200" dirty="0" smtClean="0"/>
              <a:t>.</a:t>
            </a:r>
          </a:p>
          <a:p>
            <a:pPr marL="228600" lvl="0" indent="-228600">
              <a:buAutoNum type="alphaLcPeriod"/>
            </a:pPr>
            <a:r>
              <a:rPr lang="tr-TR" sz="1200" b="1" dirty="0" smtClean="0"/>
              <a:t>Etik </a:t>
            </a:r>
            <a:r>
              <a:rPr lang="tr-TR" sz="1200" b="1" dirty="0"/>
              <a:t>Kurul Onay Belgesi ve/veya İzin Belgesi: </a:t>
            </a:r>
            <a:r>
              <a:rPr lang="tr-TR" sz="1200" dirty="0"/>
              <a:t>Yalnızca gerekli olan projeler için projeye uygun olarak alınmış 12 aydan daha eski tarihli olmayan etik kurul belgesi ve/veya İzin Belgesi sisteme yüklenmelidir. </a:t>
            </a:r>
            <a:endParaRPr lang="tr-TR" sz="1200" dirty="0" smtClean="0"/>
          </a:p>
          <a:p>
            <a:pPr marL="228600" lvl="0" indent="-228600">
              <a:buAutoNum type="alphaLcPeriod"/>
            </a:pPr>
            <a:r>
              <a:rPr lang="tr-TR" sz="1200" b="1" dirty="0" smtClean="0"/>
              <a:t>Proforma </a:t>
            </a:r>
            <a:r>
              <a:rPr lang="tr-TR" sz="1200" b="1" dirty="0"/>
              <a:t>Faturalar veya Teklif mektupları</a:t>
            </a:r>
            <a:r>
              <a:rPr lang="tr-TR" sz="1200" dirty="0"/>
              <a:t>: Talep edilen tüm mal, malzeme ve hizmet alımlarına yönelik proforma fatura veya teklif mektupları sisteme yüklenmelidir. Seyahat desteği bütçe kalemi talepleri için proforma fatura veya teklif mektubu talep edilmemektedir. Proforma fatura ve teklif mektupları ile ilgili açıklama ilerleyen kısımlarda verilmiştir. </a:t>
            </a:r>
            <a:endParaRPr lang="tr-TR" sz="1200" dirty="0" smtClean="0"/>
          </a:p>
          <a:p>
            <a:pPr marL="228600" lvl="0" indent="-228600">
              <a:buAutoNum type="alphaLcPeriod"/>
            </a:pPr>
            <a:r>
              <a:rPr lang="tr-TR" sz="1200" b="1" dirty="0" smtClean="0"/>
              <a:t>Teknik </a:t>
            </a:r>
            <a:r>
              <a:rPr lang="tr-TR" sz="1200" b="1" dirty="0"/>
              <a:t>Şartname Dosyası</a:t>
            </a:r>
            <a:r>
              <a:rPr lang="tr-TR" sz="1200" dirty="0"/>
              <a:t>: Seyahat dışındaki tüm mal, malzeme ve hizmet alımları için teknik şartname hazırlanması ve Microsoft Word formatında sisteme yüklenmesi zorunludur. Teknik şartname hazırlarken dikkat edilmesi gereken hususlar Yedinci </a:t>
            </a:r>
            <a:r>
              <a:rPr lang="tr-TR" sz="1200" dirty="0" err="1"/>
              <a:t>Bölüm’de</a:t>
            </a:r>
            <a:r>
              <a:rPr lang="tr-TR" sz="1200" dirty="0"/>
              <a:t> açıklanmıştır. </a:t>
            </a:r>
          </a:p>
          <a:p>
            <a:pPr marL="228600" lvl="0" indent="-228600">
              <a:buAutoNum type="alphaLcPeriod"/>
            </a:pPr>
            <a:r>
              <a:rPr lang="tr-TR" sz="1200" dirty="0" smtClean="0"/>
              <a:t> </a:t>
            </a:r>
            <a:r>
              <a:rPr lang="tr-TR" sz="1200" b="1" dirty="0" smtClean="0"/>
              <a:t>Lisansüstü </a:t>
            </a:r>
            <a:r>
              <a:rPr lang="tr-TR" sz="1200" b="1" dirty="0"/>
              <a:t>Tez Projesi Beyan Formu</a:t>
            </a:r>
            <a:r>
              <a:rPr lang="tr-TR" sz="1200" dirty="0"/>
              <a:t>: İlgili alanları lisansüstü tez çalışmasının yürütüldüğü enstitü/fakülte tarafından onaylanan LTP Beyan Formu taranarak </a:t>
            </a:r>
            <a:r>
              <a:rPr lang="tr-TR" sz="1200" dirty="0" err="1"/>
              <a:t>pdf</a:t>
            </a:r>
            <a:r>
              <a:rPr lang="tr-TR" sz="1200" dirty="0"/>
              <a:t> formatında sisteme </a:t>
            </a:r>
            <a:r>
              <a:rPr lang="tr-TR" sz="1200" dirty="0" smtClean="0"/>
              <a:t>yüklenmelidir.</a:t>
            </a:r>
          </a:p>
          <a:p>
            <a:pPr marL="228600" lvl="0" indent="-228600">
              <a:buAutoNum type="alphaLcPeriod"/>
            </a:pPr>
            <a:r>
              <a:rPr lang="tr-TR" sz="1200" b="1" dirty="0" smtClean="0"/>
              <a:t>Lisansüstü </a:t>
            </a:r>
            <a:r>
              <a:rPr lang="tr-TR" sz="1200" b="1" dirty="0"/>
              <a:t>Tez Konusunun Onaylandığına Dair Belge:</a:t>
            </a:r>
            <a:r>
              <a:rPr lang="tr-TR" sz="1200" dirty="0"/>
              <a:t> Tez konusunun onaylandığına dair Enstitü/Fakülte Kurul Kararı taranarak </a:t>
            </a:r>
            <a:r>
              <a:rPr lang="tr-TR" sz="1200" dirty="0" err="1"/>
              <a:t>pdf</a:t>
            </a:r>
            <a:r>
              <a:rPr lang="tr-TR" sz="1200" dirty="0"/>
              <a:t> formatında sisteme yüklenmelidir. </a:t>
            </a:r>
            <a:endParaRPr lang="tr-TR" sz="1200" dirty="0" smtClean="0"/>
          </a:p>
          <a:p>
            <a:pPr marL="228600" lvl="0" indent="-228600">
              <a:buAutoNum type="alphaLcPeriod"/>
            </a:pPr>
            <a:r>
              <a:rPr lang="tr-TR" sz="1200" b="1" dirty="0" smtClean="0"/>
              <a:t>Lisansüstü </a:t>
            </a:r>
            <a:r>
              <a:rPr lang="tr-TR" sz="1200" b="1" dirty="0"/>
              <a:t>Tez Projeleri İçin İkinci Danışman Atama Yazısı: </a:t>
            </a:r>
            <a:r>
              <a:rPr lang="tr-TR" sz="1200" dirty="0"/>
              <a:t>İkinci danışman atanmış ise, tez çalışmasının yürütüldüğü enstitü/fakülte tarafından düzenlenen ikinci danışman atama kararı taranarak </a:t>
            </a:r>
            <a:r>
              <a:rPr lang="tr-TR" sz="1200" dirty="0" err="1"/>
              <a:t>pdf</a:t>
            </a:r>
            <a:r>
              <a:rPr lang="tr-TR" sz="1200" dirty="0"/>
              <a:t> formatında sisteme yüklenmelidir.</a:t>
            </a:r>
            <a:endParaRPr lang="tr-TR" sz="1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2383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19140000">
            <a:off x="574470" y="1458842"/>
            <a:ext cx="6467671" cy="1207509"/>
          </a:xfrm>
        </p:spPr>
        <p:txBody>
          <a:bodyPr/>
          <a:lstStyle/>
          <a:p>
            <a:r>
              <a:rPr lang="tr-TR" sz="7200" dirty="0" smtClean="0">
                <a:solidFill>
                  <a:schemeClr val="accent2"/>
                </a:solidFill>
              </a:rPr>
              <a:t>kütüphane</a:t>
            </a:r>
            <a:endParaRPr lang="tr-TR" sz="7200" dirty="0">
              <a:solidFill>
                <a:schemeClr val="accent2"/>
              </a:solidFill>
            </a:endParaRPr>
          </a:p>
        </p:txBody>
      </p:sp>
    </p:spTree>
    <p:extLst>
      <p:ext uri="{BB962C8B-B14F-4D97-AF65-F5344CB8AC3E}">
        <p14:creationId xmlns:p14="http://schemas.microsoft.com/office/powerpoint/2010/main" val="2064975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916832"/>
            <a:ext cx="8496944" cy="548640"/>
          </a:xfrm>
        </p:spPr>
        <p:txBody>
          <a:bodyPr/>
          <a:lstStyle/>
          <a:p>
            <a:pPr algn="ctr"/>
            <a:r>
              <a:rPr lang="tr-TR" cap="none" dirty="0" smtClean="0">
                <a:solidFill>
                  <a:srgbClr val="0070C0"/>
                </a:solidFill>
              </a:rPr>
              <a:t>Üniversitemiz  Kütüphanesi’nden </a:t>
            </a:r>
            <a:r>
              <a:rPr lang="tr-TR" cap="none" dirty="0" err="1" smtClean="0">
                <a:solidFill>
                  <a:srgbClr val="0070C0"/>
                </a:solidFill>
              </a:rPr>
              <a:t>uludag</a:t>
            </a:r>
            <a:r>
              <a:rPr lang="tr-TR" cap="none" dirty="0" smtClean="0">
                <a:solidFill>
                  <a:srgbClr val="0070C0"/>
                </a:solidFill>
              </a:rPr>
              <a:t> uzantılı öğrenci mail adresiniz ve şifreniz ile birçok kaynağa; bilimsel kitaba, makaleye ve yazara ulaşabilirsiniz. </a:t>
            </a:r>
            <a:br>
              <a:rPr lang="tr-TR" cap="none" dirty="0" smtClean="0">
                <a:solidFill>
                  <a:srgbClr val="0070C0"/>
                </a:solidFill>
              </a:rPr>
            </a:br>
            <a:endParaRPr lang="tr-TR" sz="1600" cap="none" dirty="0">
              <a:solidFill>
                <a:srgbClr val="0070C0"/>
              </a:solidFill>
            </a:endParaRPr>
          </a:p>
        </p:txBody>
      </p:sp>
      <p:sp>
        <p:nvSpPr>
          <p:cNvPr id="4" name="Dikdörtgen 3"/>
          <p:cNvSpPr/>
          <p:nvPr/>
        </p:nvSpPr>
        <p:spPr>
          <a:xfrm>
            <a:off x="863588" y="3284984"/>
            <a:ext cx="7848872" cy="685188"/>
          </a:xfrm>
          <a:prstGeom prst="rect">
            <a:avLst/>
          </a:prstGeom>
        </p:spPr>
        <p:txBody>
          <a:bodyPr wrap="square">
            <a:spAutoFit/>
          </a:bodyPr>
          <a:lstStyle/>
          <a:p>
            <a:pPr lvl="0" algn="just">
              <a:lnSpc>
                <a:spcPct val="107000"/>
              </a:lnSpc>
              <a:spcAft>
                <a:spcPts val="800"/>
              </a:spcAft>
            </a:pPr>
            <a:r>
              <a:rPr lang="tr-TR" sz="1200" dirty="0" smtClean="0">
                <a:latin typeface="Times New Roman" panose="02020603050405020304" pitchFamily="18" charset="0"/>
                <a:ea typeface="Calibri" panose="020F0502020204030204" pitchFamily="34" charset="0"/>
                <a:cs typeface="Arial" panose="020B0604020202020204" pitchFamily="34" charset="0"/>
              </a:rPr>
              <a:t>Kütüphane </a:t>
            </a:r>
            <a:r>
              <a:rPr lang="tr-TR" sz="1200" dirty="0">
                <a:latin typeface="Times New Roman" panose="02020603050405020304" pitchFamily="18" charset="0"/>
                <a:ea typeface="Calibri" panose="020F0502020204030204" pitchFamily="34" charset="0"/>
                <a:cs typeface="Arial" panose="020B0604020202020204" pitchFamily="34" charset="0"/>
              </a:rPr>
              <a:t>ve Dokümantasyon Daire Başkanlığının web sitesindeki Araştırma Yöntemleri Eğitim ve Uygulama Merkezi (AYEUM) eğitim platformundaki ders </a:t>
            </a:r>
            <a:r>
              <a:rPr lang="tr-TR" sz="1200" dirty="0" smtClean="0">
                <a:latin typeface="Times New Roman" panose="02020603050405020304" pitchFamily="18" charset="0"/>
                <a:ea typeface="Calibri" panose="020F0502020204030204" pitchFamily="34" charset="0"/>
                <a:cs typeface="Arial" panose="020B0604020202020204" pitchFamily="34" charset="0"/>
              </a:rPr>
              <a:t>videolarından yararlanabilirsiniz. </a:t>
            </a:r>
            <a:r>
              <a:rPr lang="tr-TR" sz="1200" dirty="0">
                <a:latin typeface="Times New Roman" panose="02020603050405020304" pitchFamily="18" charset="0"/>
                <a:ea typeface="Calibri" panose="020F0502020204030204" pitchFamily="34" charset="0"/>
                <a:cs typeface="Arial" panose="020B0604020202020204" pitchFamily="34" charset="0"/>
              </a:rPr>
              <a:t>Özellikle “A’dan Z’ye Yüksek Lisans Tez Yazımı: İlkeler, Teknikler, Kurallar ve Yöntemler” ders videosunun tüm </a:t>
            </a:r>
            <a:r>
              <a:rPr lang="tr-TR" sz="1200" dirty="0" smtClean="0">
                <a:latin typeface="Times New Roman" panose="02020603050405020304" pitchFamily="18" charset="0"/>
                <a:ea typeface="Calibri" panose="020F0502020204030204" pitchFamily="34" charset="0"/>
                <a:cs typeface="Arial" panose="020B0604020202020204" pitchFamily="34" charset="0"/>
              </a:rPr>
              <a:t>öğrencilerimizin </a:t>
            </a:r>
            <a:r>
              <a:rPr lang="tr-TR" sz="1200" dirty="0">
                <a:latin typeface="Times New Roman" panose="02020603050405020304" pitchFamily="18" charset="0"/>
                <a:ea typeface="Calibri" panose="020F0502020204030204" pitchFamily="34" charset="0"/>
                <a:cs typeface="Arial" panose="020B0604020202020204" pitchFamily="34" charset="0"/>
              </a:rPr>
              <a:t>izlemesi önerilir.</a:t>
            </a:r>
            <a:endParaRPr lang="tr-TR"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1159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908720"/>
            <a:ext cx="5328592" cy="3043950"/>
          </a:xfrm>
          <a:prstGeom prst="rect">
            <a:avLst/>
          </a:prstGeom>
        </p:spPr>
      </p:pic>
      <p:sp>
        <p:nvSpPr>
          <p:cNvPr id="4" name="Metin kutusu 3"/>
          <p:cNvSpPr txBox="1"/>
          <p:nvPr/>
        </p:nvSpPr>
        <p:spPr>
          <a:xfrm>
            <a:off x="1259632" y="4221088"/>
            <a:ext cx="6768752" cy="923330"/>
          </a:xfrm>
          <a:prstGeom prst="rect">
            <a:avLst/>
          </a:prstGeom>
          <a:noFill/>
        </p:spPr>
        <p:txBody>
          <a:bodyPr wrap="square" rtlCol="0">
            <a:spAutoFit/>
          </a:bodyPr>
          <a:lstStyle/>
          <a:p>
            <a:pPr algn="ctr"/>
            <a:r>
              <a:rPr lang="tr-TR" b="1" dirty="0" smtClean="0"/>
              <a:t>Tüm </a:t>
            </a:r>
            <a:r>
              <a:rPr lang="tr-TR" b="1" dirty="0"/>
              <a:t>eğitim, araştırma ve hizmet ortamlarında bilim</a:t>
            </a:r>
          </a:p>
          <a:p>
            <a:pPr algn="ctr"/>
            <a:r>
              <a:rPr lang="tr-TR" b="1" dirty="0"/>
              <a:t>insanının değerlerini taşıyacağım ve ona göre</a:t>
            </a:r>
          </a:p>
          <a:p>
            <a:pPr algn="ctr"/>
            <a:r>
              <a:rPr lang="tr-TR" b="1" dirty="0"/>
              <a:t>davranacağım.</a:t>
            </a:r>
          </a:p>
        </p:txBody>
      </p:sp>
      <p:sp>
        <p:nvSpPr>
          <p:cNvPr id="6" name="Metin kutusu 5"/>
          <p:cNvSpPr txBox="1"/>
          <p:nvPr/>
        </p:nvSpPr>
        <p:spPr>
          <a:xfrm>
            <a:off x="1187624" y="476672"/>
            <a:ext cx="7272808" cy="369332"/>
          </a:xfrm>
          <a:prstGeom prst="rect">
            <a:avLst/>
          </a:prstGeom>
          <a:noFill/>
        </p:spPr>
        <p:txBody>
          <a:bodyPr wrap="square" rtlCol="0">
            <a:spAutoFit/>
          </a:bodyPr>
          <a:lstStyle/>
          <a:p>
            <a:r>
              <a:rPr lang="tr-TR" dirty="0" smtClean="0">
                <a:solidFill>
                  <a:srgbClr val="FF0000"/>
                </a:solidFill>
              </a:rPr>
              <a:t>BUÜ LİSANSÜSTÜ AKADEMİK DANIŞMAN VE ÖĞRENCİ TAAHÜTNAMESİ</a:t>
            </a:r>
            <a:endParaRPr lang="tr-TR" dirty="0">
              <a:solidFill>
                <a:srgbClr val="FF0000"/>
              </a:solidFill>
            </a:endParaRPr>
          </a:p>
        </p:txBody>
      </p:sp>
    </p:spTree>
    <p:extLst>
      <p:ext uri="{BB962C8B-B14F-4D97-AF65-F5344CB8AC3E}">
        <p14:creationId xmlns:p14="http://schemas.microsoft.com/office/powerpoint/2010/main" val="3379466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19140000">
            <a:off x="574470" y="1458842"/>
            <a:ext cx="6467671" cy="1207509"/>
          </a:xfrm>
        </p:spPr>
        <p:txBody>
          <a:bodyPr/>
          <a:lstStyle/>
          <a:p>
            <a:r>
              <a:rPr lang="tr-TR" sz="7200" dirty="0" smtClean="0">
                <a:solidFill>
                  <a:schemeClr val="accent2"/>
                </a:solidFill>
              </a:rPr>
              <a:t>HOŞ GELDİNİZ</a:t>
            </a:r>
            <a:endParaRPr lang="tr-TR" sz="7200" dirty="0">
              <a:solidFill>
                <a:schemeClr val="accent2"/>
              </a:solidFill>
            </a:endParaRPr>
          </a:p>
        </p:txBody>
      </p:sp>
    </p:spTree>
    <p:extLst>
      <p:ext uri="{BB962C8B-B14F-4D97-AF65-F5344CB8AC3E}">
        <p14:creationId xmlns:p14="http://schemas.microsoft.com/office/powerpoint/2010/main" val="2158810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868144" y="5589240"/>
            <a:ext cx="1944216" cy="50405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
        <p:nvSpPr>
          <p:cNvPr id="2" name="Başlık 1"/>
          <p:cNvSpPr>
            <a:spLocks noGrp="1"/>
          </p:cNvSpPr>
          <p:nvPr>
            <p:ph type="title"/>
          </p:nvPr>
        </p:nvSpPr>
        <p:spPr/>
        <p:txBody>
          <a:bodyPr/>
          <a:lstStyle/>
          <a:p>
            <a:pPr algn="ctr"/>
            <a:r>
              <a:rPr lang="tr-TR" dirty="0" smtClean="0">
                <a:solidFill>
                  <a:srgbClr val="0070C0"/>
                </a:solidFill>
              </a:rPr>
              <a:t>ORGANİZASYON ŞEMASI</a:t>
            </a:r>
            <a:endParaRPr lang="tr-TR" dirty="0">
              <a:solidFill>
                <a:srgbClr val="0070C0"/>
              </a:solidFill>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908720"/>
            <a:ext cx="7351073" cy="5874495"/>
          </a:xfrm>
        </p:spPr>
      </p:pic>
      <p:sp>
        <p:nvSpPr>
          <p:cNvPr id="3" name="Sağ Ok 2"/>
          <p:cNvSpPr/>
          <p:nvPr/>
        </p:nvSpPr>
        <p:spPr>
          <a:xfrm rot="8963877">
            <a:off x="7363203" y="4957003"/>
            <a:ext cx="1721021" cy="72005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19519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63982"/>
          <a:stretch/>
        </p:blipFill>
        <p:spPr>
          <a:xfrm>
            <a:off x="3045852" y="3982669"/>
            <a:ext cx="3830404" cy="1102515"/>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654" y="339934"/>
            <a:ext cx="2752522" cy="3521114"/>
          </a:xfrm>
          <a:prstGeom prst="rect">
            <a:avLst/>
          </a:prstGeom>
          <a:ln w="88900" cap="sq" cmpd="thickThin">
            <a:solidFill>
              <a:srgbClr val="000000"/>
            </a:solidFill>
            <a:prstDash val="solid"/>
            <a:miter lim="800000"/>
          </a:ln>
          <a:effectLst>
            <a:innerShdw blurRad="76200">
              <a:srgbClr val="000000"/>
            </a:innerShdw>
          </a:effectLst>
        </p:spPr>
      </p:pic>
      <p:pic>
        <p:nvPicPr>
          <p:cNvPr id="6" name="Resim 5"/>
          <p:cNvPicPr>
            <a:picLocks noChangeAspect="1"/>
          </p:cNvPicPr>
          <p:nvPr/>
        </p:nvPicPr>
        <p:blipFill rotWithShape="1">
          <a:blip r:embed="rId4">
            <a:extLst>
              <a:ext uri="{28A0092B-C50C-407E-A947-70E740481C1C}">
                <a14:useLocalDpi xmlns:a14="http://schemas.microsoft.com/office/drawing/2010/main" val="0"/>
              </a:ext>
            </a:extLst>
          </a:blip>
          <a:srcRect l="11684" r="10788" b="6015"/>
          <a:stretch/>
        </p:blipFill>
        <p:spPr>
          <a:xfrm>
            <a:off x="179512" y="1988840"/>
            <a:ext cx="2838092" cy="2928217"/>
          </a:xfrm>
          <a:prstGeom prst="rect">
            <a:avLst/>
          </a:prstGeom>
          <a:ln w="88900" cap="sq" cmpd="thickThin">
            <a:solidFill>
              <a:srgbClr val="000000"/>
            </a:solidFill>
            <a:prstDash val="solid"/>
            <a:miter lim="800000"/>
          </a:ln>
          <a:effectLst>
            <a:innerShdw blurRad="76200">
              <a:srgbClr val="000000"/>
            </a:innerShdw>
          </a:effectLst>
        </p:spPr>
      </p:pic>
      <p:pic>
        <p:nvPicPr>
          <p:cNvPr id="7" name="Resim 6"/>
          <p:cNvPicPr>
            <a:picLocks noChangeAspect="1"/>
          </p:cNvPicPr>
          <p:nvPr/>
        </p:nvPicPr>
        <p:blipFill rotWithShape="1">
          <a:blip r:embed="rId5">
            <a:extLst>
              <a:ext uri="{28A0092B-C50C-407E-A947-70E740481C1C}">
                <a14:useLocalDpi xmlns:a14="http://schemas.microsoft.com/office/drawing/2010/main" val="0"/>
              </a:ext>
            </a:extLst>
          </a:blip>
          <a:srcRect l="7054" t="1694" r="7054" b="2641"/>
          <a:stretch/>
        </p:blipFill>
        <p:spPr>
          <a:xfrm>
            <a:off x="6530196" y="1916832"/>
            <a:ext cx="2078966" cy="309688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24250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16823" t="-145" r="10816" b="145"/>
          <a:stretch/>
        </p:blipFill>
        <p:spPr>
          <a:xfrm>
            <a:off x="251520" y="260648"/>
            <a:ext cx="2708696" cy="4276725"/>
          </a:xfrm>
          <a:prstGeom prst="rect">
            <a:avLst/>
          </a:prstGeom>
          <a:ln w="88900" cap="sq" cmpd="thickThin">
            <a:solidFill>
              <a:srgbClr val="000000"/>
            </a:solidFill>
            <a:prstDash val="solid"/>
            <a:miter lim="800000"/>
          </a:ln>
          <a:effectLst>
            <a:innerShdw blurRad="76200">
              <a:srgbClr val="000000"/>
            </a:innerShdw>
          </a:effectLst>
        </p:spPr>
      </p:pic>
      <p:pic>
        <p:nvPicPr>
          <p:cNvPr id="3" name="Resim 2"/>
          <p:cNvPicPr>
            <a:picLocks noChangeAspect="1"/>
          </p:cNvPicPr>
          <p:nvPr/>
        </p:nvPicPr>
        <p:blipFill>
          <a:blip r:embed="rId3"/>
          <a:stretch>
            <a:fillRect/>
          </a:stretch>
        </p:blipFill>
        <p:spPr>
          <a:xfrm>
            <a:off x="3923928" y="260647"/>
            <a:ext cx="3744416" cy="6470713"/>
          </a:xfrm>
          <a:prstGeom prst="rect">
            <a:avLst/>
          </a:prstGeom>
        </p:spPr>
      </p:pic>
    </p:spTree>
    <p:extLst>
      <p:ext uri="{BB962C8B-B14F-4D97-AF65-F5344CB8AC3E}">
        <p14:creationId xmlns:p14="http://schemas.microsoft.com/office/powerpoint/2010/main" val="3174130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4666" t="35301" r="30430" b="37400"/>
          <a:stretch/>
        </p:blipFill>
        <p:spPr>
          <a:xfrm>
            <a:off x="539552" y="486245"/>
            <a:ext cx="2002988" cy="1872208"/>
          </a:xfrm>
          <a:prstGeom prst="rect">
            <a:avLst/>
          </a:prstGeom>
          <a:ln w="88900" cap="sq" cmpd="thickThin">
            <a:solidFill>
              <a:srgbClr val="000000"/>
            </a:solidFill>
            <a:prstDash val="solid"/>
            <a:miter lim="800000"/>
          </a:ln>
          <a:effectLst>
            <a:innerShdw blurRad="76200">
              <a:srgbClr val="000000"/>
            </a:innerShdw>
          </a:effectLst>
        </p:spPr>
      </p:pic>
      <p:sp>
        <p:nvSpPr>
          <p:cNvPr id="3" name="Metin kutusu 2"/>
          <p:cNvSpPr txBox="1"/>
          <p:nvPr/>
        </p:nvSpPr>
        <p:spPr>
          <a:xfrm>
            <a:off x="827584" y="2435400"/>
            <a:ext cx="2376264" cy="369332"/>
          </a:xfrm>
          <a:prstGeom prst="rect">
            <a:avLst/>
          </a:prstGeom>
          <a:noFill/>
        </p:spPr>
        <p:txBody>
          <a:bodyPr wrap="square" rtlCol="0">
            <a:spAutoFit/>
          </a:bodyPr>
          <a:lstStyle/>
          <a:p>
            <a:r>
              <a:rPr lang="tr-TR" dirty="0" smtClean="0"/>
              <a:t>FİLİZ DEMİRCİ</a:t>
            </a:r>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544" y="912747"/>
            <a:ext cx="1878389" cy="234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2768709" y="3294276"/>
            <a:ext cx="2016224" cy="369332"/>
          </a:xfrm>
          <a:prstGeom prst="rect">
            <a:avLst/>
          </a:prstGeom>
          <a:noFill/>
        </p:spPr>
        <p:txBody>
          <a:bodyPr wrap="square" rtlCol="0">
            <a:spAutoFit/>
          </a:bodyPr>
          <a:lstStyle/>
          <a:p>
            <a:pPr algn="ctr"/>
            <a:r>
              <a:rPr lang="tr-TR" dirty="0" smtClean="0"/>
              <a:t>RAMAZAN ŞAHİN </a:t>
            </a:r>
            <a:endParaRPr lang="tr-TR"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476672"/>
            <a:ext cx="1724177" cy="206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etin kutusu 7"/>
          <p:cNvSpPr txBox="1"/>
          <p:nvPr/>
        </p:nvSpPr>
        <p:spPr>
          <a:xfrm>
            <a:off x="5037501" y="2620066"/>
            <a:ext cx="1800200" cy="646331"/>
          </a:xfrm>
          <a:prstGeom prst="rect">
            <a:avLst/>
          </a:prstGeom>
          <a:noFill/>
        </p:spPr>
        <p:txBody>
          <a:bodyPr wrap="square" rtlCol="0">
            <a:spAutoFit/>
          </a:bodyPr>
          <a:lstStyle/>
          <a:p>
            <a:pPr algn="ctr"/>
            <a:r>
              <a:rPr lang="tr-TR" dirty="0" smtClean="0"/>
              <a:t>ZÜBEYDE ÖZDEMİR</a:t>
            </a:r>
            <a:endParaRPr lang="tr-TR" dirty="0"/>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698053"/>
            <a:ext cx="1705257" cy="259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7005173" y="3266397"/>
            <a:ext cx="1512168" cy="369332"/>
          </a:xfrm>
          <a:prstGeom prst="rect">
            <a:avLst/>
          </a:prstGeom>
          <a:noFill/>
        </p:spPr>
        <p:txBody>
          <a:bodyPr wrap="square" rtlCol="0">
            <a:spAutoFit/>
          </a:bodyPr>
          <a:lstStyle/>
          <a:p>
            <a:r>
              <a:rPr lang="tr-TR" dirty="0" smtClean="0"/>
              <a:t>ŞENAY YILDIZ</a:t>
            </a:r>
            <a:endParaRPr lang="tr-TR" dirty="0"/>
          </a:p>
        </p:txBody>
      </p:sp>
    </p:spTree>
    <p:extLst>
      <p:ext uri="{BB962C8B-B14F-4D97-AF65-F5344CB8AC3E}">
        <p14:creationId xmlns:p14="http://schemas.microsoft.com/office/powerpoint/2010/main" val="807068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3429000"/>
            <a:ext cx="8568952" cy="548640"/>
          </a:xfrm>
        </p:spPr>
        <p:txBody>
          <a:bodyPr/>
          <a:lstStyle/>
          <a:p>
            <a:r>
              <a:rPr lang="tr-TR" sz="1100" dirty="0">
                <a:latin typeface="Times New Roman" panose="02020603050405020304" pitchFamily="18" charset="0"/>
                <a:cs typeface="Times New Roman" panose="02020603050405020304" pitchFamily="18" charset="0"/>
              </a:rPr>
              <a:t/>
            </a:r>
            <a:br>
              <a:rPr lang="tr-TR" sz="1100" dirty="0">
                <a:latin typeface="Times New Roman" panose="02020603050405020304" pitchFamily="18" charset="0"/>
                <a:cs typeface="Times New Roman" panose="02020603050405020304" pitchFamily="18" charset="0"/>
              </a:rPr>
            </a:br>
            <a:r>
              <a:rPr lang="tr-TR" sz="1100" dirty="0">
                <a:latin typeface="Times New Roman" panose="02020603050405020304" pitchFamily="18" charset="0"/>
                <a:cs typeface="Times New Roman" panose="02020603050405020304" pitchFamily="18" charset="0"/>
              </a:rPr>
              <a:t/>
            </a:r>
            <a:br>
              <a:rPr lang="tr-TR" sz="1100" dirty="0">
                <a:latin typeface="Times New Roman" panose="02020603050405020304" pitchFamily="18" charset="0"/>
                <a:cs typeface="Times New Roman" panose="02020603050405020304" pitchFamily="18" charset="0"/>
              </a:rPr>
            </a:br>
            <a:r>
              <a:rPr lang="tr-TR" sz="1100" dirty="0">
                <a:latin typeface="Times New Roman" panose="02020603050405020304" pitchFamily="18" charset="0"/>
                <a:cs typeface="Times New Roman" panose="02020603050405020304" pitchFamily="18" charset="0"/>
              </a:rPr>
              <a:t>Öğrenci dostu </a:t>
            </a:r>
            <a:r>
              <a:rPr lang="tr-TR" sz="1100" dirty="0" err="1" smtClean="0">
                <a:latin typeface="Times New Roman" panose="02020603050405020304" pitchFamily="18" charset="0"/>
                <a:cs typeface="Times New Roman" panose="02020603050405020304" pitchFamily="18" charset="0"/>
              </a:rPr>
              <a:t>üniversİte</a:t>
            </a:r>
            <a:r>
              <a:rPr lang="tr-TR" sz="1100" dirty="0" smtClean="0">
                <a:latin typeface="Times New Roman" panose="02020603050405020304" pitchFamily="18" charset="0"/>
                <a:cs typeface="Times New Roman" panose="02020603050405020304" pitchFamily="18" charset="0"/>
              </a:rPr>
              <a:t> </a:t>
            </a:r>
            <a:r>
              <a:rPr lang="tr-TR" sz="1100" dirty="0" err="1" smtClean="0">
                <a:latin typeface="Times New Roman" panose="02020603050405020304" pitchFamily="18" charset="0"/>
                <a:cs typeface="Times New Roman" panose="02020603050405020304" pitchFamily="18" charset="0"/>
              </a:rPr>
              <a:t>sloganIyla</a:t>
            </a:r>
            <a:r>
              <a:rPr lang="tr-TR" sz="1100" dirty="0" smtClean="0">
                <a:latin typeface="Times New Roman" panose="02020603050405020304" pitchFamily="18" charset="0"/>
                <a:cs typeface="Times New Roman" panose="02020603050405020304" pitchFamily="18" charset="0"/>
              </a:rPr>
              <a:t> </a:t>
            </a:r>
            <a:r>
              <a:rPr lang="tr-TR" sz="1100" dirty="0" err="1" smtClean="0">
                <a:latin typeface="Times New Roman" panose="02020603050405020304" pitchFamily="18" charset="0"/>
                <a:cs typeface="Times New Roman" panose="02020603050405020304" pitchFamily="18" charset="0"/>
              </a:rPr>
              <a:t>çalIşmaya</a:t>
            </a:r>
            <a:r>
              <a:rPr lang="tr-TR" sz="1100" dirty="0" smtClean="0">
                <a:latin typeface="Times New Roman" panose="02020603050405020304" pitchFamily="18" charset="0"/>
                <a:cs typeface="Times New Roman" panose="02020603050405020304" pitchFamily="18" charset="0"/>
              </a:rPr>
              <a:t> </a:t>
            </a:r>
            <a:r>
              <a:rPr lang="tr-TR" sz="1100" dirty="0">
                <a:latin typeface="Times New Roman" panose="02020603050405020304" pitchFamily="18" charset="0"/>
                <a:cs typeface="Times New Roman" panose="02020603050405020304" pitchFamily="18" charset="0"/>
              </a:rPr>
              <a:t>başlayacak olan BUÜ “Öğrenci </a:t>
            </a:r>
            <a:r>
              <a:rPr lang="tr-TR" sz="1100" dirty="0" err="1" smtClean="0">
                <a:latin typeface="Times New Roman" panose="02020603050405020304" pitchFamily="18" charset="0"/>
                <a:cs typeface="Times New Roman" panose="02020603050405020304" pitchFamily="18" charset="0"/>
              </a:rPr>
              <a:t>İletİşİm</a:t>
            </a:r>
            <a:r>
              <a:rPr lang="tr-TR" sz="1100" dirty="0" smtClean="0">
                <a:latin typeface="Times New Roman" panose="02020603050405020304" pitchFamily="18" charset="0"/>
                <a:cs typeface="Times New Roman" panose="02020603050405020304" pitchFamily="18" charset="0"/>
              </a:rPr>
              <a:t> </a:t>
            </a:r>
            <a:r>
              <a:rPr lang="tr-TR" sz="1100" dirty="0" err="1" smtClean="0">
                <a:latin typeface="Times New Roman" panose="02020603050405020304" pitchFamily="18" charset="0"/>
                <a:cs typeface="Times New Roman" panose="02020603050405020304" pitchFamily="18" charset="0"/>
              </a:rPr>
              <a:t>Merkezİ</a:t>
            </a:r>
            <a:r>
              <a:rPr lang="tr-TR" sz="1100" dirty="0" smtClean="0">
                <a:latin typeface="Times New Roman" panose="02020603050405020304" pitchFamily="18" charset="0"/>
                <a:cs typeface="Times New Roman" panose="02020603050405020304" pitchFamily="18" charset="0"/>
              </a:rPr>
              <a:t>” </a:t>
            </a:r>
            <a:br>
              <a:rPr lang="tr-TR" sz="1100" dirty="0" smtClean="0">
                <a:latin typeface="Times New Roman" panose="02020603050405020304" pitchFamily="18" charset="0"/>
                <a:cs typeface="Times New Roman" panose="02020603050405020304" pitchFamily="18" charset="0"/>
              </a:rPr>
            </a:br>
            <a:r>
              <a:rPr lang="tr-TR" sz="1100" dirty="0" smtClean="0">
                <a:latin typeface="Times New Roman" panose="02020603050405020304" pitchFamily="18" charset="0"/>
                <a:cs typeface="Times New Roman" panose="02020603050405020304" pitchFamily="18" charset="0"/>
              </a:rPr>
              <a:t>0 </a:t>
            </a:r>
            <a:r>
              <a:rPr lang="tr-TR" sz="1100" dirty="0">
                <a:latin typeface="Times New Roman" panose="02020603050405020304" pitchFamily="18" charset="0"/>
                <a:cs typeface="Times New Roman" panose="02020603050405020304" pitchFamily="18" charset="0"/>
              </a:rPr>
              <a:t>850 532 5 532 </a:t>
            </a:r>
            <a:r>
              <a:rPr lang="tr-TR" sz="1100" dirty="0" err="1" smtClean="0">
                <a:latin typeface="Times New Roman" panose="02020603050405020304" pitchFamily="18" charset="0"/>
                <a:cs typeface="Times New Roman" panose="02020603050405020304" pitchFamily="18" charset="0"/>
              </a:rPr>
              <a:t>numarasI</a:t>
            </a:r>
            <a:r>
              <a:rPr lang="tr-TR" sz="1100" dirty="0" smtClean="0">
                <a:latin typeface="Times New Roman" panose="02020603050405020304" pitchFamily="18" charset="0"/>
                <a:cs typeface="Times New Roman" panose="02020603050405020304" pitchFamily="18" charset="0"/>
              </a:rPr>
              <a:t> </a:t>
            </a:r>
            <a:r>
              <a:rPr lang="tr-TR" sz="1100" dirty="0">
                <a:latin typeface="Times New Roman" panose="02020603050405020304" pitchFamily="18" charset="0"/>
                <a:cs typeface="Times New Roman" panose="02020603050405020304" pitchFamily="18" charset="0"/>
              </a:rPr>
              <a:t>ile </a:t>
            </a:r>
            <a:r>
              <a:rPr lang="tr-TR" sz="1100" dirty="0" smtClean="0">
                <a:latin typeface="Times New Roman" panose="02020603050405020304" pitchFamily="18" charset="0"/>
                <a:cs typeface="Times New Roman" panose="02020603050405020304" pitchFamily="18" charset="0"/>
              </a:rPr>
              <a:t>İlk </a:t>
            </a:r>
            <a:r>
              <a:rPr lang="tr-TR" sz="1100" dirty="0">
                <a:latin typeface="Times New Roman" panose="02020603050405020304" pitchFamily="18" charset="0"/>
                <a:cs typeface="Times New Roman" panose="02020603050405020304" pitchFamily="18" charset="0"/>
              </a:rPr>
              <a:t>aşamada hafta </a:t>
            </a:r>
            <a:r>
              <a:rPr lang="tr-TR" sz="1100" dirty="0" err="1" smtClean="0">
                <a:latin typeface="Times New Roman" panose="02020603050405020304" pitchFamily="18" charset="0"/>
                <a:cs typeface="Times New Roman" panose="02020603050405020304" pitchFamily="18" charset="0"/>
              </a:rPr>
              <a:t>İçİ</a:t>
            </a:r>
            <a:r>
              <a:rPr lang="tr-TR" sz="1100" dirty="0" smtClean="0">
                <a:latin typeface="Times New Roman" panose="02020603050405020304" pitchFamily="18" charset="0"/>
                <a:cs typeface="Times New Roman" panose="02020603050405020304" pitchFamily="18" charset="0"/>
              </a:rPr>
              <a:t> </a:t>
            </a:r>
            <a:r>
              <a:rPr lang="tr-TR" sz="1100" dirty="0">
                <a:latin typeface="Times New Roman" panose="02020603050405020304" pitchFamily="18" charset="0"/>
                <a:cs typeface="Times New Roman" panose="02020603050405020304" pitchFamily="18" charset="0"/>
              </a:rPr>
              <a:t>10.00 – 12.00 ve 14.00 - 16.00 saatleri </a:t>
            </a:r>
            <a:r>
              <a:rPr lang="tr-TR" sz="1100" dirty="0" err="1" smtClean="0">
                <a:latin typeface="Times New Roman" panose="02020603050405020304" pitchFamily="18" charset="0"/>
                <a:cs typeface="Times New Roman" panose="02020603050405020304" pitchFamily="18" charset="0"/>
              </a:rPr>
              <a:t>arasInda</a:t>
            </a:r>
            <a:r>
              <a:rPr lang="tr-TR" sz="1100" dirty="0" smtClean="0">
                <a:latin typeface="Times New Roman" panose="02020603050405020304" pitchFamily="18" charset="0"/>
                <a:cs typeface="Times New Roman" panose="02020603050405020304" pitchFamily="18" charset="0"/>
              </a:rPr>
              <a:t> </a:t>
            </a:r>
            <a:r>
              <a:rPr lang="tr-TR" sz="1100" dirty="0" err="1" smtClean="0">
                <a:latin typeface="Times New Roman" panose="02020603050405020304" pitchFamily="18" charset="0"/>
                <a:cs typeface="Times New Roman" panose="02020603050405020304" pitchFamily="18" charset="0"/>
              </a:rPr>
              <a:t>hİzmet</a:t>
            </a:r>
            <a:r>
              <a:rPr lang="tr-TR" sz="1100" dirty="0" smtClean="0">
                <a:latin typeface="Times New Roman" panose="02020603050405020304" pitchFamily="18" charset="0"/>
                <a:cs typeface="Times New Roman" panose="02020603050405020304" pitchFamily="18" charset="0"/>
              </a:rPr>
              <a:t> </a:t>
            </a:r>
            <a:r>
              <a:rPr lang="tr-TR" sz="1100" dirty="0">
                <a:latin typeface="Times New Roman" panose="02020603050405020304" pitchFamily="18" charset="0"/>
                <a:cs typeface="Times New Roman" panose="02020603050405020304" pitchFamily="18" charset="0"/>
              </a:rPr>
              <a:t>verecek. Merkez, </a:t>
            </a:r>
            <a:r>
              <a:rPr lang="tr-TR" sz="1100" dirty="0" err="1" smtClean="0">
                <a:latin typeface="Times New Roman" panose="02020603050405020304" pitchFamily="18" charset="0"/>
                <a:cs typeface="Times New Roman" panose="02020603050405020304" pitchFamily="18" charset="0"/>
              </a:rPr>
              <a:t>yakIn</a:t>
            </a:r>
            <a:r>
              <a:rPr lang="tr-TR" sz="1100" dirty="0" smtClean="0">
                <a:latin typeface="Times New Roman" panose="02020603050405020304" pitchFamily="18" charset="0"/>
                <a:cs typeface="Times New Roman" panose="02020603050405020304" pitchFamily="18" charset="0"/>
              </a:rPr>
              <a:t> </a:t>
            </a:r>
            <a:r>
              <a:rPr lang="tr-TR" sz="1100" dirty="0">
                <a:latin typeface="Times New Roman" panose="02020603050405020304" pitchFamily="18" charset="0"/>
                <a:cs typeface="Times New Roman" panose="02020603050405020304" pitchFamily="18" charset="0"/>
              </a:rPr>
              <a:t>bir zaman sonra hafta </a:t>
            </a:r>
            <a:r>
              <a:rPr lang="tr-TR" sz="1100" dirty="0" err="1" smtClean="0">
                <a:latin typeface="Times New Roman" panose="02020603050405020304" pitchFamily="18" charset="0"/>
                <a:cs typeface="Times New Roman" panose="02020603050405020304" pitchFamily="18" charset="0"/>
              </a:rPr>
              <a:t>İçİ</a:t>
            </a:r>
            <a:r>
              <a:rPr lang="tr-TR" sz="1100" dirty="0" smtClean="0">
                <a:latin typeface="Times New Roman" panose="02020603050405020304" pitchFamily="18" charset="0"/>
                <a:cs typeface="Times New Roman" panose="02020603050405020304" pitchFamily="18" charset="0"/>
              </a:rPr>
              <a:t> </a:t>
            </a:r>
            <a:r>
              <a:rPr lang="tr-TR" sz="1100" dirty="0" err="1" smtClean="0">
                <a:latin typeface="Times New Roman" panose="02020603050405020304" pitchFamily="18" charset="0"/>
                <a:cs typeface="Times New Roman" panose="02020603050405020304" pitchFamily="18" charset="0"/>
              </a:rPr>
              <a:t>mesaİ</a:t>
            </a:r>
            <a:r>
              <a:rPr lang="tr-TR" sz="1100" dirty="0" smtClean="0">
                <a:latin typeface="Times New Roman" panose="02020603050405020304" pitchFamily="18" charset="0"/>
                <a:cs typeface="Times New Roman" panose="02020603050405020304" pitchFamily="18" charset="0"/>
              </a:rPr>
              <a:t> </a:t>
            </a:r>
            <a:r>
              <a:rPr lang="tr-TR" sz="1100" dirty="0" err="1" smtClean="0">
                <a:latin typeface="Times New Roman" panose="02020603050405020304" pitchFamily="18" charset="0"/>
                <a:cs typeface="Times New Roman" panose="02020603050405020304" pitchFamily="18" charset="0"/>
              </a:rPr>
              <a:t>saatlerİnde</a:t>
            </a:r>
            <a:r>
              <a:rPr lang="tr-TR" sz="1100" dirty="0" smtClean="0">
                <a:latin typeface="Times New Roman" panose="02020603050405020304" pitchFamily="18" charset="0"/>
                <a:cs typeface="Times New Roman" panose="02020603050405020304" pitchFamily="18" charset="0"/>
              </a:rPr>
              <a:t> </a:t>
            </a:r>
            <a:r>
              <a:rPr lang="tr-TR" sz="1100" dirty="0">
                <a:latin typeface="Times New Roman" panose="02020603050405020304" pitchFamily="18" charset="0"/>
                <a:cs typeface="Times New Roman" panose="02020603050405020304" pitchFamily="18" charset="0"/>
              </a:rPr>
              <a:t>tüm aramalara </a:t>
            </a:r>
            <a:r>
              <a:rPr lang="tr-TR" sz="1100" dirty="0" err="1" smtClean="0">
                <a:latin typeface="Times New Roman" panose="02020603050405020304" pitchFamily="18" charset="0"/>
                <a:cs typeface="Times New Roman" panose="02020603050405020304" pitchFamily="18" charset="0"/>
              </a:rPr>
              <a:t>açIk</a:t>
            </a:r>
            <a:r>
              <a:rPr lang="tr-TR" sz="1100" dirty="0" smtClean="0">
                <a:latin typeface="Times New Roman" panose="02020603050405020304" pitchFamily="18" charset="0"/>
                <a:cs typeface="Times New Roman" panose="02020603050405020304" pitchFamily="18" charset="0"/>
              </a:rPr>
              <a:t> </a:t>
            </a:r>
            <a:r>
              <a:rPr lang="tr-TR" sz="1100" dirty="0">
                <a:latin typeface="Times New Roman" panose="02020603050405020304" pitchFamily="18" charset="0"/>
                <a:cs typeface="Times New Roman" panose="02020603050405020304" pitchFamily="18" charset="0"/>
              </a:rPr>
              <a:t>olacak</a:t>
            </a:r>
            <a:r>
              <a:rPr lang="tr-TR" sz="1100" dirty="0" smtClean="0">
                <a:latin typeface="Times New Roman" panose="02020603050405020304" pitchFamily="18" charset="0"/>
                <a:cs typeface="Times New Roman" panose="02020603050405020304" pitchFamily="18" charset="0"/>
              </a:rPr>
              <a:t>.</a:t>
            </a:r>
            <a:r>
              <a:rPr lang="tr-TR" sz="1100" dirty="0">
                <a:latin typeface="Times New Roman" panose="02020603050405020304" pitchFamily="18" charset="0"/>
                <a:cs typeface="Times New Roman" panose="02020603050405020304" pitchFamily="18" charset="0"/>
              </a:rPr>
              <a:t/>
            </a:r>
            <a:br>
              <a:rPr lang="tr-TR" sz="1100" dirty="0">
                <a:latin typeface="Times New Roman" panose="02020603050405020304" pitchFamily="18" charset="0"/>
                <a:cs typeface="Times New Roman" panose="02020603050405020304" pitchFamily="18" charset="0"/>
              </a:rPr>
            </a:br>
            <a:r>
              <a:rPr lang="tr-TR" sz="1100" dirty="0" err="1" smtClean="0">
                <a:latin typeface="Times New Roman" panose="02020603050405020304" pitchFamily="18" charset="0"/>
                <a:cs typeface="Times New Roman" panose="02020603050405020304" pitchFamily="18" charset="0"/>
              </a:rPr>
              <a:t>Seslİ</a:t>
            </a:r>
            <a:r>
              <a:rPr lang="tr-TR" sz="1100" dirty="0" smtClean="0">
                <a:latin typeface="Times New Roman" panose="02020603050405020304" pitchFamily="18" charset="0"/>
                <a:cs typeface="Times New Roman" panose="02020603050405020304" pitchFamily="18" charset="0"/>
              </a:rPr>
              <a:t> </a:t>
            </a:r>
            <a:r>
              <a:rPr lang="tr-TR" sz="1100" dirty="0" err="1" smtClean="0">
                <a:latin typeface="Times New Roman" panose="02020603050405020304" pitchFamily="18" charset="0"/>
                <a:cs typeface="Times New Roman" panose="02020603050405020304" pitchFamily="18" charset="0"/>
              </a:rPr>
              <a:t>YanIt</a:t>
            </a:r>
            <a:r>
              <a:rPr lang="tr-TR" sz="1100" dirty="0" smtClean="0">
                <a:latin typeface="Times New Roman" panose="02020603050405020304" pitchFamily="18" charset="0"/>
                <a:cs typeface="Times New Roman" panose="02020603050405020304" pitchFamily="18" charset="0"/>
              </a:rPr>
              <a:t> </a:t>
            </a:r>
            <a:r>
              <a:rPr lang="tr-TR" sz="1100" dirty="0" err="1" smtClean="0">
                <a:latin typeface="Times New Roman" panose="02020603050405020304" pitchFamily="18" charset="0"/>
                <a:cs typeface="Times New Roman" panose="02020603050405020304" pitchFamily="18" charset="0"/>
              </a:rPr>
              <a:t>Sİstemİ</a:t>
            </a:r>
            <a:r>
              <a:rPr lang="tr-TR" sz="1100" dirty="0" smtClean="0">
                <a:latin typeface="Times New Roman" panose="02020603050405020304" pitchFamily="18" charset="0"/>
                <a:cs typeface="Times New Roman" panose="02020603050405020304" pitchFamily="18" charset="0"/>
              </a:rPr>
              <a:t> </a:t>
            </a:r>
            <a:r>
              <a:rPr lang="tr-TR" sz="1100" dirty="0">
                <a:latin typeface="Times New Roman" panose="02020603050405020304" pitchFamily="18" charset="0"/>
                <a:cs typeface="Times New Roman" panose="02020603050405020304" pitchFamily="18" charset="0"/>
              </a:rPr>
              <a:t>(IVR) Menüsü ve Hizmet Verilecek Alanlar:</a:t>
            </a:r>
            <a:br>
              <a:rPr lang="tr-TR" sz="1100" dirty="0">
                <a:latin typeface="Times New Roman" panose="02020603050405020304" pitchFamily="18" charset="0"/>
                <a:cs typeface="Times New Roman" panose="02020603050405020304" pitchFamily="18" charset="0"/>
              </a:rPr>
            </a:br>
            <a:r>
              <a:rPr lang="tr-TR" sz="1100" dirty="0">
                <a:latin typeface="Times New Roman" panose="02020603050405020304" pitchFamily="18" charset="0"/>
                <a:cs typeface="Times New Roman" panose="02020603050405020304" pitchFamily="18" charset="0"/>
              </a:rPr>
              <a:t/>
            </a:r>
            <a:br>
              <a:rPr lang="tr-TR" sz="1100" dirty="0">
                <a:latin typeface="Times New Roman" panose="02020603050405020304" pitchFamily="18" charset="0"/>
                <a:cs typeface="Times New Roman" panose="02020603050405020304" pitchFamily="18" charset="0"/>
              </a:rPr>
            </a:br>
            <a:r>
              <a:rPr lang="tr-TR" sz="1100" b="1" dirty="0" smtClean="0">
                <a:solidFill>
                  <a:srgbClr val="0070C0"/>
                </a:solidFill>
                <a:latin typeface="Times New Roman" panose="02020603050405020304" pitchFamily="18" charset="0"/>
                <a:cs typeface="Times New Roman" panose="02020603050405020304" pitchFamily="18" charset="0"/>
              </a:rPr>
              <a:t>Enstitüler İÇİN 5</a:t>
            </a:r>
            <a:r>
              <a:rPr lang="tr-TR" sz="1100" b="1" dirty="0">
                <a:solidFill>
                  <a:srgbClr val="0070C0"/>
                </a:solidFill>
                <a:latin typeface="Times New Roman" panose="02020603050405020304" pitchFamily="18" charset="0"/>
                <a:cs typeface="Times New Roman" panose="02020603050405020304" pitchFamily="18" charset="0"/>
              </a:rPr>
              <a:t/>
            </a:r>
            <a:br>
              <a:rPr lang="tr-TR" sz="1100" b="1" dirty="0">
                <a:solidFill>
                  <a:srgbClr val="0070C0"/>
                </a:solidFill>
                <a:latin typeface="Times New Roman" panose="02020603050405020304" pitchFamily="18" charset="0"/>
                <a:cs typeface="Times New Roman" panose="02020603050405020304" pitchFamily="18" charset="0"/>
              </a:rPr>
            </a:br>
            <a:r>
              <a:rPr lang="tr-TR" sz="1100" b="1" dirty="0">
                <a:solidFill>
                  <a:srgbClr val="0070C0"/>
                </a:solidFill>
                <a:latin typeface="Times New Roman" panose="02020603050405020304" pitchFamily="18" charset="0"/>
                <a:cs typeface="Times New Roman" panose="02020603050405020304" pitchFamily="18" charset="0"/>
              </a:rPr>
              <a:t/>
            </a:r>
            <a:br>
              <a:rPr lang="tr-TR" sz="1100" b="1" dirty="0">
                <a:solidFill>
                  <a:srgbClr val="0070C0"/>
                </a:solidFill>
                <a:latin typeface="Times New Roman" panose="02020603050405020304" pitchFamily="18" charset="0"/>
                <a:cs typeface="Times New Roman" panose="02020603050405020304" pitchFamily="18" charset="0"/>
              </a:rPr>
            </a:br>
            <a:r>
              <a:rPr lang="tr-TR" sz="1100" b="1" dirty="0" err="1" smtClean="0">
                <a:solidFill>
                  <a:srgbClr val="0070C0"/>
                </a:solidFill>
                <a:latin typeface="Times New Roman" panose="02020603050405020304" pitchFamily="18" charset="0"/>
                <a:cs typeface="Times New Roman" panose="02020603050405020304" pitchFamily="18" charset="0"/>
              </a:rPr>
              <a:t>Eğİtİm</a:t>
            </a:r>
            <a:r>
              <a:rPr lang="tr-TR" sz="1100" b="1" dirty="0" smtClean="0">
                <a:solidFill>
                  <a:srgbClr val="0070C0"/>
                </a:solidFill>
                <a:latin typeface="Times New Roman" panose="02020603050405020304" pitchFamily="18" charset="0"/>
                <a:cs typeface="Times New Roman" panose="02020603050405020304" pitchFamily="18" charset="0"/>
              </a:rPr>
              <a:t> </a:t>
            </a:r>
            <a:r>
              <a:rPr lang="tr-TR" sz="1100" b="1" dirty="0" err="1" smtClean="0">
                <a:solidFill>
                  <a:srgbClr val="0070C0"/>
                </a:solidFill>
                <a:latin typeface="Times New Roman" panose="02020603050405020304" pitchFamily="18" charset="0"/>
                <a:cs typeface="Times New Roman" panose="02020603050405020304" pitchFamily="18" charset="0"/>
              </a:rPr>
              <a:t>Bİlİmlerİ</a:t>
            </a:r>
            <a:r>
              <a:rPr lang="tr-TR" sz="1100" b="1" dirty="0" smtClean="0">
                <a:solidFill>
                  <a:srgbClr val="0070C0"/>
                </a:solidFill>
                <a:latin typeface="Times New Roman" panose="02020603050405020304" pitchFamily="18" charset="0"/>
                <a:cs typeface="Times New Roman" panose="02020603050405020304" pitchFamily="18" charset="0"/>
              </a:rPr>
              <a:t> </a:t>
            </a:r>
            <a:r>
              <a:rPr lang="tr-TR" sz="1100" b="1" dirty="0" err="1" smtClean="0">
                <a:solidFill>
                  <a:srgbClr val="0070C0"/>
                </a:solidFill>
                <a:latin typeface="Times New Roman" panose="02020603050405020304" pitchFamily="18" charset="0"/>
                <a:cs typeface="Times New Roman" panose="02020603050405020304" pitchFamily="18" charset="0"/>
              </a:rPr>
              <a:t>Enstİtüsü</a:t>
            </a:r>
            <a:r>
              <a:rPr lang="tr-TR" sz="1100" b="1" dirty="0" smtClean="0">
                <a:solidFill>
                  <a:srgbClr val="0070C0"/>
                </a:solidFill>
                <a:latin typeface="Times New Roman" panose="02020603050405020304" pitchFamily="18" charset="0"/>
                <a:cs typeface="Times New Roman" panose="02020603050405020304" pitchFamily="18" charset="0"/>
              </a:rPr>
              <a:t> </a:t>
            </a:r>
            <a:r>
              <a:rPr lang="tr-TR" sz="1100" b="1" dirty="0">
                <a:solidFill>
                  <a:srgbClr val="0070C0"/>
                </a:solidFill>
                <a:latin typeface="Times New Roman" panose="02020603050405020304" pitchFamily="18" charset="0"/>
                <a:cs typeface="Times New Roman" panose="02020603050405020304" pitchFamily="18" charset="0"/>
              </a:rPr>
              <a:t>1</a:t>
            </a: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7704" y="476672"/>
            <a:ext cx="5400600" cy="2486190"/>
          </a:xfrm>
        </p:spPr>
      </p:pic>
      <p:sp>
        <p:nvSpPr>
          <p:cNvPr id="3" name="Yuvarlatılmış Dikdörtgen 2"/>
          <p:cNvSpPr/>
          <p:nvPr/>
        </p:nvSpPr>
        <p:spPr>
          <a:xfrm>
            <a:off x="4499992" y="5373216"/>
            <a:ext cx="316835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3851920" y="5467871"/>
            <a:ext cx="4464496" cy="769441"/>
          </a:xfrm>
          <a:prstGeom prst="rect">
            <a:avLst/>
          </a:prstGeom>
          <a:noFill/>
        </p:spPr>
        <p:txBody>
          <a:bodyPr wrap="square" rtlCol="0">
            <a:spAutoFit/>
          </a:bodyPr>
          <a:lstStyle/>
          <a:p>
            <a:pPr algn="ctr"/>
            <a:r>
              <a:rPr lang="tr-TR" sz="2400" b="1" dirty="0" smtClean="0">
                <a:solidFill>
                  <a:schemeClr val="bg1"/>
                </a:solidFill>
              </a:rPr>
              <a:t>BİZE ULAŞIN</a:t>
            </a:r>
          </a:p>
          <a:p>
            <a:pPr algn="ctr"/>
            <a:r>
              <a:rPr lang="tr-TR" sz="2000" b="1" dirty="0">
                <a:solidFill>
                  <a:schemeClr val="bg1"/>
                </a:solidFill>
              </a:rPr>
              <a:t>ö</a:t>
            </a:r>
            <a:r>
              <a:rPr lang="tr-TR" sz="2000" b="1" dirty="0" smtClean="0">
                <a:solidFill>
                  <a:schemeClr val="bg1"/>
                </a:solidFill>
              </a:rPr>
              <a:t>nce 5 sonra 1’i tuşlayarak  </a:t>
            </a:r>
            <a:endParaRPr lang="tr-TR" sz="2000" b="1" dirty="0">
              <a:solidFill>
                <a:schemeClr val="bg1"/>
              </a:solidFill>
            </a:endParaRPr>
          </a:p>
        </p:txBody>
      </p:sp>
    </p:spTree>
    <p:extLst>
      <p:ext uri="{BB962C8B-B14F-4D97-AF65-F5344CB8AC3E}">
        <p14:creationId xmlns:p14="http://schemas.microsoft.com/office/powerpoint/2010/main" val="293130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WEB SİTEMİZ</a:t>
            </a:r>
            <a:endParaRPr lang="tr-TR"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4240" y="1100138"/>
            <a:ext cx="7830208" cy="3913038"/>
          </a:xfrm>
        </p:spPr>
      </p:pic>
      <p:sp>
        <p:nvSpPr>
          <p:cNvPr id="5" name="Sağ Ok 4"/>
          <p:cNvSpPr/>
          <p:nvPr/>
        </p:nvSpPr>
        <p:spPr>
          <a:xfrm>
            <a:off x="1475656" y="1700808"/>
            <a:ext cx="86409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şağı Ok 2"/>
          <p:cNvSpPr/>
          <p:nvPr/>
        </p:nvSpPr>
        <p:spPr>
          <a:xfrm>
            <a:off x="3923928" y="764704"/>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4022318" y="1115452"/>
            <a:ext cx="72008" cy="369332"/>
          </a:xfrm>
          <a:prstGeom prst="rect">
            <a:avLst/>
          </a:prstGeom>
          <a:noFill/>
        </p:spPr>
        <p:txBody>
          <a:bodyPr wrap="square" rtlCol="0">
            <a:spAutoFit/>
          </a:bodyPr>
          <a:lstStyle/>
          <a:p>
            <a:r>
              <a:rPr lang="tr-TR" dirty="0" smtClean="0"/>
              <a:t>1</a:t>
            </a:r>
            <a:endParaRPr lang="tr-TR" dirty="0"/>
          </a:p>
        </p:txBody>
      </p:sp>
      <p:sp>
        <p:nvSpPr>
          <p:cNvPr id="7" name="Metin kutusu 6"/>
          <p:cNvSpPr txBox="1"/>
          <p:nvPr/>
        </p:nvSpPr>
        <p:spPr>
          <a:xfrm>
            <a:off x="1979712" y="1772816"/>
            <a:ext cx="216024" cy="369332"/>
          </a:xfrm>
          <a:prstGeom prst="rect">
            <a:avLst/>
          </a:prstGeom>
          <a:noFill/>
        </p:spPr>
        <p:txBody>
          <a:bodyPr wrap="square" rtlCol="0">
            <a:spAutoFit/>
          </a:bodyPr>
          <a:lstStyle/>
          <a:p>
            <a:r>
              <a:rPr lang="tr-TR" dirty="0" smtClean="0"/>
              <a:t>2</a:t>
            </a:r>
            <a:endParaRPr lang="tr-TR" dirty="0"/>
          </a:p>
        </p:txBody>
      </p:sp>
    </p:spTree>
    <p:extLst>
      <p:ext uri="{BB962C8B-B14F-4D97-AF65-F5344CB8AC3E}">
        <p14:creationId xmlns:p14="http://schemas.microsoft.com/office/powerpoint/2010/main" val="2827748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58" t="6798" r="10555" b="3331"/>
          <a:stretch/>
        </p:blipFill>
        <p:spPr bwMode="auto">
          <a:xfrm>
            <a:off x="1153169" y="591552"/>
            <a:ext cx="6627377" cy="4385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şağı Ok 4"/>
          <p:cNvSpPr/>
          <p:nvPr/>
        </p:nvSpPr>
        <p:spPr>
          <a:xfrm>
            <a:off x="4716016" y="188640"/>
            <a:ext cx="360040" cy="720080"/>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8221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667</TotalTime>
  <Words>972</Words>
  <Application>Microsoft Office PowerPoint</Application>
  <PresentationFormat>Ekran Gösterisi (4:3)</PresentationFormat>
  <Paragraphs>65</Paragraphs>
  <Slides>27</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27</vt:i4>
      </vt:variant>
    </vt:vector>
  </HeadingPairs>
  <TitlesOfParts>
    <vt:vector size="37" baseType="lpstr">
      <vt:lpstr>Arial</vt:lpstr>
      <vt:lpstr>Arial</vt:lpstr>
      <vt:lpstr>Calibri</vt:lpstr>
      <vt:lpstr>Franklin Gothic Book</vt:lpstr>
      <vt:lpstr>Franklin Gothic Medium</vt:lpstr>
      <vt:lpstr>Open Sans</vt:lpstr>
      <vt:lpstr>Times New Roman</vt:lpstr>
      <vt:lpstr>Tunga</vt:lpstr>
      <vt:lpstr>Wingdings</vt:lpstr>
      <vt:lpstr>Açılar</vt:lpstr>
      <vt:lpstr>LİSANSÜSTÜ ÖĞRENCİLER İÇİN ORYANTASYON SEMİNERİ</vt:lpstr>
      <vt:lpstr> GENEL BİLGİLER </vt:lpstr>
      <vt:lpstr>ORGANİZASYON ŞEMASI</vt:lpstr>
      <vt:lpstr>PowerPoint Sunusu</vt:lpstr>
      <vt:lpstr>PowerPoint Sunusu</vt:lpstr>
      <vt:lpstr>PowerPoint Sunusu</vt:lpstr>
      <vt:lpstr>  Öğrenci dostu üniversİte sloganIyla çalIşmaya başlayacak olan BUÜ “Öğrenci İletİşİm Merkezİ”  0 850 532 5 532 numarasI ile İlk aşamada hafta İçİ 10.00 – 12.00 ve 14.00 - 16.00 saatleri arasInda hİzmet verecek. Merkez, yakIn bir zaman sonra hafta İçİ mesaİ saatlerİnde tüm aramalara açIk olacak. Seslİ YanIt Sİstemİ (IVR) Menüsü ve Hizmet Verilecek Alanlar:  Enstitüler İÇİN 5  Eğİtİm Bİlİmlerİ Enstİtüsü 1</vt:lpstr>
      <vt:lpstr>WEB SİTEMİZ</vt:lpstr>
      <vt:lpstr>PowerPoint Sunusu</vt:lpstr>
      <vt:lpstr>WEB SİTEMİZDEKİ ÖĞRENCİ SEKMESİNE TIKLAYINIZ</vt:lpstr>
      <vt:lpstr>Eğİtİm –öğretİm süreçlerİ yüksek lİsans</vt:lpstr>
      <vt:lpstr>Eğİtİm –öğretİm süreçlerİ doktora</vt:lpstr>
      <vt:lpstr>BİLGİ PAKETİ &amp; Kataloglara nasıl ulaşılır ? </vt:lpstr>
      <vt:lpstr>PowerPoint Sunusu</vt:lpstr>
      <vt:lpstr>PowerPoint Sunusu</vt:lpstr>
      <vt:lpstr>BURSLAR  İçİn duyurularI takİp edİnİz  </vt:lpstr>
      <vt:lpstr>PowerPoint Sunusu</vt:lpstr>
      <vt:lpstr>Erasmus İle İlgİlİ bİlgİlere bağlantIlar sekmesİnden ulaşabİlİrsİnİz.</vt:lpstr>
      <vt:lpstr>GÜNCEL BURS DUYURULARI İÇİN WEB SİTEMİZİNDEKİ DUYURULARI ve ANA SAYFADAKİ HABERLERİ TAKİP EDİNİZ. </vt:lpstr>
      <vt:lpstr>PROJELER</vt:lpstr>
      <vt:lpstr>PowerPoint Sunusu</vt:lpstr>
      <vt:lpstr>PowerPoint Sunusu</vt:lpstr>
      <vt:lpstr>PowerPoint Sunusu</vt:lpstr>
      <vt:lpstr>kütüphane</vt:lpstr>
      <vt:lpstr>Üniversitemiz  Kütüphanesi’nden uludag uzantılı öğrenci mail adresiniz ve şifreniz ile birçok kaynağa; bilimsel kitaba, makaleye ve yazara ulaşabilirsiniz.  </vt:lpstr>
      <vt:lpstr>PowerPoint Sunusu</vt:lpstr>
      <vt:lpstr>HOŞ GELDİNİZ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LİSANSÜSTÜ ÖĞRENCİLER İÇİN ORYANTASYON SEMİNERİ</dc:title>
  <dc:creator>şirin</dc:creator>
  <cp:lastModifiedBy>MSİ</cp:lastModifiedBy>
  <cp:revision>59</cp:revision>
  <dcterms:created xsi:type="dcterms:W3CDTF">2021-10-09T12:56:37Z</dcterms:created>
  <dcterms:modified xsi:type="dcterms:W3CDTF">2024-03-12T07:15:35Z</dcterms:modified>
</cp:coreProperties>
</file>