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8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FC0"/>
    <a:srgbClr val="054781"/>
    <a:srgbClr val="63C3D1"/>
    <a:srgbClr val="0066CC"/>
    <a:srgbClr val="28F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240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422401"/>
            <a:ext cx="7199025" cy="9956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300333" y="1422401"/>
            <a:ext cx="2303688" cy="9956802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505" y="2423770"/>
            <a:ext cx="5760720" cy="6076493"/>
          </a:xfrm>
        </p:spPr>
        <p:txBody>
          <a:bodyPr anchor="b">
            <a:normAutofit/>
          </a:bodyPr>
          <a:lstStyle>
            <a:lvl1pPr algn="l">
              <a:defRPr sz="5670" spc="-105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62" y="8717793"/>
            <a:ext cx="5760720" cy="1706880"/>
          </a:xfrm>
        </p:spPr>
        <p:txBody>
          <a:bodyPr anchor="t">
            <a:normAutofit/>
          </a:bodyPr>
          <a:lstStyle>
            <a:lvl1pPr marL="0" indent="0" algn="l">
              <a:buNone/>
              <a:defRPr sz="21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2100"/>
            </a:lvl3pPr>
            <a:lvl4pPr marL="1440180" indent="0" algn="ctr">
              <a:buNone/>
              <a:defRPr sz="2100"/>
            </a:lvl4pPr>
            <a:lvl5pPr marL="1920240" indent="0" algn="ctr">
              <a:buNone/>
              <a:defRPr sz="2100"/>
            </a:lvl5pPr>
            <a:lvl6pPr marL="2400300" indent="0" algn="ctr">
              <a:buNone/>
              <a:defRPr sz="2100"/>
            </a:lvl6pPr>
            <a:lvl7pPr marL="2880360" indent="0" algn="ctr">
              <a:buNone/>
              <a:defRPr sz="2100"/>
            </a:lvl7pPr>
            <a:lvl8pPr marL="3360420" indent="0" algn="ctr">
              <a:buNone/>
              <a:defRPr sz="2100"/>
            </a:lvl8pPr>
            <a:lvl9pPr marL="3840480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2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0037" y="1849120"/>
            <a:ext cx="2220278" cy="9245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5981" y="1621536"/>
            <a:ext cx="5760720" cy="9558528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01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981" y="2423770"/>
            <a:ext cx="5760720" cy="6076493"/>
          </a:xfrm>
        </p:spPr>
        <p:txBody>
          <a:bodyPr anchor="b">
            <a:normAutofit/>
          </a:bodyPr>
          <a:lstStyle>
            <a:lvl1pPr>
              <a:defRPr sz="5670" b="0" spc="-10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0383" y="8722157"/>
            <a:ext cx="5760720" cy="1706880"/>
          </a:xfrm>
        </p:spPr>
        <p:txBody>
          <a:bodyPr anchor="t">
            <a:normAutofit/>
          </a:bodyPr>
          <a:lstStyle>
            <a:lvl1pPr marL="0" indent="0">
              <a:buNone/>
              <a:defRPr sz="21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4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5981" y="1621536"/>
            <a:ext cx="2736342" cy="9558528"/>
          </a:xfrm>
        </p:spPr>
        <p:txBody>
          <a:bodyPr/>
          <a:lstStyle>
            <a:lvl1pPr>
              <a:defRPr sz="1995"/>
            </a:lvl1pPr>
            <a:lvl2pPr>
              <a:defRPr sz="1785"/>
            </a:lvl2pPr>
            <a:lvl3pPr>
              <a:defRPr sz="1575"/>
            </a:lvl3pPr>
            <a:lvl4pPr>
              <a:defRPr sz="1365"/>
            </a:lvl4pPr>
            <a:lvl5pPr>
              <a:defRPr sz="1365"/>
            </a:lvl5pPr>
            <a:lvl6pPr>
              <a:defRPr sz="1365"/>
            </a:lvl6pPr>
            <a:lvl7pPr>
              <a:defRPr sz="1365"/>
            </a:lvl7pPr>
            <a:lvl8pPr>
              <a:defRPr sz="1365"/>
            </a:lvl8pPr>
            <a:lvl9pPr>
              <a:defRPr sz="136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769" y="1621536"/>
            <a:ext cx="2736342" cy="9558528"/>
          </a:xfrm>
        </p:spPr>
        <p:txBody>
          <a:bodyPr/>
          <a:lstStyle>
            <a:lvl1pPr>
              <a:defRPr sz="1995"/>
            </a:lvl1pPr>
            <a:lvl2pPr>
              <a:defRPr sz="1785"/>
            </a:lvl2pPr>
            <a:lvl3pPr>
              <a:defRPr sz="1575"/>
            </a:lvl3pPr>
            <a:lvl4pPr>
              <a:defRPr sz="1365"/>
            </a:lvl4pPr>
            <a:lvl5pPr>
              <a:defRPr sz="1365"/>
            </a:lvl5pPr>
            <a:lvl6pPr>
              <a:defRPr sz="1365"/>
            </a:lvl6pPr>
            <a:lvl7pPr>
              <a:defRPr sz="1365"/>
            </a:lvl7pPr>
            <a:lvl8pPr>
              <a:defRPr sz="1365"/>
            </a:lvl8pPr>
            <a:lvl9pPr>
              <a:defRPr sz="136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2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5981" y="1910694"/>
            <a:ext cx="2736342" cy="150774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9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0060" indent="0">
              <a:buNone/>
              <a:defRPr sz="1995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5981" y="3604414"/>
            <a:ext cx="2736342" cy="7510272"/>
          </a:xfrm>
        </p:spPr>
        <p:txBody>
          <a:bodyPr/>
          <a:lstStyle>
            <a:lvl1pPr>
              <a:defRPr sz="1995"/>
            </a:lvl1pPr>
            <a:lvl2pPr>
              <a:defRPr sz="1785"/>
            </a:lvl2pPr>
            <a:lvl3pPr>
              <a:defRPr sz="1575"/>
            </a:lvl3pPr>
            <a:lvl4pPr>
              <a:defRPr sz="1365"/>
            </a:lvl4pPr>
            <a:lvl5pPr>
              <a:defRPr sz="1365"/>
            </a:lvl5pPr>
            <a:lvl6pPr>
              <a:defRPr sz="1365"/>
            </a:lvl6pPr>
            <a:lvl7pPr>
              <a:defRPr sz="1365"/>
            </a:lvl7pPr>
            <a:lvl8pPr>
              <a:defRPr sz="1365"/>
            </a:lvl8pPr>
            <a:lvl9pPr>
              <a:defRPr sz="136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7039" y="1910697"/>
            <a:ext cx="2736342" cy="151791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9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0060" indent="0">
              <a:buNone/>
              <a:defRPr sz="1995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7039" y="3604414"/>
            <a:ext cx="2736342" cy="7510272"/>
          </a:xfrm>
        </p:spPr>
        <p:txBody>
          <a:bodyPr/>
          <a:lstStyle>
            <a:lvl1pPr>
              <a:defRPr sz="1995"/>
            </a:lvl1pPr>
            <a:lvl2pPr>
              <a:defRPr sz="1785"/>
            </a:lvl2pPr>
            <a:lvl3pPr>
              <a:defRPr sz="1575"/>
            </a:lvl3pPr>
            <a:lvl4pPr>
              <a:defRPr sz="1365"/>
            </a:lvl4pPr>
            <a:lvl5pPr>
              <a:defRPr sz="1365"/>
            </a:lvl5pPr>
            <a:lvl6pPr>
              <a:defRPr sz="1365"/>
            </a:lvl6pPr>
            <a:lvl7pPr>
              <a:defRPr sz="1365"/>
            </a:lvl7pPr>
            <a:lvl8pPr>
              <a:defRPr sz="1365"/>
            </a:lvl8pPr>
            <a:lvl9pPr>
              <a:defRPr sz="136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6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8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2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25" y="2133600"/>
            <a:ext cx="2232279" cy="4096512"/>
          </a:xfrm>
        </p:spPr>
        <p:txBody>
          <a:bodyPr anchor="b">
            <a:normAutofit/>
          </a:bodyPr>
          <a:lstStyle>
            <a:lvl1pPr>
              <a:defRPr sz="294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5981" y="1621536"/>
            <a:ext cx="5760720" cy="9558528"/>
          </a:xfrm>
        </p:spPr>
        <p:txBody>
          <a:bodyPr/>
          <a:lstStyle>
            <a:lvl1pPr>
              <a:defRPr sz="2100"/>
            </a:lvl1pPr>
            <a:lvl2pPr>
              <a:defRPr sz="1890"/>
            </a:lvl2pPr>
            <a:lvl3pPr>
              <a:defRPr sz="1680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25" y="6230112"/>
            <a:ext cx="2232279" cy="477926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40"/>
              </a:spcBef>
              <a:buNone/>
              <a:defRPr sz="1313">
                <a:solidFill>
                  <a:srgbClr val="FFFFFF"/>
                </a:solidFill>
              </a:defRPr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8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25" y="2133600"/>
            <a:ext cx="2232279" cy="4096512"/>
          </a:xfrm>
        </p:spPr>
        <p:txBody>
          <a:bodyPr anchor="b">
            <a:normAutofit/>
          </a:bodyPr>
          <a:lstStyle>
            <a:lvl1pPr>
              <a:defRPr sz="29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11883" y="1432516"/>
            <a:ext cx="6390744" cy="995111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25" y="6235790"/>
            <a:ext cx="2232279" cy="477926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40"/>
              </a:spcBef>
              <a:buNone/>
              <a:defRPr sz="1313">
                <a:solidFill>
                  <a:srgbClr val="FFFFFF"/>
                </a:solidFill>
              </a:defRPr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755542" y="11865189"/>
            <a:ext cx="4655320" cy="6815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4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416711"/>
            <a:ext cx="2711828" cy="9951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173" y="2097832"/>
            <a:ext cx="2321143" cy="858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9304993" y="1416711"/>
            <a:ext cx="302438" cy="995111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049" y="1613002"/>
            <a:ext cx="5760720" cy="955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6691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7049" y="11865189"/>
            <a:ext cx="465532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4383" y="11865189"/>
            <a:ext cx="12056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5" b="1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7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3150" kern="1200" spc="-63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960120" rtl="0" eaLnBrk="1" latinLnBrk="0" hangingPunct="1">
        <a:lnSpc>
          <a:spcPct val="90000"/>
        </a:lnSpc>
        <a:spcBef>
          <a:spcPts val="1260"/>
        </a:spcBef>
        <a:buClr>
          <a:schemeClr val="accent1"/>
        </a:buClr>
        <a:buFont typeface="Wingdings 2" pitchFamily="18" charset="2"/>
        <a:buChar char=""/>
        <a:defRPr sz="199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20090" indent="-192024" algn="l" defTabSz="960120" rtl="0" eaLnBrk="1" latinLnBrk="0" hangingPunct="1">
        <a:lnSpc>
          <a:spcPct val="90000"/>
        </a:lnSpc>
        <a:spcBef>
          <a:spcPts val="263"/>
        </a:spcBef>
        <a:spcAft>
          <a:spcPts val="263"/>
        </a:spcAft>
        <a:buClr>
          <a:schemeClr val="accent1"/>
        </a:buClr>
        <a:buFont typeface="Wingdings 2" pitchFamily="18" charset="2"/>
        <a:buChar char=""/>
        <a:defRPr sz="178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200150" indent="-192024" algn="l" defTabSz="960120" rtl="0" eaLnBrk="1" latinLnBrk="0" hangingPunct="1">
        <a:lnSpc>
          <a:spcPct val="90000"/>
        </a:lnSpc>
        <a:spcBef>
          <a:spcPts val="263"/>
        </a:spcBef>
        <a:spcAft>
          <a:spcPts val="263"/>
        </a:spcAft>
        <a:buClr>
          <a:schemeClr val="accent1"/>
        </a:buClr>
        <a:buFont typeface="Wingdings 2" pitchFamily="18" charset="2"/>
        <a:buChar char=""/>
        <a:defRPr sz="15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80210" indent="-192024" algn="l" defTabSz="960120" rtl="0" eaLnBrk="1" latinLnBrk="0" hangingPunct="1">
        <a:lnSpc>
          <a:spcPct val="90000"/>
        </a:lnSpc>
        <a:spcBef>
          <a:spcPts val="263"/>
        </a:spcBef>
        <a:spcAft>
          <a:spcPts val="263"/>
        </a:spcAft>
        <a:buClr>
          <a:schemeClr val="accent1"/>
        </a:buClr>
        <a:buFont typeface="Wingdings 2" pitchFamily="18" charset="2"/>
        <a:buChar char=""/>
        <a:defRPr sz="13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160270" indent="-192024" algn="l" defTabSz="960120" rtl="0" eaLnBrk="1" latinLnBrk="0" hangingPunct="1">
        <a:lnSpc>
          <a:spcPct val="90000"/>
        </a:lnSpc>
        <a:spcBef>
          <a:spcPts val="263"/>
        </a:spcBef>
        <a:spcAft>
          <a:spcPts val="263"/>
        </a:spcAft>
        <a:buClr>
          <a:schemeClr val="accent1"/>
        </a:buClr>
        <a:buFont typeface="Wingdings 2" pitchFamily="18" charset="2"/>
        <a:buChar char=""/>
        <a:defRPr sz="13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263"/>
        </a:spcBef>
        <a:spcAft>
          <a:spcPts val="263"/>
        </a:spcAft>
        <a:buClr>
          <a:schemeClr val="accent1"/>
        </a:buClr>
        <a:buFont typeface="Wingdings 2" pitchFamily="18" charset="2"/>
        <a:buChar char=""/>
        <a:defRPr sz="13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263"/>
        </a:spcBef>
        <a:spcAft>
          <a:spcPts val="263"/>
        </a:spcAft>
        <a:buClr>
          <a:schemeClr val="accent1"/>
        </a:buClr>
        <a:buFont typeface="Wingdings 2" pitchFamily="18" charset="2"/>
        <a:buChar char=""/>
        <a:defRPr sz="13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263"/>
        </a:spcBef>
        <a:spcAft>
          <a:spcPts val="263"/>
        </a:spcAft>
        <a:buClr>
          <a:schemeClr val="accent1"/>
        </a:buClr>
        <a:buFont typeface="Wingdings 2" pitchFamily="18" charset="2"/>
        <a:buChar char=""/>
        <a:defRPr sz="13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263"/>
        </a:spcBef>
        <a:spcAft>
          <a:spcPts val="263"/>
        </a:spcAft>
        <a:buClr>
          <a:schemeClr val="accent1"/>
        </a:buClr>
        <a:buFont typeface="Wingdings 2" pitchFamily="18" charset="2"/>
        <a:buChar char=""/>
        <a:defRPr sz="13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https://www.un-ihe.org/alvaro-milho-semedo" TargetMode="External"/><Relationship Id="rId10" Type="http://schemas.openxmlformats.org/officeDocument/2006/relationships/image" Target="../media/image7.png"/><Relationship Id="rId4" Type="http://schemas.openxmlformats.org/officeDocument/2006/relationships/hyperlink" Target="mailto:a.semedo@un-ihe.org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845446"/>
            <a:ext cx="7196114" cy="1455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493" y="0"/>
            <a:ext cx="4093409" cy="4520066"/>
          </a:xfrm>
        </p:spPr>
        <p:txBody>
          <a:bodyPr/>
          <a:lstStyle/>
          <a:p>
            <a:r>
              <a:rPr lang="tr-T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br>
              <a:rPr lang="tr-T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Kasım </a:t>
            </a:r>
            <a:br>
              <a:rPr lang="tr-T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25" y="21763944"/>
            <a:ext cx="923556" cy="218365"/>
          </a:xfrm>
        </p:spPr>
        <p:txBody>
          <a:bodyPr>
            <a:normAutofit fontScale="47500" lnSpcReduction="20000"/>
          </a:bodyPr>
          <a:lstStyle/>
          <a:p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324853" y="2133600"/>
            <a:ext cx="733925" cy="64168"/>
          </a:xfrm>
          <a:prstGeom prst="rect">
            <a:avLst/>
          </a:prstGeom>
          <a:solidFill>
            <a:srgbClr val="28F83C"/>
          </a:solidFill>
          <a:ln>
            <a:solidFill>
              <a:srgbClr val="28F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324853" y="3593426"/>
            <a:ext cx="733925" cy="64168"/>
          </a:xfrm>
          <a:prstGeom prst="rect">
            <a:avLst/>
          </a:prstGeom>
          <a:solidFill>
            <a:srgbClr val="28F83C"/>
          </a:solidFill>
          <a:ln>
            <a:solidFill>
              <a:srgbClr val="28F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324853" y="2863513"/>
            <a:ext cx="733925" cy="64168"/>
          </a:xfrm>
          <a:prstGeom prst="rect">
            <a:avLst/>
          </a:prstGeom>
          <a:solidFill>
            <a:srgbClr val="28F83C"/>
          </a:solidFill>
          <a:ln>
            <a:solidFill>
              <a:srgbClr val="28F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4151"/>
          <a:stretch/>
        </p:blipFill>
        <p:spPr>
          <a:xfrm>
            <a:off x="7558057" y="1503853"/>
            <a:ext cx="1827559" cy="2113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-15562"/>
          <a:stretch/>
        </p:blipFill>
        <p:spPr>
          <a:xfrm>
            <a:off x="12357" y="4622881"/>
            <a:ext cx="7196115" cy="46388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99868" y="4385479"/>
            <a:ext cx="5686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COWCLIP </a:t>
            </a:r>
            <a:r>
              <a:rPr lang="tr-TR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rojesi</a:t>
            </a:r>
            <a:endParaRPr lang="en-US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-1" y="11509756"/>
            <a:ext cx="5598695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900" b="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E-mail:                       </a:t>
            </a:r>
            <a:r>
              <a:rPr kumimoji="0" lang="tr-TR" altLang="tr-TR" sz="900" b="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a.semedo@un-ihe.org</a:t>
            </a:r>
            <a:r>
              <a:rPr kumimoji="0" lang="tr-TR" altLang="tr-TR" sz="900" b="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tr-TR" altLang="tr-TR" sz="900" b="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tr-TR" altLang="tr-TR" sz="900" b="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Mail:                           P.O.Box 3015, 2601DA Delft, The Netherlands</a:t>
            </a:r>
            <a:br>
              <a:rPr kumimoji="0" lang="tr-TR" altLang="tr-TR" sz="900" b="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tr-TR" altLang="tr-TR" sz="900" b="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Adres:                       Westvest 7, 2611AX Delft, The Netherlands</a:t>
            </a:r>
            <a:br>
              <a:rPr kumimoji="0" lang="tr-TR" altLang="tr-TR" sz="900" b="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tr-TR" altLang="tr-TR" sz="900" b="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Internet:                    </a:t>
            </a:r>
            <a:r>
              <a:rPr kumimoji="0" lang="tr-TR" altLang="tr-TR" sz="900" b="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  <a:hlinkClick r:id="rId5"/>
              </a:rPr>
              <a:t>https://www.un-ihe.org/alvaro-milho-semedo</a:t>
            </a:r>
            <a:endParaRPr kumimoji="0" lang="tr-TR" altLang="tr-TR" sz="6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900" b="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Arial" panose="020B0604020202020204" pitchFamily="34" charset="0"/>
              </a:rPr>
              <a:t>Telefon:                   +31 (0)15 215 2387</a:t>
            </a:r>
            <a:endParaRPr kumimoji="0" lang="tr-TR" altLang="tr-TR" sz="6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900" b="0" i="1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Cep Telefonu:          +31(0)654 190 897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295" y="11738645"/>
            <a:ext cx="1486189" cy="4791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2395" y="11031643"/>
            <a:ext cx="1191505" cy="2389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2441" y="11677790"/>
            <a:ext cx="1419854" cy="514534"/>
          </a:xfrm>
          <a:prstGeom prst="rect">
            <a:avLst/>
          </a:prstGeom>
        </p:spPr>
      </p:pic>
      <p:pic>
        <p:nvPicPr>
          <p:cNvPr id="1029" name="Picture 5" descr="Stichting IHE Delft Institute for Water Education – CLINT – Climate  Intelligen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220" y="11627722"/>
            <a:ext cx="734420" cy="73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University of Algarve - Wikidat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43" y="11691059"/>
            <a:ext cx="1469451" cy="57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Universidad de Cantabria Inici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03" y="11698068"/>
            <a:ext cx="526725" cy="52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/>
          <a:srcRect r="50433"/>
          <a:stretch/>
        </p:blipFill>
        <p:spPr>
          <a:xfrm>
            <a:off x="496222" y="157854"/>
            <a:ext cx="1125111" cy="11482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/>
          <a:srcRect l="48609"/>
          <a:stretch/>
        </p:blipFill>
        <p:spPr>
          <a:xfrm>
            <a:off x="7892128" y="157854"/>
            <a:ext cx="1166521" cy="114823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628700" y="1543198"/>
            <a:ext cx="4266370" cy="2210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</a:t>
            </a:r>
            <a:r>
              <a:rPr lang="tr-T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Alvaro</a:t>
            </a:r>
            <a:r>
              <a:rPr lang="tr-T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Semedo</a:t>
            </a:r>
            <a:r>
              <a:rPr lang="tr-T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Okyanus Dalgaları ve İklim Değişikliği konulu bir seminer vermek üzere Uludağ Üniversitesi İnşaat Mühendisliği Bölümü'nde olacak. Seminer 20 Kasım 2023 </a:t>
            </a:r>
            <a:r>
              <a:rPr lang="tr-TR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 </a:t>
            </a:r>
            <a:r>
              <a:rPr lang="tr-TR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10.30'da </a:t>
            </a:r>
            <a:r>
              <a:rPr lang="tr-T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amfide gerçekleşecektir</a:t>
            </a:r>
            <a:r>
              <a:rPr lang="tr-TR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Sunum İngilizce olacaktır.</a:t>
            </a:r>
            <a:endParaRPr lang="tr-T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40602" y="4796837"/>
            <a:ext cx="48006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dirty="0" err="1">
                <a:solidFill>
                  <a:srgbClr val="0547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Dalgalar</a:t>
            </a:r>
            <a:r>
              <a:rPr lang="en-GB" sz="2800" b="1" dirty="0">
                <a:solidFill>
                  <a:srgbClr val="0547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547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2800" b="1" dirty="0">
                <a:solidFill>
                  <a:srgbClr val="0547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547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İklim</a:t>
            </a:r>
            <a:r>
              <a:rPr lang="en-GB" sz="2800" b="1" dirty="0">
                <a:solidFill>
                  <a:srgbClr val="0547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547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Değişikliği</a:t>
            </a:r>
            <a:r>
              <a:rPr lang="en-GB" sz="2800" b="1" dirty="0">
                <a:solidFill>
                  <a:srgbClr val="05478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800" b="1" dirty="0" err="1">
                <a:solidFill>
                  <a:srgbClr val="016F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Okyanus</a:t>
            </a:r>
            <a:r>
              <a:rPr lang="en-GB" sz="2800" b="1" dirty="0">
                <a:solidFill>
                  <a:srgbClr val="016F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16F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dalgaları</a:t>
            </a:r>
            <a:r>
              <a:rPr lang="en-GB" sz="2800" b="1" dirty="0">
                <a:solidFill>
                  <a:srgbClr val="016F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16F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2800" b="1" dirty="0">
                <a:solidFill>
                  <a:srgbClr val="016F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16F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fırtınalar</a:t>
            </a:r>
            <a:r>
              <a:rPr lang="en-GB" sz="2800" b="1" dirty="0">
                <a:solidFill>
                  <a:srgbClr val="016F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16F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gelecekte</a:t>
            </a:r>
            <a:r>
              <a:rPr lang="en-GB" sz="2800" b="1" dirty="0">
                <a:solidFill>
                  <a:srgbClr val="016F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16F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nasıl</a:t>
            </a:r>
            <a:r>
              <a:rPr lang="en-GB" sz="2800" b="1" dirty="0">
                <a:solidFill>
                  <a:srgbClr val="016F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16F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değişecek</a:t>
            </a:r>
            <a:r>
              <a:rPr lang="en-GB" sz="2800" b="1" dirty="0">
                <a:solidFill>
                  <a:srgbClr val="016F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tr-TR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9379719"/>
            <a:ext cx="7196114" cy="16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1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Özet</a:t>
            </a:r>
            <a:r>
              <a:rPr lang="en-GB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Okyanus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rüzgar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dalgası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ikliminde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gelecekte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meydana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gelecek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değişikliklerin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kıyı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kıyıya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yakın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kıyı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ötesi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endüstriler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ekosistemlerin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işletimi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tasarımı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üzerinde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geniş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etkileri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vardır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kıyı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bölgelerinin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öngörülen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deniz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seviyesi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yükselişine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karşı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beklenen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hassasiyetlerini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daha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kötüleştirebilir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Ancak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rüzgar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dalgaları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yakın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zamana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kadar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gelecekteki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iklim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değişikliğine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ilişkin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küresel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değerlendirmelerde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çok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ilgi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görüyordu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COWCLIP (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koordineli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okyanus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dalgası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iklimi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projesi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genel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bilim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camiasına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özel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IPCC'ye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dalga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iklimi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çalışmaları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gelecek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projeksiyonları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sağlamak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için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2010'dan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çalışıyor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COWCLIP'in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çeşitli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dalga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iklimi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gelecekteki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dalga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iklimi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projeksiyonlarına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ilişkin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sonuçları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çabaları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sunulacak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şu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temel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soruya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yanıt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verilecektir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İklim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değişikliği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nedeniyle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gelecekte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okyanus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rüzgar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dalgası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dalgaları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nasıl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değişecek</a:t>
            </a: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tr-TR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40154" y="3666116"/>
            <a:ext cx="16770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Alvaro Semedo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8836" y="3760409"/>
            <a:ext cx="25779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SEMİNER</a:t>
            </a:r>
            <a:endParaRPr lang="tr-TR" sz="3200" dirty="0">
              <a:solidFill>
                <a:schemeClr val="accent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93006" y="337427"/>
            <a:ext cx="5737757" cy="984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0547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BURSA ULUDAĞ ÜNİVERSİTESİ</a:t>
            </a:r>
          </a:p>
          <a:p>
            <a:pPr algn="ctr"/>
            <a:r>
              <a:rPr lang="tr-TR" sz="2400" b="1" dirty="0">
                <a:solidFill>
                  <a:srgbClr val="0547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MÜHENDİSLİK FAKÜLTESİ</a:t>
            </a:r>
          </a:p>
          <a:p>
            <a:pPr algn="ctr"/>
            <a:r>
              <a:rPr lang="tr-TR" sz="2400" b="1" dirty="0">
                <a:solidFill>
                  <a:srgbClr val="63C3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İNŞAAT MÜHENDİSLİĞİ BÖLÜMÜ</a:t>
            </a:r>
          </a:p>
          <a:p>
            <a:pPr algn="ctr"/>
            <a:endParaRPr lang="tr-TR" sz="2400" b="1" dirty="0">
              <a:solidFill>
                <a:srgbClr val="0547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49196" y="3795508"/>
            <a:ext cx="2252004" cy="745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440"/>
              </a:spcAft>
            </a:pP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Alvaro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Semedo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Okyanus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Atmosfer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bilimlerinde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güçlü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çeşitli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akademik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geçmişe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çok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lisansüstü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eğitim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geçmişine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sahip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sertifikalı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hidrograf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deniz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bilimcisidir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Deniz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Bilimleri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Hidrografi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alanında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yüksek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lisans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Portekiz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Fiziksel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Oşinografi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alanında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yüksek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lisans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Meteoroloji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alanında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yüksek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lisans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(ABD)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Meteoroloji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alanında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doktora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(Uppsala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Üniversitesi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İsveç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sahibi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olup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“Atmosphere-Ocean Interactions in Swell Dominated Wave Fields”.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başlıklı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tezi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bulunmaktadır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Hollanda'nın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yanı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sıra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Portekiz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Deniz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Akademisi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Askeri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Enstitüsü'nde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Lizbon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2010-2016)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Lisansüstü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Çalışmalar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dekanı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olmadan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önce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Portekiz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Portekiz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Hidrografi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Ofisi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Danimarka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Risø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-DTU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Ulusal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Sürdürülebilir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Enerji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Laboratuvarı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İsveç'te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(Uppsala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Stockholm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Üniversitesi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çalıştı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Ekim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2016'da IHE Delft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Eğitimi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Enstitüsü'ne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katıldı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burada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Kıyı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Oşinografisi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alanında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Kıdemli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Öğretim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Görevlisi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olarak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görev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yaptı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Araştırma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alanları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arasında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hava-deniz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etkileşimi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okyanus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dalgası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dinamiği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dalga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modelleme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dalga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iklimi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iklim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değişikliğinin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yanı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sıra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kıyı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meteorolojisi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kıyı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oşinografisi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yer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almaktadır</a:t>
            </a:r>
            <a:r>
              <a:rPr lang="en-GB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426473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6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1A606E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84</TotalTime>
  <Words>360</Words>
  <Application>Microsoft Office PowerPoint</Application>
  <PresentationFormat>A3 Kağıt (297x420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Arial</vt:lpstr>
      <vt:lpstr>Calibri</vt:lpstr>
      <vt:lpstr>Corbel</vt:lpstr>
      <vt:lpstr>Times New Roman</vt:lpstr>
      <vt:lpstr>Wingdings 2</vt:lpstr>
      <vt:lpstr>Frame</vt:lpstr>
      <vt:lpstr>20 Kasım  2023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Kasım  2023</dc:title>
  <dc:creator>PC</dc:creator>
  <cp:lastModifiedBy>dknlk</cp:lastModifiedBy>
  <cp:revision>13</cp:revision>
  <dcterms:created xsi:type="dcterms:W3CDTF">2023-11-13T10:24:46Z</dcterms:created>
  <dcterms:modified xsi:type="dcterms:W3CDTF">2023-11-18T12:09:22Z</dcterms:modified>
</cp:coreProperties>
</file>