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88" r:id="rId11"/>
    <p:sldId id="287" r:id="rId12"/>
    <p:sldId id="281" r:id="rId13"/>
    <p:sldId id="276" r:id="rId14"/>
    <p:sldId id="264" r:id="rId15"/>
    <p:sldId id="265" r:id="rId16"/>
    <p:sldId id="266" r:id="rId17"/>
    <p:sldId id="267" r:id="rId18"/>
    <p:sldId id="269" r:id="rId19"/>
    <p:sldId id="268" r:id="rId20"/>
    <p:sldId id="285" r:id="rId21"/>
    <p:sldId id="286" r:id="rId22"/>
    <p:sldId id="283" r:id="rId23"/>
    <p:sldId id="284" r:id="rId24"/>
    <p:sldId id="270" r:id="rId25"/>
    <p:sldId id="271" r:id="rId26"/>
    <p:sldId id="272" r:id="rId27"/>
    <p:sldId id="273" r:id="rId28"/>
    <p:sldId id="274" r:id="rId29"/>
    <p:sldId id="275" r:id="rId30"/>
    <p:sldId id="277" r:id="rId31"/>
    <p:sldId id="278" r:id="rId32"/>
    <p:sldId id="279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4" autoAdjust="0"/>
    <p:restoredTop sz="94684" autoAdjust="0"/>
  </p:normalViewPr>
  <p:slideViewPr>
    <p:cSldViewPr>
      <p:cViewPr varScale="1">
        <p:scale>
          <a:sx n="101" d="100"/>
          <a:sy n="101" d="100"/>
        </p:scale>
        <p:origin x="-12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D4A0D-5EDB-47D3-AFCE-D8ED0ABDE42D}" type="datetimeFigureOut">
              <a:rPr lang="en-US"/>
              <a:pPr>
                <a:defRPr/>
              </a:pPr>
              <a:t>17.09.19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727E-1BCC-472B-8030-A0455C611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1227-C7B5-409E-86A2-B0F0229B5442}" type="datetimeFigureOut">
              <a:rPr lang="en-US"/>
              <a:pPr>
                <a:defRPr/>
              </a:pPr>
              <a:t>17.09.19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A316-35F1-4FC9-B08B-F69E21EEB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25A4-ED0C-4856-9128-5605AF9B7F2F}" type="datetimeFigureOut">
              <a:rPr lang="en-US"/>
              <a:pPr>
                <a:defRPr/>
              </a:pPr>
              <a:t>17.09.19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8DBC5-F760-4165-A2EC-D5AF47875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BEBEF5F-3734-9548-9648-EADFDFA6A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6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A9BDCB-91D2-4E2F-85DC-63BD4F6A7B09}" type="datetimeFigureOut">
              <a:rPr lang="en-US"/>
              <a:pPr>
                <a:defRPr/>
              </a:pPr>
              <a:t>17.09.19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5A2634-5D1A-4E1B-877F-DD342AD41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B4179-6D82-45FE-A2A6-861E27F30A40}" type="datetimeFigureOut">
              <a:rPr lang="en-US"/>
              <a:pPr>
                <a:defRPr/>
              </a:pPr>
              <a:t>17.09.19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0E2C8-39EE-4B73-AE9E-DF73A6D49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20A8-9F95-47D4-B767-BF9A089497F9}" type="datetimeFigureOut">
              <a:rPr lang="en-US"/>
              <a:pPr>
                <a:defRPr/>
              </a:pPr>
              <a:t>17.09.19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35919-C2CE-482C-857E-5E0E9EAB7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1321-9F04-46AC-B55E-B7F82149D0F7}" type="datetimeFigureOut">
              <a:rPr lang="en-US"/>
              <a:pPr>
                <a:defRPr/>
              </a:pPr>
              <a:t>17.09.19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6509F-BF99-436E-90C2-32FDC47EF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7F993A-0068-4B73-AB19-F4893A1290C3}" type="datetimeFigureOut">
              <a:rPr lang="en-US"/>
              <a:pPr>
                <a:defRPr/>
              </a:pPr>
              <a:t>17.09.19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A6D757-BB23-4027-9A70-B740B00EF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CF923-DBE6-4000-9AB6-977DFAB0A211}" type="datetimeFigureOut">
              <a:rPr lang="en-US"/>
              <a:pPr>
                <a:defRPr/>
              </a:pPr>
              <a:t>17.09.19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BCBA-C6B7-4EF1-9320-24337CF7D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431308-E441-4471-B19F-A685955B3855}" type="datetimeFigureOut">
              <a:rPr lang="en-US"/>
              <a:pPr>
                <a:defRPr/>
              </a:pPr>
              <a:t>17.09.19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87A39A-09C4-44C9-AD36-EFF25539D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B6E4CD-E041-4BD9-99B1-0D079E042164}" type="datetimeFigureOut">
              <a:rPr lang="en-US"/>
              <a:pPr>
                <a:defRPr/>
              </a:pPr>
              <a:t>17.09.19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52320E-54F3-40B8-AE65-5BA1CDFEE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9F14275-AC1B-4AB1-BF8C-D8939313F222}" type="datetimeFigureOut">
              <a:rPr lang="en-US"/>
              <a:pPr>
                <a:defRPr/>
              </a:pPr>
              <a:t>17.09.19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1AB99FD-55F2-491F-9FDA-BFA6E5452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  <p:sldLayoutId id="214748367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1.wmf"/><Relationship Id="rId5" Type="http://schemas.openxmlformats.org/officeDocument/2006/relationships/image" Target="../media/image2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6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4.wmf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40.w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4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3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44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6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Plume Rise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Calibri" pitchFamily="34" charset="0"/>
              </a:rPr>
              <a:t>Concept of Plume Penetration</a:t>
            </a:r>
            <a:endParaRPr lang="en-US" sz="4400" dirty="0"/>
          </a:p>
        </p:txBody>
      </p:sp>
      <p:sp>
        <p:nvSpPr>
          <p:cNvPr id="22530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Meteorology plays an important role in the dispersion of effluents.</a:t>
            </a:r>
          </a:p>
          <a:p>
            <a:endParaRPr lang="en-US" smtClean="0">
              <a:latin typeface="Calibri" pitchFamily="34" charset="0"/>
            </a:endParaRPr>
          </a:p>
          <a:p>
            <a:r>
              <a:rPr lang="en-US" smtClean="0">
                <a:latin typeface="Calibri" pitchFamily="34" charset="0"/>
              </a:rPr>
              <a:t>Various meteorological factors affect the dispersion of emission into the atmosphere in a variety of ways.</a:t>
            </a:r>
          </a:p>
          <a:p>
            <a:endParaRPr lang="en-US" smtClean="0">
              <a:latin typeface="Calibri" pitchFamily="34" charset="0"/>
            </a:endParaRPr>
          </a:p>
          <a:p>
            <a:r>
              <a:rPr lang="en-US" smtClean="0">
                <a:latin typeface="Calibri" pitchFamily="34" charset="0"/>
              </a:rPr>
              <a:t>Convective boundary layer (or mixing height) is one of the most important meteorological variables responsible for high ground level concentrations.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Calibri" pitchFamily="34" charset="0"/>
              </a:rPr>
              <a:t>Concept of Plume Penetration</a:t>
            </a:r>
            <a:endParaRPr lang="en-US" sz="4400" dirty="0">
              <a:latin typeface="Calibri" pitchFamily="34" charset="0"/>
            </a:endParaRPr>
          </a:p>
        </p:txBody>
      </p:sp>
      <p:pic>
        <p:nvPicPr>
          <p:cNvPr id="23554" name="Picture 19" descr="Pictur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12888"/>
            <a:ext cx="3163888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Calibri" pitchFamily="34" charset="0"/>
              </a:rPr>
              <a:t>Effect of Temperature Profile on Plume Rise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2457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6400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Calibri" pitchFamily="34" charset="0"/>
              </a:rPr>
              <a:t>Plume Rise Models</a:t>
            </a:r>
            <a:endParaRPr lang="en-US" sz="4400" dirty="0"/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mtClean="0">
                <a:latin typeface="Calibri" pitchFamily="34" charset="0"/>
              </a:rPr>
              <a:t>Semi empirical equations based on heat flux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mtClean="0"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mtClean="0">
                <a:latin typeface="Calibri" pitchFamily="34" charset="0"/>
              </a:rPr>
              <a:t>Analytical solutions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mtClean="0"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mtClean="0">
                <a:latin typeface="Calibri" pitchFamily="34" charset="0"/>
              </a:rPr>
              <a:t>Numerical models</a:t>
            </a:r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80000"/>
              </a:lnSpc>
            </a:pP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/>
            </a:r>
            <a:br>
              <a:rPr lang="en-US" sz="3600" cap="none" dirty="0" smtClean="0">
                <a:latin typeface="Calibri" pitchFamily="34" charset="0"/>
              </a:rPr>
            </a:br>
            <a:r>
              <a:rPr lang="en-US" sz="3600" cap="none" dirty="0" smtClean="0">
                <a:latin typeface="Calibri" pitchFamily="34" charset="0"/>
              </a:rPr>
              <a:t>TERMS USED IN PLUME RISE CALCULATIONS</a:t>
            </a:r>
          </a:p>
        </p:txBody>
      </p:sp>
      <p:sp>
        <p:nvSpPr>
          <p:cNvPr id="103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273050" lvl="1">
              <a:lnSpc>
                <a:spcPct val="18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en-US" sz="2400" smtClean="0">
                <a:latin typeface="Calibri" pitchFamily="34" charset="0"/>
              </a:rPr>
              <a:t>Buoyancy Flux (F):</a:t>
            </a:r>
          </a:p>
          <a:p>
            <a:pPr marL="273050" lvl="1">
              <a:lnSpc>
                <a:spcPct val="18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en-US" sz="2400" smtClean="0">
              <a:latin typeface="Calibri" pitchFamily="34" charset="0"/>
            </a:endParaRPr>
          </a:p>
          <a:p>
            <a:pPr marL="273050" lvl="1">
              <a:lnSpc>
                <a:spcPct val="18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en-US" sz="2400" smtClean="0">
              <a:latin typeface="Calibri" pitchFamily="34" charset="0"/>
            </a:endParaRPr>
          </a:p>
          <a:p>
            <a:pPr marL="273050" lvl="1">
              <a:lnSpc>
                <a:spcPct val="180000"/>
              </a:lnSpc>
              <a:spcBef>
                <a:spcPts val="600"/>
              </a:spcBef>
              <a:buSzPct val="70000"/>
              <a:buFont typeface="Wingdings" pitchFamily="2" charset="2"/>
              <a:buChar char=""/>
            </a:pPr>
            <a:r>
              <a:rPr lang="en-US" sz="2400" smtClean="0">
                <a:latin typeface="Calibri" pitchFamily="34" charset="0"/>
              </a:rPr>
              <a:t>Momentum Flux (F</a:t>
            </a:r>
            <a:r>
              <a:rPr lang="en-US" sz="2400" baseline="-25000" smtClean="0">
                <a:latin typeface="Calibri" pitchFamily="34" charset="0"/>
              </a:rPr>
              <a:t>m</a:t>
            </a:r>
            <a:r>
              <a:rPr lang="en-US" sz="2400" smtClean="0">
                <a:latin typeface="Calibri" pitchFamily="34" charset="0"/>
              </a:rPr>
              <a:t>):</a:t>
            </a:r>
            <a:endParaRPr lang="en-US" smtClean="0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38400" y="2438400"/>
          <a:ext cx="14049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1765080" imgH="711000" progId="Equation.3">
                  <p:embed/>
                </p:oleObj>
              </mc:Choice>
              <mc:Fallback>
                <p:oleObj name="Equation" r:id="rId3" imgW="1765080" imgH="71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438400"/>
                        <a:ext cx="1404938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514600" y="3276600"/>
          <a:ext cx="9794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1231560" imgH="330120" progId="Equation.3">
                  <p:embed/>
                </p:oleObj>
              </mc:Choice>
              <mc:Fallback>
                <p:oleObj name="Equation" r:id="rId5" imgW="1231560" imgH="3301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76600"/>
                        <a:ext cx="979488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247900" y="4800600"/>
          <a:ext cx="20193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7" imgW="2539800" imgH="406080" progId="Equation.3">
                  <p:embed/>
                </p:oleObj>
              </mc:Choice>
              <mc:Fallback>
                <p:oleObj name="Equation" r:id="rId7" imgW="2539800" imgH="406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4800600"/>
                        <a:ext cx="20193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4953000" y="2133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032" name="TextBox 9"/>
          <p:cNvSpPr txBox="1">
            <a:spLocks noChangeArrowheads="1"/>
          </p:cNvSpPr>
          <p:nvPr/>
        </p:nvSpPr>
        <p:spPr bwMode="auto">
          <a:xfrm>
            <a:off x="4800600" y="2743200"/>
            <a:ext cx="3657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g  =  Acceleration due to gravity</a:t>
            </a:r>
          </a:p>
          <a:p>
            <a:pPr marL="0" lvl="2"/>
            <a:r>
              <a:rPr lang="en-US">
                <a:latin typeface="Century Schoolbook" pitchFamily="18" charset="0"/>
              </a:rPr>
              <a:t>V</a:t>
            </a:r>
            <a:r>
              <a:rPr lang="en-US" baseline="-25000">
                <a:latin typeface="Century Schoolbook" pitchFamily="18" charset="0"/>
              </a:rPr>
              <a:t>s </a:t>
            </a:r>
            <a:r>
              <a:rPr lang="en-US">
                <a:latin typeface="Century Schoolbook" pitchFamily="18" charset="0"/>
              </a:rPr>
              <a:t>=  Stack exit velocity</a:t>
            </a:r>
          </a:p>
          <a:p>
            <a:pPr marL="0" lvl="2"/>
            <a:r>
              <a:rPr lang="en-US">
                <a:latin typeface="Century Schoolbook" pitchFamily="18" charset="0"/>
              </a:rPr>
              <a:t>d  =  Exit gas diameter</a:t>
            </a:r>
          </a:p>
          <a:p>
            <a:pPr marL="0" lvl="2"/>
            <a:r>
              <a:rPr lang="en-US">
                <a:latin typeface="Century Schoolbook" pitchFamily="18" charset="0"/>
              </a:rPr>
              <a:t>T</a:t>
            </a:r>
            <a:r>
              <a:rPr lang="en-US" baseline="-25000">
                <a:latin typeface="Century Schoolbook" pitchFamily="18" charset="0"/>
              </a:rPr>
              <a:t>s</a:t>
            </a:r>
            <a:r>
              <a:rPr lang="en-US">
                <a:latin typeface="Century Schoolbook" pitchFamily="18" charset="0"/>
              </a:rPr>
              <a:t> =  Stack gas exit temperature</a:t>
            </a:r>
          </a:p>
          <a:p>
            <a:pPr marL="0" lvl="2"/>
            <a:r>
              <a:rPr lang="en-US">
                <a:latin typeface="Century Schoolbook" pitchFamily="18" charset="0"/>
              </a:rPr>
              <a:t>T</a:t>
            </a:r>
            <a:r>
              <a:rPr lang="en-US" baseline="-25000">
                <a:latin typeface="Century Schoolbook" pitchFamily="18" charset="0"/>
              </a:rPr>
              <a:t>a </a:t>
            </a:r>
            <a:r>
              <a:rPr lang="en-US">
                <a:latin typeface="Century Schoolbook" pitchFamily="18" charset="0"/>
              </a:rPr>
              <a:t>=  Ambient air temperature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Calibri" pitchFamily="34" charset="0"/>
              </a:rPr>
              <a:t>Stability Parameter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205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743200" y="4419600"/>
          <a:ext cx="23622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2793960" imgH="1193760" progId="Equation.3">
                  <p:embed/>
                </p:oleObj>
              </mc:Choice>
              <mc:Fallback>
                <p:oleObj name="Equation" r:id="rId3" imgW="2793960" imgH="1193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19600"/>
                        <a:ext cx="236220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971800" y="1905000"/>
          <a:ext cx="13716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5" imgW="977760" imgH="774360" progId="Equation.3">
                  <p:embed/>
                </p:oleObj>
              </mc:Choice>
              <mc:Fallback>
                <p:oleObj name="Equation" r:id="rId5" imgW="977760" imgH="774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05000"/>
                        <a:ext cx="1371600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Box 5"/>
          <p:cNvSpPr txBox="1">
            <a:spLocks noChangeArrowheads="1"/>
          </p:cNvSpPr>
          <p:nvPr/>
        </p:nvSpPr>
        <p:spPr bwMode="auto">
          <a:xfrm>
            <a:off x="2209800" y="3048000"/>
            <a:ext cx="99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Where,</a:t>
            </a:r>
          </a:p>
          <a:p>
            <a:endParaRPr lang="en-US">
              <a:latin typeface="Century Schoolbook" pitchFamily="18" charset="0"/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743200" y="3733800"/>
          <a:ext cx="3657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7" imgW="3657600" imgH="495000" progId="Equation.3">
                  <p:embed/>
                </p:oleObj>
              </mc:Choice>
              <mc:Fallback>
                <p:oleObj name="Equation" r:id="rId7" imgW="3657600" imgH="495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733800"/>
                        <a:ext cx="3657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Calibri" pitchFamily="34" charset="0"/>
              </a:rPr>
              <a:t>Analytical Solutions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30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r>
              <a:rPr lang="en-US" sz="2400" smtClean="0">
                <a:latin typeface="Calibri" pitchFamily="34" charset="0"/>
              </a:rPr>
              <a:t>Momentum Sources</a:t>
            </a:r>
          </a:p>
          <a:p>
            <a:pPr marL="547688" lvl="2">
              <a:spcBef>
                <a:spcPts val="600"/>
              </a:spcBef>
              <a:buSzPct val="70000"/>
            </a:pPr>
            <a:r>
              <a:rPr lang="en-US" sz="1700" smtClean="0">
                <a:latin typeface="Calibri" pitchFamily="34" charset="0"/>
              </a:rPr>
              <a:t>For Unstable and Neutral conditions</a:t>
            </a:r>
          </a:p>
          <a:p>
            <a:pPr marL="547688" lvl="2">
              <a:spcBef>
                <a:spcPts val="600"/>
              </a:spcBef>
              <a:buSzPct val="70000"/>
            </a:pPr>
            <a:endParaRPr lang="en-US" sz="1400" smtClean="0">
              <a:latin typeface="Calibri" pitchFamily="34" charset="0"/>
            </a:endParaRPr>
          </a:p>
          <a:p>
            <a:pPr marL="547688" lvl="2">
              <a:spcBef>
                <a:spcPts val="600"/>
              </a:spcBef>
              <a:buSzPct val="70000"/>
            </a:pPr>
            <a:endParaRPr lang="en-US" sz="1400" smtClean="0">
              <a:latin typeface="Calibri" pitchFamily="34" charset="0"/>
            </a:endParaRPr>
          </a:p>
          <a:p>
            <a:pPr marL="547688" lvl="2">
              <a:spcBef>
                <a:spcPts val="600"/>
              </a:spcBef>
              <a:buSzPct val="70000"/>
            </a:pPr>
            <a:endParaRPr lang="en-US" sz="1400" smtClean="0">
              <a:latin typeface="Calibri" pitchFamily="34" charset="0"/>
            </a:endParaRPr>
          </a:p>
          <a:p>
            <a:pPr marL="547688" lvl="2">
              <a:spcBef>
                <a:spcPts val="600"/>
              </a:spcBef>
              <a:buSzPct val="70000"/>
            </a:pPr>
            <a:r>
              <a:rPr lang="en-US" sz="1700" smtClean="0">
                <a:latin typeface="Calibri" pitchFamily="34" charset="0"/>
              </a:rPr>
              <a:t>For Stable conditions</a:t>
            </a: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endParaRPr lang="en-US" sz="2000" smtClean="0">
              <a:latin typeface="Calibri" pitchFamily="34" charset="0"/>
            </a:endParaRP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endParaRPr lang="en-US" sz="2000" smtClean="0">
              <a:latin typeface="Calibri" pitchFamily="34" charset="0"/>
            </a:endParaRP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endParaRPr lang="en-US" sz="2000" smtClean="0">
              <a:latin typeface="Calibri" pitchFamily="34" charset="0"/>
            </a:endParaRP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endParaRPr lang="en-US" sz="2000" smtClean="0">
              <a:latin typeface="Calibri" pitchFamily="34" charset="0"/>
            </a:endParaRP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endParaRPr lang="en-US" sz="2000" smtClean="0">
              <a:latin typeface="Calibri" pitchFamily="34" charset="0"/>
            </a:endParaRPr>
          </a:p>
          <a:p>
            <a:pPr marL="547688" lvl="2">
              <a:spcBef>
                <a:spcPts val="600"/>
              </a:spcBef>
              <a:buSzPct val="70000"/>
            </a:pPr>
            <a:r>
              <a:rPr lang="en-US" sz="1600" smtClean="0">
                <a:latin typeface="Calibri" pitchFamily="34" charset="0"/>
              </a:rPr>
              <a:t>The lower value of the above equations is used for the concentration calculations.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2438400"/>
          <a:ext cx="53784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" imgW="5981400" imgH="622080" progId="Equation.3">
                  <p:embed/>
                </p:oleObj>
              </mc:Choice>
              <mc:Fallback>
                <p:oleObj name="Equation" r:id="rId3" imgW="5981400" imgH="622080" progId="Equation.3">
                  <p:embed/>
                  <p:pic>
                    <p:nvPicPr>
                      <p:cNvPr id="0" name="Picture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38400"/>
                        <a:ext cx="537845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209800" y="3657600"/>
          <a:ext cx="29908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5" imgW="2743200" imgH="876240" progId="Equation.3">
                  <p:embed/>
                </p:oleObj>
              </mc:Choice>
              <mc:Fallback>
                <p:oleObj name="Equation" r:id="rId5" imgW="2743200" imgH="876240" progId="Equation.3">
                  <p:embed/>
                  <p:pic>
                    <p:nvPicPr>
                      <p:cNvPr id="0" name="Picture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657600"/>
                        <a:ext cx="299085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133600" y="4572000"/>
          <a:ext cx="54546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7" imgW="5981400" imgH="622080" progId="Equation.3">
                  <p:embed/>
                </p:oleObj>
              </mc:Choice>
              <mc:Fallback>
                <p:oleObj name="Equation" r:id="rId7" imgW="5981400" imgH="622080" progId="Equation.3">
                  <p:embed/>
                  <p:pic>
                    <p:nvPicPr>
                      <p:cNvPr id="0" name="Picture 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572000"/>
                        <a:ext cx="545465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Calibri" pitchFamily="34" charset="0"/>
              </a:rPr>
              <a:t>Analytical Solutions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7696200" cy="5181600"/>
          </a:xfrm>
        </p:spPr>
        <p:txBody>
          <a:bodyPr>
            <a:normAutofit fontScale="92500" lnSpcReduction="10000"/>
          </a:bodyPr>
          <a:lstStyle/>
          <a:p>
            <a:pPr marL="274320" lvl="1" indent="-274320" fontAlgn="auto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r>
              <a:rPr lang="en-US" sz="2800" dirty="0" smtClean="0">
                <a:latin typeface="Calibri" pitchFamily="34" charset="0"/>
              </a:rPr>
              <a:t>Buoyant plumes</a:t>
            </a:r>
          </a:p>
          <a:p>
            <a:pPr marL="548640" lvl="2" indent="-182880" fontAlgn="auto">
              <a:spcBef>
                <a:spcPts val="6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70000"/>
              <a:buFont typeface="Arial" pitchFamily="34" charset="0"/>
              <a:buChar char="•"/>
              <a:defRPr/>
            </a:pPr>
            <a:r>
              <a:rPr lang="en-US" sz="2500" dirty="0" smtClean="0">
                <a:latin typeface="Calibri" pitchFamily="34" charset="0"/>
              </a:rPr>
              <a:t>For Unstable and Neutral conditions</a:t>
            </a:r>
          </a:p>
          <a:p>
            <a:pPr marL="640080" lvl="1" indent="-274320"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			</a:t>
            </a:r>
          </a:p>
          <a:p>
            <a:pPr marL="640080" lvl="1" indent="-274320"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latin typeface="Calibri" pitchFamily="34" charset="0"/>
            </a:endParaRPr>
          </a:p>
          <a:p>
            <a:pPr marL="640080" lvl="1" indent="-27432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latin typeface="Calibri" pitchFamily="34" charset="0"/>
            </a:endParaRPr>
          </a:p>
          <a:p>
            <a:pPr lvl="2" indent="-18288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1900" dirty="0" smtClean="0">
                <a:latin typeface="Calibri" pitchFamily="34" charset="0"/>
              </a:rPr>
              <a:t>x</a:t>
            </a:r>
            <a:r>
              <a:rPr lang="en-US" sz="1900" baseline="30000" dirty="0" smtClean="0">
                <a:latin typeface="Calibri" pitchFamily="34" charset="0"/>
              </a:rPr>
              <a:t>*  </a:t>
            </a:r>
            <a:r>
              <a:rPr lang="en-US" sz="1900" dirty="0" smtClean="0">
                <a:latin typeface="Calibri" pitchFamily="34" charset="0"/>
              </a:rPr>
              <a:t>=  14 F </a:t>
            </a:r>
            <a:r>
              <a:rPr lang="en-US" sz="1900" baseline="30000" dirty="0" smtClean="0">
                <a:latin typeface="Calibri" pitchFamily="34" charset="0"/>
              </a:rPr>
              <a:t>5/8</a:t>
            </a:r>
            <a:r>
              <a:rPr lang="en-US" sz="1900" dirty="0" smtClean="0">
                <a:latin typeface="Calibri" pitchFamily="34" charset="0"/>
              </a:rPr>
              <a:t> when F &lt; = 55 m</a:t>
            </a:r>
            <a:r>
              <a:rPr lang="en-US" sz="1900" baseline="30000" dirty="0" smtClean="0">
                <a:latin typeface="Calibri" pitchFamily="34" charset="0"/>
              </a:rPr>
              <a:t>4</a:t>
            </a:r>
            <a:r>
              <a:rPr lang="en-US" sz="1900" dirty="0" smtClean="0">
                <a:latin typeface="Calibri" pitchFamily="34" charset="0"/>
              </a:rPr>
              <a:t>/sec</a:t>
            </a:r>
            <a:r>
              <a:rPr lang="en-US" sz="1900" baseline="30000" dirty="0" smtClean="0">
                <a:latin typeface="Calibri" pitchFamily="34" charset="0"/>
              </a:rPr>
              <a:t>3</a:t>
            </a:r>
          </a:p>
          <a:p>
            <a:pPr lvl="2" indent="-18288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1900" dirty="0" smtClean="0">
                <a:latin typeface="Calibri" pitchFamily="34" charset="0"/>
              </a:rPr>
              <a:t>x</a:t>
            </a:r>
            <a:r>
              <a:rPr lang="en-US" sz="1900" baseline="30000" dirty="0" smtClean="0">
                <a:latin typeface="Calibri" pitchFamily="34" charset="0"/>
              </a:rPr>
              <a:t>*  </a:t>
            </a:r>
            <a:r>
              <a:rPr lang="en-US" sz="1900" dirty="0" smtClean="0">
                <a:latin typeface="Calibri" pitchFamily="34" charset="0"/>
              </a:rPr>
              <a:t>=  34 F </a:t>
            </a:r>
            <a:r>
              <a:rPr lang="en-US" sz="1900" baseline="30000" dirty="0" smtClean="0">
                <a:latin typeface="Calibri" pitchFamily="34" charset="0"/>
              </a:rPr>
              <a:t>2/5</a:t>
            </a:r>
            <a:r>
              <a:rPr lang="en-US" sz="1900" dirty="0" smtClean="0">
                <a:latin typeface="Calibri" pitchFamily="34" charset="0"/>
              </a:rPr>
              <a:t> when F &gt; 55 m</a:t>
            </a:r>
            <a:r>
              <a:rPr lang="en-US" sz="1900" baseline="30000" dirty="0" smtClean="0">
                <a:latin typeface="Calibri" pitchFamily="34" charset="0"/>
              </a:rPr>
              <a:t>4</a:t>
            </a:r>
            <a:r>
              <a:rPr lang="en-US" sz="1900" dirty="0" smtClean="0">
                <a:latin typeface="Calibri" pitchFamily="34" charset="0"/>
              </a:rPr>
              <a:t>/sec</a:t>
            </a:r>
            <a:r>
              <a:rPr lang="en-US" sz="1900" baseline="30000" dirty="0" smtClean="0">
                <a:latin typeface="Calibri" pitchFamily="34" charset="0"/>
              </a:rPr>
              <a:t>3</a:t>
            </a:r>
          </a:p>
          <a:p>
            <a:pPr lvl="2" indent="-182880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1900" dirty="0" smtClean="0">
                <a:latin typeface="Calibri" pitchFamily="34" charset="0"/>
              </a:rPr>
              <a:t>3.5x</a:t>
            </a:r>
            <a:r>
              <a:rPr lang="en-US" sz="1900" baseline="30000" dirty="0" smtClean="0">
                <a:latin typeface="Calibri" pitchFamily="34" charset="0"/>
              </a:rPr>
              <a:t>*</a:t>
            </a:r>
            <a:r>
              <a:rPr lang="en-US" sz="1900" dirty="0" smtClean="0">
                <a:latin typeface="Calibri" pitchFamily="34" charset="0"/>
              </a:rPr>
              <a:t> = Downwind distance to the point of final rise</a:t>
            </a:r>
          </a:p>
          <a:p>
            <a:pPr marL="640080" lvl="1" indent="-274320" fontAlgn="auto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500" dirty="0" smtClean="0">
                <a:latin typeface="Calibri" pitchFamily="34" charset="0"/>
              </a:rPr>
              <a:t>For Stable conditions</a:t>
            </a:r>
          </a:p>
          <a:p>
            <a:pPr marL="640080" lvl="1" indent="-274320" fontAlgn="auto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latin typeface="Calibri" pitchFamily="34" charset="0"/>
            </a:endParaRPr>
          </a:p>
          <a:p>
            <a:pPr marL="640080" lvl="1" indent="-274320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300" dirty="0" smtClean="0">
                <a:latin typeface="Calibri" pitchFamily="34" charset="0"/>
              </a:rPr>
              <a:t>The distance to final rise is given by</a:t>
            </a:r>
            <a:endParaRPr lang="en-US" sz="2300" b="1" dirty="0" smtClean="0">
              <a:latin typeface="Calibri" pitchFamily="34" charset="0"/>
            </a:endParaRP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438400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971800"/>
            <a:ext cx="23352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876800"/>
            <a:ext cx="20574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116638"/>
            <a:ext cx="13716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200" cap="none" dirty="0" smtClean="0">
                <a:latin typeface="Calibri" pitchFamily="34" charset="0"/>
              </a:rPr>
              <a:t>Determination of the Type of Plume (Momentum or Buoyant)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848600" cy="5029200"/>
          </a:xfrm>
        </p:spPr>
        <p:txBody>
          <a:bodyPr>
            <a:normAutofit/>
          </a:bodyPr>
          <a:lstStyle/>
          <a:p>
            <a:pPr lvl="1">
              <a:lnSpc>
                <a:spcPct val="70000"/>
              </a:lnSpc>
              <a:buFont typeface="Wingdings 2" pitchFamily="18" charset="2"/>
              <a:buNone/>
            </a:pPr>
            <a:r>
              <a:rPr lang="en-US" sz="2400" dirty="0" smtClean="0">
                <a:latin typeface="Calibri" pitchFamily="34" charset="0"/>
              </a:rPr>
              <a:t>Crossover Temperature (</a:t>
            </a:r>
            <a:r>
              <a:rPr lang="en-US" sz="2400" dirty="0" err="1" smtClean="0">
                <a:latin typeface="Calibri" pitchFamily="34" charset="0"/>
              </a:rPr>
              <a:t>DT</a:t>
            </a:r>
            <a:r>
              <a:rPr lang="en-US" sz="2400" baseline="-25000" dirty="0" err="1" smtClean="0">
                <a:latin typeface="Calibri" pitchFamily="34" charset="0"/>
              </a:rPr>
              <a:t>c</a:t>
            </a:r>
            <a:r>
              <a:rPr lang="en-US" sz="2400" dirty="0" smtClean="0">
                <a:latin typeface="Calibri" pitchFamily="34" charset="0"/>
              </a:rPr>
              <a:t>)</a:t>
            </a:r>
          </a:p>
          <a:p>
            <a:pPr lvl="1">
              <a:buFont typeface="Wingdings 2" pitchFamily="18" charset="2"/>
              <a:buNone/>
            </a:pPr>
            <a:r>
              <a:rPr lang="en-US" sz="2400" dirty="0" smtClean="0">
                <a:latin typeface="Calibri" pitchFamily="34" charset="0"/>
              </a:rPr>
              <a:t>      Unstable or Neutral case </a:t>
            </a:r>
          </a:p>
          <a:p>
            <a:pPr lvl="1">
              <a:lnSpc>
                <a:spcPct val="80000"/>
              </a:lnSpc>
              <a:buFont typeface="Wingdings 2" pitchFamily="18" charset="2"/>
              <a:buNone/>
            </a:pPr>
            <a:r>
              <a:rPr lang="en-US" sz="1100" dirty="0" smtClean="0">
                <a:latin typeface="Calibri" pitchFamily="34" charset="0"/>
              </a:rPr>
              <a:t>                   </a:t>
            </a:r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endParaRPr lang="en-US" sz="1600" dirty="0" smtClean="0">
              <a:latin typeface="Calibri" pitchFamily="34" charset="0"/>
            </a:endParaRPr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endParaRPr lang="en-US" sz="1600" dirty="0" smtClean="0">
              <a:latin typeface="Calibri" pitchFamily="34" charset="0"/>
            </a:endParaRPr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r>
              <a:rPr lang="en-US" sz="2400" dirty="0" smtClean="0">
                <a:latin typeface="Calibri" pitchFamily="34" charset="0"/>
              </a:rPr>
              <a:t>Buoyancy rise if DT &gt;= </a:t>
            </a:r>
            <a:r>
              <a:rPr lang="en-US" sz="2400" dirty="0" err="1" smtClean="0">
                <a:latin typeface="Calibri" pitchFamily="34" charset="0"/>
              </a:rPr>
              <a:t>DT</a:t>
            </a:r>
            <a:r>
              <a:rPr lang="en-US" sz="2400" baseline="-25000" dirty="0" err="1" smtClean="0">
                <a:latin typeface="Calibri" pitchFamily="34" charset="0"/>
              </a:rPr>
              <a:t>c</a:t>
            </a:r>
            <a:r>
              <a:rPr lang="en-US" sz="2400" dirty="0" smtClean="0">
                <a:latin typeface="Calibri" pitchFamily="34" charset="0"/>
              </a:rPr>
              <a:t> or is assumed to be Momentum</a:t>
            </a:r>
          </a:p>
          <a:p>
            <a:pPr lvl="1">
              <a:lnSpc>
                <a:spcPct val="70000"/>
              </a:lnSpc>
              <a:buFont typeface="Wingdings 2" pitchFamily="18" charset="2"/>
              <a:buNone/>
            </a:pPr>
            <a:r>
              <a:rPr lang="en-US" sz="1600" dirty="0" smtClean="0">
                <a:latin typeface="Calibri" pitchFamily="34" charset="0"/>
              </a:rPr>
              <a:t>       </a:t>
            </a:r>
            <a:r>
              <a:rPr lang="en-US" sz="2400" dirty="0" smtClean="0">
                <a:latin typeface="Calibri" pitchFamily="34" charset="0"/>
              </a:rPr>
              <a:t>Stable case</a:t>
            </a:r>
          </a:p>
          <a:p>
            <a:pPr lvl="1">
              <a:lnSpc>
                <a:spcPct val="130000"/>
              </a:lnSpc>
              <a:buFont typeface="Wingdings 2" pitchFamily="18" charset="2"/>
              <a:buNone/>
            </a:pPr>
            <a:endParaRPr lang="en-US" sz="1100" dirty="0" smtClean="0">
              <a:latin typeface="Calibri" pitchFamily="34" charset="0"/>
            </a:endParaRPr>
          </a:p>
          <a:p>
            <a:pPr>
              <a:lnSpc>
                <a:spcPct val="10000"/>
              </a:lnSpc>
            </a:pPr>
            <a:endParaRPr lang="en-US" sz="1100" dirty="0" smtClean="0">
              <a:latin typeface="Calibri" pitchFamily="34" charset="0"/>
            </a:endParaRPr>
          </a:p>
          <a:p>
            <a:pPr>
              <a:lnSpc>
                <a:spcPct val="1000"/>
              </a:lnSpc>
            </a:pPr>
            <a:endParaRPr lang="en-US" sz="1100" dirty="0" smtClean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en-US" sz="1200" dirty="0" smtClean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Calibri" pitchFamily="34" charset="0"/>
              </a:rPr>
              <a:t>The above calculations are valid for cases with stack exit temperature T</a:t>
            </a:r>
            <a:r>
              <a:rPr lang="en-US" sz="1600" baseline="-25000" dirty="0" smtClean="0">
                <a:latin typeface="Calibri" pitchFamily="34" charset="0"/>
              </a:rPr>
              <a:t>s</a:t>
            </a:r>
            <a:r>
              <a:rPr lang="en-US" sz="1600" dirty="0" smtClean="0">
                <a:latin typeface="Calibri" pitchFamily="34" charset="0"/>
              </a:rPr>
              <a:t> greater than or equal to ambient temperature T</a:t>
            </a:r>
            <a:r>
              <a:rPr lang="en-US" sz="1600" baseline="-25000" dirty="0" smtClean="0">
                <a:latin typeface="Calibri" pitchFamily="34" charset="0"/>
              </a:rPr>
              <a:t>a</a:t>
            </a:r>
            <a:r>
              <a:rPr lang="en-US" sz="1600" dirty="0" smtClean="0">
                <a:latin typeface="Calibri" pitchFamily="34" charset="0"/>
              </a:rPr>
              <a:t>. </a:t>
            </a:r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2133600" y="2667000"/>
          <a:ext cx="41148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Equation" r:id="rId3" imgW="5270400" imgH="1193760" progId="Equation.3">
                  <p:embed/>
                </p:oleObj>
              </mc:Choice>
              <mc:Fallback>
                <p:oleObj name="Equation" r:id="rId3" imgW="5270400" imgH="11937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667000"/>
                        <a:ext cx="411480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2667000" y="4648200"/>
          <a:ext cx="2565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5" imgW="2565360" imgH="380880" progId="Equation.3">
                  <p:embed/>
                </p:oleObj>
              </mc:Choice>
              <mc:Fallback>
                <p:oleObj name="Equation" r:id="rId5" imgW="2565360" imgH="380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2565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9248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342900" indent="-342900"/>
            <a:r>
              <a:rPr lang="en-US" sz="3600" cap="none" dirty="0" smtClean="0">
                <a:latin typeface="Calibri" pitchFamily="34" charset="0"/>
              </a:rPr>
              <a:t>Plumes Under Calm Conditions and Jets</a:t>
            </a:r>
            <a:endParaRPr lang="en-US" sz="3600" cap="none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4873625"/>
          </a:xfrm>
        </p:spPr>
        <p:txBody>
          <a:bodyPr/>
          <a:lstStyle/>
          <a:p>
            <a:pPr lvl="1">
              <a:lnSpc>
                <a:spcPct val="190000"/>
              </a:lnSpc>
            </a:pPr>
            <a:r>
              <a:rPr lang="en-US" sz="2400" dirty="0" smtClean="0">
                <a:latin typeface="Calibri" pitchFamily="34" charset="0"/>
              </a:rPr>
              <a:t>For Calm Conditions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sz="2200" dirty="0" smtClean="0"/>
          </a:p>
          <a:p>
            <a:pPr lvl="1">
              <a:lnSpc>
                <a:spcPct val="210000"/>
              </a:lnSpc>
              <a:buFont typeface="Wingdings 2" pitchFamily="18" charset="2"/>
              <a:buNone/>
            </a:pPr>
            <a:r>
              <a:rPr lang="en-US" sz="2400" dirty="0" smtClean="0">
                <a:latin typeface="Calibri" pitchFamily="34" charset="0"/>
              </a:rPr>
              <a:t>For wind speeds &lt; 1 m/sec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latin typeface="Calibri" pitchFamily="34" charset="0"/>
              </a:rPr>
              <a:t>The plume rise for a jet is computed 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</a:rPr>
              <a:t>    as follows: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sz="21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   ∆h = 4.0 F</a:t>
            </a:r>
            <a:r>
              <a:rPr lang="en-US" sz="2000" baseline="-25000" dirty="0" smtClean="0">
                <a:latin typeface="Calibri" pitchFamily="34" charset="0"/>
              </a:rPr>
              <a:t>m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baseline="30000" dirty="0" smtClean="0">
                <a:latin typeface="Calibri" pitchFamily="34" charset="0"/>
              </a:rPr>
              <a:t>1/4</a:t>
            </a:r>
            <a:r>
              <a:rPr lang="en-US" sz="2000" dirty="0" smtClean="0">
                <a:latin typeface="Calibri" pitchFamily="34" charset="0"/>
              </a:rPr>
              <a:t> S </a:t>
            </a:r>
            <a:r>
              <a:rPr lang="en-US" sz="2000" baseline="30000" dirty="0" smtClean="0">
                <a:latin typeface="Calibri" pitchFamily="34" charset="0"/>
              </a:rPr>
              <a:t>-1/4</a:t>
            </a:r>
          </a:p>
          <a:p>
            <a:pPr lvl="1">
              <a:lnSpc>
                <a:spcPct val="210000"/>
              </a:lnSpc>
              <a:buFont typeface="Wingdings 2" pitchFamily="18" charset="2"/>
              <a:buNone/>
            </a:pPr>
            <a:endParaRPr lang="en-US" sz="2000" dirty="0" smtClean="0"/>
          </a:p>
          <a:p>
            <a:endParaRPr lang="en-US" dirty="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276600" y="2057400"/>
          <a:ext cx="16033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1384200" imgH="634680" progId="Equation.3">
                  <p:embed/>
                </p:oleObj>
              </mc:Choice>
              <mc:Fallback>
                <p:oleObj name="Equation" r:id="rId3" imgW="1384200" imgH="634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400"/>
                        <a:ext cx="16033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524000"/>
            <a:ext cx="2592388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smtClean="0">
                <a:latin typeface="Calibri" pitchFamily="34" charset="0"/>
              </a:rPr>
              <a:t>Purpose of Air Quality Modeling </a:t>
            </a:r>
            <a:endParaRPr lang="en-US" sz="3800" dirty="0">
              <a:latin typeface="Calibri" pitchFamily="34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6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mtClean="0">
                <a:latin typeface="Calibri" pitchFamily="34" charset="0"/>
              </a:rPr>
              <a:t>Policy Analysis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mtClean="0">
                <a:latin typeface="Calibri" pitchFamily="34" charset="0"/>
              </a:rPr>
              <a:t>Regional Planning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mtClean="0">
                <a:latin typeface="Calibri" pitchFamily="34" charset="0"/>
              </a:rPr>
              <a:t>Supplementary Control Systems / Air Quality Prediction System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mtClean="0">
                <a:latin typeface="Calibri" pitchFamily="34" charset="0"/>
              </a:rPr>
              <a:t>Emergency Preparedness / Accidental Releases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mtClean="0">
                <a:latin typeface="Calibri" pitchFamily="34" charset="0"/>
              </a:rPr>
              <a:t>Long Range Transport (Acid Rain)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mtClean="0">
                <a:latin typeface="Calibri" pitchFamily="34" charset="0"/>
              </a:rPr>
              <a:t>State Implementation Plan Revisions / New Source Review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mtClean="0">
                <a:latin typeface="Calibri" pitchFamily="34" charset="0"/>
              </a:rPr>
              <a:t>Prevention of Significant Deterioration ( PSD ) </a:t>
            </a:r>
          </a:p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 txBox="1">
            <a:spLocks/>
          </p:cNvSpPr>
          <p:nvPr/>
        </p:nvSpPr>
        <p:spPr bwMode="auto">
          <a:xfrm>
            <a:off x="304800" y="12954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3000">
                <a:latin typeface="Calibri" pitchFamily="34" charset="0"/>
              </a:rPr>
              <a:t>Calculate the buoyancy flux of a source for the following conditions: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600" y="2438400"/>
          <a:ext cx="33528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6195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Vs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 m/s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400 °K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283 °K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i="1" u="sng" smtClean="0">
                <a:latin typeface="Calibri" pitchFamily="34" charset="0"/>
              </a:rPr>
              <a:t>Step 1</a:t>
            </a:r>
            <a:r>
              <a:rPr lang="en-US" smtClean="0">
                <a:latin typeface="Calibri" pitchFamily="34" charset="0"/>
              </a:rPr>
              <a:t>:  </a:t>
            </a:r>
            <a:r>
              <a:rPr lang="el-GR" smtClean="0">
                <a:latin typeface="Calibri" pitchFamily="34" charset="0"/>
              </a:rPr>
              <a:t>Δ</a:t>
            </a:r>
            <a:r>
              <a:rPr lang="en-US" smtClean="0">
                <a:latin typeface="Calibri" pitchFamily="34" charset="0"/>
              </a:rPr>
              <a:t>T = Ts – Ta</a:t>
            </a:r>
          </a:p>
          <a:p>
            <a:r>
              <a:rPr lang="en-US" i="1" u="sng" smtClean="0">
                <a:latin typeface="Calibri" pitchFamily="34" charset="0"/>
              </a:rPr>
              <a:t>Step 2</a:t>
            </a:r>
            <a:r>
              <a:rPr lang="en-US" smtClean="0">
                <a:latin typeface="Calibri" pitchFamily="34" charset="0"/>
              </a:rPr>
              <a:t>: </a:t>
            </a:r>
          </a:p>
          <a:p>
            <a:pPr>
              <a:buFont typeface="Wingdings" pitchFamily="2" charset="2"/>
              <a:buNone/>
            </a:pPr>
            <a:endParaRPr lang="en-US" smtClean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alibri" pitchFamily="34" charset="0"/>
              </a:rPr>
              <a:t>Buoyancy Flux F = (g * Vs * ds² * ∆T )/ (4 * Ts)</a:t>
            </a:r>
          </a:p>
          <a:p>
            <a:pPr>
              <a:buFont typeface="Wingdings" pitchFamily="2" charset="2"/>
              <a:buNone/>
            </a:pPr>
            <a:endParaRPr lang="en-US" smtClean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alibri" pitchFamily="34" charset="0"/>
              </a:rPr>
              <a:t>			F = 122.67 m</a:t>
            </a:r>
            <a:r>
              <a:rPr lang="en-US" baseline="30000" smtClean="0">
                <a:latin typeface="Calibri" pitchFamily="34" charset="0"/>
              </a:rPr>
              <a:t>4</a:t>
            </a:r>
            <a:r>
              <a:rPr lang="en-US" smtClean="0">
                <a:latin typeface="Calibri" pitchFamily="34" charset="0"/>
              </a:rPr>
              <a:t>/s</a:t>
            </a:r>
            <a:r>
              <a:rPr lang="en-US" baseline="30000" smtClean="0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153400" cy="2286000"/>
          </a:xfrm>
        </p:spPr>
        <p:txBody>
          <a:bodyPr/>
          <a:lstStyle/>
          <a:p>
            <a:r>
              <a:rPr lang="en-US" sz="3000" smtClean="0">
                <a:latin typeface="Calibri" pitchFamily="34" charset="0"/>
              </a:rPr>
              <a:t>Determine the plume rise from a 40 m high stack if the buoyancy flux from the source is 50 m</a:t>
            </a:r>
            <a:r>
              <a:rPr lang="en-US" sz="3000" baseline="30000" smtClean="0">
                <a:latin typeface="Calibri" pitchFamily="34" charset="0"/>
              </a:rPr>
              <a:t>4</a:t>
            </a:r>
            <a:r>
              <a:rPr lang="en-US" sz="3000" smtClean="0">
                <a:latin typeface="Calibri" pitchFamily="34" charset="0"/>
              </a:rPr>
              <a:t>/sec</a:t>
            </a:r>
            <a:r>
              <a:rPr lang="en-US" sz="3000" baseline="30000" smtClean="0">
                <a:latin typeface="Calibri" pitchFamily="34" charset="0"/>
              </a:rPr>
              <a:t>3</a:t>
            </a:r>
            <a:r>
              <a:rPr lang="en-US" sz="3000" smtClean="0">
                <a:latin typeface="Calibri" pitchFamily="34" charset="0"/>
              </a:rPr>
              <a:t> and the wind velocity is 5 m/sec.  The atmospheric condition is slightly unstable.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u="sng" smtClean="0">
                <a:latin typeface="Calibri" pitchFamily="34" charset="0"/>
              </a:rPr>
              <a:t>Step 1</a:t>
            </a:r>
            <a:r>
              <a:rPr lang="en-US" smtClean="0">
                <a:latin typeface="Calibri" pitchFamily="34" charset="0"/>
              </a:rPr>
              <a:t>:  Determine if the plume is buoyant or momentum.</a:t>
            </a:r>
          </a:p>
          <a:p>
            <a:pPr marL="273050" lvl="2" indent="-2730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i="1" u="sng" smtClean="0">
                <a:latin typeface="Calibri" pitchFamily="34" charset="0"/>
              </a:rPr>
              <a:t>Step 2</a:t>
            </a:r>
            <a:r>
              <a:rPr lang="en-US" sz="2400" smtClean="0">
                <a:latin typeface="Calibri" pitchFamily="34" charset="0"/>
              </a:rPr>
              <a:t>:   x</a:t>
            </a:r>
            <a:r>
              <a:rPr lang="en-US" sz="2400" baseline="30000" smtClean="0">
                <a:latin typeface="Calibri" pitchFamily="34" charset="0"/>
              </a:rPr>
              <a:t>*  </a:t>
            </a:r>
            <a:r>
              <a:rPr lang="en-US" sz="2400" smtClean="0">
                <a:latin typeface="Calibri" pitchFamily="34" charset="0"/>
              </a:rPr>
              <a:t>=  14 F </a:t>
            </a:r>
            <a:r>
              <a:rPr lang="en-US" sz="2400" baseline="30000" smtClean="0">
                <a:latin typeface="Calibri" pitchFamily="34" charset="0"/>
              </a:rPr>
              <a:t>5/8</a:t>
            </a:r>
            <a:r>
              <a:rPr lang="en-US" sz="2400" smtClean="0">
                <a:latin typeface="Calibri" pitchFamily="34" charset="0"/>
              </a:rPr>
              <a:t>         when F &lt; = 55 m</a:t>
            </a:r>
            <a:r>
              <a:rPr lang="en-US" sz="2400" baseline="30000" smtClean="0">
                <a:latin typeface="Calibri" pitchFamily="34" charset="0"/>
              </a:rPr>
              <a:t>4</a:t>
            </a:r>
            <a:r>
              <a:rPr lang="en-US" sz="2400" smtClean="0">
                <a:latin typeface="Calibri" pitchFamily="34" charset="0"/>
              </a:rPr>
              <a:t>/sec</a:t>
            </a:r>
            <a:r>
              <a:rPr lang="en-US" sz="2400" baseline="30000" smtClean="0">
                <a:latin typeface="Calibri" pitchFamily="34" charset="0"/>
              </a:rPr>
              <a:t>3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alibri" pitchFamily="34" charset="0"/>
              </a:rPr>
              <a:t> 		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alibri" pitchFamily="34" charset="0"/>
              </a:rPr>
              <a:t>			x</a:t>
            </a:r>
            <a:r>
              <a:rPr lang="en-US" baseline="30000" smtClean="0">
                <a:latin typeface="Calibri" pitchFamily="34" charset="0"/>
              </a:rPr>
              <a:t>*</a:t>
            </a:r>
            <a:r>
              <a:rPr lang="en-US" smtClean="0">
                <a:latin typeface="Calibri" pitchFamily="34" charset="0"/>
              </a:rPr>
              <a:t> = 161.43</a:t>
            </a:r>
          </a:p>
          <a:p>
            <a:pPr marL="273050" lvl="2" indent="-2730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i="1" u="sng" smtClean="0">
                <a:latin typeface="Calibri" pitchFamily="34" charset="0"/>
              </a:rPr>
              <a:t>Step 3</a:t>
            </a:r>
            <a:r>
              <a:rPr lang="en-US" sz="2400" smtClean="0">
                <a:latin typeface="Calibri" pitchFamily="34" charset="0"/>
              </a:rPr>
              <a:t>: </a:t>
            </a: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549775"/>
            <a:ext cx="34305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Calibri" pitchFamily="34" charset="0"/>
              </a:rPr>
              <a:t>Semi-Empirical Equations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r>
              <a:rPr lang="en-US" sz="2000" smtClean="0">
                <a:latin typeface="Calibri" pitchFamily="34" charset="0"/>
              </a:rPr>
              <a:t>Most of the plume rise equations in this category are based on the following equations</a:t>
            </a:r>
          </a:p>
          <a:p>
            <a:pPr lvl="2">
              <a:buFont typeface="Wingdings" pitchFamily="2" charset="2"/>
              <a:buNone/>
            </a:pPr>
            <a:endParaRPr lang="en-US" sz="2000" smtClean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endParaRPr lang="en-US" sz="2000" smtClean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r>
              <a:rPr lang="en-US" sz="2000" smtClean="0">
                <a:latin typeface="Calibri" pitchFamily="34" charset="0"/>
              </a:rPr>
              <a:t>where, </a:t>
            </a:r>
          </a:p>
          <a:p>
            <a:pPr lvl="2">
              <a:lnSpc>
                <a:spcPct val="140000"/>
              </a:lnSpc>
            </a:pPr>
            <a:r>
              <a:rPr lang="en-US" sz="2000" smtClean="0">
                <a:latin typeface="Calibri" pitchFamily="34" charset="0"/>
              </a:rPr>
              <a:t>Q</a:t>
            </a:r>
            <a:r>
              <a:rPr lang="en-US" sz="2000" baseline="-25000" smtClean="0">
                <a:latin typeface="Calibri" pitchFamily="34" charset="0"/>
              </a:rPr>
              <a:t>h</a:t>
            </a:r>
            <a:r>
              <a:rPr lang="en-US" sz="2000" smtClean="0">
                <a:latin typeface="Calibri" pitchFamily="34" charset="0"/>
              </a:rPr>
              <a:t> is the heat emission rate of the source</a:t>
            </a:r>
          </a:p>
          <a:p>
            <a:pPr lvl="3">
              <a:lnSpc>
                <a:spcPct val="140000"/>
              </a:lnSpc>
            </a:pPr>
            <a:r>
              <a:rPr lang="en-US" sz="2000" smtClean="0">
                <a:latin typeface="Calibri" pitchFamily="34" charset="0"/>
              </a:rPr>
              <a:t>Q</a:t>
            </a:r>
            <a:r>
              <a:rPr lang="en-US" sz="2000" baseline="-25000" smtClean="0">
                <a:latin typeface="Calibri" pitchFamily="34" charset="0"/>
              </a:rPr>
              <a:t>h</a:t>
            </a:r>
            <a:r>
              <a:rPr lang="en-US" sz="2000" smtClean="0">
                <a:latin typeface="Calibri" pitchFamily="34" charset="0"/>
              </a:rPr>
              <a:t> = Q</a:t>
            </a:r>
            <a:r>
              <a:rPr lang="en-US" sz="2000" baseline="-25000" smtClean="0">
                <a:latin typeface="Calibri" pitchFamily="34" charset="0"/>
              </a:rPr>
              <a:t>m</a:t>
            </a:r>
            <a:r>
              <a:rPr lang="en-US" sz="2000" smtClean="0">
                <a:latin typeface="Calibri" pitchFamily="34" charset="0"/>
              </a:rPr>
              <a:t> C</a:t>
            </a:r>
            <a:r>
              <a:rPr lang="en-US" sz="2000" baseline="-25000" smtClean="0">
                <a:latin typeface="Calibri" pitchFamily="34" charset="0"/>
              </a:rPr>
              <a:t>p</a:t>
            </a:r>
            <a:r>
              <a:rPr lang="en-US" sz="2000" smtClean="0">
                <a:latin typeface="Calibri" pitchFamily="34" charset="0"/>
              </a:rPr>
              <a:t> (T</a:t>
            </a:r>
            <a:r>
              <a:rPr lang="en-US" sz="2000" baseline="-25000" smtClean="0">
                <a:latin typeface="Calibri" pitchFamily="34" charset="0"/>
              </a:rPr>
              <a:t>s</a:t>
            </a:r>
            <a:r>
              <a:rPr lang="en-US" sz="2000" smtClean="0">
                <a:latin typeface="Calibri" pitchFamily="34" charset="0"/>
              </a:rPr>
              <a:t> - T</a:t>
            </a:r>
            <a:r>
              <a:rPr lang="en-US" sz="2000" baseline="-25000" smtClean="0">
                <a:latin typeface="Calibri" pitchFamily="34" charset="0"/>
              </a:rPr>
              <a:t>a</a:t>
            </a:r>
            <a:r>
              <a:rPr lang="en-US" sz="2000" smtClean="0">
                <a:latin typeface="Calibri" pitchFamily="34" charset="0"/>
              </a:rPr>
              <a:t>)</a:t>
            </a:r>
          </a:p>
          <a:p>
            <a:pPr lvl="2">
              <a:lnSpc>
                <a:spcPct val="170000"/>
              </a:lnSpc>
              <a:buFont typeface="Wingdings" pitchFamily="2" charset="2"/>
              <a:buNone/>
            </a:pPr>
            <a:r>
              <a:rPr lang="en-US" sz="2000" smtClean="0">
                <a:latin typeface="Calibri" pitchFamily="34" charset="0"/>
              </a:rPr>
              <a:t>where, </a:t>
            </a:r>
          </a:p>
          <a:p>
            <a:pPr lvl="2">
              <a:lnSpc>
                <a:spcPct val="130000"/>
              </a:lnSpc>
            </a:pPr>
            <a:r>
              <a:rPr lang="en-US" sz="2000" smtClean="0">
                <a:latin typeface="Calibri" pitchFamily="34" charset="0"/>
              </a:rPr>
              <a:t>Q</a:t>
            </a:r>
            <a:r>
              <a:rPr lang="en-US" sz="2000" baseline="-25000" smtClean="0">
                <a:latin typeface="Calibri" pitchFamily="34" charset="0"/>
              </a:rPr>
              <a:t>m</a:t>
            </a:r>
            <a:r>
              <a:rPr lang="en-US" sz="2000" smtClean="0">
                <a:latin typeface="Calibri" pitchFamily="34" charset="0"/>
              </a:rPr>
              <a:t> is the total mass emission rate</a:t>
            </a:r>
          </a:p>
          <a:p>
            <a:pPr lvl="3">
              <a:lnSpc>
                <a:spcPct val="140000"/>
              </a:lnSpc>
            </a:pPr>
            <a:r>
              <a:rPr lang="en-US" sz="2000" smtClean="0">
                <a:latin typeface="Calibri" pitchFamily="34" charset="0"/>
              </a:rPr>
              <a:t>Q</a:t>
            </a:r>
            <a:r>
              <a:rPr lang="en-US" sz="2000" baseline="-25000" smtClean="0">
                <a:latin typeface="Calibri" pitchFamily="34" charset="0"/>
              </a:rPr>
              <a:t>m</a:t>
            </a:r>
            <a:r>
              <a:rPr lang="en-US" sz="2000" smtClean="0">
                <a:latin typeface="Calibri" pitchFamily="34" charset="0"/>
              </a:rPr>
              <a:t> = (</a:t>
            </a:r>
            <a:r>
              <a:rPr lang="el-GR" sz="2000" smtClean="0">
                <a:latin typeface="Calibri" pitchFamily="34" charset="0"/>
              </a:rPr>
              <a:t>Π</a:t>
            </a:r>
            <a:r>
              <a:rPr lang="en-US" sz="2000" smtClean="0">
                <a:latin typeface="Calibri" pitchFamily="34" charset="0"/>
              </a:rPr>
              <a:t>/4) ρ</a:t>
            </a:r>
            <a:r>
              <a:rPr lang="en-US" sz="2000" baseline="-25000" smtClean="0">
                <a:latin typeface="Calibri" pitchFamily="34" charset="0"/>
              </a:rPr>
              <a:t>s</a:t>
            </a:r>
            <a:r>
              <a:rPr lang="en-US" sz="2000" smtClean="0">
                <a:latin typeface="Calibri" pitchFamily="34" charset="0"/>
              </a:rPr>
              <a:t> d</a:t>
            </a:r>
            <a:r>
              <a:rPr lang="en-US" sz="2000" baseline="30000" smtClean="0">
                <a:latin typeface="Calibri" pitchFamily="34" charset="0"/>
              </a:rPr>
              <a:t>2 </a:t>
            </a:r>
            <a:r>
              <a:rPr lang="en-US" sz="2000" smtClean="0">
                <a:latin typeface="Calibri" pitchFamily="34" charset="0"/>
              </a:rPr>
              <a:t>V</a:t>
            </a:r>
            <a:r>
              <a:rPr lang="en-US" sz="2000" baseline="-25000" smtClean="0">
                <a:latin typeface="Calibri" pitchFamily="34" charset="0"/>
              </a:rPr>
              <a:t>s</a:t>
            </a:r>
            <a:endParaRPr lang="en-US" sz="2000" smtClean="0">
              <a:latin typeface="Calibri" pitchFamily="34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743200" y="2362200"/>
          <a:ext cx="27876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2463480" imgH="469800" progId="Equation.3">
                  <p:embed/>
                </p:oleObj>
              </mc:Choice>
              <mc:Fallback>
                <p:oleObj name="Equation" r:id="rId3" imgW="2463480" imgH="469800" progId="Equation.3">
                  <p:embed/>
                  <p:pic>
                    <p:nvPicPr>
                      <p:cNvPr id="0" name="Picture 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27876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Calibri" pitchFamily="34" charset="0"/>
              </a:rPr>
              <a:t>Numerical Models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71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400" smtClean="0">
                <a:latin typeface="Calibri" pitchFamily="34" charset="0"/>
              </a:rPr>
              <a:t>Conservation of Mass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en-US" sz="2400" smtClean="0">
              <a:latin typeface="Calibri" pitchFamily="34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400" smtClean="0">
                <a:latin typeface="Calibri" pitchFamily="34" charset="0"/>
              </a:rPr>
              <a:t>Conservation of Moisture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en-US" sz="2400" smtClean="0">
              <a:latin typeface="Calibri" pitchFamily="34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400" smtClean="0">
                <a:latin typeface="Calibri" pitchFamily="34" charset="0"/>
              </a:rPr>
              <a:t>Conservation of Energy (Heat)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en-US" sz="2400" smtClean="0">
              <a:latin typeface="Calibri" pitchFamily="34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400" smtClean="0">
                <a:latin typeface="Calibri" pitchFamily="34" charset="0"/>
              </a:rPr>
              <a:t>Conservation of Momentum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sz="2400" smtClean="0">
              <a:latin typeface="Calibri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276600" y="2286000"/>
          <a:ext cx="21336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3" imgW="2539800" imgH="520560" progId="Equation.3">
                  <p:embed/>
                </p:oleObj>
              </mc:Choice>
              <mc:Fallback>
                <p:oleObj name="Equation" r:id="rId3" imgW="2539800" imgH="520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86000"/>
                        <a:ext cx="21336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200400" y="3352800"/>
          <a:ext cx="28384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5" imgW="3327120" imgH="495000" progId="Equation.3">
                  <p:embed/>
                </p:oleObj>
              </mc:Choice>
              <mc:Fallback>
                <p:oleObj name="Equation" r:id="rId5" imgW="3327120" imgH="495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352800"/>
                        <a:ext cx="283845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3200400" y="4419600"/>
          <a:ext cx="37480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7" imgW="4152600" imgH="914400" progId="Equation.3">
                  <p:embed/>
                </p:oleObj>
              </mc:Choice>
              <mc:Fallback>
                <p:oleObj name="Equation" r:id="rId7" imgW="4152600" imgH="914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419600"/>
                        <a:ext cx="37480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3124200" y="5638800"/>
          <a:ext cx="420846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9" imgW="5295600" imgH="812520" progId="Equation.3">
                  <p:embed/>
                </p:oleObj>
              </mc:Choice>
              <mc:Fallback>
                <p:oleObj name="Equation" r:id="rId9" imgW="5295600" imgH="8125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638800"/>
                        <a:ext cx="4208463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Calibri" pitchFamily="34" charset="0"/>
              </a:rPr>
              <a:t>Numerical Models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819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Conservation of Horizontal Momentum</a:t>
            </a:r>
          </a:p>
          <a:p>
            <a:endParaRPr lang="en-US" smtClean="0">
              <a:latin typeface="Calibri" pitchFamily="34" charset="0"/>
            </a:endParaRP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endParaRPr lang="en-US" sz="2400" smtClean="0">
              <a:latin typeface="Calibri" pitchFamily="34" charset="0"/>
            </a:endParaRP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endParaRPr lang="en-US" sz="2400" smtClean="0">
              <a:latin typeface="Calibri" pitchFamily="34" charset="0"/>
            </a:endParaRP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r>
              <a:rPr lang="en-US" sz="2400" smtClean="0">
                <a:latin typeface="Calibri" pitchFamily="34" charset="0"/>
              </a:rPr>
              <a:t>Conservation of Solid Particles</a:t>
            </a:r>
          </a:p>
          <a:p>
            <a:endParaRPr lang="en-US" smtClean="0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905000" y="2209800"/>
          <a:ext cx="47529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3" imgW="4368600" imgH="533160" progId="Equation.3">
                  <p:embed/>
                </p:oleObj>
              </mc:Choice>
              <mc:Fallback>
                <p:oleObj name="Equation" r:id="rId3" imgW="436860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475297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743200" y="3962400"/>
          <a:ext cx="21621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5" imgW="1701720" imgH="469800" progId="Equation.3">
                  <p:embed/>
                </p:oleObj>
              </mc:Choice>
              <mc:Fallback>
                <p:oleObj name="Equation" r:id="rId5" imgW="170172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962400"/>
                        <a:ext cx="216217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848600" cy="6016625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Relationship between Plume Rise z, Downwind Distance x and Time t</a:t>
            </a:r>
          </a:p>
          <a:p>
            <a:endParaRPr lang="en-US" smtClean="0">
              <a:latin typeface="Calibri" pitchFamily="34" charset="0"/>
            </a:endParaRPr>
          </a:p>
          <a:p>
            <a:endParaRPr lang="en-US" smtClean="0">
              <a:latin typeface="Calibri" pitchFamily="34" charset="0"/>
            </a:endParaRPr>
          </a:p>
          <a:p>
            <a:endParaRPr lang="en-US" smtClean="0">
              <a:latin typeface="Calibri" pitchFamily="34" charset="0"/>
            </a:endParaRPr>
          </a:p>
          <a:p>
            <a:r>
              <a:rPr lang="en-US" smtClean="0">
                <a:latin typeface="Calibri" pitchFamily="34" charset="0"/>
              </a:rPr>
              <a:t>Hydrostatic Environment - No Liquid or Solid Particulate Matter</a:t>
            </a:r>
          </a:p>
          <a:p>
            <a:endParaRPr lang="en-US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mtClean="0">
                <a:latin typeface="Calibri" pitchFamily="34" charset="0"/>
              </a:rPr>
              <a:t>Assumptions made in developing the above equations</a:t>
            </a:r>
          </a:p>
          <a:p>
            <a:pPr lvl="1">
              <a:buFontTx/>
              <a:buChar char="•"/>
            </a:pPr>
            <a:r>
              <a:rPr lang="en-US" sz="2000" smtClean="0">
                <a:latin typeface="Calibri" pitchFamily="34" charset="0"/>
              </a:rPr>
              <a:t>Boussinesq approximation has not been used</a:t>
            </a:r>
          </a:p>
          <a:p>
            <a:pPr lvl="1">
              <a:buFontTx/>
              <a:buChar char="•"/>
            </a:pPr>
            <a:r>
              <a:rPr lang="en-US" sz="2000" smtClean="0">
                <a:latin typeface="Calibri" pitchFamily="34" charset="0"/>
              </a:rPr>
              <a:t>Solid body effects are included only in the horizontal direction</a:t>
            </a:r>
          </a:p>
          <a:p>
            <a:pPr lvl="1">
              <a:buFontTx/>
              <a:buChar char="•"/>
            </a:pPr>
            <a:r>
              <a:rPr lang="en-US" sz="2000" smtClean="0">
                <a:latin typeface="Calibri" pitchFamily="34" charset="0"/>
              </a:rPr>
              <a:t>Downwash is neglected during computations i.e. W</a:t>
            </a:r>
            <a:r>
              <a:rPr lang="en-US" sz="2000" baseline="-25000" smtClean="0">
                <a:latin typeface="Calibri" pitchFamily="34" charset="0"/>
              </a:rPr>
              <a:t>e</a:t>
            </a:r>
            <a:r>
              <a:rPr lang="en-US" sz="2000" smtClean="0">
                <a:latin typeface="Calibri" pitchFamily="34" charset="0"/>
              </a:rPr>
              <a:t> = 0</a:t>
            </a:r>
          </a:p>
          <a:p>
            <a:endParaRPr lang="en-US" smtClean="0">
              <a:latin typeface="Calibri" pitchFamily="34" charset="0"/>
            </a:endParaRPr>
          </a:p>
          <a:p>
            <a:endParaRPr lang="en-US" smtClean="0">
              <a:latin typeface="Calibri" pitchFamily="34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743200" y="1066800"/>
          <a:ext cx="1066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736560" imgH="1015920" progId="Equation.3">
                  <p:embed/>
                </p:oleObj>
              </mc:Choice>
              <mc:Fallback>
                <p:oleObj name="Equation" r:id="rId3" imgW="736560" imgH="1015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066800"/>
                        <a:ext cx="10668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209800" y="3200400"/>
          <a:ext cx="10001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5" imgW="1244520" imgH="495000" progId="Equation.3">
                  <p:embed/>
                </p:oleObj>
              </mc:Choice>
              <mc:Fallback>
                <p:oleObj name="Equation" r:id="rId5" imgW="1244520" imgH="495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10001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Problems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4400" cap="none" smtClean="0">
                <a:latin typeface="Calibri" pitchFamily="34" charset="0"/>
              </a:rPr>
              <a:t>PROBLEM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lvl="2"/>
            <a:r>
              <a:rPr lang="en-US" sz="2000" smtClean="0">
                <a:latin typeface="Calibri" pitchFamily="34" charset="0"/>
              </a:rPr>
              <a:t>Stack Diameter		-                    2.24 m</a:t>
            </a:r>
          </a:p>
          <a:p>
            <a:pPr marL="0" lvl="2"/>
            <a:r>
              <a:rPr lang="en-US" sz="2000" smtClean="0">
                <a:latin typeface="Calibri" pitchFamily="34" charset="0"/>
              </a:rPr>
              <a:t>Stack Height 		-	     61.00 m</a:t>
            </a:r>
          </a:p>
          <a:p>
            <a:pPr marL="0" lvl="2"/>
            <a:r>
              <a:rPr lang="en-US" sz="2200" smtClean="0">
                <a:latin typeface="Calibri" pitchFamily="34" charset="0"/>
              </a:rPr>
              <a:t>Stack Exit Velocity	-	    20.00 m/sec</a:t>
            </a:r>
          </a:p>
          <a:p>
            <a:pPr marL="0" lvl="2"/>
            <a:r>
              <a:rPr lang="en-US" sz="2200" smtClean="0">
                <a:latin typeface="Calibri" pitchFamily="34" charset="0"/>
              </a:rPr>
              <a:t>Stack Exit Temperature  -    	    1000.00 </a:t>
            </a:r>
            <a:r>
              <a:rPr lang="en-US" sz="1600" smtClean="0">
                <a:latin typeface="Calibri" pitchFamily="34" charset="0"/>
              </a:rPr>
              <a:t>°</a:t>
            </a:r>
            <a:r>
              <a:rPr lang="en-US" sz="2200" smtClean="0">
                <a:latin typeface="Calibri" pitchFamily="34" charset="0"/>
              </a:rPr>
              <a:t> K</a:t>
            </a:r>
          </a:p>
          <a:p>
            <a:pPr marL="0" lvl="2"/>
            <a:r>
              <a:rPr lang="en-US" sz="2200" smtClean="0">
                <a:latin typeface="Calibri" pitchFamily="34" charset="0"/>
              </a:rPr>
              <a:t>Atmospheric Temperature -            281.00 </a:t>
            </a:r>
            <a:r>
              <a:rPr lang="en-US" sz="1600" smtClean="0">
                <a:latin typeface="Calibri" pitchFamily="34" charset="0"/>
              </a:rPr>
              <a:t>°</a:t>
            </a:r>
            <a:r>
              <a:rPr lang="en-US" sz="2200" smtClean="0">
                <a:latin typeface="Calibri" pitchFamily="34" charset="0"/>
              </a:rPr>
              <a:t> K</a:t>
            </a:r>
          </a:p>
          <a:p>
            <a:pPr marL="0" lvl="2"/>
            <a:r>
              <a:rPr lang="en-US" sz="2200" smtClean="0">
                <a:latin typeface="Calibri" pitchFamily="34" charset="0"/>
              </a:rPr>
              <a:t>Emission Rate		-                 348.26 g/sec</a:t>
            </a:r>
          </a:p>
          <a:p>
            <a:pPr marL="0" lvl="2"/>
            <a:r>
              <a:rPr lang="en-US" sz="2200" smtClean="0">
                <a:latin typeface="Calibri" pitchFamily="34" charset="0"/>
              </a:rPr>
              <a:t>Wind Speed at stack height - 	   5.70 m/sec</a:t>
            </a:r>
          </a:p>
          <a:p>
            <a:pPr marL="0" lvl="2"/>
            <a:endParaRPr lang="en-US" sz="2200" smtClean="0">
              <a:latin typeface="Calibri" pitchFamily="34" charset="0"/>
            </a:endParaRPr>
          </a:p>
          <a:p>
            <a:pPr marL="0" lvl="2"/>
            <a:r>
              <a:rPr lang="en-US" sz="2400" smtClean="0">
                <a:latin typeface="Calibri" pitchFamily="34" charset="0"/>
              </a:rPr>
              <a:t>Calculate the plume rise for stable, unstable, and neutral 	atmospheric conditions.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Calibri" pitchFamily="34" charset="0"/>
              </a:rPr>
              <a:t>Atmospheric Transport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077200" cy="5181600"/>
          </a:xfrm>
        </p:spPr>
        <p:txBody>
          <a:bodyPr/>
          <a:lstStyle/>
          <a:p>
            <a:pPr>
              <a:lnSpc>
                <a:spcPct val="160000"/>
              </a:lnSpc>
              <a:tabLst>
                <a:tab pos="1255713" algn="l"/>
                <a:tab pos="1428750" algn="l"/>
              </a:tabLst>
            </a:pPr>
            <a:r>
              <a:rPr lang="en-US" sz="2200" smtClean="0">
                <a:latin typeface="Calibri" pitchFamily="34" charset="0"/>
              </a:rPr>
              <a:t>Basic Mechanisms in the Movement of a Plume</a:t>
            </a:r>
            <a:r>
              <a:rPr lang="en-US" sz="2000" smtClean="0">
                <a:latin typeface="Calibri" pitchFamily="34" charset="0"/>
              </a:rPr>
              <a:t> </a:t>
            </a:r>
          </a:p>
          <a:p>
            <a:pPr lvl="2">
              <a:buFontTx/>
              <a:buChar char="•"/>
              <a:tabLst>
                <a:tab pos="1255713" algn="l"/>
                <a:tab pos="1428750" algn="l"/>
              </a:tabLst>
            </a:pPr>
            <a:r>
              <a:rPr lang="en-US" sz="2000" smtClean="0">
                <a:latin typeface="Calibri" pitchFamily="34" charset="0"/>
              </a:rPr>
              <a:t>Advection</a:t>
            </a:r>
          </a:p>
          <a:p>
            <a:pPr lvl="2">
              <a:buFontTx/>
              <a:buChar char="•"/>
              <a:tabLst>
                <a:tab pos="1255713" algn="l"/>
                <a:tab pos="1428750" algn="l"/>
              </a:tabLst>
            </a:pPr>
            <a:r>
              <a:rPr lang="en-US" sz="2000" smtClean="0">
                <a:latin typeface="Calibri" pitchFamily="34" charset="0"/>
              </a:rPr>
              <a:t>Dispersion </a:t>
            </a:r>
          </a:p>
          <a:p>
            <a:pPr>
              <a:lnSpc>
                <a:spcPct val="130000"/>
              </a:lnSpc>
              <a:tabLst>
                <a:tab pos="1255713" algn="l"/>
                <a:tab pos="1428750" algn="l"/>
              </a:tabLst>
            </a:pPr>
            <a:r>
              <a:rPr lang="en-US" sz="2200" smtClean="0">
                <a:latin typeface="Calibri" pitchFamily="34" charset="0"/>
              </a:rPr>
              <a:t>Treatment of Concentration Field </a:t>
            </a:r>
          </a:p>
          <a:p>
            <a:pPr lvl="1">
              <a:lnSpc>
                <a:spcPct val="130000"/>
              </a:lnSpc>
              <a:tabLst>
                <a:tab pos="1255713" algn="l"/>
                <a:tab pos="1428750" algn="l"/>
              </a:tabLst>
            </a:pPr>
            <a:r>
              <a:rPr lang="en-US" sz="2000" smtClean="0">
                <a:latin typeface="Calibri" pitchFamily="34" charset="0"/>
              </a:rPr>
              <a:t>Theoretical Approach </a:t>
            </a:r>
          </a:p>
          <a:p>
            <a:pPr lvl="2">
              <a:lnSpc>
                <a:spcPct val="120000"/>
              </a:lnSpc>
              <a:buFontTx/>
              <a:buChar char="•"/>
              <a:tabLst>
                <a:tab pos="1255713" algn="l"/>
                <a:tab pos="1428750" algn="l"/>
              </a:tabLst>
            </a:pPr>
            <a:r>
              <a:rPr lang="en-US" sz="1700" smtClean="0">
                <a:latin typeface="Calibri" pitchFamily="34" charset="0"/>
              </a:rPr>
              <a:t>Statistical theory </a:t>
            </a:r>
          </a:p>
          <a:p>
            <a:pPr lvl="2">
              <a:buFontTx/>
              <a:buChar char="•"/>
              <a:tabLst>
                <a:tab pos="1255713" algn="l"/>
                <a:tab pos="1428750" algn="l"/>
              </a:tabLst>
            </a:pPr>
            <a:r>
              <a:rPr lang="en-US" sz="1700" smtClean="0">
                <a:latin typeface="Calibri" pitchFamily="34" charset="0"/>
              </a:rPr>
              <a:t>Similarity theory </a:t>
            </a:r>
          </a:p>
          <a:p>
            <a:pPr lvl="2">
              <a:buFontTx/>
              <a:buChar char="•"/>
              <a:tabLst>
                <a:tab pos="1255713" algn="l"/>
                <a:tab pos="1428750" algn="l"/>
              </a:tabLst>
            </a:pPr>
            <a:r>
              <a:rPr lang="en-US" sz="1700" smtClean="0">
                <a:latin typeface="Calibri" pitchFamily="34" charset="0"/>
              </a:rPr>
              <a:t>K-Theory Models </a:t>
            </a:r>
          </a:p>
          <a:p>
            <a:pPr lvl="2">
              <a:buFontTx/>
              <a:buChar char="•"/>
              <a:tabLst>
                <a:tab pos="1255713" algn="l"/>
                <a:tab pos="1428750" algn="l"/>
              </a:tabLst>
            </a:pPr>
            <a:r>
              <a:rPr lang="en-US" sz="1700" smtClean="0">
                <a:latin typeface="Calibri" pitchFamily="34" charset="0"/>
              </a:rPr>
              <a:t>Higher Order Closure Models </a:t>
            </a:r>
          </a:p>
          <a:p>
            <a:pPr lvl="1">
              <a:lnSpc>
                <a:spcPct val="170000"/>
              </a:lnSpc>
              <a:tabLst>
                <a:tab pos="1255713" algn="l"/>
                <a:tab pos="1428750" algn="l"/>
              </a:tabLst>
            </a:pPr>
            <a:r>
              <a:rPr lang="en-US" sz="2000" smtClean="0">
                <a:latin typeface="Calibri" pitchFamily="34" charset="0"/>
              </a:rPr>
              <a:t>Experimental Approach </a:t>
            </a:r>
          </a:p>
          <a:p>
            <a:pPr lvl="2">
              <a:lnSpc>
                <a:spcPct val="120000"/>
              </a:lnSpc>
              <a:buFontTx/>
              <a:buChar char="•"/>
              <a:tabLst>
                <a:tab pos="1255713" algn="l"/>
                <a:tab pos="1428750" algn="l"/>
              </a:tabLst>
            </a:pPr>
            <a:r>
              <a:rPr lang="en-US" sz="1600" smtClean="0">
                <a:latin typeface="Calibri" pitchFamily="34" charset="0"/>
              </a:rPr>
              <a:t>Wind  tunnel/ Water tank</a:t>
            </a:r>
          </a:p>
          <a:p>
            <a:pPr lvl="2">
              <a:lnSpc>
                <a:spcPct val="120000"/>
              </a:lnSpc>
              <a:buFontTx/>
              <a:buChar char="•"/>
              <a:tabLst>
                <a:tab pos="1255713" algn="l"/>
                <a:tab pos="1428750" algn="l"/>
              </a:tabLst>
            </a:pPr>
            <a:r>
              <a:rPr lang="en-US" sz="1600" smtClean="0">
                <a:latin typeface="Calibri" pitchFamily="34" charset="0"/>
              </a:rPr>
              <a:t>Field Studies (Expensive, Time Consuming &amp; Limitation of Instrumentation )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Calibri" pitchFamily="34" charset="0"/>
              </a:rPr>
              <a:t>Procedure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5120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Calculate F	</a:t>
            </a:r>
          </a:p>
          <a:p>
            <a:r>
              <a:rPr lang="en-US" smtClean="0"/>
              <a:t>Calculate ∆T</a:t>
            </a:r>
            <a:r>
              <a:rPr lang="en-US" baseline="-25000" smtClean="0"/>
              <a:t>c</a:t>
            </a:r>
          </a:p>
          <a:p>
            <a:r>
              <a:rPr lang="en-US" smtClean="0"/>
              <a:t>Decide buoyancy/momentum/calm	</a:t>
            </a:r>
          </a:p>
          <a:p>
            <a:r>
              <a:rPr lang="en-US" smtClean="0"/>
              <a:t>Choose the plume rise equation</a:t>
            </a:r>
          </a:p>
          <a:p>
            <a:r>
              <a:rPr lang="en-US" smtClean="0"/>
              <a:t>Calculate ∆h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4400" cap="none" smtClean="0">
                <a:latin typeface="Calibri" pitchFamily="34" charset="0"/>
              </a:rPr>
              <a:t>PROBLEM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The wind and stack gas speeds are 3 m/sec at 10 m and 6 m/sec, respectively. The stack diameter is 2 m. The atmospheric condition is near neutral with an average temperature of 300 ° K. The stack gas temperature is 450 ° K. Estimate plume rise. The stack height is 50 m.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67056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Times New Roman" pitchFamily="18" charset="0"/>
              </a:rPr>
              <a:t>FLARE STACK</a:t>
            </a:r>
          </a:p>
          <a:p>
            <a:endParaRPr lang="en-US" sz="2200">
              <a:latin typeface="Times New Roman" pitchFamily="18" charset="0"/>
            </a:endParaRPr>
          </a:p>
          <a:p>
            <a:r>
              <a:rPr lang="en-US" sz="2200">
                <a:latin typeface="Times New Roman" pitchFamily="18" charset="0"/>
              </a:rPr>
              <a:t>Flare Length as per API</a:t>
            </a:r>
          </a:p>
          <a:p>
            <a:r>
              <a:rPr lang="en-US" sz="2200">
                <a:latin typeface="Times New Roman" pitchFamily="18" charset="0"/>
              </a:rPr>
              <a:t>		L = 0.006 Q</a:t>
            </a:r>
            <a:r>
              <a:rPr lang="en-US" sz="2200" baseline="30000">
                <a:latin typeface="Times New Roman" pitchFamily="18" charset="0"/>
              </a:rPr>
              <a:t>0.478</a:t>
            </a:r>
          </a:p>
          <a:p>
            <a:r>
              <a:rPr lang="en-US" sz="2200" baseline="30000">
                <a:latin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</a:rPr>
              <a:t>where,</a:t>
            </a:r>
          </a:p>
          <a:p>
            <a:r>
              <a:rPr lang="en-US" sz="2200">
                <a:latin typeface="Times New Roman" pitchFamily="18" charset="0"/>
              </a:rPr>
              <a:t>		L = Flare length (ft)</a:t>
            </a:r>
          </a:p>
          <a:p>
            <a:r>
              <a:rPr lang="en-US" sz="2200">
                <a:latin typeface="Times New Roman" pitchFamily="18" charset="0"/>
              </a:rPr>
              <a:t>		Q = Flared gas heat release (BTU/hr)</a:t>
            </a:r>
          </a:p>
          <a:p>
            <a:endParaRPr lang="en-US" sz="2200">
              <a:latin typeface="Times New Roman" pitchFamily="18" charset="0"/>
            </a:endParaRPr>
          </a:p>
          <a:p>
            <a:r>
              <a:rPr lang="en-US" sz="2200">
                <a:latin typeface="Times New Roman" pitchFamily="18" charset="0"/>
              </a:rPr>
              <a:t>Vertical Height of Flame</a:t>
            </a:r>
          </a:p>
          <a:p>
            <a:r>
              <a:rPr lang="en-US" sz="2200">
                <a:latin typeface="Times New Roman" pitchFamily="18" charset="0"/>
              </a:rPr>
              <a:t>		h</a:t>
            </a:r>
            <a:r>
              <a:rPr lang="en-US" sz="2200" baseline="-25000">
                <a:latin typeface="Times New Roman" pitchFamily="18" charset="0"/>
              </a:rPr>
              <a:t>fv</a:t>
            </a:r>
            <a:r>
              <a:rPr lang="en-US" sz="2200">
                <a:latin typeface="Times New Roman" pitchFamily="18" charset="0"/>
              </a:rPr>
              <a:t> = L Sin </a:t>
            </a:r>
            <a:r>
              <a:rPr lang="en-US" sz="2200">
                <a:latin typeface="Symbol" pitchFamily="18" charset="2"/>
              </a:rPr>
              <a:t>q			q = </a:t>
            </a:r>
            <a:r>
              <a:rPr lang="en-US" sz="2200">
                <a:latin typeface="Times New Roman" pitchFamily="18" charset="0"/>
              </a:rPr>
              <a:t>45 </a:t>
            </a:r>
            <a:r>
              <a:rPr lang="en-US" sz="1600">
                <a:latin typeface="Times New Roman" pitchFamily="18" charset="0"/>
              </a:rPr>
              <a:t>°</a:t>
            </a:r>
          </a:p>
          <a:p>
            <a:endParaRPr lang="en-US" sz="2200">
              <a:latin typeface="Times New Roman" pitchFamily="18" charset="0"/>
            </a:endParaRPr>
          </a:p>
          <a:p>
            <a:r>
              <a:rPr lang="en-US" sz="2200">
                <a:latin typeface="Times New Roman" pitchFamily="18" charset="0"/>
              </a:rPr>
              <a:t>Plume Rise</a:t>
            </a:r>
          </a:p>
          <a:p>
            <a:r>
              <a:rPr lang="en-US" sz="2200">
                <a:latin typeface="Times New Roman" pitchFamily="18" charset="0"/>
              </a:rPr>
              <a:t>		H</a:t>
            </a:r>
            <a:r>
              <a:rPr lang="en-US" sz="2200" baseline="-25000">
                <a:latin typeface="Times New Roman" pitchFamily="18" charset="0"/>
              </a:rPr>
              <a:t>e</a:t>
            </a:r>
            <a:r>
              <a:rPr lang="en-US" sz="2200">
                <a:latin typeface="Times New Roman" pitchFamily="18" charset="0"/>
              </a:rPr>
              <a:t> = h</a:t>
            </a:r>
            <a:r>
              <a:rPr lang="en-US" sz="2200" baseline="-25000">
                <a:latin typeface="Times New Roman" pitchFamily="18" charset="0"/>
              </a:rPr>
              <a:t>s</a:t>
            </a:r>
            <a:r>
              <a:rPr lang="en-US" sz="2200">
                <a:latin typeface="Times New Roman" pitchFamily="18" charset="0"/>
              </a:rPr>
              <a:t> + h</a:t>
            </a:r>
            <a:r>
              <a:rPr lang="en-US" sz="2200" baseline="-25000">
                <a:latin typeface="Times New Roman" pitchFamily="18" charset="0"/>
              </a:rPr>
              <a:t>fv</a:t>
            </a:r>
            <a:r>
              <a:rPr lang="en-US" sz="2200">
                <a:latin typeface="Times New Roman" pitchFamily="18" charset="0"/>
              </a:rPr>
              <a:t> + </a:t>
            </a:r>
            <a:r>
              <a:rPr lang="en-US" sz="2200">
                <a:latin typeface="Symbol" pitchFamily="18" charset="2"/>
              </a:rPr>
              <a:t>D</a:t>
            </a:r>
            <a:r>
              <a:rPr lang="en-US" sz="2200">
                <a:latin typeface="Times New Roman" pitchFamily="18" charset="0"/>
              </a:rPr>
              <a:t>h	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>
                <a:latin typeface="Comic Sans MS" charset="0"/>
              </a:rPr>
              <a:t>Introduction of plume rise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4800" y="1752600"/>
            <a:ext cx="4495800" cy="121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>
                <a:latin typeface="Arial" charset="0"/>
              </a:rPr>
              <a:t>Plume rise - the height to which a plume emitted from an elevated source will rise.</a:t>
            </a:r>
            <a:endParaRPr lang="en-US" sz="1600">
              <a:latin typeface="Arial" charset="0"/>
            </a:endParaRPr>
          </a:p>
        </p:txBody>
      </p:sp>
      <p:pic>
        <p:nvPicPr>
          <p:cNvPr id="4100" name="Picture 4" descr="1w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3200400" cy="2124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2" name="Picture 6" descr="California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505200"/>
            <a:ext cx="3200400" cy="312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114800" y="2895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267200" y="3200400"/>
            <a:ext cx="4419600" cy="944563"/>
          </a:xfrm>
          <a:prstGeom prst="rect">
            <a:avLst/>
          </a:prstGeom>
          <a:noFill/>
          <a:ln w="28575">
            <a:solidFill>
              <a:srgbClr val="8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99FF"/>
                </a:solidFill>
                <a:latin typeface="Arial" charset="0"/>
              </a:rPr>
              <a:t>Importance</a:t>
            </a:r>
            <a:r>
              <a:rPr lang="en-US" b="1">
                <a:latin typeface="Arial" charset="0"/>
              </a:rPr>
              <a:t>:</a:t>
            </a:r>
            <a:r>
              <a:rPr lang="en-US">
                <a:latin typeface="Arial" charset="0"/>
              </a:rPr>
              <a:t> to the estimation of ambient pollutant concentration, impact on the local and distant environment. 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267200" y="4419600"/>
            <a:ext cx="4419600" cy="1749425"/>
          </a:xfrm>
          <a:prstGeom prst="rect">
            <a:avLst/>
          </a:prstGeom>
          <a:noFill/>
          <a:ln w="28575">
            <a:solidFill>
              <a:srgbClr val="8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99FF"/>
                </a:solidFill>
                <a:latin typeface="Arial" charset="0"/>
              </a:rPr>
              <a:t>Affected by</a:t>
            </a:r>
            <a:r>
              <a:rPr lang="en-US">
                <a:latin typeface="Arial" charset="0"/>
              </a:rPr>
              <a:t>: the initial sources conditions (exit velocity and temperature difference between the plume and the air), the stable class and stratification of the atmosphere, and the wind field.</a:t>
            </a:r>
          </a:p>
        </p:txBody>
      </p:sp>
    </p:spTree>
    <p:extLst>
      <p:ext uri="{BB962C8B-B14F-4D97-AF65-F5344CB8AC3E}">
        <p14:creationId xmlns:p14="http://schemas.microsoft.com/office/powerpoint/2010/main" val="393330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39825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r>
              <a:rPr lang="en-US" sz="3600" smtClean="0">
                <a:latin typeface="Comic Sans MS" charset="0"/>
              </a:rPr>
              <a:t>General calculation of plume rise</a:t>
            </a:r>
            <a:br>
              <a:rPr lang="en-US" sz="3600" smtClean="0">
                <a:latin typeface="Comic Sans MS" charset="0"/>
              </a:rPr>
            </a:br>
            <a:endParaRPr lang="en-US" sz="3600">
              <a:latin typeface="Comic Sans MS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43575" y="1752600"/>
            <a:ext cx="3200400" cy="1219200"/>
          </a:xfrm>
          <a:prstGeom prst="rect">
            <a:avLst/>
          </a:prstGeom>
          <a:noFill/>
          <a:ln w="28575">
            <a:solidFill>
              <a:srgbClr val="8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Font typeface="Wingdings" charset="0"/>
              <a:buNone/>
            </a:pPr>
            <a:r>
              <a:rPr lang="en-US" sz="1400" smtClean="0"/>
              <a:t>Basic formulas of plume rise</a:t>
            </a:r>
          </a:p>
          <a:p>
            <a:pPr marL="609600" indent="-609600">
              <a:lnSpc>
                <a:spcPct val="80000"/>
              </a:lnSpc>
              <a:buFont typeface="Wingdings" charset="0"/>
              <a:buNone/>
            </a:pPr>
            <a:r>
              <a:rPr lang="en-US" sz="1400" smtClean="0"/>
              <a:t>                         </a:t>
            </a:r>
            <a:endParaRPr lang="en-US" sz="140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519744"/>
              </p:ext>
            </p:extLst>
          </p:nvPr>
        </p:nvGraphicFramePr>
        <p:xfrm>
          <a:off x="6400800" y="2133600"/>
          <a:ext cx="14478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133600"/>
                        <a:ext cx="144780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 descr="hps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54102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8" descr="hps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1077" r="5875" b="10060"/>
          <a:stretch>
            <a:fillRect/>
          </a:stretch>
        </p:blipFill>
        <p:spPr bwMode="auto">
          <a:xfrm>
            <a:off x="5653088" y="3352800"/>
            <a:ext cx="3276600" cy="2792413"/>
          </a:xfrm>
          <a:prstGeom prst="rect">
            <a:avLst/>
          </a:prstGeom>
          <a:noFill/>
          <a:ln w="2857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00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28600" y="685800"/>
            <a:ext cx="8610600" cy="1143000"/>
          </a:xfrm>
          <a:prstGeom prst="rect">
            <a:avLst/>
          </a:prstGeom>
          <a:noFill/>
          <a:ln/>
        </p:spPr>
        <p:txBody>
          <a:bodyPr vert="horz" anchor="ctr">
            <a:normAutofit fontScale="85000"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r>
              <a:rPr lang="en-US" sz="3600" smtClean="0">
                <a:latin typeface="Comic Sans MS" charset="0"/>
              </a:rPr>
              <a:t>General calculation of plume rise (con</a:t>
            </a:r>
            <a:r>
              <a:rPr lang="ja-JP" altLang="en-US" sz="3600" smtClean="0">
                <a:latin typeface="Arial"/>
              </a:rPr>
              <a:t>’</a:t>
            </a:r>
            <a:r>
              <a:rPr lang="en-US" sz="3600" smtClean="0">
                <a:latin typeface="Comic Sans MS" charset="0"/>
              </a:rPr>
              <a:t>t)</a:t>
            </a:r>
            <a:br>
              <a:rPr lang="en-US" sz="3600" smtClean="0">
                <a:latin typeface="Comic Sans MS" charset="0"/>
              </a:rPr>
            </a:br>
            <a:endParaRPr lang="en-US" sz="3600">
              <a:latin typeface="Comic Sans MS" charset="0"/>
            </a:endParaRPr>
          </a:p>
        </p:txBody>
      </p:sp>
      <p:pic>
        <p:nvPicPr>
          <p:cNvPr id="7" name="Picture 5" descr="hp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" t="12053" r="5968" b="6841"/>
          <a:stretch>
            <a:fillRect/>
          </a:stretch>
        </p:blipFill>
        <p:spPr bwMode="auto">
          <a:xfrm>
            <a:off x="1219200" y="1905000"/>
            <a:ext cx="61722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767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8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US" smtClean="0"/>
              <a:t>Features of wild land fire plume  </a:t>
            </a:r>
          </a:p>
          <a:p>
            <a:pPr marL="609600" indent="-609600">
              <a:buFont typeface="Wingdings" charset="0"/>
              <a:buNone/>
            </a:pPr>
            <a:r>
              <a:rPr lang="en-US" smtClean="0"/>
              <a:t>  -  </a:t>
            </a:r>
            <a:r>
              <a:rPr lang="en-US" sz="2000" smtClean="0"/>
              <a:t>can not be treated in the same sense as those stack   </a:t>
            </a:r>
          </a:p>
          <a:p>
            <a:pPr marL="609600" indent="-609600">
              <a:buFont typeface="Wingdings" charset="0"/>
              <a:buNone/>
            </a:pPr>
            <a:r>
              <a:rPr lang="en-US" sz="2000" smtClean="0"/>
              <a:t>        point sources, but usually be considered as an </a:t>
            </a:r>
            <a:r>
              <a:rPr lang="en-US" sz="2000" b="1" smtClean="0"/>
              <a:t>area  </a:t>
            </a:r>
          </a:p>
          <a:p>
            <a:pPr marL="609600" indent="-609600">
              <a:buFont typeface="Wingdings" charset="0"/>
              <a:buNone/>
            </a:pPr>
            <a:r>
              <a:rPr lang="en-US" sz="2000" b="1" smtClean="0"/>
              <a:t>        source</a:t>
            </a:r>
            <a:r>
              <a:rPr lang="en-US" sz="2000" smtClean="0"/>
              <a:t>. </a:t>
            </a:r>
          </a:p>
          <a:p>
            <a:pPr marL="609600" indent="-609600">
              <a:buFont typeface="Wingdings" charset="0"/>
              <a:buNone/>
            </a:pPr>
            <a:r>
              <a:rPr lang="en-US" sz="2000" smtClean="0"/>
              <a:t>   -   with a low initial momentum, the wildfire plume rise is  </a:t>
            </a:r>
          </a:p>
          <a:p>
            <a:pPr marL="609600" indent="-609600">
              <a:buFont typeface="Wingdings" charset="0"/>
              <a:buNone/>
            </a:pPr>
            <a:r>
              <a:rPr lang="en-US" sz="2000" smtClean="0"/>
              <a:t>        dominated by the </a:t>
            </a:r>
            <a:r>
              <a:rPr lang="en-US" sz="2000" b="1" smtClean="0"/>
              <a:t>buoyancy</a:t>
            </a:r>
            <a:r>
              <a:rPr lang="en-US" sz="2000" smtClean="0"/>
              <a:t>. </a:t>
            </a:r>
          </a:p>
          <a:p>
            <a:pPr marL="609600" indent="-609600">
              <a:buFont typeface="Wingdings" charset="0"/>
              <a:buNone/>
            </a:pPr>
            <a:r>
              <a:rPr lang="en-US" sz="2000" smtClean="0"/>
              <a:t>   -    continue near-surface release.</a:t>
            </a:r>
            <a:endParaRPr lang="en-US" sz="200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09600" y="430213"/>
            <a:ext cx="8229600" cy="1139825"/>
          </a:xfrm>
          <a:prstGeom prst="rect">
            <a:avLst/>
          </a:prstGeom>
          <a:noFill/>
          <a:ln/>
        </p:spPr>
        <p:txBody>
          <a:bodyPr vert="horz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marL="838200" indent="-838200"/>
            <a:r>
              <a:rPr lang="en-US" sz="3600" smtClean="0">
                <a:latin typeface="Comic Sans MS" charset="0"/>
              </a:rPr>
              <a:t>Calculation of fire-plume rise</a:t>
            </a:r>
            <a:endParaRPr lang="en-US" sz="360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44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r>
              <a:rPr lang="en-US" sz="3600" smtClean="0">
                <a:latin typeface="Comic Sans MS" charset="0"/>
              </a:rPr>
              <a:t>Calculation of fire-plume rise</a:t>
            </a:r>
            <a:endParaRPr lang="en-US" sz="3600">
              <a:latin typeface="Comic Sans MS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endParaRPr lang="en-US" smtClean="0"/>
          </a:p>
          <a:p>
            <a:pPr>
              <a:buFont typeface="Wingdings" charset="0"/>
              <a:buNone/>
            </a:pPr>
            <a:r>
              <a:rPr lang="en-US" smtClean="0"/>
              <a:t>Basic equation</a:t>
            </a:r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533400" y="2819400"/>
          <a:ext cx="30480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Equation" r:id="rId3" imgW="2235200" imgH="647700" progId="Equation.3">
                  <p:embed/>
                </p:oleObj>
              </mc:Choice>
              <mc:Fallback>
                <p:oleObj name="Equation" r:id="rId3" imgW="22352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0"/>
                        <a:ext cx="3048000" cy="8826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8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267200" y="1495425"/>
            <a:ext cx="47244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Δh : the plume rise of fire plume, m</a:t>
            </a:r>
          </a:p>
          <a:p>
            <a:pPr eaLnBrk="1" hangingPunct="1"/>
            <a:r>
              <a:rPr lang="en-US" sz="1600">
                <a:latin typeface="Arial" charset="0"/>
              </a:rPr>
              <a:t>x: the downward distance, </a:t>
            </a:r>
          </a:p>
          <a:p>
            <a:pPr eaLnBrk="1" hangingPunct="1"/>
            <a:r>
              <a:rPr lang="en-US" sz="1600">
                <a:latin typeface="Arial" charset="0"/>
              </a:rPr>
              <a:t>r</a:t>
            </a:r>
            <a:r>
              <a:rPr lang="en-US" sz="1600" baseline="-25000">
                <a:latin typeface="Arial" charset="0"/>
              </a:rPr>
              <a:t>0</a:t>
            </a:r>
            <a:r>
              <a:rPr lang="en-US" sz="1600">
                <a:latin typeface="Arial" charset="0"/>
              </a:rPr>
              <a:t>:  fire radius, m</a:t>
            </a:r>
          </a:p>
          <a:p>
            <a:pPr eaLnBrk="1" hangingPunct="1"/>
            <a:r>
              <a:rPr lang="en-US" sz="1600">
                <a:latin typeface="Arial" charset="0"/>
              </a:rPr>
              <a:t>K:  the velocity ratio, (     )</a:t>
            </a:r>
          </a:p>
          <a:p>
            <a:pPr eaLnBrk="1" hangingPunct="1"/>
            <a:r>
              <a:rPr lang="en-US" sz="1600">
                <a:latin typeface="Arial" charset="0"/>
              </a:rPr>
              <a:t>U 10-m wind speed, m/s</a:t>
            </a:r>
          </a:p>
          <a:p>
            <a:pPr eaLnBrk="1" hangingPunct="1"/>
            <a:r>
              <a:rPr lang="en-US" sz="1600">
                <a:latin typeface="Arial" charset="0"/>
              </a:rPr>
              <a:t>β : the entrainment coefficient (β=0.6)</a:t>
            </a:r>
          </a:p>
          <a:p>
            <a:pPr eaLnBrk="1" hangingPunct="1"/>
            <a:r>
              <a:rPr lang="en-US" sz="1600">
                <a:latin typeface="Arial" charset="0"/>
              </a:rPr>
              <a:t>F : the Froude number,</a:t>
            </a:r>
          </a:p>
          <a:p>
            <a:pPr eaLnBrk="1" hangingPunct="1"/>
            <a:endParaRPr lang="en-US" sz="1600">
              <a:latin typeface="Arial" charset="0"/>
            </a:endParaRPr>
          </a:p>
          <a:p>
            <a:pPr eaLnBrk="1" hangingPunct="1"/>
            <a:endParaRPr lang="en-US" sz="1600">
              <a:latin typeface="Arial" charset="0"/>
            </a:endParaRPr>
          </a:p>
          <a:p>
            <a:pPr eaLnBrk="1" hangingPunct="1"/>
            <a:endParaRPr lang="en-US" sz="1600">
              <a:latin typeface="Arial" charset="0"/>
            </a:endParaRPr>
          </a:p>
          <a:p>
            <a:pPr eaLnBrk="1" hangingPunct="1"/>
            <a:r>
              <a:rPr lang="en-US" sz="1600">
                <a:latin typeface="Arial" charset="0"/>
              </a:rPr>
              <a:t>w</a:t>
            </a:r>
            <a:r>
              <a:rPr lang="en-US" sz="1600" baseline="-25000">
                <a:latin typeface="Arial" charset="0"/>
              </a:rPr>
              <a:t>0</a:t>
            </a:r>
            <a:r>
              <a:rPr lang="en-US" sz="1600">
                <a:latin typeface="Arial" charset="0"/>
              </a:rPr>
              <a:t> : the initial vertical velocity, m/s</a:t>
            </a:r>
          </a:p>
          <a:p>
            <a:pPr eaLnBrk="1" hangingPunct="1"/>
            <a:r>
              <a:rPr lang="en-US">
                <a:latin typeface="Arial" charset="0"/>
              </a:rPr>
              <a:t>ρ </a:t>
            </a:r>
            <a:r>
              <a:rPr lang="en-US" sz="1600" baseline="-25000">
                <a:latin typeface="Arial" charset="0"/>
              </a:rPr>
              <a:t>a</a:t>
            </a:r>
            <a:r>
              <a:rPr lang="en-US" sz="1600">
                <a:latin typeface="Arial" charset="0"/>
              </a:rPr>
              <a:t>: ambient density, kg/m3</a:t>
            </a:r>
          </a:p>
          <a:p>
            <a:pPr eaLnBrk="1" hangingPunct="1"/>
            <a:r>
              <a:rPr lang="en-US" sz="1600">
                <a:latin typeface="Arial" charset="0"/>
              </a:rPr>
              <a:t>Δρ: the initial density difference between ambient air and the fire plume. (ρ</a:t>
            </a:r>
            <a:r>
              <a:rPr lang="en-US" sz="1600" baseline="-25000">
                <a:latin typeface="Arial" charset="0"/>
              </a:rPr>
              <a:t>a</a:t>
            </a:r>
            <a:r>
              <a:rPr lang="en-US" sz="1600">
                <a:latin typeface="Arial" charset="0"/>
              </a:rPr>
              <a:t>-ρ</a:t>
            </a:r>
            <a:r>
              <a:rPr lang="en-US" sz="1600" baseline="-25000">
                <a:latin typeface="Arial" charset="0"/>
              </a:rPr>
              <a:t>p</a:t>
            </a:r>
            <a:r>
              <a:rPr lang="en-US" sz="1600">
                <a:latin typeface="Arial" charset="0"/>
              </a:rPr>
              <a:t>)</a:t>
            </a:r>
          </a:p>
          <a:p>
            <a:pPr eaLnBrk="1" hangingPunct="1"/>
            <a:endParaRPr lang="en-US" sz="1600">
              <a:latin typeface="Arial" charset="0"/>
            </a:endParaRPr>
          </a:p>
          <a:p>
            <a:pPr eaLnBrk="1" hangingPunct="1"/>
            <a:endParaRPr lang="en-US" sz="1600">
              <a:latin typeface="Arial" charset="0"/>
            </a:endParaRPr>
          </a:p>
          <a:p>
            <a:pPr eaLnBrk="1" hangingPunct="1"/>
            <a:endParaRPr lang="en-US" sz="1600">
              <a:latin typeface="Arial" charset="0"/>
            </a:endParaRPr>
          </a:p>
          <a:p>
            <a:pPr eaLnBrk="1" hangingPunct="1"/>
            <a:r>
              <a:rPr lang="en-US" sz="1600">
                <a:latin typeface="Arial" charset="0"/>
              </a:rPr>
              <a:t>T</a:t>
            </a:r>
            <a:r>
              <a:rPr lang="en-US" sz="1600" baseline="-25000">
                <a:latin typeface="Arial" charset="0"/>
              </a:rPr>
              <a:t>P</a:t>
            </a:r>
            <a:r>
              <a:rPr lang="en-US" sz="1600">
                <a:latin typeface="Arial" charset="0"/>
              </a:rPr>
              <a:t>, T</a:t>
            </a:r>
            <a:r>
              <a:rPr lang="en-US" sz="1600" baseline="-25000">
                <a:latin typeface="Arial" charset="0"/>
              </a:rPr>
              <a:t>a</a:t>
            </a:r>
            <a:r>
              <a:rPr lang="en-US" sz="1600">
                <a:latin typeface="Arial" charset="0"/>
              </a:rPr>
              <a:t> : temperature of plume and ambient respectively, K</a:t>
            </a:r>
          </a:p>
          <a:p>
            <a:pPr eaLnBrk="1" hangingPunct="1"/>
            <a:r>
              <a:rPr lang="en-US" sz="1600">
                <a:latin typeface="Arial" charset="0"/>
              </a:rPr>
              <a:t>r</a:t>
            </a:r>
            <a:r>
              <a:rPr lang="en-US" sz="1600" baseline="-25000">
                <a:latin typeface="Arial" charset="0"/>
              </a:rPr>
              <a:t>P</a:t>
            </a:r>
            <a:r>
              <a:rPr lang="en-US" sz="1600">
                <a:latin typeface="Arial" charset="0"/>
              </a:rPr>
              <a:t>: the radius of fire, m</a:t>
            </a:r>
          </a:p>
          <a:p>
            <a:pPr eaLnBrk="1" hangingPunct="1"/>
            <a:r>
              <a:rPr lang="en-US" sz="1600">
                <a:latin typeface="Arial" charset="0"/>
              </a:rPr>
              <a:t>Q</a:t>
            </a:r>
            <a:r>
              <a:rPr lang="en-US" sz="1600" baseline="-25000">
                <a:latin typeface="Arial" charset="0"/>
              </a:rPr>
              <a:t>h</a:t>
            </a:r>
            <a:r>
              <a:rPr lang="en-US" sz="1600">
                <a:latin typeface="Arial" charset="0"/>
              </a:rPr>
              <a:t>: the heat release rate, J/s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6324600" y="2166938"/>
          <a:ext cx="257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Equation" r:id="rId5" imgW="253890" imgH="431613" progId="Equation.3">
                  <p:embed/>
                </p:oleObj>
              </mc:Choice>
              <mc:Fallback>
                <p:oleObj name="Equation" r:id="rId5" imgW="25389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166938"/>
                        <a:ext cx="2571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5257800" y="3276600"/>
          <a:ext cx="9144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Equation" r:id="rId7" imgW="914400" imgH="584200" progId="Equation.3">
                  <p:embed/>
                </p:oleObj>
              </mc:Choice>
              <mc:Fallback>
                <p:oleObj name="Equation" r:id="rId7" imgW="914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76600"/>
                        <a:ext cx="91440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" name="Object 18"/>
          <p:cNvGraphicFramePr>
            <a:graphicFrameLocks noChangeAspect="1"/>
          </p:cNvGraphicFramePr>
          <p:nvPr/>
        </p:nvGraphicFramePr>
        <p:xfrm>
          <a:off x="5181600" y="5105400"/>
          <a:ext cx="13239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Equation" r:id="rId9" imgW="1320227" imgH="482391" progId="Equation.3">
                  <p:embed/>
                </p:oleObj>
              </mc:Choice>
              <mc:Fallback>
                <p:oleObj name="Equation" r:id="rId9" imgW="132022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05400"/>
                        <a:ext cx="13239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530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r>
              <a:rPr lang="en-US" sz="3600" smtClean="0">
                <a:latin typeface="Comic Sans MS" charset="0"/>
              </a:rPr>
              <a:t>Different cases of calculation of </a:t>
            </a:r>
            <a:br>
              <a:rPr lang="en-US" sz="3600" smtClean="0">
                <a:latin typeface="Comic Sans MS" charset="0"/>
              </a:rPr>
            </a:br>
            <a:r>
              <a:rPr lang="en-US" sz="3600" smtClean="0">
                <a:latin typeface="Comic Sans MS" charset="0"/>
              </a:rPr>
              <a:t>fire-plume rise</a:t>
            </a:r>
            <a:endParaRPr lang="en-US" sz="3600">
              <a:latin typeface="Comic Sans MS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US" smtClean="0"/>
              <a:t>Stable conditions</a:t>
            </a:r>
          </a:p>
          <a:p>
            <a:pPr marL="609600" indent="-609600">
              <a:buFont typeface="Wingdings" charset="0"/>
              <a:buNone/>
            </a:pPr>
            <a:r>
              <a:rPr lang="en-US" sz="2000" smtClean="0"/>
              <a:t>        </a:t>
            </a:r>
            <a:r>
              <a:rPr lang="en-US" sz="2000" smtClean="0">
                <a:solidFill>
                  <a:srgbClr val="0099FF"/>
                </a:solidFill>
              </a:rPr>
              <a:t>Plume rise is limited by thermal stratification </a:t>
            </a:r>
            <a:endParaRPr lang="en-US" sz="2000">
              <a:solidFill>
                <a:srgbClr val="0099FF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6995"/>
              </p:ext>
            </p:extLst>
          </p:nvPr>
        </p:nvGraphicFramePr>
        <p:xfrm>
          <a:off x="2286000" y="2971800"/>
          <a:ext cx="24384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Equation" r:id="rId3" imgW="1473200" imgH="584200" progId="Equation.3">
                  <p:embed/>
                </p:oleObj>
              </mc:Choice>
              <mc:Fallback>
                <p:oleObj name="Equation" r:id="rId3" imgW="14732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71800"/>
                        <a:ext cx="2438400" cy="9588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8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676400" y="4267200"/>
            <a:ext cx="4495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1400">
                <a:latin typeface="Arial" charset="0"/>
                <a:ea typeface="Times New Roman" charset="0"/>
                <a:cs typeface="Arial" charset="0"/>
              </a:rPr>
              <a:t>Δh</a:t>
            </a:r>
            <a:r>
              <a:rPr lang="en-US" sz="1400" baseline="-30000">
                <a:latin typeface="Arial" charset="0"/>
                <a:ea typeface="Times New Roman" charset="0"/>
                <a:cs typeface="Arial" charset="0"/>
              </a:rPr>
              <a:t>f</a:t>
            </a:r>
            <a:r>
              <a:rPr lang="en-US" sz="1400">
                <a:latin typeface="Arial" charset="0"/>
                <a:ea typeface="Times New Roman" charset="0"/>
                <a:cs typeface="Arial" charset="0"/>
              </a:rPr>
              <a:t> is the final rise, m</a:t>
            </a:r>
          </a:p>
          <a:p>
            <a:r>
              <a:rPr lang="en-US" sz="1400">
                <a:latin typeface="Arial" charset="0"/>
                <a:ea typeface="Times New Roman" charset="0"/>
                <a:cs typeface="Arial" charset="0"/>
              </a:rPr>
              <a:t> N is the Brunt Vasaila frequency</a:t>
            </a:r>
          </a:p>
          <a:p>
            <a:r>
              <a:rPr lang="en-US" sz="1400">
                <a:latin typeface="Arial" charset="0"/>
                <a:ea typeface="Times New Roman" charset="0"/>
                <a:cs typeface="Arial" charset="0"/>
              </a:rPr>
              <a:t>    </a:t>
            </a:r>
            <a:endParaRPr lang="en-US" sz="1100">
              <a:latin typeface="Arial" charset="0"/>
              <a:ea typeface="Times New Roman" charset="0"/>
              <a:cs typeface="Arial" charset="0"/>
            </a:endParaRPr>
          </a:p>
          <a:p>
            <a:r>
              <a:rPr lang="en-US" sz="1400">
                <a:latin typeface="Arial" charset="0"/>
                <a:ea typeface="Times New Roman" charset="0"/>
                <a:cs typeface="Arial" charset="0"/>
              </a:rPr>
              <a:t>             </a:t>
            </a:r>
            <a:endParaRPr lang="en-US">
              <a:latin typeface="Arial" charset="0"/>
              <a:ea typeface="Times New Roman" charset="0"/>
              <a:cs typeface="Arial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238442"/>
              </p:ext>
            </p:extLst>
          </p:nvPr>
        </p:nvGraphicFramePr>
        <p:xfrm>
          <a:off x="4648200" y="4343400"/>
          <a:ext cx="8858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Equation" r:id="rId5" imgW="888614" imgH="545863" progId="Equation.3">
                  <p:embed/>
                </p:oleObj>
              </mc:Choice>
              <mc:Fallback>
                <p:oleObj name="Equation" r:id="rId5" imgW="888614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343400"/>
                        <a:ext cx="8858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894013" y="3883025"/>
            <a:ext cx="430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latin typeface="Arial" charset="0"/>
                <a:cs typeface="Times New Roman" charset="0"/>
              </a:rPr>
              <a:t>     </a:t>
            </a:r>
            <a:endParaRPr lang="en-US" sz="1100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1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r>
              <a:rPr lang="en-US" sz="3600" smtClean="0">
                <a:latin typeface="Comic Sans MS" charset="0"/>
              </a:rPr>
              <a:t>Different cases of calculation of </a:t>
            </a:r>
            <a:br>
              <a:rPr lang="en-US" sz="3600" smtClean="0">
                <a:latin typeface="Comic Sans MS" charset="0"/>
              </a:rPr>
            </a:br>
            <a:r>
              <a:rPr lang="en-US" sz="3600" smtClean="0">
                <a:latin typeface="Comic Sans MS" charset="0"/>
              </a:rPr>
              <a:t>fire-plume rise (con</a:t>
            </a:r>
            <a:r>
              <a:rPr lang="ja-JP" altLang="en-US" sz="3600" smtClean="0">
                <a:latin typeface="Arial"/>
              </a:rPr>
              <a:t>’</a:t>
            </a:r>
            <a:r>
              <a:rPr lang="en-US" sz="3600" smtClean="0">
                <a:latin typeface="Comic Sans MS" charset="0"/>
              </a:rPr>
              <a:t>t)</a:t>
            </a:r>
            <a:endParaRPr lang="en-US" sz="3600">
              <a:latin typeface="Comic Sans MS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US" smtClean="0"/>
              <a:t>Neutral conditions</a:t>
            </a:r>
          </a:p>
          <a:p>
            <a:pPr marL="609600" indent="-609600">
              <a:buFont typeface="Wingdings" charset="0"/>
              <a:buNone/>
            </a:pPr>
            <a:r>
              <a:rPr lang="en-US" sz="2000" smtClean="0"/>
              <a:t>       </a:t>
            </a:r>
            <a:r>
              <a:rPr lang="en-US" sz="2000" smtClean="0">
                <a:solidFill>
                  <a:srgbClr val="0099FF"/>
                </a:solidFill>
              </a:rPr>
              <a:t>Ambient turbulence limits the final plume rise by breaking up the plume</a:t>
            </a:r>
            <a:endParaRPr lang="en-US" sz="2000">
              <a:solidFill>
                <a:srgbClr val="0099FF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326993"/>
              </p:ext>
            </p:extLst>
          </p:nvPr>
        </p:nvGraphicFramePr>
        <p:xfrm>
          <a:off x="2209800" y="3733800"/>
          <a:ext cx="22098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Equation" r:id="rId3" imgW="1485900" imgH="508000" progId="Equation.3">
                  <p:embed/>
                </p:oleObj>
              </mc:Choice>
              <mc:Fallback>
                <p:oleObj name="Equation" r:id="rId3" imgW="1485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33800"/>
                        <a:ext cx="2209800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05000" y="3581400"/>
            <a:ext cx="5029200" cy="944563"/>
          </a:xfrm>
          <a:prstGeom prst="rect">
            <a:avLst/>
          </a:prstGeom>
          <a:noFill/>
          <a:ln w="28575">
            <a:solidFill>
              <a:srgbClr val="8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                                                   </a:t>
            </a:r>
          </a:p>
          <a:p>
            <a:pPr eaLnBrk="1" hangingPunct="1"/>
            <a:r>
              <a:rPr lang="en-US">
                <a:latin typeface="Arial" charset="0"/>
              </a:rPr>
              <a:t>                                                     (Briggs, 1984)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600200" y="57912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u*: friction velocity, m/s</a:t>
            </a:r>
          </a:p>
        </p:txBody>
      </p:sp>
    </p:spTree>
    <p:extLst>
      <p:ext uri="{BB962C8B-B14F-4D97-AF65-F5344CB8AC3E}">
        <p14:creationId xmlns:p14="http://schemas.microsoft.com/office/powerpoint/2010/main" val="179860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Calibri" pitchFamily="34" charset="0"/>
              </a:rPr>
              <a:t>Types of Air Quality Models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lnSpc>
                <a:spcPct val="1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latin typeface="Calibri" pitchFamily="34" charset="0"/>
              </a:rPr>
              <a:t>Types of air quality models</a:t>
            </a:r>
          </a:p>
          <a:p>
            <a:pPr marL="640080" lvl="1" indent="-274320" fontAlgn="auto">
              <a:lnSpc>
                <a:spcPct val="1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alibri" pitchFamily="34" charset="0"/>
              </a:rPr>
              <a:t>Emission rate Modeling</a:t>
            </a:r>
          </a:p>
          <a:p>
            <a:pPr marL="640080" lvl="1" indent="-274320" fontAlgn="auto">
              <a:lnSpc>
                <a:spcPct val="1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alibri" pitchFamily="34" charset="0"/>
              </a:rPr>
              <a:t>Ambient Air Concentration Modeling</a:t>
            </a:r>
          </a:p>
          <a:p>
            <a:pPr marL="274320" indent="-274320" fontAlgn="auto">
              <a:lnSpc>
                <a:spcPct val="1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latin typeface="Calibri" pitchFamily="34" charset="0"/>
              </a:rPr>
              <a:t>Types of ground level concentration models</a:t>
            </a:r>
          </a:p>
          <a:p>
            <a:pPr marL="640080" lvl="1" indent="-274320" fontAlgn="auto">
              <a:lnSpc>
                <a:spcPct val="1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alibri" pitchFamily="34" charset="0"/>
              </a:rPr>
              <a:t>Physical Model / Mathematical Model </a:t>
            </a:r>
          </a:p>
          <a:p>
            <a:pPr marL="640080" lvl="1" indent="-274320" fontAlgn="auto">
              <a:lnSpc>
                <a:spcPct val="1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alibri" pitchFamily="34" charset="0"/>
              </a:rPr>
              <a:t>Historical Model </a:t>
            </a:r>
          </a:p>
          <a:p>
            <a:pPr marL="640080" lvl="1" indent="-274320" fontAlgn="auto">
              <a:lnSpc>
                <a:spcPct val="1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alibri" pitchFamily="34" charset="0"/>
              </a:rPr>
              <a:t>Trend Model </a:t>
            </a:r>
          </a:p>
          <a:p>
            <a:pPr marL="640080" lvl="1" indent="-274320" fontAlgn="auto">
              <a:lnSpc>
                <a:spcPct val="1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alibri" pitchFamily="34" charset="0"/>
              </a:rPr>
              <a:t>Prototype Model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r>
              <a:rPr lang="en-US" sz="3600" smtClean="0">
                <a:latin typeface="Comic Sans MS" charset="0"/>
              </a:rPr>
              <a:t>Different cases of calculation of </a:t>
            </a:r>
            <a:br>
              <a:rPr lang="en-US" sz="3600" smtClean="0">
                <a:latin typeface="Comic Sans MS" charset="0"/>
              </a:rPr>
            </a:br>
            <a:r>
              <a:rPr lang="en-US" sz="3600" smtClean="0">
                <a:latin typeface="Comic Sans MS" charset="0"/>
              </a:rPr>
              <a:t>fire-plume rise (con</a:t>
            </a:r>
            <a:r>
              <a:rPr lang="ja-JP" altLang="en-US" sz="3600" smtClean="0">
                <a:latin typeface="Arial"/>
              </a:rPr>
              <a:t>’</a:t>
            </a:r>
            <a:r>
              <a:rPr lang="en-US" sz="3600" smtClean="0">
                <a:latin typeface="Comic Sans MS" charset="0"/>
              </a:rPr>
              <a:t>t)</a:t>
            </a:r>
            <a:endParaRPr lang="en-US" sz="3600">
              <a:latin typeface="Comic Sans MS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US" smtClean="0"/>
              <a:t>Unstable conditions</a:t>
            </a:r>
          </a:p>
          <a:p>
            <a:pPr marL="609600" indent="-609600">
              <a:buFont typeface="Wingdings" charset="0"/>
              <a:buNone/>
            </a:pPr>
            <a:endParaRPr lang="en-US" sz="1800" smtClean="0"/>
          </a:p>
          <a:p>
            <a:pPr marL="609600" indent="-609600">
              <a:buFont typeface="Wingdings" charset="0"/>
              <a:buNone/>
            </a:pPr>
            <a:r>
              <a:rPr lang="en-US" sz="2000" smtClean="0">
                <a:solidFill>
                  <a:srgbClr val="0099FF"/>
                </a:solidFill>
              </a:rPr>
              <a:t>        Plume rise is also limited by turbulence </a:t>
            </a:r>
            <a:endParaRPr lang="en-US" sz="2000">
              <a:solidFill>
                <a:srgbClr val="0099FF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145489"/>
              </p:ext>
            </p:extLst>
          </p:nvPr>
        </p:nvGraphicFramePr>
        <p:xfrm>
          <a:off x="1828800" y="3048000"/>
          <a:ext cx="20288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Equation" r:id="rId3" imgW="1574800" imgH="723900" progId="Equation.3">
                  <p:embed/>
                </p:oleObj>
              </mc:Choice>
              <mc:Fallback>
                <p:oleObj name="Equation" r:id="rId3" imgW="15748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48000"/>
                        <a:ext cx="202882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00200" y="3048000"/>
            <a:ext cx="5791200" cy="944563"/>
          </a:xfrm>
          <a:prstGeom prst="rect">
            <a:avLst/>
          </a:prstGeom>
          <a:noFill/>
          <a:ln w="28575">
            <a:solidFill>
              <a:srgbClr val="8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                                          </a:t>
            </a:r>
          </a:p>
          <a:p>
            <a:pPr eaLnBrk="1" hangingPunct="1"/>
            <a:r>
              <a:rPr lang="en-US">
                <a:latin typeface="Arial" charset="0"/>
              </a:rPr>
              <a:t>                                          (Briggs, 1989; Weil, 1988)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676400" y="4419600"/>
            <a:ext cx="31019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latin typeface="Arial" charset="0"/>
                <a:cs typeface="Times New Roman" charset="0"/>
              </a:rPr>
              <a:t>z</a:t>
            </a:r>
            <a:r>
              <a:rPr lang="en-US" sz="1400" baseline="-30000">
                <a:latin typeface="Arial" charset="0"/>
                <a:cs typeface="Times New Roman" charset="0"/>
              </a:rPr>
              <a:t>i</a:t>
            </a:r>
            <a:r>
              <a:rPr lang="en-US" sz="1400">
                <a:latin typeface="Arial" charset="0"/>
                <a:cs typeface="Times New Roman" charset="0"/>
              </a:rPr>
              <a:t> : inversion height, m</a:t>
            </a:r>
            <a:endParaRPr lang="en-US" sz="1100">
              <a:latin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Times New Roman" charset="0"/>
              </a:rPr>
              <a:t>w</a:t>
            </a:r>
            <a:r>
              <a:rPr lang="en-US" sz="1400" baseline="-30000">
                <a:latin typeface="Arial" charset="0"/>
                <a:cs typeface="Times New Roman" charset="0"/>
              </a:rPr>
              <a:t>*: </a:t>
            </a:r>
            <a:r>
              <a:rPr lang="en-US" sz="1400">
                <a:latin typeface="Arial" charset="0"/>
                <a:cs typeface="Times New Roman" charset="0"/>
              </a:rPr>
              <a:t> the convection velocity scale, m/s</a:t>
            </a:r>
            <a:endParaRPr lang="en-US" sz="1100">
              <a:latin typeface="Arial" charset="0"/>
            </a:endParaRPr>
          </a:p>
          <a:p>
            <a:r>
              <a:rPr lang="en-US" sz="1400">
                <a:latin typeface="Arial" charset="0"/>
                <a:cs typeface="Times New Roman" charset="0"/>
              </a:rPr>
              <a:t>             </a:t>
            </a:r>
            <a:endParaRPr lang="en-US">
              <a:latin typeface="Arial" charset="0"/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882494"/>
              </p:ext>
            </p:extLst>
          </p:nvPr>
        </p:nvGraphicFramePr>
        <p:xfrm>
          <a:off x="4800600" y="4386263"/>
          <a:ext cx="15240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Equation" r:id="rId5" imgW="1270000" imgH="596900" progId="Equation.3">
                  <p:embed/>
                </p:oleObj>
              </mc:Choice>
              <mc:Fallback>
                <p:oleObj name="Equation" r:id="rId5" imgW="12700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386263"/>
                        <a:ext cx="152400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200" dirty="0" smtClean="0">
                <a:latin typeface="Calibri" pitchFamily="34" charset="0"/>
              </a:rPr>
              <a:t>Basic Segments of an Elevated Plume</a:t>
            </a:r>
            <a:endParaRPr lang="en-US" sz="4200" dirty="0">
              <a:latin typeface="Calibri" pitchFamily="34" charset="0"/>
            </a:endParaRPr>
          </a:p>
        </p:txBody>
      </p:sp>
      <p:pic>
        <p:nvPicPr>
          <p:cNvPr id="17410" name="Picture 4" descr="plum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5943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200" dirty="0" smtClean="0">
                <a:latin typeface="Calibri" pitchFamily="34" charset="0"/>
              </a:rPr>
              <a:t>Basic Segments of An Elevated Plume</a:t>
            </a:r>
            <a:endParaRPr lang="en-US" sz="4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924800" cy="5181600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en-US" sz="2600" dirty="0" smtClean="0">
                <a:latin typeface="Calibri" pitchFamily="34" charset="0"/>
              </a:rPr>
              <a:t>Initial phase</a:t>
            </a:r>
          </a:p>
          <a:p>
            <a:pPr marL="640080" lvl="1" indent="-27432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900" dirty="0" smtClean="0">
                <a:latin typeface="Calibri" pitchFamily="34" charset="0"/>
              </a:rPr>
              <a:t>Vertical Jet : Effluents are not deflected immediately upon entering the cross flow if (Vs / U &gt; 4 )</a:t>
            </a:r>
          </a:p>
          <a:p>
            <a:pPr marL="640080" lvl="1"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900" dirty="0" smtClean="0">
                <a:latin typeface="Calibri" pitchFamily="34" charset="0"/>
              </a:rPr>
              <a:t>Bent-Over Jet Section : Entrainment of the cross flow is rapid because by this time appreciable growth of vortices has taken place.</a:t>
            </a:r>
          </a:p>
          <a:p>
            <a:pPr marL="640080" lvl="1"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900" dirty="0" smtClean="0">
                <a:latin typeface="Calibri" pitchFamily="34" charset="0"/>
              </a:rPr>
              <a:t>Thermal Section : Self generated turbulence causes mixing and determines the growth of plume.</a:t>
            </a:r>
          </a:p>
          <a:p>
            <a:pPr marL="274320" indent="-27432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en-US" sz="2600" dirty="0" smtClean="0">
                <a:latin typeface="Calibri" pitchFamily="34" charset="0"/>
              </a:rPr>
              <a:t>Transition phase</a:t>
            </a:r>
          </a:p>
          <a:p>
            <a:pPr marL="640080" lvl="1" indent="-27432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900" dirty="0" smtClean="0">
                <a:latin typeface="Calibri" pitchFamily="34" charset="0"/>
              </a:rPr>
              <a:t>Plume's internal turbulence levels have dropped enough so that the atmospheric eddies in the inertial sub range determines the plume's growth.</a:t>
            </a:r>
          </a:p>
          <a:p>
            <a:pPr marL="274320" indent="-27432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en-US" sz="2600" dirty="0" smtClean="0">
                <a:latin typeface="Calibri" pitchFamily="34" charset="0"/>
              </a:rPr>
              <a:t>Diffusion phase</a:t>
            </a:r>
          </a:p>
          <a:p>
            <a:pPr marL="640080" lvl="1" indent="-27432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900" dirty="0" smtClean="0">
                <a:latin typeface="Calibri" pitchFamily="34" charset="0"/>
              </a:rPr>
              <a:t>The plume's own turbulence has dropped and energy containing eddies of atmospheric turbulence determine the growth of plume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5091113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Calibri" pitchFamily="34" charset="0"/>
              </a:rPr>
              <a:t>Dispersion of Heavy Gases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6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latin typeface="Calibri" pitchFamily="34" charset="0"/>
              </a:rPr>
              <a:t>Initial Acceleration Phase</a:t>
            </a:r>
          </a:p>
          <a:p>
            <a:pPr>
              <a:spcBef>
                <a:spcPct val="0"/>
              </a:spcBef>
            </a:pPr>
            <a:endParaRPr lang="en-US" smtClean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Calibri" pitchFamily="34" charset="0"/>
              </a:rPr>
              <a:t>Initial Dilution Phase</a:t>
            </a:r>
          </a:p>
          <a:p>
            <a:pPr>
              <a:spcBef>
                <a:spcPct val="0"/>
              </a:spcBef>
            </a:pPr>
            <a:endParaRPr lang="en-US" smtClean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Calibri" pitchFamily="34" charset="0"/>
              </a:rPr>
              <a:t>Slumping Phase (internal buoyancy-dominated dispersion )</a:t>
            </a:r>
          </a:p>
          <a:p>
            <a:pPr>
              <a:spcBef>
                <a:spcPct val="0"/>
              </a:spcBef>
            </a:pPr>
            <a:endParaRPr lang="en-US" smtClean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Calibri" pitchFamily="34" charset="0"/>
              </a:rPr>
              <a:t>Transition Phase</a:t>
            </a:r>
          </a:p>
          <a:p>
            <a:pPr>
              <a:spcBef>
                <a:spcPct val="0"/>
              </a:spcBef>
            </a:pPr>
            <a:endParaRPr lang="en-US" smtClean="0">
              <a:latin typeface="Calibri" pitchFamily="34" charset="0"/>
            </a:endParaRPr>
          </a:p>
          <a:p>
            <a:pPr marL="273050" lvl="1"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en-US" sz="2400" smtClean="0">
                <a:latin typeface="Calibri" pitchFamily="34" charset="0"/>
              </a:rPr>
              <a:t>Passive Phase ( atmospheric turbulence-dominated dispersion 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077200" cy="5943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smtClean="0">
                <a:latin typeface="Calibri" pitchFamily="34" charset="0"/>
              </a:rPr>
              <a:t>Types of Plume</a:t>
            </a:r>
          </a:p>
          <a:p>
            <a:pPr>
              <a:spcBef>
                <a:spcPct val="0"/>
              </a:spcBef>
            </a:pPr>
            <a:endParaRPr lang="en-US" smtClean="0">
              <a:latin typeface="Calibri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b="1" smtClean="0">
                <a:latin typeface="Calibri" pitchFamily="34" charset="0"/>
              </a:rPr>
              <a:t>Continuous Plume:</a:t>
            </a:r>
            <a:r>
              <a:rPr lang="en-US" smtClean="0">
                <a:latin typeface="Calibri" pitchFamily="34" charset="0"/>
              </a:rPr>
              <a:t> The release and the sampling time are long compared with the travel time.</a:t>
            </a:r>
          </a:p>
          <a:p>
            <a:pPr lvl="1">
              <a:spcBef>
                <a:spcPct val="0"/>
              </a:spcBef>
            </a:pPr>
            <a:endParaRPr lang="en-US" smtClean="0">
              <a:latin typeface="Calibri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b="1" smtClean="0">
                <a:latin typeface="Calibri" pitchFamily="34" charset="0"/>
              </a:rPr>
              <a:t> Puff Diffusion / Instantaneous Plume:</a:t>
            </a:r>
            <a:r>
              <a:rPr lang="en-US" smtClean="0">
                <a:latin typeface="Calibri" pitchFamily="34" charset="0"/>
              </a:rPr>
              <a:t> The release time or sampling time is short when compared with the travel time</a:t>
            </a:r>
          </a:p>
          <a:p>
            <a:pPr>
              <a:spcBef>
                <a:spcPct val="0"/>
              </a:spcBef>
            </a:pPr>
            <a:endParaRPr lang="en-US" smtClean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b="1" smtClean="0">
                <a:latin typeface="Calibri" pitchFamily="34" charset="0"/>
              </a:rPr>
              <a:t>Types of Plume Rise</a:t>
            </a:r>
          </a:p>
          <a:p>
            <a:pPr>
              <a:spcBef>
                <a:spcPct val="0"/>
              </a:spcBef>
            </a:pPr>
            <a:endParaRPr lang="en-US" smtClean="0">
              <a:latin typeface="Calibri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b="1" smtClean="0">
                <a:latin typeface="Calibri" pitchFamily="34" charset="0"/>
              </a:rPr>
              <a:t>Buoyancy Effect:</a:t>
            </a:r>
            <a:r>
              <a:rPr lang="en-US" smtClean="0">
                <a:latin typeface="Calibri" pitchFamily="34" charset="0"/>
              </a:rPr>
              <a:t> Rise due to the temperature difference between stack plume and ambient air.</a:t>
            </a:r>
          </a:p>
          <a:p>
            <a:pPr lvl="1">
              <a:spcBef>
                <a:spcPct val="0"/>
              </a:spcBef>
            </a:pPr>
            <a:endParaRPr lang="en-US" smtClean="0">
              <a:latin typeface="Calibri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b="1" smtClean="0">
                <a:latin typeface="Calibri" pitchFamily="34" charset="0"/>
              </a:rPr>
              <a:t>Momentum Rise:</a:t>
            </a:r>
            <a:r>
              <a:rPr lang="en-US" smtClean="0">
                <a:latin typeface="Calibri" pitchFamily="34" charset="0"/>
              </a:rPr>
              <a:t> Rise due to exit velocity of the effluents (emissions).</a:t>
            </a:r>
          </a:p>
          <a:p>
            <a:pPr lvl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835</TotalTime>
  <Words>1368</Words>
  <Application>Microsoft Macintosh PowerPoint</Application>
  <PresentationFormat>On-screen Show (4:3)</PresentationFormat>
  <Paragraphs>288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Oriel</vt:lpstr>
      <vt:lpstr>Equation</vt:lpstr>
      <vt:lpstr>Microsoft Equation 3.0</vt:lpstr>
      <vt:lpstr>Plume Rise</vt:lpstr>
      <vt:lpstr>Purpose of Air Quality Modeling </vt:lpstr>
      <vt:lpstr>Atmospheric Transport</vt:lpstr>
      <vt:lpstr>Types of Air Quality Models</vt:lpstr>
      <vt:lpstr>Basic Segments of an Elevated Plume</vt:lpstr>
      <vt:lpstr>Basic Segments of An Elevated Plume</vt:lpstr>
      <vt:lpstr>PowerPoint Presentation</vt:lpstr>
      <vt:lpstr>Dispersion of Heavy Gases</vt:lpstr>
      <vt:lpstr>PowerPoint Presentation</vt:lpstr>
      <vt:lpstr>Concept of Plume Penetration</vt:lpstr>
      <vt:lpstr>Concept of Plume Penetration</vt:lpstr>
      <vt:lpstr>Effect of Temperature Profile on Plume Rise</vt:lpstr>
      <vt:lpstr>Plume Rise Models</vt:lpstr>
      <vt:lpstr>                     TERMS USED IN PLUME RISE CALCULATIONS</vt:lpstr>
      <vt:lpstr>Stability Parameter</vt:lpstr>
      <vt:lpstr>Analytical Solutions</vt:lpstr>
      <vt:lpstr>Analytical Solutions</vt:lpstr>
      <vt:lpstr>Determination of the Type of Plume (Momentum or Buoyant)</vt:lpstr>
      <vt:lpstr>Plumes Under Calm Conditions and Jets</vt:lpstr>
      <vt:lpstr>PowerPoint Presentation</vt:lpstr>
      <vt:lpstr>Solution</vt:lpstr>
      <vt:lpstr>PowerPoint Presentation</vt:lpstr>
      <vt:lpstr>Solution</vt:lpstr>
      <vt:lpstr>Semi-Empirical Equations</vt:lpstr>
      <vt:lpstr>Numerical Models</vt:lpstr>
      <vt:lpstr>Numerical Models</vt:lpstr>
      <vt:lpstr>PowerPoint Presentation</vt:lpstr>
      <vt:lpstr>Problems</vt:lpstr>
      <vt:lpstr>PROBLEM</vt:lpstr>
      <vt:lpstr>Procedure</vt:lpstr>
      <vt:lpstr>PROBLEM</vt:lpstr>
      <vt:lpstr>PowerPoint Presentation</vt:lpstr>
      <vt:lpstr>Introduction of plume rise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Plume Rise</dc:title>
  <dc:creator/>
  <cp:lastModifiedBy>egemen sakın</cp:lastModifiedBy>
  <cp:revision>82</cp:revision>
  <dcterms:created xsi:type="dcterms:W3CDTF">2006-08-16T00:00:00Z</dcterms:created>
  <dcterms:modified xsi:type="dcterms:W3CDTF">2019-09-17T19:44:43Z</dcterms:modified>
</cp:coreProperties>
</file>