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 id="262" r:id="rId8"/>
    <p:sldId id="264"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63"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8" r:id="rId42"/>
    <p:sldId id="299" r:id="rId43"/>
    <p:sldId id="300" r:id="rId44"/>
    <p:sldId id="301" r:id="rId45"/>
    <p:sldId id="302" r:id="rId4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07" d="100"/>
          <a:sy n="107" d="100"/>
        </p:scale>
        <p:origin x="-448" y="-96"/>
      </p:cViewPr>
      <p:guideLst>
        <p:guide orient="horz" pos="2160"/>
        <p:guide pos="3840"/>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FFC2BFBC-BEFC-4595-80F7-0C165C39B8FA}" type="datetimeFigureOut">
              <a:rPr lang="tr-TR" smtClean="0"/>
              <a:t>26.12.19</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2E8DDB1-7AE4-4E66-A12C-69FF139096C7}" type="slidenum">
              <a:rPr lang="tr-TR" smtClean="0"/>
              <a:t>‹#›</a:t>
            </a:fld>
            <a:endParaRPr lang="tr-TR"/>
          </a:p>
        </p:txBody>
      </p:sp>
    </p:spTree>
    <p:extLst>
      <p:ext uri="{BB962C8B-B14F-4D97-AF65-F5344CB8AC3E}">
        <p14:creationId xmlns:p14="http://schemas.microsoft.com/office/powerpoint/2010/main" val="4185797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FC2BFBC-BEFC-4595-80F7-0C165C39B8FA}" type="datetimeFigureOut">
              <a:rPr lang="tr-TR" smtClean="0"/>
              <a:t>26.12.19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2E8DDB1-7AE4-4E66-A12C-69FF139096C7}" type="slidenum">
              <a:rPr lang="tr-TR" smtClean="0"/>
              <a:t>‹#›</a:t>
            </a:fld>
            <a:endParaRPr lang="tr-TR"/>
          </a:p>
        </p:txBody>
      </p:sp>
    </p:spTree>
    <p:extLst>
      <p:ext uri="{BB962C8B-B14F-4D97-AF65-F5344CB8AC3E}">
        <p14:creationId xmlns:p14="http://schemas.microsoft.com/office/powerpoint/2010/main" val="4229721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FFC2BFBC-BEFC-4595-80F7-0C165C39B8FA}" type="datetimeFigureOut">
              <a:rPr lang="tr-TR" smtClean="0"/>
              <a:t>26.12.19</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2E8DDB1-7AE4-4E66-A12C-69FF139096C7}" type="slidenum">
              <a:rPr lang="tr-TR" smtClean="0"/>
              <a:t>‹#›</a:t>
            </a:fld>
            <a:endParaRPr lang="tr-TR"/>
          </a:p>
        </p:txBody>
      </p:sp>
    </p:spTree>
    <p:extLst>
      <p:ext uri="{BB962C8B-B14F-4D97-AF65-F5344CB8AC3E}">
        <p14:creationId xmlns:p14="http://schemas.microsoft.com/office/powerpoint/2010/main" val="2011106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FC2BFBC-BEFC-4595-80F7-0C165C39B8FA}" type="datetimeFigureOut">
              <a:rPr lang="tr-TR" smtClean="0"/>
              <a:t>26.12.19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D2E8DDB1-7AE4-4E66-A12C-69FF139096C7}" type="slidenum">
              <a:rPr lang="tr-TR" smtClean="0"/>
              <a:t>‹#›</a:t>
            </a:fld>
            <a:endParaRPr lang="tr-TR"/>
          </a:p>
        </p:txBody>
      </p:sp>
    </p:spTree>
    <p:extLst>
      <p:ext uri="{BB962C8B-B14F-4D97-AF65-F5344CB8AC3E}">
        <p14:creationId xmlns:p14="http://schemas.microsoft.com/office/powerpoint/2010/main" val="2285645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FFC2BFBC-BEFC-4595-80F7-0C165C39B8FA}" type="datetimeFigureOut">
              <a:rPr lang="tr-TR" smtClean="0"/>
              <a:t>26.12.19</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2E8DDB1-7AE4-4E66-A12C-69FF139096C7}" type="slidenum">
              <a:rPr lang="tr-TR" smtClean="0"/>
              <a:t>‹#›</a:t>
            </a:fld>
            <a:endParaRPr lang="tr-TR"/>
          </a:p>
        </p:txBody>
      </p:sp>
    </p:spTree>
    <p:extLst>
      <p:ext uri="{BB962C8B-B14F-4D97-AF65-F5344CB8AC3E}">
        <p14:creationId xmlns:p14="http://schemas.microsoft.com/office/powerpoint/2010/main" val="2983255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FC2BFBC-BEFC-4595-80F7-0C165C39B8FA}" type="datetimeFigureOut">
              <a:rPr lang="tr-TR" smtClean="0"/>
              <a:t>26.12.19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2E8DDB1-7AE4-4E66-A12C-69FF139096C7}" type="slidenum">
              <a:rPr lang="tr-TR" smtClean="0"/>
              <a:t>‹#›</a:t>
            </a:fld>
            <a:endParaRPr lang="tr-TR"/>
          </a:p>
        </p:txBody>
      </p:sp>
    </p:spTree>
    <p:extLst>
      <p:ext uri="{BB962C8B-B14F-4D97-AF65-F5344CB8AC3E}">
        <p14:creationId xmlns:p14="http://schemas.microsoft.com/office/powerpoint/2010/main" val="440465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FC2BFBC-BEFC-4595-80F7-0C165C39B8FA}" type="datetimeFigureOut">
              <a:rPr lang="tr-TR" smtClean="0"/>
              <a:t>26.12.19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2E8DDB1-7AE4-4E66-A12C-69FF139096C7}" type="slidenum">
              <a:rPr lang="tr-TR" smtClean="0"/>
              <a:t>‹#›</a:t>
            </a:fld>
            <a:endParaRPr lang="tr-TR"/>
          </a:p>
        </p:txBody>
      </p:sp>
    </p:spTree>
    <p:extLst>
      <p:ext uri="{BB962C8B-B14F-4D97-AF65-F5344CB8AC3E}">
        <p14:creationId xmlns:p14="http://schemas.microsoft.com/office/powerpoint/2010/main" val="1953512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FC2BFBC-BEFC-4595-80F7-0C165C39B8FA}" type="datetimeFigureOut">
              <a:rPr lang="tr-TR" smtClean="0"/>
              <a:t>26.12.19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2E8DDB1-7AE4-4E66-A12C-69FF139096C7}" type="slidenum">
              <a:rPr lang="tr-TR" smtClean="0"/>
              <a:t>‹#›</a:t>
            </a:fld>
            <a:endParaRPr lang="tr-TR"/>
          </a:p>
        </p:txBody>
      </p:sp>
    </p:spTree>
    <p:extLst>
      <p:ext uri="{BB962C8B-B14F-4D97-AF65-F5344CB8AC3E}">
        <p14:creationId xmlns:p14="http://schemas.microsoft.com/office/powerpoint/2010/main" val="3356166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2BFBC-BEFC-4595-80F7-0C165C39B8FA}" type="datetimeFigureOut">
              <a:rPr lang="tr-TR" smtClean="0"/>
              <a:t>26.12.19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2E8DDB1-7AE4-4E66-A12C-69FF139096C7}" type="slidenum">
              <a:rPr lang="tr-TR" smtClean="0"/>
              <a:t>‹#›</a:t>
            </a:fld>
            <a:endParaRPr lang="tr-TR"/>
          </a:p>
        </p:txBody>
      </p:sp>
    </p:spTree>
    <p:extLst>
      <p:ext uri="{BB962C8B-B14F-4D97-AF65-F5344CB8AC3E}">
        <p14:creationId xmlns:p14="http://schemas.microsoft.com/office/powerpoint/2010/main" val="2058243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FC2BFBC-BEFC-4595-80F7-0C165C39B8FA}" type="datetimeFigureOut">
              <a:rPr lang="tr-TR" smtClean="0"/>
              <a:t>26.12.19</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2E8DDB1-7AE4-4E66-A12C-69FF139096C7}" type="slidenum">
              <a:rPr lang="tr-TR" smtClean="0"/>
              <a:t>‹#›</a:t>
            </a:fld>
            <a:endParaRPr lang="tr-TR"/>
          </a:p>
        </p:txBody>
      </p:sp>
    </p:spTree>
    <p:extLst>
      <p:ext uri="{BB962C8B-B14F-4D97-AF65-F5344CB8AC3E}">
        <p14:creationId xmlns:p14="http://schemas.microsoft.com/office/powerpoint/2010/main" val="2472078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FC2BFBC-BEFC-4595-80F7-0C165C39B8FA}" type="datetimeFigureOut">
              <a:rPr lang="tr-TR" smtClean="0"/>
              <a:t>26.12.19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2E8DDB1-7AE4-4E66-A12C-69FF139096C7}" type="slidenum">
              <a:rPr lang="tr-TR" smtClean="0"/>
              <a:t>‹#›</a:t>
            </a:fld>
            <a:endParaRPr lang="tr-TR"/>
          </a:p>
        </p:txBody>
      </p:sp>
    </p:spTree>
    <p:extLst>
      <p:ext uri="{BB962C8B-B14F-4D97-AF65-F5344CB8AC3E}">
        <p14:creationId xmlns:p14="http://schemas.microsoft.com/office/powerpoint/2010/main" val="17380296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FC2BFBC-BEFC-4595-80F7-0C165C39B8FA}" type="datetimeFigureOut">
              <a:rPr lang="tr-TR" smtClean="0"/>
              <a:t>26.12.19</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2E8DDB1-7AE4-4E66-A12C-69FF139096C7}"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794527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epa.gov/urban-air-toxics/urban-air-toxic-pollutants" TargetMode="External"/><Relationship Id="rId3" Type="http://schemas.openxmlformats.org/officeDocument/2006/relationships/hyperlink" Target="https://www.epa.gov/urban-air-toxics/area-sources-urban-air-toxic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epa.gov/haps/initial-list-hazardous-air-pollutants-modifications" TargetMode="Externa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 Id="rId3"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 Id="rId3"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epa.gov/haps/initial-list-hazardous-air-pollutants-modifications%23mods"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b="1" dirty="0" err="1" smtClean="0"/>
              <a:t>Hazardous-Toxıc</a:t>
            </a:r>
            <a:r>
              <a:rPr lang="tr-TR" b="1" dirty="0" smtClean="0"/>
              <a:t> </a:t>
            </a:r>
            <a:r>
              <a:rPr lang="tr-TR" b="1" dirty="0" err="1" smtClean="0"/>
              <a:t>AIr</a:t>
            </a:r>
            <a:r>
              <a:rPr lang="tr-TR" b="1" dirty="0" smtClean="0"/>
              <a:t> </a:t>
            </a:r>
            <a:r>
              <a:rPr lang="tr-TR" b="1" dirty="0" err="1"/>
              <a:t>Pollutants</a:t>
            </a:r>
            <a:r>
              <a:rPr lang="tr-TR" b="1" dirty="0"/>
              <a:t/>
            </a:r>
            <a:br>
              <a:rPr lang="tr-TR" b="1" dirty="0"/>
            </a:br>
            <a:endParaRPr lang="tr-TR" dirty="0"/>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1960193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1981200" y="1600201"/>
            <a:ext cx="8229600" cy="2548880"/>
          </a:xfrm>
        </p:spPr>
        <p:txBody>
          <a:bodyPr>
            <a:normAutofit/>
          </a:bodyPr>
          <a:lstStyle/>
          <a:p>
            <a:r>
              <a:rPr lang="en-US" dirty="0"/>
              <a:t>Once toxic air pollutants enter the body, some persistent toxic air pollutants accumulate in body tissues</a:t>
            </a:r>
            <a:r>
              <a:rPr lang="en-US" dirty="0" smtClean="0"/>
              <a:t>.</a:t>
            </a:r>
            <a:endParaRPr lang="tr-TR" dirty="0" smtClean="0"/>
          </a:p>
          <a:p>
            <a:r>
              <a:rPr lang="en-US" dirty="0" smtClean="0"/>
              <a:t>Predators </a:t>
            </a:r>
            <a:r>
              <a:rPr lang="en-US" dirty="0"/>
              <a:t>typically accumulate even greater pollutant concentrations than their contaminated prey. </a:t>
            </a:r>
            <a:endParaRPr lang="tr-TR" dirty="0" smtClean="0"/>
          </a:p>
          <a:p>
            <a:r>
              <a:rPr lang="en-US" dirty="0" smtClean="0"/>
              <a:t>As </a:t>
            </a:r>
            <a:r>
              <a:rPr lang="en-US" dirty="0"/>
              <a:t>a result, people and other animals at the top of the food chain who eat contaminated fish or meat are exposed to concentrations that are much higher than the concentrations in the water, air, or soil.</a:t>
            </a:r>
            <a:endParaRPr lang="tr-TR" dirty="0"/>
          </a:p>
        </p:txBody>
      </p:sp>
    </p:spTree>
    <p:extLst>
      <p:ext uri="{BB962C8B-B14F-4D97-AF65-F5344CB8AC3E}">
        <p14:creationId xmlns:p14="http://schemas.microsoft.com/office/powerpoint/2010/main" val="20660985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72034" y="858951"/>
            <a:ext cx="8229600" cy="1143000"/>
          </a:xfrm>
        </p:spPr>
        <p:txBody>
          <a:bodyPr>
            <a:normAutofit fontScale="90000"/>
          </a:bodyPr>
          <a:lstStyle/>
          <a:p>
            <a:r>
              <a:rPr lang="en-US" b="1" dirty="0"/>
              <a:t>What </a:t>
            </a:r>
            <a:r>
              <a:rPr lang="tr-TR" b="1" dirty="0" smtClean="0"/>
              <a:t>I</a:t>
            </a:r>
            <a:r>
              <a:rPr lang="en-US" b="1" dirty="0" smtClean="0"/>
              <a:t>s Be</a:t>
            </a:r>
            <a:r>
              <a:rPr lang="tr-TR" b="1" dirty="0" smtClean="0"/>
              <a:t>I</a:t>
            </a:r>
            <a:r>
              <a:rPr lang="en-US" b="1" dirty="0" err="1" smtClean="0"/>
              <a:t>ng</a:t>
            </a:r>
            <a:r>
              <a:rPr lang="en-US" b="1" dirty="0" smtClean="0"/>
              <a:t> </a:t>
            </a:r>
            <a:r>
              <a:rPr lang="en-US" b="1" dirty="0"/>
              <a:t>Done to Reduce Hazardous </a:t>
            </a:r>
            <a:r>
              <a:rPr lang="en-US" b="1" dirty="0" smtClean="0"/>
              <a:t>A</a:t>
            </a:r>
            <a:r>
              <a:rPr lang="tr-TR" b="1" dirty="0" smtClean="0"/>
              <a:t>I</a:t>
            </a:r>
            <a:r>
              <a:rPr lang="en-US" b="1" dirty="0" smtClean="0"/>
              <a:t>r </a:t>
            </a:r>
            <a:r>
              <a:rPr lang="en-US" b="1" dirty="0"/>
              <a:t>Pollutants?</a:t>
            </a:r>
            <a:br>
              <a:rPr lang="en-US" b="1" dirty="0"/>
            </a:br>
            <a:endParaRPr lang="tr-TR" dirty="0"/>
          </a:p>
        </p:txBody>
      </p:sp>
      <p:sp>
        <p:nvSpPr>
          <p:cNvPr id="3" name="İçerik Yer Tutucusu 2"/>
          <p:cNvSpPr>
            <a:spLocks noGrp="1"/>
          </p:cNvSpPr>
          <p:nvPr>
            <p:ph idx="1"/>
          </p:nvPr>
        </p:nvSpPr>
        <p:spPr/>
        <p:txBody>
          <a:bodyPr>
            <a:normAutofit/>
          </a:bodyPr>
          <a:lstStyle/>
          <a:p>
            <a:r>
              <a:rPr lang="en-US" dirty="0"/>
              <a:t>EPA and </a:t>
            </a:r>
            <a:r>
              <a:rPr lang="en-US" dirty="0" smtClean="0"/>
              <a:t>partners have </a:t>
            </a:r>
            <a:r>
              <a:rPr lang="en-US" dirty="0"/>
              <a:t>taken significant steps to dramatically reduce toxic air pollutants and provide important health protections for Americans nationwide. </a:t>
            </a:r>
            <a:endParaRPr lang="tr-TR" dirty="0" smtClean="0"/>
          </a:p>
          <a:p>
            <a:r>
              <a:rPr lang="en-US" dirty="0" smtClean="0"/>
              <a:t>These </a:t>
            </a:r>
            <a:r>
              <a:rPr lang="en-US" dirty="0"/>
              <a:t>steps include: </a:t>
            </a:r>
            <a:endParaRPr lang="tr-TR" dirty="0" smtClean="0"/>
          </a:p>
          <a:p>
            <a:pPr lvl="1"/>
            <a:r>
              <a:rPr lang="en-US" dirty="0" smtClean="0"/>
              <a:t>reducing </a:t>
            </a:r>
            <a:r>
              <a:rPr lang="en-US" dirty="0"/>
              <a:t>toxic emissions from industrial sources</a:t>
            </a:r>
            <a:r>
              <a:rPr lang="en-US" dirty="0" smtClean="0"/>
              <a:t>;</a:t>
            </a:r>
            <a:endParaRPr lang="tr-TR" dirty="0" smtClean="0"/>
          </a:p>
          <a:p>
            <a:pPr lvl="1"/>
            <a:r>
              <a:rPr lang="en-US" dirty="0" smtClean="0"/>
              <a:t> </a:t>
            </a:r>
            <a:r>
              <a:rPr lang="en-US" dirty="0"/>
              <a:t>reducing emissions from vehicles and engines through new stringent emission standards and cleaner burning gasoline; </a:t>
            </a:r>
            <a:endParaRPr lang="tr-TR" dirty="0" smtClean="0"/>
          </a:p>
          <a:p>
            <a:pPr lvl="1"/>
            <a:r>
              <a:rPr lang="en-US" dirty="0" smtClean="0"/>
              <a:t>and </a:t>
            </a:r>
            <a:r>
              <a:rPr lang="en-US" dirty="0"/>
              <a:t>addressing indoor air pollution though voluntary programs.</a:t>
            </a:r>
            <a:endParaRPr lang="tr-TR" dirty="0"/>
          </a:p>
        </p:txBody>
      </p:sp>
    </p:spTree>
    <p:extLst>
      <p:ext uri="{BB962C8B-B14F-4D97-AF65-F5344CB8AC3E}">
        <p14:creationId xmlns:p14="http://schemas.microsoft.com/office/powerpoint/2010/main" val="302558570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Urban </a:t>
            </a:r>
            <a:r>
              <a:rPr lang="tr-TR" b="1" dirty="0" err="1" smtClean="0"/>
              <a:t>AIr</a:t>
            </a:r>
            <a:r>
              <a:rPr lang="tr-TR" b="1" dirty="0" smtClean="0"/>
              <a:t> </a:t>
            </a:r>
            <a:r>
              <a:rPr lang="tr-TR" b="1" dirty="0" err="1" smtClean="0"/>
              <a:t>ToxIcs</a:t>
            </a:r>
            <a:r>
              <a:rPr lang="tr-TR" b="1" dirty="0"/>
              <a:t/>
            </a:r>
            <a:br>
              <a:rPr lang="tr-TR" b="1" dirty="0"/>
            </a:br>
            <a:endParaRPr lang="tr-TR" dirty="0"/>
          </a:p>
        </p:txBody>
      </p:sp>
      <p:sp>
        <p:nvSpPr>
          <p:cNvPr id="3" name="İçerik Yer Tutucusu 2"/>
          <p:cNvSpPr>
            <a:spLocks noGrp="1"/>
          </p:cNvSpPr>
          <p:nvPr>
            <p:ph idx="1"/>
          </p:nvPr>
        </p:nvSpPr>
        <p:spPr>
          <a:xfrm>
            <a:off x="1981200" y="1600200"/>
            <a:ext cx="8229600" cy="3816927"/>
          </a:xfrm>
        </p:spPr>
        <p:txBody>
          <a:bodyPr>
            <a:normAutofit/>
          </a:bodyPr>
          <a:lstStyle/>
          <a:p>
            <a:r>
              <a:rPr lang="en-US" dirty="0"/>
              <a:t>Reducing emissions of urban air toxics has been a priority for EPA since the passage of the Clean Air Act Amendments in 1990. </a:t>
            </a:r>
            <a:endParaRPr lang="tr-TR" dirty="0" smtClean="0"/>
          </a:p>
          <a:p>
            <a:r>
              <a:rPr lang="en-US" dirty="0" smtClean="0"/>
              <a:t>In </a:t>
            </a:r>
            <a:r>
              <a:rPr lang="en-US" dirty="0"/>
              <a:t>the last two decades we've seen significant reductions in urban air toxics as a result of </a:t>
            </a:r>
            <a:r>
              <a:rPr lang="en-US" dirty="0" smtClean="0"/>
              <a:t>regulations </a:t>
            </a:r>
            <a:r>
              <a:rPr lang="en-US" dirty="0"/>
              <a:t>and enforcement </a:t>
            </a:r>
            <a:r>
              <a:rPr lang="en-US" dirty="0" smtClean="0"/>
              <a:t>action</a:t>
            </a:r>
            <a:r>
              <a:rPr lang="tr-TR" dirty="0" smtClean="0"/>
              <a:t>s.</a:t>
            </a:r>
          </a:p>
          <a:p>
            <a:r>
              <a:rPr lang="en-US" dirty="0" smtClean="0"/>
              <a:t>Even </a:t>
            </a:r>
            <a:r>
              <a:rPr lang="en-US" dirty="0"/>
              <a:t>with this progress, additional work remains to improve our understanding of urban air toxics and to effectively reduce remaining risks, particularly in overburdened communities.</a:t>
            </a:r>
            <a:endParaRPr lang="tr-TR" dirty="0"/>
          </a:p>
        </p:txBody>
      </p:sp>
    </p:spTree>
    <p:extLst>
      <p:ext uri="{BB962C8B-B14F-4D97-AF65-F5344CB8AC3E}">
        <p14:creationId xmlns:p14="http://schemas.microsoft.com/office/powerpoint/2010/main" val="313469810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b="1" dirty="0"/>
              <a:t>What are urban </a:t>
            </a:r>
            <a:r>
              <a:rPr lang="en-US" b="1" dirty="0" smtClean="0"/>
              <a:t>a</a:t>
            </a:r>
            <a:r>
              <a:rPr lang="tr-TR" b="1" dirty="0" smtClean="0"/>
              <a:t>I</a:t>
            </a:r>
            <a:r>
              <a:rPr lang="en-US" b="1" dirty="0" smtClean="0"/>
              <a:t>r </a:t>
            </a:r>
            <a:r>
              <a:rPr lang="en-US" b="1" dirty="0" err="1" smtClean="0"/>
              <a:t>tox</a:t>
            </a:r>
            <a:r>
              <a:rPr lang="tr-TR" b="1" dirty="0" smtClean="0"/>
              <a:t>I</a:t>
            </a:r>
            <a:r>
              <a:rPr lang="en-US" b="1" dirty="0" err="1" smtClean="0"/>
              <a:t>cs</a:t>
            </a:r>
            <a:r>
              <a:rPr lang="en-US" b="1" dirty="0"/>
              <a:t>?</a:t>
            </a:r>
            <a:endParaRPr lang="tr-TR" dirty="0"/>
          </a:p>
        </p:txBody>
      </p:sp>
      <p:sp>
        <p:nvSpPr>
          <p:cNvPr id="3" name="İçerik Yer Tutucusu 2"/>
          <p:cNvSpPr>
            <a:spLocks noGrp="1"/>
          </p:cNvSpPr>
          <p:nvPr>
            <p:ph idx="1"/>
          </p:nvPr>
        </p:nvSpPr>
        <p:spPr/>
        <p:txBody>
          <a:bodyPr/>
          <a:lstStyle/>
          <a:p>
            <a:r>
              <a:rPr lang="en-US" dirty="0"/>
              <a:t>Air toxics, also known as toxic air pollutants or hazardous air pollutants, are those pollutants that cause or may cause cancer or other serious health effects, such as reproductive effects or birth defects, or adverse environmental and ecological effects.</a:t>
            </a:r>
            <a:endParaRPr lang="tr-TR" dirty="0"/>
          </a:p>
        </p:txBody>
      </p:sp>
    </p:spTree>
    <p:extLst>
      <p:ext uri="{BB962C8B-B14F-4D97-AF65-F5344CB8AC3E}">
        <p14:creationId xmlns:p14="http://schemas.microsoft.com/office/powerpoint/2010/main" val="412915207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en-US" dirty="0"/>
              <a:t>Identify a subset of 30 HAPs that present the greatest threat to public health in the largest number of urban areas. These 30 HAPs are known as the </a:t>
            </a:r>
            <a:r>
              <a:rPr lang="en-US" dirty="0">
                <a:hlinkClick r:id="rId2"/>
              </a:rPr>
              <a:t>30 urban air toxics</a:t>
            </a:r>
            <a:r>
              <a:rPr lang="en-US" dirty="0" smtClean="0"/>
              <a:t>.</a:t>
            </a:r>
            <a:endParaRPr lang="tr-TR" dirty="0" smtClean="0"/>
          </a:p>
          <a:p>
            <a:r>
              <a:rPr lang="en-US" dirty="0"/>
              <a:t>Identify area sources that represent 90 percent of the combined emissions of the 30 urban air toxics, and subject these sources to regulation. The EPA identified </a:t>
            </a:r>
            <a:r>
              <a:rPr lang="en-US" dirty="0">
                <a:hlinkClick r:id="rId3"/>
              </a:rPr>
              <a:t>68 area source categories</a:t>
            </a:r>
            <a:r>
              <a:rPr lang="en-US" dirty="0"/>
              <a:t> of urban air toxics.</a:t>
            </a:r>
            <a:endParaRPr lang="tr-TR" dirty="0"/>
          </a:p>
        </p:txBody>
      </p:sp>
    </p:spTree>
    <p:extLst>
      <p:ext uri="{BB962C8B-B14F-4D97-AF65-F5344CB8AC3E}">
        <p14:creationId xmlns:p14="http://schemas.microsoft.com/office/powerpoint/2010/main" val="336691785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b="1" dirty="0"/>
              <a:t>Health effects of urban air toxics</a:t>
            </a:r>
            <a:endParaRPr lang="tr-TR" dirty="0"/>
          </a:p>
        </p:txBody>
      </p:sp>
      <p:sp>
        <p:nvSpPr>
          <p:cNvPr id="3" name="İçerik Yer Tutucusu 2"/>
          <p:cNvSpPr>
            <a:spLocks noGrp="1"/>
          </p:cNvSpPr>
          <p:nvPr>
            <p:ph idx="1"/>
          </p:nvPr>
        </p:nvSpPr>
        <p:spPr/>
        <p:txBody>
          <a:bodyPr>
            <a:normAutofit/>
          </a:bodyPr>
          <a:lstStyle/>
          <a:p>
            <a:r>
              <a:rPr lang="en-US" dirty="0"/>
              <a:t>Air toxics tend to pose greater risks in urban areas because these areas have large populations and a higher concentration of emission sources. </a:t>
            </a:r>
            <a:endParaRPr lang="tr-TR" dirty="0" smtClean="0"/>
          </a:p>
          <a:p>
            <a:r>
              <a:rPr lang="en-US" dirty="0" smtClean="0"/>
              <a:t>Combined </a:t>
            </a:r>
            <a:r>
              <a:rPr lang="en-US" dirty="0"/>
              <a:t>exposures from all sources of air pollution, including major stationary sources, smaller area sources, indoor sources and mobile sources can increase public health risks from air toxics</a:t>
            </a:r>
            <a:r>
              <a:rPr lang="en-US" dirty="0" smtClean="0"/>
              <a:t>..</a:t>
            </a:r>
            <a:endParaRPr lang="tr-TR" dirty="0"/>
          </a:p>
        </p:txBody>
      </p:sp>
    </p:spTree>
    <p:extLst>
      <p:ext uri="{BB962C8B-B14F-4D97-AF65-F5344CB8AC3E}">
        <p14:creationId xmlns:p14="http://schemas.microsoft.com/office/powerpoint/2010/main" val="241400785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41406" y="1120964"/>
            <a:ext cx="8229600" cy="2548880"/>
          </a:xfrm>
        </p:spPr>
        <p:txBody>
          <a:bodyPr/>
          <a:lstStyle/>
          <a:p>
            <a:r>
              <a:rPr lang="en-US" dirty="0" smtClean="0"/>
              <a:t>Low-income neighborhoods, tribal populations and </a:t>
            </a:r>
            <a:r>
              <a:rPr lang="en-US" dirty="0" smtClean="0"/>
              <a:t>communities </a:t>
            </a:r>
            <a:r>
              <a:rPr lang="en-US" dirty="0" smtClean="0"/>
              <a:t>that live in urban areas may be disproportionately exposed to air pollution, which is a barrier to economic opportunity and security</a:t>
            </a:r>
            <a:endParaRPr lang="tr-TR" dirty="0"/>
          </a:p>
        </p:txBody>
      </p:sp>
    </p:spTree>
    <p:extLst>
      <p:ext uri="{BB962C8B-B14F-4D97-AF65-F5344CB8AC3E}">
        <p14:creationId xmlns:p14="http://schemas.microsoft.com/office/powerpoint/2010/main" val="311863209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Urban </a:t>
            </a:r>
            <a:r>
              <a:rPr lang="tr-TR" b="1" dirty="0" err="1" smtClean="0"/>
              <a:t>AIr</a:t>
            </a:r>
            <a:r>
              <a:rPr lang="tr-TR" b="1" dirty="0" smtClean="0"/>
              <a:t> </a:t>
            </a:r>
            <a:r>
              <a:rPr lang="tr-TR" b="1" dirty="0" err="1" smtClean="0"/>
              <a:t>ToxIc</a:t>
            </a:r>
            <a:r>
              <a:rPr lang="tr-TR" b="1" dirty="0" smtClean="0"/>
              <a:t> </a:t>
            </a:r>
            <a:r>
              <a:rPr lang="tr-TR" b="1" dirty="0" err="1"/>
              <a:t>Pollutants</a:t>
            </a:r>
            <a:r>
              <a:rPr lang="tr-TR" b="1" dirty="0"/>
              <a:t/>
            </a:r>
            <a:br>
              <a:rPr lang="tr-TR" b="1" dirty="0"/>
            </a:b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982033675"/>
              </p:ext>
            </p:extLst>
          </p:nvPr>
        </p:nvGraphicFramePr>
        <p:xfrm>
          <a:off x="2447191" y="1969882"/>
          <a:ext cx="7273869" cy="4546620"/>
        </p:xfrm>
        <a:graphic>
          <a:graphicData uri="http://schemas.openxmlformats.org/drawingml/2006/table">
            <a:tbl>
              <a:tblPr/>
              <a:tblGrid>
                <a:gridCol w="2424623"/>
                <a:gridCol w="2424623"/>
                <a:gridCol w="2424623"/>
              </a:tblGrid>
              <a:tr h="323283">
                <a:tc gridSpan="3">
                  <a:txBody>
                    <a:bodyPr/>
                    <a:lstStyle/>
                    <a:p>
                      <a:pPr algn="l" fontAlgn="ctr"/>
                      <a:r>
                        <a:rPr lang="en-US" sz="1600" b="1" dirty="0">
                          <a:effectLst/>
                        </a:rPr>
                        <a:t>List of 30 Urban Air Toxics</a:t>
                      </a:r>
                    </a:p>
                  </a:txBody>
                  <a:tcPr marL="80821" marR="80821" marT="40410" marB="4041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1F1F1"/>
                    </a:solidFill>
                  </a:tcPr>
                </a:tc>
                <a:tc hMerge="1">
                  <a:txBody>
                    <a:bodyPr/>
                    <a:lstStyle/>
                    <a:p>
                      <a:endParaRPr lang="tr-TR"/>
                    </a:p>
                  </a:txBody>
                  <a:tcPr/>
                </a:tc>
                <a:tc hMerge="1">
                  <a:txBody>
                    <a:bodyPr/>
                    <a:lstStyle/>
                    <a:p>
                      <a:endParaRPr lang="tr-TR"/>
                    </a:p>
                  </a:txBody>
                  <a:tcPr/>
                </a:tc>
              </a:tr>
              <a:tr h="323283">
                <a:tc>
                  <a:txBody>
                    <a:bodyPr/>
                    <a:lstStyle/>
                    <a:p>
                      <a:pPr algn="l" fontAlgn="ctr"/>
                      <a:r>
                        <a:rPr lang="tr-TR" sz="1600">
                          <a:effectLst/>
                        </a:rPr>
                        <a:t>Acetaldehyde</a:t>
                      </a:r>
                    </a:p>
                  </a:txBody>
                  <a:tcPr marL="80821" marR="80821" marT="40410" marB="4041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600">
                          <a:effectLst/>
                        </a:rPr>
                        <a:t>Dioxin</a:t>
                      </a:r>
                    </a:p>
                  </a:txBody>
                  <a:tcPr marL="80821" marR="80821" marT="40410" marB="4041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600">
                          <a:effectLst/>
                        </a:rPr>
                        <a:t>Mercury compounds</a:t>
                      </a:r>
                    </a:p>
                  </a:txBody>
                  <a:tcPr marL="80821" marR="80821" marT="40410" marB="4041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565745">
                <a:tc>
                  <a:txBody>
                    <a:bodyPr/>
                    <a:lstStyle/>
                    <a:p>
                      <a:pPr algn="l" fontAlgn="ctr"/>
                      <a:r>
                        <a:rPr lang="tr-TR" sz="1600">
                          <a:effectLst/>
                        </a:rPr>
                        <a:t>Acrolein</a:t>
                      </a:r>
                    </a:p>
                  </a:txBody>
                  <a:tcPr marL="80821" marR="80821" marT="40410" marB="4041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600">
                          <a:effectLst/>
                        </a:rPr>
                        <a:t>Propylene dichloride</a:t>
                      </a:r>
                    </a:p>
                  </a:txBody>
                  <a:tcPr marL="80821" marR="80821" marT="40410" marB="4041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600">
                          <a:effectLst/>
                        </a:rPr>
                        <a:t>Methylene chloride (dichloromethane)</a:t>
                      </a:r>
                    </a:p>
                  </a:txBody>
                  <a:tcPr marL="80821" marR="80821" marT="40410" marB="4041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323283">
                <a:tc>
                  <a:txBody>
                    <a:bodyPr/>
                    <a:lstStyle/>
                    <a:p>
                      <a:pPr algn="l" fontAlgn="ctr"/>
                      <a:r>
                        <a:rPr lang="tr-TR" sz="1600">
                          <a:effectLst/>
                        </a:rPr>
                        <a:t>Acrylonitrile</a:t>
                      </a:r>
                    </a:p>
                  </a:txBody>
                  <a:tcPr marL="80821" marR="80821" marT="40410" marB="4041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600">
                          <a:effectLst/>
                        </a:rPr>
                        <a:t>1,3-dichloropropene</a:t>
                      </a:r>
                    </a:p>
                  </a:txBody>
                  <a:tcPr marL="80821" marR="80821" marT="40410" marB="4041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600">
                          <a:effectLst/>
                        </a:rPr>
                        <a:t>Nickel compounds</a:t>
                      </a:r>
                    </a:p>
                  </a:txBody>
                  <a:tcPr marL="80821" marR="80821" marT="40410" marB="4041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565745">
                <a:tc>
                  <a:txBody>
                    <a:bodyPr/>
                    <a:lstStyle/>
                    <a:p>
                      <a:pPr algn="l" fontAlgn="ctr"/>
                      <a:r>
                        <a:rPr lang="tr-TR" sz="1600">
                          <a:effectLst/>
                        </a:rPr>
                        <a:t>Arsenic compounds</a:t>
                      </a:r>
                    </a:p>
                  </a:txBody>
                  <a:tcPr marL="80821" marR="80821" marT="40410" marB="4041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600">
                          <a:effectLst/>
                        </a:rPr>
                        <a:t>Ethylene dichloride (1,2-dichloroethane)</a:t>
                      </a:r>
                    </a:p>
                  </a:txBody>
                  <a:tcPr marL="80821" marR="80821" marT="40410" marB="4041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600">
                          <a:effectLst/>
                        </a:rPr>
                        <a:t>Polychlorinated biphenyls (PCBs)</a:t>
                      </a:r>
                    </a:p>
                  </a:txBody>
                  <a:tcPr marL="80821" marR="80821" marT="40410" marB="4041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565745">
                <a:tc>
                  <a:txBody>
                    <a:bodyPr/>
                    <a:lstStyle/>
                    <a:p>
                      <a:pPr algn="l" fontAlgn="ctr"/>
                      <a:r>
                        <a:rPr lang="tr-TR" sz="1600">
                          <a:effectLst/>
                        </a:rPr>
                        <a:t>Benzene</a:t>
                      </a:r>
                    </a:p>
                  </a:txBody>
                  <a:tcPr marL="80821" marR="80821" marT="40410" marB="4041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600">
                          <a:effectLst/>
                        </a:rPr>
                        <a:t>Ethylene oxide</a:t>
                      </a:r>
                    </a:p>
                  </a:txBody>
                  <a:tcPr marL="80821" marR="80821" marT="40410" marB="4041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600">
                          <a:effectLst/>
                        </a:rPr>
                        <a:t>Polycyclic organic matter (POM)</a:t>
                      </a:r>
                    </a:p>
                  </a:txBody>
                  <a:tcPr marL="80821" marR="80821" marT="40410" marB="4041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323283">
                <a:tc>
                  <a:txBody>
                    <a:bodyPr/>
                    <a:lstStyle/>
                    <a:p>
                      <a:pPr algn="l" fontAlgn="ctr"/>
                      <a:r>
                        <a:rPr lang="tr-TR" sz="1600">
                          <a:effectLst/>
                        </a:rPr>
                        <a:t>Beryllium compounds</a:t>
                      </a:r>
                    </a:p>
                  </a:txBody>
                  <a:tcPr marL="80821" marR="80821" marT="40410" marB="4041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600">
                          <a:effectLst/>
                        </a:rPr>
                        <a:t>Formaldehyde</a:t>
                      </a:r>
                    </a:p>
                  </a:txBody>
                  <a:tcPr marL="80821" marR="80821" marT="40410" marB="4041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600">
                          <a:effectLst/>
                        </a:rPr>
                        <a:t>Quinoline</a:t>
                      </a:r>
                    </a:p>
                  </a:txBody>
                  <a:tcPr marL="80821" marR="80821" marT="40410" marB="4041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323283">
                <a:tc>
                  <a:txBody>
                    <a:bodyPr/>
                    <a:lstStyle/>
                    <a:p>
                      <a:pPr algn="l" fontAlgn="ctr"/>
                      <a:r>
                        <a:rPr lang="tr-TR" sz="1600">
                          <a:effectLst/>
                        </a:rPr>
                        <a:t>1,3-butadiene</a:t>
                      </a:r>
                    </a:p>
                  </a:txBody>
                  <a:tcPr marL="80821" marR="80821" marT="40410" marB="4041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600">
                          <a:effectLst/>
                        </a:rPr>
                        <a:t>Hexachlorobenzene</a:t>
                      </a:r>
                    </a:p>
                  </a:txBody>
                  <a:tcPr marL="80821" marR="80821" marT="40410" marB="4041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600">
                          <a:effectLst/>
                        </a:rPr>
                        <a:t>1,1,2,2-tetrachloroethane</a:t>
                      </a:r>
                    </a:p>
                  </a:txBody>
                  <a:tcPr marL="80821" marR="80821" marT="40410" marB="4041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565745">
                <a:tc>
                  <a:txBody>
                    <a:bodyPr/>
                    <a:lstStyle/>
                    <a:p>
                      <a:pPr algn="l" fontAlgn="ctr"/>
                      <a:r>
                        <a:rPr lang="tr-TR" sz="1600">
                          <a:effectLst/>
                        </a:rPr>
                        <a:t>Cadmium compounds</a:t>
                      </a:r>
                    </a:p>
                  </a:txBody>
                  <a:tcPr marL="80821" marR="80821" marT="40410" marB="4041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600">
                          <a:effectLst/>
                        </a:rPr>
                        <a:t>Hydrazine</a:t>
                      </a:r>
                    </a:p>
                  </a:txBody>
                  <a:tcPr marL="80821" marR="80821" marT="40410" marB="4041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600">
                          <a:effectLst/>
                        </a:rPr>
                        <a:t>Tetrachloroethylene (perchloroethylene)</a:t>
                      </a:r>
                    </a:p>
                  </a:txBody>
                  <a:tcPr marL="80821" marR="80821" marT="40410" marB="4041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323283">
                <a:tc>
                  <a:txBody>
                    <a:bodyPr/>
                    <a:lstStyle/>
                    <a:p>
                      <a:pPr algn="l" fontAlgn="ctr"/>
                      <a:r>
                        <a:rPr lang="tr-TR" sz="1600">
                          <a:effectLst/>
                        </a:rPr>
                        <a:t>Chloroform</a:t>
                      </a:r>
                    </a:p>
                  </a:txBody>
                  <a:tcPr marL="80821" marR="80821" marT="40410" marB="4041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600">
                          <a:effectLst/>
                        </a:rPr>
                        <a:t>Lead compounds</a:t>
                      </a:r>
                    </a:p>
                  </a:txBody>
                  <a:tcPr marL="80821" marR="80821" marT="40410" marB="4041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600">
                          <a:effectLst/>
                        </a:rPr>
                        <a:t>Trichloroethylene</a:t>
                      </a:r>
                    </a:p>
                  </a:txBody>
                  <a:tcPr marL="80821" marR="80821" marT="40410" marB="4041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323283">
                <a:tc>
                  <a:txBody>
                    <a:bodyPr/>
                    <a:lstStyle/>
                    <a:p>
                      <a:pPr algn="l" fontAlgn="ctr"/>
                      <a:r>
                        <a:rPr lang="tr-TR" sz="1600">
                          <a:effectLst/>
                        </a:rPr>
                        <a:t>Chromium compounds</a:t>
                      </a:r>
                    </a:p>
                  </a:txBody>
                  <a:tcPr marL="80821" marR="80821" marT="40410" marB="4041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600">
                          <a:effectLst/>
                        </a:rPr>
                        <a:t>Manganese compounds</a:t>
                      </a:r>
                    </a:p>
                  </a:txBody>
                  <a:tcPr marL="80821" marR="80821" marT="40410" marB="4041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600" dirty="0" err="1">
                          <a:effectLst/>
                        </a:rPr>
                        <a:t>Vinyl</a:t>
                      </a:r>
                      <a:r>
                        <a:rPr lang="tr-TR" sz="1600" dirty="0">
                          <a:effectLst/>
                        </a:rPr>
                        <a:t> </a:t>
                      </a:r>
                      <a:r>
                        <a:rPr lang="tr-TR" sz="1600" dirty="0" err="1">
                          <a:effectLst/>
                        </a:rPr>
                        <a:t>chloride</a:t>
                      </a:r>
                      <a:endParaRPr lang="tr-TR" sz="1600" dirty="0">
                        <a:effectLst/>
                      </a:endParaRPr>
                    </a:p>
                  </a:txBody>
                  <a:tcPr marL="80821" marR="80821" marT="40410" marB="4041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92182032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b="1" dirty="0"/>
              <a:t>Area Sources of Urban </a:t>
            </a:r>
            <a:r>
              <a:rPr lang="en-US" b="1" dirty="0" smtClean="0"/>
              <a:t>A</a:t>
            </a:r>
            <a:r>
              <a:rPr lang="tr-TR" b="1" dirty="0" smtClean="0"/>
              <a:t>I</a:t>
            </a:r>
            <a:r>
              <a:rPr lang="en-US" b="1" dirty="0" smtClean="0"/>
              <a:t>r </a:t>
            </a:r>
            <a:r>
              <a:rPr lang="en-US" b="1" dirty="0" err="1" smtClean="0"/>
              <a:t>Tox</a:t>
            </a:r>
            <a:r>
              <a:rPr lang="tr-TR" b="1" dirty="0" smtClean="0"/>
              <a:t>I</a:t>
            </a:r>
            <a:r>
              <a:rPr lang="en-US" b="1" dirty="0" err="1" smtClean="0"/>
              <a:t>cs</a:t>
            </a:r>
            <a:r>
              <a:rPr lang="en-US" b="1" dirty="0"/>
              <a:t/>
            </a:r>
            <a:br>
              <a:rPr lang="en-US" b="1" dirty="0"/>
            </a:br>
            <a:endParaRPr lang="tr-TR" dirty="0"/>
          </a:p>
        </p:txBody>
      </p:sp>
      <p:graphicFrame>
        <p:nvGraphicFramePr>
          <p:cNvPr id="4" name="İçerik Yer Tutucusu 3"/>
          <p:cNvGraphicFramePr>
            <a:graphicFrameLocks noGrp="1"/>
          </p:cNvGraphicFramePr>
          <p:nvPr>
            <p:ph idx="1"/>
            <p:extLst/>
          </p:nvPr>
        </p:nvGraphicFramePr>
        <p:xfrm>
          <a:off x="3935761" y="2060848"/>
          <a:ext cx="4680519" cy="3716159"/>
        </p:xfrm>
        <a:graphic>
          <a:graphicData uri="http://schemas.openxmlformats.org/drawingml/2006/table">
            <a:tbl>
              <a:tblPr/>
              <a:tblGrid>
                <a:gridCol w="2387120"/>
                <a:gridCol w="2293399"/>
              </a:tblGrid>
              <a:tr h="208266">
                <a:tc gridSpan="2">
                  <a:txBody>
                    <a:bodyPr/>
                    <a:lstStyle/>
                    <a:p>
                      <a:pPr algn="l" fontAlgn="ctr"/>
                      <a:r>
                        <a:rPr lang="en-US" sz="1200" b="1" dirty="0" err="1">
                          <a:effectLst/>
                        </a:rPr>
                        <a:t>ist</a:t>
                      </a:r>
                      <a:r>
                        <a:rPr lang="en-US" sz="1200" b="1" dirty="0">
                          <a:effectLst/>
                        </a:rPr>
                        <a:t> of 68 Area Sources of Urban Air Toxics</a:t>
                      </a:r>
                    </a:p>
                  </a:txBody>
                  <a:tcPr marL="35359" marR="35359" marT="17680" marB="1768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1F1F1"/>
                    </a:solidFill>
                  </a:tcPr>
                </a:tc>
                <a:tc hMerge="1">
                  <a:txBody>
                    <a:bodyPr/>
                    <a:lstStyle/>
                    <a:p>
                      <a:endParaRPr lang="tr-TR"/>
                    </a:p>
                  </a:txBody>
                  <a:tcPr/>
                </a:tc>
              </a:tr>
              <a:tr h="362917">
                <a:tc>
                  <a:txBody>
                    <a:bodyPr/>
                    <a:lstStyle/>
                    <a:p>
                      <a:pPr algn="l" fontAlgn="ctr"/>
                      <a:r>
                        <a:rPr lang="tr-TR" sz="1200">
                          <a:effectLst/>
                        </a:rPr>
                        <a:t>Acrylic Fibers/Modacrylic Fibers Production</a:t>
                      </a:r>
                    </a:p>
                  </a:txBody>
                  <a:tcPr marL="35359" marR="35359" marT="17680" marB="1768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200">
                          <a:effectLst/>
                        </a:rPr>
                        <a:t>Iron and Steel Forging</a:t>
                      </a:r>
                    </a:p>
                  </a:txBody>
                  <a:tcPr marL="35359" marR="35359" marT="17680" marB="1768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364685">
                <a:tc>
                  <a:txBody>
                    <a:bodyPr/>
                    <a:lstStyle/>
                    <a:p>
                      <a:pPr algn="l" fontAlgn="ctr"/>
                      <a:r>
                        <a:rPr lang="en-US" sz="1200">
                          <a:effectLst/>
                        </a:rPr>
                        <a:t>Agricultural Chemicals and Pesticides Manufacturing</a:t>
                      </a:r>
                    </a:p>
                  </a:txBody>
                  <a:tcPr marL="35359" marR="35359" marT="17680" marB="1768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200">
                          <a:effectLst/>
                        </a:rPr>
                        <a:t>Iron Foundries</a:t>
                      </a:r>
                    </a:p>
                  </a:txBody>
                  <a:tcPr marL="35359" marR="35359" marT="17680" marB="1768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08266">
                <a:tc>
                  <a:txBody>
                    <a:bodyPr/>
                    <a:lstStyle/>
                    <a:p>
                      <a:pPr algn="l" fontAlgn="ctr"/>
                      <a:r>
                        <a:rPr lang="tr-TR" sz="1200">
                          <a:effectLst/>
                        </a:rPr>
                        <a:t>Aluminum Foundries</a:t>
                      </a:r>
                    </a:p>
                  </a:txBody>
                  <a:tcPr marL="35359" marR="35359" marT="17680" marB="1768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200">
                          <a:effectLst/>
                        </a:rPr>
                        <a:t>Lead Acid Battery Manufacturing</a:t>
                      </a:r>
                    </a:p>
                  </a:txBody>
                  <a:tcPr marL="35359" marR="35359" marT="17680" marB="1768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364685">
                <a:tc>
                  <a:txBody>
                    <a:bodyPr/>
                    <a:lstStyle/>
                    <a:p>
                      <a:pPr algn="l" fontAlgn="ctr"/>
                      <a:r>
                        <a:rPr lang="en-US" sz="1200">
                          <a:effectLst/>
                        </a:rPr>
                        <a:t>Asphalt Processing and Asphalt Roofing Manufacturing</a:t>
                      </a:r>
                    </a:p>
                  </a:txBody>
                  <a:tcPr marL="35359" marR="35359" marT="17680" marB="1768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200" dirty="0" err="1">
                          <a:effectLst/>
                        </a:rPr>
                        <a:t>Medical</a:t>
                      </a:r>
                      <a:r>
                        <a:rPr lang="tr-TR" sz="1200" dirty="0">
                          <a:effectLst/>
                        </a:rPr>
                        <a:t> </a:t>
                      </a:r>
                      <a:r>
                        <a:rPr lang="tr-TR" sz="1200" dirty="0" err="1">
                          <a:effectLst/>
                        </a:rPr>
                        <a:t>Waste</a:t>
                      </a:r>
                      <a:r>
                        <a:rPr lang="tr-TR" sz="1200" dirty="0">
                          <a:effectLst/>
                        </a:rPr>
                        <a:t> </a:t>
                      </a:r>
                      <a:r>
                        <a:rPr lang="tr-TR" sz="1200" dirty="0" err="1">
                          <a:effectLst/>
                        </a:rPr>
                        <a:t>Incinerators</a:t>
                      </a:r>
                      <a:endParaRPr lang="tr-TR" sz="1200" dirty="0">
                        <a:effectLst/>
                      </a:endParaRPr>
                    </a:p>
                  </a:txBody>
                  <a:tcPr marL="35359" marR="35359" marT="17680" marB="1768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08266">
                <a:tc>
                  <a:txBody>
                    <a:bodyPr/>
                    <a:lstStyle/>
                    <a:p>
                      <a:pPr algn="l" fontAlgn="ctr"/>
                      <a:r>
                        <a:rPr lang="tr-TR" sz="1200">
                          <a:effectLst/>
                        </a:rPr>
                        <a:t>Autobody Refinishing Paint Shops</a:t>
                      </a:r>
                    </a:p>
                  </a:txBody>
                  <a:tcPr marL="35359" marR="35359" marT="17680" marB="1768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200" dirty="0" err="1">
                          <a:effectLst/>
                        </a:rPr>
                        <a:t>Mercury</a:t>
                      </a:r>
                      <a:r>
                        <a:rPr lang="tr-TR" sz="1200" dirty="0">
                          <a:effectLst/>
                        </a:rPr>
                        <a:t> Cell </a:t>
                      </a:r>
                      <a:r>
                        <a:rPr lang="tr-TR" sz="1200" dirty="0" err="1">
                          <a:effectLst/>
                        </a:rPr>
                        <a:t>Chlor</a:t>
                      </a:r>
                      <a:r>
                        <a:rPr lang="tr-TR" sz="1200" dirty="0">
                          <a:effectLst/>
                        </a:rPr>
                        <a:t>-Alkali </a:t>
                      </a:r>
                      <a:r>
                        <a:rPr lang="tr-TR" sz="1200" dirty="0" err="1">
                          <a:effectLst/>
                        </a:rPr>
                        <a:t>Plants</a:t>
                      </a:r>
                      <a:endParaRPr lang="tr-TR" sz="1200" dirty="0">
                        <a:effectLst/>
                      </a:endParaRPr>
                    </a:p>
                  </a:txBody>
                  <a:tcPr marL="35359" marR="35359" marT="17680" marB="1768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08266">
                <a:tc>
                  <a:txBody>
                    <a:bodyPr/>
                    <a:lstStyle/>
                    <a:p>
                      <a:pPr algn="l" fontAlgn="ctr"/>
                      <a:r>
                        <a:rPr lang="tr-TR" sz="1200">
                          <a:effectLst/>
                        </a:rPr>
                        <a:t>Carbon Black Production</a:t>
                      </a:r>
                    </a:p>
                  </a:txBody>
                  <a:tcPr marL="35359" marR="35359" marT="17680" marB="1768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200" dirty="0" err="1">
                          <a:effectLst/>
                        </a:rPr>
                        <a:t>Miscellaneous</a:t>
                      </a:r>
                      <a:r>
                        <a:rPr lang="tr-TR" sz="1200" dirty="0">
                          <a:effectLst/>
                        </a:rPr>
                        <a:t> </a:t>
                      </a:r>
                      <a:r>
                        <a:rPr lang="tr-TR" sz="1200" dirty="0" err="1">
                          <a:effectLst/>
                        </a:rPr>
                        <a:t>Organic</a:t>
                      </a:r>
                      <a:r>
                        <a:rPr lang="tr-TR" sz="1200" dirty="0">
                          <a:effectLst/>
                        </a:rPr>
                        <a:t> NESHAP</a:t>
                      </a:r>
                    </a:p>
                  </a:txBody>
                  <a:tcPr marL="35359" marR="35359" marT="17680" marB="1768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364685">
                <a:tc>
                  <a:txBody>
                    <a:bodyPr/>
                    <a:lstStyle/>
                    <a:p>
                      <a:pPr algn="l" fontAlgn="ctr"/>
                      <a:r>
                        <a:rPr lang="tr-TR" sz="1200">
                          <a:effectLst/>
                        </a:rPr>
                        <a:t>Chemical Manufacturing: Chromium Compounds</a:t>
                      </a:r>
                    </a:p>
                  </a:txBody>
                  <a:tcPr marL="35359" marR="35359" marT="17680" marB="1768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200" dirty="0" err="1">
                          <a:effectLst/>
                        </a:rPr>
                        <a:t>Municipal</a:t>
                      </a:r>
                      <a:r>
                        <a:rPr lang="tr-TR" sz="1200" dirty="0">
                          <a:effectLst/>
                        </a:rPr>
                        <a:t> </a:t>
                      </a:r>
                      <a:r>
                        <a:rPr lang="tr-TR" sz="1200" dirty="0" err="1">
                          <a:effectLst/>
                        </a:rPr>
                        <a:t>Landfills</a:t>
                      </a:r>
                      <a:endParaRPr lang="tr-TR" sz="1200" dirty="0">
                        <a:effectLst/>
                      </a:endParaRPr>
                    </a:p>
                  </a:txBody>
                  <a:tcPr marL="35359" marR="35359" marT="17680" marB="1768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08266">
                <a:tc>
                  <a:txBody>
                    <a:bodyPr/>
                    <a:lstStyle/>
                    <a:p>
                      <a:pPr algn="l" fontAlgn="ctr"/>
                      <a:r>
                        <a:rPr lang="tr-TR" sz="1200">
                          <a:effectLst/>
                        </a:rPr>
                        <a:t>Chemical Preparations</a:t>
                      </a:r>
                    </a:p>
                  </a:txBody>
                  <a:tcPr marL="35359" marR="35359" marT="17680" marB="1768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200" dirty="0" err="1">
                          <a:effectLst/>
                        </a:rPr>
                        <a:t>Municipal</a:t>
                      </a:r>
                      <a:r>
                        <a:rPr lang="tr-TR" sz="1200" dirty="0">
                          <a:effectLst/>
                        </a:rPr>
                        <a:t> </a:t>
                      </a:r>
                      <a:r>
                        <a:rPr lang="tr-TR" sz="1200" dirty="0" err="1">
                          <a:effectLst/>
                        </a:rPr>
                        <a:t>Waste</a:t>
                      </a:r>
                      <a:r>
                        <a:rPr lang="tr-TR" sz="1200" dirty="0">
                          <a:effectLst/>
                        </a:rPr>
                        <a:t> </a:t>
                      </a:r>
                      <a:r>
                        <a:rPr lang="tr-TR" sz="1200" dirty="0" err="1">
                          <a:effectLst/>
                        </a:rPr>
                        <a:t>Combustors</a:t>
                      </a:r>
                      <a:r>
                        <a:rPr lang="tr-TR" sz="1200" dirty="0">
                          <a:effectLst/>
                        </a:rPr>
                        <a:t> (MWC)</a:t>
                      </a:r>
                    </a:p>
                  </a:txBody>
                  <a:tcPr marL="35359" marR="35359" marT="17680" marB="1768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08266">
                <a:tc>
                  <a:txBody>
                    <a:bodyPr/>
                    <a:lstStyle/>
                    <a:p>
                      <a:pPr algn="l" fontAlgn="ctr"/>
                      <a:r>
                        <a:rPr lang="tr-TR" sz="1200">
                          <a:effectLst/>
                        </a:rPr>
                        <a:t>Chromic Acid Anodizing</a:t>
                      </a:r>
                    </a:p>
                  </a:txBody>
                  <a:tcPr marL="35359" marR="35359" marT="17680" marB="1768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200" dirty="0" err="1">
                          <a:effectLst/>
                        </a:rPr>
                        <a:t>Nonferrous</a:t>
                      </a:r>
                      <a:r>
                        <a:rPr lang="tr-TR" sz="1200" dirty="0">
                          <a:effectLst/>
                        </a:rPr>
                        <a:t> </a:t>
                      </a:r>
                      <a:r>
                        <a:rPr lang="tr-TR" sz="1200" dirty="0" err="1">
                          <a:effectLst/>
                        </a:rPr>
                        <a:t>Foundries</a:t>
                      </a:r>
                      <a:endParaRPr lang="tr-TR" sz="1200" dirty="0">
                        <a:effectLst/>
                      </a:endParaRPr>
                    </a:p>
                  </a:txBody>
                  <a:tcPr marL="35359" marR="35359" marT="17680" marB="1768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364685">
                <a:tc>
                  <a:txBody>
                    <a:bodyPr/>
                    <a:lstStyle/>
                    <a:p>
                      <a:pPr algn="l" fontAlgn="ctr"/>
                      <a:r>
                        <a:rPr lang="en-US" sz="1200" dirty="0">
                          <a:effectLst/>
                        </a:rPr>
                        <a:t>Clay Products Manufacturing (Clay Ceramics Manufacturing)</a:t>
                      </a:r>
                    </a:p>
                  </a:txBody>
                  <a:tcPr marL="35359" marR="35359" marT="17680" marB="1768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en-US" sz="1200" dirty="0">
                          <a:effectLst/>
                        </a:rPr>
                        <a:t>Oil and Natural Gas Production</a:t>
                      </a:r>
                    </a:p>
                  </a:txBody>
                  <a:tcPr marL="35359" marR="35359" marT="17680" marB="1768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08266">
                <a:tc>
                  <a:txBody>
                    <a:bodyPr/>
                    <a:lstStyle/>
                    <a:p>
                      <a:pPr algn="l" fontAlgn="ctr"/>
                      <a:r>
                        <a:rPr lang="tr-TR" sz="1200" dirty="0">
                          <a:effectLst/>
                        </a:rPr>
                        <a:t>Commercial </a:t>
                      </a:r>
                      <a:r>
                        <a:rPr lang="tr-TR" sz="1200" dirty="0" err="1">
                          <a:effectLst/>
                        </a:rPr>
                        <a:t>Sterilization</a:t>
                      </a:r>
                      <a:r>
                        <a:rPr lang="tr-TR" sz="1200" dirty="0">
                          <a:effectLst/>
                        </a:rPr>
                        <a:t> </a:t>
                      </a:r>
                      <a:r>
                        <a:rPr lang="tr-TR" sz="1200" dirty="0" err="1">
                          <a:effectLst/>
                        </a:rPr>
                        <a:t>Facilities</a:t>
                      </a:r>
                      <a:endParaRPr lang="tr-TR" sz="1200" dirty="0">
                        <a:effectLst/>
                      </a:endParaRPr>
                    </a:p>
                  </a:txBody>
                  <a:tcPr marL="35359" marR="35359" marT="17680" marB="1768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200" dirty="0">
                          <a:effectLst/>
                        </a:rPr>
                        <a:t>Paint </a:t>
                      </a:r>
                      <a:r>
                        <a:rPr lang="tr-TR" sz="1200" dirty="0" err="1" smtClean="0">
                          <a:effectLst/>
                        </a:rPr>
                        <a:t>Stripper</a:t>
                      </a:r>
                      <a:endParaRPr lang="tr-TR" sz="1200" dirty="0">
                        <a:effectLst/>
                      </a:endParaRPr>
                    </a:p>
                  </a:txBody>
                  <a:tcPr marL="35359" marR="35359" marT="17680" marB="1768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8926636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45354775"/>
              </p:ext>
            </p:extLst>
          </p:nvPr>
        </p:nvGraphicFramePr>
        <p:xfrm>
          <a:off x="3011531" y="2140951"/>
          <a:ext cx="5698976" cy="3741175"/>
        </p:xfrm>
        <a:graphic>
          <a:graphicData uri="http://schemas.openxmlformats.org/drawingml/2006/table">
            <a:tbl>
              <a:tblPr/>
              <a:tblGrid>
                <a:gridCol w="2906545"/>
                <a:gridCol w="2792431"/>
              </a:tblGrid>
              <a:tr h="223338">
                <a:tc>
                  <a:txBody>
                    <a:bodyPr/>
                    <a:lstStyle/>
                    <a:p>
                      <a:pPr algn="l" fontAlgn="ctr"/>
                      <a:r>
                        <a:rPr lang="tr-TR" sz="1200" dirty="0" err="1">
                          <a:effectLst/>
                        </a:rPr>
                        <a:t>Copper</a:t>
                      </a:r>
                      <a:r>
                        <a:rPr lang="tr-TR" sz="1200" dirty="0">
                          <a:effectLst/>
                        </a:rPr>
                        <a:t> </a:t>
                      </a:r>
                      <a:r>
                        <a:rPr lang="tr-TR" sz="1200" dirty="0" err="1">
                          <a:effectLst/>
                        </a:rPr>
                        <a:t>Foundries</a:t>
                      </a:r>
                      <a:endParaRPr lang="tr-TR" sz="1200" dirty="0">
                        <a:effectLst/>
                      </a:endParaRPr>
                    </a:p>
                  </a:txBody>
                  <a:tcPr marL="35359" marR="35359" marT="17680" marB="1768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en-US" sz="1200">
                          <a:effectLst/>
                        </a:rPr>
                        <a:t>Paints and Allied Products Manufacturing</a:t>
                      </a:r>
                    </a:p>
                  </a:txBody>
                  <a:tcPr marL="35359" marR="35359" marT="17680" marB="1768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23338">
                <a:tc>
                  <a:txBody>
                    <a:bodyPr/>
                    <a:lstStyle/>
                    <a:p>
                      <a:pPr algn="l" fontAlgn="ctr"/>
                      <a:r>
                        <a:rPr lang="en-US" sz="1200" dirty="0">
                          <a:effectLst/>
                        </a:rPr>
                        <a:t>Cyclic Crude and Intermediate Production</a:t>
                      </a:r>
                    </a:p>
                  </a:txBody>
                  <a:tcPr marL="35359" marR="35359" marT="17680" marB="1768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200">
                          <a:effectLst/>
                        </a:rPr>
                        <a:t>Pharmaceutical Production</a:t>
                      </a:r>
                    </a:p>
                  </a:txBody>
                  <a:tcPr marL="35359" marR="35359" marT="17680" marB="1768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391078">
                <a:tc>
                  <a:txBody>
                    <a:bodyPr/>
                    <a:lstStyle/>
                    <a:p>
                      <a:pPr algn="l" fontAlgn="ctr"/>
                      <a:r>
                        <a:rPr lang="tr-TR" sz="1200" dirty="0" err="1">
                          <a:effectLst/>
                        </a:rPr>
                        <a:t>Decorative</a:t>
                      </a:r>
                      <a:r>
                        <a:rPr lang="tr-TR" sz="1200" dirty="0">
                          <a:effectLst/>
                        </a:rPr>
                        <a:t> </a:t>
                      </a:r>
                      <a:r>
                        <a:rPr lang="tr-TR" sz="1200" dirty="0" err="1">
                          <a:effectLst/>
                        </a:rPr>
                        <a:t>Chromium</a:t>
                      </a:r>
                      <a:r>
                        <a:rPr lang="tr-TR" sz="1200" dirty="0">
                          <a:effectLst/>
                        </a:rPr>
                        <a:t> </a:t>
                      </a:r>
                      <a:r>
                        <a:rPr lang="tr-TR" sz="1200" dirty="0" err="1">
                          <a:effectLst/>
                        </a:rPr>
                        <a:t>Electroplating</a:t>
                      </a:r>
                      <a:endParaRPr lang="tr-TR" sz="1200" dirty="0">
                        <a:effectLst/>
                      </a:endParaRPr>
                    </a:p>
                  </a:txBody>
                  <a:tcPr marL="35359" marR="35359" marT="17680" marB="1768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en-US" sz="1200">
                          <a:effectLst/>
                        </a:rPr>
                        <a:t>Plastic Materials and Resins Manufacturing</a:t>
                      </a:r>
                    </a:p>
                  </a:txBody>
                  <a:tcPr marL="35359" marR="35359" marT="17680" marB="1768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391078">
                <a:tc>
                  <a:txBody>
                    <a:bodyPr/>
                    <a:lstStyle/>
                    <a:p>
                      <a:pPr algn="l" fontAlgn="ctr"/>
                      <a:r>
                        <a:rPr lang="tr-TR" sz="1200" dirty="0" err="1">
                          <a:effectLst/>
                        </a:rPr>
                        <a:t>Dry</a:t>
                      </a:r>
                      <a:r>
                        <a:rPr lang="tr-TR" sz="1200" dirty="0">
                          <a:effectLst/>
                        </a:rPr>
                        <a:t> </a:t>
                      </a:r>
                      <a:r>
                        <a:rPr lang="tr-TR" sz="1200" dirty="0" err="1">
                          <a:effectLst/>
                        </a:rPr>
                        <a:t>Cleaning</a:t>
                      </a:r>
                      <a:r>
                        <a:rPr lang="tr-TR" sz="1200" dirty="0">
                          <a:effectLst/>
                        </a:rPr>
                        <a:t> </a:t>
                      </a:r>
                      <a:r>
                        <a:rPr lang="tr-TR" sz="1200" dirty="0" err="1">
                          <a:effectLst/>
                        </a:rPr>
                        <a:t>Facilities</a:t>
                      </a:r>
                      <a:endParaRPr lang="tr-TR" sz="1200" dirty="0">
                        <a:effectLst/>
                      </a:endParaRPr>
                    </a:p>
                  </a:txBody>
                  <a:tcPr marL="35359" marR="35359" marT="17680" marB="1768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en-US" sz="1200">
                          <a:effectLst/>
                        </a:rPr>
                        <a:t>Plastic Parts and Products (Surface Coating)</a:t>
                      </a:r>
                    </a:p>
                  </a:txBody>
                  <a:tcPr marL="35359" marR="35359" marT="17680" marB="1768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391078">
                <a:tc>
                  <a:txBody>
                    <a:bodyPr/>
                    <a:lstStyle/>
                    <a:p>
                      <a:pPr algn="l" fontAlgn="ctr"/>
                      <a:r>
                        <a:rPr lang="en-US" sz="1200" dirty="0">
                          <a:effectLst/>
                        </a:rPr>
                        <a:t>Electrical and Electronic Equipment – Finish Operations</a:t>
                      </a:r>
                    </a:p>
                  </a:txBody>
                  <a:tcPr marL="35359" marR="35359" marT="17680" marB="1768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200" dirty="0" err="1">
                          <a:effectLst/>
                        </a:rPr>
                        <a:t>Plating</a:t>
                      </a:r>
                      <a:r>
                        <a:rPr lang="tr-TR" sz="1200" dirty="0">
                          <a:effectLst/>
                        </a:rPr>
                        <a:t> </a:t>
                      </a:r>
                      <a:r>
                        <a:rPr lang="tr-TR" sz="1200" dirty="0" err="1">
                          <a:effectLst/>
                        </a:rPr>
                        <a:t>and</a:t>
                      </a:r>
                      <a:r>
                        <a:rPr lang="tr-TR" sz="1200" dirty="0">
                          <a:effectLst/>
                        </a:rPr>
                        <a:t> </a:t>
                      </a:r>
                      <a:r>
                        <a:rPr lang="tr-TR" sz="1200" dirty="0" err="1">
                          <a:effectLst/>
                        </a:rPr>
                        <a:t>Polishing</a:t>
                      </a:r>
                      <a:endParaRPr lang="tr-TR" sz="1200" dirty="0">
                        <a:effectLst/>
                      </a:endParaRPr>
                    </a:p>
                  </a:txBody>
                  <a:tcPr marL="35359" marR="35359" marT="17680" marB="1768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391078">
                <a:tc>
                  <a:txBody>
                    <a:bodyPr/>
                    <a:lstStyle/>
                    <a:p>
                      <a:pPr algn="l" fontAlgn="ctr"/>
                      <a:r>
                        <a:rPr lang="tr-TR" sz="1200" dirty="0" err="1">
                          <a:effectLst/>
                        </a:rPr>
                        <a:t>Fabricated</a:t>
                      </a:r>
                      <a:r>
                        <a:rPr lang="tr-TR" sz="1200" dirty="0">
                          <a:effectLst/>
                        </a:rPr>
                        <a:t> Metal </a:t>
                      </a:r>
                      <a:r>
                        <a:rPr lang="tr-TR" sz="1200" dirty="0" err="1">
                          <a:effectLst/>
                        </a:rPr>
                        <a:t>Products</a:t>
                      </a:r>
                      <a:endParaRPr lang="tr-TR" sz="1200" dirty="0">
                        <a:effectLst/>
                      </a:endParaRPr>
                    </a:p>
                  </a:txBody>
                  <a:tcPr marL="35359" marR="35359" marT="17680" marB="1768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en-US" sz="1200" dirty="0">
                          <a:effectLst/>
                        </a:rPr>
                        <a:t>Polyvinyl Chloride and Copolymers Production</a:t>
                      </a:r>
                    </a:p>
                  </a:txBody>
                  <a:tcPr marL="35359" marR="35359" marT="17680" marB="1768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23338">
                <a:tc>
                  <a:txBody>
                    <a:bodyPr/>
                    <a:lstStyle/>
                    <a:p>
                      <a:pPr algn="l" fontAlgn="ctr"/>
                      <a:r>
                        <a:rPr lang="tr-TR" sz="1200" dirty="0" err="1">
                          <a:effectLst/>
                        </a:rPr>
                        <a:t>Fabricated</a:t>
                      </a:r>
                      <a:r>
                        <a:rPr lang="tr-TR" sz="1200" dirty="0">
                          <a:effectLst/>
                        </a:rPr>
                        <a:t> </a:t>
                      </a:r>
                      <a:r>
                        <a:rPr lang="tr-TR" sz="1200" dirty="0" err="1">
                          <a:effectLst/>
                        </a:rPr>
                        <a:t>Plate</a:t>
                      </a:r>
                      <a:r>
                        <a:rPr lang="tr-TR" sz="1200" dirty="0">
                          <a:effectLst/>
                        </a:rPr>
                        <a:t> </a:t>
                      </a:r>
                      <a:r>
                        <a:rPr lang="tr-TR" sz="1200" dirty="0" err="1">
                          <a:effectLst/>
                        </a:rPr>
                        <a:t>Work</a:t>
                      </a:r>
                      <a:endParaRPr lang="tr-TR" sz="1200" dirty="0">
                        <a:effectLst/>
                      </a:endParaRPr>
                    </a:p>
                  </a:txBody>
                  <a:tcPr marL="35359" marR="35359" marT="17680" marB="1768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200" dirty="0" err="1">
                          <a:effectLst/>
                        </a:rPr>
                        <a:t>Portland</a:t>
                      </a:r>
                      <a:r>
                        <a:rPr lang="tr-TR" sz="1200" dirty="0">
                          <a:effectLst/>
                        </a:rPr>
                        <a:t> </a:t>
                      </a:r>
                      <a:r>
                        <a:rPr lang="tr-TR" sz="1200" dirty="0" err="1">
                          <a:effectLst/>
                        </a:rPr>
                        <a:t>Cement</a:t>
                      </a:r>
                      <a:endParaRPr lang="tr-TR" sz="1200" dirty="0">
                        <a:effectLst/>
                      </a:endParaRPr>
                    </a:p>
                  </a:txBody>
                  <a:tcPr marL="35359" marR="35359" marT="17680" marB="1768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389181">
                <a:tc>
                  <a:txBody>
                    <a:bodyPr/>
                    <a:lstStyle/>
                    <a:p>
                      <a:pPr algn="l" fontAlgn="ctr"/>
                      <a:r>
                        <a:rPr lang="tr-TR" sz="1200">
                          <a:effectLst/>
                        </a:rPr>
                        <a:t>Fabricated Structural Metal Manufacturing</a:t>
                      </a:r>
                    </a:p>
                  </a:txBody>
                  <a:tcPr marL="35359" marR="35359" marT="17680" marB="1768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200" dirty="0" err="1">
                          <a:effectLst/>
                        </a:rPr>
                        <a:t>Prepared</a:t>
                      </a:r>
                      <a:r>
                        <a:rPr lang="tr-TR" sz="1200" dirty="0">
                          <a:effectLst/>
                        </a:rPr>
                        <a:t> </a:t>
                      </a:r>
                      <a:r>
                        <a:rPr lang="tr-TR" sz="1200" dirty="0" err="1">
                          <a:effectLst/>
                        </a:rPr>
                        <a:t>Feeds</a:t>
                      </a:r>
                      <a:r>
                        <a:rPr lang="tr-TR" sz="1200" dirty="0">
                          <a:effectLst/>
                        </a:rPr>
                        <a:t> </a:t>
                      </a:r>
                      <a:r>
                        <a:rPr lang="tr-TR" sz="1200" dirty="0" err="1">
                          <a:effectLst/>
                        </a:rPr>
                        <a:t>Materials</a:t>
                      </a:r>
                      <a:endParaRPr lang="tr-TR" sz="1200" dirty="0">
                        <a:effectLst/>
                      </a:endParaRPr>
                    </a:p>
                  </a:txBody>
                  <a:tcPr marL="35359" marR="35359" marT="17680" marB="1768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391078">
                <a:tc>
                  <a:txBody>
                    <a:bodyPr/>
                    <a:lstStyle/>
                    <a:p>
                      <a:pPr algn="l" fontAlgn="ctr"/>
                      <a:r>
                        <a:rPr lang="tr-TR" sz="1200">
                          <a:effectLst/>
                        </a:rPr>
                        <a:t>Ferroalloys Production: Ferromanganese &amp; Silicomanganese</a:t>
                      </a:r>
                    </a:p>
                  </a:txBody>
                  <a:tcPr marL="35359" marR="35359" marT="17680" marB="1768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en-US" sz="1200" dirty="0">
                          <a:effectLst/>
                        </a:rPr>
                        <a:t>Pressed and Blown Glass and Glassware Manufacturing</a:t>
                      </a:r>
                    </a:p>
                  </a:txBody>
                  <a:tcPr marL="35359" marR="35359" marT="17680" marB="1768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391078">
                <a:tc>
                  <a:txBody>
                    <a:bodyPr/>
                    <a:lstStyle/>
                    <a:p>
                      <a:pPr algn="l" fontAlgn="ctr"/>
                      <a:r>
                        <a:rPr lang="en-US" sz="1200">
                          <a:effectLst/>
                        </a:rPr>
                        <a:t>Flexible Polyurethane Foam Fabrication Operations</a:t>
                      </a:r>
                    </a:p>
                  </a:txBody>
                  <a:tcPr marL="35359" marR="35359" marT="17680" marB="1768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en-US" sz="1200" dirty="0">
                          <a:effectLst/>
                        </a:rPr>
                        <a:t>Primary Copper (not subject to MACT)</a:t>
                      </a:r>
                    </a:p>
                  </a:txBody>
                  <a:tcPr marL="35359" marR="35359" marT="17680" marB="1768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95345">
                <a:tc>
                  <a:txBody>
                    <a:bodyPr/>
                    <a:lstStyle/>
                    <a:p>
                      <a:pPr algn="l" fontAlgn="ctr"/>
                      <a:r>
                        <a:rPr lang="tr-TR" sz="1200">
                          <a:effectLst/>
                        </a:rPr>
                        <a:t>Flexible Polyurethane Foam Production</a:t>
                      </a:r>
                    </a:p>
                  </a:txBody>
                  <a:tcPr marL="35359" marR="35359" marT="17680" marB="1768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200" dirty="0" err="1">
                          <a:effectLst/>
                        </a:rPr>
                        <a:t>Primary</a:t>
                      </a:r>
                      <a:r>
                        <a:rPr lang="tr-TR" sz="1200" dirty="0">
                          <a:effectLst/>
                        </a:rPr>
                        <a:t> Metal </a:t>
                      </a:r>
                      <a:r>
                        <a:rPr lang="tr-TR" sz="1200" dirty="0" err="1">
                          <a:effectLst/>
                        </a:rPr>
                        <a:t>Products</a:t>
                      </a:r>
                      <a:r>
                        <a:rPr lang="tr-TR" sz="1200" dirty="0">
                          <a:effectLst/>
                        </a:rPr>
                        <a:t> </a:t>
                      </a:r>
                      <a:r>
                        <a:rPr lang="tr-TR" sz="1200" dirty="0" err="1">
                          <a:effectLst/>
                        </a:rPr>
                        <a:t>Manufacturing</a:t>
                      </a:r>
                      <a:endParaRPr lang="tr-TR" sz="1200" dirty="0">
                        <a:effectLst/>
                      </a:endParaRPr>
                    </a:p>
                  </a:txBody>
                  <a:tcPr marL="35359" marR="35359" marT="17680" marB="17680"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0439253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en-US" b="1" dirty="0"/>
              <a:t>What are Hazardous </a:t>
            </a:r>
            <a:r>
              <a:rPr lang="en-US" b="1" dirty="0" smtClean="0"/>
              <a:t>A</a:t>
            </a:r>
            <a:r>
              <a:rPr lang="tr-TR" b="1" dirty="0" smtClean="0"/>
              <a:t>I</a:t>
            </a:r>
            <a:r>
              <a:rPr lang="en-US" b="1" dirty="0" smtClean="0"/>
              <a:t>r </a:t>
            </a:r>
            <a:r>
              <a:rPr lang="en-US" b="1" dirty="0"/>
              <a:t>Pollutants?</a:t>
            </a:r>
          </a:p>
        </p:txBody>
      </p:sp>
      <p:sp>
        <p:nvSpPr>
          <p:cNvPr id="5" name="İçerik Yer Tutucusu 4"/>
          <p:cNvSpPr>
            <a:spLocks noGrp="1"/>
          </p:cNvSpPr>
          <p:nvPr>
            <p:ph idx="1"/>
          </p:nvPr>
        </p:nvSpPr>
        <p:spPr>
          <a:xfrm>
            <a:off x="581192" y="2180496"/>
            <a:ext cx="10911153" cy="1871959"/>
          </a:xfrm>
        </p:spPr>
        <p:txBody>
          <a:bodyPr/>
          <a:lstStyle/>
          <a:p>
            <a:r>
              <a:rPr lang="en-US" dirty="0"/>
              <a:t>Hazardous air pollutants, also known as toxic air pollutants or air toxics, are those pollutants that are known or suspected to cause cancer or other serious health effects, such as reproductive effects or birth defects, or adverse environmental effects</a:t>
            </a:r>
            <a:r>
              <a:rPr lang="en-US" dirty="0" smtClean="0"/>
              <a:t>.</a:t>
            </a:r>
            <a:endParaRPr lang="tr-TR" dirty="0" smtClean="0"/>
          </a:p>
          <a:p>
            <a:r>
              <a:rPr lang="en-US" dirty="0"/>
              <a:t>EPA is working with state, local, and tribal governments to reduce air emissions of </a:t>
            </a:r>
            <a:r>
              <a:rPr lang="en-US" dirty="0">
                <a:hlinkClick r:id="rId2"/>
              </a:rPr>
              <a:t>187 toxic air pollutants</a:t>
            </a:r>
            <a:r>
              <a:rPr lang="en-US" dirty="0"/>
              <a:t> to the environment.</a:t>
            </a:r>
            <a:endParaRPr lang="tr-TR" dirty="0"/>
          </a:p>
        </p:txBody>
      </p:sp>
      <p:pic>
        <p:nvPicPr>
          <p:cNvPr id="1026" name="Picture 2" descr="Image result for hazardous air polluta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4418" y="3969328"/>
            <a:ext cx="71247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26391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037861072"/>
              </p:ext>
            </p:extLst>
          </p:nvPr>
        </p:nvGraphicFramePr>
        <p:xfrm>
          <a:off x="3010116" y="1956459"/>
          <a:ext cx="6171768" cy="4525962"/>
        </p:xfrm>
        <a:graphic>
          <a:graphicData uri="http://schemas.openxmlformats.org/drawingml/2006/table">
            <a:tbl>
              <a:tblPr/>
              <a:tblGrid>
                <a:gridCol w="3085884"/>
                <a:gridCol w="3085884"/>
              </a:tblGrid>
              <a:tr h="480026">
                <a:tc>
                  <a:txBody>
                    <a:bodyPr/>
                    <a:lstStyle/>
                    <a:p>
                      <a:pPr algn="l" fontAlgn="ctr"/>
                      <a:r>
                        <a:rPr lang="tr-TR" sz="1300" dirty="0" err="1">
                          <a:effectLst/>
                        </a:rPr>
                        <a:t>Gas</a:t>
                      </a:r>
                      <a:r>
                        <a:rPr lang="tr-TR" sz="1300" dirty="0">
                          <a:effectLst/>
                        </a:rPr>
                        <a:t> Distribution </a:t>
                      </a:r>
                      <a:r>
                        <a:rPr lang="tr-TR" sz="1300" dirty="0" err="1">
                          <a:effectLst/>
                        </a:rPr>
                        <a:t>Stage</a:t>
                      </a:r>
                      <a:r>
                        <a:rPr lang="tr-TR" sz="1300" dirty="0">
                          <a:effectLst/>
                        </a:rPr>
                        <a:t> 1</a:t>
                      </a:r>
                    </a:p>
                  </a:txBody>
                  <a:tcPr marL="68575" marR="68575" marT="34288" marB="3428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en-US" sz="1300">
                          <a:effectLst/>
                        </a:rPr>
                        <a:t>Primary Nonferrous Metals (Zn, Cd and Be)</a:t>
                      </a:r>
                    </a:p>
                  </a:txBody>
                  <a:tcPr marL="68575" marR="68575" marT="34288" marB="3428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74301">
                <a:tc>
                  <a:txBody>
                    <a:bodyPr/>
                    <a:lstStyle/>
                    <a:p>
                      <a:pPr algn="l" fontAlgn="ctr"/>
                      <a:r>
                        <a:rPr lang="tr-TR" sz="1300" dirty="0" err="1">
                          <a:effectLst/>
                        </a:rPr>
                        <a:t>Halogenated</a:t>
                      </a:r>
                      <a:r>
                        <a:rPr lang="tr-TR" sz="1300" dirty="0">
                          <a:effectLst/>
                        </a:rPr>
                        <a:t> </a:t>
                      </a:r>
                      <a:r>
                        <a:rPr lang="tr-TR" sz="1300" dirty="0" err="1">
                          <a:effectLst/>
                        </a:rPr>
                        <a:t>Solvent</a:t>
                      </a:r>
                      <a:r>
                        <a:rPr lang="tr-TR" sz="1300" dirty="0">
                          <a:effectLst/>
                        </a:rPr>
                        <a:t> </a:t>
                      </a:r>
                      <a:r>
                        <a:rPr lang="tr-TR" sz="1300" dirty="0" err="1">
                          <a:effectLst/>
                        </a:rPr>
                        <a:t>Cleaners</a:t>
                      </a:r>
                      <a:endParaRPr lang="tr-TR" sz="1300" dirty="0">
                        <a:effectLst/>
                      </a:endParaRPr>
                    </a:p>
                  </a:txBody>
                  <a:tcPr marL="68575" marR="68575" marT="34288" marB="3428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300">
                          <a:effectLst/>
                        </a:rPr>
                        <a:t>Public Owned Treatment Works</a:t>
                      </a:r>
                    </a:p>
                  </a:txBody>
                  <a:tcPr marL="68575" marR="68575" marT="34288" marB="3428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74301">
                <a:tc>
                  <a:txBody>
                    <a:bodyPr/>
                    <a:lstStyle/>
                    <a:p>
                      <a:pPr algn="l" fontAlgn="ctr"/>
                      <a:r>
                        <a:rPr lang="tr-TR" sz="1300">
                          <a:effectLst/>
                        </a:rPr>
                        <a:t>Hard Chromium Electroplating</a:t>
                      </a:r>
                    </a:p>
                  </a:txBody>
                  <a:tcPr marL="68575" marR="68575" marT="34288" marB="3428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300">
                          <a:effectLst/>
                        </a:rPr>
                        <a:t>Secondary Copper Smelting</a:t>
                      </a:r>
                    </a:p>
                  </a:txBody>
                  <a:tcPr marL="68575" marR="68575" marT="34288" marB="3428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74301">
                <a:tc>
                  <a:txBody>
                    <a:bodyPr/>
                    <a:lstStyle/>
                    <a:p>
                      <a:pPr algn="l" fontAlgn="ctr"/>
                      <a:r>
                        <a:rPr lang="tr-TR" sz="1300">
                          <a:effectLst/>
                        </a:rPr>
                        <a:t>Hazardous Waste Incineration</a:t>
                      </a:r>
                    </a:p>
                  </a:txBody>
                  <a:tcPr marL="68575" marR="68575" marT="34288" marB="3428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300">
                          <a:effectLst/>
                        </a:rPr>
                        <a:t>Secondary Lead Smelting</a:t>
                      </a:r>
                    </a:p>
                  </a:txBody>
                  <a:tcPr marL="68575" marR="68575" marT="34288" marB="3428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74301">
                <a:tc>
                  <a:txBody>
                    <a:bodyPr/>
                    <a:lstStyle/>
                    <a:p>
                      <a:pPr algn="l" fontAlgn="ctr"/>
                      <a:r>
                        <a:rPr lang="tr-TR" sz="1300">
                          <a:effectLst/>
                        </a:rPr>
                        <a:t>Heating Equipment, Except Electric</a:t>
                      </a:r>
                    </a:p>
                  </a:txBody>
                  <a:tcPr marL="68575" marR="68575" marT="34288" marB="3428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300">
                          <a:effectLst/>
                        </a:rPr>
                        <a:t>Secondary Nonferrous Metals</a:t>
                      </a:r>
                    </a:p>
                  </a:txBody>
                  <a:tcPr marL="68575" marR="68575" marT="34288" marB="3428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74301">
                <a:tc>
                  <a:txBody>
                    <a:bodyPr/>
                    <a:lstStyle/>
                    <a:p>
                      <a:pPr algn="l" fontAlgn="ctr"/>
                      <a:r>
                        <a:rPr lang="tr-TR" sz="1300">
                          <a:effectLst/>
                        </a:rPr>
                        <a:t>Hospital Sterilizers</a:t>
                      </a:r>
                    </a:p>
                  </a:txBody>
                  <a:tcPr marL="68575" marR="68575" marT="34288" marB="3428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300">
                          <a:effectLst/>
                        </a:rPr>
                        <a:t>Sewage Sludge Incineration</a:t>
                      </a:r>
                    </a:p>
                  </a:txBody>
                  <a:tcPr marL="68575" marR="68575" marT="34288" marB="3428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480026">
                <a:tc>
                  <a:txBody>
                    <a:bodyPr/>
                    <a:lstStyle/>
                    <a:p>
                      <a:pPr algn="l" fontAlgn="ctr"/>
                      <a:r>
                        <a:rPr lang="en-US" sz="1300">
                          <a:effectLst/>
                        </a:rPr>
                        <a:t>Industrial Boilers Fired by Coal, Wood and Oil</a:t>
                      </a:r>
                    </a:p>
                  </a:txBody>
                  <a:tcPr marL="68575" marR="68575" marT="34288" marB="3428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en-US" sz="1300">
                          <a:effectLst/>
                        </a:rPr>
                        <a:t>Stainless and Nonstainless Steel Manufacturing Electric Arc Furnace</a:t>
                      </a:r>
                    </a:p>
                  </a:txBody>
                  <a:tcPr marL="68575" marR="68575" marT="34288" marB="3428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480026">
                <a:tc>
                  <a:txBody>
                    <a:bodyPr/>
                    <a:lstStyle/>
                    <a:p>
                      <a:pPr algn="l" fontAlgn="ctr"/>
                      <a:r>
                        <a:rPr lang="tr-TR" sz="1300">
                          <a:effectLst/>
                        </a:rPr>
                        <a:t>Industrial Inorganic Chemical Manufacturing</a:t>
                      </a:r>
                    </a:p>
                  </a:txBody>
                  <a:tcPr marL="68575" marR="68575" marT="34288" marB="3428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300">
                          <a:effectLst/>
                        </a:rPr>
                        <a:t>Stationary Internal Combustion Engines</a:t>
                      </a:r>
                    </a:p>
                  </a:txBody>
                  <a:tcPr marL="68575" marR="68575" marT="34288" marB="3428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480026">
                <a:tc>
                  <a:txBody>
                    <a:bodyPr/>
                    <a:lstStyle/>
                    <a:p>
                      <a:pPr algn="l" fontAlgn="ctr"/>
                      <a:r>
                        <a:rPr lang="en-US" sz="1300">
                          <a:effectLst/>
                        </a:rPr>
                        <a:t>Industrial Machinery and Equipment – Finish Operations</a:t>
                      </a:r>
                    </a:p>
                  </a:txBody>
                  <a:tcPr marL="68575" marR="68575" marT="34288" marB="3428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300">
                          <a:effectLst/>
                        </a:rPr>
                        <a:t>Steel Foundries</a:t>
                      </a:r>
                    </a:p>
                  </a:txBody>
                  <a:tcPr marL="68575" marR="68575" marT="34288" marB="3428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480026">
                <a:tc>
                  <a:txBody>
                    <a:bodyPr/>
                    <a:lstStyle/>
                    <a:p>
                      <a:pPr algn="l" fontAlgn="ctr"/>
                      <a:r>
                        <a:rPr lang="tr-TR" sz="1300">
                          <a:effectLst/>
                        </a:rPr>
                        <a:t>Industrial Organic Chemical Manufacturing</a:t>
                      </a:r>
                    </a:p>
                  </a:txBody>
                  <a:tcPr marL="68575" marR="68575" marT="34288" marB="3428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300">
                          <a:effectLst/>
                        </a:rPr>
                        <a:t>Synthetic Rubber Manufacturing</a:t>
                      </a:r>
                    </a:p>
                  </a:txBody>
                  <a:tcPr marL="68575" marR="68575" marT="34288" marB="3428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74301">
                <a:tc>
                  <a:txBody>
                    <a:bodyPr/>
                    <a:lstStyle/>
                    <a:p>
                      <a:pPr algn="l" fontAlgn="ctr"/>
                      <a:r>
                        <a:rPr lang="tr-TR" sz="1300">
                          <a:effectLst/>
                        </a:rPr>
                        <a:t>Inorganic Pigments Manufacturing</a:t>
                      </a:r>
                    </a:p>
                  </a:txBody>
                  <a:tcPr marL="68575" marR="68575" marT="34288" marB="3428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300">
                          <a:effectLst/>
                        </a:rPr>
                        <a:t>Valves and Pipe Fittings</a:t>
                      </a:r>
                    </a:p>
                  </a:txBody>
                  <a:tcPr marL="68575" marR="68575" marT="34288" marB="3428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480026">
                <a:tc>
                  <a:txBody>
                    <a:bodyPr/>
                    <a:lstStyle/>
                    <a:p>
                      <a:pPr algn="l" fontAlgn="ctr"/>
                      <a:r>
                        <a:rPr lang="en-US" sz="1300">
                          <a:effectLst/>
                        </a:rPr>
                        <a:t>Institutional/Commercial Boilers Fired by Coal, Wood and Oil</a:t>
                      </a:r>
                    </a:p>
                  </a:txBody>
                  <a:tcPr marL="68575" marR="68575" marT="34288" marB="3428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300" dirty="0" err="1">
                          <a:effectLst/>
                        </a:rPr>
                        <a:t>Wood</a:t>
                      </a:r>
                      <a:r>
                        <a:rPr lang="tr-TR" sz="1300" dirty="0">
                          <a:effectLst/>
                        </a:rPr>
                        <a:t> </a:t>
                      </a:r>
                      <a:r>
                        <a:rPr lang="tr-TR" sz="1300" dirty="0" err="1">
                          <a:effectLst/>
                        </a:rPr>
                        <a:t>Preserving</a:t>
                      </a:r>
                      <a:endParaRPr lang="tr-TR" sz="1300" dirty="0">
                        <a:effectLst/>
                      </a:endParaRPr>
                    </a:p>
                  </a:txBody>
                  <a:tcPr marL="68575" marR="68575" marT="34288" marB="3428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46299174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p:txBody>
          <a:bodyPr/>
          <a:lstStyle/>
          <a:p>
            <a:r>
              <a:rPr lang="tr-TR" dirty="0" err="1" smtClean="0"/>
              <a:t>Samplıng</a:t>
            </a:r>
            <a:r>
              <a:rPr lang="tr-TR" dirty="0" smtClean="0"/>
              <a:t> of </a:t>
            </a:r>
            <a:r>
              <a:rPr lang="tr-TR" dirty="0" err="1" smtClean="0"/>
              <a:t>hazardous</a:t>
            </a:r>
            <a:r>
              <a:rPr lang="tr-TR" dirty="0" smtClean="0"/>
              <a:t> </a:t>
            </a:r>
            <a:r>
              <a:rPr lang="tr-TR" dirty="0" err="1" smtClean="0"/>
              <a:t>aır</a:t>
            </a:r>
            <a:r>
              <a:rPr lang="tr-TR" dirty="0" smtClean="0"/>
              <a:t> </a:t>
            </a:r>
            <a:r>
              <a:rPr lang="tr-TR" dirty="0" err="1" smtClean="0"/>
              <a:t>pollutants</a:t>
            </a:r>
            <a:endParaRPr lang="tr-TR" dirty="0"/>
          </a:p>
        </p:txBody>
      </p:sp>
      <p:sp>
        <p:nvSpPr>
          <p:cNvPr id="5" name="Alt Başlık 4"/>
          <p:cNvSpPr>
            <a:spLocks noGrp="1"/>
          </p:cNvSpPr>
          <p:nvPr>
            <p:ph type="subTitle" idx="1"/>
          </p:nvPr>
        </p:nvSpPr>
        <p:spPr/>
        <p:txBody>
          <a:bodyPr/>
          <a:lstStyle/>
          <a:p>
            <a:endParaRPr lang="tr-TR"/>
          </a:p>
        </p:txBody>
      </p:sp>
    </p:spTree>
    <p:extLst>
      <p:ext uri="{BB962C8B-B14F-4D97-AF65-F5344CB8AC3E}">
        <p14:creationId xmlns:p14="http://schemas.microsoft.com/office/powerpoint/2010/main" val="341867937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817418" y="1997141"/>
            <a:ext cx="86106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eaLnBrk="1" hangingPunct="1">
              <a:spcBef>
                <a:spcPct val="0"/>
              </a:spcBef>
              <a:buClrTx/>
              <a:buSzTx/>
              <a:buFontTx/>
              <a:buNone/>
            </a:pPr>
            <a:r>
              <a:rPr lang="en-US" sz="3200" b="1" dirty="0">
                <a:latin typeface="Arial" panose="020B0604020202020204" pitchFamily="34" charset="0"/>
                <a:cs typeface="Arial" panose="020B0604020202020204" pitchFamily="34" charset="0"/>
              </a:rPr>
              <a:t>Types of measurements</a:t>
            </a:r>
          </a:p>
          <a:p>
            <a:pPr algn="just" eaLnBrk="1" hangingPunct="1">
              <a:spcBef>
                <a:spcPct val="0"/>
              </a:spcBef>
              <a:buClrTx/>
              <a:buSzTx/>
              <a:buFontTx/>
              <a:buNone/>
            </a:pPr>
            <a:endParaRPr lang="en-US" sz="1800" dirty="0">
              <a:latin typeface="Arial" panose="020B0604020202020204" pitchFamily="34" charset="0"/>
              <a:cs typeface="Arial" panose="020B0604020202020204" pitchFamily="34" charset="0"/>
            </a:endParaRPr>
          </a:p>
          <a:p>
            <a:pPr algn="just" eaLnBrk="1" hangingPunct="1">
              <a:spcBef>
                <a:spcPct val="0"/>
              </a:spcBef>
              <a:buClrTx/>
              <a:buSzTx/>
              <a:buFontTx/>
              <a:buNone/>
            </a:pPr>
            <a:r>
              <a:rPr lang="en-US" sz="3200" dirty="0">
                <a:latin typeface="Arial" panose="020B0604020202020204" pitchFamily="34" charset="0"/>
                <a:cs typeface="Arial" panose="020B0604020202020204" pitchFamily="34" charset="0"/>
              </a:rPr>
              <a:t>1) Ambient measurement, Ambient Monitoring</a:t>
            </a:r>
          </a:p>
          <a:p>
            <a:pPr algn="just" eaLnBrk="1" hangingPunct="1">
              <a:spcBef>
                <a:spcPct val="0"/>
              </a:spcBef>
              <a:buClrTx/>
              <a:buSzTx/>
              <a:buFontTx/>
              <a:buNone/>
            </a:pPr>
            <a:endParaRPr lang="en-US" sz="3200" dirty="0">
              <a:latin typeface="Arial" panose="020B0604020202020204" pitchFamily="34" charset="0"/>
              <a:cs typeface="Arial" panose="020B0604020202020204" pitchFamily="34" charset="0"/>
            </a:endParaRPr>
          </a:p>
          <a:p>
            <a:pPr algn="just" eaLnBrk="1" hangingPunct="1">
              <a:spcBef>
                <a:spcPct val="0"/>
              </a:spcBef>
              <a:buClrTx/>
              <a:buSzTx/>
              <a:buFontTx/>
              <a:buNone/>
            </a:pPr>
            <a:r>
              <a:rPr lang="en-US" sz="3200" dirty="0">
                <a:latin typeface="Arial" panose="020B0604020202020204" pitchFamily="34" charset="0"/>
                <a:cs typeface="Arial" panose="020B0604020202020204" pitchFamily="34" charset="0"/>
              </a:rPr>
              <a:t>2) Source measurement, source testing </a:t>
            </a:r>
          </a:p>
          <a:p>
            <a:pPr algn="just" eaLnBrk="1" hangingPunct="1">
              <a:spcBef>
                <a:spcPct val="0"/>
              </a:spcBef>
              <a:buClrTx/>
              <a:buSzTx/>
              <a:buFontTx/>
              <a:buNone/>
            </a:pPr>
            <a:endParaRPr lang="en-US" sz="3200" dirty="0">
              <a:latin typeface="Arial" panose="020B0604020202020204" pitchFamily="34" charset="0"/>
              <a:cs typeface="Arial" panose="020B0604020202020204" pitchFamily="34" charset="0"/>
            </a:endParaRPr>
          </a:p>
          <a:p>
            <a:pPr algn="just" eaLnBrk="1" hangingPunct="1">
              <a:spcBef>
                <a:spcPct val="0"/>
              </a:spcBef>
              <a:buClrTx/>
              <a:buSzTx/>
              <a:buFontTx/>
              <a:buNone/>
            </a:pPr>
            <a:r>
              <a:rPr lang="en-US" sz="3200" dirty="0">
                <a:latin typeface="Arial" panose="020B0604020202020204" pitchFamily="34" charset="0"/>
                <a:cs typeface="Arial" panose="020B0604020202020204" pitchFamily="34" charset="0"/>
              </a:rPr>
              <a:t>The principal Basis of Air pollution law</a:t>
            </a:r>
            <a:r>
              <a:rPr lang="tr-TR" sz="3200" dirty="0">
                <a:latin typeface="Arial" panose="020B0604020202020204" pitchFamily="34" charset="0"/>
                <a:cs typeface="Arial" panose="020B0604020202020204" pitchFamily="34" charset="0"/>
              </a:rPr>
              <a:t>s </a:t>
            </a:r>
            <a:r>
              <a:rPr lang="en-US" sz="3200" dirty="0">
                <a:latin typeface="Arial" panose="020B0604020202020204" pitchFamily="34" charset="0"/>
                <a:cs typeface="Arial" panose="020B0604020202020204" pitchFamily="34" charset="0"/>
              </a:rPr>
              <a:t>depends on Air Quality standard philosophy is to have Air safe to breath</a:t>
            </a:r>
          </a:p>
          <a:p>
            <a:pPr algn="just" eaLnBrk="1" hangingPunct="1">
              <a:spcBef>
                <a:spcPct val="0"/>
              </a:spcBef>
              <a:buClrTx/>
              <a:buSzTx/>
              <a:buFontTx/>
              <a:buNone/>
            </a:pPr>
            <a:endParaRPr lang="en-US" sz="2000" dirty="0">
              <a:solidFill>
                <a:srgbClr val="FFC000"/>
              </a:solidFill>
              <a:latin typeface="Arial" panose="020B0604020202020204" pitchFamily="34" charset="0"/>
              <a:cs typeface="Arial" panose="020B0604020202020204" pitchFamily="34" charset="0"/>
            </a:endParaRPr>
          </a:p>
        </p:txBody>
      </p:sp>
      <p:sp>
        <p:nvSpPr>
          <p:cNvPr id="5" name="Unvan 4"/>
          <p:cNvSpPr>
            <a:spLocks noGrp="1"/>
          </p:cNvSpPr>
          <p:nvPr>
            <p:ph type="title"/>
          </p:nvPr>
        </p:nvSpPr>
        <p:spPr/>
        <p:txBody>
          <a:bodyPr/>
          <a:lstStyle/>
          <a:p>
            <a:endParaRPr lang="tr-TR"/>
          </a:p>
        </p:txBody>
      </p:sp>
      <p:sp>
        <p:nvSpPr>
          <p:cNvPr id="6" name="AutoShape 2" descr="Image result for ambient monito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 name="Resim 6"/>
          <p:cNvPicPr>
            <a:picLocks noChangeAspect="1"/>
          </p:cNvPicPr>
          <p:nvPr/>
        </p:nvPicPr>
        <p:blipFill>
          <a:blip r:embed="rId2"/>
          <a:stretch>
            <a:fillRect/>
          </a:stretch>
        </p:blipFill>
        <p:spPr>
          <a:xfrm>
            <a:off x="9428018" y="1997141"/>
            <a:ext cx="1809750" cy="2533650"/>
          </a:xfrm>
          <a:prstGeom prst="rect">
            <a:avLst/>
          </a:prstGeom>
        </p:spPr>
      </p:pic>
      <p:pic>
        <p:nvPicPr>
          <p:cNvPr id="25604"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7748" y="3773986"/>
            <a:ext cx="3657115"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426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560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5604"/>
                                        </p:tgtEl>
                                      </p:cBhvr>
                                    </p:animEffect>
                                    <p:set>
                                      <p:cBhvr>
                                        <p:cTn id="20" dur="1" fill="hold">
                                          <p:stCondLst>
                                            <p:cond delay="499"/>
                                          </p:stCondLst>
                                        </p:cTn>
                                        <p:tgtEl>
                                          <p:spTgt spid="256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71985" y="2019326"/>
            <a:ext cx="1093723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eaLnBrk="1" hangingPunct="1">
              <a:spcBef>
                <a:spcPct val="0"/>
              </a:spcBef>
              <a:buClrTx/>
              <a:buSzTx/>
              <a:buFontTx/>
              <a:buNone/>
            </a:pPr>
            <a:r>
              <a:rPr lang="en-US" sz="2800" b="1" dirty="0">
                <a:latin typeface="Arial" panose="020B0604020202020204" pitchFamily="34" charset="0"/>
                <a:cs typeface="Arial" panose="020B0604020202020204" pitchFamily="34" charset="0"/>
              </a:rPr>
              <a:t>To achieve that: </a:t>
            </a:r>
            <a:r>
              <a:rPr lang="en-US" sz="2800" dirty="0">
                <a:latin typeface="Arial" panose="020B0604020202020204" pitchFamily="34" charset="0"/>
                <a:cs typeface="Arial" panose="020B0604020202020204" pitchFamily="34" charset="0"/>
              </a:rPr>
              <a:t>Control and Monitoring of Air pollutants should be implemented.</a:t>
            </a:r>
          </a:p>
          <a:p>
            <a:pPr algn="just" eaLnBrk="1" hangingPunct="1">
              <a:spcBef>
                <a:spcPct val="0"/>
              </a:spcBef>
              <a:buClrTx/>
              <a:buSzTx/>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algn="just" eaLnBrk="1" hangingPunct="1">
              <a:spcBef>
                <a:spcPct val="0"/>
              </a:spcBef>
              <a:buClrTx/>
              <a:buSzTx/>
              <a:buFontTx/>
              <a:buNone/>
            </a:pPr>
            <a:r>
              <a:rPr lang="en-US" sz="2800" b="1" dirty="0">
                <a:latin typeface="Arial" panose="020B0604020202020204" pitchFamily="34" charset="0"/>
                <a:cs typeface="Arial" panose="020B0604020202020204" pitchFamily="34" charset="0"/>
              </a:rPr>
              <a:t>To control pollutant concentrations:</a:t>
            </a:r>
          </a:p>
          <a:p>
            <a:pPr algn="just" eaLnBrk="1" hangingPunct="1">
              <a:spcBef>
                <a:spcPct val="0"/>
              </a:spcBef>
              <a:buClrTx/>
              <a:buSzTx/>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algn="just" eaLnBrk="1" hangingPunct="1">
              <a:spcBef>
                <a:spcPct val="0"/>
              </a:spcBef>
              <a:buClrTx/>
              <a:buSzTx/>
              <a:buFontTx/>
              <a:buNone/>
            </a:pPr>
            <a:r>
              <a:rPr lang="en-US" sz="2800" dirty="0">
                <a:latin typeface="Arial" panose="020B0604020202020204" pitchFamily="34" charset="0"/>
                <a:cs typeface="Arial" panose="020B0604020202020204" pitchFamily="34" charset="0"/>
              </a:rPr>
              <a:t>The time, the place, and the amount of emissions, should be regulated.</a:t>
            </a:r>
          </a:p>
          <a:p>
            <a:pPr algn="just" eaLnBrk="1" hangingPunct="1">
              <a:spcBef>
                <a:spcPct val="0"/>
              </a:spcBef>
              <a:buClrTx/>
              <a:buSzTx/>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algn="just" eaLnBrk="1" hangingPunct="1">
              <a:spcBef>
                <a:spcPct val="0"/>
              </a:spcBef>
              <a:buClrTx/>
              <a:buSzTx/>
              <a:buFontTx/>
              <a:buNone/>
            </a:pPr>
            <a:r>
              <a:rPr lang="en-US" sz="2800" dirty="0">
                <a:latin typeface="Arial" panose="020B0604020202020204" pitchFamily="34" charset="0"/>
                <a:cs typeface="Arial" panose="020B0604020202020204" pitchFamily="34" charset="0"/>
              </a:rPr>
              <a:t>The emission rates of various sources of air pollutants must be regulated and measured.</a:t>
            </a:r>
          </a:p>
        </p:txBody>
      </p:sp>
      <p:sp>
        <p:nvSpPr>
          <p:cNvPr id="4" name="Unvan 3"/>
          <p:cNvSpPr>
            <a:spLocks noGrp="1"/>
          </p:cNvSpPr>
          <p:nvPr>
            <p:ph type="title"/>
          </p:nvPr>
        </p:nvSpPr>
        <p:spPr/>
        <p:txBody>
          <a:bodyPr/>
          <a:lstStyle/>
          <a:p>
            <a:endParaRPr lang="tr-TR"/>
          </a:p>
        </p:txBody>
      </p:sp>
    </p:spTree>
    <p:extLst>
      <p:ext uri="{BB962C8B-B14F-4D97-AF65-F5344CB8AC3E}">
        <p14:creationId xmlns:p14="http://schemas.microsoft.com/office/powerpoint/2010/main" val="2934735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115291" y="1927659"/>
            <a:ext cx="8534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eaLnBrk="1" hangingPunct="1">
              <a:spcBef>
                <a:spcPct val="0"/>
              </a:spcBef>
              <a:buClrTx/>
              <a:buSzTx/>
              <a:buFontTx/>
              <a:buNone/>
            </a:pPr>
            <a:r>
              <a:rPr lang="en-US" sz="3200" dirty="0">
                <a:latin typeface="Arial" panose="020B0604020202020204" pitchFamily="34" charset="0"/>
                <a:cs typeface="Arial" panose="020B0604020202020204" pitchFamily="34" charset="0"/>
              </a:rPr>
              <a:t>Why measurements are needed? </a:t>
            </a:r>
          </a:p>
          <a:p>
            <a:pPr algn="just" eaLnBrk="1" hangingPunct="1">
              <a:spcBef>
                <a:spcPct val="0"/>
              </a:spcBef>
              <a:buClrTx/>
              <a:buSzTx/>
              <a:buFontTx/>
              <a:buNone/>
            </a:pPr>
            <a:endParaRPr lang="en-US" sz="2000" dirty="0">
              <a:latin typeface="Arial" panose="020B0604020202020204" pitchFamily="34" charset="0"/>
              <a:cs typeface="Arial" panose="020B0604020202020204" pitchFamily="34" charset="0"/>
            </a:endParaRPr>
          </a:p>
          <a:p>
            <a:pPr algn="just" eaLnBrk="1" hangingPunct="1">
              <a:spcBef>
                <a:spcPct val="0"/>
              </a:spcBef>
              <a:buClrTx/>
              <a:buSzTx/>
              <a:buFontTx/>
              <a:buNone/>
            </a:pPr>
            <a:r>
              <a:rPr lang="en-US" sz="3200" dirty="0">
                <a:latin typeface="Arial" panose="020B0604020202020204" pitchFamily="34" charset="0"/>
                <a:cs typeface="Arial" panose="020B0604020202020204" pitchFamily="34" charset="0"/>
              </a:rPr>
              <a:t>1) Legal Requirements</a:t>
            </a:r>
          </a:p>
          <a:p>
            <a:pPr algn="just" eaLnBrk="1" hangingPunct="1">
              <a:spcBef>
                <a:spcPct val="0"/>
              </a:spcBef>
              <a:buClrTx/>
              <a:buSzTx/>
              <a:buFontTx/>
              <a:buNone/>
            </a:pPr>
            <a:endParaRPr lang="en-US" sz="2000" dirty="0">
              <a:latin typeface="Arial" panose="020B0604020202020204" pitchFamily="34" charset="0"/>
              <a:cs typeface="Arial" panose="020B0604020202020204" pitchFamily="34" charset="0"/>
            </a:endParaRPr>
          </a:p>
          <a:p>
            <a:pPr algn="just" eaLnBrk="1" hangingPunct="1">
              <a:spcBef>
                <a:spcPct val="0"/>
              </a:spcBef>
              <a:buClrTx/>
              <a:buSzTx/>
              <a:buFontTx/>
              <a:buNone/>
            </a:pPr>
            <a:r>
              <a:rPr lang="en-US" sz="3200" dirty="0">
                <a:latin typeface="Arial" panose="020B0604020202020204" pitchFamily="34" charset="0"/>
                <a:cs typeface="Arial" panose="020B0604020202020204" pitchFamily="34" charset="0"/>
              </a:rPr>
              <a:t>2) Evaluation of air pollution control devices</a:t>
            </a:r>
          </a:p>
          <a:p>
            <a:pPr algn="just" eaLnBrk="1" hangingPunct="1">
              <a:spcBef>
                <a:spcPct val="0"/>
              </a:spcBef>
              <a:buClrTx/>
              <a:buSzTx/>
              <a:buFontTx/>
              <a:buNone/>
            </a:pPr>
            <a:endParaRPr lang="en-US" sz="3200" dirty="0">
              <a:latin typeface="Arial" panose="020B0604020202020204" pitchFamily="34" charset="0"/>
              <a:cs typeface="Arial" panose="020B0604020202020204" pitchFamily="34" charset="0"/>
            </a:endParaRPr>
          </a:p>
        </p:txBody>
      </p:sp>
      <p:sp>
        <p:nvSpPr>
          <p:cNvPr id="4" name="Unvan 3"/>
          <p:cNvSpPr>
            <a:spLocks noGrp="1"/>
          </p:cNvSpPr>
          <p:nvPr>
            <p:ph type="title"/>
          </p:nvPr>
        </p:nvSpPr>
        <p:spPr/>
        <p:txBody>
          <a:bodyPr/>
          <a:lstStyle/>
          <a:p>
            <a:endParaRPr lang="tr-TR"/>
          </a:p>
        </p:txBody>
      </p:sp>
      <p:pic>
        <p:nvPicPr>
          <p:cNvPr id="5" name="Resim 4"/>
          <p:cNvPicPr>
            <a:picLocks noChangeAspect="1"/>
          </p:cNvPicPr>
          <p:nvPr/>
        </p:nvPicPr>
        <p:blipFill>
          <a:blip r:embed="rId2"/>
          <a:stretch>
            <a:fillRect/>
          </a:stretch>
        </p:blipFill>
        <p:spPr>
          <a:xfrm>
            <a:off x="3665989" y="4203268"/>
            <a:ext cx="3815465" cy="2539019"/>
          </a:xfrm>
          <a:prstGeom prst="rect">
            <a:avLst/>
          </a:prstGeom>
        </p:spPr>
      </p:pic>
    </p:spTree>
    <p:extLst>
      <p:ext uri="{BB962C8B-B14F-4D97-AF65-F5344CB8AC3E}">
        <p14:creationId xmlns:p14="http://schemas.microsoft.com/office/powerpoint/2010/main" val="4180506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575894" y="1858531"/>
            <a:ext cx="7102988"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eaLnBrk="1" hangingPunct="1">
              <a:spcBef>
                <a:spcPct val="0"/>
              </a:spcBef>
              <a:buClrTx/>
              <a:buSzTx/>
              <a:buFontTx/>
              <a:buNone/>
            </a:pPr>
            <a:r>
              <a:rPr lang="en-US" sz="2400" dirty="0">
                <a:latin typeface="Arial" panose="020B0604020202020204" pitchFamily="34" charset="0"/>
                <a:cs typeface="Arial" panose="020B0604020202020204" pitchFamily="34" charset="0"/>
              </a:rPr>
              <a:t>The Aim of Sampling:</a:t>
            </a:r>
          </a:p>
          <a:p>
            <a:pPr algn="just" eaLnBrk="1" hangingPunct="1">
              <a:spcBef>
                <a:spcPct val="0"/>
              </a:spcBef>
              <a:buClrTx/>
              <a:buSzTx/>
              <a:buFontTx/>
              <a:buNone/>
            </a:pPr>
            <a:endParaRPr lang="en-US" sz="2400" dirty="0">
              <a:latin typeface="Arial" panose="020B0604020202020204" pitchFamily="34" charset="0"/>
              <a:cs typeface="Arial" panose="020B0604020202020204" pitchFamily="34" charset="0"/>
            </a:endParaRPr>
          </a:p>
          <a:p>
            <a:pPr algn="just" eaLnBrk="1" hangingPunct="1">
              <a:spcBef>
                <a:spcPct val="0"/>
              </a:spcBef>
              <a:buClrTx/>
              <a:buSzTx/>
              <a:buFont typeface="Arial" panose="020B0604020202020204" pitchFamily="34" charset="0"/>
              <a:buChar char="•"/>
            </a:pPr>
            <a:r>
              <a:rPr lang="en-US" sz="2400" dirty="0">
                <a:latin typeface="Arial" panose="020B0604020202020204" pitchFamily="34" charset="0"/>
                <a:cs typeface="Arial" panose="020B0604020202020204" pitchFamily="34" charset="0"/>
              </a:rPr>
              <a:t>The principal requirement of a sampling system is to obtain a sample that is representative of the atmosphere at a particular place and time and that can be evaluated as a mass or volume concentration.</a:t>
            </a:r>
          </a:p>
          <a:p>
            <a:pPr algn="just" eaLnBrk="1" hangingPunct="1">
              <a:spcBef>
                <a:spcPct val="0"/>
              </a:spcBef>
              <a:buClrTx/>
              <a:buSzTx/>
              <a:buFontTx/>
              <a:buNone/>
            </a:pPr>
            <a:endParaRPr lang="en-US" sz="2400" dirty="0">
              <a:latin typeface="Arial" panose="020B0604020202020204" pitchFamily="34" charset="0"/>
              <a:cs typeface="Arial" panose="020B0604020202020204" pitchFamily="34" charset="0"/>
            </a:endParaRPr>
          </a:p>
          <a:p>
            <a:pPr algn="just" eaLnBrk="1" hangingPunct="1">
              <a:spcBef>
                <a:spcPct val="0"/>
              </a:spcBef>
              <a:buClrTx/>
              <a:buSzTx/>
              <a:buFont typeface="Arial" panose="020B0604020202020204" pitchFamily="34" charset="0"/>
              <a:buChar char="•"/>
            </a:pPr>
            <a:r>
              <a:rPr lang="en-US" sz="2400" dirty="0">
                <a:latin typeface="Arial" panose="020B0604020202020204" pitchFamily="34" charset="0"/>
                <a:cs typeface="Arial" panose="020B0604020202020204" pitchFamily="34" charset="0"/>
              </a:rPr>
              <a:t>The sampling system should not alter the chemical or physical characteristics of the sample in an undesirable manner.</a:t>
            </a:r>
          </a:p>
        </p:txBody>
      </p:sp>
      <p:sp>
        <p:nvSpPr>
          <p:cNvPr id="4" name="Unvan 3"/>
          <p:cNvSpPr>
            <a:spLocks noGrp="1"/>
          </p:cNvSpPr>
          <p:nvPr>
            <p:ph type="title"/>
          </p:nvPr>
        </p:nvSpPr>
        <p:spPr/>
        <p:txBody>
          <a:bodyPr/>
          <a:lstStyle/>
          <a:p>
            <a:endParaRPr lang="tr-TR"/>
          </a:p>
        </p:txBody>
      </p:sp>
      <p:sp>
        <p:nvSpPr>
          <p:cNvPr id="5" name="AutoShape 2" descr="Image result for air pollution sampl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 name="Resim 5"/>
          <p:cNvPicPr>
            <a:picLocks noChangeAspect="1"/>
          </p:cNvPicPr>
          <p:nvPr/>
        </p:nvPicPr>
        <p:blipFill>
          <a:blip r:embed="rId2"/>
          <a:stretch>
            <a:fillRect/>
          </a:stretch>
        </p:blipFill>
        <p:spPr>
          <a:xfrm>
            <a:off x="7772401" y="2670930"/>
            <a:ext cx="4215283" cy="2805079"/>
          </a:xfrm>
          <a:prstGeom prst="rect">
            <a:avLst/>
          </a:prstGeom>
        </p:spPr>
      </p:pic>
    </p:spTree>
    <p:extLst>
      <p:ext uri="{BB962C8B-B14F-4D97-AF65-F5344CB8AC3E}">
        <p14:creationId xmlns:p14="http://schemas.microsoft.com/office/powerpoint/2010/main" val="1733816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70608" y="1595437"/>
            <a:ext cx="1113212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eaLnBrk="1" hangingPunct="1">
              <a:lnSpc>
                <a:spcPct val="150000"/>
              </a:lnSpc>
              <a:spcBef>
                <a:spcPct val="0"/>
              </a:spcBef>
              <a:buClrTx/>
              <a:buSzTx/>
              <a:buFontTx/>
              <a:buNone/>
            </a:pPr>
            <a:r>
              <a:rPr lang="en-US" sz="3200" dirty="0">
                <a:latin typeface="Arial" panose="020B0604020202020204" pitchFamily="34" charset="0"/>
                <a:cs typeface="Arial" panose="020B0604020202020204" pitchFamily="34" charset="0"/>
              </a:rPr>
              <a:t>The major components of most sampling systems are:</a:t>
            </a:r>
          </a:p>
          <a:p>
            <a:pPr algn="just" eaLnBrk="1" hangingPunct="1">
              <a:lnSpc>
                <a:spcPct val="150000"/>
              </a:lnSpc>
              <a:spcBef>
                <a:spcPct val="0"/>
              </a:spcBef>
              <a:buClrTx/>
              <a:buSzTx/>
              <a:buFontTx/>
              <a:buNone/>
            </a:pPr>
            <a:endParaRPr lang="en-US" sz="3200" dirty="0">
              <a:latin typeface="Arial" panose="020B0604020202020204" pitchFamily="34" charset="0"/>
              <a:cs typeface="Arial" panose="020B0604020202020204" pitchFamily="34" charset="0"/>
            </a:endParaRPr>
          </a:p>
          <a:p>
            <a:pPr algn="just" eaLnBrk="1" hangingPunct="1">
              <a:lnSpc>
                <a:spcPct val="150000"/>
              </a:lnSpc>
              <a:spcBef>
                <a:spcPct val="0"/>
              </a:spcBef>
              <a:buClrTx/>
              <a:buSzTx/>
              <a:buFontTx/>
              <a:buNone/>
            </a:pPr>
            <a:r>
              <a:rPr lang="en-US" sz="3200" dirty="0">
                <a:latin typeface="Arial" panose="020B0604020202020204" pitchFamily="34" charset="0"/>
                <a:cs typeface="Arial" panose="020B0604020202020204" pitchFamily="34" charset="0"/>
              </a:rPr>
              <a:t>1)  An inlet manifold</a:t>
            </a:r>
          </a:p>
          <a:p>
            <a:pPr algn="just" eaLnBrk="1" hangingPunct="1">
              <a:lnSpc>
                <a:spcPct val="150000"/>
              </a:lnSpc>
              <a:spcBef>
                <a:spcPct val="0"/>
              </a:spcBef>
              <a:buClrTx/>
              <a:buSzTx/>
              <a:buFontTx/>
              <a:buNone/>
            </a:pPr>
            <a:r>
              <a:rPr lang="en-US" sz="3200" dirty="0">
                <a:latin typeface="Arial" panose="020B0604020202020204" pitchFamily="34" charset="0"/>
                <a:cs typeface="Arial" panose="020B0604020202020204" pitchFamily="34" charset="0"/>
              </a:rPr>
              <a:t>2)  An Air mover</a:t>
            </a:r>
          </a:p>
          <a:p>
            <a:pPr algn="just" eaLnBrk="1" hangingPunct="1">
              <a:lnSpc>
                <a:spcPct val="150000"/>
              </a:lnSpc>
              <a:spcBef>
                <a:spcPct val="0"/>
              </a:spcBef>
              <a:buClrTx/>
              <a:buSzTx/>
              <a:buFontTx/>
              <a:buNone/>
            </a:pPr>
            <a:r>
              <a:rPr lang="en-US" sz="3200" dirty="0">
                <a:latin typeface="Arial" panose="020B0604020202020204" pitchFamily="34" charset="0"/>
                <a:cs typeface="Arial" panose="020B0604020202020204" pitchFamily="34" charset="0"/>
              </a:rPr>
              <a:t>3)  A collection medium</a:t>
            </a:r>
          </a:p>
          <a:p>
            <a:pPr algn="just" eaLnBrk="1" hangingPunct="1">
              <a:lnSpc>
                <a:spcPct val="150000"/>
              </a:lnSpc>
              <a:spcBef>
                <a:spcPct val="0"/>
              </a:spcBef>
              <a:buClrTx/>
              <a:buSzTx/>
              <a:buFontTx/>
              <a:buNone/>
            </a:pPr>
            <a:r>
              <a:rPr lang="en-US" sz="3200" dirty="0">
                <a:latin typeface="Arial" panose="020B0604020202020204" pitchFamily="34" charset="0"/>
                <a:cs typeface="Arial" panose="020B0604020202020204" pitchFamily="34" charset="0"/>
              </a:rPr>
              <a:t>4 ) Flow measurement device</a:t>
            </a:r>
          </a:p>
        </p:txBody>
      </p:sp>
      <p:sp>
        <p:nvSpPr>
          <p:cNvPr id="4" name="Unvan 3"/>
          <p:cNvSpPr>
            <a:spLocks noGrp="1"/>
          </p:cNvSpPr>
          <p:nvPr>
            <p:ph type="title"/>
          </p:nvPr>
        </p:nvSpPr>
        <p:spPr/>
        <p:txBody>
          <a:bodyPr/>
          <a:lstStyle/>
          <a:p>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32" y="2272578"/>
            <a:ext cx="2705100" cy="4391025"/>
          </a:xfrm>
          <a:prstGeom prst="rect">
            <a:avLst/>
          </a:prstGeom>
        </p:spPr>
      </p:pic>
    </p:spTree>
    <p:extLst>
      <p:ext uri="{BB962C8B-B14F-4D97-AF65-F5344CB8AC3E}">
        <p14:creationId xmlns:p14="http://schemas.microsoft.com/office/powerpoint/2010/main" val="2616088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752102" y="2371869"/>
            <a:ext cx="1057285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eaLnBrk="1" hangingPunct="1">
              <a:lnSpc>
                <a:spcPct val="150000"/>
              </a:lnSpc>
              <a:spcBef>
                <a:spcPct val="0"/>
              </a:spcBef>
              <a:buClrTx/>
              <a:buSzTx/>
              <a:buFontTx/>
              <a:buNone/>
            </a:pPr>
            <a:r>
              <a:rPr lang="en-US" sz="2800" dirty="0">
                <a:latin typeface="Arial" panose="020B0604020202020204" pitchFamily="34" charset="0"/>
                <a:cs typeface="Arial" panose="020B0604020202020204" pitchFamily="34" charset="0"/>
              </a:rPr>
              <a:t>(1) The inlet manifold transports the material from the ambient atmosphere to the collection medium or analytical device in an unaltered condition, all inlet of ambient air must be rainproof.</a:t>
            </a:r>
          </a:p>
          <a:p>
            <a:pPr algn="just" eaLnBrk="1" hangingPunct="1">
              <a:lnSpc>
                <a:spcPct val="150000"/>
              </a:lnSpc>
              <a:spcBef>
                <a:spcPct val="0"/>
              </a:spcBef>
              <a:buClrTx/>
              <a:buSzTx/>
              <a:buFontTx/>
              <a:buNone/>
            </a:pPr>
            <a:endParaRPr lang="en-US" sz="2000" dirty="0">
              <a:latin typeface="Arial" panose="020B0604020202020204" pitchFamily="34" charset="0"/>
              <a:cs typeface="Arial" panose="020B0604020202020204" pitchFamily="34" charset="0"/>
            </a:endParaRPr>
          </a:p>
          <a:p>
            <a:pPr algn="just" eaLnBrk="1" hangingPunct="1">
              <a:lnSpc>
                <a:spcPct val="150000"/>
              </a:lnSpc>
              <a:spcBef>
                <a:spcPct val="0"/>
              </a:spcBef>
              <a:buClrTx/>
              <a:buSzTx/>
              <a:buFontTx/>
              <a:buNone/>
            </a:pPr>
            <a:r>
              <a:rPr lang="en-US" sz="2800" dirty="0">
                <a:latin typeface="Arial" panose="020B0604020202020204" pitchFamily="34" charset="0"/>
                <a:cs typeface="Arial" panose="020B0604020202020204" pitchFamily="34" charset="0"/>
              </a:rPr>
              <a:t>(2) The air mover provides the force to create a vacuum or lower pressure at the end of the sampling system (pumps).</a:t>
            </a:r>
          </a:p>
        </p:txBody>
      </p:sp>
      <p:sp>
        <p:nvSpPr>
          <p:cNvPr id="4" name="Unvan 3"/>
          <p:cNvSpPr>
            <a:spLocks noGrp="1"/>
          </p:cNvSpPr>
          <p:nvPr>
            <p:ph type="title"/>
          </p:nvPr>
        </p:nvSpPr>
        <p:spPr>
          <a:xfrm>
            <a:off x="295339" y="428322"/>
            <a:ext cx="11029616" cy="988332"/>
          </a:xfrm>
        </p:spPr>
        <p:txBody>
          <a:bodyPr/>
          <a:lstStyle/>
          <a:p>
            <a:endParaRPr lang="tr-TR"/>
          </a:p>
        </p:txBody>
      </p:sp>
    </p:spTree>
    <p:extLst>
      <p:ext uri="{BB962C8B-B14F-4D97-AF65-F5344CB8AC3E}">
        <p14:creationId xmlns:p14="http://schemas.microsoft.com/office/powerpoint/2010/main" val="2217481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335973" y="1717990"/>
            <a:ext cx="113538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eaLnBrk="1" hangingPunct="1">
              <a:lnSpc>
                <a:spcPct val="150000"/>
              </a:lnSpc>
              <a:spcBef>
                <a:spcPct val="0"/>
              </a:spcBef>
              <a:buClrTx/>
              <a:buSzTx/>
              <a:buFontTx/>
              <a:buNone/>
            </a:pPr>
            <a:endParaRPr lang="en-US" sz="2800" dirty="0">
              <a:latin typeface="Arial" panose="020B0604020202020204" pitchFamily="34" charset="0"/>
              <a:cs typeface="Arial" panose="020B0604020202020204" pitchFamily="34" charset="0"/>
            </a:endParaRPr>
          </a:p>
          <a:p>
            <a:pPr algn="just" eaLnBrk="1" hangingPunct="1">
              <a:lnSpc>
                <a:spcPct val="150000"/>
              </a:lnSpc>
              <a:spcBef>
                <a:spcPct val="0"/>
              </a:spcBef>
              <a:buClrTx/>
              <a:buSzTx/>
              <a:buFontTx/>
              <a:buNone/>
            </a:pPr>
            <a:r>
              <a:rPr lang="en-US" sz="2800" dirty="0">
                <a:latin typeface="Arial" panose="020B0604020202020204" pitchFamily="34" charset="0"/>
                <a:cs typeface="Arial" panose="020B0604020202020204" pitchFamily="34" charset="0"/>
              </a:rPr>
              <a:t>(3) The collecting medium, may be solid or liquid sorbent for dissolving gases a filter surface for collecting particles.</a:t>
            </a:r>
          </a:p>
          <a:p>
            <a:pPr algn="just" eaLnBrk="1" hangingPunct="1">
              <a:lnSpc>
                <a:spcPct val="150000"/>
              </a:lnSpc>
              <a:spcBef>
                <a:spcPct val="0"/>
              </a:spcBef>
              <a:buClrTx/>
              <a:buSzTx/>
              <a:buFontTx/>
              <a:buNone/>
            </a:pPr>
            <a:endParaRPr lang="en-US" sz="2800" dirty="0">
              <a:latin typeface="Arial" panose="020B0604020202020204" pitchFamily="34" charset="0"/>
              <a:cs typeface="Arial" panose="020B0604020202020204" pitchFamily="34" charset="0"/>
            </a:endParaRPr>
          </a:p>
          <a:p>
            <a:pPr algn="just" eaLnBrk="1" hangingPunct="1">
              <a:lnSpc>
                <a:spcPct val="150000"/>
              </a:lnSpc>
              <a:spcBef>
                <a:spcPct val="0"/>
              </a:spcBef>
              <a:buClrTx/>
              <a:buSzTx/>
              <a:buFontTx/>
              <a:buNone/>
            </a:pPr>
            <a:r>
              <a:rPr lang="en-US" sz="2800" dirty="0">
                <a:latin typeface="Arial" panose="020B0604020202020204" pitchFamily="34" charset="0"/>
                <a:cs typeface="Arial" panose="020B0604020202020204" pitchFamily="34" charset="0"/>
              </a:rPr>
              <a:t>(4)The flow device measures the volume of air associated with the sampling system.</a:t>
            </a:r>
          </a:p>
        </p:txBody>
      </p:sp>
      <p:sp>
        <p:nvSpPr>
          <p:cNvPr id="4" name="Unvan 3"/>
          <p:cNvSpPr>
            <a:spLocks noGrp="1"/>
          </p:cNvSpPr>
          <p:nvPr>
            <p:ph type="title"/>
          </p:nvPr>
        </p:nvSpPr>
        <p:spPr/>
        <p:txBody>
          <a:bodyPr/>
          <a:lstStyle/>
          <a:p>
            <a:endParaRPr lang="tr-TR"/>
          </a:p>
        </p:txBody>
      </p:sp>
    </p:spTree>
    <p:extLst>
      <p:ext uri="{BB962C8B-B14F-4D97-AF65-F5344CB8AC3E}">
        <p14:creationId xmlns:p14="http://schemas.microsoft.com/office/powerpoint/2010/main" val="1716828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1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5209" y="1942034"/>
            <a:ext cx="6570518" cy="454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Unvan 3"/>
          <p:cNvSpPr>
            <a:spLocks noGrp="1"/>
          </p:cNvSpPr>
          <p:nvPr>
            <p:ph type="title"/>
          </p:nvPr>
        </p:nvSpPr>
        <p:spPr/>
        <p:txBody>
          <a:bodyPr/>
          <a:lstStyle/>
          <a:p>
            <a:endParaRPr lang="tr-TR"/>
          </a:p>
        </p:txBody>
      </p:sp>
    </p:spTree>
    <p:extLst>
      <p:ext uri="{BB962C8B-B14F-4D97-AF65-F5344CB8AC3E}">
        <p14:creationId xmlns:p14="http://schemas.microsoft.com/office/powerpoint/2010/main" val="2341604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581192" y="2180496"/>
            <a:ext cx="11029615" cy="3690368"/>
          </a:xfrm>
        </p:spPr>
        <p:txBody>
          <a:bodyPr/>
          <a:lstStyle/>
          <a:p>
            <a:pPr marL="0" indent="0">
              <a:buNone/>
            </a:pPr>
            <a:r>
              <a:rPr lang="en-US" dirty="0"/>
              <a:t>Examples of toxic air pollutants include</a:t>
            </a:r>
          </a:p>
          <a:p>
            <a:r>
              <a:rPr lang="en-US" dirty="0"/>
              <a:t>benzene, which is found in gasoline;</a:t>
            </a:r>
          </a:p>
          <a:p>
            <a:r>
              <a:rPr lang="en-US" dirty="0" err="1"/>
              <a:t>perchloroethylene</a:t>
            </a:r>
            <a:r>
              <a:rPr lang="en-US" dirty="0"/>
              <a:t>, which is emitted from some dry cleaning facilities; and</a:t>
            </a:r>
          </a:p>
          <a:p>
            <a:r>
              <a:rPr lang="en-US" dirty="0"/>
              <a:t>methylene chloride, which is used as a solvent and paint stripper by a number of industries</a:t>
            </a:r>
            <a:r>
              <a:rPr lang="en-US" dirty="0" smtClean="0"/>
              <a:t>.</a:t>
            </a:r>
            <a:endParaRPr lang="tr-TR" dirty="0" smtClean="0"/>
          </a:p>
          <a:p>
            <a:endParaRPr lang="tr-TR" dirty="0"/>
          </a:p>
          <a:p>
            <a:r>
              <a:rPr lang="en-US" dirty="0"/>
              <a:t>Examples of other listed air toxics include dioxin, asbestos, toluene, and metals such as cadmium, mercury, chromium, and lead compounds. </a:t>
            </a:r>
          </a:p>
          <a:p>
            <a:endParaRPr lang="tr-TR" dirty="0"/>
          </a:p>
        </p:txBody>
      </p:sp>
      <p:pic>
        <p:nvPicPr>
          <p:cNvPr id="2050" name="Picture 2" descr="Image result for benze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9403" y="554828"/>
            <a:ext cx="3470852" cy="34708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perchloroethyle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6283" y="1499692"/>
            <a:ext cx="3978963" cy="223816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methylene chlor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5318" y="4104822"/>
            <a:ext cx="4265988" cy="2230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8737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0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848591" y="2033011"/>
            <a:ext cx="653934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eaLnBrk="1" hangingPunct="1">
              <a:spcBef>
                <a:spcPct val="0"/>
              </a:spcBef>
              <a:buClrTx/>
              <a:buSzTx/>
              <a:buFontTx/>
              <a:buNone/>
            </a:pPr>
            <a:r>
              <a:rPr lang="en-US" sz="2800" b="1" dirty="0">
                <a:solidFill>
                  <a:srgbClr val="C00000"/>
                </a:solidFill>
                <a:latin typeface="Arial" panose="020B0604020202020204" pitchFamily="34" charset="0"/>
                <a:cs typeface="Arial" panose="020B0604020202020204" pitchFamily="34" charset="0"/>
              </a:rPr>
              <a:t>A Representative sample</a:t>
            </a:r>
          </a:p>
          <a:p>
            <a:pPr algn="just" eaLnBrk="1" hangingPunct="1">
              <a:spcBef>
                <a:spcPct val="0"/>
              </a:spcBef>
              <a:buClrTx/>
              <a:buSzTx/>
              <a:buFontTx/>
              <a:buNone/>
            </a:pPr>
            <a:endParaRPr lang="en-US" sz="2800" dirty="0">
              <a:latin typeface="Arial" panose="020B0604020202020204" pitchFamily="34" charset="0"/>
              <a:cs typeface="Arial" panose="020B0604020202020204" pitchFamily="34" charset="0"/>
            </a:endParaRPr>
          </a:p>
          <a:p>
            <a:pPr algn="just" eaLnBrk="1" hangingPunct="1">
              <a:spcBef>
                <a:spcPct val="0"/>
              </a:spcBef>
              <a:buClrTx/>
              <a:buSzTx/>
              <a:buFontTx/>
              <a:buNone/>
            </a:pPr>
            <a:r>
              <a:rPr lang="en-US" sz="2800" dirty="0">
                <a:latin typeface="Arial" panose="020B0604020202020204" pitchFamily="34" charset="0"/>
                <a:cs typeface="Arial" panose="020B0604020202020204" pitchFamily="34" charset="0"/>
              </a:rPr>
              <a:t>In Air measurements there are two important problems</a:t>
            </a:r>
          </a:p>
          <a:p>
            <a:pPr algn="just" eaLnBrk="1" hangingPunct="1">
              <a:spcBef>
                <a:spcPct val="0"/>
              </a:spcBef>
              <a:buClrTx/>
              <a:buSzTx/>
              <a:buFontTx/>
              <a:buNone/>
            </a:pPr>
            <a:endParaRPr lang="en-US" sz="2800" dirty="0">
              <a:latin typeface="Arial" panose="020B0604020202020204" pitchFamily="34" charset="0"/>
              <a:cs typeface="Arial" panose="020B0604020202020204" pitchFamily="34" charset="0"/>
            </a:endParaRPr>
          </a:p>
          <a:p>
            <a:pPr algn="just" eaLnBrk="1" hangingPunct="1">
              <a:spcBef>
                <a:spcPct val="0"/>
              </a:spcBef>
              <a:buClrTx/>
              <a:buSzTx/>
              <a:buFontTx/>
              <a:buNone/>
            </a:pPr>
            <a:r>
              <a:rPr lang="en-US" sz="2800" dirty="0">
                <a:latin typeface="Arial" panose="020B0604020202020204" pitchFamily="34" charset="0"/>
                <a:cs typeface="Arial" panose="020B0604020202020204" pitchFamily="34" charset="0"/>
              </a:rPr>
              <a:t>1)To obtain the suitable representative sample</a:t>
            </a:r>
          </a:p>
          <a:p>
            <a:pPr algn="just" eaLnBrk="1" hangingPunct="1">
              <a:spcBef>
                <a:spcPct val="0"/>
              </a:spcBef>
              <a:buClrTx/>
              <a:buSzTx/>
              <a:buFontTx/>
              <a:buNone/>
            </a:pPr>
            <a:endParaRPr lang="en-US" sz="2800" dirty="0">
              <a:latin typeface="Arial" panose="020B0604020202020204" pitchFamily="34" charset="0"/>
              <a:cs typeface="Arial" panose="020B0604020202020204" pitchFamily="34" charset="0"/>
            </a:endParaRPr>
          </a:p>
          <a:p>
            <a:pPr algn="just" eaLnBrk="1" hangingPunct="1">
              <a:spcBef>
                <a:spcPct val="0"/>
              </a:spcBef>
              <a:buClrTx/>
              <a:buSzTx/>
              <a:buFontTx/>
              <a:buNone/>
            </a:pPr>
            <a:r>
              <a:rPr lang="en-US" sz="2800" dirty="0">
                <a:latin typeface="Arial" panose="020B0604020202020204" pitchFamily="34" charset="0"/>
                <a:cs typeface="Arial" panose="020B0604020202020204" pitchFamily="34" charset="0"/>
              </a:rPr>
              <a:t>2)The determination of the concentration of the pollutant of interest in it correctly.</a:t>
            </a:r>
          </a:p>
          <a:p>
            <a:pPr algn="just" eaLnBrk="1" hangingPunct="1">
              <a:spcBef>
                <a:spcPct val="0"/>
              </a:spcBef>
              <a:buClrTx/>
              <a:buSzTx/>
              <a:buFontTx/>
              <a:buNone/>
            </a:pPr>
            <a:r>
              <a:rPr lang="en-US" sz="2800" dirty="0">
                <a:latin typeface="Arial" panose="020B0604020202020204" pitchFamily="34" charset="0"/>
                <a:cs typeface="Arial" panose="020B0604020202020204" pitchFamily="34" charset="0"/>
              </a:rPr>
              <a:t> </a:t>
            </a:r>
          </a:p>
        </p:txBody>
      </p:sp>
      <p:sp>
        <p:nvSpPr>
          <p:cNvPr id="4" name="Unvan 3"/>
          <p:cNvSpPr>
            <a:spLocks noGrp="1"/>
          </p:cNvSpPr>
          <p:nvPr>
            <p:ph type="title"/>
          </p:nvPr>
        </p:nvSpPr>
        <p:spPr/>
        <p:txBody>
          <a:bodyPr/>
          <a:lstStyle/>
          <a:p>
            <a:endParaRPr lang="tr-TR"/>
          </a:p>
        </p:txBody>
      </p:sp>
      <p:sp>
        <p:nvSpPr>
          <p:cNvPr id="5" name="AutoShape 2" descr="Image result for laboratory 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 name="Resim 5"/>
          <p:cNvPicPr>
            <a:picLocks noChangeAspect="1"/>
          </p:cNvPicPr>
          <p:nvPr/>
        </p:nvPicPr>
        <p:blipFill>
          <a:blip r:embed="rId2"/>
          <a:stretch>
            <a:fillRect/>
          </a:stretch>
        </p:blipFill>
        <p:spPr>
          <a:xfrm>
            <a:off x="7508731" y="2526289"/>
            <a:ext cx="4620017" cy="3074411"/>
          </a:xfrm>
          <a:prstGeom prst="rect">
            <a:avLst/>
          </a:prstGeom>
        </p:spPr>
      </p:pic>
    </p:spTree>
    <p:extLst>
      <p:ext uri="{BB962C8B-B14F-4D97-AF65-F5344CB8AC3E}">
        <p14:creationId xmlns:p14="http://schemas.microsoft.com/office/powerpoint/2010/main" val="1592408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751608" y="1864013"/>
            <a:ext cx="11062855" cy="3970318"/>
          </a:xfrm>
          <a:prstGeom prst="rect">
            <a:avLst/>
          </a:prstGeom>
          <a:noFill/>
          <a:ln w="9525">
            <a:noFill/>
            <a:miter lim="800000"/>
            <a:headEnd/>
            <a:tailEnd/>
          </a:ln>
        </p:spPr>
        <p:txBody>
          <a:bodyPr wrap="square">
            <a:spAutoFit/>
          </a:bodyPr>
          <a:lstStyle/>
          <a:p>
            <a:pPr algn="just">
              <a:lnSpc>
                <a:spcPct val="150000"/>
              </a:lnSpc>
              <a:defRPr/>
            </a:pPr>
            <a:r>
              <a:rPr lang="tr-TR" sz="2800" dirty="0" smtClean="0">
                <a:latin typeface="Arial" charset="0"/>
                <a:cs typeface="Arial" charset="0"/>
              </a:rPr>
              <a:t>(1) </a:t>
            </a:r>
            <a:r>
              <a:rPr lang="en-US" sz="2800" dirty="0" smtClean="0">
                <a:latin typeface="Arial" charset="0"/>
                <a:cs typeface="Arial" charset="0"/>
              </a:rPr>
              <a:t>If </a:t>
            </a:r>
            <a:r>
              <a:rPr lang="en-US" sz="2800" dirty="0">
                <a:latin typeface="Arial" charset="0"/>
                <a:cs typeface="Arial" charset="0"/>
              </a:rPr>
              <a:t>the sample was taken from inside parking structure, the result will show great violation of </a:t>
            </a:r>
            <a:r>
              <a:rPr lang="tr-TR" sz="2800" dirty="0" err="1">
                <a:latin typeface="Arial" charset="0"/>
                <a:cs typeface="Arial" charset="0"/>
              </a:rPr>
              <a:t>pollutants</a:t>
            </a:r>
            <a:r>
              <a:rPr lang="en-US" sz="2800" dirty="0">
                <a:latin typeface="Arial" charset="0"/>
                <a:cs typeface="Arial" charset="0"/>
              </a:rPr>
              <a:t>, specially CO.</a:t>
            </a:r>
          </a:p>
          <a:p>
            <a:pPr marL="514350" indent="-514350" algn="just">
              <a:lnSpc>
                <a:spcPct val="150000"/>
              </a:lnSpc>
              <a:buFontTx/>
              <a:buAutoNum type="arabicParenBoth" startAt="2"/>
              <a:defRPr/>
            </a:pPr>
            <a:endParaRPr lang="en-US" sz="2800" dirty="0">
              <a:latin typeface="Arial" charset="0"/>
              <a:cs typeface="Arial" charset="0"/>
            </a:endParaRPr>
          </a:p>
          <a:p>
            <a:pPr algn="just" eaLnBrk="1" hangingPunct="1">
              <a:lnSpc>
                <a:spcPct val="150000"/>
              </a:lnSpc>
              <a:defRPr/>
            </a:pPr>
            <a:r>
              <a:rPr lang="en-US" sz="2800" dirty="0" smtClean="0">
                <a:latin typeface="Arial" charset="0"/>
                <a:cs typeface="Arial" charset="0"/>
              </a:rPr>
              <a:t>(</a:t>
            </a:r>
            <a:r>
              <a:rPr lang="tr-TR" sz="2800" dirty="0" smtClean="0">
                <a:latin typeface="Arial" charset="0"/>
                <a:cs typeface="Arial" charset="0"/>
              </a:rPr>
              <a:t>2</a:t>
            </a:r>
            <a:r>
              <a:rPr lang="en-US" sz="2800" dirty="0" smtClean="0">
                <a:latin typeface="Arial" charset="0"/>
                <a:cs typeface="Arial" charset="0"/>
              </a:rPr>
              <a:t>) </a:t>
            </a:r>
            <a:r>
              <a:rPr lang="en-US" sz="2800" dirty="0">
                <a:latin typeface="Arial" charset="0"/>
                <a:cs typeface="Arial" charset="0"/>
              </a:rPr>
              <a:t>If the sample is taken directly across the street from such a structure, in most cases the concentration will be of magnitude less than inside the structure.</a:t>
            </a:r>
          </a:p>
        </p:txBody>
      </p:sp>
      <p:sp>
        <p:nvSpPr>
          <p:cNvPr id="4" name="Unvan 3"/>
          <p:cNvSpPr>
            <a:spLocks noGrp="1"/>
          </p:cNvSpPr>
          <p:nvPr>
            <p:ph type="title"/>
          </p:nvPr>
        </p:nvSpPr>
        <p:spPr/>
        <p:txBody>
          <a:bodyPr/>
          <a:lstStyle/>
          <a:p>
            <a:r>
              <a:rPr lang="tr-TR" dirty="0" err="1" smtClean="0"/>
              <a:t>Example</a:t>
            </a:r>
            <a:r>
              <a:rPr lang="tr-TR" dirty="0" smtClean="0"/>
              <a:t> </a:t>
            </a:r>
            <a:r>
              <a:rPr lang="tr-TR" dirty="0" err="1" smtClean="0"/>
              <a:t>samplıng</a:t>
            </a:r>
            <a:r>
              <a:rPr lang="tr-TR" dirty="0" smtClean="0"/>
              <a:t> </a:t>
            </a:r>
            <a:r>
              <a:rPr lang="tr-TR" dirty="0" err="1" smtClean="0"/>
              <a:t>poınt</a:t>
            </a:r>
            <a:r>
              <a:rPr lang="tr-TR" dirty="0" smtClean="0"/>
              <a:t> </a:t>
            </a:r>
            <a:r>
              <a:rPr lang="tr-TR" dirty="0" err="1" smtClean="0"/>
              <a:t>selection</a:t>
            </a:r>
            <a:endParaRPr lang="tr-TR" dirty="0"/>
          </a:p>
        </p:txBody>
      </p:sp>
    </p:spTree>
    <p:extLst>
      <p:ext uri="{BB962C8B-B14F-4D97-AF65-F5344CB8AC3E}">
        <p14:creationId xmlns:p14="http://schemas.microsoft.com/office/powerpoint/2010/main" val="3817168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824346" y="2101419"/>
            <a:ext cx="10875818"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eaLnBrk="1" hangingPunct="1">
              <a:lnSpc>
                <a:spcPct val="150000"/>
              </a:lnSpc>
              <a:spcBef>
                <a:spcPct val="0"/>
              </a:spcBef>
              <a:buClrTx/>
              <a:buSzTx/>
              <a:buFontTx/>
              <a:buNone/>
            </a:pPr>
            <a:r>
              <a:rPr lang="en-US" sz="2800" dirty="0" smtClean="0">
                <a:latin typeface="Arial" panose="020B0604020202020204" pitchFamily="34" charset="0"/>
                <a:cs typeface="Arial" panose="020B0604020202020204" pitchFamily="34" charset="0"/>
              </a:rPr>
              <a:t>(</a:t>
            </a:r>
            <a:r>
              <a:rPr lang="tr-TR" sz="2800" dirty="0" smtClean="0">
                <a:latin typeface="Arial" panose="020B0604020202020204" pitchFamily="34" charset="0"/>
                <a:cs typeface="Arial" panose="020B0604020202020204" pitchFamily="34" charset="0"/>
              </a:rPr>
              <a:t>3</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A block away, the concentration will be even less.</a:t>
            </a:r>
          </a:p>
          <a:p>
            <a:pPr algn="just" eaLnBrk="1" hangingPunct="1">
              <a:lnSpc>
                <a:spcPct val="150000"/>
              </a:lnSpc>
              <a:spcBef>
                <a:spcPct val="0"/>
              </a:spcBef>
              <a:buClrTx/>
              <a:buSzTx/>
              <a:buFontTx/>
              <a:buNone/>
            </a:pPr>
            <a:endParaRPr lang="en-US" sz="2800" dirty="0">
              <a:latin typeface="Arial" panose="020B0604020202020204" pitchFamily="34" charset="0"/>
              <a:cs typeface="Arial" panose="020B0604020202020204" pitchFamily="34" charset="0"/>
            </a:endParaRPr>
          </a:p>
          <a:p>
            <a:pPr algn="just" eaLnBrk="1" hangingPunct="1">
              <a:lnSpc>
                <a:spcPct val="150000"/>
              </a:lnSpc>
              <a:spcBef>
                <a:spcPct val="0"/>
              </a:spcBef>
              <a:buClrTx/>
              <a:buSzTx/>
              <a:buFontTx/>
              <a:buNone/>
            </a:pPr>
            <a:r>
              <a:rPr lang="en-US" sz="2800" dirty="0" smtClean="0">
                <a:latin typeface="Arial" panose="020B0604020202020204" pitchFamily="34" charset="0"/>
                <a:cs typeface="Arial" panose="020B0604020202020204" pitchFamily="34" charset="0"/>
              </a:rPr>
              <a:t>(</a:t>
            </a:r>
            <a:r>
              <a:rPr lang="tr-TR" sz="2800" dirty="0" smtClean="0">
                <a:latin typeface="Arial" panose="020B0604020202020204" pitchFamily="34" charset="0"/>
                <a:cs typeface="Arial" panose="020B0604020202020204" pitchFamily="34" charset="0"/>
              </a:rPr>
              <a:t>4</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On the side walk directly adjacent to the structure, the concentration will be may twice as high as on the opposite side of the street.</a:t>
            </a:r>
          </a:p>
        </p:txBody>
      </p:sp>
      <p:sp>
        <p:nvSpPr>
          <p:cNvPr id="4" name="Unvan 3"/>
          <p:cNvSpPr>
            <a:spLocks noGrp="1"/>
          </p:cNvSpPr>
          <p:nvPr>
            <p:ph type="title"/>
          </p:nvPr>
        </p:nvSpPr>
        <p:spPr/>
        <p:txBody>
          <a:bodyPr/>
          <a:lstStyle/>
          <a:p>
            <a:endParaRPr lang="tr-TR"/>
          </a:p>
        </p:txBody>
      </p:sp>
    </p:spTree>
    <p:extLst>
      <p:ext uri="{BB962C8B-B14F-4D97-AF65-F5344CB8AC3E}">
        <p14:creationId xmlns:p14="http://schemas.microsoft.com/office/powerpoint/2010/main" val="2165838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1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2881" y="2126672"/>
            <a:ext cx="8382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Unvan 3"/>
          <p:cNvSpPr>
            <a:spLocks noGrp="1"/>
          </p:cNvSpPr>
          <p:nvPr>
            <p:ph type="title"/>
          </p:nvPr>
        </p:nvSpPr>
        <p:spPr/>
        <p:txBody>
          <a:bodyPr/>
          <a:lstStyle/>
          <a:p>
            <a:endParaRPr lang="tr-TR"/>
          </a:p>
        </p:txBody>
      </p:sp>
      <p:sp>
        <p:nvSpPr>
          <p:cNvPr id="2" name="Rectangle 1"/>
          <p:cNvSpPr/>
          <p:nvPr/>
        </p:nvSpPr>
        <p:spPr>
          <a:xfrm>
            <a:off x="6883778" y="2931937"/>
            <a:ext cx="854537" cy="13888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1264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22118" y="1841500"/>
            <a:ext cx="1167938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eaLnBrk="1" hangingPunct="1">
              <a:spcBef>
                <a:spcPct val="0"/>
              </a:spcBef>
              <a:buClrTx/>
              <a:buSzTx/>
              <a:buFont typeface="Arial" panose="020B0604020202020204" pitchFamily="34" charset="0"/>
              <a:buChar char="•"/>
            </a:pPr>
            <a:r>
              <a:rPr lang="en-US" sz="3200" dirty="0">
                <a:latin typeface="Arial" panose="020B0604020202020204" pitchFamily="34" charset="0"/>
                <a:cs typeface="Arial" panose="020B0604020202020204" pitchFamily="34" charset="0"/>
              </a:rPr>
              <a:t>Which of these locations is suitable for obtaining a sample of ambient air?</a:t>
            </a:r>
          </a:p>
          <a:p>
            <a:pPr algn="just" eaLnBrk="1" hangingPunct="1">
              <a:spcBef>
                <a:spcPct val="0"/>
              </a:spcBef>
              <a:buClrTx/>
              <a:buSzTx/>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algn="just" eaLnBrk="1" hangingPunct="1">
              <a:spcBef>
                <a:spcPct val="0"/>
              </a:spcBef>
              <a:buClrTx/>
              <a:buSzTx/>
              <a:buFont typeface="Arial" panose="020B0604020202020204" pitchFamily="34" charset="0"/>
              <a:buChar char="•"/>
            </a:pPr>
            <a:r>
              <a:rPr lang="en-US" sz="3200" dirty="0">
                <a:latin typeface="Arial" panose="020B0604020202020204" pitchFamily="34" charset="0"/>
                <a:cs typeface="Arial" panose="020B0604020202020204" pitchFamily="34" charset="0"/>
              </a:rPr>
              <a:t>Generally the ambient air sampler should be located at the place to which the public has free access where the pollutant concentration is highest.</a:t>
            </a:r>
          </a:p>
          <a:p>
            <a:pPr algn="just" eaLnBrk="1" hangingPunct="1">
              <a:spcBef>
                <a:spcPct val="0"/>
              </a:spcBef>
              <a:buClrTx/>
              <a:buSzTx/>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algn="just" eaLnBrk="1" hangingPunct="1">
              <a:spcBef>
                <a:spcPct val="0"/>
              </a:spcBef>
              <a:buClrTx/>
              <a:buSzTx/>
              <a:buFont typeface="Arial" panose="020B0604020202020204" pitchFamily="34" charset="0"/>
              <a:buChar char="•"/>
            </a:pPr>
            <a:r>
              <a:rPr lang="en-US" sz="3200" dirty="0">
                <a:latin typeface="Arial" panose="020B0604020202020204" pitchFamily="34" charset="0"/>
                <a:cs typeface="Arial" panose="020B0604020202020204" pitchFamily="34" charset="0"/>
              </a:rPr>
              <a:t>This means that all indoor spaces, which the public has no access are excluded. </a:t>
            </a:r>
          </a:p>
        </p:txBody>
      </p:sp>
      <p:sp>
        <p:nvSpPr>
          <p:cNvPr id="4" name="Unvan 3"/>
          <p:cNvSpPr>
            <a:spLocks noGrp="1"/>
          </p:cNvSpPr>
          <p:nvPr>
            <p:ph type="title"/>
          </p:nvPr>
        </p:nvSpPr>
        <p:spPr/>
        <p:txBody>
          <a:bodyPr/>
          <a:lstStyle/>
          <a:p>
            <a:endParaRPr lang="tr-TR"/>
          </a:p>
        </p:txBody>
      </p:sp>
    </p:spTree>
    <p:extLst>
      <p:ext uri="{BB962C8B-B14F-4D97-AF65-F5344CB8AC3E}">
        <p14:creationId xmlns:p14="http://schemas.microsoft.com/office/powerpoint/2010/main" val="2063797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301335" y="1717990"/>
            <a:ext cx="11689773"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eaLnBrk="1" hangingPunct="1">
              <a:spcBef>
                <a:spcPct val="50000"/>
              </a:spcBef>
              <a:buClrTx/>
              <a:buSzTx/>
              <a:buFontTx/>
              <a:buNone/>
            </a:pPr>
            <a:r>
              <a:rPr lang="en-US" sz="2800" dirty="0">
                <a:solidFill>
                  <a:srgbClr val="C00000"/>
                </a:solidFill>
                <a:latin typeface="Tahoma" panose="020B0604030504040204" pitchFamily="34" charset="0"/>
                <a:cs typeface="Arial" panose="020B0604020202020204" pitchFamily="34" charset="0"/>
              </a:rPr>
              <a:t>Where we can put an ambient air monitor ?</a:t>
            </a:r>
          </a:p>
          <a:p>
            <a:pPr eaLnBrk="1" hangingPunct="1">
              <a:spcBef>
                <a:spcPct val="50000"/>
              </a:spcBef>
              <a:buClrTx/>
              <a:buSzTx/>
              <a:buFontTx/>
              <a:buNone/>
            </a:pPr>
            <a:r>
              <a:rPr lang="en-US" sz="2800" dirty="0">
                <a:latin typeface="Tahoma" panose="020B0604030504040204" pitchFamily="34" charset="0"/>
                <a:cs typeface="Arial" panose="020B0604020202020204" pitchFamily="34" charset="0"/>
              </a:rPr>
              <a:t>In Place:</a:t>
            </a:r>
          </a:p>
          <a:p>
            <a:pPr eaLnBrk="1" hangingPunct="1">
              <a:spcBef>
                <a:spcPct val="50000"/>
              </a:spcBef>
              <a:buClrTx/>
              <a:buSzTx/>
              <a:buFontTx/>
              <a:buNone/>
            </a:pPr>
            <a:r>
              <a:rPr lang="en-US" sz="2800" dirty="0">
                <a:latin typeface="Tahoma" panose="020B0604030504040204" pitchFamily="34" charset="0"/>
                <a:cs typeface="Arial" panose="020B0604020202020204" pitchFamily="34" charset="0"/>
              </a:rPr>
              <a:t>1- has the power</a:t>
            </a:r>
          </a:p>
          <a:p>
            <a:pPr eaLnBrk="1" hangingPunct="1">
              <a:spcBef>
                <a:spcPct val="50000"/>
              </a:spcBef>
              <a:buClrTx/>
              <a:buSzTx/>
              <a:buFontTx/>
              <a:buNone/>
            </a:pPr>
            <a:r>
              <a:rPr lang="en-US" sz="2800" dirty="0">
                <a:latin typeface="Tahoma" panose="020B0604030504040204" pitchFamily="34" charset="0"/>
                <a:cs typeface="Arial" panose="020B0604020202020204" pitchFamily="34" charset="0"/>
              </a:rPr>
              <a:t>2- shelter from rain and snow</a:t>
            </a:r>
          </a:p>
          <a:p>
            <a:pPr eaLnBrk="1" hangingPunct="1">
              <a:spcBef>
                <a:spcPct val="50000"/>
              </a:spcBef>
              <a:buClrTx/>
              <a:buSzTx/>
              <a:buFontTx/>
              <a:buNone/>
            </a:pPr>
            <a:r>
              <a:rPr lang="en-US" sz="2800" dirty="0">
                <a:latin typeface="Tahoma" panose="020B0604030504040204" pitchFamily="34" charset="0"/>
                <a:cs typeface="Arial" panose="020B0604020202020204" pitchFamily="34" charset="0"/>
              </a:rPr>
              <a:t>3- constant temp. and pressure</a:t>
            </a:r>
          </a:p>
          <a:p>
            <a:pPr eaLnBrk="1" hangingPunct="1">
              <a:spcBef>
                <a:spcPct val="50000"/>
              </a:spcBef>
              <a:buClrTx/>
              <a:buSzTx/>
              <a:buFontTx/>
              <a:buNone/>
            </a:pPr>
            <a:r>
              <a:rPr lang="en-US" sz="2800" dirty="0">
                <a:latin typeface="Tahoma" panose="020B0604030504040204" pitchFamily="34" charset="0"/>
                <a:cs typeface="Arial" panose="020B0604020202020204" pitchFamily="34" charset="0"/>
              </a:rPr>
              <a:t>4- easy access from monitoring personnel</a:t>
            </a:r>
          </a:p>
          <a:p>
            <a:pPr eaLnBrk="1" hangingPunct="1">
              <a:spcBef>
                <a:spcPct val="50000"/>
              </a:spcBef>
              <a:buClrTx/>
              <a:buSzTx/>
              <a:buFontTx/>
              <a:buNone/>
            </a:pPr>
            <a:r>
              <a:rPr lang="en-US" sz="2800" dirty="0">
                <a:latin typeface="Tahoma" panose="020B0604030504040204" pitchFamily="34" charset="0"/>
                <a:cs typeface="Arial" panose="020B0604020202020204" pitchFamily="34" charset="0"/>
              </a:rPr>
              <a:t>5- protection from vandalism</a:t>
            </a:r>
          </a:p>
          <a:p>
            <a:pPr eaLnBrk="1" hangingPunct="1">
              <a:spcBef>
                <a:spcPct val="50000"/>
              </a:spcBef>
              <a:buClrTx/>
              <a:buSzTx/>
              <a:buFontTx/>
              <a:buNone/>
            </a:pPr>
            <a:r>
              <a:rPr lang="en-US" sz="2800" dirty="0">
                <a:latin typeface="Tahoma" panose="020B0604030504040204" pitchFamily="34" charset="0"/>
                <a:cs typeface="Arial" panose="020B0604020202020204" pitchFamily="34" charset="0"/>
              </a:rPr>
              <a:t>6- if possible free rent place</a:t>
            </a:r>
          </a:p>
        </p:txBody>
      </p:sp>
      <p:sp>
        <p:nvSpPr>
          <p:cNvPr id="4" name="Unvan 3"/>
          <p:cNvSpPr>
            <a:spLocks noGrp="1"/>
          </p:cNvSpPr>
          <p:nvPr>
            <p:ph type="title"/>
          </p:nvPr>
        </p:nvSpPr>
        <p:spPr/>
        <p:txBody>
          <a:bodyPr/>
          <a:lstStyle/>
          <a:p>
            <a:endParaRPr lang="tr-TR"/>
          </a:p>
        </p:txBody>
      </p:sp>
      <p:pic>
        <p:nvPicPr>
          <p:cNvPr id="5" name="Resim 4"/>
          <p:cNvPicPr>
            <a:picLocks noChangeAspect="1"/>
          </p:cNvPicPr>
          <p:nvPr/>
        </p:nvPicPr>
        <p:blipFill>
          <a:blip r:embed="rId2"/>
          <a:stretch>
            <a:fillRect/>
          </a:stretch>
        </p:blipFill>
        <p:spPr>
          <a:xfrm>
            <a:off x="7197437" y="2249122"/>
            <a:ext cx="4076700" cy="3033744"/>
          </a:xfrm>
          <a:prstGeom prst="rect">
            <a:avLst/>
          </a:prstGeom>
        </p:spPr>
      </p:pic>
      <p:pic>
        <p:nvPicPr>
          <p:cNvPr id="6" name="Resim 5"/>
          <p:cNvPicPr>
            <a:picLocks noChangeAspect="1"/>
          </p:cNvPicPr>
          <p:nvPr/>
        </p:nvPicPr>
        <p:blipFill>
          <a:blip r:embed="rId3"/>
          <a:stretch>
            <a:fillRect/>
          </a:stretch>
        </p:blipFill>
        <p:spPr>
          <a:xfrm>
            <a:off x="6959309" y="4085025"/>
            <a:ext cx="3593523" cy="2395682"/>
          </a:xfrm>
          <a:prstGeom prst="rect">
            <a:avLst/>
          </a:prstGeom>
        </p:spPr>
      </p:pic>
    </p:spTree>
    <p:extLst>
      <p:ext uri="{BB962C8B-B14F-4D97-AF65-F5344CB8AC3E}">
        <p14:creationId xmlns:p14="http://schemas.microsoft.com/office/powerpoint/2010/main" val="2756960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464126" y="2081645"/>
            <a:ext cx="11423073"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eaLnBrk="1" hangingPunct="1">
              <a:lnSpc>
                <a:spcPct val="150000"/>
              </a:lnSpc>
              <a:spcBef>
                <a:spcPct val="50000"/>
              </a:spcBef>
              <a:buClrTx/>
              <a:buSzTx/>
              <a:buFont typeface="Arial" panose="020B0604020202020204" pitchFamily="34" charset="0"/>
              <a:buChar char="•"/>
            </a:pPr>
            <a:r>
              <a:rPr lang="en-US" sz="2800" dirty="0">
                <a:latin typeface="Tahoma" panose="020B0604030504040204" pitchFamily="34" charset="0"/>
                <a:cs typeface="Arial" panose="020B0604020202020204" pitchFamily="34" charset="0"/>
              </a:rPr>
              <a:t>In the previous case, the suitable place is the roof of county health building or of the county courthouse. </a:t>
            </a:r>
          </a:p>
          <a:p>
            <a:pPr algn="just" eaLnBrk="1" hangingPunct="1">
              <a:lnSpc>
                <a:spcPct val="150000"/>
              </a:lnSpc>
              <a:spcBef>
                <a:spcPct val="50000"/>
              </a:spcBef>
              <a:buClrTx/>
              <a:buSzTx/>
              <a:buFont typeface="Arial" panose="020B0604020202020204" pitchFamily="34" charset="0"/>
              <a:buChar char="•"/>
            </a:pPr>
            <a:endParaRPr lang="en-US" sz="2800" dirty="0">
              <a:latin typeface="Tahoma" panose="020B0604030504040204" pitchFamily="34" charset="0"/>
              <a:cs typeface="Arial" panose="020B0604020202020204" pitchFamily="34" charset="0"/>
            </a:endParaRPr>
          </a:p>
          <a:p>
            <a:pPr algn="just" eaLnBrk="1" hangingPunct="1">
              <a:lnSpc>
                <a:spcPct val="150000"/>
              </a:lnSpc>
              <a:spcBef>
                <a:spcPct val="50000"/>
              </a:spcBef>
              <a:buClrTx/>
              <a:buSzTx/>
              <a:buFont typeface="Arial" panose="020B0604020202020204" pitchFamily="34" charset="0"/>
              <a:buChar char="•"/>
            </a:pPr>
            <a:r>
              <a:rPr lang="en-US" sz="2800" dirty="0">
                <a:latin typeface="Tahoma" panose="020B0604030504040204" pitchFamily="34" charset="0"/>
                <a:cs typeface="Arial" panose="020B0604020202020204" pitchFamily="34" charset="0"/>
              </a:rPr>
              <a:t>However the concentration of the outer-related pollutants measured there is much lower than at street levels at the busiest intersection downtown.</a:t>
            </a:r>
          </a:p>
        </p:txBody>
      </p:sp>
      <p:sp>
        <p:nvSpPr>
          <p:cNvPr id="4" name="Unvan 3"/>
          <p:cNvSpPr>
            <a:spLocks noGrp="1"/>
          </p:cNvSpPr>
          <p:nvPr>
            <p:ph type="title"/>
          </p:nvPr>
        </p:nvSpPr>
        <p:spPr/>
        <p:txBody>
          <a:bodyPr/>
          <a:lstStyle/>
          <a:p>
            <a:endParaRPr lang="tr-TR"/>
          </a:p>
        </p:txBody>
      </p:sp>
      <p:pic>
        <p:nvPicPr>
          <p:cNvPr id="5" name="Picture 4" descr="1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960" y="2772986"/>
            <a:ext cx="3556215" cy="1972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159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575894" y="2403331"/>
            <a:ext cx="1115544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eaLnBrk="1" hangingPunct="1">
              <a:lnSpc>
                <a:spcPct val="200000"/>
              </a:lnSpc>
              <a:spcBef>
                <a:spcPct val="50000"/>
              </a:spcBef>
              <a:buClrTx/>
              <a:buSzTx/>
              <a:buFont typeface="Arial" panose="020B0604020202020204" pitchFamily="34" charset="0"/>
              <a:buChar char="•"/>
            </a:pPr>
            <a:r>
              <a:rPr lang="en-US" sz="2800" dirty="0">
                <a:latin typeface="Arial" panose="020B0604020202020204" pitchFamily="34" charset="0"/>
                <a:cs typeface="Arial" panose="020B0604020202020204" pitchFamily="34" charset="0"/>
              </a:rPr>
              <a:t>There are EPA guidelines for the proper placement of intake of air samples that are to represent ambient air, i.e. CO measurements must be  made at street level, downtown.</a:t>
            </a:r>
          </a:p>
        </p:txBody>
      </p:sp>
      <p:sp>
        <p:nvSpPr>
          <p:cNvPr id="4" name="Unvan 3"/>
          <p:cNvSpPr>
            <a:spLocks noGrp="1"/>
          </p:cNvSpPr>
          <p:nvPr>
            <p:ph type="title"/>
          </p:nvPr>
        </p:nvSpPr>
        <p:spPr/>
        <p:txBody>
          <a:bodyPr/>
          <a:lstStyle/>
          <a:p>
            <a:endParaRPr lang="tr-TR"/>
          </a:p>
        </p:txBody>
      </p:sp>
    </p:spTree>
    <p:extLst>
      <p:ext uri="{BB962C8B-B14F-4D97-AF65-F5344CB8AC3E}">
        <p14:creationId xmlns:p14="http://schemas.microsoft.com/office/powerpoint/2010/main" val="2119131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42900" y="1953491"/>
            <a:ext cx="11585864"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eaLnBrk="1" hangingPunct="1">
              <a:lnSpc>
                <a:spcPct val="150000"/>
              </a:lnSpc>
              <a:spcBef>
                <a:spcPct val="50000"/>
              </a:spcBef>
              <a:buClrTx/>
              <a:buSzTx/>
              <a:buFontTx/>
              <a:buNone/>
            </a:pPr>
            <a:r>
              <a:rPr lang="en-US" sz="2800" dirty="0">
                <a:latin typeface="Arial" panose="020B0604020202020204" pitchFamily="34" charset="0"/>
                <a:cs typeface="Arial" panose="020B0604020202020204" pitchFamily="34" charset="0"/>
              </a:rPr>
              <a:t>In source testing: The representative sample problem is equally difficult </a:t>
            </a:r>
          </a:p>
          <a:p>
            <a:pPr algn="just" eaLnBrk="1" hangingPunct="1">
              <a:lnSpc>
                <a:spcPct val="150000"/>
              </a:lnSpc>
              <a:spcBef>
                <a:spcPct val="50000"/>
              </a:spcBef>
              <a:buClrTx/>
              <a:buSzTx/>
              <a:buFontTx/>
              <a:buNone/>
            </a:pPr>
            <a:r>
              <a:rPr lang="en-US" sz="2800" dirty="0">
                <a:latin typeface="Arial" panose="020B0604020202020204" pitchFamily="34" charset="0"/>
                <a:cs typeface="Arial" panose="020B0604020202020204" pitchFamily="34" charset="0"/>
              </a:rPr>
              <a:t>1- If the gas flow in large industrial smokestack is steady, well mixed across the diameter of the stack. It can be taken a representative sample any time and at any place.</a:t>
            </a:r>
          </a:p>
          <a:p>
            <a:pPr algn="just" eaLnBrk="1" hangingPunct="1">
              <a:lnSpc>
                <a:spcPct val="150000"/>
              </a:lnSpc>
              <a:spcBef>
                <a:spcPct val="50000"/>
              </a:spcBef>
              <a:buClrTx/>
              <a:buSzTx/>
              <a:buFontTx/>
              <a:buNone/>
            </a:pPr>
            <a:r>
              <a:rPr lang="en-US" sz="2800" dirty="0">
                <a:latin typeface="Arial" panose="020B0604020202020204" pitchFamily="34" charset="0"/>
                <a:cs typeface="Arial" panose="020B0604020202020204" pitchFamily="34" charset="0"/>
              </a:rPr>
              <a:t>2- Most of such stacks have variation in velocities and concentrations from point to point, and from time to time. </a:t>
            </a:r>
          </a:p>
        </p:txBody>
      </p:sp>
      <p:sp>
        <p:nvSpPr>
          <p:cNvPr id="4" name="Unvan 3"/>
          <p:cNvSpPr>
            <a:spLocks noGrp="1"/>
          </p:cNvSpPr>
          <p:nvPr>
            <p:ph type="title"/>
          </p:nvPr>
        </p:nvSpPr>
        <p:spPr/>
        <p:txBody>
          <a:bodyPr/>
          <a:lstStyle/>
          <a:p>
            <a:endParaRPr lang="tr-TR"/>
          </a:p>
        </p:txBody>
      </p:sp>
    </p:spTree>
    <p:extLst>
      <p:ext uri="{BB962C8B-B14F-4D97-AF65-F5344CB8AC3E}">
        <p14:creationId xmlns:p14="http://schemas.microsoft.com/office/powerpoint/2010/main" val="1104592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547737" y="740930"/>
            <a:ext cx="8991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eaLnBrk="1" hangingPunct="1">
              <a:spcBef>
                <a:spcPct val="50000"/>
              </a:spcBef>
              <a:buClrTx/>
              <a:buSzTx/>
              <a:buFontTx/>
              <a:buNone/>
            </a:pPr>
            <a:r>
              <a:rPr lang="en-US" sz="2800" dirty="0">
                <a:latin typeface="Tahoma" panose="020B0604030504040204" pitchFamily="34" charset="0"/>
                <a:cs typeface="Arial" panose="020B0604020202020204" pitchFamily="34" charset="0"/>
              </a:rPr>
              <a:t>In this case, many separate measurements Must be made and averaged.</a:t>
            </a:r>
          </a:p>
          <a:p>
            <a:pPr algn="just" eaLnBrk="1" hangingPunct="1">
              <a:spcBef>
                <a:spcPct val="50000"/>
              </a:spcBef>
              <a:buClrTx/>
              <a:buSzTx/>
              <a:buFontTx/>
              <a:buNone/>
            </a:pPr>
            <a:endParaRPr lang="en-US" sz="2800" dirty="0">
              <a:latin typeface="Tahoma" panose="020B0604030504040204" pitchFamily="34" charset="0"/>
              <a:cs typeface="Arial" panose="020B0604020202020204" pitchFamily="34" charset="0"/>
            </a:endParaRPr>
          </a:p>
        </p:txBody>
      </p:sp>
      <p:pic>
        <p:nvPicPr>
          <p:cNvPr id="23555" name="Picture 3" descr="1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9294">
            <a:off x="2683007" y="2144367"/>
            <a:ext cx="6322665" cy="433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Unvan 3"/>
          <p:cNvSpPr>
            <a:spLocks noGrp="1"/>
          </p:cNvSpPr>
          <p:nvPr>
            <p:ph type="title"/>
          </p:nvPr>
        </p:nvSpPr>
        <p:spPr/>
        <p:txBody>
          <a:bodyPr/>
          <a:lstStyle/>
          <a:p>
            <a:endParaRPr lang="tr-TR"/>
          </a:p>
        </p:txBody>
      </p:sp>
    </p:spTree>
    <p:extLst>
      <p:ext uri="{BB962C8B-B14F-4D97-AF65-F5344CB8AC3E}">
        <p14:creationId xmlns:p14="http://schemas.microsoft.com/office/powerpoint/2010/main" val="434490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434676070"/>
              </p:ext>
            </p:extLst>
          </p:nvPr>
        </p:nvGraphicFramePr>
        <p:xfrm>
          <a:off x="435552" y="1900598"/>
          <a:ext cx="3596120" cy="4480560"/>
        </p:xfrm>
        <a:graphic>
          <a:graphicData uri="http://schemas.openxmlformats.org/drawingml/2006/table">
            <a:tbl>
              <a:tblPr/>
              <a:tblGrid>
                <a:gridCol w="1798060"/>
                <a:gridCol w="1798060"/>
              </a:tblGrid>
              <a:tr h="0">
                <a:tc>
                  <a:txBody>
                    <a:bodyPr/>
                    <a:lstStyle/>
                    <a:p>
                      <a:pPr algn="l" fontAlgn="ctr"/>
                      <a:r>
                        <a:rPr lang="tr-TR" b="1" dirty="0">
                          <a:effectLst/>
                        </a:rPr>
                        <a:t>CAS </a:t>
                      </a:r>
                      <a:r>
                        <a:rPr lang="tr-TR" b="1" dirty="0" err="1">
                          <a:effectLst/>
                        </a:rPr>
                        <a:t>Number</a:t>
                      </a:r>
                      <a:endParaRPr lang="tr-TR" b="1" dirty="0">
                        <a:effectLst/>
                      </a:endParaRPr>
                    </a:p>
                  </a:txBody>
                  <a:tcPr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1F1F1"/>
                    </a:solidFill>
                  </a:tcPr>
                </a:tc>
                <a:tc>
                  <a:txBody>
                    <a:bodyPr/>
                    <a:lstStyle/>
                    <a:p>
                      <a:pPr algn="l" fontAlgn="ctr"/>
                      <a:r>
                        <a:rPr lang="tr-TR" b="1">
                          <a:effectLst/>
                        </a:rPr>
                        <a:t>Chemical Name</a:t>
                      </a:r>
                    </a:p>
                  </a:txBody>
                  <a:tcPr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1F1F1"/>
                    </a:solidFill>
                  </a:tcPr>
                </a:tc>
              </a:tr>
              <a:tr h="0">
                <a:tc>
                  <a:txBody>
                    <a:bodyPr/>
                    <a:lstStyle/>
                    <a:p>
                      <a:pPr algn="l" fontAlgn="ctr"/>
                      <a:r>
                        <a:rPr lang="tr-TR" dirty="0">
                          <a:effectLst/>
                        </a:rPr>
                        <a:t>75070</a:t>
                      </a:r>
                    </a:p>
                  </a:txBody>
                  <a:tcPr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a:effectLst/>
                        </a:rPr>
                        <a:t>Acetaldehyde</a:t>
                      </a:r>
                    </a:p>
                  </a:txBody>
                  <a:tcPr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0">
                <a:tc>
                  <a:txBody>
                    <a:bodyPr/>
                    <a:lstStyle/>
                    <a:p>
                      <a:pPr algn="l" fontAlgn="ctr"/>
                      <a:r>
                        <a:rPr lang="tr-TR">
                          <a:effectLst/>
                        </a:rPr>
                        <a:t>60355</a:t>
                      </a:r>
                    </a:p>
                  </a:txBody>
                  <a:tcPr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a:effectLst/>
                        </a:rPr>
                        <a:t>Acetamide</a:t>
                      </a:r>
                    </a:p>
                  </a:txBody>
                  <a:tcPr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0">
                <a:tc>
                  <a:txBody>
                    <a:bodyPr/>
                    <a:lstStyle/>
                    <a:p>
                      <a:pPr algn="l" fontAlgn="ctr"/>
                      <a:r>
                        <a:rPr lang="tr-TR">
                          <a:effectLst/>
                        </a:rPr>
                        <a:t>75058</a:t>
                      </a:r>
                    </a:p>
                  </a:txBody>
                  <a:tcPr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a:effectLst/>
                        </a:rPr>
                        <a:t>Acetonitrile</a:t>
                      </a:r>
                    </a:p>
                  </a:txBody>
                  <a:tcPr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0">
                <a:tc>
                  <a:txBody>
                    <a:bodyPr/>
                    <a:lstStyle/>
                    <a:p>
                      <a:pPr algn="l" fontAlgn="ctr"/>
                      <a:r>
                        <a:rPr lang="tr-TR">
                          <a:effectLst/>
                        </a:rPr>
                        <a:t>98862</a:t>
                      </a:r>
                    </a:p>
                  </a:txBody>
                  <a:tcPr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a:effectLst/>
                        </a:rPr>
                        <a:t>Acetophenone</a:t>
                      </a:r>
                    </a:p>
                  </a:txBody>
                  <a:tcPr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0">
                <a:tc>
                  <a:txBody>
                    <a:bodyPr/>
                    <a:lstStyle/>
                    <a:p>
                      <a:pPr algn="l" fontAlgn="ctr"/>
                      <a:r>
                        <a:rPr lang="tr-TR">
                          <a:effectLst/>
                        </a:rPr>
                        <a:t>53963</a:t>
                      </a:r>
                    </a:p>
                  </a:txBody>
                  <a:tcPr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a:effectLst/>
                        </a:rPr>
                        <a:t>2-Acetylaminofluorene</a:t>
                      </a:r>
                    </a:p>
                  </a:txBody>
                  <a:tcPr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0">
                <a:tc>
                  <a:txBody>
                    <a:bodyPr/>
                    <a:lstStyle/>
                    <a:p>
                      <a:pPr algn="l" fontAlgn="ctr"/>
                      <a:r>
                        <a:rPr lang="tr-TR" dirty="0">
                          <a:effectLst/>
                        </a:rPr>
                        <a:t>107028</a:t>
                      </a:r>
                    </a:p>
                  </a:txBody>
                  <a:tcPr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a:effectLst/>
                        </a:rPr>
                        <a:t>Acrolein</a:t>
                      </a:r>
                    </a:p>
                  </a:txBody>
                  <a:tcPr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0">
                <a:tc>
                  <a:txBody>
                    <a:bodyPr/>
                    <a:lstStyle/>
                    <a:p>
                      <a:pPr algn="l" fontAlgn="ctr"/>
                      <a:r>
                        <a:rPr lang="tr-TR">
                          <a:effectLst/>
                        </a:rPr>
                        <a:t>79061</a:t>
                      </a:r>
                    </a:p>
                  </a:txBody>
                  <a:tcPr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a:effectLst/>
                        </a:rPr>
                        <a:t>Acrylamide</a:t>
                      </a:r>
                    </a:p>
                  </a:txBody>
                  <a:tcPr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0">
                <a:tc>
                  <a:txBody>
                    <a:bodyPr/>
                    <a:lstStyle/>
                    <a:p>
                      <a:pPr algn="l" fontAlgn="ctr"/>
                      <a:r>
                        <a:rPr lang="tr-TR">
                          <a:effectLst/>
                        </a:rPr>
                        <a:t>79107</a:t>
                      </a:r>
                    </a:p>
                  </a:txBody>
                  <a:tcPr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a:effectLst/>
                        </a:rPr>
                        <a:t>Acrylic acid</a:t>
                      </a:r>
                    </a:p>
                  </a:txBody>
                  <a:tcPr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0">
                <a:tc>
                  <a:txBody>
                    <a:bodyPr/>
                    <a:lstStyle/>
                    <a:p>
                      <a:pPr algn="l" fontAlgn="ctr"/>
                      <a:r>
                        <a:rPr lang="tr-TR">
                          <a:effectLst/>
                        </a:rPr>
                        <a:t>107131</a:t>
                      </a:r>
                    </a:p>
                  </a:txBody>
                  <a:tcPr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dirty="0" err="1">
                          <a:effectLst/>
                        </a:rPr>
                        <a:t>Acrylonitrile</a:t>
                      </a:r>
                      <a:endParaRPr lang="tr-TR" dirty="0">
                        <a:effectLst/>
                      </a:endParaRPr>
                    </a:p>
                  </a:txBody>
                  <a:tcPr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bl>
          </a:graphicData>
        </a:graphic>
      </p:graphicFrame>
      <p:graphicFrame>
        <p:nvGraphicFramePr>
          <p:cNvPr id="8" name="Tablo 7"/>
          <p:cNvGraphicFramePr>
            <a:graphicFrameLocks noGrp="1"/>
          </p:cNvGraphicFramePr>
          <p:nvPr>
            <p:extLst>
              <p:ext uri="{D42A27DB-BD31-4B8C-83A1-F6EECF244321}">
                <p14:modId xmlns:p14="http://schemas.microsoft.com/office/powerpoint/2010/main" val="2503945721"/>
              </p:ext>
            </p:extLst>
          </p:nvPr>
        </p:nvGraphicFramePr>
        <p:xfrm>
          <a:off x="1937906" y="2078181"/>
          <a:ext cx="3454976" cy="4563423"/>
        </p:xfrm>
        <a:graphic>
          <a:graphicData uri="http://schemas.openxmlformats.org/drawingml/2006/table">
            <a:tbl>
              <a:tblPr/>
              <a:tblGrid>
                <a:gridCol w="1727488"/>
                <a:gridCol w="1727488"/>
              </a:tblGrid>
              <a:tr h="259776">
                <a:tc>
                  <a:txBody>
                    <a:bodyPr/>
                    <a:lstStyle/>
                    <a:p>
                      <a:pPr algn="l" fontAlgn="ctr"/>
                      <a:r>
                        <a:rPr lang="tr-TR" sz="1400" dirty="0">
                          <a:effectLst/>
                        </a:rPr>
                        <a:t>107051</a:t>
                      </a:r>
                    </a:p>
                  </a:txBody>
                  <a:tcPr marL="73422" marR="73422" marT="36711" marB="36711"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400" dirty="0" err="1">
                          <a:effectLst/>
                        </a:rPr>
                        <a:t>Allyl</a:t>
                      </a:r>
                      <a:r>
                        <a:rPr lang="tr-TR" sz="1400" dirty="0">
                          <a:effectLst/>
                        </a:rPr>
                        <a:t> </a:t>
                      </a:r>
                      <a:r>
                        <a:rPr lang="tr-TR" sz="1400" dirty="0" err="1">
                          <a:effectLst/>
                        </a:rPr>
                        <a:t>chloride</a:t>
                      </a:r>
                      <a:endParaRPr lang="tr-TR" sz="1400" dirty="0">
                        <a:effectLst/>
                      </a:endParaRPr>
                    </a:p>
                  </a:txBody>
                  <a:tcPr marL="73422" marR="73422" marT="36711" marB="36711"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93687">
                <a:tc>
                  <a:txBody>
                    <a:bodyPr/>
                    <a:lstStyle/>
                    <a:p>
                      <a:pPr algn="l" fontAlgn="ctr"/>
                      <a:r>
                        <a:rPr lang="tr-TR" sz="1400">
                          <a:effectLst/>
                        </a:rPr>
                        <a:t>92671</a:t>
                      </a:r>
                    </a:p>
                  </a:txBody>
                  <a:tcPr marL="73422" marR="73422" marT="36711" marB="36711"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400">
                          <a:effectLst/>
                        </a:rPr>
                        <a:t>4-Aminobiphenyl</a:t>
                      </a:r>
                    </a:p>
                  </a:txBody>
                  <a:tcPr marL="73422" marR="73422" marT="36711" marB="36711"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93687">
                <a:tc>
                  <a:txBody>
                    <a:bodyPr/>
                    <a:lstStyle/>
                    <a:p>
                      <a:pPr algn="l" fontAlgn="ctr"/>
                      <a:r>
                        <a:rPr lang="tr-TR" sz="1400">
                          <a:effectLst/>
                        </a:rPr>
                        <a:t>62533</a:t>
                      </a:r>
                    </a:p>
                  </a:txBody>
                  <a:tcPr marL="73422" marR="73422" marT="36711" marB="36711"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400">
                          <a:effectLst/>
                        </a:rPr>
                        <a:t>Aniline</a:t>
                      </a:r>
                    </a:p>
                  </a:txBody>
                  <a:tcPr marL="73422" marR="73422" marT="36711" marB="36711"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93687">
                <a:tc>
                  <a:txBody>
                    <a:bodyPr/>
                    <a:lstStyle/>
                    <a:p>
                      <a:pPr algn="l" fontAlgn="ctr"/>
                      <a:r>
                        <a:rPr lang="tr-TR" sz="1400">
                          <a:effectLst/>
                        </a:rPr>
                        <a:t>90040</a:t>
                      </a:r>
                    </a:p>
                  </a:txBody>
                  <a:tcPr marL="73422" marR="73422" marT="36711" marB="36711"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400">
                          <a:effectLst/>
                        </a:rPr>
                        <a:t>o-Anisidine</a:t>
                      </a:r>
                    </a:p>
                  </a:txBody>
                  <a:tcPr marL="73422" marR="73422" marT="36711" marB="36711"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93687">
                <a:tc>
                  <a:txBody>
                    <a:bodyPr/>
                    <a:lstStyle/>
                    <a:p>
                      <a:pPr algn="l" fontAlgn="ctr"/>
                      <a:r>
                        <a:rPr lang="tr-TR" sz="1400" dirty="0">
                          <a:effectLst/>
                        </a:rPr>
                        <a:t>1332214</a:t>
                      </a:r>
                    </a:p>
                  </a:txBody>
                  <a:tcPr marL="73422" marR="73422" marT="36711" marB="36711"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400">
                          <a:effectLst/>
                        </a:rPr>
                        <a:t>Asbestos</a:t>
                      </a:r>
                    </a:p>
                  </a:txBody>
                  <a:tcPr marL="73422" marR="73422" marT="36711" marB="36711"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93687">
                <a:tc>
                  <a:txBody>
                    <a:bodyPr/>
                    <a:lstStyle/>
                    <a:p>
                      <a:pPr algn="l" fontAlgn="ctr"/>
                      <a:r>
                        <a:rPr lang="tr-TR" sz="1400">
                          <a:effectLst/>
                        </a:rPr>
                        <a:t>71432</a:t>
                      </a:r>
                    </a:p>
                  </a:txBody>
                  <a:tcPr marL="73422" marR="73422" marT="36711" marB="36711"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400" dirty="0">
                          <a:effectLst/>
                        </a:rPr>
                        <a:t>Benzene (</a:t>
                      </a:r>
                      <a:r>
                        <a:rPr lang="tr-TR" sz="1400" dirty="0" err="1">
                          <a:effectLst/>
                        </a:rPr>
                        <a:t>including</a:t>
                      </a:r>
                      <a:r>
                        <a:rPr lang="tr-TR" sz="1400" dirty="0">
                          <a:effectLst/>
                        </a:rPr>
                        <a:t> benzene </a:t>
                      </a:r>
                      <a:r>
                        <a:rPr lang="tr-TR" sz="1400" dirty="0" err="1">
                          <a:effectLst/>
                        </a:rPr>
                        <a:t>from</a:t>
                      </a:r>
                      <a:r>
                        <a:rPr lang="tr-TR" sz="1400" dirty="0">
                          <a:effectLst/>
                        </a:rPr>
                        <a:t> </a:t>
                      </a:r>
                      <a:r>
                        <a:rPr lang="tr-TR" sz="1400" dirty="0" err="1">
                          <a:effectLst/>
                        </a:rPr>
                        <a:t>gasoline</a:t>
                      </a:r>
                      <a:r>
                        <a:rPr lang="tr-TR" sz="1400" dirty="0">
                          <a:effectLst/>
                        </a:rPr>
                        <a:t>)</a:t>
                      </a:r>
                    </a:p>
                  </a:txBody>
                  <a:tcPr marL="73422" marR="73422" marT="36711" marB="36711"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93687">
                <a:tc>
                  <a:txBody>
                    <a:bodyPr/>
                    <a:lstStyle/>
                    <a:p>
                      <a:pPr algn="l" fontAlgn="ctr"/>
                      <a:r>
                        <a:rPr lang="tr-TR" sz="1400">
                          <a:effectLst/>
                        </a:rPr>
                        <a:t>92875</a:t>
                      </a:r>
                    </a:p>
                  </a:txBody>
                  <a:tcPr marL="73422" marR="73422" marT="36711" marB="36711"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400">
                          <a:effectLst/>
                        </a:rPr>
                        <a:t>Benzidine</a:t>
                      </a:r>
                    </a:p>
                  </a:txBody>
                  <a:tcPr marL="73422" marR="73422" marT="36711" marB="36711"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93687">
                <a:tc>
                  <a:txBody>
                    <a:bodyPr/>
                    <a:lstStyle/>
                    <a:p>
                      <a:pPr algn="l" fontAlgn="ctr"/>
                      <a:r>
                        <a:rPr lang="tr-TR" sz="1400">
                          <a:effectLst/>
                        </a:rPr>
                        <a:t>98077</a:t>
                      </a:r>
                    </a:p>
                  </a:txBody>
                  <a:tcPr marL="73422" marR="73422" marT="36711" marB="36711"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400">
                          <a:effectLst/>
                        </a:rPr>
                        <a:t>Benzotrichloride</a:t>
                      </a:r>
                    </a:p>
                  </a:txBody>
                  <a:tcPr marL="73422" marR="73422" marT="36711" marB="36711"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93687">
                <a:tc>
                  <a:txBody>
                    <a:bodyPr/>
                    <a:lstStyle/>
                    <a:p>
                      <a:pPr algn="l" fontAlgn="ctr"/>
                      <a:r>
                        <a:rPr lang="tr-TR" sz="1400">
                          <a:effectLst/>
                        </a:rPr>
                        <a:t>100447</a:t>
                      </a:r>
                    </a:p>
                  </a:txBody>
                  <a:tcPr marL="73422" marR="73422" marT="36711" marB="36711"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400">
                          <a:effectLst/>
                        </a:rPr>
                        <a:t>Benzyl chloride</a:t>
                      </a:r>
                    </a:p>
                  </a:txBody>
                  <a:tcPr marL="73422" marR="73422" marT="36711" marB="36711"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93687">
                <a:tc>
                  <a:txBody>
                    <a:bodyPr/>
                    <a:lstStyle/>
                    <a:p>
                      <a:pPr algn="l" fontAlgn="ctr"/>
                      <a:r>
                        <a:rPr lang="tr-TR" sz="1400">
                          <a:effectLst/>
                        </a:rPr>
                        <a:t>92524</a:t>
                      </a:r>
                    </a:p>
                  </a:txBody>
                  <a:tcPr marL="73422" marR="73422" marT="36711" marB="36711"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400">
                          <a:effectLst/>
                        </a:rPr>
                        <a:t>Biphenyl</a:t>
                      </a:r>
                    </a:p>
                  </a:txBody>
                  <a:tcPr marL="73422" marR="73422" marT="36711" marB="36711"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93687">
                <a:tc>
                  <a:txBody>
                    <a:bodyPr/>
                    <a:lstStyle/>
                    <a:p>
                      <a:pPr algn="l" fontAlgn="ctr"/>
                      <a:r>
                        <a:rPr lang="tr-TR" sz="1400">
                          <a:effectLst/>
                        </a:rPr>
                        <a:t>117817</a:t>
                      </a:r>
                    </a:p>
                  </a:txBody>
                  <a:tcPr marL="73422" marR="73422" marT="36711" marB="36711"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400">
                          <a:effectLst/>
                        </a:rPr>
                        <a:t>Bis(2-ethylhexyl)phthalate (DEHP)</a:t>
                      </a:r>
                    </a:p>
                  </a:txBody>
                  <a:tcPr marL="73422" marR="73422" marT="36711" marB="36711"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93687">
                <a:tc>
                  <a:txBody>
                    <a:bodyPr/>
                    <a:lstStyle/>
                    <a:p>
                      <a:pPr algn="l" fontAlgn="ctr"/>
                      <a:r>
                        <a:rPr lang="tr-TR" sz="1400" dirty="0">
                          <a:effectLst/>
                        </a:rPr>
                        <a:t>542881</a:t>
                      </a:r>
                    </a:p>
                  </a:txBody>
                  <a:tcPr marL="73422" marR="73422" marT="36711" marB="36711"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400" dirty="0" err="1">
                          <a:effectLst/>
                        </a:rPr>
                        <a:t>Bis</a:t>
                      </a:r>
                      <a:r>
                        <a:rPr lang="tr-TR" sz="1400" dirty="0">
                          <a:effectLst/>
                        </a:rPr>
                        <a:t>(</a:t>
                      </a:r>
                      <a:r>
                        <a:rPr lang="tr-TR" sz="1400" dirty="0" err="1">
                          <a:effectLst/>
                        </a:rPr>
                        <a:t>chloromethyl</a:t>
                      </a:r>
                      <a:r>
                        <a:rPr lang="tr-TR" sz="1400" dirty="0">
                          <a:effectLst/>
                        </a:rPr>
                        <a:t>)</a:t>
                      </a:r>
                      <a:r>
                        <a:rPr lang="tr-TR" sz="1400" dirty="0" err="1">
                          <a:effectLst/>
                        </a:rPr>
                        <a:t>ether</a:t>
                      </a:r>
                      <a:endParaRPr lang="tr-TR" sz="1400" dirty="0">
                        <a:effectLst/>
                      </a:endParaRPr>
                    </a:p>
                  </a:txBody>
                  <a:tcPr marL="73422" marR="73422" marT="36711" marB="36711"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976237256"/>
              </p:ext>
            </p:extLst>
          </p:nvPr>
        </p:nvGraphicFramePr>
        <p:xfrm>
          <a:off x="3208022" y="1892599"/>
          <a:ext cx="3733106" cy="4376399"/>
        </p:xfrm>
        <a:graphic>
          <a:graphicData uri="http://schemas.openxmlformats.org/drawingml/2006/table">
            <a:tbl>
              <a:tblPr/>
              <a:tblGrid>
                <a:gridCol w="1866553"/>
                <a:gridCol w="1866553"/>
              </a:tblGrid>
              <a:tr h="277745">
                <a:tc>
                  <a:txBody>
                    <a:bodyPr/>
                    <a:lstStyle/>
                    <a:p>
                      <a:pPr algn="l" fontAlgn="ctr"/>
                      <a:r>
                        <a:rPr lang="tr-TR" sz="1200" dirty="0">
                          <a:effectLst/>
                        </a:rPr>
                        <a:t>75252</a:t>
                      </a:r>
                    </a:p>
                  </a:txBody>
                  <a:tcPr marL="58737" marR="58737" marT="29369" marB="29369"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200">
                          <a:effectLst/>
                        </a:rPr>
                        <a:t>Bromoform</a:t>
                      </a:r>
                    </a:p>
                  </a:txBody>
                  <a:tcPr marL="58737" marR="58737" marT="29369" marB="29369"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77745">
                <a:tc>
                  <a:txBody>
                    <a:bodyPr/>
                    <a:lstStyle/>
                    <a:p>
                      <a:pPr algn="l" fontAlgn="ctr"/>
                      <a:r>
                        <a:rPr lang="tr-TR" sz="1200">
                          <a:effectLst/>
                        </a:rPr>
                        <a:t>106990</a:t>
                      </a:r>
                    </a:p>
                  </a:txBody>
                  <a:tcPr marL="58737" marR="58737" marT="29369" marB="29369"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200">
                          <a:effectLst/>
                        </a:rPr>
                        <a:t>1,3-Butadiene</a:t>
                      </a:r>
                    </a:p>
                  </a:txBody>
                  <a:tcPr marL="58737" marR="58737" marT="29369" marB="29369"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77745">
                <a:tc>
                  <a:txBody>
                    <a:bodyPr/>
                    <a:lstStyle/>
                    <a:p>
                      <a:pPr algn="l" fontAlgn="ctr"/>
                      <a:r>
                        <a:rPr lang="tr-TR" sz="1200">
                          <a:effectLst/>
                        </a:rPr>
                        <a:t>156627</a:t>
                      </a:r>
                    </a:p>
                  </a:txBody>
                  <a:tcPr marL="58737" marR="58737" marT="29369" marB="29369"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200">
                          <a:effectLst/>
                        </a:rPr>
                        <a:t>Calcium cyanamide</a:t>
                      </a:r>
                    </a:p>
                  </a:txBody>
                  <a:tcPr marL="58737" marR="58737" marT="29369" marB="29369"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487969">
                <a:tc>
                  <a:txBody>
                    <a:bodyPr/>
                    <a:lstStyle/>
                    <a:p>
                      <a:pPr algn="l" fontAlgn="ctr"/>
                      <a:r>
                        <a:rPr lang="tr-TR" sz="1200">
                          <a:effectLst/>
                        </a:rPr>
                        <a:t>105602</a:t>
                      </a:r>
                    </a:p>
                  </a:txBody>
                  <a:tcPr marL="58737" marR="58737" marT="29369" marB="29369"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200">
                          <a:effectLst/>
                        </a:rPr>
                        <a:t>Caprolactam </a:t>
                      </a:r>
                      <a:r>
                        <a:rPr lang="tr-TR" sz="1200" b="1">
                          <a:solidFill>
                            <a:srgbClr val="4C2C92"/>
                          </a:solidFill>
                          <a:effectLst/>
                          <a:hlinkClick r:id="rId2"/>
                        </a:rPr>
                        <a:t>(See Modification)</a:t>
                      </a:r>
                      <a:endParaRPr lang="tr-TR" sz="1200">
                        <a:effectLst/>
                      </a:endParaRPr>
                    </a:p>
                  </a:txBody>
                  <a:tcPr marL="58737" marR="58737" marT="29369" marB="29369"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77745">
                <a:tc>
                  <a:txBody>
                    <a:bodyPr/>
                    <a:lstStyle/>
                    <a:p>
                      <a:pPr algn="l" fontAlgn="ctr"/>
                      <a:r>
                        <a:rPr lang="tr-TR" sz="1200">
                          <a:effectLst/>
                        </a:rPr>
                        <a:t>133062</a:t>
                      </a:r>
                    </a:p>
                  </a:txBody>
                  <a:tcPr marL="58737" marR="58737" marT="29369" marB="29369"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200">
                          <a:effectLst/>
                        </a:rPr>
                        <a:t>Captan</a:t>
                      </a:r>
                    </a:p>
                  </a:txBody>
                  <a:tcPr marL="58737" marR="58737" marT="29369" marB="29369"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77745">
                <a:tc>
                  <a:txBody>
                    <a:bodyPr/>
                    <a:lstStyle/>
                    <a:p>
                      <a:pPr algn="l" fontAlgn="ctr"/>
                      <a:r>
                        <a:rPr lang="tr-TR" sz="1200">
                          <a:effectLst/>
                        </a:rPr>
                        <a:t>63252</a:t>
                      </a:r>
                    </a:p>
                  </a:txBody>
                  <a:tcPr marL="58737" marR="58737" marT="29369" marB="29369"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200">
                          <a:effectLst/>
                        </a:rPr>
                        <a:t>Carbaryl</a:t>
                      </a:r>
                    </a:p>
                  </a:txBody>
                  <a:tcPr marL="58737" marR="58737" marT="29369" marB="29369"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77745">
                <a:tc>
                  <a:txBody>
                    <a:bodyPr/>
                    <a:lstStyle/>
                    <a:p>
                      <a:pPr algn="l" fontAlgn="ctr"/>
                      <a:r>
                        <a:rPr lang="tr-TR" sz="1200">
                          <a:effectLst/>
                        </a:rPr>
                        <a:t>75150</a:t>
                      </a:r>
                    </a:p>
                  </a:txBody>
                  <a:tcPr marL="58737" marR="58737" marT="29369" marB="29369"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200">
                          <a:effectLst/>
                        </a:rPr>
                        <a:t>Carbon disulfide</a:t>
                      </a:r>
                    </a:p>
                  </a:txBody>
                  <a:tcPr marL="58737" marR="58737" marT="29369" marB="29369"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77745">
                <a:tc>
                  <a:txBody>
                    <a:bodyPr/>
                    <a:lstStyle/>
                    <a:p>
                      <a:pPr algn="l" fontAlgn="ctr"/>
                      <a:r>
                        <a:rPr lang="tr-TR" sz="1200">
                          <a:effectLst/>
                        </a:rPr>
                        <a:t>56235</a:t>
                      </a:r>
                    </a:p>
                  </a:txBody>
                  <a:tcPr marL="58737" marR="58737" marT="29369" marB="29369"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200">
                          <a:effectLst/>
                        </a:rPr>
                        <a:t>Carbon tetrachloride</a:t>
                      </a:r>
                    </a:p>
                  </a:txBody>
                  <a:tcPr marL="58737" marR="58737" marT="29369" marB="29369"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77745">
                <a:tc>
                  <a:txBody>
                    <a:bodyPr/>
                    <a:lstStyle/>
                    <a:p>
                      <a:pPr algn="l" fontAlgn="ctr"/>
                      <a:r>
                        <a:rPr lang="tr-TR" sz="1200">
                          <a:effectLst/>
                        </a:rPr>
                        <a:t>463581</a:t>
                      </a:r>
                    </a:p>
                  </a:txBody>
                  <a:tcPr marL="58737" marR="58737" marT="29369" marB="29369"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200">
                          <a:effectLst/>
                        </a:rPr>
                        <a:t>Carbonyl sulfide</a:t>
                      </a:r>
                    </a:p>
                  </a:txBody>
                  <a:tcPr marL="58737" marR="58737" marT="29369" marB="29369"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77745">
                <a:tc>
                  <a:txBody>
                    <a:bodyPr/>
                    <a:lstStyle/>
                    <a:p>
                      <a:pPr algn="l" fontAlgn="ctr"/>
                      <a:r>
                        <a:rPr lang="tr-TR" sz="1200">
                          <a:effectLst/>
                        </a:rPr>
                        <a:t>120809</a:t>
                      </a:r>
                    </a:p>
                  </a:txBody>
                  <a:tcPr marL="58737" marR="58737" marT="29369" marB="29369"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200">
                          <a:effectLst/>
                        </a:rPr>
                        <a:t>Catechol</a:t>
                      </a:r>
                    </a:p>
                  </a:txBody>
                  <a:tcPr marL="58737" marR="58737" marT="29369" marB="29369"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77745">
                <a:tc>
                  <a:txBody>
                    <a:bodyPr/>
                    <a:lstStyle/>
                    <a:p>
                      <a:pPr algn="l" fontAlgn="ctr"/>
                      <a:r>
                        <a:rPr lang="tr-TR" sz="1200">
                          <a:effectLst/>
                        </a:rPr>
                        <a:t>133904</a:t>
                      </a:r>
                    </a:p>
                  </a:txBody>
                  <a:tcPr marL="58737" marR="58737" marT="29369" marB="29369"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200">
                          <a:effectLst/>
                        </a:rPr>
                        <a:t>Chloramben</a:t>
                      </a:r>
                    </a:p>
                  </a:txBody>
                  <a:tcPr marL="58737" marR="58737" marT="29369" marB="29369"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77745">
                <a:tc>
                  <a:txBody>
                    <a:bodyPr/>
                    <a:lstStyle/>
                    <a:p>
                      <a:pPr algn="l" fontAlgn="ctr"/>
                      <a:r>
                        <a:rPr lang="tr-TR" sz="1200">
                          <a:effectLst/>
                        </a:rPr>
                        <a:t>57749</a:t>
                      </a:r>
                    </a:p>
                  </a:txBody>
                  <a:tcPr marL="58737" marR="58737" marT="29369" marB="29369"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200">
                          <a:effectLst/>
                        </a:rPr>
                        <a:t>Chlordane</a:t>
                      </a:r>
                    </a:p>
                  </a:txBody>
                  <a:tcPr marL="58737" marR="58737" marT="29369" marB="29369"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77745">
                <a:tc>
                  <a:txBody>
                    <a:bodyPr/>
                    <a:lstStyle/>
                    <a:p>
                      <a:pPr algn="l" fontAlgn="ctr"/>
                      <a:r>
                        <a:rPr lang="tr-TR" sz="1200">
                          <a:effectLst/>
                        </a:rPr>
                        <a:t>7782505</a:t>
                      </a:r>
                    </a:p>
                  </a:txBody>
                  <a:tcPr marL="58737" marR="58737" marT="29369" marB="29369"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200">
                          <a:effectLst/>
                        </a:rPr>
                        <a:t>Chlorine</a:t>
                      </a:r>
                    </a:p>
                  </a:txBody>
                  <a:tcPr marL="58737" marR="58737" marT="29369" marB="29369"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77745">
                <a:tc>
                  <a:txBody>
                    <a:bodyPr/>
                    <a:lstStyle/>
                    <a:p>
                      <a:pPr algn="l" fontAlgn="ctr"/>
                      <a:r>
                        <a:rPr lang="tr-TR" sz="1200">
                          <a:effectLst/>
                        </a:rPr>
                        <a:t>79118</a:t>
                      </a:r>
                    </a:p>
                  </a:txBody>
                  <a:tcPr marL="58737" marR="58737" marT="29369" marB="29369"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200">
                          <a:effectLst/>
                        </a:rPr>
                        <a:t>Chloroacetic acid</a:t>
                      </a:r>
                    </a:p>
                  </a:txBody>
                  <a:tcPr marL="58737" marR="58737" marT="29369" marB="29369"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77745">
                <a:tc>
                  <a:txBody>
                    <a:bodyPr/>
                    <a:lstStyle/>
                    <a:p>
                      <a:pPr algn="l" fontAlgn="ctr"/>
                      <a:r>
                        <a:rPr lang="tr-TR" sz="1200" dirty="0">
                          <a:effectLst/>
                        </a:rPr>
                        <a:t>532274</a:t>
                      </a:r>
                    </a:p>
                  </a:txBody>
                  <a:tcPr marL="58737" marR="58737" marT="29369" marB="29369"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200" dirty="0">
                          <a:effectLst/>
                        </a:rPr>
                        <a:t>2-Chloroacetophenone</a:t>
                      </a:r>
                    </a:p>
                  </a:txBody>
                  <a:tcPr marL="58737" marR="58737" marT="29369" marB="29369"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bl>
          </a:graphicData>
        </a:graphic>
      </p:graphicFrame>
      <p:graphicFrame>
        <p:nvGraphicFramePr>
          <p:cNvPr id="10" name="Tablo 9"/>
          <p:cNvGraphicFramePr>
            <a:graphicFrameLocks noGrp="1"/>
          </p:cNvGraphicFramePr>
          <p:nvPr>
            <p:extLst>
              <p:ext uri="{D42A27DB-BD31-4B8C-83A1-F6EECF244321}">
                <p14:modId xmlns:p14="http://schemas.microsoft.com/office/powerpoint/2010/main" val="2163604002"/>
              </p:ext>
            </p:extLst>
          </p:nvPr>
        </p:nvGraphicFramePr>
        <p:xfrm>
          <a:off x="4451269" y="2085833"/>
          <a:ext cx="3362696" cy="4595520"/>
        </p:xfrm>
        <a:graphic>
          <a:graphicData uri="http://schemas.openxmlformats.org/drawingml/2006/table">
            <a:tbl>
              <a:tblPr/>
              <a:tblGrid>
                <a:gridCol w="1681348"/>
                <a:gridCol w="1681348"/>
              </a:tblGrid>
              <a:tr h="298295">
                <a:tc>
                  <a:txBody>
                    <a:bodyPr/>
                    <a:lstStyle/>
                    <a:p>
                      <a:pPr algn="l" fontAlgn="ctr"/>
                      <a:r>
                        <a:rPr lang="tr-TR" sz="1200" dirty="0">
                          <a:effectLst/>
                        </a:rPr>
                        <a:t>108907</a:t>
                      </a:r>
                    </a:p>
                  </a:txBody>
                  <a:tcPr marL="62933" marR="62933" marT="31467" marB="3146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200">
                          <a:effectLst/>
                        </a:rPr>
                        <a:t>Chlorobenzene</a:t>
                      </a:r>
                    </a:p>
                  </a:txBody>
                  <a:tcPr marL="62933" marR="62933" marT="31467" marB="3146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98295">
                <a:tc>
                  <a:txBody>
                    <a:bodyPr/>
                    <a:lstStyle/>
                    <a:p>
                      <a:pPr algn="l" fontAlgn="ctr"/>
                      <a:r>
                        <a:rPr lang="tr-TR" sz="1200">
                          <a:effectLst/>
                        </a:rPr>
                        <a:t>510156</a:t>
                      </a:r>
                    </a:p>
                  </a:txBody>
                  <a:tcPr marL="62933" marR="62933" marT="31467" marB="3146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200">
                          <a:effectLst/>
                        </a:rPr>
                        <a:t>Chlorobenzilate</a:t>
                      </a:r>
                    </a:p>
                  </a:txBody>
                  <a:tcPr marL="62933" marR="62933" marT="31467" marB="3146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98295">
                <a:tc>
                  <a:txBody>
                    <a:bodyPr/>
                    <a:lstStyle/>
                    <a:p>
                      <a:pPr algn="l" fontAlgn="ctr"/>
                      <a:r>
                        <a:rPr lang="tr-TR" sz="1200">
                          <a:effectLst/>
                        </a:rPr>
                        <a:t>67663</a:t>
                      </a:r>
                    </a:p>
                  </a:txBody>
                  <a:tcPr marL="62933" marR="62933" marT="31467" marB="3146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200">
                          <a:effectLst/>
                        </a:rPr>
                        <a:t>Chloroform</a:t>
                      </a:r>
                    </a:p>
                  </a:txBody>
                  <a:tcPr marL="62933" marR="62933" marT="31467" marB="3146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507990">
                <a:tc>
                  <a:txBody>
                    <a:bodyPr/>
                    <a:lstStyle/>
                    <a:p>
                      <a:pPr algn="l" fontAlgn="ctr"/>
                      <a:r>
                        <a:rPr lang="tr-TR" sz="1200">
                          <a:effectLst/>
                        </a:rPr>
                        <a:t>107302</a:t>
                      </a:r>
                    </a:p>
                  </a:txBody>
                  <a:tcPr marL="62933" marR="62933" marT="31467" marB="3146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200">
                          <a:effectLst/>
                        </a:rPr>
                        <a:t>Chloromethyl methyl ether</a:t>
                      </a:r>
                    </a:p>
                  </a:txBody>
                  <a:tcPr marL="62933" marR="62933" marT="31467" marB="3146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98295">
                <a:tc>
                  <a:txBody>
                    <a:bodyPr/>
                    <a:lstStyle/>
                    <a:p>
                      <a:pPr algn="l" fontAlgn="ctr"/>
                      <a:r>
                        <a:rPr lang="tr-TR" sz="1200">
                          <a:effectLst/>
                        </a:rPr>
                        <a:t>126998</a:t>
                      </a:r>
                    </a:p>
                  </a:txBody>
                  <a:tcPr marL="62933" marR="62933" marT="31467" marB="3146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200">
                          <a:effectLst/>
                        </a:rPr>
                        <a:t>Chloroprene</a:t>
                      </a:r>
                    </a:p>
                  </a:txBody>
                  <a:tcPr marL="62933" marR="62933" marT="31467" marB="3146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507990">
                <a:tc>
                  <a:txBody>
                    <a:bodyPr/>
                    <a:lstStyle/>
                    <a:p>
                      <a:pPr algn="l" fontAlgn="ctr"/>
                      <a:r>
                        <a:rPr lang="tr-TR" sz="1200">
                          <a:effectLst/>
                        </a:rPr>
                        <a:t>1319773</a:t>
                      </a:r>
                    </a:p>
                  </a:txBody>
                  <a:tcPr marL="62933" marR="62933" marT="31467" marB="3146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en-US" sz="1200">
                          <a:effectLst/>
                        </a:rPr>
                        <a:t>Cresols/Cresylic acid (isomers and mixture)</a:t>
                      </a:r>
                    </a:p>
                  </a:txBody>
                  <a:tcPr marL="62933" marR="62933" marT="31467" marB="3146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98295">
                <a:tc>
                  <a:txBody>
                    <a:bodyPr/>
                    <a:lstStyle/>
                    <a:p>
                      <a:pPr algn="l" fontAlgn="ctr"/>
                      <a:r>
                        <a:rPr lang="tr-TR" sz="1200">
                          <a:effectLst/>
                        </a:rPr>
                        <a:t>95487</a:t>
                      </a:r>
                    </a:p>
                  </a:txBody>
                  <a:tcPr marL="62933" marR="62933" marT="31467" marB="3146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200">
                          <a:effectLst/>
                        </a:rPr>
                        <a:t>o-Cresol</a:t>
                      </a:r>
                    </a:p>
                  </a:txBody>
                  <a:tcPr marL="62933" marR="62933" marT="31467" marB="3146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98295">
                <a:tc>
                  <a:txBody>
                    <a:bodyPr/>
                    <a:lstStyle/>
                    <a:p>
                      <a:pPr algn="l" fontAlgn="ctr"/>
                      <a:r>
                        <a:rPr lang="tr-TR" sz="1200">
                          <a:effectLst/>
                        </a:rPr>
                        <a:t>108394</a:t>
                      </a:r>
                    </a:p>
                  </a:txBody>
                  <a:tcPr marL="62933" marR="62933" marT="31467" marB="3146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200">
                          <a:effectLst/>
                        </a:rPr>
                        <a:t>m-Cresol</a:t>
                      </a:r>
                    </a:p>
                  </a:txBody>
                  <a:tcPr marL="62933" marR="62933" marT="31467" marB="3146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98295">
                <a:tc>
                  <a:txBody>
                    <a:bodyPr/>
                    <a:lstStyle/>
                    <a:p>
                      <a:pPr algn="l" fontAlgn="ctr"/>
                      <a:r>
                        <a:rPr lang="tr-TR" sz="1200">
                          <a:effectLst/>
                        </a:rPr>
                        <a:t>106445</a:t>
                      </a:r>
                    </a:p>
                  </a:txBody>
                  <a:tcPr marL="62933" marR="62933" marT="31467" marB="3146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200">
                          <a:effectLst/>
                        </a:rPr>
                        <a:t>p-Cresol</a:t>
                      </a:r>
                    </a:p>
                  </a:txBody>
                  <a:tcPr marL="62933" marR="62933" marT="31467" marB="3146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98295">
                <a:tc>
                  <a:txBody>
                    <a:bodyPr/>
                    <a:lstStyle/>
                    <a:p>
                      <a:pPr algn="l" fontAlgn="ctr"/>
                      <a:r>
                        <a:rPr lang="tr-TR" sz="1200">
                          <a:effectLst/>
                        </a:rPr>
                        <a:t>98828</a:t>
                      </a:r>
                    </a:p>
                  </a:txBody>
                  <a:tcPr marL="62933" marR="62933" marT="31467" marB="3146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200">
                          <a:effectLst/>
                        </a:rPr>
                        <a:t>Cumene</a:t>
                      </a:r>
                    </a:p>
                  </a:txBody>
                  <a:tcPr marL="62933" marR="62933" marT="31467" marB="3146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98295">
                <a:tc>
                  <a:txBody>
                    <a:bodyPr/>
                    <a:lstStyle/>
                    <a:p>
                      <a:pPr algn="l" fontAlgn="ctr"/>
                      <a:r>
                        <a:rPr lang="tr-TR" sz="1200">
                          <a:effectLst/>
                        </a:rPr>
                        <a:t>94757</a:t>
                      </a:r>
                    </a:p>
                  </a:txBody>
                  <a:tcPr marL="62933" marR="62933" marT="31467" marB="3146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200">
                          <a:effectLst/>
                        </a:rPr>
                        <a:t>2,4-D, salts and esters</a:t>
                      </a:r>
                    </a:p>
                  </a:txBody>
                  <a:tcPr marL="62933" marR="62933" marT="31467" marB="3146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98295">
                <a:tc>
                  <a:txBody>
                    <a:bodyPr/>
                    <a:lstStyle/>
                    <a:p>
                      <a:pPr algn="l" fontAlgn="ctr"/>
                      <a:r>
                        <a:rPr lang="tr-TR" sz="1200">
                          <a:effectLst/>
                        </a:rPr>
                        <a:t>3547044</a:t>
                      </a:r>
                    </a:p>
                  </a:txBody>
                  <a:tcPr marL="62933" marR="62933" marT="31467" marB="3146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200">
                          <a:effectLst/>
                        </a:rPr>
                        <a:t>DDE</a:t>
                      </a:r>
                    </a:p>
                  </a:txBody>
                  <a:tcPr marL="62933" marR="62933" marT="31467" marB="3146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98295">
                <a:tc>
                  <a:txBody>
                    <a:bodyPr/>
                    <a:lstStyle/>
                    <a:p>
                      <a:pPr algn="l" fontAlgn="ctr"/>
                      <a:r>
                        <a:rPr lang="tr-TR" sz="1200" dirty="0">
                          <a:effectLst/>
                        </a:rPr>
                        <a:t>334883</a:t>
                      </a:r>
                    </a:p>
                  </a:txBody>
                  <a:tcPr marL="62933" marR="62933" marT="31467" marB="3146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200">
                          <a:effectLst/>
                        </a:rPr>
                        <a:t>Diazomethane</a:t>
                      </a:r>
                    </a:p>
                  </a:txBody>
                  <a:tcPr marL="62933" marR="62933" marT="31467" marB="3146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98295">
                <a:tc>
                  <a:txBody>
                    <a:bodyPr/>
                    <a:lstStyle/>
                    <a:p>
                      <a:endParaRPr lang="tr-TR" sz="1200"/>
                    </a:p>
                  </a:txBody>
                  <a:tcPr marL="62933" marR="62933" marT="31467" marB="31467">
                    <a:lnT w="9525" cap="flat" cmpd="sng" algn="ctr">
                      <a:solidFill>
                        <a:srgbClr val="5B616B"/>
                      </a:solidFill>
                      <a:prstDash val="solid"/>
                      <a:round/>
                      <a:headEnd type="none" w="med" len="med"/>
                      <a:tailEnd type="none" w="med" len="med"/>
                    </a:lnT>
                  </a:tcPr>
                </a:tc>
                <a:tc>
                  <a:txBody>
                    <a:bodyPr/>
                    <a:lstStyle/>
                    <a:p>
                      <a:endParaRPr lang="tr-TR" sz="1200" dirty="0"/>
                    </a:p>
                  </a:txBody>
                  <a:tcPr marL="62933" marR="62933" marT="31467" marB="31467">
                    <a:lnT w="9525" cap="flat" cmpd="sng" algn="ctr">
                      <a:solidFill>
                        <a:srgbClr val="5B616B"/>
                      </a:solidFill>
                      <a:prstDash val="solid"/>
                      <a:round/>
                      <a:headEnd type="none" w="med" len="med"/>
                      <a:tailEnd type="none" w="med" len="med"/>
                    </a:lnT>
                  </a:tcPr>
                </a:tc>
              </a:tr>
            </a:tbl>
          </a:graphicData>
        </a:graphic>
      </p:graphicFrame>
      <p:sp>
        <p:nvSpPr>
          <p:cNvPr id="11" name="Rectangle 1"/>
          <p:cNvSpPr>
            <a:spLocks noChangeArrowheads="1"/>
          </p:cNvSpPr>
          <p:nvPr/>
        </p:nvSpPr>
        <p:spPr bwMode="auto">
          <a:xfrm>
            <a:off x="4451206" y="1822443"/>
            <a:ext cx="540065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panose="020B0604020202020204" pitchFamily="34" charset="0"/>
              </a:rPr>
              <a:t/>
            </a:r>
            <a:br>
              <a:rPr kumimoji="0" lang="tr-TR" sz="1800" b="0" i="0" u="none" strike="noStrike" cap="none" normalizeH="0" baseline="0" smtClean="0">
                <a:ln>
                  <a:noFill/>
                </a:ln>
                <a:solidFill>
                  <a:schemeClr val="tx1"/>
                </a:solidFill>
                <a:effectLst/>
                <a:latin typeface="Arial" panose="020B0604020202020204" pitchFamily="34" charset="0"/>
              </a:rPr>
            </a:br>
            <a:endParaRPr kumimoji="0" lang="tr-TR"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12" name="Tablo 11"/>
          <p:cNvGraphicFramePr>
            <a:graphicFrameLocks noGrp="1"/>
          </p:cNvGraphicFramePr>
          <p:nvPr>
            <p:extLst>
              <p:ext uri="{D42A27DB-BD31-4B8C-83A1-F6EECF244321}">
                <p14:modId xmlns:p14="http://schemas.microsoft.com/office/powerpoint/2010/main" val="375249827"/>
              </p:ext>
            </p:extLst>
          </p:nvPr>
        </p:nvGraphicFramePr>
        <p:xfrm>
          <a:off x="5988096" y="1919578"/>
          <a:ext cx="3748186" cy="4103001"/>
        </p:xfrm>
        <a:graphic>
          <a:graphicData uri="http://schemas.openxmlformats.org/drawingml/2006/table">
            <a:tbl>
              <a:tblPr/>
              <a:tblGrid>
                <a:gridCol w="1874093"/>
                <a:gridCol w="1874093"/>
              </a:tblGrid>
              <a:tr h="271096">
                <a:tc>
                  <a:txBody>
                    <a:bodyPr/>
                    <a:lstStyle/>
                    <a:p>
                      <a:pPr algn="l" fontAlgn="ctr"/>
                      <a:r>
                        <a:rPr lang="tr-TR" sz="1300" dirty="0">
                          <a:effectLst/>
                        </a:rPr>
                        <a:t>132649</a:t>
                      </a:r>
                    </a:p>
                  </a:txBody>
                  <a:tcPr marL="67774" marR="67774" marT="33887" marB="3388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300">
                          <a:effectLst/>
                        </a:rPr>
                        <a:t>Dibenzofurans</a:t>
                      </a:r>
                    </a:p>
                  </a:txBody>
                  <a:tcPr marL="67774" marR="67774" marT="33887" marB="3388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71096">
                <a:tc>
                  <a:txBody>
                    <a:bodyPr/>
                    <a:lstStyle/>
                    <a:p>
                      <a:pPr algn="l" fontAlgn="ctr"/>
                      <a:r>
                        <a:rPr lang="tr-TR" sz="1300">
                          <a:effectLst/>
                        </a:rPr>
                        <a:t>96128</a:t>
                      </a:r>
                    </a:p>
                  </a:txBody>
                  <a:tcPr marL="67774" marR="67774" marT="33887" marB="3388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300">
                          <a:effectLst/>
                        </a:rPr>
                        <a:t>1,2-Dibromo-3-chloropropane</a:t>
                      </a:r>
                    </a:p>
                  </a:txBody>
                  <a:tcPr marL="67774" marR="67774" marT="33887" marB="3388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71096">
                <a:tc>
                  <a:txBody>
                    <a:bodyPr/>
                    <a:lstStyle/>
                    <a:p>
                      <a:pPr algn="l" fontAlgn="ctr"/>
                      <a:r>
                        <a:rPr lang="tr-TR" sz="1300">
                          <a:effectLst/>
                        </a:rPr>
                        <a:t>84742</a:t>
                      </a:r>
                    </a:p>
                  </a:txBody>
                  <a:tcPr marL="67774" marR="67774" marT="33887" marB="3388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300">
                          <a:effectLst/>
                        </a:rPr>
                        <a:t>Dibutylphthalate</a:t>
                      </a:r>
                    </a:p>
                  </a:txBody>
                  <a:tcPr marL="67774" marR="67774" marT="33887" marB="3388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71096">
                <a:tc>
                  <a:txBody>
                    <a:bodyPr/>
                    <a:lstStyle/>
                    <a:p>
                      <a:pPr algn="l" fontAlgn="ctr"/>
                      <a:r>
                        <a:rPr lang="tr-TR" sz="1300">
                          <a:effectLst/>
                        </a:rPr>
                        <a:t>106467</a:t>
                      </a:r>
                    </a:p>
                  </a:txBody>
                  <a:tcPr marL="67774" marR="67774" marT="33887" marB="3388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300">
                          <a:effectLst/>
                        </a:rPr>
                        <a:t>1,4-Dichlorobenzene(p)</a:t>
                      </a:r>
                    </a:p>
                  </a:txBody>
                  <a:tcPr marL="67774" marR="67774" marT="33887" marB="3388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71096">
                <a:tc>
                  <a:txBody>
                    <a:bodyPr/>
                    <a:lstStyle/>
                    <a:p>
                      <a:pPr algn="l" fontAlgn="ctr"/>
                      <a:r>
                        <a:rPr lang="tr-TR" sz="1300">
                          <a:effectLst/>
                        </a:rPr>
                        <a:t>91941</a:t>
                      </a:r>
                    </a:p>
                  </a:txBody>
                  <a:tcPr marL="67774" marR="67774" marT="33887" marB="3388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300">
                          <a:effectLst/>
                        </a:rPr>
                        <a:t>3,3-Dichlorobenzidene</a:t>
                      </a:r>
                    </a:p>
                  </a:txBody>
                  <a:tcPr marL="67774" marR="67774" marT="33887" marB="3388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71096">
                <a:tc>
                  <a:txBody>
                    <a:bodyPr/>
                    <a:lstStyle/>
                    <a:p>
                      <a:pPr algn="l" fontAlgn="ctr"/>
                      <a:r>
                        <a:rPr lang="tr-TR" sz="1300">
                          <a:effectLst/>
                        </a:rPr>
                        <a:t>111444</a:t>
                      </a:r>
                    </a:p>
                  </a:txBody>
                  <a:tcPr marL="67774" marR="67774" marT="33887" marB="3388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300">
                          <a:effectLst/>
                        </a:rPr>
                        <a:t>Dichloroethyl ether (Bis(2-chloroethyl)ether)</a:t>
                      </a:r>
                    </a:p>
                  </a:txBody>
                  <a:tcPr marL="67774" marR="67774" marT="33887" marB="3388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71096">
                <a:tc>
                  <a:txBody>
                    <a:bodyPr/>
                    <a:lstStyle/>
                    <a:p>
                      <a:pPr algn="l" fontAlgn="ctr"/>
                      <a:r>
                        <a:rPr lang="tr-TR" sz="1300">
                          <a:effectLst/>
                        </a:rPr>
                        <a:t>542756</a:t>
                      </a:r>
                    </a:p>
                  </a:txBody>
                  <a:tcPr marL="67774" marR="67774" marT="33887" marB="3388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300">
                          <a:effectLst/>
                        </a:rPr>
                        <a:t>1,3-Dichloropropene</a:t>
                      </a:r>
                    </a:p>
                  </a:txBody>
                  <a:tcPr marL="67774" marR="67774" marT="33887" marB="3388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71096">
                <a:tc>
                  <a:txBody>
                    <a:bodyPr/>
                    <a:lstStyle/>
                    <a:p>
                      <a:pPr algn="l" fontAlgn="ctr"/>
                      <a:r>
                        <a:rPr lang="tr-TR" sz="1300">
                          <a:effectLst/>
                        </a:rPr>
                        <a:t>62737</a:t>
                      </a:r>
                    </a:p>
                  </a:txBody>
                  <a:tcPr marL="67774" marR="67774" marT="33887" marB="3388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300">
                          <a:effectLst/>
                        </a:rPr>
                        <a:t>Dichlorvos</a:t>
                      </a:r>
                    </a:p>
                  </a:txBody>
                  <a:tcPr marL="67774" marR="67774" marT="33887" marB="3388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71096">
                <a:tc>
                  <a:txBody>
                    <a:bodyPr/>
                    <a:lstStyle/>
                    <a:p>
                      <a:pPr algn="l" fontAlgn="ctr"/>
                      <a:r>
                        <a:rPr lang="tr-TR" sz="1300">
                          <a:effectLst/>
                        </a:rPr>
                        <a:t>111422</a:t>
                      </a:r>
                    </a:p>
                  </a:txBody>
                  <a:tcPr marL="67774" marR="67774" marT="33887" marB="3388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300">
                          <a:effectLst/>
                        </a:rPr>
                        <a:t>Diethanolamine</a:t>
                      </a:r>
                    </a:p>
                  </a:txBody>
                  <a:tcPr marL="67774" marR="67774" marT="33887" marB="3388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71096">
                <a:tc>
                  <a:txBody>
                    <a:bodyPr/>
                    <a:lstStyle/>
                    <a:p>
                      <a:pPr algn="l" fontAlgn="ctr"/>
                      <a:r>
                        <a:rPr lang="tr-TR" sz="1300">
                          <a:effectLst/>
                        </a:rPr>
                        <a:t>121697</a:t>
                      </a:r>
                    </a:p>
                  </a:txBody>
                  <a:tcPr marL="67774" marR="67774" marT="33887" marB="3388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300">
                          <a:effectLst/>
                        </a:rPr>
                        <a:t>N,N-Dimethylaniline</a:t>
                      </a:r>
                    </a:p>
                  </a:txBody>
                  <a:tcPr marL="67774" marR="67774" marT="33887" marB="3388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71096">
                <a:tc>
                  <a:txBody>
                    <a:bodyPr/>
                    <a:lstStyle/>
                    <a:p>
                      <a:pPr algn="l" fontAlgn="ctr"/>
                      <a:r>
                        <a:rPr lang="tr-TR" sz="1300">
                          <a:effectLst/>
                        </a:rPr>
                        <a:t>64675</a:t>
                      </a:r>
                    </a:p>
                  </a:txBody>
                  <a:tcPr marL="67774" marR="67774" marT="33887" marB="3388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300">
                          <a:effectLst/>
                        </a:rPr>
                        <a:t>Diethyl sulfate</a:t>
                      </a:r>
                    </a:p>
                  </a:txBody>
                  <a:tcPr marL="67774" marR="67774" marT="33887" marB="3388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71096">
                <a:tc>
                  <a:txBody>
                    <a:bodyPr/>
                    <a:lstStyle/>
                    <a:p>
                      <a:pPr algn="l" fontAlgn="ctr"/>
                      <a:r>
                        <a:rPr lang="tr-TR" sz="1300">
                          <a:effectLst/>
                        </a:rPr>
                        <a:t>119904</a:t>
                      </a:r>
                    </a:p>
                  </a:txBody>
                  <a:tcPr marL="67774" marR="67774" marT="33887" marB="3388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300">
                          <a:effectLst/>
                        </a:rPr>
                        <a:t>3,3-Dimethoxybenzidine</a:t>
                      </a:r>
                    </a:p>
                  </a:txBody>
                  <a:tcPr marL="67774" marR="67774" marT="33887" marB="3388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71096">
                <a:tc>
                  <a:txBody>
                    <a:bodyPr/>
                    <a:lstStyle/>
                    <a:p>
                      <a:pPr algn="l" fontAlgn="ctr"/>
                      <a:r>
                        <a:rPr lang="tr-TR" sz="1300" dirty="0">
                          <a:effectLst/>
                        </a:rPr>
                        <a:t>60117</a:t>
                      </a:r>
                    </a:p>
                  </a:txBody>
                  <a:tcPr marL="67774" marR="67774" marT="33887" marB="3388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300" dirty="0" err="1">
                          <a:effectLst/>
                        </a:rPr>
                        <a:t>Dimethyl</a:t>
                      </a:r>
                      <a:r>
                        <a:rPr lang="tr-TR" sz="1300" dirty="0">
                          <a:effectLst/>
                        </a:rPr>
                        <a:t> </a:t>
                      </a:r>
                      <a:r>
                        <a:rPr lang="tr-TR" sz="1300" dirty="0" err="1">
                          <a:effectLst/>
                        </a:rPr>
                        <a:t>aminoazobenzene</a:t>
                      </a:r>
                      <a:endParaRPr lang="tr-TR" sz="1300" dirty="0">
                        <a:effectLst/>
                      </a:endParaRPr>
                    </a:p>
                  </a:txBody>
                  <a:tcPr marL="67774" marR="67774" marT="33887" marB="33887"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bl>
          </a:graphicData>
        </a:graphic>
      </p:graphicFrame>
      <p:graphicFrame>
        <p:nvGraphicFramePr>
          <p:cNvPr id="13" name="Tablo 12"/>
          <p:cNvGraphicFramePr>
            <a:graphicFrameLocks noGrp="1"/>
          </p:cNvGraphicFramePr>
          <p:nvPr>
            <p:extLst>
              <p:ext uri="{D42A27DB-BD31-4B8C-83A1-F6EECF244321}">
                <p14:modId xmlns:p14="http://schemas.microsoft.com/office/powerpoint/2010/main" val="1750847410"/>
              </p:ext>
            </p:extLst>
          </p:nvPr>
        </p:nvGraphicFramePr>
        <p:xfrm>
          <a:off x="7586850" y="2096226"/>
          <a:ext cx="3313214" cy="4605913"/>
        </p:xfrm>
        <a:graphic>
          <a:graphicData uri="http://schemas.openxmlformats.org/drawingml/2006/table">
            <a:tbl>
              <a:tblPr/>
              <a:tblGrid>
                <a:gridCol w="1656607"/>
                <a:gridCol w="1656607"/>
              </a:tblGrid>
              <a:tr h="193429">
                <a:tc>
                  <a:txBody>
                    <a:bodyPr/>
                    <a:lstStyle/>
                    <a:p>
                      <a:pPr algn="l" fontAlgn="ctr"/>
                      <a:r>
                        <a:rPr lang="tr-TR" sz="800" dirty="0">
                          <a:effectLst/>
                        </a:rPr>
                        <a:t>119937</a:t>
                      </a:r>
                    </a:p>
                  </a:txBody>
                  <a:tcPr marL="41955" marR="41955" marT="20978" marB="2097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800">
                          <a:effectLst/>
                        </a:rPr>
                        <a:t>3,3'-Dimethyl benzidine</a:t>
                      </a:r>
                    </a:p>
                  </a:txBody>
                  <a:tcPr marL="41955" marR="41955" marT="20978" marB="2097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193429">
                <a:tc>
                  <a:txBody>
                    <a:bodyPr/>
                    <a:lstStyle/>
                    <a:p>
                      <a:pPr algn="l" fontAlgn="ctr"/>
                      <a:r>
                        <a:rPr lang="tr-TR" sz="800">
                          <a:effectLst/>
                        </a:rPr>
                        <a:t>79447</a:t>
                      </a:r>
                    </a:p>
                  </a:txBody>
                  <a:tcPr marL="41955" marR="41955" marT="20978" marB="2097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800">
                          <a:effectLst/>
                        </a:rPr>
                        <a:t>Dimethyl carbamoyl chloride</a:t>
                      </a:r>
                    </a:p>
                  </a:txBody>
                  <a:tcPr marL="41955" marR="41955" marT="20978" marB="2097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193429">
                <a:tc>
                  <a:txBody>
                    <a:bodyPr/>
                    <a:lstStyle/>
                    <a:p>
                      <a:pPr algn="l" fontAlgn="ctr"/>
                      <a:r>
                        <a:rPr lang="tr-TR" sz="800">
                          <a:effectLst/>
                        </a:rPr>
                        <a:t>68122</a:t>
                      </a:r>
                    </a:p>
                  </a:txBody>
                  <a:tcPr marL="41955" marR="41955" marT="20978" marB="2097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800">
                          <a:effectLst/>
                        </a:rPr>
                        <a:t>Dimethyl formamide</a:t>
                      </a:r>
                    </a:p>
                  </a:txBody>
                  <a:tcPr marL="41955" marR="41955" marT="20978" marB="2097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193429">
                <a:tc>
                  <a:txBody>
                    <a:bodyPr/>
                    <a:lstStyle/>
                    <a:p>
                      <a:pPr algn="l" fontAlgn="ctr"/>
                      <a:r>
                        <a:rPr lang="tr-TR" sz="800">
                          <a:effectLst/>
                        </a:rPr>
                        <a:t>57147</a:t>
                      </a:r>
                    </a:p>
                  </a:txBody>
                  <a:tcPr marL="41955" marR="41955" marT="20978" marB="2097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800">
                          <a:effectLst/>
                        </a:rPr>
                        <a:t>1,1-Dimethyl hydrazine</a:t>
                      </a:r>
                    </a:p>
                  </a:txBody>
                  <a:tcPr marL="41955" marR="41955" marT="20978" marB="2097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193429">
                <a:tc>
                  <a:txBody>
                    <a:bodyPr/>
                    <a:lstStyle/>
                    <a:p>
                      <a:pPr algn="l" fontAlgn="ctr"/>
                      <a:r>
                        <a:rPr lang="tr-TR" sz="800">
                          <a:effectLst/>
                        </a:rPr>
                        <a:t>131113</a:t>
                      </a:r>
                    </a:p>
                  </a:txBody>
                  <a:tcPr marL="41955" marR="41955" marT="20978" marB="2097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800">
                          <a:effectLst/>
                        </a:rPr>
                        <a:t>Dimethyl phthalate</a:t>
                      </a:r>
                    </a:p>
                  </a:txBody>
                  <a:tcPr marL="41955" marR="41955" marT="20978" marB="2097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193429">
                <a:tc>
                  <a:txBody>
                    <a:bodyPr/>
                    <a:lstStyle/>
                    <a:p>
                      <a:pPr algn="l" fontAlgn="ctr"/>
                      <a:r>
                        <a:rPr lang="tr-TR" sz="800">
                          <a:effectLst/>
                        </a:rPr>
                        <a:t>77781</a:t>
                      </a:r>
                    </a:p>
                  </a:txBody>
                  <a:tcPr marL="41955" marR="41955" marT="20978" marB="2097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800">
                          <a:effectLst/>
                        </a:rPr>
                        <a:t>Dimethyl sulfate</a:t>
                      </a:r>
                    </a:p>
                  </a:txBody>
                  <a:tcPr marL="41955" marR="41955" marT="20978" marB="2097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193429">
                <a:tc>
                  <a:txBody>
                    <a:bodyPr/>
                    <a:lstStyle/>
                    <a:p>
                      <a:pPr algn="l" fontAlgn="ctr"/>
                      <a:r>
                        <a:rPr lang="tr-TR" sz="800">
                          <a:effectLst/>
                        </a:rPr>
                        <a:t>534521</a:t>
                      </a:r>
                    </a:p>
                  </a:txBody>
                  <a:tcPr marL="41955" marR="41955" marT="20978" marB="2097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800">
                          <a:effectLst/>
                        </a:rPr>
                        <a:t>4,6-Dinitro-o-cresol, and salts</a:t>
                      </a:r>
                    </a:p>
                  </a:txBody>
                  <a:tcPr marL="41955" marR="41955" marT="20978" marB="2097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193429">
                <a:tc>
                  <a:txBody>
                    <a:bodyPr/>
                    <a:lstStyle/>
                    <a:p>
                      <a:pPr algn="l" fontAlgn="ctr"/>
                      <a:r>
                        <a:rPr lang="tr-TR" sz="800">
                          <a:effectLst/>
                        </a:rPr>
                        <a:t>51285</a:t>
                      </a:r>
                    </a:p>
                  </a:txBody>
                  <a:tcPr marL="41955" marR="41955" marT="20978" marB="2097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800">
                          <a:effectLst/>
                        </a:rPr>
                        <a:t>2,4-Dinitrophenol</a:t>
                      </a:r>
                    </a:p>
                  </a:txBody>
                  <a:tcPr marL="41955" marR="41955" marT="20978" marB="2097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193429">
                <a:tc>
                  <a:txBody>
                    <a:bodyPr/>
                    <a:lstStyle/>
                    <a:p>
                      <a:pPr algn="l" fontAlgn="ctr"/>
                      <a:r>
                        <a:rPr lang="tr-TR" sz="800">
                          <a:effectLst/>
                        </a:rPr>
                        <a:t>121142</a:t>
                      </a:r>
                    </a:p>
                  </a:txBody>
                  <a:tcPr marL="41955" marR="41955" marT="20978" marB="2097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800">
                          <a:effectLst/>
                        </a:rPr>
                        <a:t>2,4-Dinitrotoluene</a:t>
                      </a:r>
                    </a:p>
                  </a:txBody>
                  <a:tcPr marL="41955" marR="41955" marT="20978" marB="2097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329405">
                <a:tc>
                  <a:txBody>
                    <a:bodyPr/>
                    <a:lstStyle/>
                    <a:p>
                      <a:pPr algn="l" fontAlgn="ctr"/>
                      <a:r>
                        <a:rPr lang="tr-TR" sz="800">
                          <a:effectLst/>
                        </a:rPr>
                        <a:t>123911</a:t>
                      </a:r>
                    </a:p>
                  </a:txBody>
                  <a:tcPr marL="41955" marR="41955" marT="20978" marB="2097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800">
                          <a:effectLst/>
                        </a:rPr>
                        <a:t>1,4-Dioxane (1,4-Diethyleneoxide)</a:t>
                      </a:r>
                    </a:p>
                  </a:txBody>
                  <a:tcPr marL="41955" marR="41955" marT="20978" marB="2097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193429">
                <a:tc>
                  <a:txBody>
                    <a:bodyPr/>
                    <a:lstStyle/>
                    <a:p>
                      <a:pPr algn="l" fontAlgn="ctr"/>
                      <a:r>
                        <a:rPr lang="tr-TR" sz="800">
                          <a:effectLst/>
                        </a:rPr>
                        <a:t>122667</a:t>
                      </a:r>
                    </a:p>
                  </a:txBody>
                  <a:tcPr marL="41955" marR="41955" marT="20978" marB="2097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800">
                          <a:effectLst/>
                        </a:rPr>
                        <a:t>1,2-Diphenylhydrazine</a:t>
                      </a:r>
                    </a:p>
                  </a:txBody>
                  <a:tcPr marL="41955" marR="41955" marT="20978" marB="2097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329405">
                <a:tc>
                  <a:txBody>
                    <a:bodyPr/>
                    <a:lstStyle/>
                    <a:p>
                      <a:pPr algn="l" fontAlgn="ctr"/>
                      <a:r>
                        <a:rPr lang="tr-TR" sz="800">
                          <a:effectLst/>
                        </a:rPr>
                        <a:t>106898</a:t>
                      </a:r>
                    </a:p>
                  </a:txBody>
                  <a:tcPr marL="41955" marR="41955" marT="20978" marB="2097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800">
                          <a:effectLst/>
                        </a:rPr>
                        <a:t>Epichlorohydrin (l-Chloro-2,3-epoxypropane)</a:t>
                      </a:r>
                    </a:p>
                  </a:txBody>
                  <a:tcPr marL="41955" marR="41955" marT="20978" marB="2097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193429">
                <a:tc>
                  <a:txBody>
                    <a:bodyPr/>
                    <a:lstStyle/>
                    <a:p>
                      <a:pPr algn="l" fontAlgn="ctr"/>
                      <a:r>
                        <a:rPr lang="tr-TR" sz="800">
                          <a:effectLst/>
                        </a:rPr>
                        <a:t>106887</a:t>
                      </a:r>
                    </a:p>
                  </a:txBody>
                  <a:tcPr marL="41955" marR="41955" marT="20978" marB="2097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800">
                          <a:effectLst/>
                        </a:rPr>
                        <a:t>1,2-Epoxybutane</a:t>
                      </a:r>
                    </a:p>
                  </a:txBody>
                  <a:tcPr marL="41955" marR="41955" marT="20978" marB="2097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193429">
                <a:tc>
                  <a:txBody>
                    <a:bodyPr/>
                    <a:lstStyle/>
                    <a:p>
                      <a:pPr algn="l" fontAlgn="ctr"/>
                      <a:r>
                        <a:rPr lang="tr-TR" sz="800">
                          <a:effectLst/>
                        </a:rPr>
                        <a:t>140885</a:t>
                      </a:r>
                    </a:p>
                  </a:txBody>
                  <a:tcPr marL="41955" marR="41955" marT="20978" marB="2097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800">
                          <a:effectLst/>
                        </a:rPr>
                        <a:t>Ethyl acrylate</a:t>
                      </a:r>
                    </a:p>
                  </a:txBody>
                  <a:tcPr marL="41955" marR="41955" marT="20978" marB="2097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193429">
                <a:tc>
                  <a:txBody>
                    <a:bodyPr/>
                    <a:lstStyle/>
                    <a:p>
                      <a:pPr algn="l" fontAlgn="ctr"/>
                      <a:r>
                        <a:rPr lang="tr-TR" sz="800">
                          <a:effectLst/>
                        </a:rPr>
                        <a:t>100414</a:t>
                      </a:r>
                    </a:p>
                  </a:txBody>
                  <a:tcPr marL="41955" marR="41955" marT="20978" marB="2097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800">
                          <a:effectLst/>
                        </a:rPr>
                        <a:t>Ethyl benzene</a:t>
                      </a:r>
                    </a:p>
                  </a:txBody>
                  <a:tcPr marL="41955" marR="41955" marT="20978" marB="2097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193429">
                <a:tc>
                  <a:txBody>
                    <a:bodyPr/>
                    <a:lstStyle/>
                    <a:p>
                      <a:pPr algn="l" fontAlgn="ctr"/>
                      <a:r>
                        <a:rPr lang="tr-TR" sz="800">
                          <a:effectLst/>
                        </a:rPr>
                        <a:t>51796</a:t>
                      </a:r>
                    </a:p>
                  </a:txBody>
                  <a:tcPr marL="41955" marR="41955" marT="20978" marB="2097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800">
                          <a:effectLst/>
                        </a:rPr>
                        <a:t>Ethyl carbamate (Urethane)</a:t>
                      </a:r>
                    </a:p>
                  </a:txBody>
                  <a:tcPr marL="41955" marR="41955" marT="20978" marB="2097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193429">
                <a:tc>
                  <a:txBody>
                    <a:bodyPr/>
                    <a:lstStyle/>
                    <a:p>
                      <a:pPr algn="l" fontAlgn="ctr"/>
                      <a:r>
                        <a:rPr lang="tr-TR" sz="800">
                          <a:effectLst/>
                        </a:rPr>
                        <a:t>75003</a:t>
                      </a:r>
                    </a:p>
                  </a:txBody>
                  <a:tcPr marL="41955" marR="41955" marT="20978" marB="2097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800">
                          <a:effectLst/>
                        </a:rPr>
                        <a:t>Ethyl chloride (Chloroethane)</a:t>
                      </a:r>
                    </a:p>
                  </a:txBody>
                  <a:tcPr marL="41955" marR="41955" marT="20978" marB="2097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329405">
                <a:tc>
                  <a:txBody>
                    <a:bodyPr/>
                    <a:lstStyle/>
                    <a:p>
                      <a:pPr algn="l" fontAlgn="ctr"/>
                      <a:r>
                        <a:rPr lang="tr-TR" sz="800">
                          <a:effectLst/>
                        </a:rPr>
                        <a:t>106934</a:t>
                      </a:r>
                    </a:p>
                  </a:txBody>
                  <a:tcPr marL="41955" marR="41955" marT="20978" marB="2097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800">
                          <a:effectLst/>
                        </a:rPr>
                        <a:t>Ethylene dibromide (Dibromoethane)</a:t>
                      </a:r>
                    </a:p>
                  </a:txBody>
                  <a:tcPr marL="41955" marR="41955" marT="20978" marB="2097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329405">
                <a:tc>
                  <a:txBody>
                    <a:bodyPr/>
                    <a:lstStyle/>
                    <a:p>
                      <a:pPr algn="l" fontAlgn="ctr"/>
                      <a:r>
                        <a:rPr lang="tr-TR" sz="800">
                          <a:effectLst/>
                        </a:rPr>
                        <a:t>107062</a:t>
                      </a:r>
                    </a:p>
                  </a:txBody>
                  <a:tcPr marL="41955" marR="41955" marT="20978" marB="2097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800">
                          <a:effectLst/>
                        </a:rPr>
                        <a:t>Ethylene dichloride (1,2-Dichloroethane)</a:t>
                      </a:r>
                    </a:p>
                  </a:txBody>
                  <a:tcPr marL="41955" marR="41955" marT="20978" marB="2097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193429">
                <a:tc>
                  <a:txBody>
                    <a:bodyPr/>
                    <a:lstStyle/>
                    <a:p>
                      <a:pPr algn="l" fontAlgn="ctr"/>
                      <a:r>
                        <a:rPr lang="tr-TR" sz="800" dirty="0">
                          <a:effectLst/>
                        </a:rPr>
                        <a:t>107211</a:t>
                      </a:r>
                    </a:p>
                  </a:txBody>
                  <a:tcPr marL="41955" marR="41955" marT="20978" marB="2097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800">
                          <a:effectLst/>
                        </a:rPr>
                        <a:t>Ethylene glycol</a:t>
                      </a:r>
                    </a:p>
                  </a:txBody>
                  <a:tcPr marL="41955" marR="41955" marT="20978" marB="2097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193429">
                <a:tc>
                  <a:txBody>
                    <a:bodyPr/>
                    <a:lstStyle/>
                    <a:p>
                      <a:pPr algn="l" fontAlgn="ctr"/>
                      <a:r>
                        <a:rPr lang="tr-TR" sz="800" dirty="0">
                          <a:effectLst/>
                        </a:rPr>
                        <a:t>151564</a:t>
                      </a:r>
                    </a:p>
                  </a:txBody>
                  <a:tcPr marL="41955" marR="41955" marT="20978" marB="2097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800" dirty="0" err="1">
                          <a:effectLst/>
                        </a:rPr>
                        <a:t>Ethylene</a:t>
                      </a:r>
                      <a:r>
                        <a:rPr lang="tr-TR" sz="800" dirty="0">
                          <a:effectLst/>
                        </a:rPr>
                        <a:t> imine (</a:t>
                      </a:r>
                      <a:r>
                        <a:rPr lang="tr-TR" sz="800" dirty="0" err="1">
                          <a:effectLst/>
                        </a:rPr>
                        <a:t>Aziridine</a:t>
                      </a:r>
                      <a:r>
                        <a:rPr lang="tr-TR" sz="800" dirty="0">
                          <a:effectLst/>
                        </a:rPr>
                        <a:t>)</a:t>
                      </a:r>
                    </a:p>
                  </a:txBody>
                  <a:tcPr marL="41955" marR="41955" marT="20978" marB="20978"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bl>
          </a:graphicData>
        </a:graphic>
      </p:graphicFrame>
      <p:graphicFrame>
        <p:nvGraphicFramePr>
          <p:cNvPr id="14" name="Tablo 13"/>
          <p:cNvGraphicFramePr>
            <a:graphicFrameLocks noGrp="1"/>
          </p:cNvGraphicFramePr>
          <p:nvPr>
            <p:extLst>
              <p:ext uri="{D42A27DB-BD31-4B8C-83A1-F6EECF244321}">
                <p14:modId xmlns:p14="http://schemas.microsoft.com/office/powerpoint/2010/main" val="2922990063"/>
              </p:ext>
            </p:extLst>
          </p:nvPr>
        </p:nvGraphicFramePr>
        <p:xfrm>
          <a:off x="8172542" y="1715956"/>
          <a:ext cx="3631530" cy="4931644"/>
        </p:xfrm>
        <a:graphic>
          <a:graphicData uri="http://schemas.openxmlformats.org/drawingml/2006/table">
            <a:tbl>
              <a:tblPr/>
              <a:tblGrid>
                <a:gridCol w="1787678"/>
                <a:gridCol w="1843852"/>
              </a:tblGrid>
              <a:tr h="225028">
                <a:tc>
                  <a:txBody>
                    <a:bodyPr/>
                    <a:lstStyle/>
                    <a:p>
                      <a:pPr algn="l" fontAlgn="ctr"/>
                      <a:r>
                        <a:rPr lang="tr-TR" sz="900" dirty="0">
                          <a:effectLst/>
                        </a:rPr>
                        <a:t>75218</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900">
                          <a:effectLst/>
                        </a:rPr>
                        <a:t>Ethylene oxide</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25028">
                <a:tc>
                  <a:txBody>
                    <a:bodyPr/>
                    <a:lstStyle/>
                    <a:p>
                      <a:pPr algn="l" fontAlgn="ctr"/>
                      <a:r>
                        <a:rPr lang="tr-TR" sz="900">
                          <a:effectLst/>
                        </a:rPr>
                        <a:t>96457</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900">
                          <a:effectLst/>
                        </a:rPr>
                        <a:t>Ethylene thiourea</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389056">
                <a:tc>
                  <a:txBody>
                    <a:bodyPr/>
                    <a:lstStyle/>
                    <a:p>
                      <a:pPr algn="l" fontAlgn="ctr"/>
                      <a:r>
                        <a:rPr lang="tr-TR" sz="900">
                          <a:effectLst/>
                        </a:rPr>
                        <a:t>75343</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900">
                          <a:effectLst/>
                        </a:rPr>
                        <a:t>Ethylidene dichloride (1,1-Dichloroethane)</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25028">
                <a:tc>
                  <a:txBody>
                    <a:bodyPr/>
                    <a:lstStyle/>
                    <a:p>
                      <a:pPr algn="l" fontAlgn="ctr"/>
                      <a:r>
                        <a:rPr lang="tr-TR" sz="900">
                          <a:effectLst/>
                        </a:rPr>
                        <a:t>50000</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900">
                          <a:effectLst/>
                        </a:rPr>
                        <a:t>Formaldehyde</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25028">
                <a:tc>
                  <a:txBody>
                    <a:bodyPr/>
                    <a:lstStyle/>
                    <a:p>
                      <a:pPr algn="l" fontAlgn="ctr"/>
                      <a:r>
                        <a:rPr lang="tr-TR" sz="900">
                          <a:effectLst/>
                        </a:rPr>
                        <a:t>76448</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900">
                          <a:effectLst/>
                        </a:rPr>
                        <a:t>Heptachlor</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25028">
                <a:tc>
                  <a:txBody>
                    <a:bodyPr/>
                    <a:lstStyle/>
                    <a:p>
                      <a:pPr algn="l" fontAlgn="ctr"/>
                      <a:r>
                        <a:rPr lang="tr-TR" sz="900">
                          <a:effectLst/>
                        </a:rPr>
                        <a:t>118741</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900">
                          <a:effectLst/>
                        </a:rPr>
                        <a:t>Hexachlorobenzene</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25028">
                <a:tc>
                  <a:txBody>
                    <a:bodyPr/>
                    <a:lstStyle/>
                    <a:p>
                      <a:pPr algn="l" fontAlgn="ctr"/>
                      <a:r>
                        <a:rPr lang="tr-TR" sz="900">
                          <a:effectLst/>
                        </a:rPr>
                        <a:t>87683</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900">
                          <a:effectLst/>
                        </a:rPr>
                        <a:t>Hexachlorobutadiene</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25028">
                <a:tc>
                  <a:txBody>
                    <a:bodyPr/>
                    <a:lstStyle/>
                    <a:p>
                      <a:pPr algn="l" fontAlgn="ctr"/>
                      <a:r>
                        <a:rPr lang="tr-TR" sz="900">
                          <a:effectLst/>
                        </a:rPr>
                        <a:t>77474</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900" dirty="0" err="1">
                          <a:effectLst/>
                        </a:rPr>
                        <a:t>Hexachlorocyclopentadiene</a:t>
                      </a:r>
                      <a:endParaRPr lang="tr-TR" sz="900" dirty="0">
                        <a:effectLst/>
                      </a:endParaRP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25028">
                <a:tc>
                  <a:txBody>
                    <a:bodyPr/>
                    <a:lstStyle/>
                    <a:p>
                      <a:pPr algn="l" fontAlgn="ctr"/>
                      <a:r>
                        <a:rPr lang="tr-TR" sz="900">
                          <a:effectLst/>
                        </a:rPr>
                        <a:t>67721</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900">
                          <a:effectLst/>
                        </a:rPr>
                        <a:t>Hexachloroethane</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389056">
                <a:tc>
                  <a:txBody>
                    <a:bodyPr/>
                    <a:lstStyle/>
                    <a:p>
                      <a:pPr algn="l" fontAlgn="ctr"/>
                      <a:r>
                        <a:rPr lang="tr-TR" sz="900">
                          <a:effectLst/>
                        </a:rPr>
                        <a:t>822060</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900">
                          <a:effectLst/>
                        </a:rPr>
                        <a:t>Hexamethylene-1,6-diisocyanate</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25028">
                <a:tc>
                  <a:txBody>
                    <a:bodyPr/>
                    <a:lstStyle/>
                    <a:p>
                      <a:pPr algn="l" fontAlgn="ctr"/>
                      <a:r>
                        <a:rPr lang="tr-TR" sz="900">
                          <a:effectLst/>
                        </a:rPr>
                        <a:t>680319</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900">
                          <a:effectLst/>
                        </a:rPr>
                        <a:t>Hexamethylphosphoramide</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25028">
                <a:tc>
                  <a:txBody>
                    <a:bodyPr/>
                    <a:lstStyle/>
                    <a:p>
                      <a:pPr algn="l" fontAlgn="ctr"/>
                      <a:r>
                        <a:rPr lang="tr-TR" sz="900">
                          <a:effectLst/>
                        </a:rPr>
                        <a:t>110543</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900">
                          <a:effectLst/>
                        </a:rPr>
                        <a:t>Hexane</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25028">
                <a:tc>
                  <a:txBody>
                    <a:bodyPr/>
                    <a:lstStyle/>
                    <a:p>
                      <a:pPr algn="l" fontAlgn="ctr"/>
                      <a:r>
                        <a:rPr lang="tr-TR" sz="900">
                          <a:effectLst/>
                        </a:rPr>
                        <a:t>302012</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900">
                          <a:effectLst/>
                        </a:rPr>
                        <a:t>Hydrazine</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25028">
                <a:tc>
                  <a:txBody>
                    <a:bodyPr/>
                    <a:lstStyle/>
                    <a:p>
                      <a:pPr algn="l" fontAlgn="ctr"/>
                      <a:r>
                        <a:rPr lang="tr-TR" sz="900">
                          <a:effectLst/>
                        </a:rPr>
                        <a:t>7647010</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900">
                          <a:effectLst/>
                        </a:rPr>
                        <a:t>Hydrochloric acid</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389056">
                <a:tc>
                  <a:txBody>
                    <a:bodyPr/>
                    <a:lstStyle/>
                    <a:p>
                      <a:pPr algn="l" fontAlgn="ctr"/>
                      <a:r>
                        <a:rPr lang="tr-TR" sz="900">
                          <a:effectLst/>
                        </a:rPr>
                        <a:t>7664393</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900">
                          <a:effectLst/>
                        </a:rPr>
                        <a:t>Hydrogen fluoride (Hydrofluoric acid)</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389056">
                <a:tc>
                  <a:txBody>
                    <a:bodyPr/>
                    <a:lstStyle/>
                    <a:p>
                      <a:pPr algn="l" fontAlgn="ctr"/>
                      <a:r>
                        <a:rPr lang="tr-TR" sz="900">
                          <a:effectLst/>
                        </a:rPr>
                        <a:t>7783064</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900">
                          <a:effectLst/>
                        </a:rPr>
                        <a:t>Hydrogen sulfide </a:t>
                      </a:r>
                      <a:r>
                        <a:rPr lang="tr-TR" sz="900" b="1">
                          <a:solidFill>
                            <a:srgbClr val="4C2C92"/>
                          </a:solidFill>
                          <a:effectLst/>
                          <a:hlinkClick r:id="rId2"/>
                        </a:rPr>
                        <a:t>(See Modification)</a:t>
                      </a:r>
                      <a:endParaRPr lang="tr-TR" sz="900">
                        <a:effectLst/>
                      </a:endParaRP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25028">
                <a:tc>
                  <a:txBody>
                    <a:bodyPr/>
                    <a:lstStyle/>
                    <a:p>
                      <a:pPr algn="l" fontAlgn="ctr"/>
                      <a:r>
                        <a:rPr lang="tr-TR" sz="900">
                          <a:effectLst/>
                        </a:rPr>
                        <a:t>123319</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900">
                          <a:effectLst/>
                        </a:rPr>
                        <a:t>Hydroquinone</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25028">
                <a:tc>
                  <a:txBody>
                    <a:bodyPr/>
                    <a:lstStyle/>
                    <a:p>
                      <a:pPr algn="l" fontAlgn="ctr"/>
                      <a:r>
                        <a:rPr lang="tr-TR" sz="900">
                          <a:effectLst/>
                        </a:rPr>
                        <a:t>78591</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900">
                          <a:effectLst/>
                        </a:rPr>
                        <a:t>Isophorone</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25028">
                <a:tc>
                  <a:txBody>
                    <a:bodyPr/>
                    <a:lstStyle/>
                    <a:p>
                      <a:pPr algn="l" fontAlgn="ctr"/>
                      <a:r>
                        <a:rPr lang="tr-TR" sz="900">
                          <a:effectLst/>
                        </a:rPr>
                        <a:t>58899</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900" dirty="0" err="1">
                          <a:effectLst/>
                        </a:rPr>
                        <a:t>Lindane</a:t>
                      </a:r>
                      <a:r>
                        <a:rPr lang="tr-TR" sz="900" dirty="0">
                          <a:effectLst/>
                        </a:rPr>
                        <a:t> (</a:t>
                      </a:r>
                      <a:r>
                        <a:rPr lang="tr-TR" sz="900" dirty="0" err="1">
                          <a:effectLst/>
                        </a:rPr>
                        <a:t>all</a:t>
                      </a:r>
                      <a:r>
                        <a:rPr lang="tr-TR" sz="900" dirty="0">
                          <a:effectLst/>
                        </a:rPr>
                        <a:t> </a:t>
                      </a:r>
                      <a:r>
                        <a:rPr lang="tr-TR" sz="900" dirty="0" err="1">
                          <a:effectLst/>
                        </a:rPr>
                        <a:t>isomers</a:t>
                      </a:r>
                      <a:r>
                        <a:rPr lang="tr-TR" sz="900" dirty="0">
                          <a:effectLst/>
                        </a:rPr>
                        <a:t>)</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bl>
          </a:graphicData>
        </a:graphic>
      </p:graphicFrame>
      <p:graphicFrame>
        <p:nvGraphicFramePr>
          <p:cNvPr id="15" name="Tablo 14"/>
          <p:cNvGraphicFramePr>
            <a:graphicFrameLocks noGrp="1"/>
          </p:cNvGraphicFramePr>
          <p:nvPr>
            <p:extLst>
              <p:ext uri="{D42A27DB-BD31-4B8C-83A1-F6EECF244321}">
                <p14:modId xmlns:p14="http://schemas.microsoft.com/office/powerpoint/2010/main" val="3441677241"/>
              </p:ext>
            </p:extLst>
          </p:nvPr>
        </p:nvGraphicFramePr>
        <p:xfrm>
          <a:off x="964727" y="440450"/>
          <a:ext cx="3274764" cy="5352021"/>
        </p:xfrm>
        <a:graphic>
          <a:graphicData uri="http://schemas.openxmlformats.org/drawingml/2006/table">
            <a:tbl>
              <a:tblPr/>
              <a:tblGrid>
                <a:gridCol w="1637382"/>
                <a:gridCol w="1637382"/>
              </a:tblGrid>
              <a:tr h="241263">
                <a:tc>
                  <a:txBody>
                    <a:bodyPr/>
                    <a:lstStyle/>
                    <a:p>
                      <a:pPr algn="l" fontAlgn="ctr"/>
                      <a:r>
                        <a:rPr lang="tr-TR" sz="1000" dirty="0">
                          <a:effectLst/>
                        </a:rPr>
                        <a:t>108316</a:t>
                      </a:r>
                    </a:p>
                  </a:txBody>
                  <a:tcPr marL="51827" marR="51827" marT="25914" marB="2591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000">
                          <a:effectLst/>
                        </a:rPr>
                        <a:t>Maleic anhydride</a:t>
                      </a:r>
                    </a:p>
                  </a:txBody>
                  <a:tcPr marL="51827" marR="51827" marT="25914" marB="2591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41263">
                <a:tc>
                  <a:txBody>
                    <a:bodyPr/>
                    <a:lstStyle/>
                    <a:p>
                      <a:pPr algn="l" fontAlgn="ctr"/>
                      <a:r>
                        <a:rPr lang="tr-TR" sz="1000">
                          <a:effectLst/>
                        </a:rPr>
                        <a:t>67561</a:t>
                      </a:r>
                    </a:p>
                  </a:txBody>
                  <a:tcPr marL="51827" marR="51827" marT="25914" marB="2591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000">
                          <a:effectLst/>
                        </a:rPr>
                        <a:t>Methanol</a:t>
                      </a:r>
                    </a:p>
                  </a:txBody>
                  <a:tcPr marL="51827" marR="51827" marT="25914" marB="2591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41263">
                <a:tc>
                  <a:txBody>
                    <a:bodyPr/>
                    <a:lstStyle/>
                    <a:p>
                      <a:pPr algn="l" fontAlgn="ctr"/>
                      <a:r>
                        <a:rPr lang="tr-TR" sz="1000">
                          <a:effectLst/>
                        </a:rPr>
                        <a:t>72435</a:t>
                      </a:r>
                    </a:p>
                  </a:txBody>
                  <a:tcPr marL="51827" marR="51827" marT="25914" marB="2591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000">
                          <a:effectLst/>
                        </a:rPr>
                        <a:t>Methoxychlor</a:t>
                      </a:r>
                    </a:p>
                  </a:txBody>
                  <a:tcPr marL="51827" marR="51827" marT="25914" marB="2591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41263">
                <a:tc>
                  <a:txBody>
                    <a:bodyPr/>
                    <a:lstStyle/>
                    <a:p>
                      <a:pPr algn="l" fontAlgn="ctr"/>
                      <a:r>
                        <a:rPr lang="tr-TR" sz="1000">
                          <a:effectLst/>
                        </a:rPr>
                        <a:t>74839</a:t>
                      </a:r>
                    </a:p>
                  </a:txBody>
                  <a:tcPr marL="51827" marR="51827" marT="25914" marB="2591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000">
                          <a:effectLst/>
                        </a:rPr>
                        <a:t>Methyl bromide (Bromomethane)</a:t>
                      </a:r>
                    </a:p>
                  </a:txBody>
                  <a:tcPr marL="51827" marR="51827" marT="25914" marB="2591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41263">
                <a:tc>
                  <a:txBody>
                    <a:bodyPr/>
                    <a:lstStyle/>
                    <a:p>
                      <a:pPr algn="l" fontAlgn="ctr"/>
                      <a:r>
                        <a:rPr lang="tr-TR" sz="1000">
                          <a:effectLst/>
                        </a:rPr>
                        <a:t>74873</a:t>
                      </a:r>
                    </a:p>
                  </a:txBody>
                  <a:tcPr marL="51827" marR="51827" marT="25914" marB="2591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000">
                          <a:effectLst/>
                        </a:rPr>
                        <a:t>Methyl chloride (Chloromethane)</a:t>
                      </a:r>
                    </a:p>
                  </a:txBody>
                  <a:tcPr marL="51827" marR="51827" marT="25914" marB="2591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415038">
                <a:tc>
                  <a:txBody>
                    <a:bodyPr/>
                    <a:lstStyle/>
                    <a:p>
                      <a:pPr algn="l" fontAlgn="ctr"/>
                      <a:r>
                        <a:rPr lang="tr-TR" sz="1000">
                          <a:effectLst/>
                        </a:rPr>
                        <a:t>71556</a:t>
                      </a:r>
                    </a:p>
                  </a:txBody>
                  <a:tcPr marL="51827" marR="51827" marT="25914" marB="2591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000">
                          <a:effectLst/>
                        </a:rPr>
                        <a:t>Methyl chloroform (1,1,1-Trichloroethane)</a:t>
                      </a:r>
                    </a:p>
                  </a:txBody>
                  <a:tcPr marL="51827" marR="51827" marT="25914" marB="2591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415038">
                <a:tc>
                  <a:txBody>
                    <a:bodyPr/>
                    <a:lstStyle/>
                    <a:p>
                      <a:pPr algn="l" fontAlgn="ctr"/>
                      <a:r>
                        <a:rPr lang="tr-TR" sz="1000">
                          <a:effectLst/>
                        </a:rPr>
                        <a:t>78933</a:t>
                      </a:r>
                    </a:p>
                  </a:txBody>
                  <a:tcPr marL="51827" marR="51827" marT="25914" marB="2591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en-US" sz="1000">
                          <a:effectLst/>
                        </a:rPr>
                        <a:t>Methyl ethyl ketone (2-Butanone) </a:t>
                      </a:r>
                      <a:r>
                        <a:rPr lang="en-US" sz="1000" b="1">
                          <a:solidFill>
                            <a:srgbClr val="4C2C92"/>
                          </a:solidFill>
                          <a:effectLst/>
                          <a:hlinkClick r:id="rId2"/>
                        </a:rPr>
                        <a:t>(See Modification)</a:t>
                      </a:r>
                      <a:endParaRPr lang="en-US" sz="1000">
                        <a:effectLst/>
                      </a:endParaRPr>
                    </a:p>
                  </a:txBody>
                  <a:tcPr marL="51827" marR="51827" marT="25914" marB="2591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41263">
                <a:tc>
                  <a:txBody>
                    <a:bodyPr/>
                    <a:lstStyle/>
                    <a:p>
                      <a:pPr algn="l" fontAlgn="ctr"/>
                      <a:r>
                        <a:rPr lang="tr-TR" sz="1000">
                          <a:effectLst/>
                        </a:rPr>
                        <a:t>60344</a:t>
                      </a:r>
                    </a:p>
                  </a:txBody>
                  <a:tcPr marL="51827" marR="51827" marT="25914" marB="2591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000">
                          <a:effectLst/>
                        </a:rPr>
                        <a:t>Methyl hydrazine</a:t>
                      </a:r>
                    </a:p>
                  </a:txBody>
                  <a:tcPr marL="51827" marR="51827" marT="25914" marB="2591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41263">
                <a:tc>
                  <a:txBody>
                    <a:bodyPr/>
                    <a:lstStyle/>
                    <a:p>
                      <a:pPr algn="l" fontAlgn="ctr"/>
                      <a:r>
                        <a:rPr lang="tr-TR" sz="1000">
                          <a:effectLst/>
                        </a:rPr>
                        <a:t>74884</a:t>
                      </a:r>
                    </a:p>
                  </a:txBody>
                  <a:tcPr marL="51827" marR="51827" marT="25914" marB="2591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000" dirty="0" err="1">
                          <a:effectLst/>
                        </a:rPr>
                        <a:t>Methyl</a:t>
                      </a:r>
                      <a:r>
                        <a:rPr lang="tr-TR" sz="1000" dirty="0">
                          <a:effectLst/>
                        </a:rPr>
                        <a:t> </a:t>
                      </a:r>
                      <a:r>
                        <a:rPr lang="tr-TR" sz="1000" dirty="0" err="1">
                          <a:effectLst/>
                        </a:rPr>
                        <a:t>iodide</a:t>
                      </a:r>
                      <a:r>
                        <a:rPr lang="tr-TR" sz="1000" dirty="0">
                          <a:effectLst/>
                        </a:rPr>
                        <a:t> (</a:t>
                      </a:r>
                      <a:r>
                        <a:rPr lang="tr-TR" sz="1000" dirty="0" err="1">
                          <a:effectLst/>
                        </a:rPr>
                        <a:t>Iodomethane</a:t>
                      </a:r>
                      <a:r>
                        <a:rPr lang="tr-TR" sz="1000" dirty="0">
                          <a:effectLst/>
                        </a:rPr>
                        <a:t>)</a:t>
                      </a:r>
                    </a:p>
                  </a:txBody>
                  <a:tcPr marL="51827" marR="51827" marT="25914" marB="2591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41263">
                <a:tc>
                  <a:txBody>
                    <a:bodyPr/>
                    <a:lstStyle/>
                    <a:p>
                      <a:pPr algn="l" fontAlgn="ctr"/>
                      <a:r>
                        <a:rPr lang="tr-TR" sz="1000">
                          <a:effectLst/>
                        </a:rPr>
                        <a:t>108101</a:t>
                      </a:r>
                    </a:p>
                  </a:txBody>
                  <a:tcPr marL="51827" marR="51827" marT="25914" marB="2591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000">
                          <a:effectLst/>
                        </a:rPr>
                        <a:t>Methyl isobutyl ketone (Hexone)</a:t>
                      </a:r>
                    </a:p>
                  </a:txBody>
                  <a:tcPr marL="51827" marR="51827" marT="25914" marB="2591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41263">
                <a:tc>
                  <a:txBody>
                    <a:bodyPr/>
                    <a:lstStyle/>
                    <a:p>
                      <a:pPr algn="l" fontAlgn="ctr"/>
                      <a:r>
                        <a:rPr lang="tr-TR" sz="1000">
                          <a:effectLst/>
                        </a:rPr>
                        <a:t>624839</a:t>
                      </a:r>
                    </a:p>
                  </a:txBody>
                  <a:tcPr marL="51827" marR="51827" marT="25914" marB="2591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000">
                          <a:effectLst/>
                        </a:rPr>
                        <a:t>Methyl isocyanate</a:t>
                      </a:r>
                    </a:p>
                  </a:txBody>
                  <a:tcPr marL="51827" marR="51827" marT="25914" marB="2591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41263">
                <a:tc>
                  <a:txBody>
                    <a:bodyPr/>
                    <a:lstStyle/>
                    <a:p>
                      <a:pPr algn="l" fontAlgn="ctr"/>
                      <a:r>
                        <a:rPr lang="tr-TR" sz="1000">
                          <a:effectLst/>
                        </a:rPr>
                        <a:t>80626</a:t>
                      </a:r>
                    </a:p>
                  </a:txBody>
                  <a:tcPr marL="51827" marR="51827" marT="25914" marB="2591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000">
                          <a:effectLst/>
                        </a:rPr>
                        <a:t>Methyl methacrylate</a:t>
                      </a:r>
                    </a:p>
                  </a:txBody>
                  <a:tcPr marL="51827" marR="51827" marT="25914" marB="2591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41263">
                <a:tc>
                  <a:txBody>
                    <a:bodyPr/>
                    <a:lstStyle/>
                    <a:p>
                      <a:pPr algn="l" fontAlgn="ctr"/>
                      <a:r>
                        <a:rPr lang="tr-TR" sz="1000">
                          <a:effectLst/>
                        </a:rPr>
                        <a:t>1634044</a:t>
                      </a:r>
                    </a:p>
                  </a:txBody>
                  <a:tcPr marL="51827" marR="51827" marT="25914" marB="2591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000">
                          <a:effectLst/>
                        </a:rPr>
                        <a:t>Methyl tert butyl ether</a:t>
                      </a:r>
                    </a:p>
                  </a:txBody>
                  <a:tcPr marL="51827" marR="51827" marT="25914" marB="2591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41263">
                <a:tc>
                  <a:txBody>
                    <a:bodyPr/>
                    <a:lstStyle/>
                    <a:p>
                      <a:pPr algn="l" fontAlgn="ctr"/>
                      <a:r>
                        <a:rPr lang="tr-TR" sz="1000">
                          <a:effectLst/>
                        </a:rPr>
                        <a:t>101144</a:t>
                      </a:r>
                    </a:p>
                  </a:txBody>
                  <a:tcPr marL="51827" marR="51827" marT="25914" marB="2591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000">
                          <a:effectLst/>
                        </a:rPr>
                        <a:t>4,4-Methylene bis(2-chloroaniline)</a:t>
                      </a:r>
                    </a:p>
                  </a:txBody>
                  <a:tcPr marL="51827" marR="51827" marT="25914" marB="2591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415038">
                <a:tc>
                  <a:txBody>
                    <a:bodyPr/>
                    <a:lstStyle/>
                    <a:p>
                      <a:pPr algn="l" fontAlgn="ctr"/>
                      <a:r>
                        <a:rPr lang="tr-TR" sz="1000" dirty="0">
                          <a:effectLst/>
                        </a:rPr>
                        <a:t>75092</a:t>
                      </a:r>
                    </a:p>
                  </a:txBody>
                  <a:tcPr marL="51827" marR="51827" marT="25914" marB="2591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000" dirty="0" err="1">
                          <a:effectLst/>
                        </a:rPr>
                        <a:t>Methylene</a:t>
                      </a:r>
                      <a:r>
                        <a:rPr lang="tr-TR" sz="1000" dirty="0">
                          <a:effectLst/>
                        </a:rPr>
                        <a:t> </a:t>
                      </a:r>
                      <a:r>
                        <a:rPr lang="tr-TR" sz="1000" dirty="0" err="1">
                          <a:effectLst/>
                        </a:rPr>
                        <a:t>chloride</a:t>
                      </a:r>
                      <a:r>
                        <a:rPr lang="tr-TR" sz="1000" dirty="0">
                          <a:effectLst/>
                        </a:rPr>
                        <a:t> (</a:t>
                      </a:r>
                      <a:r>
                        <a:rPr lang="tr-TR" sz="1000" dirty="0" err="1">
                          <a:effectLst/>
                        </a:rPr>
                        <a:t>Dichloromethane</a:t>
                      </a:r>
                      <a:r>
                        <a:rPr lang="tr-TR" sz="1000" dirty="0">
                          <a:effectLst/>
                        </a:rPr>
                        <a:t>)</a:t>
                      </a:r>
                    </a:p>
                  </a:txBody>
                  <a:tcPr marL="51827" marR="51827" marT="25914" marB="2591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415038">
                <a:tc>
                  <a:txBody>
                    <a:bodyPr/>
                    <a:lstStyle/>
                    <a:p>
                      <a:pPr algn="l" fontAlgn="ctr"/>
                      <a:r>
                        <a:rPr lang="tr-TR" sz="1000" dirty="0">
                          <a:effectLst/>
                        </a:rPr>
                        <a:t>101688</a:t>
                      </a:r>
                    </a:p>
                  </a:txBody>
                  <a:tcPr marL="51827" marR="51827" marT="25914" marB="2591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000">
                          <a:effectLst/>
                        </a:rPr>
                        <a:t>Methylene diphenyl diisocyanate (MDI)</a:t>
                      </a:r>
                    </a:p>
                  </a:txBody>
                  <a:tcPr marL="51827" marR="51827" marT="25914" marB="2591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41263">
                <a:tc>
                  <a:txBody>
                    <a:bodyPr/>
                    <a:lstStyle/>
                    <a:p>
                      <a:pPr algn="l" fontAlgn="ctr"/>
                      <a:r>
                        <a:rPr lang="tr-TR" sz="1000">
                          <a:effectLst/>
                        </a:rPr>
                        <a:t>101779</a:t>
                      </a:r>
                    </a:p>
                  </a:txBody>
                  <a:tcPr marL="51827" marR="51827" marT="25914" marB="2591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1000" dirty="0">
                          <a:effectLst/>
                        </a:rPr>
                        <a:t>4,4'-Methylenedianiline</a:t>
                      </a:r>
                    </a:p>
                  </a:txBody>
                  <a:tcPr marL="51827" marR="51827" marT="25914" marB="2591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bl>
          </a:graphicData>
        </a:graphic>
      </p:graphicFrame>
      <p:graphicFrame>
        <p:nvGraphicFramePr>
          <p:cNvPr id="16" name="Tablo 15"/>
          <p:cNvGraphicFramePr>
            <a:graphicFrameLocks noGrp="1"/>
          </p:cNvGraphicFramePr>
          <p:nvPr>
            <p:extLst>
              <p:ext uri="{D42A27DB-BD31-4B8C-83A1-F6EECF244321}">
                <p14:modId xmlns:p14="http://schemas.microsoft.com/office/powerpoint/2010/main" val="4236604263"/>
              </p:ext>
            </p:extLst>
          </p:nvPr>
        </p:nvGraphicFramePr>
        <p:xfrm>
          <a:off x="2963612" y="455721"/>
          <a:ext cx="3748914" cy="5311230"/>
        </p:xfrm>
        <a:graphic>
          <a:graphicData uri="http://schemas.openxmlformats.org/drawingml/2006/table">
            <a:tbl>
              <a:tblPr/>
              <a:tblGrid>
                <a:gridCol w="1874457"/>
                <a:gridCol w="1874457"/>
              </a:tblGrid>
              <a:tr h="225957">
                <a:tc>
                  <a:txBody>
                    <a:bodyPr/>
                    <a:lstStyle/>
                    <a:p>
                      <a:pPr algn="l" fontAlgn="ctr"/>
                      <a:r>
                        <a:rPr lang="tr-TR" sz="800" dirty="0">
                          <a:effectLst/>
                        </a:rPr>
                        <a:t>91203</a:t>
                      </a:r>
                    </a:p>
                  </a:txBody>
                  <a:tcPr marL="40048" marR="40048" marT="20024" marB="2002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800">
                          <a:effectLst/>
                        </a:rPr>
                        <a:t>Naphthalene</a:t>
                      </a:r>
                    </a:p>
                  </a:txBody>
                  <a:tcPr marL="40048" marR="40048" marT="20024" marB="2002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25957">
                <a:tc>
                  <a:txBody>
                    <a:bodyPr/>
                    <a:lstStyle/>
                    <a:p>
                      <a:pPr algn="l" fontAlgn="ctr"/>
                      <a:r>
                        <a:rPr lang="tr-TR" sz="800" dirty="0">
                          <a:effectLst/>
                        </a:rPr>
                        <a:t>98953</a:t>
                      </a:r>
                    </a:p>
                  </a:txBody>
                  <a:tcPr marL="40048" marR="40048" marT="20024" marB="2002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800">
                          <a:effectLst/>
                        </a:rPr>
                        <a:t>Nitrobenzene</a:t>
                      </a:r>
                    </a:p>
                  </a:txBody>
                  <a:tcPr marL="40048" marR="40048" marT="20024" marB="2002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25957">
                <a:tc>
                  <a:txBody>
                    <a:bodyPr/>
                    <a:lstStyle/>
                    <a:p>
                      <a:pPr algn="l" fontAlgn="ctr"/>
                      <a:r>
                        <a:rPr lang="tr-TR" sz="800">
                          <a:effectLst/>
                        </a:rPr>
                        <a:t>92933</a:t>
                      </a:r>
                    </a:p>
                  </a:txBody>
                  <a:tcPr marL="40048" marR="40048" marT="20024" marB="2002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800">
                          <a:effectLst/>
                        </a:rPr>
                        <a:t>4-Nitrobiphenyl</a:t>
                      </a:r>
                    </a:p>
                  </a:txBody>
                  <a:tcPr marL="40048" marR="40048" marT="20024" marB="2002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25957">
                <a:tc>
                  <a:txBody>
                    <a:bodyPr/>
                    <a:lstStyle/>
                    <a:p>
                      <a:pPr algn="l" fontAlgn="ctr"/>
                      <a:r>
                        <a:rPr lang="tr-TR" sz="800">
                          <a:effectLst/>
                        </a:rPr>
                        <a:t>100027</a:t>
                      </a:r>
                    </a:p>
                  </a:txBody>
                  <a:tcPr marL="40048" marR="40048" marT="20024" marB="2002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800">
                          <a:effectLst/>
                        </a:rPr>
                        <a:t>4-Nitrophenol</a:t>
                      </a:r>
                    </a:p>
                  </a:txBody>
                  <a:tcPr marL="40048" marR="40048" marT="20024" marB="2002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25957">
                <a:tc>
                  <a:txBody>
                    <a:bodyPr/>
                    <a:lstStyle/>
                    <a:p>
                      <a:pPr algn="l" fontAlgn="ctr"/>
                      <a:r>
                        <a:rPr lang="tr-TR" sz="800">
                          <a:effectLst/>
                        </a:rPr>
                        <a:t>79469</a:t>
                      </a:r>
                    </a:p>
                  </a:txBody>
                  <a:tcPr marL="40048" marR="40048" marT="20024" marB="2002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800">
                          <a:effectLst/>
                        </a:rPr>
                        <a:t>2-Nitropropane</a:t>
                      </a:r>
                    </a:p>
                  </a:txBody>
                  <a:tcPr marL="40048" marR="40048" marT="20024" marB="2002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25957">
                <a:tc>
                  <a:txBody>
                    <a:bodyPr/>
                    <a:lstStyle/>
                    <a:p>
                      <a:pPr algn="l" fontAlgn="ctr"/>
                      <a:r>
                        <a:rPr lang="tr-TR" sz="800">
                          <a:effectLst/>
                        </a:rPr>
                        <a:t>684935</a:t>
                      </a:r>
                    </a:p>
                  </a:txBody>
                  <a:tcPr marL="40048" marR="40048" marT="20024" marB="2002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800">
                          <a:effectLst/>
                        </a:rPr>
                        <a:t>N-Nitroso-N-methylurea</a:t>
                      </a:r>
                    </a:p>
                  </a:txBody>
                  <a:tcPr marL="40048" marR="40048" marT="20024" marB="2002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25957">
                <a:tc>
                  <a:txBody>
                    <a:bodyPr/>
                    <a:lstStyle/>
                    <a:p>
                      <a:pPr algn="l" fontAlgn="ctr"/>
                      <a:r>
                        <a:rPr lang="tr-TR" sz="800">
                          <a:effectLst/>
                        </a:rPr>
                        <a:t>62759</a:t>
                      </a:r>
                    </a:p>
                  </a:txBody>
                  <a:tcPr marL="40048" marR="40048" marT="20024" marB="2002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800">
                          <a:effectLst/>
                        </a:rPr>
                        <a:t>N-Nitrosodimethylamine</a:t>
                      </a:r>
                    </a:p>
                  </a:txBody>
                  <a:tcPr marL="40048" marR="40048" marT="20024" marB="2002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25957">
                <a:tc>
                  <a:txBody>
                    <a:bodyPr/>
                    <a:lstStyle/>
                    <a:p>
                      <a:pPr algn="l" fontAlgn="ctr"/>
                      <a:r>
                        <a:rPr lang="tr-TR" sz="800">
                          <a:effectLst/>
                        </a:rPr>
                        <a:t>59892</a:t>
                      </a:r>
                    </a:p>
                  </a:txBody>
                  <a:tcPr marL="40048" marR="40048" marT="20024" marB="2002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800">
                          <a:effectLst/>
                        </a:rPr>
                        <a:t>N-Nitrosomorpholine</a:t>
                      </a:r>
                    </a:p>
                  </a:txBody>
                  <a:tcPr marL="40048" marR="40048" marT="20024" marB="2002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25957">
                <a:tc>
                  <a:txBody>
                    <a:bodyPr/>
                    <a:lstStyle/>
                    <a:p>
                      <a:pPr algn="l" fontAlgn="ctr"/>
                      <a:r>
                        <a:rPr lang="tr-TR" sz="800">
                          <a:effectLst/>
                        </a:rPr>
                        <a:t>56382</a:t>
                      </a:r>
                    </a:p>
                  </a:txBody>
                  <a:tcPr marL="40048" marR="40048" marT="20024" marB="2002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800">
                          <a:effectLst/>
                        </a:rPr>
                        <a:t>Parathion</a:t>
                      </a:r>
                    </a:p>
                  </a:txBody>
                  <a:tcPr marL="40048" marR="40048" marT="20024" marB="2002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396045">
                <a:tc>
                  <a:txBody>
                    <a:bodyPr/>
                    <a:lstStyle/>
                    <a:p>
                      <a:pPr algn="l" fontAlgn="ctr"/>
                      <a:r>
                        <a:rPr lang="tr-TR" sz="800">
                          <a:effectLst/>
                        </a:rPr>
                        <a:t>82688</a:t>
                      </a:r>
                    </a:p>
                  </a:txBody>
                  <a:tcPr marL="40048" marR="40048" marT="20024" marB="2002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800">
                          <a:effectLst/>
                        </a:rPr>
                        <a:t>Pentachloronitrobenzene (Quintobenzene)</a:t>
                      </a:r>
                    </a:p>
                  </a:txBody>
                  <a:tcPr marL="40048" marR="40048" marT="20024" marB="2002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25957">
                <a:tc>
                  <a:txBody>
                    <a:bodyPr/>
                    <a:lstStyle/>
                    <a:p>
                      <a:pPr algn="l" fontAlgn="ctr"/>
                      <a:r>
                        <a:rPr lang="tr-TR" sz="800">
                          <a:effectLst/>
                        </a:rPr>
                        <a:t>87865</a:t>
                      </a:r>
                    </a:p>
                  </a:txBody>
                  <a:tcPr marL="40048" marR="40048" marT="20024" marB="2002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800">
                          <a:effectLst/>
                        </a:rPr>
                        <a:t>Pentachlorophenol</a:t>
                      </a:r>
                    </a:p>
                  </a:txBody>
                  <a:tcPr marL="40048" marR="40048" marT="20024" marB="2002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25957">
                <a:tc>
                  <a:txBody>
                    <a:bodyPr/>
                    <a:lstStyle/>
                    <a:p>
                      <a:pPr algn="l" fontAlgn="ctr"/>
                      <a:r>
                        <a:rPr lang="tr-TR" sz="800">
                          <a:effectLst/>
                        </a:rPr>
                        <a:t>108952</a:t>
                      </a:r>
                    </a:p>
                  </a:txBody>
                  <a:tcPr marL="40048" marR="40048" marT="20024" marB="2002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800">
                          <a:effectLst/>
                        </a:rPr>
                        <a:t>Phenol</a:t>
                      </a:r>
                    </a:p>
                  </a:txBody>
                  <a:tcPr marL="40048" marR="40048" marT="20024" marB="2002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25957">
                <a:tc>
                  <a:txBody>
                    <a:bodyPr/>
                    <a:lstStyle/>
                    <a:p>
                      <a:pPr algn="l" fontAlgn="ctr"/>
                      <a:r>
                        <a:rPr lang="tr-TR" sz="800">
                          <a:effectLst/>
                        </a:rPr>
                        <a:t>106503</a:t>
                      </a:r>
                    </a:p>
                  </a:txBody>
                  <a:tcPr marL="40048" marR="40048" marT="20024" marB="2002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800">
                          <a:effectLst/>
                        </a:rPr>
                        <a:t>p-Phenylenediamine</a:t>
                      </a:r>
                    </a:p>
                  </a:txBody>
                  <a:tcPr marL="40048" marR="40048" marT="20024" marB="2002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25957">
                <a:tc>
                  <a:txBody>
                    <a:bodyPr/>
                    <a:lstStyle/>
                    <a:p>
                      <a:pPr algn="l" fontAlgn="ctr"/>
                      <a:r>
                        <a:rPr lang="tr-TR" sz="800">
                          <a:effectLst/>
                        </a:rPr>
                        <a:t>75445</a:t>
                      </a:r>
                    </a:p>
                  </a:txBody>
                  <a:tcPr marL="40048" marR="40048" marT="20024" marB="2002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800">
                          <a:effectLst/>
                        </a:rPr>
                        <a:t>Phosgene</a:t>
                      </a:r>
                    </a:p>
                  </a:txBody>
                  <a:tcPr marL="40048" marR="40048" marT="20024" marB="2002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25957">
                <a:tc>
                  <a:txBody>
                    <a:bodyPr/>
                    <a:lstStyle/>
                    <a:p>
                      <a:pPr algn="l" fontAlgn="ctr"/>
                      <a:r>
                        <a:rPr lang="tr-TR" sz="800">
                          <a:effectLst/>
                        </a:rPr>
                        <a:t>7803512</a:t>
                      </a:r>
                    </a:p>
                  </a:txBody>
                  <a:tcPr marL="40048" marR="40048" marT="20024" marB="2002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800">
                          <a:effectLst/>
                        </a:rPr>
                        <a:t>Phosphine</a:t>
                      </a:r>
                    </a:p>
                  </a:txBody>
                  <a:tcPr marL="40048" marR="40048" marT="20024" marB="2002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25957">
                <a:tc>
                  <a:txBody>
                    <a:bodyPr/>
                    <a:lstStyle/>
                    <a:p>
                      <a:pPr algn="l" fontAlgn="ctr"/>
                      <a:r>
                        <a:rPr lang="tr-TR" sz="800">
                          <a:effectLst/>
                        </a:rPr>
                        <a:t>7723140</a:t>
                      </a:r>
                    </a:p>
                  </a:txBody>
                  <a:tcPr marL="40048" marR="40048" marT="20024" marB="2002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800">
                          <a:effectLst/>
                        </a:rPr>
                        <a:t>Phosphorus</a:t>
                      </a:r>
                    </a:p>
                  </a:txBody>
                  <a:tcPr marL="40048" marR="40048" marT="20024" marB="2002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25957">
                <a:tc>
                  <a:txBody>
                    <a:bodyPr/>
                    <a:lstStyle/>
                    <a:p>
                      <a:pPr algn="l" fontAlgn="ctr"/>
                      <a:r>
                        <a:rPr lang="tr-TR" sz="800">
                          <a:effectLst/>
                        </a:rPr>
                        <a:t>85449</a:t>
                      </a:r>
                    </a:p>
                  </a:txBody>
                  <a:tcPr marL="40048" marR="40048" marT="20024" marB="2002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800">
                          <a:effectLst/>
                        </a:rPr>
                        <a:t>Phthalic anhydride</a:t>
                      </a:r>
                    </a:p>
                  </a:txBody>
                  <a:tcPr marL="40048" marR="40048" marT="20024" marB="2002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396045">
                <a:tc>
                  <a:txBody>
                    <a:bodyPr/>
                    <a:lstStyle/>
                    <a:p>
                      <a:pPr algn="l" fontAlgn="ctr"/>
                      <a:r>
                        <a:rPr lang="tr-TR" sz="800">
                          <a:effectLst/>
                        </a:rPr>
                        <a:t>1336363</a:t>
                      </a:r>
                    </a:p>
                  </a:txBody>
                  <a:tcPr marL="40048" marR="40048" marT="20024" marB="2002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800">
                          <a:effectLst/>
                        </a:rPr>
                        <a:t>Polychlorinated biphenyls (Aroclors)</a:t>
                      </a:r>
                    </a:p>
                  </a:txBody>
                  <a:tcPr marL="40048" marR="40048" marT="20024" marB="2002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25957">
                <a:tc>
                  <a:txBody>
                    <a:bodyPr/>
                    <a:lstStyle/>
                    <a:p>
                      <a:pPr algn="l" fontAlgn="ctr"/>
                      <a:r>
                        <a:rPr lang="tr-TR" sz="800">
                          <a:effectLst/>
                        </a:rPr>
                        <a:t>1120714</a:t>
                      </a:r>
                    </a:p>
                  </a:txBody>
                  <a:tcPr marL="40048" marR="40048" marT="20024" marB="2002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800">
                          <a:effectLst/>
                        </a:rPr>
                        <a:t>1,3-Propane sultone</a:t>
                      </a:r>
                    </a:p>
                  </a:txBody>
                  <a:tcPr marL="40048" marR="40048" marT="20024" marB="2002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25957">
                <a:tc>
                  <a:txBody>
                    <a:bodyPr/>
                    <a:lstStyle/>
                    <a:p>
                      <a:pPr algn="l" fontAlgn="ctr"/>
                      <a:r>
                        <a:rPr lang="tr-TR" sz="800">
                          <a:effectLst/>
                        </a:rPr>
                        <a:t>57578</a:t>
                      </a:r>
                    </a:p>
                  </a:txBody>
                  <a:tcPr marL="40048" marR="40048" marT="20024" marB="2002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800">
                          <a:effectLst/>
                        </a:rPr>
                        <a:t>beta-Propiolactone</a:t>
                      </a:r>
                    </a:p>
                  </a:txBody>
                  <a:tcPr marL="40048" marR="40048" marT="20024" marB="2002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25957">
                <a:tc>
                  <a:txBody>
                    <a:bodyPr/>
                    <a:lstStyle/>
                    <a:p>
                      <a:pPr algn="l" fontAlgn="ctr"/>
                      <a:r>
                        <a:rPr lang="tr-TR" sz="800">
                          <a:effectLst/>
                        </a:rPr>
                        <a:t>123386</a:t>
                      </a:r>
                    </a:p>
                  </a:txBody>
                  <a:tcPr marL="40048" marR="40048" marT="20024" marB="2002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800">
                          <a:effectLst/>
                        </a:rPr>
                        <a:t>Propionaldehyde</a:t>
                      </a:r>
                    </a:p>
                  </a:txBody>
                  <a:tcPr marL="40048" marR="40048" marT="20024" marB="2002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25957">
                <a:tc>
                  <a:txBody>
                    <a:bodyPr/>
                    <a:lstStyle/>
                    <a:p>
                      <a:pPr algn="l" fontAlgn="ctr"/>
                      <a:r>
                        <a:rPr lang="tr-TR" sz="800">
                          <a:effectLst/>
                        </a:rPr>
                        <a:t>114261</a:t>
                      </a:r>
                    </a:p>
                  </a:txBody>
                  <a:tcPr marL="40048" marR="40048" marT="20024" marB="2002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800" dirty="0" err="1">
                          <a:effectLst/>
                        </a:rPr>
                        <a:t>Propoxur</a:t>
                      </a:r>
                      <a:r>
                        <a:rPr lang="tr-TR" sz="800" dirty="0">
                          <a:effectLst/>
                        </a:rPr>
                        <a:t> (</a:t>
                      </a:r>
                      <a:r>
                        <a:rPr lang="tr-TR" sz="800" dirty="0" err="1">
                          <a:effectLst/>
                        </a:rPr>
                        <a:t>Baygon</a:t>
                      </a:r>
                      <a:r>
                        <a:rPr lang="tr-TR" sz="800" dirty="0">
                          <a:effectLst/>
                        </a:rPr>
                        <a:t>)</a:t>
                      </a:r>
                    </a:p>
                  </a:txBody>
                  <a:tcPr marL="40048" marR="40048" marT="20024" marB="2002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bl>
          </a:graphicData>
        </a:graphic>
      </p:graphicFrame>
      <p:graphicFrame>
        <p:nvGraphicFramePr>
          <p:cNvPr id="17" name="Tablo 16"/>
          <p:cNvGraphicFramePr>
            <a:graphicFrameLocks noGrp="1"/>
          </p:cNvGraphicFramePr>
          <p:nvPr>
            <p:extLst>
              <p:ext uri="{D42A27DB-BD31-4B8C-83A1-F6EECF244321}">
                <p14:modId xmlns:p14="http://schemas.microsoft.com/office/powerpoint/2010/main" val="4149617605"/>
              </p:ext>
            </p:extLst>
          </p:nvPr>
        </p:nvGraphicFramePr>
        <p:xfrm>
          <a:off x="4451204" y="468969"/>
          <a:ext cx="3903086" cy="5246028"/>
        </p:xfrm>
        <a:graphic>
          <a:graphicData uri="http://schemas.openxmlformats.org/drawingml/2006/table">
            <a:tbl>
              <a:tblPr/>
              <a:tblGrid>
                <a:gridCol w="1951543"/>
                <a:gridCol w="1951543"/>
              </a:tblGrid>
              <a:tr h="290996">
                <a:tc>
                  <a:txBody>
                    <a:bodyPr/>
                    <a:lstStyle/>
                    <a:p>
                      <a:pPr algn="l" fontAlgn="ctr"/>
                      <a:r>
                        <a:rPr lang="tr-TR" sz="600">
                          <a:effectLst/>
                        </a:rPr>
                        <a:t>78875</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600">
                          <a:effectLst/>
                        </a:rPr>
                        <a:t>Propylene dichloride (1,2-Dichloropropane)</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158456">
                <a:tc>
                  <a:txBody>
                    <a:bodyPr/>
                    <a:lstStyle/>
                    <a:p>
                      <a:pPr algn="l" fontAlgn="ctr"/>
                      <a:r>
                        <a:rPr lang="tr-TR" sz="600">
                          <a:effectLst/>
                        </a:rPr>
                        <a:t>75569</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600">
                          <a:effectLst/>
                        </a:rPr>
                        <a:t>Propylene oxide</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78392">
                <a:tc>
                  <a:txBody>
                    <a:bodyPr/>
                    <a:lstStyle/>
                    <a:p>
                      <a:pPr algn="l" fontAlgn="ctr"/>
                      <a:r>
                        <a:rPr lang="tr-TR" sz="600">
                          <a:effectLst/>
                        </a:rPr>
                        <a:t>75558</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600">
                          <a:effectLst/>
                        </a:rPr>
                        <a:t>1,2-Propylenimine (2-Methyl aziridine)</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158456">
                <a:tc>
                  <a:txBody>
                    <a:bodyPr/>
                    <a:lstStyle/>
                    <a:p>
                      <a:pPr algn="l" fontAlgn="ctr"/>
                      <a:r>
                        <a:rPr lang="tr-TR" sz="600">
                          <a:effectLst/>
                        </a:rPr>
                        <a:t>91225</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600">
                          <a:effectLst/>
                        </a:rPr>
                        <a:t>Quinoline</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158456">
                <a:tc>
                  <a:txBody>
                    <a:bodyPr/>
                    <a:lstStyle/>
                    <a:p>
                      <a:pPr algn="l" fontAlgn="ctr"/>
                      <a:r>
                        <a:rPr lang="tr-TR" sz="600">
                          <a:effectLst/>
                        </a:rPr>
                        <a:t>106514</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600">
                          <a:effectLst/>
                        </a:rPr>
                        <a:t>Quinone</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158456">
                <a:tc>
                  <a:txBody>
                    <a:bodyPr/>
                    <a:lstStyle/>
                    <a:p>
                      <a:pPr algn="l" fontAlgn="ctr"/>
                      <a:r>
                        <a:rPr lang="tr-TR" sz="600">
                          <a:effectLst/>
                        </a:rPr>
                        <a:t>100425</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600">
                          <a:effectLst/>
                        </a:rPr>
                        <a:t>Styrene</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158456">
                <a:tc>
                  <a:txBody>
                    <a:bodyPr/>
                    <a:lstStyle/>
                    <a:p>
                      <a:pPr algn="l" fontAlgn="ctr"/>
                      <a:r>
                        <a:rPr lang="tr-TR" sz="600">
                          <a:effectLst/>
                        </a:rPr>
                        <a:t>96093</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600">
                          <a:effectLst/>
                        </a:rPr>
                        <a:t>Styrene oxide</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158456">
                <a:tc>
                  <a:txBody>
                    <a:bodyPr/>
                    <a:lstStyle/>
                    <a:p>
                      <a:pPr algn="l" fontAlgn="ctr"/>
                      <a:r>
                        <a:rPr lang="tr-TR" sz="600">
                          <a:effectLst/>
                        </a:rPr>
                        <a:t>1746016</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600">
                          <a:effectLst/>
                        </a:rPr>
                        <a:t>2,3,7,8-Tetrachlorodibenzo-p-dioxin</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158456">
                <a:tc>
                  <a:txBody>
                    <a:bodyPr/>
                    <a:lstStyle/>
                    <a:p>
                      <a:pPr algn="l" fontAlgn="ctr"/>
                      <a:r>
                        <a:rPr lang="tr-TR" sz="600">
                          <a:effectLst/>
                        </a:rPr>
                        <a:t>79345</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600">
                          <a:effectLst/>
                        </a:rPr>
                        <a:t>1,1,2,2-Tetrachloroethane</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78392">
                <a:tc>
                  <a:txBody>
                    <a:bodyPr/>
                    <a:lstStyle/>
                    <a:p>
                      <a:pPr algn="l" fontAlgn="ctr"/>
                      <a:r>
                        <a:rPr lang="tr-TR" sz="600">
                          <a:effectLst/>
                        </a:rPr>
                        <a:t>127184</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600">
                          <a:effectLst/>
                        </a:rPr>
                        <a:t>Tetrachloroethylene (Perchloroethylene)</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158456">
                <a:tc>
                  <a:txBody>
                    <a:bodyPr/>
                    <a:lstStyle/>
                    <a:p>
                      <a:pPr algn="l" fontAlgn="ctr"/>
                      <a:r>
                        <a:rPr lang="tr-TR" sz="600">
                          <a:effectLst/>
                        </a:rPr>
                        <a:t>7550450</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600">
                          <a:effectLst/>
                        </a:rPr>
                        <a:t>Titanium tetrachloride</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158456">
                <a:tc>
                  <a:txBody>
                    <a:bodyPr/>
                    <a:lstStyle/>
                    <a:p>
                      <a:pPr algn="l" fontAlgn="ctr"/>
                      <a:r>
                        <a:rPr lang="tr-TR" sz="600">
                          <a:effectLst/>
                        </a:rPr>
                        <a:t>108883</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600">
                          <a:effectLst/>
                        </a:rPr>
                        <a:t>Toluene</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158456">
                <a:tc>
                  <a:txBody>
                    <a:bodyPr/>
                    <a:lstStyle/>
                    <a:p>
                      <a:pPr algn="l" fontAlgn="ctr"/>
                      <a:r>
                        <a:rPr lang="tr-TR" sz="600">
                          <a:effectLst/>
                        </a:rPr>
                        <a:t>95807</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600">
                          <a:effectLst/>
                        </a:rPr>
                        <a:t>2,4-Toluene diamine</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158456">
                <a:tc>
                  <a:txBody>
                    <a:bodyPr/>
                    <a:lstStyle/>
                    <a:p>
                      <a:pPr algn="l" fontAlgn="ctr"/>
                      <a:r>
                        <a:rPr lang="tr-TR" sz="600">
                          <a:effectLst/>
                        </a:rPr>
                        <a:t>584849</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600">
                          <a:effectLst/>
                        </a:rPr>
                        <a:t>2,4-Toluene diisocyanate</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158456">
                <a:tc>
                  <a:txBody>
                    <a:bodyPr/>
                    <a:lstStyle/>
                    <a:p>
                      <a:pPr algn="l" fontAlgn="ctr"/>
                      <a:r>
                        <a:rPr lang="tr-TR" sz="600">
                          <a:effectLst/>
                        </a:rPr>
                        <a:t>95534</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600">
                          <a:effectLst/>
                        </a:rPr>
                        <a:t>o-Toluidine</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158456">
                <a:tc>
                  <a:txBody>
                    <a:bodyPr/>
                    <a:lstStyle/>
                    <a:p>
                      <a:pPr algn="l" fontAlgn="ctr"/>
                      <a:r>
                        <a:rPr lang="tr-TR" sz="600">
                          <a:effectLst/>
                        </a:rPr>
                        <a:t>8001352</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600">
                          <a:effectLst/>
                        </a:rPr>
                        <a:t>Toxaphene (chlorinated camphene)</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158456">
                <a:tc>
                  <a:txBody>
                    <a:bodyPr/>
                    <a:lstStyle/>
                    <a:p>
                      <a:pPr algn="l" fontAlgn="ctr"/>
                      <a:r>
                        <a:rPr lang="tr-TR" sz="600">
                          <a:effectLst/>
                        </a:rPr>
                        <a:t>120821</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600">
                          <a:effectLst/>
                        </a:rPr>
                        <a:t>1,2,4-Trichlorobenzene</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158456">
                <a:tc>
                  <a:txBody>
                    <a:bodyPr/>
                    <a:lstStyle/>
                    <a:p>
                      <a:pPr algn="l" fontAlgn="ctr"/>
                      <a:r>
                        <a:rPr lang="tr-TR" sz="600">
                          <a:effectLst/>
                        </a:rPr>
                        <a:t>79005</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600">
                          <a:effectLst/>
                        </a:rPr>
                        <a:t>1,1,2-Trichloroethane</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158456">
                <a:tc>
                  <a:txBody>
                    <a:bodyPr/>
                    <a:lstStyle/>
                    <a:p>
                      <a:pPr algn="l" fontAlgn="ctr"/>
                      <a:r>
                        <a:rPr lang="tr-TR" sz="600">
                          <a:effectLst/>
                        </a:rPr>
                        <a:t>79016</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600">
                          <a:effectLst/>
                        </a:rPr>
                        <a:t>Trichloroethylene</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158456">
                <a:tc>
                  <a:txBody>
                    <a:bodyPr/>
                    <a:lstStyle/>
                    <a:p>
                      <a:pPr algn="l" fontAlgn="ctr"/>
                      <a:r>
                        <a:rPr lang="tr-TR" sz="600">
                          <a:effectLst/>
                        </a:rPr>
                        <a:t>95954</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600">
                          <a:effectLst/>
                        </a:rPr>
                        <a:t>2,4,5-Trichlorophenol</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158456">
                <a:tc>
                  <a:txBody>
                    <a:bodyPr/>
                    <a:lstStyle/>
                    <a:p>
                      <a:pPr algn="l" fontAlgn="ctr"/>
                      <a:r>
                        <a:rPr lang="tr-TR" sz="600">
                          <a:effectLst/>
                        </a:rPr>
                        <a:t>88062</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600">
                          <a:effectLst/>
                        </a:rPr>
                        <a:t>2,4,6-Trichlorophenol</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158456">
                <a:tc>
                  <a:txBody>
                    <a:bodyPr/>
                    <a:lstStyle/>
                    <a:p>
                      <a:pPr algn="l" fontAlgn="ctr"/>
                      <a:r>
                        <a:rPr lang="tr-TR" sz="600">
                          <a:effectLst/>
                        </a:rPr>
                        <a:t>121448</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600">
                          <a:effectLst/>
                        </a:rPr>
                        <a:t>Triethylamine</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158456">
                <a:tc>
                  <a:txBody>
                    <a:bodyPr/>
                    <a:lstStyle/>
                    <a:p>
                      <a:pPr algn="l" fontAlgn="ctr"/>
                      <a:r>
                        <a:rPr lang="tr-TR" sz="600">
                          <a:effectLst/>
                        </a:rPr>
                        <a:t>1582098</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600">
                          <a:effectLst/>
                        </a:rPr>
                        <a:t>Trifluralin</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158456">
                <a:tc>
                  <a:txBody>
                    <a:bodyPr/>
                    <a:lstStyle/>
                    <a:p>
                      <a:pPr algn="l" fontAlgn="ctr"/>
                      <a:r>
                        <a:rPr lang="tr-TR" sz="600">
                          <a:effectLst/>
                        </a:rPr>
                        <a:t>540841</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600">
                          <a:effectLst/>
                        </a:rPr>
                        <a:t>2,2,4-Trimethylpentane</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158456">
                <a:tc>
                  <a:txBody>
                    <a:bodyPr/>
                    <a:lstStyle/>
                    <a:p>
                      <a:pPr algn="l" fontAlgn="ctr"/>
                      <a:r>
                        <a:rPr lang="tr-TR" sz="600">
                          <a:effectLst/>
                        </a:rPr>
                        <a:t>108054</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600">
                          <a:effectLst/>
                        </a:rPr>
                        <a:t>Vinyl acetate</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158456">
                <a:tc>
                  <a:txBody>
                    <a:bodyPr/>
                    <a:lstStyle/>
                    <a:p>
                      <a:pPr algn="l" fontAlgn="ctr"/>
                      <a:r>
                        <a:rPr lang="tr-TR" sz="600">
                          <a:effectLst/>
                        </a:rPr>
                        <a:t>593602</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600">
                          <a:effectLst/>
                        </a:rPr>
                        <a:t>Vinyl bromide</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158456">
                <a:tc>
                  <a:txBody>
                    <a:bodyPr/>
                    <a:lstStyle/>
                    <a:p>
                      <a:pPr algn="l" fontAlgn="ctr"/>
                      <a:r>
                        <a:rPr lang="tr-TR" sz="600">
                          <a:effectLst/>
                        </a:rPr>
                        <a:t>75014</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600">
                          <a:effectLst/>
                        </a:rPr>
                        <a:t>Vinyl chloride</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78392">
                <a:tc>
                  <a:txBody>
                    <a:bodyPr/>
                    <a:lstStyle/>
                    <a:p>
                      <a:pPr algn="l" fontAlgn="ctr"/>
                      <a:r>
                        <a:rPr lang="tr-TR" sz="600">
                          <a:effectLst/>
                        </a:rPr>
                        <a:t>75354</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600">
                          <a:effectLst/>
                        </a:rPr>
                        <a:t>Vinylidene chloride (1,1-Dichloroethylene)</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158456">
                <a:tc>
                  <a:txBody>
                    <a:bodyPr/>
                    <a:lstStyle/>
                    <a:p>
                      <a:pPr algn="l" fontAlgn="ctr"/>
                      <a:r>
                        <a:rPr lang="tr-TR" sz="600">
                          <a:effectLst/>
                        </a:rPr>
                        <a:t>1330207</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600">
                          <a:effectLst/>
                        </a:rPr>
                        <a:t>Xylenes (isomers and mixture)</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158456">
                <a:tc>
                  <a:txBody>
                    <a:bodyPr/>
                    <a:lstStyle/>
                    <a:p>
                      <a:pPr algn="l" fontAlgn="ctr"/>
                      <a:r>
                        <a:rPr lang="tr-TR" sz="600">
                          <a:effectLst/>
                        </a:rPr>
                        <a:t>95476</a:t>
                      </a: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600" dirty="0">
                          <a:effectLst/>
                        </a:rPr>
                        <a:t>o-</a:t>
                      </a:r>
                      <a:r>
                        <a:rPr lang="tr-TR" sz="600" dirty="0" err="1">
                          <a:effectLst/>
                        </a:rPr>
                        <a:t>Xylenes</a:t>
                      </a:r>
                      <a:endParaRPr lang="tr-TR" sz="600" dirty="0">
                        <a:effectLst/>
                      </a:endParaRPr>
                    </a:p>
                  </a:txBody>
                  <a:tcPr marL="29369" marR="29369" marT="14684" marB="14684"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bl>
          </a:graphicData>
        </a:graphic>
      </p:graphicFrame>
      <p:graphicFrame>
        <p:nvGraphicFramePr>
          <p:cNvPr id="18" name="Tablo 17"/>
          <p:cNvGraphicFramePr>
            <a:graphicFrameLocks noGrp="1"/>
          </p:cNvGraphicFramePr>
          <p:nvPr>
            <p:extLst>
              <p:ext uri="{D42A27DB-BD31-4B8C-83A1-F6EECF244321}">
                <p14:modId xmlns:p14="http://schemas.microsoft.com/office/powerpoint/2010/main" val="3487060979"/>
              </p:ext>
            </p:extLst>
          </p:nvPr>
        </p:nvGraphicFramePr>
        <p:xfrm>
          <a:off x="6686643" y="392112"/>
          <a:ext cx="4130294" cy="4522783"/>
        </p:xfrm>
        <a:graphic>
          <a:graphicData uri="http://schemas.openxmlformats.org/drawingml/2006/table">
            <a:tbl>
              <a:tblPr/>
              <a:tblGrid>
                <a:gridCol w="2065147"/>
                <a:gridCol w="2065147"/>
              </a:tblGrid>
              <a:tr h="213472">
                <a:tc>
                  <a:txBody>
                    <a:bodyPr/>
                    <a:lstStyle/>
                    <a:p>
                      <a:pPr algn="l" fontAlgn="ctr"/>
                      <a:r>
                        <a:rPr lang="tr-TR" sz="900" dirty="0">
                          <a:effectLst/>
                        </a:rPr>
                        <a:t>108383</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900">
                          <a:effectLst/>
                        </a:rPr>
                        <a:t>m-Xylenes</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13472">
                <a:tc>
                  <a:txBody>
                    <a:bodyPr/>
                    <a:lstStyle/>
                    <a:p>
                      <a:pPr algn="l" fontAlgn="ctr"/>
                      <a:r>
                        <a:rPr lang="tr-TR" sz="900">
                          <a:effectLst/>
                        </a:rPr>
                        <a:t>106423</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900">
                          <a:effectLst/>
                        </a:rPr>
                        <a:t>p-Xylenes</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13472">
                <a:tc>
                  <a:txBody>
                    <a:bodyPr/>
                    <a:lstStyle/>
                    <a:p>
                      <a:pPr algn="l" fontAlgn="ctr"/>
                      <a:r>
                        <a:rPr lang="tr-TR" sz="900">
                          <a:effectLst/>
                        </a:rPr>
                        <a:t>0</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900">
                          <a:effectLst/>
                        </a:rPr>
                        <a:t>Antimony Compounds</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369077">
                <a:tc>
                  <a:txBody>
                    <a:bodyPr/>
                    <a:lstStyle/>
                    <a:p>
                      <a:pPr algn="l" fontAlgn="ctr"/>
                      <a:r>
                        <a:rPr lang="tr-TR" sz="900" dirty="0">
                          <a:effectLst/>
                        </a:rPr>
                        <a:t>0</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en-US" sz="900">
                          <a:effectLst/>
                        </a:rPr>
                        <a:t>Arsenic Compounds (inorganic including arsine)</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13472">
                <a:tc>
                  <a:txBody>
                    <a:bodyPr/>
                    <a:lstStyle/>
                    <a:p>
                      <a:pPr algn="l" fontAlgn="ctr"/>
                      <a:r>
                        <a:rPr lang="tr-TR" sz="900">
                          <a:effectLst/>
                        </a:rPr>
                        <a:t>0</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900">
                          <a:effectLst/>
                        </a:rPr>
                        <a:t>Beryllium Compounds</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13472">
                <a:tc>
                  <a:txBody>
                    <a:bodyPr/>
                    <a:lstStyle/>
                    <a:p>
                      <a:pPr algn="l" fontAlgn="ctr"/>
                      <a:r>
                        <a:rPr lang="tr-TR" sz="900">
                          <a:effectLst/>
                        </a:rPr>
                        <a:t>0</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900">
                          <a:effectLst/>
                        </a:rPr>
                        <a:t>Cadmium Compounds</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13472">
                <a:tc>
                  <a:txBody>
                    <a:bodyPr/>
                    <a:lstStyle/>
                    <a:p>
                      <a:pPr algn="l" fontAlgn="ctr"/>
                      <a:r>
                        <a:rPr lang="tr-TR" sz="900">
                          <a:effectLst/>
                        </a:rPr>
                        <a:t>0</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900">
                          <a:effectLst/>
                        </a:rPr>
                        <a:t>Chromium Compounds</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13472">
                <a:tc>
                  <a:txBody>
                    <a:bodyPr/>
                    <a:lstStyle/>
                    <a:p>
                      <a:pPr algn="l" fontAlgn="ctr"/>
                      <a:r>
                        <a:rPr lang="tr-TR" sz="900">
                          <a:effectLst/>
                        </a:rPr>
                        <a:t>0</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900">
                          <a:effectLst/>
                        </a:rPr>
                        <a:t>Cobalt Compounds</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13472">
                <a:tc>
                  <a:txBody>
                    <a:bodyPr/>
                    <a:lstStyle/>
                    <a:p>
                      <a:pPr algn="l" fontAlgn="ctr"/>
                      <a:r>
                        <a:rPr lang="tr-TR" sz="900">
                          <a:effectLst/>
                        </a:rPr>
                        <a:t>0</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900">
                          <a:effectLst/>
                        </a:rPr>
                        <a:t>Coke Oven Emissions</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13472">
                <a:tc>
                  <a:txBody>
                    <a:bodyPr/>
                    <a:lstStyle/>
                    <a:p>
                      <a:pPr algn="l" fontAlgn="ctr"/>
                      <a:r>
                        <a:rPr lang="tr-TR" sz="900">
                          <a:effectLst/>
                        </a:rPr>
                        <a:t>0</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900">
                          <a:effectLst/>
                        </a:rPr>
                        <a:t>Cyanide Compounds </a:t>
                      </a:r>
                      <a:r>
                        <a:rPr lang="tr-TR" sz="900" baseline="30000">
                          <a:effectLst/>
                        </a:rPr>
                        <a:t>1</a:t>
                      </a:r>
                      <a:endParaRPr lang="tr-TR" sz="900">
                        <a:effectLst/>
                      </a:endParaRP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369077">
                <a:tc>
                  <a:txBody>
                    <a:bodyPr/>
                    <a:lstStyle/>
                    <a:p>
                      <a:pPr algn="l" fontAlgn="ctr"/>
                      <a:r>
                        <a:rPr lang="tr-TR" sz="900">
                          <a:effectLst/>
                        </a:rPr>
                        <a:t>0</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en-US" sz="900">
                          <a:effectLst/>
                        </a:rPr>
                        <a:t>Glycol ethers </a:t>
                      </a:r>
                      <a:r>
                        <a:rPr lang="en-US" sz="900" baseline="30000">
                          <a:effectLst/>
                        </a:rPr>
                        <a:t>2</a:t>
                      </a:r>
                      <a:r>
                        <a:rPr lang="en-US" sz="900">
                          <a:effectLst/>
                        </a:rPr>
                        <a:t> (</a:t>
                      </a:r>
                      <a:r>
                        <a:rPr lang="en-US" sz="900">
                          <a:solidFill>
                            <a:srgbClr val="4C2C92"/>
                          </a:solidFill>
                          <a:effectLst/>
                          <a:hlinkClick r:id="rId2"/>
                        </a:rPr>
                        <a:t>See Modification</a:t>
                      </a:r>
                      <a:r>
                        <a:rPr lang="en-US" sz="900">
                          <a:effectLst/>
                        </a:rPr>
                        <a:t>)</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13472">
                <a:tc>
                  <a:txBody>
                    <a:bodyPr/>
                    <a:lstStyle/>
                    <a:p>
                      <a:pPr algn="l" fontAlgn="ctr"/>
                      <a:r>
                        <a:rPr lang="tr-TR" sz="900">
                          <a:effectLst/>
                        </a:rPr>
                        <a:t>0</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900">
                          <a:effectLst/>
                        </a:rPr>
                        <a:t>Lead Compounds</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13472">
                <a:tc>
                  <a:txBody>
                    <a:bodyPr/>
                    <a:lstStyle/>
                    <a:p>
                      <a:pPr algn="l" fontAlgn="ctr"/>
                      <a:r>
                        <a:rPr lang="tr-TR" sz="900">
                          <a:effectLst/>
                        </a:rPr>
                        <a:t>0</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900">
                          <a:effectLst/>
                        </a:rPr>
                        <a:t>Manganese Compounds</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13472">
                <a:tc>
                  <a:txBody>
                    <a:bodyPr/>
                    <a:lstStyle/>
                    <a:p>
                      <a:pPr algn="l" fontAlgn="ctr"/>
                      <a:r>
                        <a:rPr lang="tr-TR" sz="900">
                          <a:effectLst/>
                        </a:rPr>
                        <a:t>0</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900">
                          <a:effectLst/>
                        </a:rPr>
                        <a:t>Mercury Compounds</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13472">
                <a:tc>
                  <a:txBody>
                    <a:bodyPr/>
                    <a:lstStyle/>
                    <a:p>
                      <a:pPr algn="l" fontAlgn="ctr"/>
                      <a:r>
                        <a:rPr lang="tr-TR" sz="900">
                          <a:effectLst/>
                        </a:rPr>
                        <a:t>0</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900">
                          <a:effectLst/>
                        </a:rPr>
                        <a:t>Fine mineral fibers </a:t>
                      </a:r>
                      <a:r>
                        <a:rPr lang="tr-TR" sz="900" baseline="30000">
                          <a:effectLst/>
                        </a:rPr>
                        <a:t>3</a:t>
                      </a:r>
                      <a:endParaRPr lang="tr-TR" sz="900">
                        <a:effectLst/>
                      </a:endParaRP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13472">
                <a:tc>
                  <a:txBody>
                    <a:bodyPr/>
                    <a:lstStyle/>
                    <a:p>
                      <a:pPr algn="l" fontAlgn="ctr"/>
                      <a:r>
                        <a:rPr lang="tr-TR" sz="900">
                          <a:effectLst/>
                        </a:rPr>
                        <a:t>0</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900">
                          <a:effectLst/>
                        </a:rPr>
                        <a:t>Nickel Compounds</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13472">
                <a:tc>
                  <a:txBody>
                    <a:bodyPr/>
                    <a:lstStyle/>
                    <a:p>
                      <a:pPr algn="l" fontAlgn="ctr"/>
                      <a:r>
                        <a:rPr lang="tr-TR" sz="900">
                          <a:effectLst/>
                        </a:rPr>
                        <a:t>0</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900">
                          <a:effectLst/>
                        </a:rPr>
                        <a:t>Polycyclic Organic Matter </a:t>
                      </a:r>
                      <a:r>
                        <a:rPr lang="tr-TR" sz="900" baseline="30000">
                          <a:effectLst/>
                        </a:rPr>
                        <a:t>4</a:t>
                      </a:r>
                      <a:endParaRPr lang="tr-TR" sz="900">
                        <a:effectLst/>
                      </a:endParaRP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369077">
                <a:tc>
                  <a:txBody>
                    <a:bodyPr/>
                    <a:lstStyle/>
                    <a:p>
                      <a:pPr algn="l" fontAlgn="ctr"/>
                      <a:r>
                        <a:rPr lang="tr-TR" sz="900">
                          <a:effectLst/>
                        </a:rPr>
                        <a:t>0</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900">
                          <a:effectLst/>
                        </a:rPr>
                        <a:t>Radionuclides (including radon) </a:t>
                      </a:r>
                      <a:r>
                        <a:rPr lang="tr-TR" sz="900" baseline="30000">
                          <a:effectLst/>
                        </a:rPr>
                        <a:t>5</a:t>
                      </a:r>
                      <a:endParaRPr lang="tr-TR" sz="900">
                        <a:effectLst/>
                      </a:endParaRP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r h="213472">
                <a:tc>
                  <a:txBody>
                    <a:bodyPr/>
                    <a:lstStyle/>
                    <a:p>
                      <a:pPr algn="l" fontAlgn="ctr"/>
                      <a:r>
                        <a:rPr lang="tr-TR" sz="900">
                          <a:effectLst/>
                        </a:rPr>
                        <a:t>0</a:t>
                      </a: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c>
                  <a:txBody>
                    <a:bodyPr/>
                    <a:lstStyle/>
                    <a:p>
                      <a:pPr algn="l" fontAlgn="ctr"/>
                      <a:r>
                        <a:rPr lang="tr-TR" sz="900" dirty="0" err="1">
                          <a:effectLst/>
                        </a:rPr>
                        <a:t>Selenium</a:t>
                      </a:r>
                      <a:r>
                        <a:rPr lang="tr-TR" sz="900" dirty="0">
                          <a:effectLst/>
                        </a:rPr>
                        <a:t> </a:t>
                      </a:r>
                      <a:r>
                        <a:rPr lang="tr-TR" sz="900" dirty="0" err="1">
                          <a:effectLst/>
                        </a:rPr>
                        <a:t>Compounds</a:t>
                      </a:r>
                      <a:endParaRPr lang="tr-TR" sz="900" dirty="0">
                        <a:effectLst/>
                      </a:endParaRPr>
                    </a:p>
                  </a:txBody>
                  <a:tcPr marL="46372" marR="46372" marT="23186" marB="23186" anchor="ctr">
                    <a:lnL w="9525" cap="flat" cmpd="sng" algn="ctr">
                      <a:solidFill>
                        <a:srgbClr val="5B616B"/>
                      </a:solidFill>
                      <a:prstDash val="solid"/>
                      <a:round/>
                      <a:headEnd type="none" w="med" len="med"/>
                      <a:tailEnd type="none" w="med" len="med"/>
                    </a:lnL>
                    <a:lnR w="9525" cap="flat" cmpd="sng" algn="ctr">
                      <a:solidFill>
                        <a:srgbClr val="5B616B"/>
                      </a:solidFill>
                      <a:prstDash val="solid"/>
                      <a:round/>
                      <a:headEnd type="none" w="med" len="med"/>
                      <a:tailEnd type="none" w="med" len="med"/>
                    </a:lnR>
                    <a:lnT w="9525" cap="flat" cmpd="sng" algn="ctr">
                      <a:solidFill>
                        <a:srgbClr val="5B616B"/>
                      </a:solidFill>
                      <a:prstDash val="solid"/>
                      <a:round/>
                      <a:headEnd type="none" w="med" len="med"/>
                      <a:tailEnd type="none" w="med" len="med"/>
                    </a:lnT>
                    <a:lnB w="9525" cap="flat" cmpd="sng" algn="ctr">
                      <a:solidFill>
                        <a:srgbClr val="5B616B"/>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1092409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114"/>
          <p:cNvPicPr>
            <a:picLocks noChangeAspect="1" noChangeArrowheads="1"/>
          </p:cNvPicPr>
          <p:nvPr/>
        </p:nvPicPr>
        <p:blipFill rotWithShape="1">
          <a:blip r:embed="rId2">
            <a:extLst>
              <a:ext uri="{28A0092B-C50C-407E-A947-70E740481C1C}">
                <a14:useLocalDpi xmlns:a14="http://schemas.microsoft.com/office/drawing/2010/main" val="0"/>
              </a:ext>
            </a:extLst>
          </a:blip>
          <a:srcRect b="35767"/>
          <a:stretch/>
        </p:blipFill>
        <p:spPr bwMode="auto">
          <a:xfrm rot="157199">
            <a:off x="2579404" y="2034437"/>
            <a:ext cx="7385916" cy="299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Unvan 3"/>
          <p:cNvSpPr>
            <a:spLocks noGrp="1"/>
          </p:cNvSpPr>
          <p:nvPr>
            <p:ph type="title"/>
          </p:nvPr>
        </p:nvSpPr>
        <p:spPr/>
        <p:txBody>
          <a:bodyPr/>
          <a:lstStyle/>
          <a:p>
            <a:endParaRPr lang="tr-TR"/>
          </a:p>
        </p:txBody>
      </p:sp>
      <p:pic>
        <p:nvPicPr>
          <p:cNvPr id="6" name="Picture 2" descr="114"/>
          <p:cNvPicPr>
            <a:picLocks noChangeAspect="1" noChangeArrowheads="1"/>
          </p:cNvPicPr>
          <p:nvPr/>
        </p:nvPicPr>
        <p:blipFill rotWithShape="1">
          <a:blip r:embed="rId2">
            <a:extLst>
              <a:ext uri="{28A0092B-C50C-407E-A947-70E740481C1C}">
                <a14:useLocalDpi xmlns:a14="http://schemas.microsoft.com/office/drawing/2010/main" val="0"/>
              </a:ext>
            </a:extLst>
          </a:blip>
          <a:srcRect l="7" t="64288" r="-7" b="-223"/>
          <a:stretch/>
        </p:blipFill>
        <p:spPr bwMode="auto">
          <a:xfrm rot="157199">
            <a:off x="2081491" y="5044867"/>
            <a:ext cx="7385916" cy="167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2388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1676400" y="228601"/>
            <a:ext cx="876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rtl="1" eaLnBrk="1" hangingPunct="1">
              <a:spcBef>
                <a:spcPct val="50000"/>
              </a:spcBef>
              <a:buClrTx/>
              <a:buSzTx/>
              <a:buFontTx/>
              <a:buNone/>
            </a:pPr>
            <a:endParaRPr lang="en-US" sz="1800">
              <a:latin typeface="Tahoma" panose="020B0604030504040204" pitchFamily="34" charset="0"/>
              <a:cs typeface="Arial" panose="020B0604020202020204" pitchFamily="34" charset="0"/>
            </a:endParaRPr>
          </a:p>
        </p:txBody>
      </p:sp>
      <p:sp>
        <p:nvSpPr>
          <p:cNvPr id="26627" name="Text Box 5"/>
          <p:cNvSpPr txBox="1">
            <a:spLocks noChangeArrowheads="1"/>
          </p:cNvSpPr>
          <p:nvPr/>
        </p:nvSpPr>
        <p:spPr bwMode="auto">
          <a:xfrm>
            <a:off x="308262" y="1977763"/>
            <a:ext cx="11145983"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eaLnBrk="1" hangingPunct="1">
              <a:spcBef>
                <a:spcPct val="50000"/>
              </a:spcBef>
              <a:buClrTx/>
              <a:buSzTx/>
              <a:buFontTx/>
              <a:buNone/>
            </a:pPr>
            <a:r>
              <a:rPr lang="en-US" sz="2400" b="1" dirty="0">
                <a:solidFill>
                  <a:srgbClr val="C00000"/>
                </a:solidFill>
                <a:latin typeface="Tahoma" panose="020B0604030504040204" pitchFamily="34" charset="0"/>
                <a:cs typeface="Arial" panose="020B0604020202020204" pitchFamily="34" charset="0"/>
              </a:rPr>
              <a:t>Getting the representative sample to the detector</a:t>
            </a:r>
          </a:p>
          <a:p>
            <a:pPr algn="just" eaLnBrk="1" hangingPunct="1">
              <a:spcBef>
                <a:spcPct val="50000"/>
              </a:spcBef>
              <a:buClrTx/>
              <a:buSzTx/>
              <a:buFontTx/>
              <a:buNone/>
            </a:pPr>
            <a:r>
              <a:rPr lang="en-US" sz="2400" dirty="0">
                <a:latin typeface="Tahoma" panose="020B0604030504040204" pitchFamily="34" charset="0"/>
                <a:cs typeface="Arial" panose="020B0604020202020204" pitchFamily="34" charset="0"/>
              </a:rPr>
              <a:t>Many sampling instruments have some kind of devices on the inlet to exclude unwanted materials.  i.e.:</a:t>
            </a:r>
          </a:p>
          <a:p>
            <a:pPr algn="just" eaLnBrk="1" hangingPunct="1">
              <a:spcBef>
                <a:spcPct val="50000"/>
              </a:spcBef>
              <a:buClrTx/>
              <a:buSzTx/>
              <a:buFontTx/>
              <a:buNone/>
            </a:pPr>
            <a:endParaRPr lang="en-US" sz="2400" dirty="0">
              <a:latin typeface="Tahoma" panose="020B0604030504040204" pitchFamily="34" charset="0"/>
              <a:cs typeface="Arial" panose="020B0604020202020204" pitchFamily="34" charset="0"/>
            </a:endParaRPr>
          </a:p>
          <a:p>
            <a:pPr algn="just" eaLnBrk="1" hangingPunct="1">
              <a:spcBef>
                <a:spcPct val="50000"/>
              </a:spcBef>
              <a:buClrTx/>
              <a:buSzTx/>
              <a:buFontTx/>
              <a:buChar char="-"/>
            </a:pPr>
            <a:r>
              <a:rPr lang="en-US" sz="2400" dirty="0">
                <a:latin typeface="Tahoma" panose="020B0604030504040204" pitchFamily="34" charset="0"/>
                <a:cs typeface="Arial" panose="020B0604020202020204" pitchFamily="34" charset="0"/>
              </a:rPr>
              <a:t>Insects sucked into a particulate sampler nozzle lead to erroneously high readings.</a:t>
            </a:r>
          </a:p>
          <a:p>
            <a:pPr algn="just" eaLnBrk="1" hangingPunct="1">
              <a:spcBef>
                <a:spcPct val="50000"/>
              </a:spcBef>
              <a:buClrTx/>
              <a:buSzTx/>
              <a:buFontTx/>
              <a:buChar char="-"/>
            </a:pPr>
            <a:endParaRPr lang="en-US" sz="2400" dirty="0">
              <a:latin typeface="Tahoma" panose="020B0604030504040204" pitchFamily="34" charset="0"/>
              <a:cs typeface="Arial" panose="020B0604020202020204" pitchFamily="34" charset="0"/>
            </a:endParaRPr>
          </a:p>
          <a:p>
            <a:pPr algn="just" eaLnBrk="1" hangingPunct="1">
              <a:spcBef>
                <a:spcPct val="50000"/>
              </a:spcBef>
              <a:buClrTx/>
              <a:buSzTx/>
              <a:buFontTx/>
              <a:buNone/>
            </a:pPr>
            <a:r>
              <a:rPr lang="en-US" sz="2400" dirty="0">
                <a:latin typeface="Tahoma" panose="020B0604030504040204" pitchFamily="34" charset="0"/>
                <a:cs typeface="Arial" panose="020B0604020202020204" pitchFamily="34" charset="0"/>
              </a:rPr>
              <a:t>-Dust particles of less health concern that weigh more than all of the fine particles.</a:t>
            </a:r>
          </a:p>
        </p:txBody>
      </p:sp>
      <p:sp>
        <p:nvSpPr>
          <p:cNvPr id="4" name="Unvan 3"/>
          <p:cNvSpPr>
            <a:spLocks noGrp="1"/>
          </p:cNvSpPr>
          <p:nvPr>
            <p:ph type="title"/>
          </p:nvPr>
        </p:nvSpPr>
        <p:spPr/>
        <p:txBody>
          <a:bodyPr/>
          <a:lstStyle/>
          <a:p>
            <a:endParaRPr lang="tr-TR"/>
          </a:p>
        </p:txBody>
      </p:sp>
    </p:spTree>
    <p:extLst>
      <p:ext uri="{BB962C8B-B14F-4D97-AF65-F5344CB8AC3E}">
        <p14:creationId xmlns:p14="http://schemas.microsoft.com/office/powerpoint/2010/main" val="677525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415636" y="2189020"/>
            <a:ext cx="1151312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eaLnBrk="1" hangingPunct="1">
              <a:spcBef>
                <a:spcPct val="50000"/>
              </a:spcBef>
              <a:buClrTx/>
              <a:buSzTx/>
              <a:buFontTx/>
              <a:buNone/>
            </a:pPr>
            <a:r>
              <a:rPr lang="en-US" sz="2400" b="1" dirty="0">
                <a:solidFill>
                  <a:srgbClr val="C00000"/>
                </a:solidFill>
                <a:latin typeface="Tahoma" panose="020B0604030504040204" pitchFamily="34" charset="0"/>
                <a:cs typeface="Arial" panose="020B0604020202020204" pitchFamily="34" charset="0"/>
              </a:rPr>
              <a:t>Consistency between inlet excluding materials and modification of analysis.</a:t>
            </a:r>
          </a:p>
          <a:p>
            <a:pPr algn="just" eaLnBrk="1" hangingPunct="1">
              <a:spcBef>
                <a:spcPct val="50000"/>
              </a:spcBef>
              <a:buClrTx/>
              <a:buSzTx/>
              <a:buFontTx/>
              <a:buNone/>
            </a:pPr>
            <a:r>
              <a:rPr lang="en-US" sz="2400" dirty="0">
                <a:latin typeface="Tahoma" panose="020B0604030504040204" pitchFamily="34" charset="0"/>
                <a:cs typeface="Arial" panose="020B0604020202020204" pitchFamily="34" charset="0"/>
              </a:rPr>
              <a:t>EPA modified its particulate samplers in 1987 and in 1997.</a:t>
            </a:r>
          </a:p>
          <a:p>
            <a:pPr algn="just" eaLnBrk="1" hangingPunct="1">
              <a:spcBef>
                <a:spcPct val="50000"/>
              </a:spcBef>
              <a:buClrTx/>
              <a:buSzTx/>
              <a:buFont typeface="Arial" panose="020B0604020202020204" pitchFamily="34" charset="0"/>
              <a:buChar char="•"/>
            </a:pPr>
            <a:r>
              <a:rPr lang="en-US" sz="2400" dirty="0">
                <a:latin typeface="Tahoma" panose="020B0604030504040204" pitchFamily="34" charset="0"/>
                <a:cs typeface="Arial" panose="020B0604020202020204" pitchFamily="34" charset="0"/>
              </a:rPr>
              <a:t>Before 1987, the sampler inlet was designed to exclude all particles larger than 50 micron, the quantity sampled was called Total Suspended particulate ( TSP). </a:t>
            </a:r>
          </a:p>
          <a:p>
            <a:pPr algn="just" eaLnBrk="1" hangingPunct="1">
              <a:spcBef>
                <a:spcPct val="50000"/>
              </a:spcBef>
              <a:buClrTx/>
              <a:buSzTx/>
              <a:buFont typeface="Arial" panose="020B0604020202020204" pitchFamily="34" charset="0"/>
              <a:buChar char="•"/>
            </a:pPr>
            <a:endParaRPr lang="en-US" sz="2400" dirty="0">
              <a:latin typeface="Tahoma" panose="020B0604030504040204" pitchFamily="34" charset="0"/>
              <a:cs typeface="Arial" panose="020B0604020202020204" pitchFamily="34" charset="0"/>
            </a:endParaRPr>
          </a:p>
          <a:p>
            <a:pPr algn="just" eaLnBrk="1" hangingPunct="1">
              <a:spcBef>
                <a:spcPct val="50000"/>
              </a:spcBef>
              <a:buClrTx/>
              <a:buSzTx/>
              <a:buFont typeface="Arial" panose="020B0604020202020204" pitchFamily="34" charset="0"/>
              <a:buChar char="•"/>
            </a:pPr>
            <a:r>
              <a:rPr lang="en-US" sz="2400" dirty="0">
                <a:latin typeface="Tahoma" panose="020B0604030504040204" pitchFamily="34" charset="0"/>
                <a:cs typeface="Arial" panose="020B0604020202020204" pitchFamily="34" charset="0"/>
              </a:rPr>
              <a:t>The 1987 modification changed the inlet to exclude all particles larger than 10 micron, the quantity sampled is called PM10.</a:t>
            </a:r>
            <a:endParaRPr lang="en-US" sz="2400" i="1" dirty="0">
              <a:latin typeface="Tahoma" panose="020B0604030504040204" pitchFamily="34" charset="0"/>
              <a:cs typeface="Arial" panose="020B0604020202020204" pitchFamily="34" charset="0"/>
            </a:endParaRPr>
          </a:p>
        </p:txBody>
      </p:sp>
      <p:sp>
        <p:nvSpPr>
          <p:cNvPr id="4" name="Unvan 3"/>
          <p:cNvSpPr>
            <a:spLocks noGrp="1"/>
          </p:cNvSpPr>
          <p:nvPr>
            <p:ph type="title"/>
          </p:nvPr>
        </p:nvSpPr>
        <p:spPr/>
        <p:txBody>
          <a:bodyPr/>
          <a:lstStyle/>
          <a:p>
            <a:endParaRPr lang="tr-TR"/>
          </a:p>
        </p:txBody>
      </p:sp>
    </p:spTree>
    <p:extLst>
      <p:ext uri="{BB962C8B-B14F-4D97-AF65-F5344CB8AC3E}">
        <p14:creationId xmlns:p14="http://schemas.microsoft.com/office/powerpoint/2010/main" val="1491756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553048" y="2088571"/>
            <a:ext cx="10949688"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eaLnBrk="1" hangingPunct="1">
              <a:spcBef>
                <a:spcPct val="50000"/>
              </a:spcBef>
              <a:buClrTx/>
              <a:buSzTx/>
              <a:buFont typeface="Arial" panose="020B0604020202020204" pitchFamily="34" charset="0"/>
              <a:buChar char="•"/>
            </a:pPr>
            <a:r>
              <a:rPr lang="en-US" sz="2400" dirty="0">
                <a:latin typeface="Tahoma" panose="020B0604030504040204" pitchFamily="34" charset="0"/>
                <a:cs typeface="Arial" panose="020B0604020202020204" pitchFamily="34" charset="0"/>
              </a:rPr>
              <a:t>The 1997 modification changed the inlet again to exclude all particles larger than 2.5 micron. (PM2.5 or smaller), and also changed the flow rate.</a:t>
            </a:r>
          </a:p>
          <a:p>
            <a:pPr algn="just" eaLnBrk="1" hangingPunct="1">
              <a:spcBef>
                <a:spcPct val="50000"/>
              </a:spcBef>
              <a:buClrTx/>
              <a:buSzTx/>
              <a:buFont typeface="Arial" panose="020B0604020202020204" pitchFamily="34" charset="0"/>
              <a:buChar char="•"/>
            </a:pPr>
            <a:endParaRPr lang="en-US" sz="2400" dirty="0">
              <a:latin typeface="Tahoma" panose="020B0604030504040204" pitchFamily="34" charset="0"/>
              <a:cs typeface="Arial" panose="020B0604020202020204" pitchFamily="34" charset="0"/>
            </a:endParaRPr>
          </a:p>
          <a:p>
            <a:pPr algn="just" eaLnBrk="1" hangingPunct="1">
              <a:spcBef>
                <a:spcPct val="50000"/>
              </a:spcBef>
              <a:buClrTx/>
              <a:buSzTx/>
              <a:buFont typeface="Arial" panose="020B0604020202020204" pitchFamily="34" charset="0"/>
              <a:buChar char="•"/>
            </a:pPr>
            <a:r>
              <a:rPr lang="en-US" sz="2400" dirty="0">
                <a:latin typeface="Tahoma" panose="020B0604030504040204" pitchFamily="34" charset="0"/>
                <a:cs typeface="Arial" panose="020B0604020202020204" pitchFamily="34" charset="0"/>
              </a:rPr>
              <a:t>In sampling device, gases may condense in the sampling device, or react with the solids encounter there.</a:t>
            </a:r>
          </a:p>
          <a:p>
            <a:pPr algn="just" eaLnBrk="1" hangingPunct="1">
              <a:spcBef>
                <a:spcPct val="50000"/>
              </a:spcBef>
              <a:buClrTx/>
              <a:buSzTx/>
              <a:buFont typeface="Arial" panose="020B0604020202020204" pitchFamily="34" charset="0"/>
              <a:buChar char="•"/>
            </a:pPr>
            <a:endParaRPr lang="en-US" sz="2400" dirty="0">
              <a:latin typeface="Tahoma" panose="020B0604030504040204" pitchFamily="34" charset="0"/>
              <a:cs typeface="Arial" panose="020B0604020202020204" pitchFamily="34" charset="0"/>
            </a:endParaRPr>
          </a:p>
          <a:p>
            <a:pPr algn="just" eaLnBrk="1" hangingPunct="1">
              <a:spcBef>
                <a:spcPct val="50000"/>
              </a:spcBef>
              <a:buClrTx/>
              <a:buSzTx/>
              <a:buFont typeface="Arial" panose="020B0604020202020204" pitchFamily="34" charset="0"/>
              <a:buChar char="•"/>
            </a:pPr>
            <a:r>
              <a:rPr lang="en-US" sz="2400" dirty="0">
                <a:latin typeface="Tahoma" panose="020B0604030504040204" pitchFamily="34" charset="0"/>
                <a:cs typeface="Arial" panose="020B0604020202020204" pitchFamily="34" charset="0"/>
              </a:rPr>
              <a:t>Many combustion stack gases have a high water content and will condense on the walls of unheated sampling probe. In such cases, probes are normally heated to prevent this.</a:t>
            </a:r>
          </a:p>
        </p:txBody>
      </p:sp>
      <p:sp>
        <p:nvSpPr>
          <p:cNvPr id="4" name="Unvan 3"/>
          <p:cNvSpPr>
            <a:spLocks noGrp="1"/>
          </p:cNvSpPr>
          <p:nvPr>
            <p:ph type="title"/>
          </p:nvPr>
        </p:nvSpPr>
        <p:spPr/>
        <p:txBody>
          <a:bodyPr/>
          <a:lstStyle/>
          <a:p>
            <a:endParaRPr lang="tr-TR"/>
          </a:p>
        </p:txBody>
      </p:sp>
    </p:spTree>
    <p:extLst>
      <p:ext uri="{BB962C8B-B14F-4D97-AF65-F5344CB8AC3E}">
        <p14:creationId xmlns:p14="http://schemas.microsoft.com/office/powerpoint/2010/main" val="2354802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575894" y="1932708"/>
            <a:ext cx="10196945"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eaLnBrk="1" hangingPunct="1">
              <a:lnSpc>
                <a:spcPct val="150000"/>
              </a:lnSpc>
              <a:spcBef>
                <a:spcPct val="50000"/>
              </a:spcBef>
              <a:buClrTx/>
              <a:buSzTx/>
              <a:buFontTx/>
              <a:buChar char="-"/>
            </a:pPr>
            <a:r>
              <a:rPr lang="en-US" sz="2800" dirty="0">
                <a:latin typeface="Arial" panose="020B0604020202020204" pitchFamily="34" charset="0"/>
                <a:cs typeface="Arial" panose="020B0604020202020204" pitchFamily="34" charset="0"/>
              </a:rPr>
              <a:t>If a grab sample is to be brought to the lab for analysis, the sample container should be from appropriate material and well pretreated according to the </a:t>
            </a:r>
            <a:r>
              <a:rPr lang="en-US" sz="2800" dirty="0" err="1">
                <a:latin typeface="Arial" panose="020B0604020202020204" pitchFamily="34" charset="0"/>
                <a:cs typeface="Arial" panose="020B0604020202020204" pitchFamily="34" charset="0"/>
              </a:rPr>
              <a:t>analyte</a:t>
            </a:r>
            <a:r>
              <a:rPr lang="en-US" sz="2800" dirty="0">
                <a:latin typeface="Arial" panose="020B0604020202020204" pitchFamily="34" charset="0"/>
                <a:cs typeface="Arial" panose="020B0604020202020204" pitchFamily="34" charset="0"/>
              </a:rPr>
              <a:t> type</a:t>
            </a:r>
            <a:r>
              <a:rPr lang="x-none" sz="2800"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a:p>
            <a:pPr algn="just" eaLnBrk="1" hangingPunct="1">
              <a:lnSpc>
                <a:spcPct val="150000"/>
              </a:lnSpc>
              <a:spcBef>
                <a:spcPct val="50000"/>
              </a:spcBef>
              <a:buClrTx/>
              <a:buSzTx/>
              <a:buFontTx/>
              <a:buChar char="-"/>
            </a:pPr>
            <a:endParaRPr lang="en-US" sz="2800" dirty="0">
              <a:latin typeface="Arial" panose="020B0604020202020204" pitchFamily="34" charset="0"/>
              <a:cs typeface="Arial" panose="020B0604020202020204" pitchFamily="34" charset="0"/>
            </a:endParaRPr>
          </a:p>
          <a:p>
            <a:pPr algn="just" eaLnBrk="1" hangingPunct="1">
              <a:lnSpc>
                <a:spcPct val="150000"/>
              </a:lnSpc>
              <a:spcBef>
                <a:spcPct val="50000"/>
              </a:spcBef>
              <a:buClrTx/>
              <a:buSzTx/>
              <a:buFontTx/>
              <a:buNone/>
            </a:pPr>
            <a:r>
              <a:rPr lang="en-US" sz="2800" dirty="0">
                <a:latin typeface="Arial" panose="020B0604020202020204" pitchFamily="34" charset="0"/>
                <a:cs typeface="Arial" panose="020B0604020202020204" pitchFamily="34" charset="0"/>
              </a:rPr>
              <a:t> i.e. glass containers can react with some air pollutants.</a:t>
            </a:r>
          </a:p>
        </p:txBody>
      </p:sp>
      <p:sp>
        <p:nvSpPr>
          <p:cNvPr id="4" name="Unvan 3"/>
          <p:cNvSpPr>
            <a:spLocks noGrp="1"/>
          </p:cNvSpPr>
          <p:nvPr>
            <p:ph type="title"/>
          </p:nvPr>
        </p:nvSpPr>
        <p:spPr/>
        <p:txBody>
          <a:bodyPr/>
          <a:lstStyle/>
          <a:p>
            <a:endParaRPr lang="tr-TR"/>
          </a:p>
        </p:txBody>
      </p:sp>
    </p:spTree>
    <p:extLst>
      <p:ext uri="{BB962C8B-B14F-4D97-AF65-F5344CB8AC3E}">
        <p14:creationId xmlns:p14="http://schemas.microsoft.com/office/powerpoint/2010/main" val="3282394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1752600" y="304800"/>
            <a:ext cx="876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eaLnBrk="1" hangingPunct="1">
              <a:spcBef>
                <a:spcPct val="50000"/>
              </a:spcBef>
              <a:buClrTx/>
              <a:buSzTx/>
              <a:buFontTx/>
              <a:buNone/>
            </a:pPr>
            <a:endParaRPr lang="x-none" sz="3200">
              <a:latin typeface="Tahoma" panose="020B0604030504040204" pitchFamily="34" charset="0"/>
              <a:cs typeface="Arial" panose="020B0604020202020204" pitchFamily="34" charset="0"/>
            </a:endParaRPr>
          </a:p>
        </p:txBody>
      </p:sp>
      <p:sp>
        <p:nvSpPr>
          <p:cNvPr id="30723" name="Text Box 5"/>
          <p:cNvSpPr txBox="1">
            <a:spLocks noChangeArrowheads="1"/>
          </p:cNvSpPr>
          <p:nvPr/>
        </p:nvSpPr>
        <p:spPr bwMode="auto">
          <a:xfrm>
            <a:off x="921326" y="2142848"/>
            <a:ext cx="1005147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eaLnBrk="1" hangingPunct="1">
              <a:lnSpc>
                <a:spcPct val="150000"/>
              </a:lnSpc>
              <a:spcBef>
                <a:spcPct val="50000"/>
              </a:spcBef>
              <a:buClrTx/>
              <a:buSzTx/>
              <a:buFontTx/>
              <a:buNone/>
            </a:pPr>
            <a:r>
              <a:rPr lang="en-US" sz="2400" b="1" dirty="0">
                <a:solidFill>
                  <a:srgbClr val="C00000"/>
                </a:solidFill>
                <a:latin typeface="Arial" panose="020B0604020202020204" pitchFamily="34" charset="0"/>
                <a:cs typeface="Arial" panose="020B0604020202020204" pitchFamily="34" charset="0"/>
              </a:rPr>
              <a:t>Concentration Determination</a:t>
            </a:r>
          </a:p>
          <a:p>
            <a:pPr algn="just" eaLnBrk="1" hangingPunct="1">
              <a:lnSpc>
                <a:spcPct val="150000"/>
              </a:lnSpc>
              <a:spcBef>
                <a:spcPct val="50000"/>
              </a:spcBef>
              <a:buClrTx/>
              <a:buSzTx/>
              <a:buFont typeface="Arial" panose="020B0604020202020204" pitchFamily="34" charset="0"/>
              <a:buChar char="•"/>
            </a:pPr>
            <a:r>
              <a:rPr lang="en-US" sz="2400" dirty="0">
                <a:latin typeface="Arial" panose="020B0604020202020204" pitchFamily="34" charset="0"/>
                <a:cs typeface="Arial" panose="020B0604020202020204" pitchFamily="34" charset="0"/>
              </a:rPr>
              <a:t>After sampling representatively and correctly, determination of </a:t>
            </a:r>
            <a:r>
              <a:rPr lang="en-US" sz="2400" dirty="0" err="1">
                <a:latin typeface="Arial" panose="020B0604020202020204" pitchFamily="34" charset="0"/>
                <a:cs typeface="Arial" panose="020B0604020202020204" pitchFamily="34" charset="0"/>
              </a:rPr>
              <a:t>analyte</a:t>
            </a:r>
            <a:r>
              <a:rPr lang="en-US" sz="2400" dirty="0">
                <a:latin typeface="Arial" panose="020B0604020202020204" pitchFamily="34" charset="0"/>
                <a:cs typeface="Arial" panose="020B0604020202020204" pitchFamily="34" charset="0"/>
              </a:rPr>
              <a:t> concentration is followed.</a:t>
            </a:r>
          </a:p>
          <a:p>
            <a:pPr algn="just" eaLnBrk="1" hangingPunct="1">
              <a:lnSpc>
                <a:spcPct val="150000"/>
              </a:lnSpc>
              <a:spcBef>
                <a:spcPct val="50000"/>
              </a:spcBef>
              <a:buClrTx/>
              <a:buSzTx/>
              <a:buFont typeface="Arial" panose="020B0604020202020204" pitchFamily="34" charset="0"/>
              <a:buChar char="•"/>
            </a:pPr>
            <a:r>
              <a:rPr lang="en-US" sz="2400" dirty="0">
                <a:latin typeface="Arial" panose="020B0604020202020204" pitchFamily="34" charset="0"/>
                <a:cs typeface="Arial" panose="020B0604020202020204" pitchFamily="34" charset="0"/>
              </a:rPr>
              <a:t>For some pollutants, can be measured easily by real time instruments.</a:t>
            </a:r>
          </a:p>
          <a:p>
            <a:pPr algn="just" eaLnBrk="1" hangingPunct="1">
              <a:lnSpc>
                <a:spcPct val="150000"/>
              </a:lnSpc>
              <a:spcBef>
                <a:spcPct val="50000"/>
              </a:spcBef>
              <a:buClrTx/>
              <a:buSzTx/>
              <a:buFont typeface="Arial" panose="020B0604020202020204" pitchFamily="34" charset="0"/>
              <a:buChar char="•"/>
            </a:pPr>
            <a:r>
              <a:rPr lang="en-US" sz="2400" dirty="0">
                <a:latin typeface="Arial" panose="020B0604020202020204" pitchFamily="34" charset="0"/>
                <a:cs typeface="Arial" panose="020B0604020202020204" pitchFamily="34" charset="0"/>
              </a:rPr>
              <a:t>Most of these operate optically, due to absorbance and transmittance at a particulate wavelength. i.e.</a:t>
            </a:r>
            <a:r>
              <a:rPr lang="x-none"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Spectrophotometric methods.</a:t>
            </a:r>
          </a:p>
        </p:txBody>
      </p:sp>
      <p:sp>
        <p:nvSpPr>
          <p:cNvPr id="4" name="Unvan 3"/>
          <p:cNvSpPr>
            <a:spLocks noGrp="1"/>
          </p:cNvSpPr>
          <p:nvPr>
            <p:ph type="title"/>
          </p:nvPr>
        </p:nvSpPr>
        <p:spPr/>
        <p:txBody>
          <a:bodyPr/>
          <a:lstStyle/>
          <a:p>
            <a:endParaRPr lang="tr-TR"/>
          </a:p>
        </p:txBody>
      </p:sp>
    </p:spTree>
    <p:extLst>
      <p:ext uri="{BB962C8B-B14F-4D97-AF65-F5344CB8AC3E}">
        <p14:creationId xmlns:p14="http://schemas.microsoft.com/office/powerpoint/2010/main" val="2254587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1192" y="1024274"/>
            <a:ext cx="11029616" cy="1013800"/>
          </a:xfrm>
        </p:spPr>
        <p:txBody>
          <a:bodyPr>
            <a:normAutofit fontScale="90000"/>
          </a:bodyPr>
          <a:lstStyle/>
          <a:p>
            <a:r>
              <a:rPr lang="en-US" b="1" dirty="0"/>
              <a:t>Health and </a:t>
            </a:r>
            <a:r>
              <a:rPr lang="en-US" b="1" dirty="0" err="1" smtClean="0"/>
              <a:t>Env</a:t>
            </a:r>
            <a:r>
              <a:rPr lang="tr-TR" b="1" dirty="0" smtClean="0"/>
              <a:t>I</a:t>
            </a:r>
            <a:r>
              <a:rPr lang="en-US" b="1" dirty="0" err="1" smtClean="0"/>
              <a:t>ronmental</a:t>
            </a:r>
            <a:r>
              <a:rPr lang="en-US" b="1" dirty="0" smtClean="0"/>
              <a:t> </a:t>
            </a:r>
            <a:r>
              <a:rPr lang="en-US" b="1" dirty="0"/>
              <a:t>Effects of Hazardous </a:t>
            </a:r>
            <a:r>
              <a:rPr lang="en-US" b="1" dirty="0" smtClean="0"/>
              <a:t>A</a:t>
            </a:r>
            <a:r>
              <a:rPr lang="tr-TR" b="1" dirty="0"/>
              <a:t>I</a:t>
            </a:r>
            <a:r>
              <a:rPr lang="en-US" b="1" dirty="0" smtClean="0"/>
              <a:t>r </a:t>
            </a:r>
            <a:r>
              <a:rPr lang="en-US" b="1" dirty="0"/>
              <a:t>Pollutants</a:t>
            </a:r>
            <a:br>
              <a:rPr lang="en-US" b="1" dirty="0"/>
            </a:br>
            <a:endParaRPr lang="tr-TR" dirty="0"/>
          </a:p>
        </p:txBody>
      </p:sp>
      <p:sp>
        <p:nvSpPr>
          <p:cNvPr id="3" name="İçerik Yer Tutucusu 2"/>
          <p:cNvSpPr>
            <a:spLocks noGrp="1"/>
          </p:cNvSpPr>
          <p:nvPr>
            <p:ph idx="1"/>
          </p:nvPr>
        </p:nvSpPr>
        <p:spPr>
          <a:xfrm>
            <a:off x="581193" y="2180496"/>
            <a:ext cx="5206544" cy="3678303"/>
          </a:xfrm>
        </p:spPr>
        <p:txBody>
          <a:bodyPr/>
          <a:lstStyle/>
          <a:p>
            <a:r>
              <a:rPr lang="en-US" dirty="0"/>
              <a:t>People exposed to toxic air pollutants at sufficient concentrations and durations may have an increased chance of getting cancer or experiencing other serious health effects</a:t>
            </a:r>
            <a:r>
              <a:rPr lang="en-US" dirty="0" smtClean="0"/>
              <a:t>.</a:t>
            </a:r>
            <a:endParaRPr lang="tr-TR" dirty="0" smtClean="0"/>
          </a:p>
          <a:p>
            <a:r>
              <a:rPr lang="en-US" dirty="0"/>
              <a:t>These health effects can include damage to the immune system, as well as neurological, reproductive (e.g., reduced fertility), developmental, respiratory and other health problems.</a:t>
            </a:r>
            <a:endParaRPr lang="tr-TR" dirty="0"/>
          </a:p>
        </p:txBody>
      </p:sp>
      <p:pic>
        <p:nvPicPr>
          <p:cNvPr id="4100" name="Picture 4" descr="Image result for air pollution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2027" y="2180496"/>
            <a:ext cx="4572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5061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Image result for animal air pollution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685" y="2041911"/>
            <a:ext cx="3429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5808519" y="2107760"/>
            <a:ext cx="5802289" cy="3678303"/>
          </a:xfrm>
        </p:spPr>
        <p:txBody>
          <a:bodyPr/>
          <a:lstStyle/>
          <a:p>
            <a:r>
              <a:rPr lang="en-US" dirty="0"/>
              <a:t> In addition to exposure from breathing air toxics, some toxic air pollutants such as mercury can deposit onto soils or surface waters, where they are taken up by plants and ingested by animals and are eventually magnified up through the food chain</a:t>
            </a:r>
            <a:r>
              <a:rPr lang="en-US" dirty="0" smtClean="0"/>
              <a:t>.</a:t>
            </a:r>
            <a:endParaRPr lang="tr-TR" dirty="0" smtClean="0"/>
          </a:p>
          <a:p>
            <a:r>
              <a:rPr lang="en-US" dirty="0"/>
              <a:t>Like humans, animals may experience health problems if exposed to sufficient quantities of air toxics over time. </a:t>
            </a:r>
            <a:endParaRPr lang="tr-TR" dirty="0"/>
          </a:p>
        </p:txBody>
      </p:sp>
      <p:pic>
        <p:nvPicPr>
          <p:cNvPr id="5122" name="Picture 2" descr="Image result for air pollution 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8909" y="3682872"/>
            <a:ext cx="4039610" cy="3014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2086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Resim 3"/>
          <p:cNvPicPr>
            <a:picLocks noChangeAspect="1"/>
          </p:cNvPicPr>
          <p:nvPr/>
        </p:nvPicPr>
        <p:blipFill rotWithShape="1">
          <a:blip r:embed="rId2"/>
          <a:srcRect r="45998"/>
          <a:stretch/>
        </p:blipFill>
        <p:spPr>
          <a:xfrm>
            <a:off x="247984" y="2173538"/>
            <a:ext cx="4502049" cy="2557893"/>
          </a:xfrm>
          <a:prstGeom prst="rect">
            <a:avLst/>
          </a:prstGeom>
        </p:spPr>
      </p:pic>
      <p:pic>
        <p:nvPicPr>
          <p:cNvPr id="5" name="Resim 4"/>
          <p:cNvPicPr>
            <a:picLocks noChangeAspect="1"/>
          </p:cNvPicPr>
          <p:nvPr/>
        </p:nvPicPr>
        <p:blipFill rotWithShape="1">
          <a:blip r:embed="rId3"/>
          <a:srcRect r="46220"/>
          <a:stretch/>
        </p:blipFill>
        <p:spPr>
          <a:xfrm>
            <a:off x="2499008" y="3140255"/>
            <a:ext cx="5578109" cy="3182351"/>
          </a:xfrm>
          <a:prstGeom prst="rect">
            <a:avLst/>
          </a:prstGeom>
        </p:spPr>
      </p:pic>
      <p:pic>
        <p:nvPicPr>
          <p:cNvPr id="6" name="Resim 5"/>
          <p:cNvPicPr>
            <a:picLocks noChangeAspect="1"/>
          </p:cNvPicPr>
          <p:nvPr/>
        </p:nvPicPr>
        <p:blipFill rotWithShape="1">
          <a:blip r:embed="rId4"/>
          <a:srcRect r="45646"/>
          <a:stretch/>
        </p:blipFill>
        <p:spPr>
          <a:xfrm>
            <a:off x="6143658" y="2173538"/>
            <a:ext cx="5467150" cy="3086100"/>
          </a:xfrm>
          <a:prstGeom prst="rect">
            <a:avLst/>
          </a:prstGeom>
        </p:spPr>
      </p:pic>
    </p:spTree>
    <p:extLst>
      <p:ext uri="{BB962C8B-B14F-4D97-AF65-F5344CB8AC3E}">
        <p14:creationId xmlns:p14="http://schemas.microsoft.com/office/powerpoint/2010/main" val="25479373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1981200" y="761680"/>
            <a:ext cx="8229600" cy="1143000"/>
          </a:xfrm>
        </p:spPr>
        <p:txBody>
          <a:bodyPr>
            <a:normAutofit fontScale="90000"/>
          </a:bodyPr>
          <a:lstStyle/>
          <a:p>
            <a:r>
              <a:rPr lang="en-US" b="1" dirty="0"/>
              <a:t>Where do hazardous </a:t>
            </a:r>
            <a:r>
              <a:rPr lang="en-US" b="1" dirty="0" smtClean="0"/>
              <a:t>a</a:t>
            </a:r>
            <a:r>
              <a:rPr lang="tr-TR" b="1" dirty="0" smtClean="0"/>
              <a:t>I</a:t>
            </a:r>
            <a:r>
              <a:rPr lang="en-US" b="1" dirty="0" smtClean="0"/>
              <a:t>r </a:t>
            </a:r>
            <a:r>
              <a:rPr lang="en-US" b="1" dirty="0"/>
              <a:t>pollutants come from?</a:t>
            </a:r>
            <a:br>
              <a:rPr lang="en-US" b="1" dirty="0"/>
            </a:br>
            <a:endParaRPr lang="tr-TR" dirty="0"/>
          </a:p>
        </p:txBody>
      </p:sp>
      <p:sp>
        <p:nvSpPr>
          <p:cNvPr id="5" name="İçerik Yer Tutucusu 4"/>
          <p:cNvSpPr>
            <a:spLocks noGrp="1"/>
          </p:cNvSpPr>
          <p:nvPr>
            <p:ph idx="1"/>
          </p:nvPr>
        </p:nvSpPr>
        <p:spPr>
          <a:xfrm>
            <a:off x="1981200" y="1600202"/>
            <a:ext cx="8229600" cy="2620887"/>
          </a:xfrm>
        </p:spPr>
        <p:txBody>
          <a:bodyPr>
            <a:normAutofit/>
          </a:bodyPr>
          <a:lstStyle/>
          <a:p>
            <a:r>
              <a:rPr lang="en-US" dirty="0"/>
              <a:t>Most air toxics originate from human-made sources, including mobile sources (e.g., cars, trucks, buses) and stationary sources (e.g., factories, refineries, power plants), as well as indoor sources (e.g., some building materials and cleaning solvents). </a:t>
            </a:r>
            <a:endParaRPr lang="tr-TR" dirty="0" smtClean="0"/>
          </a:p>
          <a:p>
            <a:r>
              <a:rPr lang="en-US" dirty="0" smtClean="0"/>
              <a:t>Some </a:t>
            </a:r>
            <a:r>
              <a:rPr lang="en-US" dirty="0"/>
              <a:t>air toxics are also released from natural sources such as volcanic eruptions and forest fires.</a:t>
            </a:r>
            <a:endParaRPr lang="tr-TR" dirty="0"/>
          </a:p>
        </p:txBody>
      </p:sp>
    </p:spTree>
    <p:extLst>
      <p:ext uri="{BB962C8B-B14F-4D97-AF65-F5344CB8AC3E}">
        <p14:creationId xmlns:p14="http://schemas.microsoft.com/office/powerpoint/2010/main" val="32754806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1814945" y="1715956"/>
            <a:ext cx="8229600" cy="2404864"/>
          </a:xfrm>
        </p:spPr>
        <p:txBody>
          <a:bodyPr>
            <a:normAutofit/>
          </a:bodyPr>
          <a:lstStyle/>
          <a:p>
            <a:r>
              <a:rPr lang="en-US" dirty="0" smtClean="0"/>
              <a:t>Drinking water contaminated by toxic air pollutants.</a:t>
            </a:r>
          </a:p>
          <a:p>
            <a:r>
              <a:rPr lang="en-US" dirty="0" smtClean="0"/>
              <a:t>Ingesting contaminated soil. Young children are especially vulnerable because they often ingest soil from their hands or from objects they place in their mouths.</a:t>
            </a:r>
          </a:p>
          <a:p>
            <a:r>
              <a:rPr lang="en-US" dirty="0" smtClean="0"/>
              <a:t>Touching (making skin contact with) contaminated soil, dust, or water (for example, during recreational use of contaminated water bodies).</a:t>
            </a:r>
          </a:p>
          <a:p>
            <a:endParaRPr lang="tr-TR" dirty="0"/>
          </a:p>
        </p:txBody>
      </p:sp>
    </p:spTree>
    <p:extLst>
      <p:ext uri="{BB962C8B-B14F-4D97-AF65-F5344CB8AC3E}">
        <p14:creationId xmlns:p14="http://schemas.microsoft.com/office/powerpoint/2010/main" val="8700273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TM03457464[[fn=Kar Payı]]</Template>
  <TotalTime>1763</TotalTime>
  <Words>2888</Words>
  <Application>Microsoft Macintosh PowerPoint</Application>
  <PresentationFormat>Custom</PresentationFormat>
  <Paragraphs>624</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Kar Payı</vt:lpstr>
      <vt:lpstr>Hazardous-Toxıc AIr Pollutants </vt:lpstr>
      <vt:lpstr>What are Hazardous AIr Pollutants?</vt:lpstr>
      <vt:lpstr>PowerPoint Presentation</vt:lpstr>
      <vt:lpstr>PowerPoint Presentation</vt:lpstr>
      <vt:lpstr>Health and EnvIronmental Effects of Hazardous AIr Pollutants </vt:lpstr>
      <vt:lpstr>PowerPoint Presentation</vt:lpstr>
      <vt:lpstr>PowerPoint Presentation</vt:lpstr>
      <vt:lpstr>Where do hazardous aIr pollutants come from? </vt:lpstr>
      <vt:lpstr>PowerPoint Presentation</vt:lpstr>
      <vt:lpstr>PowerPoint Presentation</vt:lpstr>
      <vt:lpstr>What Is BeIng Done to Reduce Hazardous AIr Pollutants? </vt:lpstr>
      <vt:lpstr>Urban AIr ToxIcs </vt:lpstr>
      <vt:lpstr>What are urban aIr toxIcs?</vt:lpstr>
      <vt:lpstr>PowerPoint Presentation</vt:lpstr>
      <vt:lpstr>Health effects of urban air toxics</vt:lpstr>
      <vt:lpstr>PowerPoint Presentation</vt:lpstr>
      <vt:lpstr>Urban AIr ToxIc Pollutants </vt:lpstr>
      <vt:lpstr>Area Sources of Urban AIr ToxIcs </vt:lpstr>
      <vt:lpstr>PowerPoint Presentation</vt:lpstr>
      <vt:lpstr>PowerPoint Presentation</vt:lpstr>
      <vt:lpstr>Samplıng of hazardous aır pollutants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samplıng poınt selection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Hazardous-Toxıc AIr Pollutants</dc:title>
  <dc:creator>CASPER</dc:creator>
  <cp:lastModifiedBy>egemen sakın</cp:lastModifiedBy>
  <cp:revision>31</cp:revision>
  <dcterms:created xsi:type="dcterms:W3CDTF">2019-11-18T07:39:15Z</dcterms:created>
  <dcterms:modified xsi:type="dcterms:W3CDTF">2019-12-26T07:36:27Z</dcterms:modified>
</cp:coreProperties>
</file>