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8C0D025B-5FD5-4394-82BF-AA5274B7B3BC}" type="datetimeFigureOut">
              <a:rPr lang="tr-TR" smtClean="0"/>
              <a:t>27.02.2024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D78DE81-D3D0-4967-A00E-F6A46F93CEF5}" type="slidenum">
              <a:rPr lang="tr-TR" smtClean="0"/>
              <a:t>‹#›</a:t>
            </a:fld>
            <a:endParaRPr lang="tr-TR"/>
          </a:p>
        </p:txBody>
      </p:sp>
    </p:spTree>
    <p:extLst>
      <p:ext uri="{BB962C8B-B14F-4D97-AF65-F5344CB8AC3E}">
        <p14:creationId xmlns:p14="http://schemas.microsoft.com/office/powerpoint/2010/main" val="480019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C0D025B-5FD5-4394-82BF-AA5274B7B3BC}" type="datetimeFigureOut">
              <a:rPr lang="tr-TR" smtClean="0"/>
              <a:t>27.02.2024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D78DE81-D3D0-4967-A00E-F6A46F93CEF5}" type="slidenum">
              <a:rPr lang="tr-TR" smtClean="0"/>
              <a:t>‹#›</a:t>
            </a:fld>
            <a:endParaRPr lang="tr-TR"/>
          </a:p>
        </p:txBody>
      </p:sp>
    </p:spTree>
    <p:extLst>
      <p:ext uri="{BB962C8B-B14F-4D97-AF65-F5344CB8AC3E}">
        <p14:creationId xmlns:p14="http://schemas.microsoft.com/office/powerpoint/2010/main" val="3626873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C0D025B-5FD5-4394-82BF-AA5274B7B3BC}" type="datetimeFigureOut">
              <a:rPr lang="tr-TR" smtClean="0"/>
              <a:t>27.02.2024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D78DE81-D3D0-4967-A00E-F6A46F93CEF5}" type="slidenum">
              <a:rPr lang="tr-TR" smtClean="0"/>
              <a:t>‹#›</a:t>
            </a:fld>
            <a:endParaRPr lang="tr-TR"/>
          </a:p>
        </p:txBody>
      </p:sp>
    </p:spTree>
    <p:extLst>
      <p:ext uri="{BB962C8B-B14F-4D97-AF65-F5344CB8AC3E}">
        <p14:creationId xmlns:p14="http://schemas.microsoft.com/office/powerpoint/2010/main" val="2896799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C0D025B-5FD5-4394-82BF-AA5274B7B3BC}" type="datetimeFigureOut">
              <a:rPr lang="tr-TR" smtClean="0"/>
              <a:t>27.02.2024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D78DE81-D3D0-4967-A00E-F6A46F93CEF5}" type="slidenum">
              <a:rPr lang="tr-TR" smtClean="0"/>
              <a:t>‹#›</a:t>
            </a:fld>
            <a:endParaRPr lang="tr-TR"/>
          </a:p>
        </p:txBody>
      </p:sp>
    </p:spTree>
    <p:extLst>
      <p:ext uri="{BB962C8B-B14F-4D97-AF65-F5344CB8AC3E}">
        <p14:creationId xmlns:p14="http://schemas.microsoft.com/office/powerpoint/2010/main" val="8236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8C0D025B-5FD5-4394-82BF-AA5274B7B3BC}" type="datetimeFigureOut">
              <a:rPr lang="tr-TR" smtClean="0"/>
              <a:t>27.02.2024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D78DE81-D3D0-4967-A00E-F6A46F93CEF5}" type="slidenum">
              <a:rPr lang="tr-TR" smtClean="0"/>
              <a:t>‹#›</a:t>
            </a:fld>
            <a:endParaRPr lang="tr-TR"/>
          </a:p>
        </p:txBody>
      </p:sp>
    </p:spTree>
    <p:extLst>
      <p:ext uri="{BB962C8B-B14F-4D97-AF65-F5344CB8AC3E}">
        <p14:creationId xmlns:p14="http://schemas.microsoft.com/office/powerpoint/2010/main" val="2619616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C0D025B-5FD5-4394-82BF-AA5274B7B3BC}" type="datetimeFigureOut">
              <a:rPr lang="tr-TR" smtClean="0"/>
              <a:t>27.02.2024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D78DE81-D3D0-4967-A00E-F6A46F93CEF5}" type="slidenum">
              <a:rPr lang="tr-TR" smtClean="0"/>
              <a:t>‹#›</a:t>
            </a:fld>
            <a:endParaRPr lang="tr-TR"/>
          </a:p>
        </p:txBody>
      </p:sp>
    </p:spTree>
    <p:extLst>
      <p:ext uri="{BB962C8B-B14F-4D97-AF65-F5344CB8AC3E}">
        <p14:creationId xmlns:p14="http://schemas.microsoft.com/office/powerpoint/2010/main" val="2454211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C0D025B-5FD5-4394-82BF-AA5274B7B3BC}" type="datetimeFigureOut">
              <a:rPr lang="tr-TR" smtClean="0"/>
              <a:t>27.02.2024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D78DE81-D3D0-4967-A00E-F6A46F93CEF5}" type="slidenum">
              <a:rPr lang="tr-TR" smtClean="0"/>
              <a:t>‹#›</a:t>
            </a:fld>
            <a:endParaRPr lang="tr-TR"/>
          </a:p>
        </p:txBody>
      </p:sp>
    </p:spTree>
    <p:extLst>
      <p:ext uri="{BB962C8B-B14F-4D97-AF65-F5344CB8AC3E}">
        <p14:creationId xmlns:p14="http://schemas.microsoft.com/office/powerpoint/2010/main" val="3618530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C0D025B-5FD5-4394-82BF-AA5274B7B3BC}" type="datetimeFigureOut">
              <a:rPr lang="tr-TR" smtClean="0"/>
              <a:t>27.02.2024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D78DE81-D3D0-4967-A00E-F6A46F93CEF5}" type="slidenum">
              <a:rPr lang="tr-TR" smtClean="0"/>
              <a:t>‹#›</a:t>
            </a:fld>
            <a:endParaRPr lang="tr-TR"/>
          </a:p>
        </p:txBody>
      </p:sp>
    </p:spTree>
    <p:extLst>
      <p:ext uri="{BB962C8B-B14F-4D97-AF65-F5344CB8AC3E}">
        <p14:creationId xmlns:p14="http://schemas.microsoft.com/office/powerpoint/2010/main" val="1310620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C0D025B-5FD5-4394-82BF-AA5274B7B3BC}" type="datetimeFigureOut">
              <a:rPr lang="tr-TR" smtClean="0"/>
              <a:t>27.02.2024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D78DE81-D3D0-4967-A00E-F6A46F93CEF5}" type="slidenum">
              <a:rPr lang="tr-TR" smtClean="0"/>
              <a:t>‹#›</a:t>
            </a:fld>
            <a:endParaRPr lang="tr-TR"/>
          </a:p>
        </p:txBody>
      </p:sp>
    </p:spTree>
    <p:extLst>
      <p:ext uri="{BB962C8B-B14F-4D97-AF65-F5344CB8AC3E}">
        <p14:creationId xmlns:p14="http://schemas.microsoft.com/office/powerpoint/2010/main" val="2654326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C0D025B-5FD5-4394-82BF-AA5274B7B3BC}" type="datetimeFigureOut">
              <a:rPr lang="tr-TR" smtClean="0"/>
              <a:t>27.02.2024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D78DE81-D3D0-4967-A00E-F6A46F93CEF5}" type="slidenum">
              <a:rPr lang="tr-TR" smtClean="0"/>
              <a:t>‹#›</a:t>
            </a:fld>
            <a:endParaRPr lang="tr-TR"/>
          </a:p>
        </p:txBody>
      </p:sp>
    </p:spTree>
    <p:extLst>
      <p:ext uri="{BB962C8B-B14F-4D97-AF65-F5344CB8AC3E}">
        <p14:creationId xmlns:p14="http://schemas.microsoft.com/office/powerpoint/2010/main" val="3285569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C0D025B-5FD5-4394-82BF-AA5274B7B3BC}" type="datetimeFigureOut">
              <a:rPr lang="tr-TR" smtClean="0"/>
              <a:t>27.02.2024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D78DE81-D3D0-4967-A00E-F6A46F93CEF5}" type="slidenum">
              <a:rPr lang="tr-TR" smtClean="0"/>
              <a:t>‹#›</a:t>
            </a:fld>
            <a:endParaRPr lang="tr-TR"/>
          </a:p>
        </p:txBody>
      </p:sp>
    </p:spTree>
    <p:extLst>
      <p:ext uri="{BB962C8B-B14F-4D97-AF65-F5344CB8AC3E}">
        <p14:creationId xmlns:p14="http://schemas.microsoft.com/office/powerpoint/2010/main" val="115841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0D025B-5FD5-4394-82BF-AA5274B7B3BC}" type="datetimeFigureOut">
              <a:rPr lang="tr-TR" smtClean="0"/>
              <a:t>27.02.2024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78DE81-D3D0-4967-A00E-F6A46F93CEF5}" type="slidenum">
              <a:rPr lang="tr-TR" smtClean="0"/>
              <a:t>‹#›</a:t>
            </a:fld>
            <a:endParaRPr lang="tr-TR"/>
          </a:p>
        </p:txBody>
      </p:sp>
    </p:spTree>
    <p:extLst>
      <p:ext uri="{BB962C8B-B14F-4D97-AF65-F5344CB8AC3E}">
        <p14:creationId xmlns:p14="http://schemas.microsoft.com/office/powerpoint/2010/main" val="13258490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4800" dirty="0" smtClean="0">
                <a:latin typeface="+mn-lt"/>
              </a:rPr>
              <a:t>ÖN LİSANS FARABİ DEĞİŞİM PROGRAMI</a:t>
            </a:r>
            <a:endParaRPr lang="tr-TR" sz="4800" dirty="0">
              <a:latin typeface="+mn-lt"/>
            </a:endParaRPr>
          </a:p>
        </p:txBody>
      </p:sp>
      <p:sp>
        <p:nvSpPr>
          <p:cNvPr id="3" name="Alt Başlık 2"/>
          <p:cNvSpPr>
            <a:spLocks noGrp="1"/>
          </p:cNvSpPr>
          <p:nvPr>
            <p:ph type="subTitle" idx="1"/>
          </p:nvPr>
        </p:nvSpPr>
        <p:spPr>
          <a:xfrm>
            <a:off x="1382684" y="4158991"/>
            <a:ext cx="9144000" cy="1655762"/>
          </a:xfrm>
        </p:spPr>
        <p:txBody>
          <a:bodyPr>
            <a:normAutofit/>
          </a:bodyPr>
          <a:lstStyle/>
          <a:p>
            <a:r>
              <a:rPr lang="tr-TR" sz="4000" smtClean="0"/>
              <a:t>ÖĞR.GÖR.DR.GÜLŞAH BAĞÇIVAN</a:t>
            </a:r>
          </a:p>
          <a:p>
            <a:endParaRPr lang="tr-TR" sz="4000" dirty="0"/>
          </a:p>
        </p:txBody>
      </p:sp>
    </p:spTree>
    <p:extLst>
      <p:ext uri="{BB962C8B-B14F-4D97-AF65-F5344CB8AC3E}">
        <p14:creationId xmlns:p14="http://schemas.microsoft.com/office/powerpoint/2010/main" val="2712131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ÖĞRENİM PROTOKOLÜNÜN HAZIRLANMASI </a:t>
            </a:r>
            <a:endParaRPr lang="tr-TR" dirty="0"/>
          </a:p>
        </p:txBody>
      </p:sp>
      <p:sp>
        <p:nvSpPr>
          <p:cNvPr id="3" name="İçerik Yer Tutucusu 2"/>
          <p:cNvSpPr>
            <a:spLocks noGrp="1"/>
          </p:cNvSpPr>
          <p:nvPr>
            <p:ph idx="1"/>
          </p:nvPr>
        </p:nvSpPr>
        <p:spPr/>
        <p:txBody>
          <a:bodyPr/>
          <a:lstStyle/>
          <a:p>
            <a:r>
              <a:rPr lang="tr-TR" dirty="0" smtClean="0"/>
              <a:t>Öğrenim protokolünde yer alan </a:t>
            </a:r>
            <a:r>
              <a:rPr lang="tr-TR" dirty="0" err="1" smtClean="0"/>
              <a:t>alınacaksayılacak</a:t>
            </a:r>
            <a:r>
              <a:rPr lang="tr-TR" dirty="0" smtClean="0"/>
              <a:t> dersler neyi ifade ediyor? Alınacak dersler kabul eden üniversitede Farabi öğrenciliğin süresi boyunca alacağın dersleri, sayılacak dersler ise üniversitende almakla yükümlüğü olduğun dersleri ifade eder.</a:t>
            </a:r>
          </a:p>
          <a:p>
            <a:r>
              <a:rPr lang="tr-TR" dirty="0" smtClean="0"/>
              <a:t>Kaç ders ya da kaç kredi almalıyım? Gönderen üniversitede öğrenime devam etseydin bir dönem/ bir yılda kaç kredi alman gerekiyorsa en az o kredi karşılığı kadar “sayılacak ders” almak zorundasın. Aksi takdirde eksik krediden dolayı dönem uzatabilirsin.</a:t>
            </a:r>
            <a:endParaRPr lang="tr-TR" dirty="0"/>
          </a:p>
        </p:txBody>
      </p:sp>
    </p:spTree>
    <p:extLst>
      <p:ext uri="{BB962C8B-B14F-4D97-AF65-F5344CB8AC3E}">
        <p14:creationId xmlns:p14="http://schemas.microsoft.com/office/powerpoint/2010/main" val="2288537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Öğrenim Protokolünü zorunlu haller dışında her yarıyıl için 3’er nüsha olarak(tüm imzalar tamamlandıktan sonra biri sende, biri üniversitende biri de gideceğin üniversitede bulunmak üzere) ayrı ayrı hazırlamalısın. Ancak; a)yıllık program uygulayan fakülte veya yüksekokullarda öğrenciysen, b)güz döneminde açılan bir ders gideceğin üniversitede bahar döneminde okutuluyorsa(veya tersi), c)kendi üniversitende bir dönem okutulan bir ders gideceğin üniversitede iki döneme yayılmışsa (veya tersi). </a:t>
            </a:r>
            <a:endParaRPr lang="tr-TR" dirty="0"/>
          </a:p>
        </p:txBody>
      </p:sp>
    </p:spTree>
    <p:extLst>
      <p:ext uri="{BB962C8B-B14F-4D97-AF65-F5344CB8AC3E}">
        <p14:creationId xmlns:p14="http://schemas.microsoft.com/office/powerpoint/2010/main" val="1338578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smtClean="0"/>
              <a:t>d) </a:t>
            </a:r>
            <a:r>
              <a:rPr lang="tr-TR" dirty="0"/>
              <a:t>G</a:t>
            </a:r>
            <a:r>
              <a:rPr lang="tr-TR" dirty="0" smtClean="0"/>
              <a:t>üz </a:t>
            </a:r>
            <a:r>
              <a:rPr lang="tr-TR" dirty="0" smtClean="0"/>
              <a:t>döneminde 1 kredin fazla ve bahar döneminde 1 kredin eksikse(veya tersi) öğrenim protokolünü yıllıkta doldurabilirsin. Kendi üniversitende almakla yükümlüğü olduğun dersleri ve kredilerini sayılacak dersler sütununa yazmalısın. Yazmış olduğun derslerin gideceğin üniversitedeki karşılıklarını da alınacak dersler sütununa yazmalısın. Kendi üniversitende alman gereken bir ders gideceğin üniversitede alt ya da üst sınıflarda okutuluyor olabilir. Bu nedenle gideceğin üniversitenin tüm dönemlerine ait derslerine bakmalısın. Alt veya üst sınıflardan da ders alman mümkün. Hatta başka bölüm veya fakültelerden de ders alabilirsin.</a:t>
            </a:r>
            <a:endParaRPr lang="tr-TR" dirty="0"/>
          </a:p>
        </p:txBody>
      </p:sp>
    </p:spTree>
    <p:extLst>
      <p:ext uri="{BB962C8B-B14F-4D97-AF65-F5344CB8AC3E}">
        <p14:creationId xmlns:p14="http://schemas.microsoft.com/office/powerpoint/2010/main" val="3008849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smtClean="0"/>
              <a:t>Almam gereken derslerin karşılığını bulamadım ne yapmalıyım? Kendi üniversitende alman gereken derslerin(sayılacak dersler) karşılığının bulunamaması durumunda, bu dersleri Öğrenim Protokolü’nden sil ve kendi üniversitende mezun olabilmek için alman gereken derslerin tamamını dikkate alarak gideceğin üniversitedeki ders programına bak, sildiğin dersler yerine karşılığı olan dersleri öğrenim protokolündeki her iki sütuna da ekle. </a:t>
            </a:r>
            <a:endParaRPr lang="tr-TR" dirty="0"/>
          </a:p>
        </p:txBody>
      </p:sp>
    </p:spTree>
    <p:extLst>
      <p:ext uri="{BB962C8B-B14F-4D97-AF65-F5344CB8AC3E}">
        <p14:creationId xmlns:p14="http://schemas.microsoft.com/office/powerpoint/2010/main" val="1710481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3331" y="1246909"/>
            <a:ext cx="10680469" cy="4930054"/>
          </a:xfrm>
        </p:spPr>
        <p:txBody>
          <a:bodyPr>
            <a:normAutofit fontScale="92500" lnSpcReduction="10000"/>
          </a:bodyPr>
          <a:lstStyle/>
          <a:p>
            <a:pPr algn="just"/>
            <a:r>
              <a:rPr lang="tr-TR" dirty="0" smtClean="0"/>
              <a:t>Almam gereken tüm dersleri ve karşılıklarını yazdım. Ancak Toplam Kredim eksik kalıyor? Ne Yapmalıyım? </a:t>
            </a:r>
          </a:p>
          <a:p>
            <a:pPr algn="just"/>
            <a:r>
              <a:rPr lang="tr-TR" dirty="0" smtClean="0"/>
              <a:t>Alınacak derslerinin toplam kredisinin sayılacak derslerinin toplam kredisinden düşük olması durumunda, eksik kredini mutlaka tamamlamalısın. Bunun için, seçmeli dersleri Öğrenim Protokolü’ne ekleyerek kredini tamamlayabilirsin. Bu dersler, daha önce aldığın ve başardığın dersler olmamalıdır. </a:t>
            </a:r>
          </a:p>
          <a:p>
            <a:pPr algn="just"/>
            <a:r>
              <a:rPr lang="tr-TR" dirty="0" smtClean="0"/>
              <a:t>Derslerin eşleştirilmesinde, isim, içerik ve kredi açısından tam bir uyum olamayabilir. Tam uyumlu olan derslere öncelik verilerek, farklı isimli aynı içerikli derslerin ya da farklı içerikteki derslerin eşleştirilmesinde kendi bölüm koordinatörü/ bölüm başkanından destek almalısın. Alınacak derslerin tek tek kredilerinin sayılacak derslerin kredilerine eşit olması gerekmez. Toplam kredi dikkate alınır. DİKKAT! Alınacak derslerin toplam kredisi, sayılacak derslerin toplam kredisine eşit veya daha fazla olmalıdır.</a:t>
            </a:r>
            <a:endParaRPr lang="tr-TR" dirty="0"/>
          </a:p>
        </p:txBody>
      </p:sp>
    </p:spTree>
    <p:extLst>
      <p:ext uri="{BB962C8B-B14F-4D97-AF65-F5344CB8AC3E}">
        <p14:creationId xmlns:p14="http://schemas.microsoft.com/office/powerpoint/2010/main" val="30703328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04207" y="273685"/>
            <a:ext cx="10515600" cy="1325563"/>
          </a:xfrm>
        </p:spPr>
        <p:txBody>
          <a:bodyPr>
            <a:normAutofit/>
          </a:bodyPr>
          <a:lstStyle/>
          <a:p>
            <a:r>
              <a:rPr lang="tr-TR" sz="3200" dirty="0" smtClean="0"/>
              <a:t>KAYIT SÜRECİ </a:t>
            </a:r>
            <a:endParaRPr lang="tr-TR" sz="3200" dirty="0"/>
          </a:p>
        </p:txBody>
      </p:sp>
      <p:sp>
        <p:nvSpPr>
          <p:cNvPr id="3" name="İçerik Yer Tutucusu 2"/>
          <p:cNvSpPr>
            <a:spLocks noGrp="1"/>
          </p:cNvSpPr>
          <p:nvPr>
            <p:ph idx="1"/>
          </p:nvPr>
        </p:nvSpPr>
        <p:spPr>
          <a:xfrm>
            <a:off x="838200" y="1346662"/>
            <a:ext cx="10515600" cy="4830301"/>
          </a:xfrm>
        </p:spPr>
        <p:txBody>
          <a:bodyPr>
            <a:normAutofit fontScale="92500" lnSpcReduction="20000"/>
          </a:bodyPr>
          <a:lstStyle/>
          <a:p>
            <a:pPr algn="just"/>
            <a:r>
              <a:rPr lang="tr-TR" dirty="0" smtClean="0"/>
              <a:t>Kayıt tarihleri ile ilgili herhangi bir duyuru yapılmamışsa kabul edildiğin üniversitenin Farabi ofisinden kayıtlarla ilgili bilgi almalı ve belirlenen kayıt tarihlerinde kaydını yaptırmalısın. Kendi üniversitende kayıtlarla ilgili yapman gerekenler şunlardır: a)Ders seçimi yapmaksızın boş kayıt yaptırmak B)Eğer harç yatırmakla yükümlüysen harcını kendi üniversitene yatırmak.</a:t>
            </a:r>
          </a:p>
          <a:p>
            <a:pPr algn="just"/>
            <a:r>
              <a:rPr lang="tr-TR" dirty="0" smtClean="0"/>
              <a:t>Kabul edildikten sonra, kabul edildiğin üniversite Farabi Kurum Koordinatörü ve Farabi ofis görevlileri ile tanışmalı, öğrenim protokolünün bir kopyası ile birlikte nerede kayıt yaptıracağını, kimlik kartını nereden temin edeceğini öğrenmeli, ders kaydı yaparken öğrenim protokolündeki derslerinin açılıp açılmayacağını kontrol etmelisin. Derslerin açılmaması, çakışması, kredilerin ve isimlerin değişmesi gibi sorunlar varsa ekle/sil formu düzenlemelisin. Ancak değişiklikler çok fazla sayıda ise yeniden öğrenim protokolü düzenleyebilirsin. Tüm bu konularda yapılacak ilk oryantasyon toplantısına katılarak ihtiyaç duyduğun bilgileri edinmiş olacaksın.</a:t>
            </a:r>
            <a:endParaRPr lang="tr-TR" dirty="0"/>
          </a:p>
        </p:txBody>
      </p:sp>
    </p:spTree>
    <p:extLst>
      <p:ext uri="{BB962C8B-B14F-4D97-AF65-F5344CB8AC3E}">
        <p14:creationId xmlns:p14="http://schemas.microsoft.com/office/powerpoint/2010/main" val="14332211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789709"/>
            <a:ext cx="10515600" cy="5387254"/>
          </a:xfrm>
        </p:spPr>
        <p:txBody>
          <a:bodyPr>
            <a:normAutofit lnSpcReduction="10000"/>
          </a:bodyPr>
          <a:lstStyle/>
          <a:p>
            <a:pPr algn="just"/>
            <a:r>
              <a:rPr lang="tr-TR" dirty="0" smtClean="0"/>
              <a:t>Ekle-sil formu nedir? Seçmeli derslerin adlarının açıklanması sonrasında, bazı derslerin açılmaması, çakışması ya da gönderen üniversitenin ders müfredatının değişmesi dolayısı ile öğrenim protokolünde yer alan dersleri bırakmanı, değiştirmeni ya da yeni ders eklemeni sağlayan işlemdir. Bu işlemin yapılabilmesi için ekle-sil formunu eğitim öğretimin başlamasından itibaren bir ay içerisinde doldurmalısın. Forma, seni gönderen üniversitenin web sitesinden ulaşabilirsin. Hazırladığın formun geçerlilik kazanabilmesi için formu her iki üniversitenin bölüm koordinatörü /bölüm başkanı ile Farabi Kurum Koordinatörünün onaylaması gerekir. Bu nedenle ekle-sil formu düzenlemeden önce gönderen üniversitenin bölüm koordinatörü /bölüm başkanından onay almalı ve her iki Farabi ofisine bilgi vermelisin. Aksi takdirde onay almadan yapmış olduğun değişiklikler yürürlüğe girmez ve Yönetim Kurulu Kararın ekle-sil formu dikkate alınmadan hatalı çıkar, dolayısıyla ders denkliğin onaylanmaz. </a:t>
            </a:r>
            <a:endParaRPr lang="tr-TR" dirty="0"/>
          </a:p>
        </p:txBody>
      </p:sp>
    </p:spTree>
    <p:extLst>
      <p:ext uri="{BB962C8B-B14F-4D97-AF65-F5344CB8AC3E}">
        <p14:creationId xmlns:p14="http://schemas.microsoft.com/office/powerpoint/2010/main" val="37500226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6829" y="881149"/>
            <a:ext cx="10746971" cy="5295814"/>
          </a:xfrm>
        </p:spPr>
        <p:txBody>
          <a:bodyPr>
            <a:normAutofit lnSpcReduction="10000"/>
          </a:bodyPr>
          <a:lstStyle/>
          <a:p>
            <a:pPr algn="just"/>
            <a:r>
              <a:rPr lang="tr-TR" dirty="0" smtClean="0"/>
              <a:t>Yönetim Kurulu, senin öğrenim protokolünde ve ekle/sil formunda belirttiğin dersleri Farabi öğrencisi olduğun üniversitede almana izin veren ve orada aldığın derslerden başarılı olduğun(alınacak dersler) takdirde öğrenim protokolünde karşılığına yazdığın derslerden(sayılacak dersler) de başarılı olduğunu kabul eden en önemli karar organıdır. Kısacası, derslerinin sayılması Yönetim Kurulu kararına bağlıdır.</a:t>
            </a:r>
          </a:p>
          <a:p>
            <a:pPr algn="just"/>
            <a:r>
              <a:rPr lang="tr-TR" dirty="0" smtClean="0"/>
              <a:t>Seçildiğin halde değişim programına katılma hakkından feragat etmek istersen, her iki üniversitenin de Farabi Kurum Koordinatörlüğünü bilgilendirip, gönderen üniversitenin Farabi Kurum Koordinatörlüğüne feragat dilekçeni vermelisin. Hastalık, kaza, ders denkliğinin sağlanamaması ve benzeri mazeret nedenlerine bağlı olarak değişimden faydalanamayan ve mazereti yükseköğretim kurumunca uygun görülen öğrenciler, mazeretleri sona erdikten sonra programdan faydalanabilirler.</a:t>
            </a:r>
            <a:endParaRPr lang="tr-TR" dirty="0"/>
          </a:p>
        </p:txBody>
      </p:sp>
    </p:spTree>
    <p:extLst>
      <p:ext uri="{BB962C8B-B14F-4D97-AF65-F5344CB8AC3E}">
        <p14:creationId xmlns:p14="http://schemas.microsoft.com/office/powerpoint/2010/main" val="3338598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98516" y="839585"/>
            <a:ext cx="10755284" cy="5337378"/>
          </a:xfrm>
        </p:spPr>
        <p:txBody>
          <a:bodyPr>
            <a:normAutofit lnSpcReduction="10000"/>
          </a:bodyPr>
          <a:lstStyle/>
          <a:p>
            <a:pPr algn="just"/>
            <a:r>
              <a:rPr lang="tr-TR" dirty="0" err="1" smtClean="0"/>
              <a:t>KYK’lıyım</a:t>
            </a:r>
            <a:r>
              <a:rPr lang="tr-TR" dirty="0" smtClean="0"/>
              <a:t>, hakkım devam eder mi ? </a:t>
            </a:r>
            <a:r>
              <a:rPr lang="tr-TR" dirty="0" err="1" smtClean="0"/>
              <a:t>KYK’da</a:t>
            </a:r>
            <a:r>
              <a:rPr lang="tr-TR" dirty="0" smtClean="0"/>
              <a:t> kalıyorsan, kayıtlı bulunduğun yurttan gideceğin yurda naklini isteyebilirsin. Yapılması gereken işlemlerle ilgili olarak yurt müdürlüğün ve KYK ile irtibata geçmelisin.</a:t>
            </a:r>
          </a:p>
          <a:p>
            <a:pPr algn="just"/>
            <a:r>
              <a:rPr lang="tr-TR" dirty="0" smtClean="0"/>
              <a:t>YÖK’ün Farabi öğrencilerine vereceği karşılıksız burs ne kadar ve zaman ödenir? Farabi öğrencisi olma hakkını kazanmak aynı zamanda 8 ay boyunca karşılıksız burs ile de desteklenmek demektir. Bu tutar her yıl YÖK tarafından güncellenir. Belirlenen burs tutarının %70’i her ay, ilgili ayı tamamladıktan düzenli olarak eline geçecektir(ücrete tabii sürekli çalışan değilsen). %30’lık kısım ise başarı oranına göre(başardığın kredi/aldığın kredi) kendi üniversitene döndükten sonra hesabına toplu olarak yatırılacaktır. (%30’luk hakkın 31 Ağustos’a kadar eline geçecektir.) Bu arada önemli bir bilgi; hem Farabi bursu alıp hem de diğer aldığın burslarla kredileri almaya devam edebilirsin.</a:t>
            </a:r>
            <a:endParaRPr lang="tr-TR" dirty="0"/>
          </a:p>
        </p:txBody>
      </p:sp>
    </p:spTree>
    <p:extLst>
      <p:ext uri="{BB962C8B-B14F-4D97-AF65-F5344CB8AC3E}">
        <p14:creationId xmlns:p14="http://schemas.microsoft.com/office/powerpoint/2010/main" val="16406500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1837113"/>
            <a:ext cx="10515600" cy="4339850"/>
          </a:xfrm>
        </p:spPr>
        <p:txBody>
          <a:bodyPr/>
          <a:lstStyle/>
          <a:p>
            <a:r>
              <a:rPr lang="tr-TR" dirty="0" smtClean="0"/>
              <a:t>Almış olduğun tüm derslerden devamsızlıktan kalman </a:t>
            </a:r>
            <a:r>
              <a:rPr lang="tr-TR" dirty="0" err="1" smtClean="0"/>
              <a:t>halinde,yatay</a:t>
            </a:r>
            <a:r>
              <a:rPr lang="tr-TR" dirty="0" smtClean="0"/>
              <a:t> geçiş yapıp veya sürekli ücrete tabii bir işe başlayıp gönderen kuruma bildirmeyerek burs almaya devam ettiğin takdirde almış olduğun tüm bursları iade etmen gerekir.</a:t>
            </a:r>
            <a:endParaRPr lang="tr-TR" dirty="0"/>
          </a:p>
        </p:txBody>
      </p:sp>
    </p:spTree>
    <p:extLst>
      <p:ext uri="{BB962C8B-B14F-4D97-AF65-F5344CB8AC3E}">
        <p14:creationId xmlns:p14="http://schemas.microsoft.com/office/powerpoint/2010/main" val="303121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06335" y="1504604"/>
            <a:ext cx="10547465" cy="4672359"/>
          </a:xfrm>
        </p:spPr>
        <p:txBody>
          <a:bodyPr/>
          <a:lstStyle/>
          <a:p>
            <a:r>
              <a:rPr lang="tr-TR" dirty="0" smtClean="0">
                <a:solidFill>
                  <a:srgbClr val="FF0000"/>
                </a:solidFill>
              </a:rPr>
              <a:t>Farabi Değişim Programı</a:t>
            </a:r>
            <a:r>
              <a:rPr lang="tr-TR" dirty="0" smtClean="0"/>
              <a:t>, Türkiye’deki üniversiteler arasında bir dönem (Sadece Güz Dönemi) ya da bir yıl (</a:t>
            </a:r>
            <a:r>
              <a:rPr lang="tr-TR" dirty="0" err="1" smtClean="0"/>
              <a:t>Güz+Bahar</a:t>
            </a:r>
            <a:r>
              <a:rPr lang="tr-TR" dirty="0" smtClean="0"/>
              <a:t> Dönemi) öğrenci hareketliliğine olanak sağlayan bir programıdır.</a:t>
            </a:r>
          </a:p>
          <a:p>
            <a:pPr algn="just"/>
            <a:r>
              <a:rPr lang="tr-TR" dirty="0" smtClean="0"/>
              <a:t>Bireyin sosyal becerilerini geliştirmekle beraber güçlüklerle mücadele etme tecrübesini de oluşturur. Yeni bir çevre ve arkadaş grubu kurarken iletişim becerilerinde de belirgin gelişmeler yaşanır. Farklı akademisyen ve farklı bir ekolde eğitim alma şansı yanında üniversitendeki arkadaşlarına göre daha farklı bilgi ve becerilere sahip olmayı sağlar. Vizyonun gelişir.</a:t>
            </a:r>
            <a:endParaRPr lang="tr-TR" dirty="0"/>
          </a:p>
        </p:txBody>
      </p:sp>
    </p:spTree>
    <p:extLst>
      <p:ext uri="{BB962C8B-B14F-4D97-AF65-F5344CB8AC3E}">
        <p14:creationId xmlns:p14="http://schemas.microsoft.com/office/powerpoint/2010/main" val="26384827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smtClean="0"/>
              <a:t>FARABİ ÖĞRENCİLİĞİNİN TAMAMLANMASI VE GERİ DÖNÜŞ İŞLEMLERİ</a:t>
            </a:r>
            <a:endParaRPr lang="tr-TR" sz="3600" dirty="0"/>
          </a:p>
        </p:txBody>
      </p:sp>
      <p:sp>
        <p:nvSpPr>
          <p:cNvPr id="3" name="İçerik Yer Tutucusu 2"/>
          <p:cNvSpPr>
            <a:spLocks noGrp="1"/>
          </p:cNvSpPr>
          <p:nvPr>
            <p:ph idx="1"/>
          </p:nvPr>
        </p:nvSpPr>
        <p:spPr/>
        <p:txBody>
          <a:bodyPr/>
          <a:lstStyle/>
          <a:p>
            <a:r>
              <a:rPr lang="tr-TR" dirty="0" smtClean="0"/>
              <a:t>Bütünleme sınavına Farabi öğrencisi olduğun üniversitede girmelisin. </a:t>
            </a:r>
          </a:p>
          <a:p>
            <a:r>
              <a:rPr lang="tr-TR" dirty="0" smtClean="0"/>
              <a:t>Başarısız olduğun dersleri döndükten sonra kendi üniversitende tekrar alabilirsin. </a:t>
            </a:r>
          </a:p>
          <a:p>
            <a:r>
              <a:rPr lang="tr-TR" dirty="0" smtClean="0"/>
              <a:t>Farabi öğrenciliğimi tamamladım. Üniversiteme dönerken her hangi bir işlem yapmalı mıyım? Dönmeden önce ilişik kesme formunu doldurmalı ve kimliğini teslim etmelisin. Aksi takdirde Farabi öğrencisi olduğun döneme ilişkin NOT ÇİZELGEN ve KATILIM BELGEN üniversitene gönderilmez. Öğrenciliğinin bitiminden itibaren 15 gün içerisinde NİHAİ RAPORUNU ve SGK Bildirim Formunu gönderen üniversitenin Farabi ofisine teslim etmelisin.</a:t>
            </a:r>
            <a:endParaRPr lang="tr-TR" dirty="0"/>
          </a:p>
        </p:txBody>
      </p:sp>
    </p:spTree>
    <p:extLst>
      <p:ext uri="{BB962C8B-B14F-4D97-AF65-F5344CB8AC3E}">
        <p14:creationId xmlns:p14="http://schemas.microsoft.com/office/powerpoint/2010/main" val="35669224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022465"/>
            <a:ext cx="10515600" cy="5154498"/>
          </a:xfrm>
        </p:spPr>
        <p:txBody>
          <a:bodyPr/>
          <a:lstStyle/>
          <a:p>
            <a:pPr algn="just"/>
            <a:r>
              <a:rPr lang="tr-TR" dirty="0" smtClean="0"/>
              <a:t>Farabi öğrencisi olduktan sonraki sorumluluklarım ve haklarım nedir? </a:t>
            </a:r>
            <a:r>
              <a:rPr lang="tr-TR" dirty="0"/>
              <a:t>İ</a:t>
            </a:r>
            <a:r>
              <a:rPr lang="tr-TR" dirty="0" smtClean="0"/>
              <a:t>lk sorumluluğun Öğrenim Protokolünde yer alan derslere devam etmek ve başarılı olmak, eğer Öğrenim Protokolünde değişiklik yapman gerekiyorsa her iki üniversiteye de bilgi vermek, zorunlu nedenlerden dolayı feragat etmen gerekiyorsa yine her iki üniversitenin Farabi Kurum Koordinatörlüğüne bilgi vermek, gittiğin üniversitenin kurallarına uymak, kendini ve sosyal becerilerini geliştirmek ve bu kitapta yer alan tüm kurallara dikkat etmektir. Hakların ise her ay düzenli olarak burs almak, gittiğin üniversitenin öğrencileriyle aynı haklara sahip olmak, alttan-üstten ders alma konusunda anlayış görmek, öğrenim protokolünde tanımlanan ve yönetim kurulunca onaylanan derslerden başarılı olman halinde üniversitene döndüğünde de başarılı sayılmaktır.</a:t>
            </a:r>
            <a:endParaRPr lang="tr-TR" dirty="0"/>
          </a:p>
        </p:txBody>
      </p:sp>
    </p:spTree>
    <p:extLst>
      <p:ext uri="{BB962C8B-B14F-4D97-AF65-F5344CB8AC3E}">
        <p14:creationId xmlns:p14="http://schemas.microsoft.com/office/powerpoint/2010/main" val="32250232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smtClean="0"/>
              <a:t>Programı çok sevdim tekrar yararlanabilir miyim? Her eğitim-öğretim kademesinde bir kez bu programdan faydalanabilirsin. Yani ön lisansta bir, lisansta bir, yüksek lisans ve doktorada birer kez faydalanmak mümkündür. Ve sadece birinde burs alabilirsiniz.</a:t>
            </a:r>
            <a:endParaRPr lang="tr-TR" dirty="0"/>
          </a:p>
        </p:txBody>
      </p:sp>
    </p:spTree>
    <p:extLst>
      <p:ext uri="{BB962C8B-B14F-4D97-AF65-F5344CB8AC3E}">
        <p14:creationId xmlns:p14="http://schemas.microsoft.com/office/powerpoint/2010/main" val="2949026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YÖK, Farabi Değişim Programına katılan öğrencilere karşılıksız olarak burs veriyor.</a:t>
            </a:r>
          </a:p>
          <a:p>
            <a:pPr marL="0" indent="0">
              <a:buNone/>
            </a:pPr>
            <a:r>
              <a:rPr lang="tr-TR" dirty="0" smtClean="0"/>
              <a:t>   </a:t>
            </a:r>
            <a:r>
              <a:rPr lang="tr-TR" dirty="0" smtClean="0">
                <a:solidFill>
                  <a:srgbClr val="FF0000"/>
                </a:solidFill>
              </a:rPr>
              <a:t>Farabi Öğrencisi olabilmeniz için ön şartlar nelerdir? </a:t>
            </a:r>
          </a:p>
          <a:p>
            <a:r>
              <a:rPr lang="tr-TR" dirty="0" smtClean="0"/>
              <a:t>Ön Lisans öğrencisiysen ilk yılını tamamlamış olman ve genel not ortalamanın en az 2.00/4.00; </a:t>
            </a:r>
            <a:r>
              <a:rPr lang="tr-TR" dirty="0" err="1" smtClean="0"/>
              <a:t>Y.lisans</a:t>
            </a:r>
            <a:r>
              <a:rPr lang="tr-TR" dirty="0" smtClean="0"/>
              <a:t> ve doktora öğrencisiysen de ilk yarıyılını tamamlamış olman(Hazırlık ve Bilimsel Hazırlık dönemlerinde başvuruda bulunamazsın.) ve genel not ortalamanın en az 2.50/4.00 olması gerekiyor. Sonuç olarak değişim 2. sınıfta başlıyor.</a:t>
            </a:r>
            <a:endParaRPr lang="tr-TR" dirty="0"/>
          </a:p>
        </p:txBody>
      </p:sp>
    </p:spTree>
    <p:extLst>
      <p:ext uri="{BB962C8B-B14F-4D97-AF65-F5344CB8AC3E}">
        <p14:creationId xmlns:p14="http://schemas.microsoft.com/office/powerpoint/2010/main" val="3980109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396538"/>
            <a:ext cx="10515600" cy="4788738"/>
          </a:xfrm>
        </p:spPr>
        <p:txBody>
          <a:bodyPr/>
          <a:lstStyle/>
          <a:p>
            <a:pPr algn="just"/>
            <a:r>
              <a:rPr lang="tr-TR" dirty="0" smtClean="0">
                <a:solidFill>
                  <a:srgbClr val="FF0000"/>
                </a:solidFill>
              </a:rPr>
              <a:t>Alttan dersimin kalması ya da dönem uzatmış olmam bu programdan faydalanmama engel mi? </a:t>
            </a:r>
          </a:p>
          <a:p>
            <a:pPr algn="just"/>
            <a:r>
              <a:rPr lang="tr-TR" dirty="0" smtClean="0"/>
              <a:t>Hayır. Kayıtlı olduğun üniversitenin uygun bulması halinde programdan faydalanman konusunda bir engel bulunmamaktadır. Alttan kalan derslerini programının uyuşması halinde gittiğin üniversitede de alabilirsin. Alttan alacağın derslere devam konusunda kabul eden Üniversite Farabi Ofisinden bilgi almalısın. Sonra devamsızlıktan kalabilirsin. </a:t>
            </a:r>
            <a:endParaRPr lang="tr-TR" dirty="0"/>
          </a:p>
        </p:txBody>
      </p:sp>
    </p:spTree>
    <p:extLst>
      <p:ext uri="{BB962C8B-B14F-4D97-AF65-F5344CB8AC3E}">
        <p14:creationId xmlns:p14="http://schemas.microsoft.com/office/powerpoint/2010/main" val="598652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65017" y="1055716"/>
            <a:ext cx="10873047" cy="5121247"/>
          </a:xfrm>
        </p:spPr>
        <p:txBody>
          <a:bodyPr>
            <a:normAutofit lnSpcReduction="10000"/>
          </a:bodyPr>
          <a:lstStyle/>
          <a:p>
            <a:r>
              <a:rPr lang="tr-TR" dirty="0" smtClean="0">
                <a:solidFill>
                  <a:srgbClr val="FF0000"/>
                </a:solidFill>
              </a:rPr>
              <a:t>Her istediğim Üniversitede Farabi Öğrencisi olabilir miyim? </a:t>
            </a:r>
          </a:p>
          <a:p>
            <a:r>
              <a:rPr lang="tr-TR" dirty="0" smtClean="0"/>
              <a:t>Yalnızca üniversitenin anlaşmalı olduğu üniversitelerden birinde Farabi Öğrencisi olabilirsin. Anlaşmalı olan üniversitelerin hangileri olduğunu kendi Farabi Kurum Koordinatörlüğünüzün internet sayfasından ve Farabi Kurum Koordinatörlüğünün fakültenize bilgilendirme amaçlı yapacağı seminer sırasında sorabilir/ öğrenebilirsin.</a:t>
            </a:r>
          </a:p>
          <a:p>
            <a:r>
              <a:rPr lang="tr-TR" dirty="0" smtClean="0">
                <a:solidFill>
                  <a:srgbClr val="FF0000"/>
                </a:solidFill>
              </a:rPr>
              <a:t>Gitmek İstediğim Üniversite ile Üniversitemin Anlaşması yok. Ne yapabilirim? </a:t>
            </a:r>
          </a:p>
          <a:p>
            <a:r>
              <a:rPr lang="tr-TR" dirty="0" smtClean="0"/>
              <a:t>Başvuru tarihlerinden önceki bir tarihte Farabi Ofisiniz ile temasa geçiniz. </a:t>
            </a:r>
            <a:r>
              <a:rPr lang="tr-TR" dirty="0"/>
              <a:t>İ</a:t>
            </a:r>
            <a:r>
              <a:rPr lang="tr-TR" dirty="0" smtClean="0"/>
              <a:t>ki kurum arasında anlaşma sağlanırsa değişim başlayabilecektir.</a:t>
            </a:r>
          </a:p>
          <a:p>
            <a:r>
              <a:rPr lang="tr-TR" dirty="0" smtClean="0"/>
              <a:t>Kontenjanlar her sene üniversiteler tarafından bölüm bazında yeniden belirlenmektedir. Anlaşmada belirtilen tahmini sayılar olup kesin değildir.</a:t>
            </a:r>
          </a:p>
          <a:p>
            <a:endParaRPr lang="tr-TR" dirty="0"/>
          </a:p>
        </p:txBody>
      </p:sp>
    </p:spTree>
    <p:extLst>
      <p:ext uri="{BB962C8B-B14F-4D97-AF65-F5344CB8AC3E}">
        <p14:creationId xmlns:p14="http://schemas.microsoft.com/office/powerpoint/2010/main" val="1583508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BAŞVURU ve KABUL SÜRECİ</a:t>
            </a:r>
            <a:endParaRPr lang="tr-TR" dirty="0"/>
          </a:p>
        </p:txBody>
      </p:sp>
      <p:sp>
        <p:nvSpPr>
          <p:cNvPr id="3" name="İçerik Yer Tutucusu 2"/>
          <p:cNvSpPr>
            <a:spLocks noGrp="1"/>
          </p:cNvSpPr>
          <p:nvPr>
            <p:ph idx="1"/>
          </p:nvPr>
        </p:nvSpPr>
        <p:spPr/>
        <p:txBody>
          <a:bodyPr/>
          <a:lstStyle/>
          <a:p>
            <a:pPr algn="just"/>
            <a:r>
              <a:rPr lang="tr-TR" dirty="0" smtClean="0"/>
              <a:t>2009-2010 Eğitim-Öğretim yılından beri Güz ya da </a:t>
            </a:r>
            <a:r>
              <a:rPr lang="tr-TR" dirty="0" err="1" smtClean="0"/>
              <a:t>Güz+Bahar</a:t>
            </a:r>
            <a:r>
              <a:rPr lang="tr-TR" dirty="0" smtClean="0"/>
              <a:t> ile sadece Bahar yarıyılı olmak üzere yılda iki kez başvurular kabul edilmekte idi. Ancak 2012-2013 eğitim-öğretim yılından itibaren yalnızca bir kez (Mart ayında) sadece Güz ya da Güz+ Bahar dönemleri için başvuru kabul edilecektir.15 Marttan önce Üniversite Farabi Kurum Koordinatörlüklerinin belirleyeceği tarihler arasında devam etmekte olduğun üniversitenin başvurularla ilgili yapmış olduğu duyuruları ( Farabi web sitesi ve afiş) takip ederek başvurunu belirtilen dönemde yapmalısın.</a:t>
            </a:r>
            <a:endParaRPr lang="tr-TR" dirty="0"/>
          </a:p>
        </p:txBody>
      </p:sp>
    </p:spTree>
    <p:extLst>
      <p:ext uri="{BB962C8B-B14F-4D97-AF65-F5344CB8AC3E}">
        <p14:creationId xmlns:p14="http://schemas.microsoft.com/office/powerpoint/2010/main" val="1842894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698269"/>
            <a:ext cx="10515600" cy="5478694"/>
          </a:xfrm>
        </p:spPr>
        <p:txBody>
          <a:bodyPr>
            <a:normAutofit lnSpcReduction="10000"/>
          </a:bodyPr>
          <a:lstStyle/>
          <a:p>
            <a:pPr marL="0" indent="0">
              <a:buNone/>
            </a:pPr>
            <a:r>
              <a:rPr lang="tr-TR" dirty="0"/>
              <a:t>İ</a:t>
            </a:r>
            <a:r>
              <a:rPr lang="tr-TR" dirty="0" smtClean="0"/>
              <a:t>lk başvuruda hangi belgeler ve ne gibi işlemler gerekir ?</a:t>
            </a:r>
          </a:p>
          <a:p>
            <a:r>
              <a:rPr lang="tr-TR" dirty="0" smtClean="0"/>
              <a:t>Başvuru için üniversitenin ilan ettiği başvuru tarihlerinde</a:t>
            </a:r>
          </a:p>
          <a:p>
            <a:r>
              <a:rPr lang="tr-TR" dirty="0" smtClean="0"/>
              <a:t>gerekli belgeleri kayıtlı olduğun üniversitenin Farabi Kurum</a:t>
            </a:r>
          </a:p>
          <a:p>
            <a:r>
              <a:rPr lang="tr-TR" dirty="0" smtClean="0"/>
              <a:t>Koordinatörlüğüne teslim etmen yeterlidir.</a:t>
            </a:r>
          </a:p>
          <a:p>
            <a:r>
              <a:rPr lang="tr-TR" dirty="0" smtClean="0"/>
              <a:t>Bu belgeler;</a:t>
            </a:r>
          </a:p>
          <a:p>
            <a:r>
              <a:rPr lang="tr-TR" dirty="0" smtClean="0"/>
              <a:t>ADAY ÖĞRENCİ BAŞVURU FORMU ( 2 adet),</a:t>
            </a:r>
          </a:p>
          <a:p>
            <a:r>
              <a:rPr lang="tr-TR" dirty="0" smtClean="0"/>
              <a:t>NOT ÇİZELGESİ/TRANSKRİPT (2 adet),</a:t>
            </a:r>
          </a:p>
          <a:p>
            <a:r>
              <a:rPr lang="tr-TR" dirty="0" smtClean="0"/>
              <a:t>YABANCI DİL MUAFİYET BELGESİ</a:t>
            </a:r>
          </a:p>
          <a:p>
            <a:r>
              <a:rPr lang="tr-TR" dirty="0" smtClean="0"/>
              <a:t> (Zorunlu Yabancı Dil Programı Uygulayan Bölüm/Program için kendi kurumlarından alacakları muafiyet belgesi),</a:t>
            </a:r>
          </a:p>
          <a:p>
            <a:r>
              <a:rPr lang="tr-TR" dirty="0" smtClean="0"/>
              <a:t>SGK AYLIK PRİM VE HİZMET BELGESİ, Çalışma bildirim dilekçesi ve</a:t>
            </a:r>
          </a:p>
          <a:p>
            <a:r>
              <a:rPr lang="tr-TR" dirty="0" smtClean="0"/>
              <a:t>NÜFUS CÜZDANI FOTOKOPİSİ (2 adet)’</a:t>
            </a:r>
            <a:r>
              <a:rPr lang="tr-TR" dirty="0" err="1" smtClean="0"/>
              <a:t>dir</a:t>
            </a:r>
            <a:r>
              <a:rPr lang="tr-TR" dirty="0" smtClean="0"/>
              <a:t>.</a:t>
            </a:r>
          </a:p>
          <a:p>
            <a:endParaRPr lang="tr-TR" dirty="0"/>
          </a:p>
        </p:txBody>
      </p:sp>
    </p:spTree>
    <p:extLst>
      <p:ext uri="{BB962C8B-B14F-4D97-AF65-F5344CB8AC3E}">
        <p14:creationId xmlns:p14="http://schemas.microsoft.com/office/powerpoint/2010/main" val="2471107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Farabi </a:t>
            </a:r>
            <a:r>
              <a:rPr lang="tr-TR" dirty="0" smtClean="0"/>
              <a:t>formları, </a:t>
            </a:r>
            <a:r>
              <a:rPr lang="tr-TR" dirty="0"/>
              <a:t>k</a:t>
            </a:r>
            <a:r>
              <a:rPr lang="tr-TR" dirty="0" smtClean="0"/>
              <a:t>ayıtlı olduğunuz üniversitenin Farabi web sitesinden temin edebilirsin.</a:t>
            </a:r>
          </a:p>
          <a:p>
            <a:pPr algn="just"/>
            <a:r>
              <a:rPr lang="tr-TR" dirty="0" smtClean="0"/>
              <a:t>Yaptığın başvurunun değerlendirilme sonucunu beklemelisin. Ön başvuru sonuçları üniversitenin Farabi web sitesinde KABUL ya da RED olarak ilan edilir. Başvurunun değerlendirilmesi iki aşamada yapılmaktadır. Birinci aşama da kayıtlı olduğun üniversite başvurunu değerlendirerek sonuçları web sitesinde ilan eder. Bu aşamada başvurusu kabul edilen öğrencilerin evrakları başvurduğu üniversiteye gönderilir. </a:t>
            </a:r>
            <a:r>
              <a:rPr lang="tr-TR" dirty="0" err="1" smtClean="0"/>
              <a:t>Ikinci</a:t>
            </a:r>
            <a:r>
              <a:rPr lang="tr-TR" dirty="0" smtClean="0"/>
              <a:t> aşamada değerlendirmeyi başvuruda bulunduğun üniversite kontenjanlarına göre yapar ve sonuçları kendi web sitesinde kabul/</a:t>
            </a:r>
            <a:r>
              <a:rPr lang="tr-TR" dirty="0" err="1" smtClean="0"/>
              <a:t>red</a:t>
            </a:r>
            <a:r>
              <a:rPr lang="tr-TR" dirty="0" smtClean="0"/>
              <a:t> olarak açıklar.</a:t>
            </a:r>
            <a:endParaRPr lang="tr-TR" dirty="0"/>
          </a:p>
        </p:txBody>
      </p:sp>
    </p:spTree>
    <p:extLst>
      <p:ext uri="{BB962C8B-B14F-4D97-AF65-F5344CB8AC3E}">
        <p14:creationId xmlns:p14="http://schemas.microsoft.com/office/powerpoint/2010/main" val="1814297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 Başvuruda bulunduğum üniversite başvuru kabul edildikten sonra,</a:t>
            </a:r>
          </a:p>
          <a:p>
            <a:pPr algn="just"/>
            <a:r>
              <a:rPr lang="tr-TR" dirty="0" smtClean="0"/>
              <a:t>Kayıtlı olduğun üniversiteye fotoğrafının yer aldığı ÖĞRENCİ BAŞVURU FORMUNU (</a:t>
            </a:r>
            <a:r>
              <a:rPr lang="tr-TR" dirty="0" smtClean="0"/>
              <a:t>2 adet</a:t>
            </a:r>
            <a:r>
              <a:rPr lang="tr-TR" dirty="0" smtClean="0"/>
              <a:t>), hesap bilgilerinin yer aldığı ÖĞRENCİ YÜKÜMLÜLÜK SÖZLEŞMESİ (2 adet) ve derslerin eşleştirmelerinin yer aldığı ÖĞRENİM PROTOKOLÜNÜ (her yarıyıl için 3’er adet) teslim edilmesi gerekiyor.</a:t>
            </a:r>
            <a:endParaRPr lang="tr-TR" dirty="0"/>
          </a:p>
        </p:txBody>
      </p:sp>
    </p:spTree>
    <p:extLst>
      <p:ext uri="{BB962C8B-B14F-4D97-AF65-F5344CB8AC3E}">
        <p14:creationId xmlns:p14="http://schemas.microsoft.com/office/powerpoint/2010/main" val="385548147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365</TotalTime>
  <Words>1809</Words>
  <Application>Microsoft Office PowerPoint</Application>
  <PresentationFormat>Geniş ekran</PresentationFormat>
  <Paragraphs>55</Paragraphs>
  <Slides>22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22</vt:i4>
      </vt:variant>
    </vt:vector>
  </HeadingPairs>
  <TitlesOfParts>
    <vt:vector size="26" baseType="lpstr">
      <vt:lpstr>Arial</vt:lpstr>
      <vt:lpstr>Calibri</vt:lpstr>
      <vt:lpstr>Calibri Light</vt:lpstr>
      <vt:lpstr>Office Teması</vt:lpstr>
      <vt:lpstr>ÖN LİSANS FARABİ DEĞİŞİM PROGRAMI</vt:lpstr>
      <vt:lpstr>PowerPoint Sunusu</vt:lpstr>
      <vt:lpstr>PowerPoint Sunusu</vt:lpstr>
      <vt:lpstr>PowerPoint Sunusu</vt:lpstr>
      <vt:lpstr>PowerPoint Sunusu</vt:lpstr>
      <vt:lpstr>BAŞVURU ve KABUL SÜRECİ</vt:lpstr>
      <vt:lpstr>PowerPoint Sunusu</vt:lpstr>
      <vt:lpstr>PowerPoint Sunusu</vt:lpstr>
      <vt:lpstr>PowerPoint Sunusu</vt:lpstr>
      <vt:lpstr>ÖĞRENİM PROTOKOLÜNÜN HAZIRLANMASI </vt:lpstr>
      <vt:lpstr>PowerPoint Sunusu</vt:lpstr>
      <vt:lpstr>PowerPoint Sunusu</vt:lpstr>
      <vt:lpstr>PowerPoint Sunusu</vt:lpstr>
      <vt:lpstr>PowerPoint Sunusu</vt:lpstr>
      <vt:lpstr>KAYIT SÜRECİ </vt:lpstr>
      <vt:lpstr>PowerPoint Sunusu</vt:lpstr>
      <vt:lpstr>PowerPoint Sunusu</vt:lpstr>
      <vt:lpstr>PowerPoint Sunusu</vt:lpstr>
      <vt:lpstr>PowerPoint Sunusu</vt:lpstr>
      <vt:lpstr>FARABİ ÖĞRENCİLİĞİNİN TAMAMLANMASI VE GERİ DÖNÜŞ İŞLEMLERİ</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FARABİ DEĞİŞİM PROGRAMI</dc:title>
  <dc:creator>FUJİTSU</dc:creator>
  <cp:lastModifiedBy>FUJİTSU</cp:lastModifiedBy>
  <cp:revision>18</cp:revision>
  <dcterms:created xsi:type="dcterms:W3CDTF">2024-02-26T17:15:15Z</dcterms:created>
  <dcterms:modified xsi:type="dcterms:W3CDTF">2024-02-27T11:48:17Z</dcterms:modified>
</cp:coreProperties>
</file>