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17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85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75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7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91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7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03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96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1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80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11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F90C-15CD-4AAE-B58B-6A28FBAB8B4B}" type="datetimeFigureOut">
              <a:rPr lang="tr-TR" smtClean="0"/>
              <a:t>27.02.2024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11F1-A8EE-4F61-9D7E-86207A6CC6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ludag.edu.tr/erasmus/duyuru/view?id=34804&amp;title=2023-1-2024-2025-guz-donemi-erasmus-ogrenim-basvuru-ilan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4rqkZgOrzNk3jZcE5rlM2ZVrDMsPX2mH/edit#gid=13461885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70115"/>
            <a:ext cx="9144000" cy="2387600"/>
          </a:xfrm>
        </p:spPr>
        <p:txBody>
          <a:bodyPr>
            <a:normAutofit/>
          </a:bodyPr>
          <a:lstStyle/>
          <a:p>
            <a:r>
              <a:rPr lang="tr-TR" sz="7200" dirty="0">
                <a:latin typeface="+mn-lt"/>
              </a:rPr>
              <a:t>ÖĞRENCİ </a:t>
            </a:r>
            <a:r>
              <a:rPr lang="tr-TR" sz="7200" dirty="0" smtClean="0">
                <a:latin typeface="+mn-lt"/>
              </a:rPr>
              <a:t>ÖĞRENİM VE STAJ </a:t>
            </a:r>
            <a:r>
              <a:rPr lang="tr-TR" sz="7200" dirty="0">
                <a:latin typeface="+mn-lt"/>
              </a:rPr>
              <a:t>HAREKETLİLİĞİ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48575"/>
            <a:ext cx="9144000" cy="2294265"/>
          </a:xfrm>
        </p:spPr>
        <p:txBody>
          <a:bodyPr>
            <a:noAutofit/>
          </a:bodyPr>
          <a:lstStyle/>
          <a:p>
            <a:r>
              <a:rPr lang="tr-TR" sz="3200" dirty="0" smtClean="0"/>
              <a:t>Büyükorhan Meslek Yüksekokulu</a:t>
            </a:r>
          </a:p>
          <a:p>
            <a:r>
              <a:rPr lang="tr-TR" sz="3200" dirty="0" smtClean="0"/>
              <a:t>Koordinatörü</a:t>
            </a:r>
          </a:p>
          <a:p>
            <a:r>
              <a:rPr lang="tr-TR" sz="3200" dirty="0" err="1" smtClean="0"/>
              <a:t>Öğr</a:t>
            </a:r>
            <a:r>
              <a:rPr lang="tr-TR" sz="3200" dirty="0" smtClean="0"/>
              <a:t>. Gör. Dr.</a:t>
            </a:r>
          </a:p>
          <a:p>
            <a:r>
              <a:rPr lang="tr-TR" sz="3200" dirty="0" smtClean="0"/>
              <a:t>Yağmur CALLAK SARGIN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37805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48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Hareketlilik Sonrası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6" t="8130" r="28244" b="24578"/>
          <a:stretch/>
        </p:blipFill>
        <p:spPr>
          <a:xfrm>
            <a:off x="1460939" y="1124608"/>
            <a:ext cx="9002110" cy="570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smtClean="0">
                <a:solidFill>
                  <a:srgbClr val="FF0000"/>
                </a:solidFill>
              </a:rPr>
              <a:t>Başvuru Tarihleri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Bursa Uludağ Üniversitesi 2024-2025 Güz Dönemi 2023-1 </a:t>
            </a:r>
            <a:r>
              <a:rPr lang="tr-TR" dirty="0" err="1" smtClean="0"/>
              <a:t>Erasmus</a:t>
            </a:r>
            <a:r>
              <a:rPr lang="tr-TR" dirty="0" smtClean="0"/>
              <a:t> Öğrenim Hareketliliği Takvimi ve Başvuru Yönergesi üniversitenin </a:t>
            </a:r>
            <a:r>
              <a:rPr lang="tr-TR" dirty="0" err="1" smtClean="0"/>
              <a:t>erasmus</a:t>
            </a:r>
            <a:r>
              <a:rPr lang="tr-TR" dirty="0" smtClean="0"/>
              <a:t> koordinatörlüğü sitesinde yayınlandı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2023-1 (2024-2025 Güz Dönemi) </a:t>
            </a:r>
            <a:r>
              <a:rPr lang="tr-TR" dirty="0" err="1"/>
              <a:t>Erasmus</a:t>
            </a:r>
            <a:r>
              <a:rPr lang="tr-TR" dirty="0"/>
              <a:t> Öğrenim Başvuru İlanı 2023 proje yılına ait bir ilandır ve tüm koşullar ve hibe miktarları </a:t>
            </a:r>
            <a:r>
              <a:rPr lang="tr-TR" b="1" dirty="0"/>
              <a:t>2023 </a:t>
            </a:r>
            <a:r>
              <a:rPr lang="tr-TR" b="1" dirty="0" err="1"/>
              <a:t>Erasmus</a:t>
            </a:r>
            <a:r>
              <a:rPr lang="tr-TR" b="1" dirty="0"/>
              <a:t> Uygulama El Kitabı</a:t>
            </a:r>
            <a:r>
              <a:rPr lang="tr-TR" dirty="0"/>
              <a:t>'na göre düzenlenecektir.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uludag.edu.tr/erasmus/duyuru/view?id=34804&amp;title=2023-1-2024-2025-guz-donemi-erasmus-ogrenim-basvuru-ilani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25214"/>
            <a:ext cx="10515600" cy="5451749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b="1" dirty="0" err="1">
                <a:solidFill>
                  <a:srgbClr val="FF0000"/>
                </a:solidFill>
              </a:rPr>
              <a:t>Erasmus</a:t>
            </a:r>
            <a:r>
              <a:rPr lang="tr-TR" sz="4000" b="1" dirty="0">
                <a:solidFill>
                  <a:srgbClr val="FF0000"/>
                </a:solidFill>
              </a:rPr>
              <a:t> Öğrenim Hareketliliği Nedir</a:t>
            </a:r>
            <a:r>
              <a:rPr lang="tr-TR" sz="4000" b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tr-TR" dirty="0" smtClean="0"/>
              <a:t>Yükseköğretim </a:t>
            </a:r>
            <a:r>
              <a:rPr lang="tr-TR" dirty="0"/>
              <a:t>kurumunda kayıtlı öğrencinin, öğreniminin bir bölümünü </a:t>
            </a:r>
            <a:r>
              <a:rPr lang="tr-TR" dirty="0" err="1"/>
              <a:t>kurumlararası</a:t>
            </a:r>
            <a:r>
              <a:rPr lang="tr-TR" dirty="0"/>
              <a:t> anlaşma ile ortak olunan yurtdışındaki yükseköğretim kurumunda </a:t>
            </a:r>
            <a:r>
              <a:rPr lang="tr-TR" dirty="0" smtClean="0"/>
              <a:t>gerçekleştirmesidir.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sz="4000" b="1" dirty="0" err="1">
                <a:solidFill>
                  <a:srgbClr val="FF0000"/>
                </a:solidFill>
              </a:rPr>
              <a:t>Erasmus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smtClean="0">
                <a:solidFill>
                  <a:srgbClr val="FF0000"/>
                </a:solidFill>
              </a:rPr>
              <a:t>Staj </a:t>
            </a:r>
            <a:r>
              <a:rPr lang="tr-TR" sz="4000" b="1" dirty="0">
                <a:solidFill>
                  <a:srgbClr val="FF0000"/>
                </a:solidFill>
              </a:rPr>
              <a:t>Hareketliliği Nedir</a:t>
            </a:r>
            <a:r>
              <a:rPr lang="tr-TR" sz="4000" b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tr-TR" dirty="0"/>
              <a:t>Bu hareketlilik faaliyeti, yükseköğretim kurumunda kayıtlı öğrencinin yurtdışındaki bir işletmede staj yapmasıdır. </a:t>
            </a:r>
          </a:p>
        </p:txBody>
      </p:sp>
    </p:spTree>
    <p:extLst>
      <p:ext uri="{BB962C8B-B14F-4D97-AF65-F5344CB8AC3E}">
        <p14:creationId xmlns:p14="http://schemas.microsoft.com/office/powerpoint/2010/main" val="2201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8485" cy="780503"/>
          </a:xfrm>
        </p:spPr>
        <p:txBody>
          <a:bodyPr>
            <a:normAutofit/>
          </a:bodyPr>
          <a:lstStyle/>
          <a:p>
            <a:r>
              <a:rPr lang="tr-TR" sz="4000" b="1" dirty="0" err="1">
                <a:solidFill>
                  <a:srgbClr val="FF0000"/>
                </a:solidFill>
              </a:rPr>
              <a:t>Erasmus</a:t>
            </a:r>
            <a:r>
              <a:rPr lang="tr-TR" sz="4000" b="1" dirty="0">
                <a:solidFill>
                  <a:srgbClr val="FF0000"/>
                </a:solidFill>
              </a:rPr>
              <a:t> Öğrenim </a:t>
            </a:r>
            <a:r>
              <a:rPr lang="tr-TR" sz="4000" b="1" dirty="0" smtClean="0">
                <a:solidFill>
                  <a:srgbClr val="FF0000"/>
                </a:solidFill>
              </a:rPr>
              <a:t>Hareketliliğinin Genel Şartları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71752"/>
            <a:ext cx="10515600" cy="52778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b="1" dirty="0"/>
              <a:t>GANO: </a:t>
            </a:r>
            <a:r>
              <a:rPr lang="tr-TR" dirty="0" err="1"/>
              <a:t>Önlisans</a:t>
            </a:r>
            <a:r>
              <a:rPr lang="tr-TR" dirty="0"/>
              <a:t> ve lisans öğrencileri için </a:t>
            </a:r>
            <a:r>
              <a:rPr lang="tr-TR" b="1" dirty="0"/>
              <a:t>en az </a:t>
            </a:r>
            <a:r>
              <a:rPr lang="tr-TR" b="1" dirty="0" smtClean="0"/>
              <a:t>2,20.</a:t>
            </a:r>
            <a:endParaRPr lang="tr-TR" dirty="0"/>
          </a:p>
          <a:p>
            <a:pPr algn="just"/>
            <a:r>
              <a:rPr lang="tr-TR" b="1" dirty="0" smtClean="0"/>
              <a:t>Dil </a:t>
            </a:r>
            <a:r>
              <a:rPr lang="tr-TR" b="1" dirty="0"/>
              <a:t>Puanı: </a:t>
            </a:r>
            <a:r>
              <a:rPr lang="tr-TR" dirty="0"/>
              <a:t>Gidilmek istenilen üniversitenin istediği dilde  </a:t>
            </a:r>
            <a:r>
              <a:rPr lang="tr-TR" b="1" dirty="0"/>
              <a:t>B2</a:t>
            </a:r>
            <a:r>
              <a:rPr lang="tr-TR" dirty="0"/>
              <a:t> seviyesinde (en az 75/100 puan) dil </a:t>
            </a:r>
            <a:r>
              <a:rPr lang="tr-TR" dirty="0" smtClean="0"/>
              <a:t>puanı</a:t>
            </a:r>
            <a:endParaRPr lang="tr-TR" dirty="0"/>
          </a:p>
          <a:p>
            <a:pPr algn="just"/>
            <a:r>
              <a:rPr lang="tr-TR" b="1" dirty="0"/>
              <a:t>Tam zamanlı öğrencilik statüsü: </a:t>
            </a:r>
            <a:r>
              <a:rPr lang="tr-TR" dirty="0"/>
              <a:t>Tam zamanlı öğrenci, henüz diploma/derecesinin gerektirdiği çalışmalarını/kredilerini tamamlamamış ve bir yarıyılda 30 AKTS kredisi karşılığı ders yükü olduğu öngörülen öğrencidir. </a:t>
            </a:r>
            <a:r>
              <a:rPr lang="tr-TR" dirty="0" err="1"/>
              <a:t>Erasmus</a:t>
            </a:r>
            <a:r>
              <a:rPr lang="tr-TR" dirty="0"/>
              <a:t> ile gidilecek dönem itibarıyla</a:t>
            </a:r>
            <a:r>
              <a:rPr lang="tr-TR" b="1" dirty="0"/>
              <a:t> mezuniyete kadar en az 30 </a:t>
            </a:r>
            <a:r>
              <a:rPr lang="tr-TR" b="1" dirty="0" err="1"/>
              <a:t>AKTS’lik</a:t>
            </a:r>
            <a:r>
              <a:rPr lang="tr-TR" b="1" dirty="0"/>
              <a:t> ders yükü olması ve bu derslerin hiç alınmamış ya da alınıp kalınmış </a:t>
            </a:r>
            <a:r>
              <a:rPr lang="tr-TR" b="1" dirty="0" smtClean="0"/>
              <a:t>derslerden </a:t>
            </a:r>
            <a:r>
              <a:rPr lang="tr-TR" b="1" dirty="0"/>
              <a:t>oluşması gerekmektedir. </a:t>
            </a:r>
            <a:endParaRPr lang="tr-TR" b="1" dirty="0" smtClean="0"/>
          </a:p>
          <a:p>
            <a:pPr algn="just"/>
            <a:r>
              <a:rPr lang="tr-TR" dirty="0" smtClean="0"/>
              <a:t>Hazırlık </a:t>
            </a:r>
            <a:r>
              <a:rPr lang="tr-TR" dirty="0"/>
              <a:t>sınıfı hariç tüm sınıflardaki öğrenciler (artık yıllar dahil) gerekli koşulları sağladıkları takdirde öğrenim hareketliliğinden yararlanabilir. Asgari GANO koşulunun sağlanması koşuluyla </a:t>
            </a:r>
            <a:r>
              <a:rPr lang="tr-TR" b="1" dirty="0"/>
              <a:t>alttan ders almak hareketliliğe engel </a:t>
            </a:r>
            <a:r>
              <a:rPr lang="tr-TR" b="1" dirty="0" smtClean="0"/>
              <a:t>değildir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 smtClean="0"/>
              <a:t>Bazı </a:t>
            </a:r>
            <a:r>
              <a:rPr lang="tr-TR" b="1" dirty="0"/>
              <a:t>fakülte veya bölümler belirli sınıf veya dönemlerde öğrenci göndermeyebilir.</a:t>
            </a:r>
            <a:r>
              <a:rPr lang="tr-TR" dirty="0"/>
              <a:t> Bu tür durumlarla ilgili olarak fakülte/bölüm koordinatörlerinizden bilgi alabilirsiniz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r>
              <a:rPr lang="tr-TR" b="1" dirty="0" smtClean="0"/>
              <a:t>Mezuniyet </a:t>
            </a:r>
            <a:r>
              <a:rPr lang="tr-TR" b="1" dirty="0"/>
              <a:t>sonrası staj: </a:t>
            </a:r>
            <a:r>
              <a:rPr lang="tr-TR" dirty="0"/>
              <a:t>Başvuru esnasında aktif öğrenci olmak kaydıyla mezun olduktan sonraki bir yıl içinde staj hareketliliği gerçekleştirilebilir.</a:t>
            </a:r>
          </a:p>
        </p:txBody>
      </p:sp>
    </p:spTree>
    <p:extLst>
      <p:ext uri="{BB962C8B-B14F-4D97-AF65-F5344CB8AC3E}">
        <p14:creationId xmlns:p14="http://schemas.microsoft.com/office/powerpoint/2010/main" val="34967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8485" cy="780503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Dil Sınavı Hakkında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9013" y="1250731"/>
            <a:ext cx="6960475" cy="52778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/>
              <a:t>Erasmus</a:t>
            </a:r>
            <a:r>
              <a:rPr lang="tr-TR" dirty="0"/>
              <a:t> Koordinatörlüğü tarafından Değişim Programları Yabancı Dil Sınavı takvimi ilan edildikten sonra, takvimde ve yönergede belirtildiği </a:t>
            </a:r>
            <a:r>
              <a:rPr lang="tr-TR" dirty="0" smtClean="0"/>
              <a:t>şekilde </a:t>
            </a:r>
            <a:r>
              <a:rPr lang="tr-TR" dirty="0"/>
              <a:t>UKEY üzerinden başvuru yapılması yeterlidir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Akademik </a:t>
            </a:r>
            <a:r>
              <a:rPr lang="tr-TR" dirty="0"/>
              <a:t>kurumlar dışındaki kurumlarda staj yapılması durumunda B1 (en az 60/100), akademik kurumlarda staj yapılması durumunda B2 </a:t>
            </a:r>
            <a:r>
              <a:rPr lang="tr-TR" dirty="0" smtClean="0"/>
              <a:t>seviyesinde</a:t>
            </a:r>
          </a:p>
          <a:p>
            <a:pPr algn="just"/>
            <a:r>
              <a:rPr lang="tr-TR" dirty="0"/>
              <a:t>Bursa Uludağ Üniversitesi Değişim Programları Yabancı Dil </a:t>
            </a:r>
            <a:r>
              <a:rPr lang="tr-TR" dirty="0" smtClean="0"/>
              <a:t>Sınavı (ücretsiz), </a:t>
            </a:r>
            <a:r>
              <a:rPr lang="tr-TR" dirty="0"/>
              <a:t>Bursa Uludağ Üniversitesi </a:t>
            </a:r>
            <a:r>
              <a:rPr lang="tr-TR" dirty="0" err="1"/>
              <a:t>Erasmus</a:t>
            </a:r>
            <a:r>
              <a:rPr lang="tr-TR" dirty="0"/>
              <a:t> Dil Kursu </a:t>
            </a:r>
            <a:r>
              <a:rPr lang="tr-TR" dirty="0" smtClean="0"/>
              <a:t>Sonuçları, Bursa </a:t>
            </a:r>
            <a:r>
              <a:rPr lang="tr-TR" dirty="0"/>
              <a:t>Uludağ Üniversitesi Dil Sınavı (BUÜDS), YÖKDİL, YDS, E-YDS ve ÖSYM’nin tanıdığı diğer sınavlar.</a:t>
            </a:r>
            <a:endParaRPr lang="tr-TR" dirty="0" smtClean="0"/>
          </a:p>
          <a:p>
            <a:pPr algn="just"/>
            <a:r>
              <a:rPr lang="tr-TR" dirty="0"/>
              <a:t>100’lük sistem dışında yapılan sınavlardan alınmış olan puanlar için ÖSYM’nin belirlemiş olduğu dönüşüm tablosu kullanılır.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676" y="1051317"/>
            <a:ext cx="4228008" cy="522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8485" cy="1325563"/>
          </a:xfrm>
        </p:spPr>
        <p:txBody>
          <a:bodyPr>
            <a:normAutofit/>
          </a:bodyPr>
          <a:lstStyle/>
          <a:p>
            <a:r>
              <a:rPr lang="tr-TR" sz="4000" b="1" dirty="0" err="1">
                <a:solidFill>
                  <a:srgbClr val="FF0000"/>
                </a:solidFill>
              </a:rPr>
              <a:t>Erasmus</a:t>
            </a:r>
            <a:r>
              <a:rPr lang="tr-TR" sz="4000" b="1" dirty="0">
                <a:solidFill>
                  <a:srgbClr val="FF0000"/>
                </a:solidFill>
              </a:rPr>
              <a:t> Öğrenim Hareketliliğinde Süre Ne Kadardır?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8954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2 ila 12 ay </a:t>
            </a:r>
            <a:r>
              <a:rPr lang="tr-TR" dirty="0"/>
              <a:t>(en az 60 en fazla 360 takvim günü) arasında bir </a:t>
            </a:r>
            <a:r>
              <a:rPr lang="tr-TR" dirty="0" smtClean="0"/>
              <a:t>süre</a:t>
            </a:r>
          </a:p>
          <a:p>
            <a:pPr algn="just"/>
            <a:r>
              <a:rPr lang="tr-TR" dirty="0" smtClean="0"/>
              <a:t>Toplamda </a:t>
            </a:r>
            <a:r>
              <a:rPr lang="tr-TR" dirty="0"/>
              <a:t>hibeli veya </a:t>
            </a:r>
            <a:r>
              <a:rPr lang="tr-TR" dirty="0" err="1"/>
              <a:t>hibesiz</a:t>
            </a:r>
            <a:r>
              <a:rPr lang="tr-TR" dirty="0"/>
              <a:t> 12 ay yararlanılabilir. BUÜ, </a:t>
            </a:r>
            <a:r>
              <a:rPr lang="tr-TR" dirty="0" err="1"/>
              <a:t>Erasmus</a:t>
            </a:r>
            <a:r>
              <a:rPr lang="tr-TR" dirty="0"/>
              <a:t> öğrenim hareketliliğinde tüm öğrencileri </a:t>
            </a:r>
            <a:r>
              <a:rPr lang="tr-TR" b="1" dirty="0"/>
              <a:t>sadece bir dönem için hibeli </a:t>
            </a:r>
            <a:r>
              <a:rPr lang="tr-TR" dirty="0"/>
              <a:t>olarak gönderir. </a:t>
            </a:r>
            <a:r>
              <a:rPr lang="tr-TR" dirty="0" smtClean="0"/>
              <a:t>*</a:t>
            </a:r>
            <a:r>
              <a:rPr lang="tr-TR" sz="2400" dirty="0" smtClean="0"/>
              <a:t>Bu </a:t>
            </a:r>
            <a:r>
              <a:rPr lang="tr-TR" sz="2400" dirty="0"/>
              <a:t>kuralın istisnası, sadece </a:t>
            </a:r>
            <a:r>
              <a:rPr lang="tr-TR" sz="2400" dirty="0" err="1"/>
              <a:t>BUÜ’deki</a:t>
            </a:r>
            <a:r>
              <a:rPr lang="tr-TR" sz="2400" dirty="0"/>
              <a:t> veya karşı kurumdaki bölümün yıllık eğitim sunmasıdır</a:t>
            </a:r>
            <a:r>
              <a:rPr lang="tr-TR" sz="2400" dirty="0" smtClean="0"/>
              <a:t>.</a:t>
            </a:r>
          </a:p>
          <a:p>
            <a:pPr algn="just"/>
            <a:r>
              <a:rPr lang="tr-TR" dirty="0"/>
              <a:t>BUÜ </a:t>
            </a:r>
            <a:r>
              <a:rPr lang="tr-TR" dirty="0" err="1"/>
              <a:t>Erasmus</a:t>
            </a:r>
            <a:r>
              <a:rPr lang="tr-TR" dirty="0"/>
              <a:t> hareketliliğine seçilmiş öğrenciler uzatma yapamazlar. Ancak, </a:t>
            </a:r>
            <a:r>
              <a:rPr lang="tr-TR" dirty="0" err="1"/>
              <a:t>Erasmus</a:t>
            </a:r>
            <a:r>
              <a:rPr lang="tr-TR" dirty="0"/>
              <a:t> döneminde tekrar başvuru sürecine dahil olup seçilmek suretiyle bir sonraki dönemde aynı veya başka bir üniversiteye gidilebilir.</a:t>
            </a:r>
          </a:p>
        </p:txBody>
      </p:sp>
    </p:spTree>
    <p:extLst>
      <p:ext uri="{BB962C8B-B14F-4D97-AF65-F5344CB8AC3E}">
        <p14:creationId xmlns:p14="http://schemas.microsoft.com/office/powerpoint/2010/main" val="37556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 smtClean="0">
                <a:solidFill>
                  <a:srgbClr val="FF0000"/>
                </a:solidFill>
              </a:rPr>
              <a:t>Erasmus</a:t>
            </a:r>
            <a:r>
              <a:rPr lang="tr-TR" sz="4000" b="1" dirty="0" smtClean="0">
                <a:solidFill>
                  <a:srgbClr val="FF0000"/>
                </a:solidFill>
              </a:rPr>
              <a:t> Hareketliliği </a:t>
            </a:r>
            <a:r>
              <a:rPr lang="tr-TR" sz="4000" b="1" dirty="0" err="1" smtClean="0">
                <a:solidFill>
                  <a:srgbClr val="FF0000"/>
                </a:solidFill>
              </a:rPr>
              <a:t>Kurumlararası</a:t>
            </a:r>
            <a:r>
              <a:rPr lang="tr-TR" sz="4000" b="1" dirty="0" smtClean="0">
                <a:solidFill>
                  <a:srgbClr val="FF0000"/>
                </a:solidFill>
              </a:rPr>
              <a:t> Anlaşma Listesi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docs.google.com/spreadsheets/d/14rqkZgOrzNk3jZcE5rlM2ZVrDMsPX2mH/edit#gid=134618855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4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48" y="168167"/>
            <a:ext cx="11372193" cy="668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6086" r="6366" b="23169"/>
          <a:stretch/>
        </p:blipFill>
        <p:spPr>
          <a:xfrm>
            <a:off x="0" y="1039156"/>
            <a:ext cx="12209765" cy="5445727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48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Hareketlilik Öncesi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3" t="7206" r="24635" b="30273"/>
          <a:stretch/>
        </p:blipFill>
        <p:spPr>
          <a:xfrm>
            <a:off x="1888421" y="985344"/>
            <a:ext cx="8117428" cy="4887311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48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Hareketlilik Süresi İçinde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482</Words>
  <Application>Microsoft Office PowerPoint</Application>
  <PresentationFormat>Geniş ekran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ÖĞRENCİ ÖĞRENİM VE STAJ HAREKETLİLİĞİ</vt:lpstr>
      <vt:lpstr>PowerPoint Sunusu</vt:lpstr>
      <vt:lpstr>Erasmus Öğrenim Hareketliliğinin Genel Şartları</vt:lpstr>
      <vt:lpstr>Dil Sınavı Hakkında</vt:lpstr>
      <vt:lpstr>Erasmus Öğrenim Hareketliliğinde Süre Ne Kadardır?</vt:lpstr>
      <vt:lpstr>Erasmus Hareketliliği Kurumlararası Anlaşma Listesi</vt:lpstr>
      <vt:lpstr>PowerPoint Sunusu</vt:lpstr>
      <vt:lpstr>Hareketlilik Öncesi</vt:lpstr>
      <vt:lpstr>Hareketlilik Süresi İçinde</vt:lpstr>
      <vt:lpstr>Hareketlilik Sonrası</vt:lpstr>
      <vt:lpstr>Başvuru Tarihleri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Yağmur</dc:creator>
  <cp:lastModifiedBy>Yağmur</cp:lastModifiedBy>
  <cp:revision>17</cp:revision>
  <dcterms:created xsi:type="dcterms:W3CDTF">2024-02-26T13:48:12Z</dcterms:created>
  <dcterms:modified xsi:type="dcterms:W3CDTF">2024-02-27T09:56:05Z</dcterms:modified>
</cp:coreProperties>
</file>