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6" r:id="rId3"/>
  </p:sldMasterIdLst>
  <p:notesMasterIdLst>
    <p:notesMasterId r:id="rId30"/>
  </p:notesMasterIdLst>
  <p:sldIdLst>
    <p:sldId id="3922" r:id="rId4"/>
    <p:sldId id="3877" r:id="rId5"/>
    <p:sldId id="3912" r:id="rId6"/>
    <p:sldId id="3913" r:id="rId7"/>
    <p:sldId id="3879" r:id="rId8"/>
    <p:sldId id="3914" r:id="rId9"/>
    <p:sldId id="2128" r:id="rId10"/>
    <p:sldId id="2129" r:id="rId11"/>
    <p:sldId id="2130" r:id="rId12"/>
    <p:sldId id="3633" r:id="rId13"/>
    <p:sldId id="2133" r:id="rId14"/>
    <p:sldId id="3866" r:id="rId15"/>
    <p:sldId id="3876" r:id="rId16"/>
    <p:sldId id="3878" r:id="rId17"/>
    <p:sldId id="3915" r:id="rId18"/>
    <p:sldId id="3880" r:id="rId19"/>
    <p:sldId id="1808" r:id="rId20"/>
    <p:sldId id="3916" r:id="rId21"/>
    <p:sldId id="3670" r:id="rId22"/>
    <p:sldId id="269" r:id="rId23"/>
    <p:sldId id="3654" r:id="rId24"/>
    <p:sldId id="3919" r:id="rId25"/>
    <p:sldId id="3920" r:id="rId26"/>
    <p:sldId id="3921" r:id="rId27"/>
    <p:sldId id="2072" r:id="rId28"/>
    <p:sldId id="363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69" autoAdjust="0"/>
    <p:restoredTop sz="94660"/>
  </p:normalViewPr>
  <p:slideViewPr>
    <p:cSldViewPr snapToGrid="0">
      <p:cViewPr varScale="1">
        <p:scale>
          <a:sx n="127" d="100"/>
          <a:sy n="127" d="100"/>
        </p:scale>
        <p:origin x="536" y="1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50462833584367"/>
          <c:y val="4.0852080989876263E-2"/>
          <c:w val="0.81889684724573297"/>
          <c:h val="0.80025766577068602"/>
        </c:manualLayout>
      </c:layout>
      <c:pie3DChart>
        <c:varyColors val="1"/>
        <c:ser>
          <c:idx val="0"/>
          <c:order val="0"/>
          <c:tx>
            <c:strRef>
              <c:f>Sheet1!$B$1</c:f>
              <c:strCache>
                <c:ptCount val="1"/>
                <c:pt idx="0">
                  <c:v>Sales</c:v>
                </c:pt>
              </c:strCache>
            </c:strRef>
          </c:tx>
          <c:explosion val="6"/>
          <c:dPt>
            <c:idx val="0"/>
            <c:bubble3D val="0"/>
            <c:spPr>
              <a:solidFill>
                <a:srgbClr val="D00D7C"/>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8E9-4052-B3A2-C32CEFD8F1A4}"/>
              </c:ext>
            </c:extLst>
          </c:dPt>
          <c:dPt>
            <c:idx val="1"/>
            <c:bubble3D val="0"/>
            <c:spPr>
              <a:solidFill>
                <a:srgbClr val="B489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8E9-4052-B3A2-C32CEFD8F1A4}"/>
              </c:ext>
            </c:extLst>
          </c:dPt>
          <c:dPt>
            <c:idx val="2"/>
            <c:bubble3D val="0"/>
            <c:explosion val="0"/>
            <c:spPr>
              <a:solidFill>
                <a:srgbClr val="0070C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68E9-4052-B3A2-C32CEFD8F1A4}"/>
              </c:ext>
            </c:extLst>
          </c:dPt>
          <c:dPt>
            <c:idx val="3"/>
            <c:bubble3D val="0"/>
            <c:spPr>
              <a:solidFill>
                <a:srgbClr val="953735"/>
              </a:solidFill>
            </c:spPr>
            <c:extLst>
              <c:ext xmlns:c16="http://schemas.microsoft.com/office/drawing/2014/chart" uri="{C3380CC4-5D6E-409C-BE32-E72D297353CC}">
                <c16:uniqueId val="{00000007-68E9-4052-B3A2-C32CEFD8F1A4}"/>
              </c:ext>
            </c:extLst>
          </c:dPt>
          <c:dLbls>
            <c:dLbl>
              <c:idx val="0"/>
              <c:tx>
                <c:rich>
                  <a:bodyPr anchorCtr="0"/>
                  <a:lstStyle/>
                  <a:p>
                    <a:pPr algn="ctr" rtl="0">
                      <a:defRPr lang="en-US" sz="2000" b="1" i="0" u="none" strike="noStrike" kern="1200" baseline="0">
                        <a:solidFill>
                          <a:prstClr val="white"/>
                        </a:solidFill>
                        <a:latin typeface="+mn-lt"/>
                        <a:ea typeface="+mn-ea"/>
                        <a:cs typeface="+mn-cs"/>
                      </a:defRPr>
                    </a:pPr>
                    <a:r>
                      <a:rPr lang="en-US" sz="2000" b="1" i="0" u="none" strike="noStrike" kern="1200" baseline="0">
                        <a:solidFill>
                          <a:prstClr val="white"/>
                        </a:solidFill>
                        <a:latin typeface="+mn-lt"/>
                        <a:ea typeface="+mn-ea"/>
                        <a:cs typeface="+mn-cs"/>
                      </a:rPr>
                      <a:t>Upper
16%</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8E9-4052-B3A2-C32CEFD8F1A4}"/>
                </c:ext>
              </c:extLst>
            </c:dLbl>
            <c:dLbl>
              <c:idx val="1"/>
              <c:layout>
                <c:manualLayout>
                  <c:x val="-0.189740576863687"/>
                  <c:y val="-9.5661182198408606E-2"/>
                </c:manualLayout>
              </c:layout>
              <c:spPr>
                <a:noFill/>
                <a:ln>
                  <a:noFill/>
                </a:ln>
                <a:effectLst/>
              </c:spPr>
              <c:txPr>
                <a:bodyPr anchorCtr="0"/>
                <a:lstStyle/>
                <a:p>
                  <a:pPr algn="ctr" rtl="0">
                    <a:defRPr lang="en-US" sz="2000" b="1" i="0" u="none" strike="noStrike" kern="1200" baseline="0">
                      <a:solidFill>
                        <a:prstClr val="white"/>
                      </a:solidFill>
                      <a:latin typeface="+mn-lt"/>
                      <a:ea typeface="+mn-ea"/>
                      <a:cs typeface="+mn-cs"/>
                    </a:defRPr>
                  </a:pPr>
                  <a:endParaRPr lang="en-PK"/>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8E9-4052-B3A2-C32CEFD8F1A4}"/>
                </c:ext>
              </c:extLst>
            </c:dLbl>
            <c:dLbl>
              <c:idx val="2"/>
              <c:layout>
                <c:manualLayout>
                  <c:x val="0.211003128899481"/>
                  <c:y val="-0.25161136120321498"/>
                </c:manualLayout>
              </c:layout>
              <c:tx>
                <c:rich>
                  <a:bodyPr anchorCtr="0"/>
                  <a:lstStyle/>
                  <a:p>
                    <a:pPr algn="ctr" rtl="0">
                      <a:defRPr lang="en-US" sz="2000" b="1" i="0" u="none" strike="noStrike" kern="1200" baseline="0">
                        <a:solidFill>
                          <a:prstClr val="white"/>
                        </a:solidFill>
                        <a:latin typeface="+mn-lt"/>
                        <a:ea typeface="+mn-ea"/>
                        <a:cs typeface="+mn-cs"/>
                      </a:defRPr>
                    </a:pPr>
                    <a:r>
                      <a:rPr lang="en-US" sz="2000" b="1" i="0" u="none" strike="noStrike" kern="1200" baseline="0">
                        <a:solidFill>
                          <a:prstClr val="white"/>
                        </a:solidFill>
                        <a:latin typeface="+mn-lt"/>
                        <a:ea typeface="+mn-ea"/>
                        <a:cs typeface="+mn-cs"/>
                      </a:rPr>
                      <a:t>Lower Middle
44%</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30914166986602981"/>
                      <c:h val="0.17666057051460668"/>
                    </c:manualLayout>
                  </c15:layout>
                  <c15:showDataLabelsRange val="0"/>
                </c:ext>
                <c:ext xmlns:c16="http://schemas.microsoft.com/office/drawing/2014/chart" uri="{C3380CC4-5D6E-409C-BE32-E72D297353CC}">
                  <c16:uniqueId val="{00000005-68E9-4052-B3A2-C32CEFD8F1A4}"/>
                </c:ext>
              </c:extLst>
            </c:dLbl>
            <c:dLbl>
              <c:idx val="3"/>
              <c:layout>
                <c:manualLayout>
                  <c:x val="0.119274962141711"/>
                  <c:y val="7.4217458928744998E-2"/>
                </c:manualLayout>
              </c:layout>
              <c:tx>
                <c:rich>
                  <a:bodyPr/>
                  <a:lstStyle/>
                  <a:p>
                    <a:pPr>
                      <a:defRPr sz="2000" b="1">
                        <a:latin typeface="+mn-lt"/>
                      </a:defRPr>
                    </a:pPr>
                    <a:r>
                      <a:rPr lang="en-US" sz="2000" dirty="0">
                        <a:latin typeface="+mn-lt"/>
                      </a:rPr>
                      <a:t>Lower
17%</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68E9-4052-B3A2-C32CEFD8F1A4}"/>
                </c:ext>
              </c:extLst>
            </c:dLbl>
            <c:spPr>
              <a:noFill/>
              <a:ln>
                <a:noFill/>
              </a:ln>
              <a:effectLst/>
            </c:spPr>
            <c:txPr>
              <a:bodyPr/>
              <a:lstStyle/>
              <a:p>
                <a:pPr>
                  <a:defRPr sz="2000" b="1">
                    <a:latin typeface="+mj-lt"/>
                  </a:defRPr>
                </a:pPr>
                <a:endParaRPr lang="en-PK"/>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Upper</c:v>
                </c:pt>
                <c:pt idx="1">
                  <c:v>Middle</c:v>
                </c:pt>
                <c:pt idx="2">
                  <c:v>Lower Middle</c:v>
                </c:pt>
                <c:pt idx="3">
                  <c:v>Lower</c:v>
                </c:pt>
              </c:strCache>
            </c:strRef>
          </c:cat>
          <c:val>
            <c:numRef>
              <c:f>Sheet1!$B$2:$B$5</c:f>
              <c:numCache>
                <c:formatCode>General</c:formatCode>
                <c:ptCount val="4"/>
                <c:pt idx="0">
                  <c:v>17</c:v>
                </c:pt>
                <c:pt idx="1">
                  <c:v>23</c:v>
                </c:pt>
                <c:pt idx="2">
                  <c:v>47</c:v>
                </c:pt>
                <c:pt idx="3">
                  <c:v>13</c:v>
                </c:pt>
              </c:numCache>
            </c:numRef>
          </c:val>
          <c:extLst>
            <c:ext xmlns:c16="http://schemas.microsoft.com/office/drawing/2014/chart" uri="{C3380CC4-5D6E-409C-BE32-E72D297353CC}">
              <c16:uniqueId val="{00000008-68E9-4052-B3A2-C32CEFD8F1A4}"/>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sz="1600">
          <a:solidFill>
            <a:schemeClr val="bg1"/>
          </a:solidFill>
          <a:latin typeface="Arial Black" pitchFamily="34" charset="0"/>
        </a:defRPr>
      </a:pPr>
      <a:endParaRPr lang="en-PK"/>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dirty="0"/>
          </a:p>
          <a:p>
            <a:pPr>
              <a:defRPr/>
            </a:pPr>
            <a:r>
              <a:rPr lang="en-US" sz="2400" dirty="0">
                <a:solidFill>
                  <a:schemeClr val="tx1"/>
                </a:solidFill>
                <a:latin typeface="Arial" panose="020B0604020202020204" pitchFamily="34" charset="0"/>
                <a:cs typeface="Arial" panose="020B0604020202020204" pitchFamily="34" charset="0"/>
              </a:rPr>
              <a:t>Detail of active scholarships FY 21/22</a:t>
            </a:r>
          </a:p>
        </c:rich>
      </c:tx>
      <c:layout>
        <c:manualLayout>
          <c:xMode val="edge"/>
          <c:yMode val="edge"/>
          <c:x val="7.5748830853178378E-2"/>
          <c:y val="3.241585051224518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PK"/>
        </a:p>
      </c:txPr>
    </c:title>
    <c:autoTitleDeleted val="0"/>
    <c:plotArea>
      <c:layout>
        <c:manualLayout>
          <c:layoutTarget val="inner"/>
          <c:xMode val="edge"/>
          <c:yMode val="edge"/>
          <c:x val="0.15614426466900141"/>
          <c:y val="0.21256611931038469"/>
          <c:w val="0.47892205664826376"/>
          <c:h val="0.63191108941141161"/>
        </c:manualLayout>
      </c:layout>
      <c:doughnut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14A3-9543-AF16-35B2B6C0C7B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14A3-9543-AF16-35B2B6C0C7B4}"/>
              </c:ext>
            </c:extLst>
          </c:dPt>
          <c:dLbls>
            <c:dLbl>
              <c:idx val="0"/>
              <c:tx>
                <c:rich>
                  <a:bodyPr/>
                  <a:lstStyle/>
                  <a:p>
                    <a:fld id="{A19FC116-CBD2-BA4D-8FC2-197FE252A4BB}" type="PERCENTAGE">
                      <a:rPr lang="en-US">
                        <a:latin typeface="Arial" panose="020B0604020202020204" pitchFamily="34" charset="0"/>
                        <a:cs typeface="Arial" panose="020B0604020202020204" pitchFamily="34" charset="0"/>
                      </a:rPr>
                      <a:pPr/>
                      <a:t>[PERCENTAGE]</a:t>
                    </a:fld>
                    <a:endParaRPr lang="en-PK"/>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4A3-9543-AF16-35B2B6C0C7B4}"/>
                </c:ext>
              </c:extLst>
            </c:dLbl>
            <c:dLbl>
              <c:idx val="1"/>
              <c:tx>
                <c:rich>
                  <a:bodyPr/>
                  <a:lstStyle/>
                  <a:p>
                    <a:fld id="{6551124D-C2BE-CC43-8639-72B9E86C6AFC}" type="PERCENTAGE">
                      <a:rPr lang="en-US">
                        <a:latin typeface="Arial" panose="020B0604020202020204" pitchFamily="34" charset="0"/>
                        <a:cs typeface="Arial" panose="020B0604020202020204" pitchFamily="34" charset="0"/>
                      </a:rPr>
                      <a:pPr/>
                      <a:t>[PERCENTAGE]</a:t>
                    </a:fld>
                    <a:endParaRPr lang="en-PK"/>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4A3-9543-AF16-35B2B6C0C7B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2"/>
                    </a:solidFill>
                    <a:latin typeface="+mn-lt"/>
                    <a:ea typeface="+mn-ea"/>
                    <a:cs typeface="+mn-cs"/>
                  </a:defRPr>
                </a:pPr>
                <a:endParaRPr lang="en-PK"/>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NUST (1299 x awardees)</c:v>
                </c:pt>
                <c:pt idx="1">
                  <c:v>Govt &amp; Others (1073 x awardees)</c:v>
                </c:pt>
              </c:strCache>
            </c:strRef>
          </c:cat>
          <c:val>
            <c:numRef>
              <c:f>Sheet1!$B$2:$B$3</c:f>
              <c:numCache>
                <c:formatCode>General</c:formatCode>
                <c:ptCount val="2"/>
                <c:pt idx="0">
                  <c:v>1299</c:v>
                </c:pt>
                <c:pt idx="1">
                  <c:v>1073</c:v>
                </c:pt>
              </c:numCache>
            </c:numRef>
          </c:val>
          <c:extLst>
            <c:ext xmlns:c16="http://schemas.microsoft.com/office/drawing/2014/chart" uri="{C3380CC4-5D6E-409C-BE32-E72D297353CC}">
              <c16:uniqueId val="{00000004-14A3-9543-AF16-35B2B6C0C7B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P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1BAC4-3574-4B7F-BA6B-C76D49CBC8E9}" type="datetimeFigureOut">
              <a:rPr lang="en-GB" smtClean="0"/>
              <a:t>13/07/2022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220DE-600A-4600-A6AD-6958E63E27D5}" type="slidenum">
              <a:rPr lang="en-GB" smtClean="0"/>
              <a:t>‹#›</a:t>
            </a:fld>
            <a:endParaRPr lang="en-GB"/>
          </a:p>
        </p:txBody>
      </p:sp>
    </p:spTree>
    <p:extLst>
      <p:ext uri="{BB962C8B-B14F-4D97-AF65-F5344CB8AC3E}">
        <p14:creationId xmlns:p14="http://schemas.microsoft.com/office/powerpoint/2010/main" val="341484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jipy32?utm_source=unsplash&amp;utm_medium=referral&amp;utm_content=creditCopy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unsplash.com/?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xfrm>
            <a:off x="715963" y="652463"/>
            <a:ext cx="5800725" cy="3263900"/>
          </a:xfrm>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kern="1200" baseline="0" dirty="0">
                <a:solidFill>
                  <a:schemeClr val="tx1"/>
                </a:solidFill>
                <a:effectLst/>
                <a:latin typeface="+mn-lt"/>
                <a:ea typeface="+mn-ea"/>
                <a:cs typeface="+mn-cs"/>
              </a:rPr>
              <a:t>In this presentation I will be briefing you about the impact that NUST has been creating over the last 3 decades in Academia, Research &amp; Development, Innovation and many other avenues.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200" kern="1200" baseline="0" dirty="0">
                <a:solidFill>
                  <a:schemeClr val="tx1"/>
                </a:solidFill>
                <a:effectLst/>
                <a:latin typeface="+mn-lt"/>
                <a:ea typeface="+mn-ea"/>
                <a:cs typeface="+mn-cs"/>
              </a:rPr>
              <a:t>But before that, we feel honoured to tell you that:</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200" kern="1200" baseline="0" dirty="0">
                <a:solidFill>
                  <a:schemeClr val="tx1"/>
                </a:solidFill>
                <a:effectLst/>
                <a:latin typeface="+mn-lt"/>
                <a:ea typeface="+mn-ea"/>
                <a:cs typeface="+mn-cs"/>
              </a:rPr>
              <a:t>NUST is Pakistan’s only university </a:t>
            </a:r>
            <a:r>
              <a:rPr lang="en-US" sz="1200" kern="1200" baseline="0" dirty="0">
                <a:solidFill>
                  <a:schemeClr val="tx1"/>
                </a:solidFill>
                <a:effectLst/>
                <a:latin typeface="+mn-lt"/>
                <a:ea typeface="+mn-ea"/>
                <a:cs typeface="+mn-cs"/>
              </a:rPr>
              <a:t>in top 400 in the world, top 100 Asian &amp; Top 50 Young World Universities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dirty="0">
                <a:solidFill>
                  <a:schemeClr val="tx1"/>
                </a:solidFill>
                <a:effectLst/>
                <a:latin typeface="+mn-lt"/>
                <a:ea typeface="+mn-ea"/>
                <a:cs typeface="+mn-cs"/>
              </a:rPr>
              <a:t>We host country’s first science &amp; technology park,</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dirty="0">
                <a:solidFill>
                  <a:schemeClr val="tx1"/>
                </a:solidFill>
                <a:effectLst/>
                <a:latin typeface="+mn-lt"/>
                <a:ea typeface="+mn-ea"/>
                <a:cs typeface="+mn-cs"/>
              </a:rPr>
              <a:t>country’s largest academia-based incubation </a:t>
            </a:r>
            <a:r>
              <a:rPr lang="en-US" sz="1200" b="0" i="0" u="none" strike="noStrike" kern="1200" dirty="0" err="1">
                <a:solidFill>
                  <a:schemeClr val="tx1"/>
                </a:solidFill>
                <a:effectLst/>
                <a:latin typeface="+mn-lt"/>
                <a:ea typeface="+mn-ea"/>
                <a:cs typeface="+mn-cs"/>
              </a:rPr>
              <a:t>centre</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rPr>
              <a:t>country’s first university-based Intellectual Property Office,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dirty="0">
                <a:solidFill>
                  <a:schemeClr val="tx1"/>
                </a:solidFill>
                <a:effectLst/>
                <a:latin typeface="+mn-lt"/>
                <a:ea typeface="+mn-ea"/>
                <a:cs typeface="+mn-cs"/>
              </a:rPr>
              <a:t>We also host country’s first university-based research and production facility for indigenous cardiac stents, catheters and life-supporting medical devices</a:t>
            </a:r>
            <a:r>
              <a:rPr lang="en-US" dirty="0"/>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How we</a:t>
            </a:r>
            <a:r>
              <a:rPr lang="en-US" baseline="0" dirty="0"/>
              <a:t> are doing it, we will be presented to you in next 20-25 minutes.</a:t>
            </a:r>
            <a:endParaRPr lang="en-US" dirty="0"/>
          </a:p>
        </p:txBody>
      </p:sp>
      <p:sp>
        <p:nvSpPr>
          <p:cNvPr id="103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545A2-8EEF-4F5F-BFF5-46CFAC7FDDF5}"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78652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In-line with UNDP’s Sustainable development goals (SDGs) &amp;</a:t>
            </a:r>
            <a:r>
              <a:rPr lang="en-GB" baseline="0"/>
              <a:t> b</a:t>
            </a:r>
            <a:r>
              <a:rPr lang="en-GB"/>
              <a:t>ased</a:t>
            </a:r>
            <a:r>
              <a:rPr lang="en-GB" baseline="0"/>
              <a:t> on Research carried out at NUST in the last 5 years, NUST Research Dte. has identified 6 themes at which NUST has been rigorously conducting Research. Those 6 Themes are flashed on the slide; Each theme comprises of </a:t>
            </a:r>
            <a:r>
              <a:rPr lang="en-GB" b="0" baseline="0"/>
              <a:t>10-12 related subthemes., and has </a:t>
            </a:r>
            <a:r>
              <a:rPr lang="en-GB" baseline="0"/>
              <a:t>a number of projects being carried out.</a:t>
            </a:r>
            <a:r>
              <a:rPr lang="en-GB" b="0" baseline="0"/>
              <a:t>. </a:t>
            </a:r>
            <a:r>
              <a:rPr lang="en-US" sz="1200" b="0" kern="0">
                <a:solidFill>
                  <a:srgbClr val="004879"/>
                </a:solidFill>
                <a:latin typeface="+mn-lt"/>
                <a:cs typeface="+mn-cs"/>
              </a:rPr>
              <a:t>In</a:t>
            </a:r>
            <a:r>
              <a:rPr lang="en-US" sz="1200" b="0" kern="0" baseline="0">
                <a:solidFill>
                  <a:srgbClr val="004879"/>
                </a:solidFill>
                <a:latin typeface="+mn-lt"/>
                <a:cs typeface="+mn-cs"/>
              </a:rPr>
              <a:t> t</a:t>
            </a:r>
            <a:r>
              <a:rPr lang="en-US" sz="1200" b="0" kern="0">
                <a:solidFill>
                  <a:srgbClr val="004879"/>
                </a:solidFill>
                <a:latin typeface="+mn-lt"/>
                <a:cs typeface="+mn-cs"/>
              </a:rPr>
              <a:t>otal 436</a:t>
            </a:r>
            <a:r>
              <a:rPr lang="en-US" sz="1200" b="0" kern="0">
                <a:solidFill>
                  <a:srgbClr val="C00000"/>
                </a:solidFill>
                <a:latin typeface="+mn-lt"/>
                <a:cs typeface="+mn-cs"/>
              </a:rPr>
              <a:t> research projects have been conducted by NUST in the last 5 years, with funding</a:t>
            </a:r>
            <a:r>
              <a:rPr lang="en-US" sz="1200" b="0" kern="0" baseline="0">
                <a:solidFill>
                  <a:srgbClr val="C00000"/>
                </a:solidFill>
                <a:latin typeface="+mn-lt"/>
                <a:cs typeface="+mn-cs"/>
              </a:rPr>
              <a:t> received from International &amp; National, public &amp; private sector </a:t>
            </a:r>
            <a:r>
              <a:rPr lang="en-US" sz="1200" b="0" kern="0" baseline="0" err="1">
                <a:solidFill>
                  <a:srgbClr val="C00000"/>
                </a:solidFill>
                <a:latin typeface="+mn-lt"/>
                <a:cs typeface="+mn-cs"/>
              </a:rPr>
              <a:t>organisations</a:t>
            </a:r>
            <a:r>
              <a:rPr lang="en-US" sz="1200" b="0" kern="0" baseline="0">
                <a:solidFill>
                  <a:srgbClr val="C00000"/>
                </a:solidFill>
                <a:latin typeface="+mn-lt"/>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a:t>It is worth mentioning that the ones being shown here, are only the funded projects. UG and PG student research projects are separate ongoing projects, which is a standard academic parallel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EE150-1ED1-4221-9A39-BD94755451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671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kumimoji="0" lang="en-GB" sz="1100" b="0" i="0" u="none" strike="noStrike" kern="1200" cap="none" spc="0" normalizeH="0" baseline="0" noProof="0">
              <a:ln>
                <a:noFill/>
              </a:ln>
              <a:solidFill>
                <a:srgbClr val="00B050"/>
              </a:solidFill>
              <a:effectLst/>
              <a:uLnTx/>
              <a:uFillTx/>
              <a:latin typeface="+mn-lt"/>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EE150-1ED1-4221-9A39-BD94755451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647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739775"/>
            <a:ext cx="6581775" cy="3703638"/>
          </a:xfrm>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In order to protect the innovative work of its researchers, NUST lays very special emphasis on Intellectual Property. NUST established the first academia-based IP office, in 2011, for IP lifecycle management.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Till date, 890 IPRs have been filed, out</a:t>
            </a:r>
            <a:r>
              <a:rPr lang="en-US" b="1" baseline="0" dirty="0"/>
              <a:t> of which 160 have been awarded </a:t>
            </a:r>
            <a:r>
              <a:rPr lang="en-US" dirty="0"/>
              <a:t>(including 151 local and 9 international patents)</a:t>
            </a:r>
            <a:r>
              <a:rPr lang="en-US" b="1" baseline="0" dirty="0"/>
              <a:t>.</a:t>
            </a: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 is a matter of pride for us that we have the largest number of patents filed and awarded amongst Pakistani universities.</a:t>
            </a:r>
            <a:endParaRPr lang="en-GB" dirty="0"/>
          </a:p>
        </p:txBody>
      </p:sp>
      <p:sp>
        <p:nvSpPr>
          <p:cNvPr id="4" name="Slide Number Placeholder 3"/>
          <p:cNvSpPr>
            <a:spLocks noGrp="1"/>
          </p:cNvSpPr>
          <p:nvPr>
            <p:ph type="sldNum" sz="quarter" idx="10"/>
          </p:nvPr>
        </p:nvSpPr>
        <p:spPr/>
        <p:txBody>
          <a:bodyPr/>
          <a:lstStyle/>
          <a:p>
            <a:pPr>
              <a:defRPr/>
            </a:pPr>
            <a:fld id="{BACD6D53-2A93-4EF1-B2FE-A1FBC85D96D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75409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NUST collaborates with various facets of Industry for various purposes:</a:t>
            </a:r>
          </a:p>
          <a:p>
            <a:pPr marL="171450" indent="-171450">
              <a:buFont typeface="Arial" panose="020B0604020202020204" pitchFamily="34" charset="0"/>
              <a:buChar char="•"/>
            </a:pPr>
            <a:r>
              <a:rPr lang="en-GB" baseline="0"/>
              <a:t>NUST Professional Development Centre provides Industry Specific trainings to professionals.</a:t>
            </a:r>
          </a:p>
          <a:p>
            <a:pPr marL="171450" indent="-171450">
              <a:buFont typeface="Arial" panose="020B0604020202020204" pitchFamily="34" charset="0"/>
              <a:buChar char="•"/>
            </a:pPr>
            <a:r>
              <a:rPr lang="en-GB" baseline="0"/>
              <a:t>Curriculum review &amp; improvements are held on continuous basis by taking valuable input of the industry so as to make relevant industry problems part of university curriculum.</a:t>
            </a:r>
          </a:p>
          <a:p>
            <a:pPr marL="171450" indent="-171450">
              <a:buFont typeface="Arial" panose="020B0604020202020204" pitchFamily="34" charset="0"/>
              <a:buChar char="•"/>
            </a:pPr>
            <a:r>
              <a:rPr lang="en-GB" baseline="0"/>
              <a:t>NUST offers state of the art labs &amp; facilities to industry, which Industry can use for their research purposes.</a:t>
            </a:r>
          </a:p>
          <a:p>
            <a:pPr marL="171450" indent="-171450">
              <a:buFont typeface="Arial" panose="020B0604020202020204" pitchFamily="34" charset="0"/>
              <a:buChar char="•"/>
            </a:pPr>
            <a:r>
              <a:rPr lang="en-GB" b="0" baseline="0"/>
              <a:t>NUST Placement Office works with Industry for student employment &amp; internships. NUST is the o</a:t>
            </a:r>
            <a:r>
              <a:rPr lang="en-US" altLang="en-US" sz="2400" b="0" err="1">
                <a:solidFill>
                  <a:srgbClr val="003366"/>
                </a:solidFill>
                <a:latin typeface="+mn-lt"/>
              </a:rPr>
              <a:t>nly</a:t>
            </a:r>
            <a:r>
              <a:rPr lang="en-US" altLang="en-US" sz="2400" b="0">
                <a:solidFill>
                  <a:srgbClr val="003366"/>
                </a:solidFill>
                <a:latin typeface="+mn-lt"/>
              </a:rPr>
              <a:t> university to offer </a:t>
            </a:r>
            <a:r>
              <a:rPr lang="en-US" altLang="en-US" sz="2400" b="0">
                <a:solidFill>
                  <a:srgbClr val="C00000"/>
                </a:solidFill>
                <a:latin typeface="+mn-lt"/>
              </a:rPr>
              <a:t>100%</a:t>
            </a:r>
            <a:r>
              <a:rPr lang="en-US" altLang="en-US" sz="2400" b="0">
                <a:solidFill>
                  <a:srgbClr val="003366"/>
                </a:solidFill>
                <a:latin typeface="+mn-lt"/>
              </a:rPr>
              <a:t>  internships to its Undergrad students.</a:t>
            </a:r>
          </a:p>
          <a:p>
            <a:pPr marL="171450" indent="-171450">
              <a:buFont typeface="Arial" panose="020B0604020202020204" pitchFamily="34" charset="0"/>
              <a:buChar char="•"/>
            </a:pPr>
            <a:r>
              <a:rPr lang="en-GB" b="0"/>
              <a:t>Similarly NUST works with Industry for mutually beneficial collaborative research projects.</a:t>
            </a:r>
          </a:p>
          <a:p>
            <a:pPr marL="171450" indent="-171450">
              <a:buFont typeface="Arial" panose="020B0604020202020204" pitchFamily="34" charset="0"/>
              <a:buChar char="•"/>
            </a:pPr>
            <a:endParaRPr lang="en-GB" b="0"/>
          </a:p>
          <a:p>
            <a:pPr marL="171450" indent="-171450">
              <a:buFont typeface="Arial" panose="020B0604020202020204" pitchFamily="34" charset="0"/>
              <a:buChar char="•"/>
            </a:pPr>
            <a:r>
              <a:rPr lang="en-GB" b="0" strike="sngStrike" baseline="0"/>
              <a:t>In order to connect with various industries in the sectors as flashed on the screen, NUST connects with Chambers of Commerce of Karachi, Sialkot &amp; various other cities, in order to be able to get well connected with industries. </a:t>
            </a:r>
          </a:p>
        </p:txBody>
      </p:sp>
    </p:spTree>
    <p:extLst>
      <p:ext uri="{BB962C8B-B14F-4D97-AF65-F5344CB8AC3E}">
        <p14:creationId xmlns:p14="http://schemas.microsoft.com/office/powerpoint/2010/main" val="4250655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a:solidFill>
                  <a:schemeClr val="tx1"/>
                </a:solidFill>
                <a:effectLst/>
                <a:latin typeface="+mn-lt"/>
                <a:ea typeface="+mn-ea"/>
                <a:cs typeface="+mn-cs"/>
              </a:rPr>
              <a:t>The National Science &amp; Technology Park (NSTP) is our flagship project, which envisions to promote the neglected academia industry collaboration and there is no Science and Technology Park in the country as yet (restricted to only IT park).</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NSTP houses large and small organisations, R&amp;D centres, multinationals, Small &amp; Medium Enterprises (SMEs), and start-ups. </a:t>
            </a:r>
          </a:p>
          <a:p>
            <a:pPr marL="353907" marR="0" lvl="0" indent="-353907" algn="l" defTabSz="914126" rtl="0" eaLnBrk="1" fontAlgn="auto" latinLnBrk="0" hangingPunct="1">
              <a:lnSpc>
                <a:spcPct val="100000"/>
              </a:lnSpc>
              <a:spcBef>
                <a:spcPts val="0"/>
              </a:spcBef>
              <a:spcAft>
                <a:spcPts val="0"/>
              </a:spcAft>
              <a:buClrTx/>
              <a:buSzPct val="80000"/>
              <a:buFont typeface="Wingdings" panose="05000000000000000000" pitchFamily="2" charset="2"/>
              <a:buChar char="q"/>
              <a:tabLst/>
              <a:defRPr/>
            </a:pPr>
            <a:r>
              <a:rPr kumimoji="0" lang="en-US" sz="1200" b="0" i="0" u="none" strike="noStrike" kern="1200" cap="none" spc="-120" normalizeH="0" baseline="0" noProof="0">
                <a:ln>
                  <a:solidFill>
                    <a:srgbClr val="92D050"/>
                  </a:solidFill>
                </a:ln>
                <a:solidFill>
                  <a:prstClr val="white"/>
                </a:solidFill>
                <a:effectLst/>
                <a:uLnTx/>
                <a:uFillTx/>
                <a:latin typeface="Lucida Handwriting" panose="03010101010101010101" pitchFamily="66" charset="0"/>
                <a:ea typeface="+mn-ea"/>
                <a:cs typeface="Arial" pitchFamily="34" charset="0"/>
              </a:rPr>
              <a:t>60</a:t>
            </a:r>
            <a:r>
              <a:rPr kumimoji="0" lang="en-US" sz="1200" b="1" i="0" u="none" strike="noStrike" kern="1200" cap="none" spc="0" normalizeH="0" baseline="0" noProof="0">
                <a:ln>
                  <a:noFill/>
                </a:ln>
                <a:solidFill>
                  <a:prstClr val="white"/>
                </a:solidFill>
                <a:effectLst/>
                <a:uLnTx/>
                <a:uFillTx/>
                <a:latin typeface="+mn-lt"/>
                <a:ea typeface="+mn-ea"/>
                <a:cs typeface="Arial" pitchFamily="34" charset="0"/>
              </a:rPr>
              <a:t> hi-tech companies on board - Anchor tenants, SMEs, Startups</a:t>
            </a:r>
          </a:p>
          <a:p>
            <a:pPr marL="353907" marR="0" lvl="0" indent="-353907" algn="l" defTabSz="914126" rtl="0" eaLnBrk="1" fontAlgn="auto" latinLnBrk="0" hangingPunct="1">
              <a:lnSpc>
                <a:spcPct val="100000"/>
              </a:lnSpc>
              <a:spcBef>
                <a:spcPts val="0"/>
              </a:spcBef>
              <a:spcAft>
                <a:spcPts val="0"/>
              </a:spcAft>
              <a:buClrTx/>
              <a:buSzPct val="80000"/>
              <a:buFont typeface="Wingdings" panose="05000000000000000000" pitchFamily="2" charset="2"/>
              <a:buChar char="q"/>
              <a:tabLst/>
              <a:defRPr/>
            </a:pPr>
            <a:r>
              <a:rPr kumimoji="0" lang="en-US" sz="1200" b="0" i="0" u="none" strike="noStrike" kern="1200" cap="none" spc="-120" normalizeH="0" baseline="0" noProof="0">
                <a:ln>
                  <a:solidFill>
                    <a:srgbClr val="92D050"/>
                  </a:solidFill>
                </a:ln>
                <a:solidFill>
                  <a:prstClr val="white"/>
                </a:solidFill>
                <a:effectLst/>
                <a:uLnTx/>
                <a:uFillTx/>
                <a:latin typeface="Lucida Handwriting" panose="03010101010101010101" pitchFamily="66" charset="0"/>
                <a:ea typeface="+mn-ea"/>
                <a:cs typeface="Arial" pitchFamily="34" charset="0"/>
              </a:rPr>
              <a:t>23</a:t>
            </a:r>
            <a:r>
              <a:rPr kumimoji="0" lang="en-US" sz="1200" b="0" i="0" u="none" strike="noStrike" kern="1200" cap="none" spc="-120" normalizeH="0" baseline="0" noProof="0">
                <a:ln>
                  <a:solidFill>
                    <a:srgbClr val="92D050"/>
                  </a:solidFill>
                </a:ln>
                <a:solidFill>
                  <a:prstClr val="white"/>
                </a:solidFill>
                <a:effectLst/>
                <a:uLnTx/>
                <a:uFillTx/>
                <a:latin typeface="+mn-lt"/>
                <a:ea typeface="+mn-ea"/>
                <a:cs typeface="Arial" pitchFamily="34" charset="0"/>
              </a:rPr>
              <a:t> </a:t>
            </a:r>
            <a:r>
              <a:rPr kumimoji="0" lang="en-US" sz="1200" b="1" i="0" u="none" strike="noStrike" kern="1200" cap="none" spc="0" normalizeH="0" baseline="0" noProof="0">
                <a:ln>
                  <a:noFill/>
                </a:ln>
                <a:solidFill>
                  <a:prstClr val="white"/>
                </a:solidFill>
                <a:effectLst/>
                <a:uLnTx/>
                <a:uFillTx/>
                <a:latin typeface="+mn-lt"/>
                <a:ea typeface="+mn-ea"/>
                <a:cs typeface="Arial" pitchFamily="34" charset="0"/>
              </a:rPr>
              <a:t>industries,</a:t>
            </a:r>
            <a:r>
              <a:rPr kumimoji="0" lang="en-US" sz="1200" b="0" i="0" u="none" strike="noStrike" kern="1200" cap="none" spc="-120" normalizeH="0" baseline="0" noProof="0">
                <a:ln>
                  <a:solidFill>
                    <a:srgbClr val="92D050"/>
                  </a:solidFill>
                </a:ln>
                <a:solidFill>
                  <a:prstClr val="white"/>
                </a:solidFill>
                <a:effectLst/>
                <a:uLnTx/>
                <a:uFillTx/>
                <a:latin typeface="+mn-lt"/>
                <a:ea typeface="+mn-ea"/>
                <a:cs typeface="Arial" pitchFamily="34" charset="0"/>
              </a:rPr>
              <a:t> </a:t>
            </a:r>
            <a:r>
              <a:rPr kumimoji="0" lang="en-US" sz="1200" b="0" i="0" u="none" strike="noStrike" kern="1200" cap="none" spc="-120" normalizeH="0" baseline="0" noProof="0">
                <a:ln>
                  <a:solidFill>
                    <a:srgbClr val="92D050"/>
                  </a:solidFill>
                </a:ln>
                <a:solidFill>
                  <a:prstClr val="white"/>
                </a:solidFill>
                <a:effectLst/>
                <a:uLnTx/>
                <a:uFillTx/>
                <a:latin typeface="Lucida Handwriting" panose="03010101010101010101" pitchFamily="66" charset="0"/>
                <a:ea typeface="+mn-ea"/>
                <a:cs typeface="Arial" pitchFamily="34" charset="0"/>
              </a:rPr>
              <a:t>34</a:t>
            </a:r>
            <a:r>
              <a:rPr kumimoji="0" lang="en-US" sz="1200" b="0" i="0" u="none" strike="noStrike" kern="1200" cap="none" spc="-120" normalizeH="0" baseline="0" noProof="0">
                <a:ln>
                  <a:solidFill>
                    <a:srgbClr val="92D050"/>
                  </a:solidFill>
                </a:ln>
                <a:solidFill>
                  <a:prstClr val="white"/>
                </a:solidFill>
                <a:effectLst/>
                <a:uLnTx/>
                <a:uFillTx/>
                <a:latin typeface="+mn-lt"/>
                <a:ea typeface="+mn-ea"/>
                <a:cs typeface="Arial" pitchFamily="34" charset="0"/>
              </a:rPr>
              <a:t> </a:t>
            </a:r>
            <a:r>
              <a:rPr kumimoji="0" lang="en-US" sz="1200" b="1" i="0" u="none" strike="noStrike" kern="1200" cap="none" spc="0" normalizeH="0" baseline="0" noProof="0">
                <a:ln>
                  <a:noFill/>
                </a:ln>
                <a:solidFill>
                  <a:prstClr val="white"/>
                </a:solidFill>
                <a:effectLst/>
                <a:uLnTx/>
                <a:uFillTx/>
                <a:latin typeface="+mn-lt"/>
                <a:ea typeface="+mn-ea"/>
                <a:cs typeface="Arial" pitchFamily="34" charset="0"/>
              </a:rPr>
              <a:t>startups</a:t>
            </a:r>
          </a:p>
          <a:p>
            <a:pPr marL="353907" marR="0" lvl="0" indent="-353907" algn="l" defTabSz="914126" rtl="0" eaLnBrk="1" fontAlgn="auto" latinLnBrk="0" hangingPunct="1">
              <a:lnSpc>
                <a:spcPct val="100000"/>
              </a:lnSpc>
              <a:spcBef>
                <a:spcPts val="0"/>
              </a:spcBef>
              <a:spcAft>
                <a:spcPts val="0"/>
              </a:spcAft>
              <a:buClrTx/>
              <a:buSzPct val="80000"/>
              <a:buFont typeface="Wingdings" panose="05000000000000000000" pitchFamily="2" charset="2"/>
              <a:buChar char="q"/>
              <a:tabLst/>
              <a:defRPr/>
            </a:pPr>
            <a:r>
              <a:rPr kumimoji="0" lang="en-US" sz="1200" b="0" i="0" u="none" strike="noStrike" kern="1200" cap="none" spc="-120" normalizeH="0" baseline="0" noProof="0">
                <a:ln>
                  <a:solidFill>
                    <a:srgbClr val="92D050"/>
                  </a:solidFill>
                </a:ln>
                <a:solidFill>
                  <a:prstClr val="white"/>
                </a:solidFill>
                <a:effectLst/>
                <a:uLnTx/>
                <a:uFillTx/>
                <a:latin typeface="Lucida Handwriting" panose="03010101010101010101" pitchFamily="66" charset="0"/>
                <a:ea typeface="+mn-ea"/>
                <a:cs typeface="Arial" pitchFamily="34" charset="0"/>
              </a:rPr>
              <a:t>10</a:t>
            </a:r>
            <a:r>
              <a:rPr kumimoji="0" lang="en-US" sz="1200" b="0" i="0" u="none" strike="noStrike" kern="1200" cap="none" spc="-120" normalizeH="0" baseline="0" noProof="0">
                <a:ln>
                  <a:solidFill>
                    <a:srgbClr val="92D050"/>
                  </a:solidFill>
                </a:ln>
                <a:solidFill>
                  <a:prstClr val="white"/>
                </a:solidFill>
                <a:effectLst/>
                <a:uLnTx/>
                <a:uFillTx/>
                <a:latin typeface="+mn-lt"/>
                <a:ea typeface="+mn-ea"/>
                <a:cs typeface="Arial" pitchFamily="34" charset="0"/>
              </a:rPr>
              <a:t> </a:t>
            </a:r>
            <a:r>
              <a:rPr kumimoji="0" lang="en-US" sz="1200" b="1" i="0" u="none" strike="noStrike" kern="1200" cap="none" spc="0" normalizeH="0" baseline="0" noProof="0">
                <a:ln>
                  <a:noFill/>
                </a:ln>
                <a:solidFill>
                  <a:prstClr val="white"/>
                </a:solidFill>
                <a:effectLst/>
                <a:uLnTx/>
                <a:uFillTx/>
                <a:latin typeface="+mn-lt"/>
                <a:ea typeface="+mn-ea"/>
                <a:cs typeface="Arial" pitchFamily="34" charset="0"/>
              </a:rPr>
              <a:t>International tenants from </a:t>
            </a:r>
            <a:r>
              <a:rPr kumimoji="0" lang="en-US" sz="1200" b="0" i="0" u="none" strike="noStrike" kern="1200" cap="none" spc="-120" normalizeH="0" baseline="0" noProof="0">
                <a:ln>
                  <a:solidFill>
                    <a:srgbClr val="92D050"/>
                  </a:solidFill>
                </a:ln>
                <a:solidFill>
                  <a:prstClr val="white"/>
                </a:solidFill>
                <a:effectLst/>
                <a:uLnTx/>
                <a:uFillTx/>
                <a:latin typeface="Lucida Handwriting" panose="03010101010101010101" pitchFamily="66" charset="0"/>
                <a:ea typeface="+mn-ea"/>
                <a:cs typeface="Arial" pitchFamily="34" charset="0"/>
              </a:rPr>
              <a:t>7</a:t>
            </a:r>
            <a:r>
              <a:rPr kumimoji="0" lang="en-US" sz="1200" b="0" i="0" u="none" strike="noStrike" kern="1200" cap="none" spc="-120" normalizeH="0" baseline="0" noProof="0">
                <a:ln>
                  <a:solidFill>
                    <a:srgbClr val="92D050"/>
                  </a:solidFill>
                </a:ln>
                <a:solidFill>
                  <a:prstClr val="white"/>
                </a:solidFill>
                <a:effectLst/>
                <a:uLnTx/>
                <a:uFillTx/>
                <a:latin typeface="+mn-lt"/>
                <a:ea typeface="+mn-ea"/>
                <a:cs typeface="Arial" pitchFamily="34" charset="0"/>
              </a:rPr>
              <a:t> </a:t>
            </a:r>
            <a:r>
              <a:rPr kumimoji="0" lang="en-US" sz="1200" b="1" i="0" u="none" strike="noStrike" kern="1200" cap="none" spc="0" normalizeH="0" baseline="0" noProof="0">
                <a:ln>
                  <a:noFill/>
                </a:ln>
                <a:solidFill>
                  <a:prstClr val="white"/>
                </a:solidFill>
                <a:effectLst/>
                <a:uLnTx/>
                <a:uFillTx/>
                <a:latin typeface="+mn-lt"/>
                <a:ea typeface="+mn-ea"/>
                <a:cs typeface="Arial" pitchFamily="34" charset="0"/>
              </a:rPr>
              <a:t>countries</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84EE150-1ED1-4221-9A39-BD947554513D}"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399648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b="0" i="0" u="none" strike="noStrike" kern="1200" dirty="0">
                <a:solidFill>
                  <a:schemeClr val="tx1"/>
                </a:solidFill>
                <a:effectLst/>
                <a:latin typeface="+mn-lt"/>
                <a:ea typeface="+mn-ea"/>
                <a:cs typeface="+mn-cs"/>
              </a:rPr>
              <a:t>Photo by </a:t>
            </a:r>
            <a:r>
              <a:rPr lang="en-ID" sz="1200" b="0" i="0" kern="1200" dirty="0">
                <a:solidFill>
                  <a:schemeClr val="tx1"/>
                </a:solidFill>
                <a:effectLst/>
                <a:latin typeface="+mn-lt"/>
                <a:ea typeface="+mn-ea"/>
                <a:cs typeface="+mn-cs"/>
                <a:hlinkClick r:id="rId3"/>
              </a:rPr>
              <a:t>Jean-Philippe </a:t>
            </a:r>
            <a:r>
              <a:rPr lang="en-ID" sz="1200" b="0" i="0" kern="1200" dirty="0" err="1">
                <a:solidFill>
                  <a:schemeClr val="tx1"/>
                </a:solidFill>
                <a:effectLst/>
                <a:latin typeface="+mn-lt"/>
                <a:ea typeface="+mn-ea"/>
                <a:cs typeface="+mn-cs"/>
                <a:hlinkClick r:id="rId3"/>
              </a:rPr>
              <a:t>Delberghe</a:t>
            </a:r>
            <a:r>
              <a:rPr lang="en-ID" sz="1200" b="0" i="0" u="none" strike="noStrike" kern="1200" dirty="0" err="1">
                <a:solidFill>
                  <a:schemeClr val="tx1"/>
                </a:solidFill>
                <a:effectLst/>
                <a:latin typeface="+mn-lt"/>
                <a:ea typeface="+mn-ea"/>
                <a:cs typeface="+mn-cs"/>
              </a:rPr>
              <a:t>on</a:t>
            </a:r>
            <a:r>
              <a:rPr lang="en-ID" sz="1200" b="0" i="0" u="none" strike="noStrike" kern="1200" dirty="0">
                <a:solidFill>
                  <a:schemeClr val="tx1"/>
                </a:solidFill>
                <a:effectLst/>
                <a:latin typeface="+mn-lt"/>
                <a:ea typeface="+mn-ea"/>
                <a:cs typeface="+mn-cs"/>
              </a:rPr>
              <a:t> </a:t>
            </a:r>
            <a:r>
              <a:rPr lang="en-ID" sz="1200" b="0" i="0" kern="1200" dirty="0">
                <a:solidFill>
                  <a:schemeClr val="tx1"/>
                </a:solidFill>
                <a:effectLst/>
                <a:latin typeface="+mn-lt"/>
                <a:ea typeface="+mn-ea"/>
                <a:cs typeface="+mn-cs"/>
                <a:hlinkClick r:id="rId4"/>
              </a:rPr>
              <a:t>Unsplash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E837E-594B-4F0F-92F5-F20D4296AC5C}" type="slidenum">
              <a:rPr kumimoji="0" lang="en-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1912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dirty="0">
                <a:solidFill>
                  <a:srgbClr val="211D1E"/>
                </a:solidFill>
                <a:latin typeface="Segoe UI" panose="020B0502040204020203" pitchFamily="34" charset="0"/>
              </a:rPr>
              <a:t>1- NIPS aspires to fulfil the following objectives: - </a:t>
            </a:r>
          </a:p>
          <a:p>
            <a:r>
              <a:rPr lang="en-US" sz="1800" dirty="0">
                <a:solidFill>
                  <a:srgbClr val="211D1E"/>
                </a:solidFill>
                <a:latin typeface="Segoe UI" panose="020B0502040204020203" pitchFamily="34" charset="0"/>
              </a:rPr>
              <a:t>Policy intervention / advocacy in key domains of national importance. Bridging the gap between knowledge and policy formulation. </a:t>
            </a:r>
          </a:p>
          <a:p>
            <a:r>
              <a:rPr lang="en-US" sz="1800" dirty="0">
                <a:solidFill>
                  <a:srgbClr val="211D1E"/>
                </a:solidFill>
                <a:latin typeface="Segoe UI" panose="020B0502040204020203" pitchFamily="34" charset="0"/>
              </a:rPr>
              <a:t>Identification of projects for socio economic development having national impact. </a:t>
            </a:r>
          </a:p>
          <a:p>
            <a:r>
              <a:rPr lang="en-US" sz="1800" dirty="0">
                <a:solidFill>
                  <a:srgbClr val="211D1E"/>
                </a:solidFill>
                <a:latin typeface="Segoe UI" panose="020B0502040204020203" pitchFamily="34" charset="0"/>
              </a:rPr>
              <a:t>Promotion of academia-industry linkages including technologies for high end strategic R&amp;D in the field of Artificial Intelligence, Robotics, Nanotechnology, IT, Cyber Security, Biotechnology and Energy technologies. </a:t>
            </a:r>
          </a:p>
          <a:p>
            <a:r>
              <a:rPr lang="en-US" sz="1800" dirty="0">
                <a:solidFill>
                  <a:srgbClr val="211D1E"/>
                </a:solidFill>
                <a:latin typeface="Segoe UI" panose="020B0502040204020203" pitchFamily="34" charset="0"/>
              </a:rPr>
              <a:t>Provision of knowledge-based inputs for the development of NSTP leading to the eventual establishment of a world-class techno polis involving the participation of key public and private sectors. </a:t>
            </a:r>
          </a:p>
          <a:p>
            <a:pPr algn="just"/>
            <a:r>
              <a:rPr lang="en-US" sz="1800" dirty="0">
                <a:solidFill>
                  <a:srgbClr val="211D1E"/>
                </a:solidFill>
                <a:latin typeface="Segoe UI" panose="020B0502040204020203" pitchFamily="34" charset="0"/>
              </a:rPr>
              <a:t>2- NIPS Advisory Council consists of eminent multi-sectoral stakeholders to provide high-level advice and guidance to the functioning of NIPS. They have been selected to underscore the fact that NIPS celebrates diversity of opinion and excellence as its core values and they are as follows: - </a:t>
            </a:r>
          </a:p>
          <a:p>
            <a:r>
              <a:rPr lang="en-US" sz="1800" dirty="0">
                <a:solidFill>
                  <a:srgbClr val="211D1E"/>
                </a:solidFill>
                <a:latin typeface="Segoe UI" panose="020B0502040204020203" pitchFamily="34" charset="0"/>
              </a:rPr>
              <a:t>Dr. Sania Nishtar, Special Assistant to the Prime Minister on Social Protection and Poverty Alleviation </a:t>
            </a:r>
          </a:p>
          <a:p>
            <a:pPr algn="l"/>
            <a:endParaRPr lang="en-US" sz="1800" dirty="0">
              <a:solidFill>
                <a:srgbClr val="000000"/>
              </a:solidFill>
              <a:latin typeface="Segoe UI" panose="020B0502040204020203" pitchFamily="34" charset="0"/>
            </a:endParaRPr>
          </a:p>
          <a:p>
            <a:r>
              <a:rPr lang="en-US" sz="1800" dirty="0">
                <a:solidFill>
                  <a:srgbClr val="211D1E"/>
                </a:solidFill>
                <a:latin typeface="Segoe UI" panose="020B0502040204020203" pitchFamily="34" charset="0"/>
              </a:rPr>
              <a:t>Engineer Shams ul Mulk, President Ghulam </a:t>
            </a:r>
            <a:r>
              <a:rPr lang="en-US" sz="1800" dirty="0" err="1">
                <a:solidFill>
                  <a:srgbClr val="211D1E"/>
                </a:solidFill>
                <a:latin typeface="Segoe UI" panose="020B0502040204020203" pitchFamily="34" charset="0"/>
              </a:rPr>
              <a:t>Ishaq</a:t>
            </a:r>
            <a:r>
              <a:rPr lang="en-US" sz="1800" dirty="0">
                <a:solidFill>
                  <a:srgbClr val="211D1E"/>
                </a:solidFill>
                <a:latin typeface="Segoe UI" panose="020B0502040204020203" pitchFamily="34" charset="0"/>
              </a:rPr>
              <a:t> Khan University, Former Chairman WAPDA </a:t>
            </a:r>
          </a:p>
          <a:p>
            <a:pPr algn="l"/>
            <a:endParaRPr lang="en-US" sz="1800" dirty="0">
              <a:solidFill>
                <a:srgbClr val="000000"/>
              </a:solidFill>
              <a:latin typeface="Segoe UI" panose="020B0502040204020203" pitchFamily="34" charset="0"/>
            </a:endParaRPr>
          </a:p>
          <a:p>
            <a:r>
              <a:rPr lang="en-US" sz="1800" dirty="0">
                <a:solidFill>
                  <a:srgbClr val="211D1E"/>
                </a:solidFill>
                <a:latin typeface="Segoe UI" panose="020B0502040204020203" pitchFamily="34" charset="0"/>
              </a:rPr>
              <a:t>Dr. Atta </a:t>
            </a:r>
            <a:r>
              <a:rPr lang="en-US" sz="1800" dirty="0" err="1">
                <a:solidFill>
                  <a:srgbClr val="211D1E"/>
                </a:solidFill>
                <a:latin typeface="Segoe UI" panose="020B0502040204020203" pitchFamily="34" charset="0"/>
              </a:rPr>
              <a:t>ur</a:t>
            </a:r>
            <a:r>
              <a:rPr lang="en-US" sz="1800" dirty="0">
                <a:solidFill>
                  <a:srgbClr val="211D1E"/>
                </a:solidFill>
                <a:latin typeface="Segoe UI" panose="020B0502040204020203" pitchFamily="34" charset="0"/>
              </a:rPr>
              <a:t> Rehman, Chairman Prime Minister Task Force on Science &amp; Technology </a:t>
            </a:r>
          </a:p>
          <a:p>
            <a:endParaRPr lang="en-US" sz="1800" dirty="0">
              <a:solidFill>
                <a:srgbClr val="211D1E"/>
              </a:solidFill>
              <a:latin typeface="Segoe UI" panose="020B0502040204020203" pitchFamily="34" charset="0"/>
            </a:endParaRPr>
          </a:p>
          <a:p>
            <a:r>
              <a:rPr lang="en-US" sz="1600" dirty="0" err="1">
                <a:solidFill>
                  <a:srgbClr val="4D5156"/>
                </a:solidFill>
                <a:latin typeface="arial" panose="020B0604020202020204" pitchFamily="34" charset="0"/>
              </a:rPr>
              <a:t>Owais</a:t>
            </a:r>
            <a:r>
              <a:rPr lang="en-US" sz="1600" dirty="0">
                <a:solidFill>
                  <a:srgbClr val="4D5156"/>
                </a:solidFill>
                <a:latin typeface="arial" panose="020B0604020202020204" pitchFamily="34" charset="0"/>
              </a:rPr>
              <a:t> Ahmed Ghani,  former governor of the Khyber Pakhtunkhwa province of Pakistan,</a:t>
            </a:r>
          </a:p>
          <a:p>
            <a:pPr algn="l"/>
            <a:endParaRPr lang="en-US" sz="1800" dirty="0">
              <a:solidFill>
                <a:srgbClr val="000000"/>
              </a:solidFill>
              <a:latin typeface="Segoe UI" panose="020B0502040204020203" pitchFamily="34" charset="0"/>
            </a:endParaRPr>
          </a:p>
          <a:p>
            <a:r>
              <a:rPr lang="en-US" sz="1800" dirty="0">
                <a:solidFill>
                  <a:srgbClr val="211D1E"/>
                </a:solidFill>
                <a:latin typeface="Segoe UI" panose="020B0502040204020203" pitchFamily="34" charset="0"/>
              </a:rPr>
              <a:t>Ambassador Riaz Khokhar, Former Foreign Secretary of Pakistan </a:t>
            </a:r>
          </a:p>
          <a:p>
            <a:pPr algn="l"/>
            <a:endParaRPr lang="en-US" sz="1800" dirty="0">
              <a:solidFill>
                <a:srgbClr val="000000"/>
              </a:solidFill>
              <a:latin typeface="Segoe UI" panose="020B0502040204020203" pitchFamily="34" charset="0"/>
            </a:endParaRPr>
          </a:p>
          <a:p>
            <a:r>
              <a:rPr lang="en-US" sz="1800" dirty="0">
                <a:solidFill>
                  <a:srgbClr val="211D1E"/>
                </a:solidFill>
                <a:latin typeface="Segoe UI" panose="020B0502040204020203" pitchFamily="34" charset="0"/>
              </a:rPr>
              <a:t>Lieutenant General Muhammad Masood Aslam (Retd.). Former Commander 11 Corps </a:t>
            </a:r>
          </a:p>
          <a:p>
            <a:pPr algn="l"/>
            <a:endParaRPr lang="en-US" sz="1800" dirty="0">
              <a:solidFill>
                <a:srgbClr val="000000"/>
              </a:solidFill>
              <a:latin typeface="Segoe UI" panose="020B0502040204020203" pitchFamily="34" charset="0"/>
            </a:endParaRPr>
          </a:p>
          <a:p>
            <a:r>
              <a:rPr lang="en-US" sz="1800" dirty="0">
                <a:solidFill>
                  <a:srgbClr val="211D1E"/>
                </a:solidFill>
                <a:latin typeface="Segoe UI" panose="020B0502040204020203" pitchFamily="34" charset="0"/>
              </a:rPr>
              <a:t>Dr. Salman Shah, Advisor to Chief Minister Punjab, Former Finance Minister </a:t>
            </a:r>
          </a:p>
          <a:p>
            <a:pPr algn="l"/>
            <a:endParaRPr lang="en-US" sz="1800" dirty="0">
              <a:solidFill>
                <a:srgbClr val="000000"/>
              </a:solidFill>
              <a:latin typeface="Segoe UI" panose="020B0502040204020203" pitchFamily="34" charset="0"/>
            </a:endParaRPr>
          </a:p>
          <a:p>
            <a:r>
              <a:rPr lang="en-US" sz="1800" dirty="0">
                <a:solidFill>
                  <a:srgbClr val="211D1E"/>
                </a:solidFill>
                <a:latin typeface="Segoe UI" panose="020B0502040204020203" pitchFamily="34" charset="0"/>
              </a:rPr>
              <a:t>Dr. Muhammad Amjad Saqib, Founder and Chairman, Akhuwat Foundation</a:t>
            </a:r>
          </a:p>
          <a:p>
            <a:endParaRPr lang="en-US" sz="1100" dirty="0">
              <a:latin typeface="Book Antiqua" panose="02040602050305030304" pitchFamily="18" charset="0"/>
            </a:endParaRPr>
          </a:p>
        </p:txBody>
      </p:sp>
      <p:sp>
        <p:nvSpPr>
          <p:cNvPr id="4" name="Slide Number Placeholder 3"/>
          <p:cNvSpPr>
            <a:spLocks noGrp="1"/>
          </p:cNvSpPr>
          <p:nvPr>
            <p:ph type="sldNum" sz="quarter" idx="5"/>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6150FB59-5D7B-4DD5-8BC5-23238FC452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609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GB" sz="1200" b="1" u="sng"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Socioeconomic Demographics of Students </a:t>
            </a:r>
            <a:r>
              <a:rPr lang="en-GB" sz="1200" b="1" kern="1200" dirty="0">
                <a:solidFill>
                  <a:schemeClr val="tx1"/>
                </a:solidFill>
                <a:effectLst/>
                <a:latin typeface="+mn-lt"/>
                <a:ea typeface="+mn-ea"/>
                <a:cs typeface="+mn-cs"/>
              </a:rPr>
              <a:t>(slide can be skipped)</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More than 60% of students at NUST have family incomes less than </a:t>
            </a:r>
            <a:r>
              <a:rPr lang="en-US" sz="1200" kern="1200" dirty="0" err="1">
                <a:solidFill>
                  <a:schemeClr val="tx1"/>
                </a:solidFill>
                <a:effectLst/>
                <a:latin typeface="+mn-lt"/>
                <a:ea typeface="+mn-ea"/>
                <a:cs typeface="+mn-cs"/>
              </a:rPr>
              <a:t>Rs</a:t>
            </a:r>
            <a:r>
              <a:rPr lang="en-US" sz="1200" kern="1200" dirty="0">
                <a:solidFill>
                  <a:schemeClr val="tx1"/>
                </a:solidFill>
                <a:effectLst/>
                <a:latin typeface="+mn-lt"/>
                <a:ea typeface="+mn-ea"/>
                <a:cs typeface="+mn-cs"/>
              </a:rPr>
              <a:t>. 80,000 per month.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17% students have monthly family incomes less than </a:t>
            </a:r>
            <a:r>
              <a:rPr lang="en-US" sz="1200" kern="1200" dirty="0" err="1">
                <a:solidFill>
                  <a:schemeClr val="tx1"/>
                </a:solidFill>
                <a:effectLst/>
                <a:latin typeface="+mn-lt"/>
                <a:ea typeface="+mn-ea"/>
                <a:cs typeface="+mn-cs"/>
              </a:rPr>
              <a:t>Rs</a:t>
            </a:r>
            <a:r>
              <a:rPr lang="en-US" sz="1200" kern="1200" dirty="0">
                <a:solidFill>
                  <a:schemeClr val="tx1"/>
                </a:solidFill>
                <a:effectLst/>
                <a:latin typeface="+mn-lt"/>
                <a:ea typeface="+mn-ea"/>
                <a:cs typeface="+mn-cs"/>
              </a:rPr>
              <a:t>. 40,000</a:t>
            </a:r>
          </a:p>
          <a:p>
            <a:endParaRPr lang="en-US"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NEED Initiative</a:t>
            </a:r>
          </a:p>
          <a:p>
            <a:r>
              <a:rPr lang="en-US" sz="1200" kern="1200" dirty="0">
                <a:solidFill>
                  <a:schemeClr val="tx1"/>
                </a:solidFill>
                <a:effectLst/>
                <a:latin typeface="+mn-lt"/>
                <a:ea typeface="+mn-ea"/>
                <a:cs typeface="+mn-cs"/>
              </a:rPr>
              <a:t>NUST has made a commitment to support students who get admission on merit but cannot afford to get through their education because of financial constraints.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NEED initiative is short for NUST Endowment for Educational Development, aimed to make quality education available at affordable price for inclusive growth, and help NUST become a need-blind university.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1.6 Billion PKR already disbursed in</a:t>
            </a:r>
            <a:r>
              <a:rPr lang="en-US" sz="1200" kern="1200" baseline="0" dirty="0">
                <a:solidFill>
                  <a:schemeClr val="tx1"/>
                </a:solidFill>
                <a:effectLst/>
                <a:latin typeface="+mn-lt"/>
                <a:ea typeface="+mn-ea"/>
                <a:cs typeface="+mn-cs"/>
              </a:rPr>
              <a:t> the last 8 years. 1662 students have already benefitted from NEED Initiative.</a:t>
            </a:r>
            <a:endParaRPr lang="en-US"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a:p>
            <a:endParaRPr lang="en-US" dirty="0"/>
          </a:p>
        </p:txBody>
      </p:sp>
    </p:spTree>
    <p:extLst>
      <p:ext uri="{BB962C8B-B14F-4D97-AF65-F5344CB8AC3E}">
        <p14:creationId xmlns:p14="http://schemas.microsoft.com/office/powerpoint/2010/main" val="333867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1262063"/>
            <a:ext cx="6056313" cy="3406775"/>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More than 60% of students at NUST have family incomes less than </a:t>
            </a:r>
            <a:r>
              <a:rPr lang="en-US" sz="1200" kern="1200" dirty="0" err="1">
                <a:solidFill>
                  <a:schemeClr val="tx1"/>
                </a:solidFill>
                <a:effectLst/>
                <a:latin typeface="+mn-lt"/>
                <a:ea typeface="+mn-ea"/>
                <a:cs typeface="+mn-cs"/>
              </a:rPr>
              <a:t>Rs</a:t>
            </a:r>
            <a:r>
              <a:rPr lang="en-US" sz="1200" kern="1200" dirty="0">
                <a:solidFill>
                  <a:schemeClr val="tx1"/>
                </a:solidFill>
                <a:effectLst/>
                <a:latin typeface="+mn-lt"/>
                <a:ea typeface="+mn-ea"/>
                <a:cs typeface="+mn-cs"/>
              </a:rPr>
              <a:t>. 80,000 per month.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17% students have monthly family incomes less than </a:t>
            </a:r>
            <a:r>
              <a:rPr lang="en-US" sz="1200" kern="1200" dirty="0" err="1">
                <a:solidFill>
                  <a:schemeClr val="tx1"/>
                </a:solidFill>
                <a:effectLst/>
                <a:latin typeface="+mn-lt"/>
                <a:ea typeface="+mn-ea"/>
                <a:cs typeface="+mn-cs"/>
              </a:rPr>
              <a:t>Rs</a:t>
            </a:r>
            <a:r>
              <a:rPr lang="en-US" sz="1200" kern="1200" dirty="0">
                <a:solidFill>
                  <a:schemeClr val="tx1"/>
                </a:solidFill>
                <a:effectLst/>
                <a:latin typeface="+mn-lt"/>
                <a:ea typeface="+mn-ea"/>
                <a:cs typeface="+mn-cs"/>
              </a:rPr>
              <a:t>. 40,000</a:t>
            </a:r>
          </a:p>
          <a:p>
            <a:r>
              <a:rPr lang="en-US" sz="1200" kern="1200" dirty="0">
                <a:solidFill>
                  <a:schemeClr val="tx1"/>
                </a:solidFill>
                <a:effectLst/>
                <a:latin typeface="+mn-lt"/>
                <a:ea typeface="+mn-ea"/>
                <a:cs typeface="+mn-cs"/>
              </a:rPr>
              <a:t>(Upper income group:</a:t>
            </a:r>
            <a:r>
              <a:rPr lang="en-US" sz="1200" kern="1200" baseline="0" dirty="0">
                <a:solidFill>
                  <a:schemeClr val="tx1"/>
                </a:solidFill>
                <a:effectLst/>
                <a:latin typeface="+mn-lt"/>
                <a:ea typeface="+mn-ea"/>
                <a:cs typeface="+mn-cs"/>
              </a:rPr>
              <a:t> &gt; PKR 125,000; </a:t>
            </a:r>
            <a:r>
              <a:rPr lang="en-US" sz="1200" kern="1200" dirty="0">
                <a:solidFill>
                  <a:schemeClr val="tx1"/>
                </a:solidFill>
                <a:effectLst/>
                <a:latin typeface="+mn-lt"/>
                <a:ea typeface="+mn-ea"/>
                <a:cs typeface="+mn-cs"/>
              </a:rPr>
              <a:t>Middle income</a:t>
            </a:r>
            <a:r>
              <a:rPr lang="en-US" sz="1200" kern="1200" baseline="0" dirty="0">
                <a:solidFill>
                  <a:schemeClr val="tx1"/>
                </a:solidFill>
                <a:effectLst/>
                <a:latin typeface="+mn-lt"/>
                <a:ea typeface="+mn-ea"/>
                <a:cs typeface="+mn-cs"/>
              </a:rPr>
              <a:t> group: PKR-80,000-125,000; Lower middle income group: PKR 40,000-80,000; Lower income group: &lt; PKR 40,000)</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NEED Initiative</a:t>
            </a:r>
          </a:p>
          <a:p>
            <a:r>
              <a:rPr lang="en-US" sz="1200" kern="1200" dirty="0">
                <a:solidFill>
                  <a:schemeClr val="tx1"/>
                </a:solidFill>
                <a:effectLst/>
                <a:latin typeface="+mn-lt"/>
                <a:ea typeface="+mn-ea"/>
                <a:cs typeface="+mn-cs"/>
              </a:rPr>
              <a:t>NUST has made a commitment to support students who get admission on merit but cannot afford to get through their education because of financial constraints.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NEED initiative is short for NUST Endowment for Educational Development, aimed to make quality education available at affordable price for inclusive growth, and help NUST become a need-blind university.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PKR 1.6 Billion already disbursed in</a:t>
            </a:r>
            <a:r>
              <a:rPr lang="en-US" sz="1200" kern="1200" baseline="0" dirty="0">
                <a:solidFill>
                  <a:schemeClr val="tx1"/>
                </a:solidFill>
                <a:effectLst/>
                <a:latin typeface="+mn-lt"/>
                <a:ea typeface="+mn-ea"/>
                <a:cs typeface="+mn-cs"/>
              </a:rPr>
              <a:t> the last 8 years. Currently 1864 NUST students are studying on need-based scholarships.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64553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Mahtab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 sprawling Sports Complex, spread over a total area of </a:t>
            </a:r>
            <a:r>
              <a:rPr lang="en-GB" sz="1200" b="1" kern="1200" dirty="0">
                <a:solidFill>
                  <a:schemeClr val="tx1"/>
                </a:solidFill>
                <a:effectLst/>
                <a:latin typeface="+mn-lt"/>
                <a:ea typeface="+mn-ea"/>
                <a:cs typeface="+mn-cs"/>
              </a:rPr>
              <a:t>285,266 sq. ft., </a:t>
            </a:r>
            <a:r>
              <a:rPr lang="en-GB" sz="1200" kern="1200" dirty="0">
                <a:solidFill>
                  <a:schemeClr val="tx1"/>
                </a:solidFill>
                <a:effectLst/>
                <a:latin typeface="+mn-lt"/>
                <a:ea typeface="+mn-ea"/>
                <a:cs typeface="+mn-cs"/>
              </a:rPr>
              <a:t>is under construction at the H-12 campus – it will provide male &amp; female gymnasiums, a bowling alley, indoor tennis and badminton courts, a skating ring, and a swimming pool, open for use by students, faculty, staff, alumni &amp; their families.</a:t>
            </a:r>
          </a:p>
        </p:txBody>
      </p:sp>
      <p:sp>
        <p:nvSpPr>
          <p:cNvPr id="4" name="Slide Number Placeholder 3"/>
          <p:cNvSpPr>
            <a:spLocks noGrp="1"/>
          </p:cNvSpPr>
          <p:nvPr>
            <p:ph type="sldNum" sz="quarter" idx="10"/>
          </p:nvPr>
        </p:nvSpPr>
        <p:spPr/>
        <p:txBody>
          <a:bodyPr/>
          <a:lstStyle/>
          <a:p>
            <a:pPr>
              <a:defRPr/>
            </a:pPr>
            <a:fld id="{C84EE150-1ED1-4221-9A39-BD947554513D}"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20971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u="non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EE150-1ED1-4221-9A39-BD94755451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923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1241425"/>
            <a:ext cx="5956300" cy="3351213"/>
          </a:xfrm>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NUST is currently offering 7 disciplines: </a:t>
            </a:r>
            <a:r>
              <a:rPr lang="en-US" b="1" dirty="0"/>
              <a:t>click</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Offering 138 academic </a:t>
            </a:r>
            <a:r>
              <a:rPr lang="en-US" dirty="0" err="1"/>
              <a:t>programmes</a:t>
            </a:r>
            <a:r>
              <a:rPr lang="en-US" dirty="0"/>
              <a:t> currently: </a:t>
            </a:r>
            <a:r>
              <a:rPr lang="en-US" b="1" dirty="0"/>
              <a:t>click</a:t>
            </a:r>
          </a:p>
          <a:p>
            <a:pPr marL="171450" indent="-171450">
              <a:buFont typeface="Arial" panose="020B0604020202020204" pitchFamily="34" charset="0"/>
              <a:buChar char="•"/>
              <a:defRPr/>
            </a:pPr>
            <a:endParaRPr lang="en-US" b="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All 19 engineering</a:t>
            </a:r>
            <a:r>
              <a:rPr lang="en-US" b="0" baseline="0" dirty="0"/>
              <a:t> </a:t>
            </a:r>
            <a:r>
              <a:rPr lang="en-US" b="0" baseline="0" dirty="0" err="1"/>
              <a:t>programmes</a:t>
            </a:r>
            <a:r>
              <a:rPr lang="en-US" b="0" baseline="0" dirty="0"/>
              <a:t> of NUST have been ratified with Washington Accord. This helps NUST graduates in employability in 22 member countries as well as it helps in </a:t>
            </a:r>
            <a:r>
              <a:rPr lang="en-GB" sz="2400" kern="1200" dirty="0">
                <a:solidFill>
                  <a:schemeClr val="tx1"/>
                </a:solidFill>
                <a:effectLst/>
                <a:latin typeface="+mn-lt"/>
                <a:ea typeface="+mn-ea"/>
                <a:cs typeface="+mn-cs"/>
              </a:rPr>
              <a:t>transfer of credits and admission for higher studies into accredited programmes of member countries.</a:t>
            </a:r>
            <a:r>
              <a:rPr lang="en-GB" sz="2400" kern="1200" baseline="0" dirty="0">
                <a:solidFill>
                  <a:schemeClr val="tx1"/>
                </a:solidFill>
                <a:effectLst/>
                <a:latin typeface="+mn-lt"/>
                <a:ea typeface="+mn-ea"/>
                <a:cs typeface="+mn-cs"/>
              </a:rPr>
              <a:t> </a:t>
            </a:r>
            <a:r>
              <a:rPr lang="en-US" sz="2400" b="1" dirty="0">
                <a:solidFill>
                  <a:srgbClr val="000000"/>
                </a:solidFill>
                <a:latin typeface="+mn-lt"/>
              </a:rPr>
              <a:t>Click is optional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1" dirty="0"/>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Currently + </a:t>
            </a:r>
            <a:r>
              <a:rPr lang="en-GB" sz="1200" kern="1200" baseline="0" dirty="0">
                <a:solidFill>
                  <a:schemeClr val="tx1"/>
                </a:solidFill>
                <a:effectLst/>
                <a:latin typeface="+mn-lt"/>
                <a:ea typeface="+mn-ea"/>
                <a:cs typeface="+mn-cs"/>
              </a:rPr>
              <a:t>students are studying across our 7 campuses. </a:t>
            </a:r>
            <a:r>
              <a:rPr lang="en-GB" sz="1200" b="1" kern="1200" baseline="0" dirty="0">
                <a:solidFill>
                  <a:schemeClr val="tx1"/>
                </a:solidFill>
                <a:effectLst/>
                <a:latin typeface="+mn-lt"/>
                <a:ea typeface="+mn-ea"/>
                <a:cs typeface="+mn-cs"/>
              </a:rPr>
              <a:t>Click</a:t>
            </a:r>
          </a:p>
          <a:p>
            <a:pPr marL="171450" lvl="0" indent="-171450">
              <a:buFont typeface="Arial" panose="020B0604020202020204" pitchFamily="34" charset="0"/>
              <a:buChar char="•"/>
            </a:pPr>
            <a:endParaRPr lang="en-GB" sz="1200" b="1"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It is notable that the only criterion for admission into NUST is merit; there is no quota of any sort. NUST has one of the best student acceptance rates in the world i.e. 4%, which is comparable to Ivy League universities – e.g. </a:t>
            </a:r>
          </a:p>
          <a:p>
            <a:pPr marL="628650" lvl="1" indent="-171450">
              <a:buFont typeface="Wingdings" panose="05000000000000000000" pitchFamily="2" charset="2"/>
              <a:buChar char="ü"/>
            </a:pPr>
            <a:r>
              <a:rPr lang="en-GB" sz="1200" kern="1200" baseline="0" dirty="0">
                <a:solidFill>
                  <a:schemeClr val="tx1"/>
                </a:solidFill>
                <a:effectLst/>
                <a:latin typeface="+mn-lt"/>
                <a:ea typeface="+mn-ea"/>
                <a:cs typeface="+mn-cs"/>
              </a:rPr>
              <a:t>acceptance rate at Harvard is 4.7%, Stanford is 4%, MIT is 8%</a:t>
            </a:r>
          </a:p>
          <a:p>
            <a:pPr marL="628650" lvl="1" indent="-171450">
              <a:buFont typeface="Wingdings" panose="05000000000000000000" pitchFamily="2" charset="2"/>
              <a:buChar char="ü"/>
            </a:pPr>
            <a:r>
              <a:rPr lang="en-GB" sz="1200" kern="1200" baseline="0" dirty="0">
                <a:solidFill>
                  <a:schemeClr val="tx1"/>
                </a:solidFill>
                <a:effectLst/>
                <a:latin typeface="+mn-lt"/>
                <a:ea typeface="+mn-ea"/>
                <a:cs typeface="+mn-cs"/>
              </a:rPr>
              <a:t>Oxford: 18%, Cambridge: 12% Imperial college 15% Warwick 14%</a:t>
            </a:r>
          </a:p>
          <a:p>
            <a:pPr marL="628650" lvl="1" indent="-171450">
              <a:buFont typeface="Wingdings" panose="05000000000000000000" pitchFamily="2" charset="2"/>
              <a:buChar char="ü"/>
            </a:pPr>
            <a:endParaRPr lang="en-GB" sz="1200" b="0"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t>NUST has more than 1300 faculty members. </a:t>
            </a:r>
            <a:r>
              <a:rPr lang="en-US" b="1" dirty="0"/>
              <a:t>Click</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t>NUST has more than 42,000+ graduates till date.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t>Spread</a:t>
            </a:r>
            <a:r>
              <a:rPr lang="en-US" b="0" baseline="0" dirty="0"/>
              <a:t> in 64 countries. </a:t>
            </a:r>
            <a:r>
              <a:rPr lang="en-US" b="1" baseline="0" dirty="0"/>
              <a:t>click</a:t>
            </a:r>
            <a:endParaRPr lang="en-US" b="1"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205941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trike="noStrike" baseline="0" dirty="0"/>
              <a:t>including Engineering, IT, Applied Biosciences, Management Sciences, Basic/Natural Sciences, Social Sciences &amp; Humanities and Art, Design &amp; Architecture</a:t>
            </a:r>
          </a:p>
        </p:txBody>
      </p:sp>
    </p:spTree>
    <p:extLst>
      <p:ext uri="{BB962C8B-B14F-4D97-AF65-F5344CB8AC3E}">
        <p14:creationId xmlns:p14="http://schemas.microsoft.com/office/powerpoint/2010/main" val="2344311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kern="1200" dirty="0">
                <a:solidFill>
                  <a:schemeClr val="tx1"/>
                </a:solidFill>
                <a:effectLst/>
                <a:latin typeface="+mn-lt"/>
                <a:ea typeface="+mn-ea"/>
                <a:cs typeface="+mn-cs"/>
              </a:rPr>
              <a:t>From 2002 to 2021, we have risen from 32 academic programmes to 138 academic programmes, </a:t>
            </a:r>
            <a:r>
              <a:rPr lang="en-GB" sz="1200" kern="1200" baseline="0" dirty="0">
                <a:solidFill>
                  <a:schemeClr val="tx1"/>
                </a:solidFill>
                <a:effectLst/>
                <a:latin typeface="+mn-lt"/>
                <a:ea typeface="+mn-ea"/>
                <a:cs typeface="+mn-cs"/>
              </a:rPr>
              <a:t>this is an increase of around 3.5 fold in around 20 years</a:t>
            </a:r>
            <a:r>
              <a:rPr lang="en-GB" sz="1200" kern="1200" dirty="0">
                <a:solidFill>
                  <a:schemeClr val="tx1"/>
                </a:solidFill>
                <a:effectLst/>
                <a:latin typeface="+mn-lt"/>
                <a:ea typeface="+mn-ea"/>
                <a:cs typeface="+mn-cs"/>
              </a:rPr>
              <a:t>.</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trike="sngStrike" dirty="0"/>
              <a:t>Multidisciplinary</a:t>
            </a:r>
            <a:r>
              <a:rPr lang="en-US" strike="sngStrike" baseline="0" dirty="0"/>
              <a:t> </a:t>
            </a:r>
            <a:r>
              <a:rPr lang="en-US" strike="sngStrike" baseline="0" dirty="0" err="1"/>
              <a:t>programmes</a:t>
            </a:r>
            <a:r>
              <a:rPr lang="en-US" strike="sngStrike" baseline="0" dirty="0"/>
              <a:t>, examples: </a:t>
            </a:r>
            <a:r>
              <a:rPr lang="en-US" sz="1200" strike="sngStrike" kern="1200" dirty="0">
                <a:solidFill>
                  <a:schemeClr val="tx1"/>
                </a:solidFill>
                <a:effectLst/>
                <a:latin typeface="+mn-lt"/>
                <a:ea typeface="+mn-ea"/>
                <a:cs typeface="+mn-cs"/>
              </a:rPr>
              <a:t>Mechatronics, MIS, Geo-informatics,</a:t>
            </a:r>
            <a:r>
              <a:rPr lang="en-US" sz="1200" strike="sngStrike" kern="1200" baseline="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Environmental Engineering, Industrial &amp; Manufacturing Engineering,</a:t>
            </a:r>
            <a:r>
              <a:rPr lang="en-US" sz="1200" strike="sngStrike" kern="1200" baseline="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Energy Systems Engineering,</a:t>
            </a:r>
            <a:r>
              <a:rPr lang="en-US" sz="1200" strike="sngStrike" kern="1200" baseline="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Information Security,</a:t>
            </a:r>
            <a:r>
              <a:rPr lang="en-US" sz="1200" strike="sngStrike" kern="1200" baseline="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Biomedical Engineering,</a:t>
            </a:r>
            <a:r>
              <a:rPr lang="en-US" sz="1200" strike="sngStrike" kern="1200" baseline="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Innovative Technologies in Learning, Engineering</a:t>
            </a:r>
            <a:r>
              <a:rPr lang="en-US" sz="1200" strike="sngStrike" kern="1200" baseline="0" dirty="0">
                <a:solidFill>
                  <a:schemeClr val="tx1"/>
                </a:solidFill>
                <a:effectLst/>
                <a:latin typeface="+mn-lt"/>
                <a:ea typeface="+mn-ea"/>
                <a:cs typeface="+mn-cs"/>
              </a:rPr>
              <a:t> Management, etc.</a:t>
            </a:r>
            <a:endParaRPr lang="en-GB" dirty="0"/>
          </a:p>
        </p:txBody>
      </p:sp>
    </p:spTree>
    <p:extLst>
      <p:ext uri="{BB962C8B-B14F-4D97-AF65-F5344CB8AC3E}">
        <p14:creationId xmlns:p14="http://schemas.microsoft.com/office/powerpoint/2010/main" val="23583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strike="sngStrike" kern="1200" dirty="0">
                <a:solidFill>
                  <a:schemeClr val="tx1"/>
                </a:solidFill>
                <a:effectLst/>
                <a:latin typeface="+mn-lt"/>
                <a:ea typeface="+mn-ea"/>
                <a:cs typeface="+mn-cs"/>
              </a:rPr>
              <a:t>Another milestone that we have achieved is the ratification of ALL our 19 Engineering programmes with the Washington Accord. </a:t>
            </a:r>
            <a:r>
              <a:rPr lang="en-GB" sz="1400" strike="sngStrike" kern="1200" dirty="0">
                <a:solidFill>
                  <a:schemeClr val="tx1"/>
                </a:solidFill>
                <a:effectLst/>
                <a:latin typeface="+mn-lt"/>
                <a:ea typeface="+mn-ea"/>
                <a:cs typeface="+mn-cs"/>
              </a:rPr>
              <a:t> We are the only Pakistani</a:t>
            </a:r>
            <a:r>
              <a:rPr lang="en-GB" sz="1400" strike="sngStrike" kern="1200" baseline="0" dirty="0">
                <a:solidFill>
                  <a:schemeClr val="tx1"/>
                </a:solidFill>
                <a:effectLst/>
                <a:latin typeface="+mn-lt"/>
                <a:ea typeface="+mn-ea"/>
                <a:cs typeface="+mn-cs"/>
              </a:rPr>
              <a:t> university with all Engineering programmes accredited under WA.</a:t>
            </a:r>
            <a:endParaRPr lang="en-GB" sz="1400" strike="sngStrike" kern="1200" dirty="0">
              <a:solidFill>
                <a:schemeClr val="tx1"/>
              </a:solidFill>
              <a:effectLst/>
              <a:latin typeface="+mn-lt"/>
              <a:ea typeface="+mn-ea"/>
              <a:cs typeface="+mn-cs"/>
            </a:endParaRPr>
          </a:p>
          <a:p>
            <a:pPr lvl="0"/>
            <a:r>
              <a:rPr lang="en-GB" sz="1200" strike="sngStrike" kern="1200" dirty="0">
                <a:solidFill>
                  <a:schemeClr val="tx1"/>
                </a:solidFill>
                <a:effectLst/>
                <a:latin typeface="+mn-lt"/>
                <a:ea typeface="+mn-ea"/>
                <a:cs typeface="+mn-cs"/>
              </a:rPr>
              <a:t>The </a:t>
            </a:r>
            <a:r>
              <a:rPr lang="en-GB" sz="1200" b="1" strike="sngStrike" kern="1200" dirty="0">
                <a:solidFill>
                  <a:schemeClr val="tx1"/>
                </a:solidFill>
                <a:effectLst/>
                <a:latin typeface="+mn-lt"/>
                <a:ea typeface="+mn-ea"/>
                <a:cs typeface="+mn-cs"/>
              </a:rPr>
              <a:t>Washington Accord</a:t>
            </a:r>
            <a:r>
              <a:rPr lang="en-GB" sz="1200" strike="sngStrike" kern="1200" dirty="0">
                <a:solidFill>
                  <a:schemeClr val="tx1"/>
                </a:solidFill>
                <a:effectLst/>
                <a:latin typeface="+mn-lt"/>
                <a:ea typeface="+mn-ea"/>
                <a:cs typeface="+mn-cs"/>
              </a:rPr>
              <a:t> is an international accreditation agreement for professional engineering academic degrees, between the bodies responsible for accreditation in its signatory countries. </a:t>
            </a:r>
          </a:p>
          <a:p>
            <a:pPr lvl="0"/>
            <a:r>
              <a:rPr lang="en-GB" sz="1200" strike="sngStrike" kern="1200" dirty="0">
                <a:solidFill>
                  <a:schemeClr val="tx1"/>
                </a:solidFill>
                <a:effectLst/>
                <a:latin typeface="+mn-lt"/>
                <a:ea typeface="+mn-ea"/>
                <a:cs typeface="+mn-cs"/>
              </a:rPr>
              <a:t>Advantage of this accreditation for our students is that they enjoy transfer of credits and admission for higher studies into accredited programmes of member countries</a:t>
            </a:r>
          </a:p>
          <a:p>
            <a:pPr lvl="1"/>
            <a:endParaRPr lang="en-GB" sz="1200" b="1" strike="sngStrike"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u="sng" strike="sngStrike" kern="1200" dirty="0">
                <a:solidFill>
                  <a:schemeClr val="tx1"/>
                </a:solidFill>
                <a:effectLst/>
                <a:latin typeface="+mn-lt"/>
                <a:ea typeface="+mn-ea"/>
                <a:cs typeface="+mn-cs"/>
              </a:rPr>
              <a:t>22</a:t>
            </a:r>
            <a:r>
              <a:rPr lang="en-GB" sz="1200" b="1" u="sng" strike="sngStrike" kern="1200" baseline="0" dirty="0">
                <a:solidFill>
                  <a:schemeClr val="tx1"/>
                </a:solidFill>
                <a:effectLst/>
                <a:latin typeface="+mn-lt"/>
                <a:ea typeface="+mn-ea"/>
                <a:cs typeface="+mn-cs"/>
              </a:rPr>
              <a:t> member countries</a:t>
            </a:r>
            <a:endParaRPr lang="en-GB" sz="1200" b="1" u="sng" strike="sngStrike"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strike="sngStrike" kern="1200" dirty="0">
                <a:solidFill>
                  <a:schemeClr val="tx1"/>
                </a:solidFill>
                <a:effectLst/>
                <a:latin typeface="+mn-lt"/>
                <a:ea typeface="+mn-ea"/>
                <a:cs typeface="+mn-cs"/>
              </a:rPr>
              <a:t>Australia, Canada, China, Costa Rica, Hong Kong, India, Ireland, Japan, Korea, Malaysia, New Zealand, Pakistan, Peru, Philippines, Russia, Singapore, South Africa, Sri Lanka, Taiwan, Turkey, United Kingdom,</a:t>
            </a:r>
            <a:r>
              <a:rPr lang="en-GB" sz="1200" strike="sngStrike" kern="1200" baseline="0" dirty="0">
                <a:solidFill>
                  <a:schemeClr val="tx1"/>
                </a:solidFill>
                <a:effectLst/>
                <a:latin typeface="+mn-lt"/>
                <a:ea typeface="+mn-ea"/>
                <a:cs typeface="+mn-cs"/>
              </a:rPr>
              <a:t> </a:t>
            </a:r>
            <a:r>
              <a:rPr lang="en-GB" sz="1200" strike="sngStrike" kern="1200" dirty="0">
                <a:solidFill>
                  <a:schemeClr val="tx1"/>
                </a:solidFill>
                <a:effectLst/>
                <a:latin typeface="+mn-lt"/>
                <a:ea typeface="+mn-ea"/>
                <a:cs typeface="+mn-cs"/>
              </a:rPr>
              <a:t>United States.</a:t>
            </a:r>
            <a:endParaRPr lang="en-US" sz="1200" strike="sngStrike" kern="1200" dirty="0">
              <a:solidFill>
                <a:schemeClr val="tx1"/>
              </a:solidFill>
              <a:effectLst/>
              <a:latin typeface="+mn-lt"/>
              <a:ea typeface="+mn-ea"/>
              <a:cs typeface="+mn-cs"/>
            </a:endParaRPr>
          </a:p>
          <a:p>
            <a:endParaRPr lang="en-GB" sz="1200" strike="sngStrike" kern="1200" dirty="0">
              <a:solidFill>
                <a:schemeClr val="tx1"/>
              </a:solidFill>
              <a:effectLst/>
              <a:latin typeface="+mn-lt"/>
              <a:ea typeface="+mn-ea"/>
              <a:cs typeface="+mn-cs"/>
            </a:endParaRPr>
          </a:p>
          <a:p>
            <a:endParaRPr lang="en-GB" sz="1200" strike="sngStrike" kern="1200" dirty="0">
              <a:solidFill>
                <a:schemeClr val="tx1"/>
              </a:solidFill>
              <a:effectLst/>
              <a:latin typeface="+mn-lt"/>
              <a:ea typeface="+mn-ea"/>
              <a:cs typeface="+mn-cs"/>
            </a:endParaRPr>
          </a:p>
          <a:p>
            <a:r>
              <a:rPr lang="en-GB" sz="1200" b="1" u="sng" strike="sngStrike" kern="1200" dirty="0">
                <a:solidFill>
                  <a:schemeClr val="tx1"/>
                </a:solidFill>
                <a:effectLst/>
                <a:latin typeface="+mn-lt"/>
                <a:ea typeface="+mn-ea"/>
                <a:cs typeface="+mn-cs"/>
              </a:rPr>
              <a:t>NUST’s 19 Engineering Programmes Accredited by Washington Accord </a:t>
            </a:r>
            <a:endParaRPr lang="en-US" sz="1200" strike="sngStrike"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SMME (1)	BE Mechanical </a:t>
            </a:r>
            <a:endParaRPr lang="en-US" sz="1200" strike="sngStrike"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SCME (2)	BE Chemical, BE Metallurgy &amp; Materials </a:t>
            </a:r>
            <a:endParaRPr lang="en-US" sz="1200" strike="sngStrike"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SCEE (3)	BE Civil (NICE), BE Environment (IESE), BE Geo Informatics (IGIS)</a:t>
            </a:r>
            <a:endParaRPr lang="en-US" sz="1200" strike="sngStrike"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SEECS (2)	BE Electrical, BE Software Engineering</a:t>
            </a:r>
            <a:endParaRPr lang="en-US" sz="1200" strike="sngStrike"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MCS (2)	BE Electrical, BE Software</a:t>
            </a:r>
            <a:endParaRPr lang="en-US" sz="1200" strike="sngStrike"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CEME (4)	BE Electrical, BE Mechanical, BE Mechatronics,</a:t>
            </a:r>
            <a:r>
              <a:rPr lang="en-GB" sz="1200" strike="sngStrike" kern="1200" baseline="0" dirty="0">
                <a:solidFill>
                  <a:schemeClr val="tx1"/>
                </a:solidFill>
                <a:effectLst/>
                <a:latin typeface="+mn-lt"/>
                <a:ea typeface="+mn-ea"/>
                <a:cs typeface="+mn-cs"/>
              </a:rPr>
              <a:t> </a:t>
            </a:r>
            <a:r>
              <a:rPr lang="en-GB" sz="1200" strike="sngStrike" kern="1200" dirty="0">
                <a:solidFill>
                  <a:schemeClr val="tx1"/>
                </a:solidFill>
                <a:effectLst/>
                <a:latin typeface="+mn-lt"/>
                <a:ea typeface="+mn-ea"/>
                <a:cs typeface="+mn-cs"/>
              </a:rPr>
              <a:t>BE Computer</a:t>
            </a:r>
            <a:endParaRPr lang="en-US" sz="1200" strike="sngStrike"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MCE (1)	BE Civil</a:t>
            </a:r>
            <a:endParaRPr lang="en-US" sz="1200" strike="sngStrike"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CAE (2)	BE Avionics, BE Aerospace	</a:t>
            </a:r>
            <a:endParaRPr lang="en-US" sz="1200" strike="sngStrike"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PNEC (2)	BE Mechanical, BE Electrical</a:t>
            </a:r>
            <a:endParaRPr lang="en-US" sz="1200" strike="sngStrike"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3468558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1425" y="857250"/>
            <a:ext cx="4103688" cy="2308225"/>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NUST has experienced massive increase in the number of students in UG and PG programmes from 2002 till date.</a:t>
            </a:r>
          </a:p>
          <a:p>
            <a:pPr marL="171450" lvl="0" indent="-171450">
              <a:buFont typeface="Arial" panose="020B0604020202020204" pitchFamily="34" charset="0"/>
              <a:buChar char="•"/>
            </a:pPr>
            <a:endParaRPr lang="en-GB" sz="1200" strike="noStrike" kern="1200" dirty="0">
              <a:solidFill>
                <a:schemeClr val="tx1"/>
              </a:solidFill>
              <a:effectLst/>
              <a:latin typeface="+mn-lt"/>
              <a:ea typeface="+mn-ea"/>
              <a:cs typeface="+mn-cs"/>
            </a:endParaRPr>
          </a:p>
          <a:p>
            <a:pPr marL="0" lvl="0" indent="0">
              <a:buFont typeface="Arial" panose="020B0604020202020204" pitchFamily="34" charset="0"/>
              <a:buNone/>
            </a:pPr>
            <a:r>
              <a:rPr lang="en-GB" sz="1200" strike="noStrike" kern="1200" dirty="0">
                <a:solidFill>
                  <a:schemeClr val="tx1"/>
                </a:solidFill>
                <a:effectLst/>
                <a:latin typeface="+mn-lt"/>
                <a:ea typeface="+mn-ea"/>
                <a:cs typeface="+mn-cs"/>
              </a:rPr>
              <a:t>We</a:t>
            </a:r>
            <a:r>
              <a:rPr lang="en-GB" sz="1200" strike="noStrike" kern="1200" baseline="0" dirty="0">
                <a:solidFill>
                  <a:schemeClr val="tx1"/>
                </a:solidFill>
                <a:effectLst/>
                <a:latin typeface="+mn-lt"/>
                <a:ea typeface="+mn-ea"/>
                <a:cs typeface="+mn-cs"/>
              </a:rPr>
              <a:t> have </a:t>
            </a:r>
            <a:r>
              <a:rPr lang="en-GB" sz="1200" strike="noStrike" kern="1200" dirty="0">
                <a:solidFill>
                  <a:schemeClr val="tx1"/>
                </a:solidFill>
                <a:effectLst/>
                <a:latin typeface="+mn-lt"/>
                <a:ea typeface="+mn-ea"/>
                <a:cs typeface="+mn-cs"/>
              </a:rPr>
              <a:t>30% female</a:t>
            </a:r>
            <a:r>
              <a:rPr lang="en-GB" sz="1200" strike="noStrike" kern="1200" baseline="0" dirty="0">
                <a:solidFill>
                  <a:schemeClr val="tx1"/>
                </a:solidFill>
                <a:effectLst/>
                <a:latin typeface="+mn-lt"/>
                <a:ea typeface="+mn-ea"/>
                <a:cs typeface="+mn-cs"/>
              </a:rPr>
              <a:t> students enrolled in our programmes (in total), which is quite remarkable.</a:t>
            </a:r>
          </a:p>
          <a:p>
            <a:pPr marL="0" lvl="0" indent="0">
              <a:buFont typeface="Arial" panose="020B0604020202020204" pitchFamily="34" charset="0"/>
              <a:buNone/>
            </a:pPr>
            <a:endParaRPr lang="en-GB" sz="1200"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strike="sngStrike" kern="1200" dirty="0">
                <a:solidFill>
                  <a:schemeClr val="tx1"/>
                </a:solidFill>
                <a:effectLst/>
                <a:latin typeface="+mn-lt"/>
                <a:ea typeface="+mn-ea"/>
                <a:cs typeface="+mn-cs"/>
              </a:rPr>
              <a:t>2,634 </a:t>
            </a:r>
            <a:r>
              <a:rPr lang="en-GB" sz="1200" strike="sngStrike" kern="1200" baseline="0" dirty="0">
                <a:solidFill>
                  <a:schemeClr val="tx1"/>
                </a:solidFill>
                <a:effectLst/>
                <a:latin typeface="+mn-lt"/>
                <a:ea typeface="+mn-ea"/>
                <a:cs typeface="+mn-cs"/>
              </a:rPr>
              <a:t>UG Female (2020)</a:t>
            </a:r>
          </a:p>
          <a:p>
            <a:pPr marL="171450" lvl="0" indent="-171450">
              <a:buFont typeface="Arial" panose="020B0604020202020204" pitchFamily="34" charset="0"/>
              <a:buChar char="•"/>
            </a:pPr>
            <a:r>
              <a:rPr lang="en-GB" sz="1200" strike="sngStrike" kern="1200" dirty="0">
                <a:solidFill>
                  <a:schemeClr val="tx1"/>
                </a:solidFill>
                <a:effectLst/>
                <a:latin typeface="+mn-lt"/>
                <a:ea typeface="+mn-ea"/>
                <a:cs typeface="+mn-cs"/>
              </a:rPr>
              <a:t>2,372 MS Female (2020)</a:t>
            </a:r>
          </a:p>
          <a:p>
            <a:pPr marL="171450" lvl="0" indent="-171450">
              <a:buFont typeface="Arial" panose="020B0604020202020204" pitchFamily="34" charset="0"/>
              <a:buChar char="•"/>
            </a:pPr>
            <a:r>
              <a:rPr lang="en-GB" sz="1200" strike="sngStrike" kern="1200" dirty="0">
                <a:solidFill>
                  <a:schemeClr val="tx1"/>
                </a:solidFill>
                <a:effectLst/>
                <a:latin typeface="+mn-lt"/>
                <a:ea typeface="+mn-ea"/>
                <a:cs typeface="+mn-cs"/>
              </a:rPr>
              <a:t>357 PhD Female (2020)</a:t>
            </a:r>
          </a:p>
          <a:p>
            <a:pPr marL="171450" lvl="0" indent="-171450">
              <a:buFont typeface="Arial" panose="020B0604020202020204" pitchFamily="34" charset="0"/>
              <a:buChar char="•"/>
            </a:pPr>
            <a:endParaRPr lang="en-GB" sz="1200" strike="sngStrike" kern="1200" dirty="0">
              <a:solidFill>
                <a:schemeClr val="tx1"/>
              </a:solidFill>
              <a:effectLst/>
              <a:latin typeface="+mn-lt"/>
              <a:ea typeface="+mn-ea"/>
              <a:cs typeface="+mn-cs"/>
            </a:endParaRPr>
          </a:p>
          <a:p>
            <a:pPr marL="0" lvl="0" indent="0">
              <a:buFont typeface="Arial" panose="020B0604020202020204" pitchFamily="34" charset="0"/>
              <a:buNone/>
            </a:pPr>
            <a:r>
              <a:rPr lang="en-US" sz="1200" strike="sngStrike" kern="1200" dirty="0">
                <a:solidFill>
                  <a:schemeClr val="tx1"/>
                </a:solidFill>
                <a:effectLst/>
                <a:latin typeface="+mn-lt"/>
                <a:ea typeface="+mn-ea"/>
                <a:cs typeface="+mn-cs"/>
              </a:rPr>
              <a:t>Percentage of female</a:t>
            </a:r>
            <a:r>
              <a:rPr lang="en-US" sz="1200" strike="sngStrike" kern="1200" baseline="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students in American universities::</a:t>
            </a:r>
          </a:p>
          <a:p>
            <a:pPr marL="171450" lvl="0" indent="-171450">
              <a:buFont typeface="Arial" panose="020B0604020202020204" pitchFamily="34" charset="0"/>
              <a:buChar char="•"/>
            </a:pPr>
            <a:r>
              <a:rPr lang="en-US" sz="1200" strike="sngStrike" kern="1200" dirty="0">
                <a:solidFill>
                  <a:schemeClr val="tx1"/>
                </a:solidFill>
                <a:effectLst/>
                <a:latin typeface="+mn-lt"/>
                <a:ea typeface="+mn-ea"/>
                <a:cs typeface="+mn-cs"/>
              </a:rPr>
              <a:t>Harvard: 49.5%</a:t>
            </a:r>
          </a:p>
          <a:p>
            <a:pPr marL="171450" lvl="0" indent="-171450">
              <a:buFont typeface="Arial" panose="020B0604020202020204" pitchFamily="34" charset="0"/>
              <a:buChar char="•"/>
            </a:pPr>
            <a:r>
              <a:rPr lang="en-US" sz="1200" strike="sngStrike" kern="1200" dirty="0">
                <a:solidFill>
                  <a:schemeClr val="tx1"/>
                </a:solidFill>
                <a:effectLst/>
                <a:latin typeface="+mn-lt"/>
                <a:ea typeface="+mn-ea"/>
                <a:cs typeface="+mn-cs"/>
              </a:rPr>
              <a:t>Stanford: 50%</a:t>
            </a:r>
          </a:p>
          <a:p>
            <a:pPr marL="171450" lvl="0" indent="-171450">
              <a:buFont typeface="Arial" panose="020B0604020202020204" pitchFamily="34" charset="0"/>
              <a:buChar char="•"/>
            </a:pPr>
            <a:r>
              <a:rPr lang="en-US" sz="1200" strike="sngStrike" kern="1200" dirty="0">
                <a:solidFill>
                  <a:schemeClr val="tx1"/>
                </a:solidFill>
                <a:effectLst/>
                <a:latin typeface="+mn-lt"/>
                <a:ea typeface="+mn-ea"/>
                <a:cs typeface="+mn-cs"/>
              </a:rPr>
              <a:t>MIT: 46.1%</a:t>
            </a:r>
          </a:p>
          <a:p>
            <a:pPr marL="171450" lvl="0" indent="-171450">
              <a:buFont typeface="Arial" panose="020B0604020202020204" pitchFamily="34" charset="0"/>
              <a:buChar char="•"/>
            </a:pPr>
            <a:r>
              <a:rPr lang="en-US" sz="1200" strike="sngStrike" kern="1200" dirty="0">
                <a:solidFill>
                  <a:schemeClr val="tx1"/>
                </a:solidFill>
                <a:effectLst/>
                <a:latin typeface="+mn-lt"/>
                <a:ea typeface="+mn-ea"/>
                <a:cs typeface="+mn-cs"/>
              </a:rPr>
              <a:t>Purdue: 43%</a:t>
            </a:r>
          </a:p>
          <a:p>
            <a:pPr marL="171450" lvl="0" indent="-171450">
              <a:buFont typeface="Arial" panose="020B0604020202020204" pitchFamily="34" charset="0"/>
              <a:buChar char="•"/>
            </a:pPr>
            <a:endParaRPr lang="en-US" sz="1200" strike="sngStrike" kern="1200" dirty="0">
              <a:solidFill>
                <a:schemeClr val="tx1"/>
              </a:solidFill>
              <a:effectLst/>
              <a:latin typeface="+mn-lt"/>
              <a:ea typeface="+mn-ea"/>
              <a:cs typeface="+mn-cs"/>
            </a:endParaRPr>
          </a:p>
          <a:p>
            <a:pPr marL="0" lvl="0" indent="0">
              <a:buFont typeface="Arial" panose="020B0604020202020204" pitchFamily="34" charset="0"/>
              <a:buNone/>
            </a:pPr>
            <a:r>
              <a:rPr lang="en-US" sz="1200" strike="sngStrike" kern="1200" dirty="0">
                <a:solidFill>
                  <a:schemeClr val="tx1"/>
                </a:solidFill>
                <a:effectLst/>
                <a:latin typeface="+mn-lt"/>
                <a:ea typeface="+mn-ea"/>
                <a:cs typeface="+mn-cs"/>
              </a:rPr>
              <a:t>Percentage of female students in UK universities:</a:t>
            </a:r>
          </a:p>
          <a:p>
            <a:pPr marL="171450" lvl="0" indent="-171450">
              <a:buFont typeface="Arial" panose="020B0604020202020204" pitchFamily="34" charset="0"/>
              <a:buChar char="•"/>
            </a:pPr>
            <a:r>
              <a:rPr lang="en-US" sz="1200" strike="sngStrike" kern="1200" dirty="0">
                <a:solidFill>
                  <a:schemeClr val="tx1"/>
                </a:solidFill>
                <a:effectLst/>
                <a:latin typeface="+mn-lt"/>
                <a:ea typeface="+mn-ea"/>
                <a:cs typeface="+mn-cs"/>
              </a:rPr>
              <a:t>Oxford: average of 51% from 2016-19</a:t>
            </a:r>
          </a:p>
          <a:p>
            <a:pPr marL="171450" lvl="0" indent="-171450">
              <a:buFont typeface="Arial" panose="020B0604020202020204" pitchFamily="34" charset="0"/>
              <a:buChar char="•"/>
            </a:pPr>
            <a:r>
              <a:rPr lang="en-US" sz="1200" strike="sngStrike" kern="1200" dirty="0">
                <a:solidFill>
                  <a:schemeClr val="tx1"/>
                </a:solidFill>
                <a:effectLst/>
                <a:latin typeface="+mn-lt"/>
                <a:ea typeface="+mn-ea"/>
                <a:cs typeface="+mn-cs"/>
              </a:rPr>
              <a:t>Cambridge: average of 48% from 2015-2017</a:t>
            </a:r>
            <a:endParaRPr lang="en-US" strike="sngStrike" baseline="0" dirty="0"/>
          </a:p>
        </p:txBody>
      </p:sp>
    </p:spTree>
    <p:extLst>
      <p:ext uri="{BB962C8B-B14F-4D97-AF65-F5344CB8AC3E}">
        <p14:creationId xmlns:p14="http://schemas.microsoft.com/office/powerpoint/2010/main" val="2176747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almost 50% PhD Faculty members.</a:t>
            </a:r>
          </a:p>
          <a:p>
            <a:r>
              <a:rPr lang="en-US" dirty="0"/>
              <a:t>Out</a:t>
            </a:r>
            <a:r>
              <a:rPr lang="en-US" baseline="0" dirty="0"/>
              <a:t> of the total Faculty members, 22% faculty members are female, which is quite remarkable and is comparable globally</a:t>
            </a:r>
          </a:p>
          <a:p>
            <a:r>
              <a:rPr lang="en-US" baseline="0" dirty="0"/>
              <a:t>49 % of our faculty members are foreign qualified from 35 countries. Few of the countries have been shown on the screen:</a:t>
            </a:r>
          </a:p>
          <a:p>
            <a:endParaRPr lang="en-US" dirty="0"/>
          </a:p>
          <a:p>
            <a:r>
              <a:rPr lang="en-GB" sz="1200" b="1" strike="sngStrike" kern="1200" baseline="0" dirty="0">
                <a:solidFill>
                  <a:schemeClr val="tx1"/>
                </a:solidFill>
                <a:effectLst/>
                <a:latin typeface="+mn-lt"/>
                <a:ea typeface="+mn-ea"/>
                <a:cs typeface="+mn-cs"/>
              </a:rPr>
              <a:t>‘OTHERS’</a:t>
            </a:r>
            <a:r>
              <a:rPr lang="en-GB" sz="1200" strike="sngStrike" kern="1200" baseline="0" dirty="0">
                <a:solidFill>
                  <a:schemeClr val="tx1"/>
                </a:solidFill>
                <a:effectLst/>
                <a:latin typeface="+mn-lt"/>
                <a:ea typeface="+mn-ea"/>
                <a:cs typeface="+mn-cs"/>
              </a:rPr>
              <a:t> include:</a:t>
            </a:r>
          </a:p>
          <a:p>
            <a:pPr marL="0" lvl="0" indent="0">
              <a:buFont typeface="Arial" panose="020B0604020202020204" pitchFamily="34" charset="0"/>
              <a:buNone/>
            </a:pPr>
            <a:r>
              <a:rPr lang="en-GB" sz="1200" b="0" strike="sngStrike" kern="1200" baseline="0" dirty="0">
                <a:solidFill>
                  <a:schemeClr val="tx1"/>
                </a:solidFill>
                <a:effectLst/>
                <a:latin typeface="+mn-lt"/>
                <a:ea typeface="+mn-ea"/>
                <a:cs typeface="+mn-cs"/>
              </a:rPr>
              <a:t>Japan=13, Saudi Arabia=12,  Turkey=12, Thailand=11, Austria=8, New Zealand=8, Norway=7, Hong Kong=6, Netherlands=6, Singapore=6, Hungary=3, Ireland=3, Portugal=3, Spain=3, Switzerland=3, Denmark=2, Scotland=2, South Africa 2, Bangladesh=1, Brazil=1, Finland=1, Pennsylvania=1, Romania=1, Taiwan=1</a:t>
            </a:r>
          </a:p>
          <a:p>
            <a:endParaRPr lang="en-US" strike="sngStrike" dirty="0"/>
          </a:p>
          <a:p>
            <a:r>
              <a:rPr lang="en-US" strike="sngStrike" dirty="0"/>
              <a:t>Total Faculty members: </a:t>
            </a:r>
            <a:r>
              <a:rPr lang="en-US" b="1" strike="sngStrike" dirty="0"/>
              <a:t>1,384*</a:t>
            </a:r>
            <a:r>
              <a:rPr lang="en-US" strike="sngStrike" dirty="0"/>
              <a:t> (1,223</a:t>
            </a:r>
            <a:r>
              <a:rPr lang="en-US" strike="sngStrike" baseline="0" dirty="0"/>
              <a:t> Civil + 161 Military) </a:t>
            </a:r>
            <a:r>
              <a:rPr lang="en-US" strike="sngStrike" baseline="0" dirty="0">
                <a:sym typeface="Wingdings" panose="05000000000000000000" pitchFamily="2" charset="2"/>
              </a:rPr>
              <a:t> 89% Civil, 11% Military faculty members</a:t>
            </a:r>
            <a:endParaRPr lang="en-US" strike="sngStrike" dirty="0"/>
          </a:p>
          <a:p>
            <a:r>
              <a:rPr lang="en-US" strike="sngStrike" dirty="0"/>
              <a:t>* </a:t>
            </a:r>
            <a:r>
              <a:rPr lang="en-US" strike="sngStrike" dirty="0" err="1"/>
              <a:t>Incl</a:t>
            </a:r>
            <a:r>
              <a:rPr lang="en-US" strike="sngStrike" dirty="0"/>
              <a:t> NUST Regular Faculty (Prof, </a:t>
            </a:r>
            <a:r>
              <a:rPr lang="en-US" strike="sngStrike" dirty="0" err="1"/>
              <a:t>Assoc</a:t>
            </a:r>
            <a:r>
              <a:rPr lang="en-US" strike="sngStrike" dirty="0"/>
              <a:t> Prof, </a:t>
            </a:r>
            <a:r>
              <a:rPr lang="en-US" strike="sngStrike" dirty="0" err="1"/>
              <a:t>Asst</a:t>
            </a:r>
            <a:r>
              <a:rPr lang="en-US" strike="sngStrike" dirty="0"/>
              <a:t> Prof, </a:t>
            </a:r>
            <a:r>
              <a:rPr lang="en-US" strike="sngStrike" dirty="0" err="1"/>
              <a:t>Lec</a:t>
            </a:r>
            <a:r>
              <a:rPr lang="en-US" strike="sngStrike" dirty="0"/>
              <a:t>, RVF, </a:t>
            </a:r>
            <a:r>
              <a:rPr lang="en-US" strike="sngStrike" dirty="0" err="1"/>
              <a:t>Cst</a:t>
            </a:r>
            <a:r>
              <a:rPr lang="en-US" strike="sngStrike" dirty="0"/>
              <a:t>, Lab </a:t>
            </a:r>
            <a:r>
              <a:rPr lang="en-US" strike="sngStrike" dirty="0" err="1"/>
              <a:t>Engr</a:t>
            </a:r>
            <a:r>
              <a:rPr lang="en-US" strike="sngStrike" dirty="0"/>
              <a:t>), Adjunct and Mil </a:t>
            </a:r>
            <a:r>
              <a:rPr lang="en-US" strike="sngStrike" dirty="0" err="1"/>
              <a:t>Fac</a:t>
            </a:r>
            <a:endParaRPr lang="en-US" strike="sngStrike" dirty="0"/>
          </a:p>
          <a:p>
            <a:r>
              <a:rPr lang="en-US" strike="sngStrike" dirty="0"/>
              <a:t>* </a:t>
            </a:r>
            <a:r>
              <a:rPr lang="en-US" strike="sngStrike" dirty="0" err="1"/>
              <a:t>Incl</a:t>
            </a:r>
            <a:r>
              <a:rPr lang="en-US" strike="sngStrike" dirty="0"/>
              <a:t> Active and On Leave </a:t>
            </a:r>
            <a:r>
              <a:rPr lang="en-US" strike="sngStrike" dirty="0" err="1"/>
              <a:t>Fac</a:t>
            </a:r>
            <a:endParaRPr lang="en-US" strike="sngStrike" dirty="0"/>
          </a:p>
          <a:p>
            <a:pPr marL="0" lvl="0" indent="0">
              <a:buFont typeface="Arial" panose="020B0604020202020204" pitchFamily="34" charset="0"/>
              <a:buNone/>
            </a:pPr>
            <a:endParaRPr lang="en-GB" sz="1200" b="0" strike="sngStrike"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trike="sngStrike" dirty="0"/>
              <a:t>(Data</a:t>
            </a:r>
            <a:r>
              <a:rPr lang="en-US" strike="sngStrike" baseline="0" dirty="0"/>
              <a:t> as of September 3, 2021)</a:t>
            </a:r>
            <a:endParaRPr lang="en-US" strike="sngStrike" dirty="0"/>
          </a:p>
        </p:txBody>
      </p:sp>
    </p:spTree>
    <p:extLst>
      <p:ext uri="{BB962C8B-B14F-4D97-AF65-F5344CB8AC3E}">
        <p14:creationId xmlns:p14="http://schemas.microsoft.com/office/powerpoint/2010/main" val="1354932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In-line with UNDP’s Sustainable development goals (SDGs) &amp;</a:t>
            </a:r>
            <a:r>
              <a:rPr lang="en-GB" baseline="0"/>
              <a:t> b</a:t>
            </a:r>
            <a:r>
              <a:rPr lang="en-GB"/>
              <a:t>ased</a:t>
            </a:r>
            <a:r>
              <a:rPr lang="en-GB" baseline="0"/>
              <a:t> on Research carried out at NUST in the last 5 years, NUST Research Dte. has identified 6 themes at which NUST has been rigorously conducting Research. Those 6 Themes are flashed on the slide; Each theme comprises of </a:t>
            </a:r>
            <a:r>
              <a:rPr lang="en-GB" b="0" baseline="0"/>
              <a:t>10-12 related subthemes., and has </a:t>
            </a:r>
            <a:r>
              <a:rPr lang="en-GB" baseline="0"/>
              <a:t>a number of projects being carried out.</a:t>
            </a:r>
            <a:r>
              <a:rPr lang="en-GB" b="0" baseline="0"/>
              <a:t>. </a:t>
            </a:r>
            <a:r>
              <a:rPr lang="en-US" sz="1200" b="0" kern="0">
                <a:solidFill>
                  <a:srgbClr val="004879"/>
                </a:solidFill>
                <a:latin typeface="+mn-lt"/>
                <a:cs typeface="+mn-cs"/>
              </a:rPr>
              <a:t>In</a:t>
            </a:r>
            <a:r>
              <a:rPr lang="en-US" sz="1200" b="0" kern="0" baseline="0">
                <a:solidFill>
                  <a:srgbClr val="004879"/>
                </a:solidFill>
                <a:latin typeface="+mn-lt"/>
                <a:cs typeface="+mn-cs"/>
              </a:rPr>
              <a:t> t</a:t>
            </a:r>
            <a:r>
              <a:rPr lang="en-US" sz="1200" b="0" kern="0">
                <a:solidFill>
                  <a:srgbClr val="004879"/>
                </a:solidFill>
                <a:latin typeface="+mn-lt"/>
                <a:cs typeface="+mn-cs"/>
              </a:rPr>
              <a:t>otal 436</a:t>
            </a:r>
            <a:r>
              <a:rPr lang="en-US" sz="1200" b="0" kern="0">
                <a:solidFill>
                  <a:srgbClr val="C00000"/>
                </a:solidFill>
                <a:latin typeface="+mn-lt"/>
                <a:cs typeface="+mn-cs"/>
              </a:rPr>
              <a:t> research projects have been conducted by NUST in the last 5 years, with funding</a:t>
            </a:r>
            <a:r>
              <a:rPr lang="en-US" sz="1200" b="0" kern="0" baseline="0">
                <a:solidFill>
                  <a:srgbClr val="C00000"/>
                </a:solidFill>
                <a:latin typeface="+mn-lt"/>
                <a:cs typeface="+mn-cs"/>
              </a:rPr>
              <a:t> received from International &amp; National, public &amp; private sector </a:t>
            </a:r>
            <a:r>
              <a:rPr lang="en-US" sz="1200" b="0" kern="0" baseline="0" err="1">
                <a:solidFill>
                  <a:srgbClr val="C00000"/>
                </a:solidFill>
                <a:latin typeface="+mn-lt"/>
                <a:cs typeface="+mn-cs"/>
              </a:rPr>
              <a:t>organisations</a:t>
            </a:r>
            <a:r>
              <a:rPr lang="en-US" sz="1200" b="0" kern="0" baseline="0">
                <a:solidFill>
                  <a:srgbClr val="C00000"/>
                </a:solidFill>
                <a:latin typeface="+mn-lt"/>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a:t>It is worth mentioning that the ones being shown here, are only the funded projects. UG and PG student research projects are separate ongoing projects, which is a standard academic parallel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EE150-1ED1-4221-9A39-BD94755451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7998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D3E3-1A00-847D-48CF-6D74BE502EB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0E72C0E-CEEE-2FD1-187C-6A5212B24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ED6F756-F3CA-8C57-4370-35E5188BAF6D}"/>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5" name="Footer Placeholder 4">
            <a:extLst>
              <a:ext uri="{FF2B5EF4-FFF2-40B4-BE49-F238E27FC236}">
                <a16:creationId xmlns:a16="http://schemas.microsoft.com/office/drawing/2014/main" id="{C053EC58-722E-9685-CCF4-DCE68A99C2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2A4B77-37E0-6285-266F-92286514D954}"/>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3430169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442EC-D690-1493-00DF-40AEADE49B1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4799129-2E44-74F2-2D1E-A0FA547615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7D57869-3141-F865-C401-2B225222B135}"/>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5" name="Footer Placeholder 4">
            <a:extLst>
              <a:ext uri="{FF2B5EF4-FFF2-40B4-BE49-F238E27FC236}">
                <a16:creationId xmlns:a16="http://schemas.microsoft.com/office/drawing/2014/main" id="{23B30013-6A39-2233-1A3F-D48F6F773A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F0FDE3-D0B5-B6D5-35E8-89B918F4C357}"/>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235649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83455A-56A0-012C-FDC8-7D99F76843D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7B99EC8-62C1-6192-6B5E-1A29BD5F46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A526BF-1F7C-76D6-6568-157B1796CE9F}"/>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5" name="Footer Placeholder 4">
            <a:extLst>
              <a:ext uri="{FF2B5EF4-FFF2-40B4-BE49-F238E27FC236}">
                <a16:creationId xmlns:a16="http://schemas.microsoft.com/office/drawing/2014/main" id="{68246FC9-BBDD-A8AC-6786-558EB4008B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05F4D9-2A6E-580D-DC6A-8CF5C57AE1D4}"/>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280321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1218255"/>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1218255"/>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1218255"/>
            <a:fld id="{96E69268-9C8B-4EBF-A9EE-DC5DC2D48DC3}" type="slidenum">
              <a:rPr lang="en-US" smtClean="0">
                <a:solidFill>
                  <a:srgbClr val="000000">
                    <a:tint val="75000"/>
                  </a:srgbClr>
                </a:solidFill>
              </a:rPr>
              <a:pPr defTabSz="1218255"/>
              <a:t>‹#›</a:t>
            </a:fld>
            <a:endParaRPr lang="en-US">
              <a:solidFill>
                <a:srgbClr val="000000">
                  <a:tint val="75000"/>
                </a:srgbClr>
              </a:solidFill>
            </a:endParaRPr>
          </a:p>
        </p:txBody>
      </p:sp>
    </p:spTree>
    <p:extLst>
      <p:ext uri="{BB962C8B-B14F-4D97-AF65-F5344CB8AC3E}">
        <p14:creationId xmlns:p14="http://schemas.microsoft.com/office/powerpoint/2010/main" val="1894999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96E69268-9C8B-4EBF-A9EE-DC5DC2D48DC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72432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2"/>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49" y="4589467"/>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C63905-DCCF-4DE5-8416-1C42E2238CFC}" type="slidenum">
              <a:rPr lang="en-GB" smtClean="0"/>
              <a:t>‹#›</a:t>
            </a:fld>
            <a:endParaRPr lang="en-GB"/>
          </a:p>
        </p:txBody>
      </p:sp>
    </p:spTree>
    <p:extLst>
      <p:ext uri="{BB962C8B-B14F-4D97-AF65-F5344CB8AC3E}">
        <p14:creationId xmlns:p14="http://schemas.microsoft.com/office/powerpoint/2010/main" val="3937898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96E69268-9C8B-4EBF-A9EE-DC5DC2D48DC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916073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6"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8255"/>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pPr defTabSz="1218255"/>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pPr defTabSz="1218255"/>
            <a:fld id="{96E69268-9C8B-4EBF-A9EE-DC5DC2D48DC3}" type="slidenum">
              <a:rPr lang="en-US" smtClean="0">
                <a:solidFill>
                  <a:srgbClr val="000000">
                    <a:tint val="75000"/>
                  </a:srgbClr>
                </a:solidFill>
              </a:rPr>
              <a:pPr defTabSz="1218255"/>
              <a:t>‹#›</a:t>
            </a:fld>
            <a:endParaRPr lang="en-US">
              <a:solidFill>
                <a:srgbClr val="000000">
                  <a:tint val="75000"/>
                </a:srgbClr>
              </a:solidFill>
            </a:endParaRPr>
          </a:p>
        </p:txBody>
      </p:sp>
    </p:spTree>
    <p:extLst>
      <p:ext uri="{BB962C8B-B14F-4D97-AF65-F5344CB8AC3E}">
        <p14:creationId xmlns:p14="http://schemas.microsoft.com/office/powerpoint/2010/main" val="2222519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6240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1274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255"/>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defTabSz="1218255"/>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defTabSz="1218255"/>
            <a:fld id="{96E69268-9C8B-4EBF-A9EE-DC5DC2D48DC3}" type="slidenum">
              <a:rPr lang="en-US" smtClean="0">
                <a:solidFill>
                  <a:srgbClr val="000000">
                    <a:tint val="75000"/>
                  </a:srgbClr>
                </a:solidFill>
              </a:rPr>
              <a:pPr defTabSz="1218255"/>
              <a:t>‹#›</a:t>
            </a:fld>
            <a:endParaRPr lang="en-US">
              <a:solidFill>
                <a:srgbClr val="000000">
                  <a:tint val="75000"/>
                </a:srgbClr>
              </a:solidFill>
            </a:endParaRPr>
          </a:p>
        </p:txBody>
      </p:sp>
    </p:spTree>
    <p:extLst>
      <p:ext uri="{BB962C8B-B14F-4D97-AF65-F5344CB8AC3E}">
        <p14:creationId xmlns:p14="http://schemas.microsoft.com/office/powerpoint/2010/main" val="398109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B901-7A32-C9CF-651F-E64760A38B9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585B789-7541-A7C5-43A3-5C2A596EBF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9D2895C-F23A-D22D-2FC6-73369C772FD0}"/>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5" name="Footer Placeholder 4">
            <a:extLst>
              <a:ext uri="{FF2B5EF4-FFF2-40B4-BE49-F238E27FC236}">
                <a16:creationId xmlns:a16="http://schemas.microsoft.com/office/drawing/2014/main" id="{AA0C8F13-4F8B-E508-9D9C-1E218EC067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71B2B0-00F6-6919-CA01-C5FA7F0F7E04}"/>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1063143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255"/>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defTabSz="1218255"/>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defTabSz="1218255"/>
            <a:fld id="{96E69268-9C8B-4EBF-A9EE-DC5DC2D48DC3}" type="slidenum">
              <a:rPr lang="en-US" smtClean="0">
                <a:solidFill>
                  <a:srgbClr val="000000">
                    <a:tint val="75000"/>
                  </a:srgbClr>
                </a:solidFill>
              </a:rPr>
              <a:pPr defTabSz="1218255"/>
              <a:t>‹#›</a:t>
            </a:fld>
            <a:endParaRPr lang="en-US">
              <a:solidFill>
                <a:srgbClr val="000000">
                  <a:tint val="75000"/>
                </a:srgbClr>
              </a:solidFill>
            </a:endParaRPr>
          </a:p>
        </p:txBody>
      </p:sp>
    </p:spTree>
    <p:extLst>
      <p:ext uri="{BB962C8B-B14F-4D97-AF65-F5344CB8AC3E}">
        <p14:creationId xmlns:p14="http://schemas.microsoft.com/office/powerpoint/2010/main" val="849910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255"/>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1218255"/>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1218255"/>
            <a:fld id="{96E69268-9C8B-4EBF-A9EE-DC5DC2D48DC3}" type="slidenum">
              <a:rPr lang="en-US" smtClean="0">
                <a:solidFill>
                  <a:srgbClr val="000000">
                    <a:tint val="75000"/>
                  </a:srgbClr>
                </a:solidFill>
              </a:rPr>
              <a:pPr defTabSz="1218255"/>
              <a:t>‹#›</a:t>
            </a:fld>
            <a:endParaRPr lang="en-US">
              <a:solidFill>
                <a:srgbClr val="000000">
                  <a:tint val="75000"/>
                </a:srgbClr>
              </a:solidFill>
            </a:endParaRPr>
          </a:p>
        </p:txBody>
      </p:sp>
    </p:spTree>
    <p:extLst>
      <p:ext uri="{BB962C8B-B14F-4D97-AF65-F5344CB8AC3E}">
        <p14:creationId xmlns:p14="http://schemas.microsoft.com/office/powerpoint/2010/main" val="1313816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255"/>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1218255"/>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1218255"/>
            <a:fld id="{96E69268-9C8B-4EBF-A9EE-DC5DC2D48DC3}" type="slidenum">
              <a:rPr lang="en-US" smtClean="0">
                <a:solidFill>
                  <a:srgbClr val="000000">
                    <a:tint val="75000"/>
                  </a:srgbClr>
                </a:solidFill>
              </a:rPr>
              <a:pPr defTabSz="1218255"/>
              <a:t>‹#›</a:t>
            </a:fld>
            <a:endParaRPr lang="en-US">
              <a:solidFill>
                <a:srgbClr val="000000">
                  <a:tint val="75000"/>
                </a:srgbClr>
              </a:solidFill>
            </a:endParaRPr>
          </a:p>
        </p:txBody>
      </p:sp>
    </p:spTree>
    <p:extLst>
      <p:ext uri="{BB962C8B-B14F-4D97-AF65-F5344CB8AC3E}">
        <p14:creationId xmlns:p14="http://schemas.microsoft.com/office/powerpoint/2010/main" val="539541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781" y="3043730"/>
            <a:ext cx="5472862" cy="2137870"/>
          </a:xfrm>
        </p:spPr>
        <p:txBody>
          <a:bodyPr lIns="0" tIns="0" rIns="0" bIns="0" anchor="b" anchorCtr="0">
            <a:noAutofit/>
          </a:bodyPr>
          <a:lstStyle>
            <a:lvl1pPr algn="l">
              <a:defRPr lang="en-US" sz="3998"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5EDE275-BE14-4364-AEA2-5F5667C0FD49}" type="slidenum">
              <a:rPr lang="en-US" smtClean="0">
                <a:solidFill>
                  <a:srgbClr val="000000">
                    <a:tint val="75000"/>
                  </a:srgbClr>
                </a:solidFill>
              </a:rPr>
              <a:pPr/>
              <a:t>‹#›</a:t>
            </a:fld>
            <a:endParaRPr lang="en-US">
              <a:solidFill>
                <a:srgbClr val="000000">
                  <a:tint val="75000"/>
                </a:srgbClr>
              </a:solidFill>
            </a:endParaRPr>
          </a:p>
        </p:txBody>
      </p:sp>
      <p:sp>
        <p:nvSpPr>
          <p:cNvPr id="7" name="Content Placeholder 6"/>
          <p:cNvSpPr>
            <a:spLocks noGrp="1"/>
          </p:cNvSpPr>
          <p:nvPr>
            <p:ph sz="quarter" idx="13"/>
          </p:nvPr>
        </p:nvSpPr>
        <p:spPr>
          <a:xfrm>
            <a:off x="614466" y="5357596"/>
            <a:ext cx="5481703" cy="738404"/>
          </a:xfrm>
        </p:spPr>
        <p:txBody>
          <a:bodyPr lIns="0" rIns="0">
            <a:normAutofit/>
          </a:bodyPr>
          <a:lstStyle>
            <a:lvl1pPr marL="0" indent="0">
              <a:buFontTx/>
              <a:buNone/>
              <a:defRPr sz="1798">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72678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972"/>
            <a:ext cx="5932223" cy="711081"/>
          </a:xfrm>
        </p:spPr>
        <p:txBody>
          <a:bodyPr>
            <a:normAutofit/>
          </a:bodyPr>
          <a:lstStyle>
            <a:lvl1pPr algn="ctr">
              <a:defRPr sz="3598"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55357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21" y="-33338"/>
            <a:ext cx="3860800" cy="6891338"/>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408"/>
            <a:ext cx="3149600" cy="1470025"/>
          </a:xfrm>
          <a:prstGeom prst="rect">
            <a:avLst/>
          </a:prstGeom>
          <a:noFill/>
          <a:ln w="9525">
            <a:noFill/>
            <a:miter lim="800000"/>
            <a:headEnd/>
            <a:tailEnd/>
          </a:ln>
        </p:spPr>
      </p:pic>
      <p:sp>
        <p:nvSpPr>
          <p:cNvPr id="6" name="Title 3"/>
          <p:cNvSpPr txBox="1">
            <a:spLocks/>
          </p:cNvSpPr>
          <p:nvPr userDrawn="1"/>
        </p:nvSpPr>
        <p:spPr>
          <a:xfrm>
            <a:off x="2715688" y="3581408"/>
            <a:ext cx="9448800" cy="1470025"/>
          </a:xfrm>
          <a:prstGeom prst="rect">
            <a:avLst/>
          </a:prstGeom>
          <a:solidFill>
            <a:schemeClr val="tx2"/>
          </a:solidFill>
        </p:spPr>
        <p:txBody>
          <a:bodyPr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fontAlgn="auto">
              <a:spcAft>
                <a:spcPts val="0"/>
              </a:spcAft>
              <a:defRPr/>
            </a:pPr>
            <a:endParaRPr lang="en-US" sz="4398">
              <a:solidFill>
                <a:prstClr val="white">
                  <a:lumMod val="85000"/>
                </a:prstClr>
              </a:solidFill>
              <a:latin typeface="Calibri"/>
            </a:endParaRPr>
          </a:p>
        </p:txBody>
      </p:sp>
      <p:grpSp>
        <p:nvGrpSpPr>
          <p:cNvPr id="7" name="Group 9"/>
          <p:cNvGrpSpPr>
            <a:grpSpLocks/>
          </p:cNvGrpSpPr>
          <p:nvPr userDrawn="1"/>
        </p:nvGrpSpPr>
        <p:grpSpPr bwMode="auto">
          <a:xfrm>
            <a:off x="203200" y="228608"/>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62125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18" y="-33338"/>
            <a:ext cx="3860800" cy="6891338"/>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432"/>
            <a:ext cx="3149600" cy="1470025"/>
          </a:xfrm>
          <a:prstGeom prst="rect">
            <a:avLst/>
          </a:prstGeom>
          <a:noFill/>
          <a:ln w="9525">
            <a:noFill/>
            <a:miter lim="800000"/>
            <a:headEnd/>
            <a:tailEnd/>
          </a:ln>
        </p:spPr>
      </p:pic>
      <p:sp>
        <p:nvSpPr>
          <p:cNvPr id="6" name="Title 3"/>
          <p:cNvSpPr txBox="1">
            <a:spLocks/>
          </p:cNvSpPr>
          <p:nvPr userDrawn="1"/>
        </p:nvSpPr>
        <p:spPr>
          <a:xfrm>
            <a:off x="2715685" y="3581432"/>
            <a:ext cx="9448800" cy="1470025"/>
          </a:xfrm>
          <a:prstGeom prst="rect">
            <a:avLst/>
          </a:prstGeom>
          <a:solidFill>
            <a:schemeClr val="tx2"/>
          </a:solidFill>
        </p:spPr>
        <p:txBody>
          <a:bodyPr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fontAlgn="auto">
              <a:spcAft>
                <a:spcPts val="0"/>
              </a:spcAft>
              <a:defRPr/>
            </a:pPr>
            <a:endParaRPr lang="en-US" sz="4399">
              <a:solidFill>
                <a:prstClr val="white">
                  <a:lumMod val="85000"/>
                </a:prstClr>
              </a:solidFill>
              <a:latin typeface="Calibri"/>
            </a:endParaRPr>
          </a:p>
        </p:txBody>
      </p:sp>
      <p:grpSp>
        <p:nvGrpSpPr>
          <p:cNvPr id="7" name="Group 9"/>
          <p:cNvGrpSpPr>
            <a:grpSpLocks/>
          </p:cNvGrpSpPr>
          <p:nvPr userDrawn="1"/>
        </p:nvGrpSpPr>
        <p:grpSpPr bwMode="auto">
          <a:xfrm>
            <a:off x="203200" y="228621"/>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solidFill>
                  <a:prstClr val="black">
                    <a:tint val="75000"/>
                  </a:prstClr>
                </a:solidFill>
              </a:defRPr>
            </a:lvl1pPr>
          </a:lstStyle>
          <a:p>
            <a:pPr>
              <a:defRPr/>
            </a:pPr>
            <a:endParaRPr lang="en-US"/>
          </a:p>
        </p:txBody>
      </p:sp>
      <p:sp>
        <p:nvSpPr>
          <p:cNvPr id="13"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2644567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727" y="3043730"/>
            <a:ext cx="5472862" cy="2137870"/>
          </a:xfrm>
        </p:spPr>
        <p:txBody>
          <a:bodyPr lIns="0" tIns="0" rIns="0" bIns="0" anchor="b" anchorCtr="0">
            <a:noAutofit/>
          </a:bodyPr>
          <a:lstStyle>
            <a:lvl1pPr algn="l">
              <a:defRPr lang="en-US" sz="3999"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5EDE275-BE14-4364-AEA2-5F5667C0FD49}" type="slidenum">
              <a:rPr lang="en-US" smtClean="0">
                <a:solidFill>
                  <a:srgbClr val="000000">
                    <a:tint val="75000"/>
                  </a:srgbClr>
                </a:solidFill>
              </a:rPr>
              <a:pPr/>
              <a:t>‹#›</a:t>
            </a:fld>
            <a:endParaRPr lang="en-US">
              <a:solidFill>
                <a:srgbClr val="000000">
                  <a:tint val="75000"/>
                </a:srgbClr>
              </a:solidFill>
            </a:endParaRPr>
          </a:p>
        </p:txBody>
      </p:sp>
      <p:sp>
        <p:nvSpPr>
          <p:cNvPr id="7" name="Content Placeholder 6"/>
          <p:cNvSpPr>
            <a:spLocks noGrp="1"/>
          </p:cNvSpPr>
          <p:nvPr>
            <p:ph sz="quarter" idx="13"/>
          </p:nvPr>
        </p:nvSpPr>
        <p:spPr>
          <a:xfrm>
            <a:off x="614411" y="5357596"/>
            <a:ext cx="5481703" cy="738404"/>
          </a:xfrm>
        </p:spPr>
        <p:txBody>
          <a:bodyPr lIns="0" rIns="0">
            <a:normAutofit/>
          </a:bodyPr>
          <a:lstStyle>
            <a:lvl1pPr marL="0" indent="0">
              <a:buFontTx/>
              <a:buNone/>
              <a:defRPr sz="1799">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143847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82" y="2870858"/>
            <a:ext cx="5932223" cy="711081"/>
          </a:xfrm>
        </p:spPr>
        <p:txBody>
          <a:bodyPr>
            <a:normAutofit/>
          </a:bodyPr>
          <a:lstStyle>
            <a:lvl1pPr algn="ctr">
              <a:defRPr sz="3599"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1979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18" y="-33338"/>
            <a:ext cx="3860800" cy="6891338"/>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405"/>
            <a:ext cx="3149600" cy="1470025"/>
          </a:xfrm>
          <a:prstGeom prst="rect">
            <a:avLst/>
          </a:prstGeom>
          <a:noFill/>
          <a:ln w="9525">
            <a:noFill/>
            <a:miter lim="800000"/>
            <a:headEnd/>
            <a:tailEnd/>
          </a:ln>
        </p:spPr>
      </p:pic>
      <p:sp>
        <p:nvSpPr>
          <p:cNvPr id="6" name="Title 3"/>
          <p:cNvSpPr txBox="1">
            <a:spLocks/>
          </p:cNvSpPr>
          <p:nvPr userDrawn="1"/>
        </p:nvSpPr>
        <p:spPr>
          <a:xfrm>
            <a:off x="2715685" y="3581405"/>
            <a:ext cx="9448800" cy="1470025"/>
          </a:xfrm>
          <a:prstGeom prst="rect">
            <a:avLst/>
          </a:prstGeom>
          <a:solidFill>
            <a:schemeClr val="tx2"/>
          </a:solidFill>
        </p:spPr>
        <p:txBody>
          <a:bodyPr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fontAlgn="auto">
              <a:spcAft>
                <a:spcPts val="0"/>
              </a:spcAft>
              <a:defRPr/>
            </a:pPr>
            <a:endParaRPr lang="en-US" sz="4399">
              <a:solidFill>
                <a:prstClr val="white">
                  <a:lumMod val="85000"/>
                </a:prstClr>
              </a:solidFill>
              <a:latin typeface="Calibri"/>
            </a:endParaRPr>
          </a:p>
        </p:txBody>
      </p:sp>
      <p:grpSp>
        <p:nvGrpSpPr>
          <p:cNvPr id="2" name="Group 9"/>
          <p:cNvGrpSpPr>
            <a:grpSpLocks/>
          </p:cNvGrpSpPr>
          <p:nvPr userDrawn="1"/>
        </p:nvGrpSpPr>
        <p:grpSpPr bwMode="auto">
          <a:xfrm>
            <a:off x="203200" y="228605"/>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254786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743E-A424-EF44-F18B-B0DA0276D1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B8FEDF2-74F1-43C1-D0A2-58A3703CA3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A08129-FC87-0A2E-6C0D-5D5D3D419BF7}"/>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5" name="Footer Placeholder 4">
            <a:extLst>
              <a:ext uri="{FF2B5EF4-FFF2-40B4-BE49-F238E27FC236}">
                <a16:creationId xmlns:a16="http://schemas.microsoft.com/office/drawing/2014/main" id="{31535EAB-B9E0-C060-6183-72CB78BAD5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8BC76E-E58A-B7AD-D678-21F1EC234C8C}"/>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4206491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20" y="-33338"/>
            <a:ext cx="3860800" cy="6891338"/>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406"/>
            <a:ext cx="3149600" cy="1470025"/>
          </a:xfrm>
          <a:prstGeom prst="rect">
            <a:avLst/>
          </a:prstGeom>
          <a:noFill/>
          <a:ln w="9525">
            <a:noFill/>
            <a:miter lim="800000"/>
            <a:headEnd/>
            <a:tailEnd/>
          </a:ln>
        </p:spPr>
      </p:pic>
      <p:sp>
        <p:nvSpPr>
          <p:cNvPr id="6" name="Title 3"/>
          <p:cNvSpPr txBox="1">
            <a:spLocks/>
          </p:cNvSpPr>
          <p:nvPr userDrawn="1"/>
        </p:nvSpPr>
        <p:spPr>
          <a:xfrm>
            <a:off x="2715686" y="3581406"/>
            <a:ext cx="9448800" cy="1470025"/>
          </a:xfrm>
          <a:prstGeom prst="rect">
            <a:avLst/>
          </a:prstGeom>
          <a:solidFill>
            <a:schemeClr val="tx2"/>
          </a:solidFill>
        </p:spPr>
        <p:txBody>
          <a:bodyPr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fontAlgn="auto">
              <a:spcAft>
                <a:spcPts val="0"/>
              </a:spcAft>
              <a:defRPr/>
            </a:pPr>
            <a:endParaRPr lang="en-US" sz="4399">
              <a:solidFill>
                <a:prstClr val="white">
                  <a:lumMod val="85000"/>
                </a:prstClr>
              </a:solidFill>
              <a:latin typeface="Calibri"/>
            </a:endParaRPr>
          </a:p>
        </p:txBody>
      </p:sp>
      <p:grpSp>
        <p:nvGrpSpPr>
          <p:cNvPr id="7" name="Group 9"/>
          <p:cNvGrpSpPr>
            <a:grpSpLocks/>
          </p:cNvGrpSpPr>
          <p:nvPr userDrawn="1"/>
        </p:nvGrpSpPr>
        <p:grpSpPr bwMode="auto">
          <a:xfrm>
            <a:off x="203200" y="228606"/>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185291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18" y="-33338"/>
            <a:ext cx="3860800" cy="6891338"/>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407"/>
            <a:ext cx="3149600" cy="1470025"/>
          </a:xfrm>
          <a:prstGeom prst="rect">
            <a:avLst/>
          </a:prstGeom>
          <a:noFill/>
          <a:ln w="9525">
            <a:noFill/>
            <a:miter lim="800000"/>
            <a:headEnd/>
            <a:tailEnd/>
          </a:ln>
        </p:spPr>
      </p:pic>
      <p:sp>
        <p:nvSpPr>
          <p:cNvPr id="6" name="Title 3"/>
          <p:cNvSpPr txBox="1">
            <a:spLocks/>
          </p:cNvSpPr>
          <p:nvPr userDrawn="1"/>
        </p:nvSpPr>
        <p:spPr>
          <a:xfrm>
            <a:off x="2715685" y="3581407"/>
            <a:ext cx="9448800" cy="1470025"/>
          </a:xfrm>
          <a:prstGeom prst="rect">
            <a:avLst/>
          </a:prstGeom>
          <a:solidFill>
            <a:schemeClr val="tx2"/>
          </a:solidFill>
        </p:spPr>
        <p:txBody>
          <a:bodyPr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fontAlgn="auto">
              <a:spcAft>
                <a:spcPts val="0"/>
              </a:spcAft>
              <a:defRPr/>
            </a:pPr>
            <a:endParaRPr lang="en-US" sz="4399">
              <a:solidFill>
                <a:prstClr val="white">
                  <a:lumMod val="85000"/>
                </a:prstClr>
              </a:solidFill>
              <a:latin typeface="Calibri"/>
            </a:endParaRPr>
          </a:p>
        </p:txBody>
      </p:sp>
      <p:grpSp>
        <p:nvGrpSpPr>
          <p:cNvPr id="2" name="Group 9"/>
          <p:cNvGrpSpPr>
            <a:grpSpLocks/>
          </p:cNvGrpSpPr>
          <p:nvPr userDrawn="1"/>
        </p:nvGrpSpPr>
        <p:grpSpPr bwMode="auto">
          <a:xfrm>
            <a:off x="203200" y="228607"/>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solidFill>
                  <a:prstClr val="black">
                    <a:tint val="75000"/>
                  </a:prstClr>
                </a:solidFill>
              </a:defRPr>
            </a:lvl1pPr>
          </a:lstStyle>
          <a:p>
            <a:pPr>
              <a:defRPr/>
            </a:pPr>
            <a:endParaRPr lang="en-US"/>
          </a:p>
        </p:txBody>
      </p:sp>
      <p:sp>
        <p:nvSpPr>
          <p:cNvPr id="13"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6649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20" y="-33339"/>
            <a:ext cx="3860800" cy="6891339"/>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412337"/>
            <a:ext cx="3149600" cy="1808171"/>
          </a:xfrm>
          <a:prstGeom prst="rect">
            <a:avLst/>
          </a:prstGeom>
          <a:noFill/>
          <a:ln w="9525">
            <a:noFill/>
            <a:miter lim="800000"/>
            <a:headEnd/>
            <a:tailEnd/>
          </a:ln>
        </p:spPr>
      </p:pic>
      <p:sp>
        <p:nvSpPr>
          <p:cNvPr id="6" name="Title 3"/>
          <p:cNvSpPr txBox="1">
            <a:spLocks/>
          </p:cNvSpPr>
          <p:nvPr userDrawn="1"/>
        </p:nvSpPr>
        <p:spPr>
          <a:xfrm>
            <a:off x="2715686" y="3412337"/>
            <a:ext cx="9448800" cy="1808171"/>
          </a:xfrm>
          <a:prstGeom prst="rect">
            <a:avLst/>
          </a:prstGeom>
          <a:solidFill>
            <a:schemeClr val="tx2"/>
          </a:solidFill>
        </p:spPr>
        <p:txBody>
          <a:bodyPr lIns="91392" tIns="45696" rIns="91392" bIns="45696"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fontAlgn="auto">
              <a:spcAft>
                <a:spcPts val="0"/>
              </a:spcAft>
              <a:defRPr/>
            </a:pPr>
            <a:endParaRPr lang="en-US" sz="4398">
              <a:solidFill>
                <a:prstClr val="white">
                  <a:lumMod val="85000"/>
                </a:prstClr>
              </a:solidFill>
              <a:latin typeface="Calibri"/>
            </a:endParaRPr>
          </a:p>
        </p:txBody>
      </p:sp>
      <p:grpSp>
        <p:nvGrpSpPr>
          <p:cNvPr id="2" name="Group 9"/>
          <p:cNvGrpSpPr>
            <a:grpSpLocks/>
          </p:cNvGrpSpPr>
          <p:nvPr userDrawn="1"/>
        </p:nvGrpSpPr>
        <p:grpSpPr bwMode="auto">
          <a:xfrm>
            <a:off x="203200" y="228609"/>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6949" indent="0" algn="ctr">
              <a:buNone/>
              <a:defRPr>
                <a:solidFill>
                  <a:schemeClr val="tx1">
                    <a:tint val="75000"/>
                  </a:schemeClr>
                </a:solidFill>
              </a:defRPr>
            </a:lvl2pPr>
            <a:lvl3pPr marL="913897" indent="0" algn="ctr">
              <a:buNone/>
              <a:defRPr>
                <a:solidFill>
                  <a:schemeClr val="tx1">
                    <a:tint val="75000"/>
                  </a:schemeClr>
                </a:solidFill>
              </a:defRPr>
            </a:lvl3pPr>
            <a:lvl4pPr marL="1370846" indent="0" algn="ctr">
              <a:buNone/>
              <a:defRPr>
                <a:solidFill>
                  <a:schemeClr val="tx1">
                    <a:tint val="75000"/>
                  </a:schemeClr>
                </a:solidFill>
              </a:defRPr>
            </a:lvl4pPr>
            <a:lvl5pPr marL="1827794" indent="0" algn="ctr">
              <a:buNone/>
              <a:defRPr>
                <a:solidFill>
                  <a:schemeClr val="tx1">
                    <a:tint val="75000"/>
                  </a:schemeClr>
                </a:solidFill>
              </a:defRPr>
            </a:lvl5pPr>
            <a:lvl6pPr marL="2284743" indent="0" algn="ctr">
              <a:buNone/>
              <a:defRPr>
                <a:solidFill>
                  <a:schemeClr val="tx1">
                    <a:tint val="75000"/>
                  </a:schemeClr>
                </a:solidFill>
              </a:defRPr>
            </a:lvl6pPr>
            <a:lvl7pPr marL="2741691" indent="0" algn="ctr">
              <a:buNone/>
              <a:defRPr>
                <a:solidFill>
                  <a:schemeClr val="tx1">
                    <a:tint val="75000"/>
                  </a:schemeClr>
                </a:solidFill>
              </a:defRPr>
            </a:lvl7pPr>
            <a:lvl8pPr marL="3198640" indent="0" algn="ctr">
              <a:buNone/>
              <a:defRPr>
                <a:solidFill>
                  <a:schemeClr val="tx1">
                    <a:tint val="75000"/>
                  </a:schemeClr>
                </a:solidFill>
              </a:defRPr>
            </a:lvl8pPr>
            <a:lvl9pPr marL="3655589"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solidFill>
                  <a:prstClr val="black">
                    <a:tint val="75000"/>
                  </a:prstClr>
                </a:solidFill>
              </a:defRPr>
            </a:lvl1pPr>
          </a:lstStyle>
          <a:p>
            <a:pPr>
              <a:defRPr/>
            </a:pPr>
            <a:endParaRPr lang="en-US"/>
          </a:p>
        </p:txBody>
      </p:sp>
      <p:sp>
        <p:nvSpPr>
          <p:cNvPr id="13"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13162253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20" y="-33338"/>
            <a:ext cx="3860800" cy="6891338"/>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434"/>
            <a:ext cx="3149600" cy="1470025"/>
          </a:xfrm>
          <a:prstGeom prst="rect">
            <a:avLst/>
          </a:prstGeom>
          <a:noFill/>
          <a:ln w="9525">
            <a:noFill/>
            <a:miter lim="800000"/>
            <a:headEnd/>
            <a:tailEnd/>
          </a:ln>
        </p:spPr>
      </p:pic>
      <p:sp>
        <p:nvSpPr>
          <p:cNvPr id="6" name="Title 3"/>
          <p:cNvSpPr txBox="1">
            <a:spLocks/>
          </p:cNvSpPr>
          <p:nvPr userDrawn="1"/>
        </p:nvSpPr>
        <p:spPr>
          <a:xfrm>
            <a:off x="2715686" y="3581434"/>
            <a:ext cx="9448800" cy="1470025"/>
          </a:xfrm>
          <a:prstGeom prst="rect">
            <a:avLst/>
          </a:prstGeom>
          <a:solidFill>
            <a:schemeClr val="tx2"/>
          </a:solidFill>
        </p:spPr>
        <p:txBody>
          <a:bodyPr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fontAlgn="auto">
              <a:spcAft>
                <a:spcPts val="0"/>
              </a:spcAft>
              <a:defRPr/>
            </a:pPr>
            <a:endParaRPr lang="en-US" sz="4398">
              <a:solidFill>
                <a:prstClr val="white">
                  <a:lumMod val="85000"/>
                </a:prstClr>
              </a:solidFill>
              <a:latin typeface="Calibri"/>
            </a:endParaRPr>
          </a:p>
        </p:txBody>
      </p:sp>
      <p:grpSp>
        <p:nvGrpSpPr>
          <p:cNvPr id="7" name="Group 9"/>
          <p:cNvGrpSpPr>
            <a:grpSpLocks/>
          </p:cNvGrpSpPr>
          <p:nvPr userDrawn="1"/>
        </p:nvGrpSpPr>
        <p:grpSpPr bwMode="auto">
          <a:xfrm>
            <a:off x="203200" y="228623"/>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solidFill>
                  <a:prstClr val="black">
                    <a:tint val="75000"/>
                  </a:prstClr>
                </a:solidFill>
              </a:defRPr>
            </a:lvl1pPr>
          </a:lstStyle>
          <a:p>
            <a:pPr>
              <a:defRPr/>
            </a:pPr>
            <a:endParaRPr lang="en-US"/>
          </a:p>
        </p:txBody>
      </p:sp>
      <p:sp>
        <p:nvSpPr>
          <p:cNvPr id="13"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4248174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20" y="-33339"/>
            <a:ext cx="3860800" cy="6891339"/>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425"/>
            <a:ext cx="3149600" cy="1470025"/>
          </a:xfrm>
          <a:prstGeom prst="rect">
            <a:avLst/>
          </a:prstGeom>
          <a:noFill/>
          <a:ln w="9525">
            <a:noFill/>
            <a:miter lim="800000"/>
            <a:headEnd/>
            <a:tailEnd/>
          </a:ln>
        </p:spPr>
      </p:pic>
      <p:sp>
        <p:nvSpPr>
          <p:cNvPr id="6" name="Title 3"/>
          <p:cNvSpPr txBox="1">
            <a:spLocks/>
          </p:cNvSpPr>
          <p:nvPr userDrawn="1"/>
        </p:nvSpPr>
        <p:spPr>
          <a:xfrm>
            <a:off x="2715686" y="3581425"/>
            <a:ext cx="9448800" cy="1470025"/>
          </a:xfrm>
          <a:prstGeom prst="rect">
            <a:avLst/>
          </a:prstGeom>
          <a:solidFill>
            <a:schemeClr val="tx2"/>
          </a:solidFill>
        </p:spPr>
        <p:txBody>
          <a:bodyPr lIns="91356" tIns="45694" rIns="91356" bIns="45694"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a:defRPr/>
            </a:pPr>
            <a:endParaRPr lang="en-US" sz="4398">
              <a:solidFill>
                <a:prstClr val="white">
                  <a:lumMod val="85000"/>
                </a:prstClr>
              </a:solidFill>
              <a:latin typeface="Calibri"/>
            </a:endParaRPr>
          </a:p>
        </p:txBody>
      </p:sp>
      <p:grpSp>
        <p:nvGrpSpPr>
          <p:cNvPr id="2" name="Group 9"/>
          <p:cNvGrpSpPr>
            <a:grpSpLocks/>
          </p:cNvGrpSpPr>
          <p:nvPr userDrawn="1"/>
        </p:nvGrpSpPr>
        <p:grpSpPr bwMode="auto">
          <a:xfrm>
            <a:off x="203200" y="228611"/>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6713" indent="0" algn="ctr">
              <a:buNone/>
              <a:defRPr>
                <a:solidFill>
                  <a:schemeClr val="tx1">
                    <a:tint val="75000"/>
                  </a:schemeClr>
                </a:solidFill>
              </a:defRPr>
            </a:lvl2pPr>
            <a:lvl3pPr marL="913444" indent="0" algn="ctr">
              <a:buNone/>
              <a:defRPr>
                <a:solidFill>
                  <a:schemeClr val="tx1">
                    <a:tint val="75000"/>
                  </a:schemeClr>
                </a:solidFill>
              </a:defRPr>
            </a:lvl3pPr>
            <a:lvl4pPr marL="1370166" indent="0" algn="ctr">
              <a:buNone/>
              <a:defRPr>
                <a:solidFill>
                  <a:schemeClr val="tx1">
                    <a:tint val="75000"/>
                  </a:schemeClr>
                </a:solidFill>
              </a:defRPr>
            </a:lvl4pPr>
            <a:lvl5pPr marL="1826888" indent="0" algn="ctr">
              <a:buNone/>
              <a:defRPr>
                <a:solidFill>
                  <a:schemeClr val="tx1">
                    <a:tint val="75000"/>
                  </a:schemeClr>
                </a:solidFill>
              </a:defRPr>
            </a:lvl5pPr>
            <a:lvl6pPr marL="2283620" indent="0" algn="ctr">
              <a:buNone/>
              <a:defRPr>
                <a:solidFill>
                  <a:schemeClr val="tx1">
                    <a:tint val="75000"/>
                  </a:schemeClr>
                </a:solidFill>
              </a:defRPr>
            </a:lvl6pPr>
            <a:lvl7pPr marL="2740329" indent="0" algn="ctr">
              <a:buNone/>
              <a:defRPr>
                <a:solidFill>
                  <a:schemeClr val="tx1">
                    <a:tint val="75000"/>
                  </a:schemeClr>
                </a:solidFill>
              </a:defRPr>
            </a:lvl7pPr>
            <a:lvl8pPr marL="3197041" indent="0" algn="ctr">
              <a:buNone/>
              <a:defRPr>
                <a:solidFill>
                  <a:schemeClr val="tx1">
                    <a:tint val="75000"/>
                  </a:schemeClr>
                </a:solidFill>
              </a:defRPr>
            </a:lvl8pPr>
            <a:lvl9pPr marL="3653754"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solidFill>
                  <a:prstClr val="black">
                    <a:tint val="75000"/>
                  </a:prstClr>
                </a:solidFill>
              </a:defRPr>
            </a:lvl1pPr>
          </a:lstStyle>
          <a:p>
            <a:pPr>
              <a:defRPr/>
            </a:pPr>
            <a:endParaRPr lang="en-US"/>
          </a:p>
        </p:txBody>
      </p:sp>
      <p:sp>
        <p:nvSpPr>
          <p:cNvPr id="13"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1386368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9" y="2871943"/>
            <a:ext cx="5932223" cy="711083"/>
          </a:xfrm>
        </p:spPr>
        <p:txBody>
          <a:bodyPr>
            <a:normAutofit/>
          </a:bodyPr>
          <a:lstStyle>
            <a:lvl1pPr algn="ctr">
              <a:defRPr sz="3599"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610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9" y="2870774"/>
            <a:ext cx="5932223" cy="711081"/>
          </a:xfrm>
        </p:spPr>
        <p:txBody>
          <a:bodyPr>
            <a:normAutofit/>
          </a:bodyPr>
          <a:lstStyle>
            <a:lvl1pPr algn="ctr">
              <a:defRPr sz="3599"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751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31" y="3043730"/>
            <a:ext cx="5472862" cy="2137870"/>
          </a:xfrm>
        </p:spPr>
        <p:txBody>
          <a:bodyPr lIns="0" tIns="0" rIns="0" bIns="0" anchor="b" anchorCtr="0">
            <a:noAutofit/>
          </a:bodyPr>
          <a:lstStyle>
            <a:lvl1pPr algn="l">
              <a:defRPr lang="en-US" sz="3997"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5EDE275-BE14-4364-AEA2-5F5667C0FD49}" type="slidenum">
              <a:rPr lang="en-US" smtClean="0">
                <a:solidFill>
                  <a:srgbClr val="000000">
                    <a:tint val="75000"/>
                  </a:srgbClr>
                </a:solidFill>
              </a:rPr>
              <a:pPr/>
              <a:t>‹#›</a:t>
            </a:fld>
            <a:endParaRPr lang="en-US">
              <a:solidFill>
                <a:srgbClr val="000000">
                  <a:tint val="75000"/>
                </a:srgbClr>
              </a:solidFill>
            </a:endParaRPr>
          </a:p>
        </p:txBody>
      </p:sp>
      <p:sp>
        <p:nvSpPr>
          <p:cNvPr id="7" name="Content Placeholder 6"/>
          <p:cNvSpPr>
            <a:spLocks noGrp="1"/>
          </p:cNvSpPr>
          <p:nvPr>
            <p:ph sz="quarter" idx="13"/>
          </p:nvPr>
        </p:nvSpPr>
        <p:spPr>
          <a:xfrm>
            <a:off x="614517" y="5357596"/>
            <a:ext cx="5481703" cy="738404"/>
          </a:xfrm>
        </p:spPr>
        <p:txBody>
          <a:bodyPr lIns="0" rIns="0">
            <a:normAutofit/>
          </a:bodyPr>
          <a:lstStyle>
            <a:lvl1pPr marL="0" indent="0">
              <a:buFontTx/>
              <a:buNone/>
              <a:defRPr sz="1797">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447881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1048"/>
            <a:ext cx="5932223" cy="711081"/>
          </a:xfrm>
        </p:spPr>
        <p:txBody>
          <a:bodyPr>
            <a:normAutofit/>
          </a:bodyPr>
          <a:lstStyle>
            <a:lvl1pPr algn="ctr">
              <a:defRPr sz="3597"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610165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986" y="-33338"/>
            <a:ext cx="3860800" cy="6891338"/>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612"/>
            <a:ext cx="3149600" cy="1470025"/>
          </a:xfrm>
          <a:prstGeom prst="rect">
            <a:avLst/>
          </a:prstGeom>
          <a:noFill/>
          <a:ln w="9525">
            <a:noFill/>
            <a:miter lim="800000"/>
            <a:headEnd/>
            <a:tailEnd/>
          </a:ln>
        </p:spPr>
      </p:pic>
      <p:sp>
        <p:nvSpPr>
          <p:cNvPr id="6" name="Title 3"/>
          <p:cNvSpPr txBox="1">
            <a:spLocks/>
          </p:cNvSpPr>
          <p:nvPr userDrawn="1"/>
        </p:nvSpPr>
        <p:spPr>
          <a:xfrm>
            <a:off x="2716053" y="3581612"/>
            <a:ext cx="9448800" cy="1470025"/>
          </a:xfrm>
          <a:prstGeom prst="rect">
            <a:avLst/>
          </a:prstGeom>
          <a:solidFill>
            <a:schemeClr val="tx2"/>
          </a:solidFill>
        </p:spPr>
        <p:txBody>
          <a:bodyPr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fontAlgn="auto">
              <a:spcAft>
                <a:spcPts val="0"/>
              </a:spcAft>
              <a:defRPr/>
            </a:pPr>
            <a:endParaRPr lang="en-US" sz="3298">
              <a:solidFill>
                <a:prstClr val="white">
                  <a:lumMod val="85000"/>
                </a:prstClr>
              </a:solidFill>
              <a:latin typeface="Calibri"/>
            </a:endParaRPr>
          </a:p>
        </p:txBody>
      </p:sp>
      <p:grpSp>
        <p:nvGrpSpPr>
          <p:cNvPr id="7" name="Group 9"/>
          <p:cNvGrpSpPr>
            <a:grpSpLocks/>
          </p:cNvGrpSpPr>
          <p:nvPr userDrawn="1"/>
        </p:nvGrpSpPr>
        <p:grpSpPr bwMode="auto">
          <a:xfrm>
            <a:off x="203200" y="228806"/>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9168" y="3886200"/>
            <a:ext cx="8534402" cy="1752600"/>
          </a:xfrm>
        </p:spPr>
        <p:txBody>
          <a:bodyPr/>
          <a:lstStyle>
            <a:lvl1pPr marL="0" indent="0" algn="ctr">
              <a:buNone/>
              <a:defRPr>
                <a:solidFill>
                  <a:schemeClr val="bg1"/>
                </a:solidFill>
              </a:defRPr>
            </a:lvl1pPr>
            <a:lvl2pPr marL="342694" indent="0" algn="ctr">
              <a:buNone/>
              <a:defRPr>
                <a:solidFill>
                  <a:schemeClr val="tx1">
                    <a:tint val="75000"/>
                  </a:schemeClr>
                </a:solidFill>
              </a:defRPr>
            </a:lvl2pPr>
            <a:lvl3pPr marL="685388" indent="0" algn="ctr">
              <a:buNone/>
              <a:defRPr>
                <a:solidFill>
                  <a:schemeClr val="tx1">
                    <a:tint val="75000"/>
                  </a:schemeClr>
                </a:solidFill>
              </a:defRPr>
            </a:lvl3pPr>
            <a:lvl4pPr marL="1028082" indent="0" algn="ctr">
              <a:buNone/>
              <a:defRPr>
                <a:solidFill>
                  <a:schemeClr val="tx1">
                    <a:tint val="75000"/>
                  </a:schemeClr>
                </a:solidFill>
              </a:defRPr>
            </a:lvl4pPr>
            <a:lvl5pPr marL="1370778" indent="0" algn="ctr">
              <a:buNone/>
              <a:defRPr>
                <a:solidFill>
                  <a:schemeClr val="tx1">
                    <a:tint val="75000"/>
                  </a:schemeClr>
                </a:solidFill>
              </a:defRPr>
            </a:lvl5pPr>
            <a:lvl6pPr marL="1713472" indent="0" algn="ctr">
              <a:buNone/>
              <a:defRPr>
                <a:solidFill>
                  <a:schemeClr val="tx1">
                    <a:tint val="75000"/>
                  </a:schemeClr>
                </a:solidFill>
              </a:defRPr>
            </a:lvl6pPr>
            <a:lvl7pPr marL="2056166" indent="0" algn="ctr">
              <a:buNone/>
              <a:defRPr>
                <a:solidFill>
                  <a:schemeClr val="tx1">
                    <a:tint val="75000"/>
                  </a:schemeClr>
                </a:solidFill>
              </a:defRPr>
            </a:lvl7pPr>
            <a:lvl8pPr marL="2398860" indent="0" algn="ctr">
              <a:buNone/>
              <a:defRPr>
                <a:solidFill>
                  <a:schemeClr val="tx1">
                    <a:tint val="75000"/>
                  </a:schemeClr>
                </a:solidFill>
              </a:defRPr>
            </a:lvl8pPr>
            <a:lvl9pPr marL="2741554"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09427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3D78-21F3-23A2-7730-19385282846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E0F0844-72CA-C401-044A-9DB25C0829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45A29AF-EF93-89D4-B34B-A7509799E92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D050C81-9883-558C-F7E8-309C796529C8}"/>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6" name="Footer Placeholder 5">
            <a:extLst>
              <a:ext uri="{FF2B5EF4-FFF2-40B4-BE49-F238E27FC236}">
                <a16:creationId xmlns:a16="http://schemas.microsoft.com/office/drawing/2014/main" id="{9058E8D5-571A-9E82-9FF9-37D17B5CD0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2F9F66-6CC3-5664-82D0-47891AD64953}"/>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14122832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18" y="-33339"/>
            <a:ext cx="3860800" cy="6891339"/>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423"/>
            <a:ext cx="3149600" cy="1470025"/>
          </a:xfrm>
          <a:prstGeom prst="rect">
            <a:avLst/>
          </a:prstGeom>
          <a:noFill/>
          <a:ln w="9525">
            <a:noFill/>
            <a:miter lim="800000"/>
            <a:headEnd/>
            <a:tailEnd/>
          </a:ln>
        </p:spPr>
      </p:pic>
      <p:sp>
        <p:nvSpPr>
          <p:cNvPr id="6" name="Title 3"/>
          <p:cNvSpPr txBox="1">
            <a:spLocks/>
          </p:cNvSpPr>
          <p:nvPr userDrawn="1"/>
        </p:nvSpPr>
        <p:spPr>
          <a:xfrm>
            <a:off x="2715685" y="3581423"/>
            <a:ext cx="9448800" cy="1470025"/>
          </a:xfrm>
          <a:prstGeom prst="rect">
            <a:avLst/>
          </a:prstGeom>
          <a:solidFill>
            <a:schemeClr val="tx2"/>
          </a:solidFill>
        </p:spPr>
        <p:txBody>
          <a:bodyPr lIns="91380" tIns="45706" rIns="91380" bIns="45706"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a:defRPr/>
            </a:pPr>
            <a:endParaRPr lang="en-US" sz="4399">
              <a:solidFill>
                <a:prstClr val="white">
                  <a:lumMod val="85000"/>
                </a:prstClr>
              </a:solidFill>
              <a:latin typeface="Calibri"/>
            </a:endParaRPr>
          </a:p>
        </p:txBody>
      </p:sp>
      <p:grpSp>
        <p:nvGrpSpPr>
          <p:cNvPr id="2" name="Group 9"/>
          <p:cNvGrpSpPr>
            <a:grpSpLocks/>
          </p:cNvGrpSpPr>
          <p:nvPr userDrawn="1"/>
        </p:nvGrpSpPr>
        <p:grpSpPr bwMode="auto">
          <a:xfrm>
            <a:off x="203200" y="228609"/>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6850" indent="0" algn="ctr">
              <a:buNone/>
              <a:defRPr>
                <a:solidFill>
                  <a:schemeClr val="tx1">
                    <a:tint val="75000"/>
                  </a:schemeClr>
                </a:solidFill>
              </a:defRPr>
            </a:lvl2pPr>
            <a:lvl3pPr marL="913718" indent="0" algn="ctr">
              <a:buNone/>
              <a:defRPr>
                <a:solidFill>
                  <a:schemeClr val="tx1">
                    <a:tint val="75000"/>
                  </a:schemeClr>
                </a:solidFill>
              </a:defRPr>
            </a:lvl3pPr>
            <a:lvl4pPr marL="1370577" indent="0" algn="ctr">
              <a:buNone/>
              <a:defRPr>
                <a:solidFill>
                  <a:schemeClr val="tx1">
                    <a:tint val="75000"/>
                  </a:schemeClr>
                </a:solidFill>
              </a:defRPr>
            </a:lvl4pPr>
            <a:lvl5pPr marL="1827436" indent="0" algn="ctr">
              <a:buNone/>
              <a:defRPr>
                <a:solidFill>
                  <a:schemeClr val="tx1">
                    <a:tint val="75000"/>
                  </a:schemeClr>
                </a:solidFill>
              </a:defRPr>
            </a:lvl5pPr>
            <a:lvl6pPr marL="2284305" indent="0" algn="ctr">
              <a:buNone/>
              <a:defRPr>
                <a:solidFill>
                  <a:schemeClr val="tx1">
                    <a:tint val="75000"/>
                  </a:schemeClr>
                </a:solidFill>
              </a:defRPr>
            </a:lvl6pPr>
            <a:lvl7pPr marL="2741151" indent="0" algn="ctr">
              <a:buNone/>
              <a:defRPr>
                <a:solidFill>
                  <a:schemeClr val="tx1">
                    <a:tint val="75000"/>
                  </a:schemeClr>
                </a:solidFill>
              </a:defRPr>
            </a:lvl7pPr>
            <a:lvl8pPr marL="3198000" indent="0" algn="ctr">
              <a:buNone/>
              <a:defRPr>
                <a:solidFill>
                  <a:schemeClr val="tx1">
                    <a:tint val="75000"/>
                  </a:schemeClr>
                </a:solidFill>
              </a:defRPr>
            </a:lvl8pPr>
            <a:lvl9pPr marL="3654850"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solidFill>
                  <a:prstClr val="black">
                    <a:tint val="75000"/>
                  </a:prstClr>
                </a:solidFill>
              </a:defRPr>
            </a:lvl1pPr>
          </a:lstStyle>
          <a:p>
            <a:pPr>
              <a:defRPr/>
            </a:pPr>
            <a:endParaRPr lang="en-US"/>
          </a:p>
        </p:txBody>
      </p:sp>
      <p:sp>
        <p:nvSpPr>
          <p:cNvPr id="13"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806309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Aangepaste indeling">
    <p:spTree>
      <p:nvGrpSpPr>
        <p:cNvPr id="1" name=""/>
        <p:cNvGrpSpPr/>
        <p:nvPr/>
      </p:nvGrpSpPr>
      <p:grpSpPr>
        <a:xfrm>
          <a:off x="0" y="0"/>
          <a:ext cx="0" cy="0"/>
          <a:chOff x="0" y="0"/>
          <a:chExt cx="0" cy="0"/>
        </a:xfrm>
      </p:grpSpPr>
      <p:sp>
        <p:nvSpPr>
          <p:cNvPr id="2" name="Rectangle 11"/>
          <p:cNvSpPr/>
          <p:nvPr userDrawn="1"/>
        </p:nvSpPr>
        <p:spPr>
          <a:xfrm>
            <a:off x="4267200" y="152400"/>
            <a:ext cx="1320800" cy="457200"/>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buClr>
                <a:srgbClr val="000000"/>
              </a:buClr>
              <a:buFont typeface="Arial"/>
              <a:buNone/>
              <a:defRPr/>
            </a:pPr>
            <a:endParaRPr lang="en-US" sz="1800" kern="0">
              <a:solidFill>
                <a:srgbClr val="000000"/>
              </a:solidFill>
              <a:sym typeface="Arial"/>
            </a:endParaRPr>
          </a:p>
        </p:txBody>
      </p:sp>
      <p:sp>
        <p:nvSpPr>
          <p:cNvPr id="3" name="Rectangle 12"/>
          <p:cNvSpPr/>
          <p:nvPr userDrawn="1"/>
        </p:nvSpPr>
        <p:spPr>
          <a:xfrm>
            <a:off x="3962400" y="457200"/>
            <a:ext cx="1117600" cy="838200"/>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buClr>
                <a:srgbClr val="000000"/>
              </a:buClr>
              <a:buFont typeface="Arial"/>
              <a:buNone/>
              <a:defRPr/>
            </a:pPr>
            <a:endParaRPr lang="en-US" sz="1800" kern="0">
              <a:solidFill>
                <a:srgbClr val="000000"/>
              </a:solidFill>
              <a:sym typeface="Arial"/>
            </a:endParaRPr>
          </a:p>
        </p:txBody>
      </p:sp>
      <p:sp>
        <p:nvSpPr>
          <p:cNvPr id="4" name="Rechthoek 8"/>
          <p:cNvSpPr/>
          <p:nvPr userDrawn="1"/>
        </p:nvSpPr>
        <p:spPr>
          <a:xfrm>
            <a:off x="1" y="1604439"/>
            <a:ext cx="12192000" cy="5253567"/>
          </a:xfrm>
          <a:prstGeom prst="rect">
            <a:avLst/>
          </a:prstGeom>
          <a:solidFill>
            <a:srgbClr val="D22E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nl-NL" sz="1800" kern="0">
              <a:solidFill>
                <a:srgbClr val="FFFFFF"/>
              </a:solidFill>
              <a:sym typeface="Arial"/>
            </a:endParaRPr>
          </a:p>
        </p:txBody>
      </p:sp>
      <p:pic>
        <p:nvPicPr>
          <p:cNvPr id="5" name="Afbeelding 4" descr="header-zwar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245" y="171653"/>
            <a:ext cx="11841512" cy="1300962"/>
          </a:xfrm>
          <a:prstGeom prst="rect">
            <a:avLst/>
          </a:prstGeom>
        </p:spPr>
      </p:pic>
    </p:spTree>
    <p:extLst>
      <p:ext uri="{BB962C8B-B14F-4D97-AF65-F5344CB8AC3E}">
        <p14:creationId xmlns:p14="http://schemas.microsoft.com/office/powerpoint/2010/main" val="234355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Aangepaste indeling">
    <p:spTree>
      <p:nvGrpSpPr>
        <p:cNvPr id="1" name=""/>
        <p:cNvGrpSpPr/>
        <p:nvPr/>
      </p:nvGrpSpPr>
      <p:grpSpPr>
        <a:xfrm>
          <a:off x="0" y="0"/>
          <a:ext cx="0" cy="0"/>
          <a:chOff x="0" y="0"/>
          <a:chExt cx="0" cy="0"/>
        </a:xfrm>
      </p:grpSpPr>
      <p:sp>
        <p:nvSpPr>
          <p:cNvPr id="2" name="Rectangle 11"/>
          <p:cNvSpPr/>
          <p:nvPr userDrawn="1"/>
        </p:nvSpPr>
        <p:spPr>
          <a:xfrm>
            <a:off x="4267200" y="152400"/>
            <a:ext cx="1320800" cy="457200"/>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buClr>
                <a:srgbClr val="000000"/>
              </a:buClr>
              <a:buFont typeface="Arial"/>
              <a:buNone/>
              <a:defRPr/>
            </a:pPr>
            <a:endParaRPr lang="en-US" sz="1800" kern="0">
              <a:solidFill>
                <a:srgbClr val="000000"/>
              </a:solidFill>
              <a:sym typeface="Arial"/>
            </a:endParaRPr>
          </a:p>
        </p:txBody>
      </p:sp>
      <p:sp>
        <p:nvSpPr>
          <p:cNvPr id="3" name="Rectangle 12"/>
          <p:cNvSpPr/>
          <p:nvPr userDrawn="1"/>
        </p:nvSpPr>
        <p:spPr>
          <a:xfrm>
            <a:off x="3962400" y="457200"/>
            <a:ext cx="1117600" cy="838200"/>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buClr>
                <a:srgbClr val="000000"/>
              </a:buClr>
              <a:buFont typeface="Arial"/>
              <a:buNone/>
              <a:defRPr/>
            </a:pPr>
            <a:endParaRPr lang="en-US" sz="1800" kern="0">
              <a:solidFill>
                <a:srgbClr val="000000"/>
              </a:solidFill>
              <a:sym typeface="Arial"/>
            </a:endParaRPr>
          </a:p>
        </p:txBody>
      </p:sp>
      <p:sp>
        <p:nvSpPr>
          <p:cNvPr id="4" name="Rechthoek 8"/>
          <p:cNvSpPr/>
          <p:nvPr userDrawn="1"/>
        </p:nvSpPr>
        <p:spPr>
          <a:xfrm flipV="1">
            <a:off x="1" y="6"/>
            <a:ext cx="12192000" cy="1604433"/>
          </a:xfrm>
          <a:prstGeom prst="rect">
            <a:avLst/>
          </a:prstGeom>
          <a:solidFill>
            <a:srgbClr val="D22E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nl-NL" sz="1800" kern="0">
              <a:solidFill>
                <a:srgbClr val="FFFFFF"/>
              </a:solidFill>
              <a:sym typeface="Arial"/>
            </a:endParaRPr>
          </a:p>
        </p:txBody>
      </p:sp>
      <p:pic>
        <p:nvPicPr>
          <p:cNvPr id="7" name="Afbeelding 6" descr="header-wi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953" y="152400"/>
            <a:ext cx="11902100" cy="1307618"/>
          </a:xfrm>
          <a:prstGeom prst="rect">
            <a:avLst/>
          </a:prstGeom>
        </p:spPr>
      </p:pic>
    </p:spTree>
    <p:extLst>
      <p:ext uri="{BB962C8B-B14F-4D97-AF65-F5344CB8AC3E}">
        <p14:creationId xmlns:p14="http://schemas.microsoft.com/office/powerpoint/2010/main" val="2363900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8145" y="3043730"/>
            <a:ext cx="5472862" cy="2137870"/>
          </a:xfrm>
        </p:spPr>
        <p:txBody>
          <a:bodyPr lIns="0" tIns="0" rIns="0" bIns="0" anchor="b" anchorCtr="0">
            <a:noAutofit/>
          </a:bodyPr>
          <a:lstStyle>
            <a:lvl1pPr algn="l">
              <a:defRPr lang="en-US" sz="3998"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5EDE275-BE14-4364-AEA2-5F5667C0FD49}" type="slidenum">
              <a:rPr lang="en-US" smtClean="0">
                <a:solidFill>
                  <a:srgbClr val="000000">
                    <a:tint val="75000"/>
                  </a:srgbClr>
                </a:solidFill>
              </a:rPr>
              <a:pPr/>
              <a:t>‹#›</a:t>
            </a:fld>
            <a:endParaRPr lang="en-US">
              <a:solidFill>
                <a:srgbClr val="000000">
                  <a:tint val="75000"/>
                </a:srgbClr>
              </a:solidFill>
            </a:endParaRPr>
          </a:p>
        </p:txBody>
      </p:sp>
      <p:sp>
        <p:nvSpPr>
          <p:cNvPr id="7" name="Content Placeholder 6"/>
          <p:cNvSpPr>
            <a:spLocks noGrp="1"/>
          </p:cNvSpPr>
          <p:nvPr>
            <p:ph sz="quarter" idx="13"/>
          </p:nvPr>
        </p:nvSpPr>
        <p:spPr>
          <a:xfrm>
            <a:off x="614830" y="5357596"/>
            <a:ext cx="5481703" cy="738404"/>
          </a:xfrm>
        </p:spPr>
        <p:txBody>
          <a:bodyPr lIns="0" rIns="0">
            <a:normAutofit/>
          </a:bodyPr>
          <a:lstStyle>
            <a:lvl1pPr marL="0" indent="0">
              <a:buFontTx/>
              <a:buNone/>
              <a:defRPr sz="1798">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697220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1700"/>
            <a:ext cx="5932223" cy="711081"/>
          </a:xfrm>
        </p:spPr>
        <p:txBody>
          <a:bodyPr>
            <a:normAutofit/>
          </a:bodyPr>
          <a:lstStyle>
            <a:lvl1pPr algn="ctr">
              <a:defRPr sz="3598"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66066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4C99C2-6FA4-C14F-BE4C-6BD26D609FAE}"/>
              </a:ext>
            </a:extLst>
          </p:cNvPr>
          <p:cNvSpPr/>
          <p:nvPr userDrawn="1"/>
        </p:nvSpPr>
        <p:spPr>
          <a:xfrm>
            <a:off x="-15674" y="6147380"/>
            <a:ext cx="12214861" cy="7315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lang="x-none" sz="1800">
              <a:solidFill>
                <a:prstClr val="white"/>
              </a:solidFill>
            </a:endParaRPr>
          </a:p>
        </p:txBody>
      </p:sp>
      <p:sp>
        <p:nvSpPr>
          <p:cNvPr id="4" name="Date Placeholder 3">
            <a:extLst>
              <a:ext uri="{FF2B5EF4-FFF2-40B4-BE49-F238E27FC236}">
                <a16:creationId xmlns:a16="http://schemas.microsoft.com/office/drawing/2014/main" id="{ABD1D423-A3B2-4A14-832C-EB82F8E4F3BD}"/>
              </a:ext>
            </a:extLst>
          </p:cNvPr>
          <p:cNvSpPr>
            <a:spLocks noGrp="1"/>
          </p:cNvSpPr>
          <p:nvPr>
            <p:ph type="dt" sz="half" idx="10"/>
          </p:nvPr>
        </p:nvSpPr>
        <p:spPr/>
        <p:txBody>
          <a:bodyPr/>
          <a:lstStyle>
            <a:lvl1pPr>
              <a:defRPr sz="1200">
                <a:solidFill>
                  <a:schemeClr val="bg1"/>
                </a:solidFill>
              </a:defRPr>
            </a:lvl1pPr>
          </a:lstStyle>
          <a:p>
            <a:endParaRPr lang="en-US">
              <a:solidFill>
                <a:prstClr val="white"/>
              </a:solidFill>
            </a:endParaRPr>
          </a:p>
        </p:txBody>
      </p:sp>
      <p:sp>
        <p:nvSpPr>
          <p:cNvPr id="5" name="Footer Placeholder 4">
            <a:extLst>
              <a:ext uri="{FF2B5EF4-FFF2-40B4-BE49-F238E27FC236}">
                <a16:creationId xmlns:a16="http://schemas.microsoft.com/office/drawing/2014/main" id="{5F2F7EA3-706D-4656-9CD5-FD16C56014AE}"/>
              </a:ext>
            </a:extLst>
          </p:cNvPr>
          <p:cNvSpPr>
            <a:spLocks noGrp="1"/>
          </p:cNvSpPr>
          <p:nvPr>
            <p:ph type="ftr" sz="quarter" idx="11"/>
          </p:nvPr>
        </p:nvSpPr>
        <p:spPr/>
        <p:txBody>
          <a:bodyPr/>
          <a:lstStyle>
            <a:lvl1pPr>
              <a:defRPr sz="1400">
                <a:solidFill>
                  <a:schemeClr val="bg1"/>
                </a:solidFill>
              </a:defRPr>
            </a:lvl1pPr>
          </a:lstStyle>
          <a:p>
            <a:endParaRPr lang="en-US">
              <a:solidFill>
                <a:prstClr val="white"/>
              </a:solidFill>
            </a:endParaRPr>
          </a:p>
        </p:txBody>
      </p:sp>
      <p:sp>
        <p:nvSpPr>
          <p:cNvPr id="6" name="Slide Number Placeholder 5">
            <a:extLst>
              <a:ext uri="{FF2B5EF4-FFF2-40B4-BE49-F238E27FC236}">
                <a16:creationId xmlns:a16="http://schemas.microsoft.com/office/drawing/2014/main" id="{6819013D-7314-486F-9630-DBDB05390256}"/>
              </a:ext>
            </a:extLst>
          </p:cNvPr>
          <p:cNvSpPr>
            <a:spLocks noGrp="1"/>
          </p:cNvSpPr>
          <p:nvPr>
            <p:ph type="sldNum" sz="quarter" idx="12"/>
          </p:nvPr>
        </p:nvSpPr>
        <p:spPr/>
        <p:txBody>
          <a:bodyPr/>
          <a:lstStyle>
            <a:lvl1pPr>
              <a:defRPr sz="1400">
                <a:solidFill>
                  <a:schemeClr val="bg1"/>
                </a:solidFill>
              </a:defRPr>
            </a:lvl1pPr>
          </a:lstStyle>
          <a:p>
            <a:fld id="{E7E279C1-B92F-4DC6-BB14-B9C49B110508}" type="slidenum">
              <a:rPr lang="en-US" smtClean="0">
                <a:solidFill>
                  <a:prstClr val="white"/>
                </a:solidFill>
              </a:rPr>
              <a:pPr/>
              <a:t>‹#›</a:t>
            </a:fld>
            <a:endParaRPr lang="en-US">
              <a:solidFill>
                <a:prstClr val="white"/>
              </a:solidFill>
            </a:endParaRPr>
          </a:p>
        </p:txBody>
      </p:sp>
      <p:pic>
        <p:nvPicPr>
          <p:cNvPr id="8" name="Picture 7" descr="Logo, company name&#10;&#10;Description automatically generated">
            <a:extLst>
              <a:ext uri="{FF2B5EF4-FFF2-40B4-BE49-F238E27FC236}">
                <a16:creationId xmlns:a16="http://schemas.microsoft.com/office/drawing/2014/main" id="{9658C36A-7A0C-574A-BD03-42D7A983E8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58" y="-483552"/>
            <a:ext cx="1843723" cy="1843723"/>
          </a:xfrm>
          <a:prstGeom prst="rect">
            <a:avLst/>
          </a:prstGeom>
        </p:spPr>
      </p:pic>
      <p:pic>
        <p:nvPicPr>
          <p:cNvPr id="10" name="Picture 9" descr="Logo&#10;&#10;Description automatically generated">
            <a:extLst>
              <a:ext uri="{FF2B5EF4-FFF2-40B4-BE49-F238E27FC236}">
                <a16:creationId xmlns:a16="http://schemas.microsoft.com/office/drawing/2014/main" id="{3D2B34F1-8178-F441-A217-6E291302F4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782" y="136525"/>
            <a:ext cx="958778" cy="963058"/>
          </a:xfrm>
          <a:prstGeom prst="rect">
            <a:avLst/>
          </a:prstGeom>
        </p:spPr>
      </p:pic>
    </p:spTree>
    <p:extLst>
      <p:ext uri="{BB962C8B-B14F-4D97-AF65-F5344CB8AC3E}">
        <p14:creationId xmlns:p14="http://schemas.microsoft.com/office/powerpoint/2010/main" val="2915096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4C99C2-6FA4-C14F-BE4C-6BD26D609FAE}"/>
              </a:ext>
            </a:extLst>
          </p:cNvPr>
          <p:cNvSpPr/>
          <p:nvPr userDrawn="1"/>
        </p:nvSpPr>
        <p:spPr>
          <a:xfrm>
            <a:off x="-15674" y="6147380"/>
            <a:ext cx="12214861" cy="7315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lang="x-none" sz="1800">
              <a:solidFill>
                <a:prstClr val="white"/>
              </a:solidFill>
            </a:endParaRPr>
          </a:p>
        </p:txBody>
      </p:sp>
      <p:sp>
        <p:nvSpPr>
          <p:cNvPr id="4" name="Date Placeholder 3">
            <a:extLst>
              <a:ext uri="{FF2B5EF4-FFF2-40B4-BE49-F238E27FC236}">
                <a16:creationId xmlns:a16="http://schemas.microsoft.com/office/drawing/2014/main" id="{ABD1D423-A3B2-4A14-832C-EB82F8E4F3BD}"/>
              </a:ext>
            </a:extLst>
          </p:cNvPr>
          <p:cNvSpPr>
            <a:spLocks noGrp="1"/>
          </p:cNvSpPr>
          <p:nvPr>
            <p:ph type="dt" sz="half" idx="10"/>
          </p:nvPr>
        </p:nvSpPr>
        <p:spPr/>
        <p:txBody>
          <a:bodyPr/>
          <a:lstStyle>
            <a:lvl1pPr>
              <a:defRPr sz="1200">
                <a:solidFill>
                  <a:schemeClr val="bg1"/>
                </a:solidFill>
              </a:defRPr>
            </a:lvl1pPr>
          </a:lstStyle>
          <a:p>
            <a:endParaRPr lang="en-US">
              <a:solidFill>
                <a:prstClr val="white"/>
              </a:solidFill>
            </a:endParaRPr>
          </a:p>
        </p:txBody>
      </p:sp>
      <p:sp>
        <p:nvSpPr>
          <p:cNvPr id="5" name="Footer Placeholder 4">
            <a:extLst>
              <a:ext uri="{FF2B5EF4-FFF2-40B4-BE49-F238E27FC236}">
                <a16:creationId xmlns:a16="http://schemas.microsoft.com/office/drawing/2014/main" id="{5F2F7EA3-706D-4656-9CD5-FD16C56014AE}"/>
              </a:ext>
            </a:extLst>
          </p:cNvPr>
          <p:cNvSpPr>
            <a:spLocks noGrp="1"/>
          </p:cNvSpPr>
          <p:nvPr>
            <p:ph type="ftr" sz="quarter" idx="11"/>
          </p:nvPr>
        </p:nvSpPr>
        <p:spPr/>
        <p:txBody>
          <a:bodyPr/>
          <a:lstStyle>
            <a:lvl1pPr>
              <a:defRPr sz="1400">
                <a:solidFill>
                  <a:schemeClr val="bg1"/>
                </a:solidFill>
              </a:defRPr>
            </a:lvl1pPr>
          </a:lstStyle>
          <a:p>
            <a:endParaRPr lang="en-US">
              <a:solidFill>
                <a:prstClr val="white"/>
              </a:solidFill>
            </a:endParaRPr>
          </a:p>
        </p:txBody>
      </p:sp>
      <p:sp>
        <p:nvSpPr>
          <p:cNvPr id="6" name="Slide Number Placeholder 5">
            <a:extLst>
              <a:ext uri="{FF2B5EF4-FFF2-40B4-BE49-F238E27FC236}">
                <a16:creationId xmlns:a16="http://schemas.microsoft.com/office/drawing/2014/main" id="{6819013D-7314-486F-9630-DBDB05390256}"/>
              </a:ext>
            </a:extLst>
          </p:cNvPr>
          <p:cNvSpPr>
            <a:spLocks noGrp="1"/>
          </p:cNvSpPr>
          <p:nvPr>
            <p:ph type="sldNum" sz="quarter" idx="12"/>
          </p:nvPr>
        </p:nvSpPr>
        <p:spPr/>
        <p:txBody>
          <a:bodyPr/>
          <a:lstStyle>
            <a:lvl1pPr>
              <a:defRPr sz="1400">
                <a:solidFill>
                  <a:schemeClr val="bg1"/>
                </a:solidFill>
              </a:defRPr>
            </a:lvl1pPr>
          </a:lstStyle>
          <a:p>
            <a:fld id="{E7E279C1-B92F-4DC6-BB14-B9C49B110508}" type="slidenum">
              <a:rPr lang="en-US" smtClean="0">
                <a:solidFill>
                  <a:prstClr val="white"/>
                </a:solidFill>
              </a:rPr>
              <a:pPr/>
              <a:t>‹#›</a:t>
            </a:fld>
            <a:endParaRPr lang="en-US">
              <a:solidFill>
                <a:prstClr val="white"/>
              </a:solidFill>
            </a:endParaRPr>
          </a:p>
        </p:txBody>
      </p:sp>
      <p:pic>
        <p:nvPicPr>
          <p:cNvPr id="8" name="Picture 7" descr="Logo, company name&#10;&#10;Description automatically generated">
            <a:extLst>
              <a:ext uri="{FF2B5EF4-FFF2-40B4-BE49-F238E27FC236}">
                <a16:creationId xmlns:a16="http://schemas.microsoft.com/office/drawing/2014/main" id="{9658C36A-7A0C-574A-BD03-42D7A983E8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61" y="-483552"/>
            <a:ext cx="1843723" cy="1843723"/>
          </a:xfrm>
          <a:prstGeom prst="rect">
            <a:avLst/>
          </a:prstGeom>
        </p:spPr>
      </p:pic>
      <p:pic>
        <p:nvPicPr>
          <p:cNvPr id="10" name="Picture 9" descr="Logo&#10;&#10;Description automatically generated">
            <a:extLst>
              <a:ext uri="{FF2B5EF4-FFF2-40B4-BE49-F238E27FC236}">
                <a16:creationId xmlns:a16="http://schemas.microsoft.com/office/drawing/2014/main" id="{3D2B34F1-8178-F441-A217-6E291302F4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771" y="136525"/>
            <a:ext cx="958778" cy="963058"/>
          </a:xfrm>
          <a:prstGeom prst="rect">
            <a:avLst/>
          </a:prstGeom>
        </p:spPr>
      </p:pic>
    </p:spTree>
    <p:extLst>
      <p:ext uri="{BB962C8B-B14F-4D97-AF65-F5344CB8AC3E}">
        <p14:creationId xmlns:p14="http://schemas.microsoft.com/office/powerpoint/2010/main" val="10952214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9" y="2872857"/>
            <a:ext cx="5932223" cy="711083"/>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60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9" y="2871688"/>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639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21" y="-33338"/>
            <a:ext cx="3860800" cy="6891338"/>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410"/>
            <a:ext cx="3149600" cy="1470025"/>
          </a:xfrm>
          <a:prstGeom prst="rect">
            <a:avLst/>
          </a:prstGeom>
          <a:noFill/>
          <a:ln w="9525">
            <a:noFill/>
            <a:miter lim="800000"/>
            <a:headEnd/>
            <a:tailEnd/>
          </a:ln>
        </p:spPr>
      </p:pic>
      <p:sp>
        <p:nvSpPr>
          <p:cNvPr id="6" name="Title 3"/>
          <p:cNvSpPr txBox="1">
            <a:spLocks/>
          </p:cNvSpPr>
          <p:nvPr userDrawn="1"/>
        </p:nvSpPr>
        <p:spPr>
          <a:xfrm>
            <a:off x="2715689" y="3581410"/>
            <a:ext cx="9448800" cy="1470025"/>
          </a:xfrm>
          <a:prstGeom prst="rect">
            <a:avLst/>
          </a:prstGeom>
          <a:solidFill>
            <a:schemeClr val="tx2"/>
          </a:solidFill>
        </p:spPr>
        <p:txBody>
          <a:bodyPr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fontAlgn="auto">
              <a:spcAft>
                <a:spcPts val="0"/>
              </a:spcAft>
              <a:defRPr/>
            </a:pPr>
            <a:endParaRPr lang="en-US" sz="4397">
              <a:solidFill>
                <a:prstClr val="white">
                  <a:lumMod val="85000"/>
                </a:prstClr>
              </a:solidFill>
              <a:latin typeface="Calibri"/>
            </a:endParaRPr>
          </a:p>
        </p:txBody>
      </p:sp>
      <p:grpSp>
        <p:nvGrpSpPr>
          <p:cNvPr id="7" name="Group 9"/>
          <p:cNvGrpSpPr>
            <a:grpSpLocks/>
          </p:cNvGrpSpPr>
          <p:nvPr userDrawn="1"/>
        </p:nvGrpSpPr>
        <p:grpSpPr bwMode="auto">
          <a:xfrm>
            <a:off x="203200" y="228610"/>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6789" indent="0" algn="ctr">
              <a:buNone/>
              <a:defRPr>
                <a:solidFill>
                  <a:schemeClr val="tx1">
                    <a:tint val="75000"/>
                  </a:schemeClr>
                </a:solidFill>
              </a:defRPr>
            </a:lvl2pPr>
            <a:lvl3pPr marL="913578" indent="0" algn="ctr">
              <a:buNone/>
              <a:defRPr>
                <a:solidFill>
                  <a:schemeClr val="tx1">
                    <a:tint val="75000"/>
                  </a:schemeClr>
                </a:solidFill>
              </a:defRPr>
            </a:lvl3pPr>
            <a:lvl4pPr marL="1370367" indent="0" algn="ctr">
              <a:buNone/>
              <a:defRPr>
                <a:solidFill>
                  <a:schemeClr val="tx1">
                    <a:tint val="75000"/>
                  </a:schemeClr>
                </a:solidFill>
              </a:defRPr>
            </a:lvl4pPr>
            <a:lvl5pPr marL="1827155" indent="0" algn="ctr">
              <a:buNone/>
              <a:defRPr>
                <a:solidFill>
                  <a:schemeClr val="tx1">
                    <a:tint val="75000"/>
                  </a:schemeClr>
                </a:solidFill>
              </a:defRPr>
            </a:lvl5pPr>
            <a:lvl6pPr marL="2283943" indent="0" algn="ctr">
              <a:buNone/>
              <a:defRPr>
                <a:solidFill>
                  <a:schemeClr val="tx1">
                    <a:tint val="75000"/>
                  </a:schemeClr>
                </a:solidFill>
              </a:defRPr>
            </a:lvl6pPr>
            <a:lvl7pPr marL="2740732" indent="0" algn="ctr">
              <a:buNone/>
              <a:defRPr>
                <a:solidFill>
                  <a:schemeClr val="tx1">
                    <a:tint val="75000"/>
                  </a:schemeClr>
                </a:solidFill>
              </a:defRPr>
            </a:lvl7pPr>
            <a:lvl8pPr marL="3197520" indent="0" algn="ctr">
              <a:buNone/>
              <a:defRPr>
                <a:solidFill>
                  <a:schemeClr val="tx1">
                    <a:tint val="75000"/>
                  </a:schemeClr>
                </a:solidFill>
              </a:defRPr>
            </a:lvl8pPr>
            <a:lvl9pPr marL="3654309"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53421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0478-7763-2890-4B6B-8C3A6CF376D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3DF70EE-774E-8FED-09B4-07B7E53F1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9B2E36-EE9C-6AAF-2E40-258CA9A3D70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E04A4CC-15BD-0AAF-D332-7CF9095530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674FC36-1043-1F68-8B41-6B7E5B5A692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2A0B1C0-61DC-9FA6-A7BC-C00A1B66367B}"/>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8" name="Footer Placeholder 7">
            <a:extLst>
              <a:ext uri="{FF2B5EF4-FFF2-40B4-BE49-F238E27FC236}">
                <a16:creationId xmlns:a16="http://schemas.microsoft.com/office/drawing/2014/main" id="{AAE452F1-A5BE-C161-4BE3-1339BF1DC9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A0DF8E8-AB4D-628B-D594-86CA03C7A1D3}"/>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832773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3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9" y="2870772"/>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625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b="4680"/>
          <a:stretch>
            <a:fillRect/>
          </a:stretch>
        </p:blipFill>
        <p:spPr bwMode="auto">
          <a:xfrm>
            <a:off x="8320618" y="-33338"/>
            <a:ext cx="3860800" cy="6891338"/>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0" y="3581411"/>
            <a:ext cx="3149600" cy="1470025"/>
          </a:xfrm>
          <a:prstGeom prst="rect">
            <a:avLst/>
          </a:prstGeom>
          <a:noFill/>
          <a:ln w="9525">
            <a:noFill/>
            <a:miter lim="800000"/>
            <a:headEnd/>
            <a:tailEnd/>
          </a:ln>
        </p:spPr>
      </p:pic>
      <p:sp>
        <p:nvSpPr>
          <p:cNvPr id="6" name="Title 3"/>
          <p:cNvSpPr txBox="1">
            <a:spLocks/>
          </p:cNvSpPr>
          <p:nvPr userDrawn="1"/>
        </p:nvSpPr>
        <p:spPr>
          <a:xfrm>
            <a:off x="2715685" y="3581411"/>
            <a:ext cx="9448800" cy="1470025"/>
          </a:xfrm>
          <a:prstGeom prst="rect">
            <a:avLst/>
          </a:prstGeom>
          <a:solidFill>
            <a:schemeClr val="tx2"/>
          </a:solidFill>
        </p:spPr>
        <p:txBody>
          <a:bodyPr anchor="ctr">
            <a:normAutofit/>
          </a:bodyPr>
          <a:lstStyle>
            <a:lvl1pPr algn="ctr" defTabSz="914400" rtl="0" eaLnBrk="1" latinLnBrk="0" hangingPunct="1">
              <a:spcBef>
                <a:spcPct val="0"/>
              </a:spcBef>
              <a:buNone/>
              <a:defRPr sz="4400" kern="1200">
                <a:solidFill>
                  <a:schemeClr val="bg1"/>
                </a:solidFill>
                <a:latin typeface="Calisto MT" pitchFamily="18" charset="0"/>
                <a:ea typeface="+mj-ea"/>
                <a:cs typeface="+mj-cs"/>
              </a:defRPr>
            </a:lvl1pPr>
          </a:lstStyle>
          <a:p>
            <a:pPr algn="l" fontAlgn="auto">
              <a:spcAft>
                <a:spcPts val="0"/>
              </a:spcAft>
              <a:defRPr/>
            </a:pPr>
            <a:endParaRPr lang="en-US" sz="4400">
              <a:solidFill>
                <a:prstClr val="white">
                  <a:lumMod val="85000"/>
                </a:prstClr>
              </a:solidFill>
              <a:latin typeface="Calibri"/>
            </a:endParaRPr>
          </a:p>
        </p:txBody>
      </p:sp>
      <p:grpSp>
        <p:nvGrpSpPr>
          <p:cNvPr id="7" name="Group 9"/>
          <p:cNvGrpSpPr>
            <a:grpSpLocks/>
          </p:cNvGrpSpPr>
          <p:nvPr userDrawn="1"/>
        </p:nvGrpSpPr>
        <p:grpSpPr bwMode="auto">
          <a:xfrm>
            <a:off x="203200" y="228604"/>
            <a:ext cx="3352800" cy="182563"/>
            <a:chOff x="135195" y="347605"/>
            <a:chExt cx="1981200" cy="502277"/>
          </a:xfrm>
        </p:grpSpPr>
        <p:pic>
          <p:nvPicPr>
            <p:cNvPr id="8" name="Picture 2"/>
            <p:cNvPicPr>
              <a:picLocks noChangeAspect="1" noChangeArrowheads="1"/>
            </p:cNvPicPr>
            <p:nvPr/>
          </p:nvPicPr>
          <p:blipFill>
            <a:blip r:embed="rId4" cstate="print"/>
            <a:srcRect/>
            <a:stretch>
              <a:fillRect/>
            </a:stretch>
          </p:blipFill>
          <p:spPr bwMode="auto">
            <a:xfrm>
              <a:off x="135195" y="347605"/>
              <a:ext cx="445026" cy="50227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58755" y="347605"/>
              <a:ext cx="431168" cy="488325"/>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1182315" y="347606"/>
              <a:ext cx="445026" cy="495300"/>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684458" y="347606"/>
              <a:ext cx="431937" cy="490594"/>
            </a:xfrm>
            <a:prstGeom prst="rect">
              <a:avLst/>
            </a:prstGeom>
            <a:noFill/>
            <a:ln w="9525">
              <a:noFill/>
              <a:miter lim="800000"/>
              <a:headEnd/>
              <a:tailEnd/>
            </a:ln>
          </p:spPr>
        </p:pic>
      </p:gr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504740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5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1044"/>
            <a:ext cx="5932223" cy="711081"/>
          </a:xfrm>
        </p:spPr>
        <p:txBody>
          <a:bodyPr>
            <a:normAutofit/>
          </a:bodyPr>
          <a:lstStyle>
            <a:lvl1pPr algn="ctr">
              <a:defRPr sz="3599"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26986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8245" y="3043730"/>
            <a:ext cx="5472862" cy="2137870"/>
          </a:xfrm>
        </p:spPr>
        <p:txBody>
          <a:bodyPr lIns="0" tIns="0" rIns="0" bIns="0" anchor="b" anchorCtr="0">
            <a:noAutofit/>
          </a:bodyPr>
          <a:lstStyle>
            <a:lvl1pPr algn="l">
              <a:defRPr lang="en-US" sz="3992"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5EDE275-BE14-4364-AEA2-5F5667C0FD49}" type="slidenum">
              <a:rPr lang="en-US" smtClean="0">
                <a:solidFill>
                  <a:srgbClr val="000000">
                    <a:tint val="75000"/>
                  </a:srgbClr>
                </a:solidFill>
              </a:rPr>
              <a:pPr/>
              <a:t>‹#›</a:t>
            </a:fld>
            <a:endParaRPr lang="en-US">
              <a:solidFill>
                <a:srgbClr val="000000">
                  <a:tint val="75000"/>
                </a:srgbClr>
              </a:solidFill>
            </a:endParaRPr>
          </a:p>
        </p:txBody>
      </p:sp>
      <p:sp>
        <p:nvSpPr>
          <p:cNvPr id="7" name="Content Placeholder 6"/>
          <p:cNvSpPr>
            <a:spLocks noGrp="1"/>
          </p:cNvSpPr>
          <p:nvPr>
            <p:ph sz="quarter" idx="13"/>
          </p:nvPr>
        </p:nvSpPr>
        <p:spPr>
          <a:xfrm>
            <a:off x="614930" y="5357596"/>
            <a:ext cx="5481703" cy="738404"/>
          </a:xfrm>
        </p:spPr>
        <p:txBody>
          <a:bodyPr lIns="0" rIns="0">
            <a:normAutofit/>
          </a:bodyPr>
          <a:lstStyle>
            <a:lvl1pPr marL="0" indent="0">
              <a:buFontTx/>
              <a:buNone/>
              <a:defRPr sz="1792">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294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1900"/>
            <a:ext cx="5932223" cy="711081"/>
          </a:xfrm>
        </p:spPr>
        <p:txBody>
          <a:bodyPr>
            <a:normAutofit/>
          </a:bodyPr>
          <a:lstStyle>
            <a:lvl1pPr algn="ctr">
              <a:defRPr sz="3592"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204202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339514"/>
            <a:ext cx="11573197" cy="724247"/>
          </a:xfrm>
          <a:prstGeom prst="rect">
            <a:avLst/>
          </a:prstGeom>
        </p:spPr>
        <p:txBody>
          <a:bodyPr anchor="ctr"/>
          <a:lstStyle>
            <a:lvl1pPr marL="0" indent="0" algn="ctr">
              <a:buNone/>
              <a:defRPr sz="5398"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29867203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922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3"/>
            <a:ext cx="9144000" cy="2387600"/>
          </a:xfrm>
        </p:spPr>
        <p:txBody>
          <a:bodyPr anchor="b"/>
          <a:lstStyle>
            <a:lvl1pPr algn="ctr">
              <a:defRPr sz="5996"/>
            </a:lvl1pPr>
          </a:lstStyle>
          <a:p>
            <a:r>
              <a:rPr lang="en-US"/>
              <a:t>Click to edit Master title style</a:t>
            </a:r>
          </a:p>
        </p:txBody>
      </p:sp>
      <p:sp>
        <p:nvSpPr>
          <p:cNvPr id="3" name="Subtitle 2"/>
          <p:cNvSpPr>
            <a:spLocks noGrp="1"/>
          </p:cNvSpPr>
          <p:nvPr>
            <p:ph type="subTitle" idx="1"/>
          </p:nvPr>
        </p:nvSpPr>
        <p:spPr>
          <a:xfrm>
            <a:off x="1524002" y="3602038"/>
            <a:ext cx="9144000" cy="1655762"/>
          </a:xfrm>
        </p:spPr>
        <p:txBody>
          <a:bodyPr/>
          <a:lstStyle>
            <a:lvl1pPr marL="0" indent="0" algn="ctr">
              <a:buNone/>
              <a:defRPr sz="2398"/>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Copyright (C) 2008 NUST</a:t>
            </a: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237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Copyright (C) 2008 NUST</a:t>
            </a: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847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2"/>
            <a:ext cx="10515600" cy="2852737"/>
          </a:xfrm>
        </p:spPr>
        <p:txBody>
          <a:bodyPr anchor="b"/>
          <a:lstStyle>
            <a:lvl1pPr>
              <a:defRPr sz="5996"/>
            </a:lvl1pPr>
          </a:lstStyle>
          <a:p>
            <a:r>
              <a:rPr lang="en-US"/>
              <a:t>Click to edit Master title style</a:t>
            </a:r>
          </a:p>
        </p:txBody>
      </p:sp>
      <p:sp>
        <p:nvSpPr>
          <p:cNvPr id="3" name="Text Placeholder 2"/>
          <p:cNvSpPr>
            <a:spLocks noGrp="1"/>
          </p:cNvSpPr>
          <p:nvPr>
            <p:ph type="body" idx="1"/>
          </p:nvPr>
        </p:nvSpPr>
        <p:spPr>
          <a:xfrm>
            <a:off x="831850" y="4589467"/>
            <a:ext cx="10515600" cy="1500187"/>
          </a:xfrm>
        </p:spPr>
        <p:txBody>
          <a:bodyPr/>
          <a:lstStyle>
            <a:lvl1pPr marL="0" indent="0">
              <a:buNone/>
              <a:defRPr sz="2398">
                <a:solidFill>
                  <a:schemeClr val="tx1">
                    <a:tint val="75000"/>
                  </a:schemeClr>
                </a:solidFill>
              </a:defRPr>
            </a:lvl1pPr>
            <a:lvl2pPr marL="456926" indent="0">
              <a:buNone/>
              <a:defRPr sz="1998">
                <a:solidFill>
                  <a:schemeClr val="tx1">
                    <a:tint val="75000"/>
                  </a:schemeClr>
                </a:solidFill>
              </a:defRPr>
            </a:lvl2pPr>
            <a:lvl3pPr marL="913852" indent="0">
              <a:buNone/>
              <a:defRPr sz="1798">
                <a:solidFill>
                  <a:schemeClr val="tx1">
                    <a:tint val="75000"/>
                  </a:schemeClr>
                </a:solidFill>
              </a:defRPr>
            </a:lvl3pPr>
            <a:lvl4pPr marL="1370778" indent="0">
              <a:buNone/>
              <a:defRPr sz="1600">
                <a:solidFill>
                  <a:schemeClr val="tx1">
                    <a:tint val="75000"/>
                  </a:schemeClr>
                </a:solidFill>
              </a:defRPr>
            </a:lvl4pPr>
            <a:lvl5pPr marL="1827703" indent="0">
              <a:buNone/>
              <a:defRPr sz="1600">
                <a:solidFill>
                  <a:schemeClr val="tx1">
                    <a:tint val="75000"/>
                  </a:schemeClr>
                </a:solidFill>
              </a:defRPr>
            </a:lvl5pPr>
            <a:lvl6pPr marL="2284628" indent="0">
              <a:buNone/>
              <a:defRPr sz="1600">
                <a:solidFill>
                  <a:schemeClr val="tx1">
                    <a:tint val="75000"/>
                  </a:schemeClr>
                </a:solidFill>
              </a:defRPr>
            </a:lvl6pPr>
            <a:lvl7pPr marL="2741554" indent="0">
              <a:buNone/>
              <a:defRPr sz="1600">
                <a:solidFill>
                  <a:schemeClr val="tx1">
                    <a:tint val="75000"/>
                  </a:schemeClr>
                </a:solidFill>
              </a:defRPr>
            </a:lvl7pPr>
            <a:lvl8pPr marL="3198480" indent="0">
              <a:buNone/>
              <a:defRPr sz="1600">
                <a:solidFill>
                  <a:schemeClr val="tx1">
                    <a:tint val="75000"/>
                  </a:schemeClr>
                </a:solidFill>
              </a:defRPr>
            </a:lvl8pPr>
            <a:lvl9pPr marL="365540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Copyright (C) 2008 NUST</a:t>
            </a: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79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1EDEC-1147-3A8F-F516-61456038D25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938C6EB-C713-D4A7-275D-F7449EA2A282}"/>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4" name="Footer Placeholder 3">
            <a:extLst>
              <a:ext uri="{FF2B5EF4-FFF2-40B4-BE49-F238E27FC236}">
                <a16:creationId xmlns:a16="http://schemas.microsoft.com/office/drawing/2014/main" id="{89F69D10-D2F3-C255-666C-58E9B7A7CB1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CD06B5-EE57-FCB3-8B5A-D9FDD369ABDE}"/>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380126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Copyright (C) 2008 NUST</a:t>
            </a: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583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398" b="1"/>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8" b="1"/>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Copyright (C) 2008 NUST</a:t>
            </a: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274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Copyright (C) 2008 NUST</a:t>
            </a: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735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Copyright (C) 2008 NUST</a:t>
            </a: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019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8"/>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Copyright (C) 2008 NUST</a:t>
            </a: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120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8"/>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198"/>
            </a:lvl1pPr>
            <a:lvl2pPr marL="456926" indent="0">
              <a:buNone/>
              <a:defRPr sz="2798"/>
            </a:lvl2pPr>
            <a:lvl3pPr marL="913852" indent="0">
              <a:buNone/>
              <a:defRPr sz="2398"/>
            </a:lvl3pPr>
            <a:lvl4pPr marL="1370778" indent="0">
              <a:buNone/>
              <a:defRPr sz="1998"/>
            </a:lvl4pPr>
            <a:lvl5pPr marL="1827703" indent="0">
              <a:buNone/>
              <a:defRPr sz="1998"/>
            </a:lvl5pPr>
            <a:lvl6pPr marL="2284628" indent="0">
              <a:buNone/>
              <a:defRPr sz="1998"/>
            </a:lvl6pPr>
            <a:lvl7pPr marL="2741554" indent="0">
              <a:buNone/>
              <a:defRPr sz="1998"/>
            </a:lvl7pPr>
            <a:lvl8pPr marL="3198480" indent="0">
              <a:buNone/>
              <a:defRPr sz="1998"/>
            </a:lvl8pPr>
            <a:lvl9pPr marL="3655406" indent="0">
              <a:buNone/>
              <a:defRPr sz="1998"/>
            </a:lvl9pPr>
          </a:lstStyle>
          <a:p>
            <a:r>
              <a:rPr lang="en-US"/>
              <a:t>Click icon to add picture</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Copyright (C) 2008 NUST</a:t>
            </a: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4143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Copyright (C) 2008 NUST</a:t>
            </a: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3472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Copyright (C) 2008 NUST</a:t>
            </a: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60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0957A-B44F-1C20-BDCD-70040DA9B1E9}"/>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3" name="Footer Placeholder 2">
            <a:extLst>
              <a:ext uri="{FF2B5EF4-FFF2-40B4-BE49-F238E27FC236}">
                <a16:creationId xmlns:a16="http://schemas.microsoft.com/office/drawing/2014/main" id="{FD56F44B-DB2F-E441-B211-6F6B3822B5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B53F0B-03FF-08F3-278D-B5D05F0D8C97}"/>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645006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9AC11-4B65-5A20-AAE3-C4D392531C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D847189-B7FF-BD32-F0F9-3EA3A50D0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91F1E70-7249-0496-C1AA-B25A3063B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A1A254-284C-CA53-5BB1-CBF4A756C01F}"/>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6" name="Footer Placeholder 5">
            <a:extLst>
              <a:ext uri="{FF2B5EF4-FFF2-40B4-BE49-F238E27FC236}">
                <a16:creationId xmlns:a16="http://schemas.microsoft.com/office/drawing/2014/main" id="{C51F5AE3-048E-3BFE-95F9-6F418842B3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1E220A-1E9C-177D-783A-9F69B509B95F}"/>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67534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B3C92-AD19-8063-6C5E-35E02C0F09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4BE9F28-82D2-F7E6-3819-5D7641B74A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BE4A9C-694C-D0D4-E98C-0B208F8D67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B71564-6844-6955-ECA5-AF655894FCAB}"/>
              </a:ext>
            </a:extLst>
          </p:cNvPr>
          <p:cNvSpPr>
            <a:spLocks noGrp="1"/>
          </p:cNvSpPr>
          <p:nvPr>
            <p:ph type="dt" sz="half" idx="10"/>
          </p:nvPr>
        </p:nvSpPr>
        <p:spPr/>
        <p:txBody>
          <a:bodyPr/>
          <a:lstStyle/>
          <a:p>
            <a:fld id="{ED6EE7F6-25EE-44FD-A239-DACA47565FD3}" type="datetimeFigureOut">
              <a:rPr lang="en-GB" smtClean="0"/>
              <a:t>13/07/2022</a:t>
            </a:fld>
            <a:endParaRPr lang="en-GB"/>
          </a:p>
        </p:txBody>
      </p:sp>
      <p:sp>
        <p:nvSpPr>
          <p:cNvPr id="6" name="Footer Placeholder 5">
            <a:extLst>
              <a:ext uri="{FF2B5EF4-FFF2-40B4-BE49-F238E27FC236}">
                <a16:creationId xmlns:a16="http://schemas.microsoft.com/office/drawing/2014/main" id="{9FA9E3C3-4472-A912-12AC-247A55A38D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987EF9-5E58-5461-726F-67C2E7805757}"/>
              </a:ext>
            </a:extLst>
          </p:cNvPr>
          <p:cNvSpPr>
            <a:spLocks noGrp="1"/>
          </p:cNvSpPr>
          <p:nvPr>
            <p:ph type="sldNum" sz="quarter" idx="12"/>
          </p:nvPr>
        </p:nvSpPr>
        <p:spPr/>
        <p:txBody>
          <a:bodyPr/>
          <a:lstStyle/>
          <a:p>
            <a:fld id="{DA1B91E8-FFF7-4F4A-BD00-F0E075A17D4A}" type="slidenum">
              <a:rPr lang="en-GB" smtClean="0"/>
              <a:t>‹#›</a:t>
            </a:fld>
            <a:endParaRPr lang="en-GB"/>
          </a:p>
        </p:txBody>
      </p:sp>
    </p:spTree>
    <p:extLst>
      <p:ext uri="{BB962C8B-B14F-4D97-AF65-F5344CB8AC3E}">
        <p14:creationId xmlns:p14="http://schemas.microsoft.com/office/powerpoint/2010/main" val="2137863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E23DB-808D-4A68-884D-AB01D50AD7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0A751D5-1F5C-CB63-0A11-965D52CF5C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86F9C3D-1D56-9FA4-C9C1-BAA7E5E2E6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EE7F6-25EE-44FD-A239-DACA47565FD3}" type="datetimeFigureOut">
              <a:rPr lang="en-GB" smtClean="0"/>
              <a:t>13/07/2022</a:t>
            </a:fld>
            <a:endParaRPr lang="en-GB"/>
          </a:p>
        </p:txBody>
      </p:sp>
      <p:sp>
        <p:nvSpPr>
          <p:cNvPr id="5" name="Footer Placeholder 4">
            <a:extLst>
              <a:ext uri="{FF2B5EF4-FFF2-40B4-BE49-F238E27FC236}">
                <a16:creationId xmlns:a16="http://schemas.microsoft.com/office/drawing/2014/main" id="{7030BC8B-D0CF-FDDD-A94E-4B2C83052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D866CB8-24FE-B572-9816-D9951BB79C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B91E8-FFF7-4F4A-BD00-F0E075A17D4A}" type="slidenum">
              <a:rPr lang="en-GB" smtClean="0"/>
              <a:t>‹#›</a:t>
            </a:fld>
            <a:endParaRPr lang="en-GB"/>
          </a:p>
        </p:txBody>
      </p:sp>
    </p:spTree>
    <p:extLst>
      <p:ext uri="{BB962C8B-B14F-4D97-AF65-F5344CB8AC3E}">
        <p14:creationId xmlns:p14="http://schemas.microsoft.com/office/powerpoint/2010/main" val="164830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E1BBF19-0F97-46B7-BE38-7BB315B665F2}" type="slidenum">
              <a:rPr lang="en-US" smtClean="0">
                <a:solidFill>
                  <a:prstClr val="black">
                    <a:tint val="75000"/>
                  </a:prstClr>
                </a:solidFill>
                <a:latin typeface="Arial" charset="0"/>
              </a:rPr>
              <a:pPr>
                <a:defRPr/>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341047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latin typeface="Calibri" panose="020F0502020204030204"/>
              </a:rPr>
              <a:t>Copyright (C) 2008 NUST</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solidFill>
                  <a:prstClr val="black">
                    <a:tint val="75000"/>
                  </a:prstClr>
                </a:solidFill>
                <a:latin typeface="Calibri" panose="020F0502020204030204"/>
              </a: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1177374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lvl1pPr algn="l" defTabSz="913852"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798" kern="1200">
          <a:solidFill>
            <a:schemeClr val="tx1"/>
          </a:solidFill>
          <a:latin typeface="+mn-lt"/>
          <a:ea typeface="+mn-ea"/>
          <a:cs typeface="+mn-cs"/>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6.jpe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slide" Target="slide6.xml"/><Relationship Id="rId2" Type="http://schemas.openxmlformats.org/officeDocument/2006/relationships/notesSlide" Target="../notesSlides/notesSlide8.xml"/><Relationship Id="rId16" Type="http://schemas.openxmlformats.org/officeDocument/2006/relationships/image" Target="../media/image48.jpe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16.png"/><Relationship Id="rId9" Type="http://schemas.openxmlformats.org/officeDocument/2006/relationships/image" Target="../media/image41.pn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0.png"/><Relationship Id="rId11" Type="http://schemas.openxmlformats.org/officeDocument/2006/relationships/image" Target="../media/image16.png"/><Relationship Id="rId5" Type="http://schemas.openxmlformats.org/officeDocument/2006/relationships/image" Target="../media/image59.png"/><Relationship Id="rId10" Type="http://schemas.openxmlformats.org/officeDocument/2006/relationships/image" Target="../media/image64.svg"/><Relationship Id="rId4" Type="http://schemas.microsoft.com/office/2007/relationships/hdphoto" Target="../media/hdphoto1.wdp"/><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sv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1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6.png"/><Relationship Id="rId2" Type="http://schemas.openxmlformats.org/officeDocument/2006/relationships/image" Target="../media/image74.png"/><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3.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82.emf"/><Relationship Id="rId5" Type="http://schemas.openxmlformats.org/officeDocument/2006/relationships/oleObject" Target="../embeddings/oleObject1.bin"/><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jpeg"/></Relationships>
</file>

<file path=ppt/slides/_rels/slide2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8.xml"/><Relationship Id="rId4" Type="http://schemas.openxmlformats.org/officeDocument/2006/relationships/image" Target="../media/image96.emf"/></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7.png"/><Relationship Id="rId3" Type="http://schemas.openxmlformats.org/officeDocument/2006/relationships/slide" Target="slide9.xml"/><Relationship Id="rId7" Type="http://schemas.openxmlformats.org/officeDocument/2006/relationships/slide" Target="slide11.xml"/><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slide" Target="slide7.xml"/><Relationship Id="rId10" Type="http://schemas.openxmlformats.org/officeDocument/2006/relationships/image" Target="../media/image24.png"/><Relationship Id="rId4" Type="http://schemas.openxmlformats.org/officeDocument/2006/relationships/slide" Target="slide8.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slide" Target="slide6.xml"/><Relationship Id="rId5" Type="http://schemas.openxmlformats.org/officeDocument/2006/relationships/image" Target="../media/image30.png"/><Relationship Id="rId10"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4217CF-5F78-A343-8B5E-4041067E19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
            <a:ext cx="12184062" cy="686068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1856" y="30452"/>
            <a:ext cx="1181150" cy="931140"/>
          </a:xfrm>
          <a:prstGeom prst="rect">
            <a:avLst/>
          </a:prstGeom>
        </p:spPr>
      </p:pic>
      <p:sp>
        <p:nvSpPr>
          <p:cNvPr id="4" name="Slide Number Placeholder 3">
            <a:extLst>
              <a:ext uri="{FF2B5EF4-FFF2-40B4-BE49-F238E27FC236}">
                <a16:creationId xmlns:a16="http://schemas.microsoft.com/office/drawing/2014/main" id="{F55A9423-3F83-6747-A46A-F68E3B9A1ED4}"/>
              </a:ext>
            </a:extLst>
          </p:cNvPr>
          <p:cNvSpPr>
            <a:spLocks noGrp="1"/>
          </p:cNvSpPr>
          <p:nvPr>
            <p:ph type="sldNum" sz="quarter" idx="12"/>
          </p:nvPr>
        </p:nvSpPr>
        <p:spPr/>
        <p:txBody>
          <a:bodyPr/>
          <a:lstStyle/>
          <a:p>
            <a:pPr fontAlgn="base">
              <a:spcBef>
                <a:spcPct val="0"/>
              </a:spcBef>
              <a:spcAft>
                <a:spcPct val="0"/>
              </a:spcAft>
              <a:defRPr/>
            </a:pPr>
            <a:fld id="{96E69268-9C8B-4EBF-A9EE-DC5DC2D48DC3}" type="slidenum">
              <a:rPr lang="en-US">
                <a:solidFill>
                  <a:srgbClr val="000000">
                    <a:tint val="75000"/>
                  </a:srgbClr>
                </a:solidFill>
                <a:latin typeface="Calibri" pitchFamily="34" charset="0"/>
                <a:cs typeface="Arial" pitchFamily="34" charset="0"/>
              </a:rPr>
              <a:pPr fontAlgn="base">
                <a:spcBef>
                  <a:spcPct val="0"/>
                </a:spcBef>
                <a:spcAft>
                  <a:spcPct val="0"/>
                </a:spcAft>
                <a:defRPr/>
              </a:pPr>
              <a:t>1</a:t>
            </a:fld>
            <a:endParaRPr lang="en-US">
              <a:solidFill>
                <a:srgbClr val="000000">
                  <a:tint val="75000"/>
                </a:srgbClr>
              </a:solidFill>
              <a:latin typeface="Calibri" pitchFamily="34" charset="0"/>
              <a:cs typeface="Arial" pitchFamily="34" charset="0"/>
            </a:endParaRPr>
          </a:p>
        </p:txBody>
      </p:sp>
      <p:sp>
        <p:nvSpPr>
          <p:cNvPr id="12" name="Rectangle 11">
            <a:extLst>
              <a:ext uri="{FF2B5EF4-FFF2-40B4-BE49-F238E27FC236}">
                <a16:creationId xmlns:a16="http://schemas.microsoft.com/office/drawing/2014/main" id="{DDC0B8FC-E3FD-4140-9B2E-46FE709BB109}"/>
              </a:ext>
            </a:extLst>
          </p:cNvPr>
          <p:cNvSpPr/>
          <p:nvPr/>
        </p:nvSpPr>
        <p:spPr bwMode="auto">
          <a:xfrm>
            <a:off x="3610203" y="5645565"/>
            <a:ext cx="8580210" cy="571583"/>
          </a:xfrm>
          <a:prstGeom prst="rect">
            <a:avLst/>
          </a:prstGeom>
          <a:solidFill>
            <a:srgbClr val="00508A">
              <a:alpha val="60000"/>
            </a:srgb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2400" b="1" dirty="0">
                <a:solidFill>
                  <a:srgbClr val="FFC000"/>
                </a:solidFill>
                <a:latin typeface="Arial" panose="020B0604020202020204" pitchFamily="34" charset="0"/>
                <a:ea typeface="Segoe UI Black" panose="020B0A02040204020203" pitchFamily="34" charset="0"/>
                <a:cs typeface="Arial" panose="020B0604020202020204" pitchFamily="34" charset="0"/>
              </a:rPr>
              <a:t>NATIONAL UNIVERSITY OF SCIENCES &amp; TECHNOLOGY</a:t>
            </a:r>
          </a:p>
        </p:txBody>
      </p:sp>
    </p:spTree>
    <p:extLst>
      <p:ext uri="{BB962C8B-B14F-4D97-AF65-F5344CB8AC3E}">
        <p14:creationId xmlns:p14="http://schemas.microsoft.com/office/powerpoint/2010/main" val="131493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744201" y="6218764"/>
            <a:ext cx="711015" cy="384075"/>
          </a:xfrm>
        </p:spPr>
        <p:txBody>
          <a:bodyPr/>
          <a:lstStyle/>
          <a:p>
            <a:pPr>
              <a:defRPr/>
            </a:pPr>
            <a:fld id="{10ED26B2-04E4-46D1-8A4E-A294CEF76D30}" type="slidenum">
              <a:rPr lang="en-US" sz="1600" b="1">
                <a:solidFill>
                  <a:srgbClr val="FFFFFF"/>
                </a:solidFill>
                <a:latin typeface="Calibri"/>
                <a:ea typeface="Segoe UI Black" panose="020B0A02040204020203" pitchFamily="34" charset="0"/>
                <a:cs typeface="Segoe UI" panose="020B0502040204020203" pitchFamily="34" charset="0"/>
              </a:rPr>
              <a:pPr>
                <a:defRPr/>
              </a:pPr>
              <a:t>10</a:t>
            </a:fld>
            <a:endParaRPr lang="en-US" sz="1600" b="1" dirty="0">
              <a:solidFill>
                <a:srgbClr val="FFFFFF"/>
              </a:solidFill>
              <a:latin typeface="Calibri"/>
              <a:ea typeface="Segoe UI Black" panose="020B0A02040204020203" pitchFamily="34" charset="0"/>
              <a:cs typeface="Segoe UI" panose="020B0502040204020203" pitchFamily="34" charset="0"/>
            </a:endParaRPr>
          </a:p>
        </p:txBody>
      </p:sp>
      <p:sp>
        <p:nvSpPr>
          <p:cNvPr id="5" name="Oval 4"/>
          <p:cNvSpPr/>
          <p:nvPr/>
        </p:nvSpPr>
        <p:spPr bwMode="auto">
          <a:xfrm>
            <a:off x="457200" y="1905000"/>
            <a:ext cx="3200400" cy="3048000"/>
          </a:xfrm>
          <a:prstGeom prst="ellipse">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ctr">
              <a:defRPr/>
            </a:pPr>
            <a:r>
              <a:rPr lang="en-US" sz="3800" b="1" kern="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30% </a:t>
            </a:r>
            <a:r>
              <a:rPr lang="en-US" sz="3800" b="1" kern="0" dirty="0">
                <a:solidFill>
                  <a:srgbClr val="FFFFFF"/>
                </a:solidFill>
                <a:latin typeface="Arial" panose="020B0604020202020204" pitchFamily="34" charset="0"/>
                <a:cs typeface="Arial" panose="020B0604020202020204" pitchFamily="34" charset="0"/>
              </a:rPr>
              <a:t>female students</a:t>
            </a:r>
          </a:p>
          <a:p>
            <a:pPr algn="ctr">
              <a:defRPr/>
            </a:pPr>
            <a:endParaRPr lang="en-US" b="1" dirty="0">
              <a:solidFill>
                <a:srgbClr val="000000"/>
              </a:solidFill>
              <a:latin typeface="Arial"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727" y="91893"/>
            <a:ext cx="1181150" cy="93114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468073345"/>
              </p:ext>
            </p:extLst>
          </p:nvPr>
        </p:nvGraphicFramePr>
        <p:xfrm>
          <a:off x="3886201" y="2052535"/>
          <a:ext cx="7318905" cy="2839503"/>
        </p:xfrm>
        <a:graphic>
          <a:graphicData uri="http://schemas.openxmlformats.org/drawingml/2006/table">
            <a:tbl>
              <a:tblPr firstRow="1" bandRow="1">
                <a:tableStyleId>{7DF18680-E054-41AD-8BC1-D1AEF772440D}</a:tableStyleId>
              </a:tblPr>
              <a:tblGrid>
                <a:gridCol w="1580219">
                  <a:extLst>
                    <a:ext uri="{9D8B030D-6E8A-4147-A177-3AD203B41FA5}">
                      <a16:colId xmlns:a16="http://schemas.microsoft.com/office/drawing/2014/main" val="20000"/>
                    </a:ext>
                  </a:extLst>
                </a:gridCol>
                <a:gridCol w="1413879">
                  <a:extLst>
                    <a:ext uri="{9D8B030D-6E8A-4147-A177-3AD203B41FA5}">
                      <a16:colId xmlns:a16="http://schemas.microsoft.com/office/drawing/2014/main" val="20001"/>
                    </a:ext>
                  </a:extLst>
                </a:gridCol>
                <a:gridCol w="1829726">
                  <a:extLst>
                    <a:ext uri="{9D8B030D-6E8A-4147-A177-3AD203B41FA5}">
                      <a16:colId xmlns:a16="http://schemas.microsoft.com/office/drawing/2014/main" val="20002"/>
                    </a:ext>
                  </a:extLst>
                </a:gridCol>
                <a:gridCol w="1081202">
                  <a:extLst>
                    <a:ext uri="{9D8B030D-6E8A-4147-A177-3AD203B41FA5}">
                      <a16:colId xmlns:a16="http://schemas.microsoft.com/office/drawing/2014/main" val="20003"/>
                    </a:ext>
                  </a:extLst>
                </a:gridCol>
                <a:gridCol w="1413879">
                  <a:extLst>
                    <a:ext uri="{9D8B030D-6E8A-4147-A177-3AD203B41FA5}">
                      <a16:colId xmlns:a16="http://schemas.microsoft.com/office/drawing/2014/main" val="20004"/>
                    </a:ext>
                  </a:extLst>
                </a:gridCol>
              </a:tblGrid>
              <a:tr h="793887">
                <a:tc>
                  <a:txBody>
                    <a:bodyPr/>
                    <a:lstStyle/>
                    <a:p>
                      <a:pPr algn="ctr"/>
                      <a:r>
                        <a:rPr lang="en-US" sz="2000" dirty="0">
                          <a:latin typeface="Arial" panose="020B0604020202020204" pitchFamily="34" charset="0"/>
                          <a:cs typeface="Arial" panose="020B0604020202020204" pitchFamily="34" charset="0"/>
                        </a:rPr>
                        <a:t>Category</a:t>
                      </a:r>
                      <a:endParaRPr lang="en-US" sz="2000" b="0" dirty="0">
                        <a:solidFill>
                          <a:schemeClr val="bg1"/>
                        </a:solidFill>
                        <a:latin typeface="Arial" panose="020B0604020202020204" pitchFamily="34" charset="0"/>
                        <a:cs typeface="Arial" panose="020B0604020202020204" pitchFamily="34" charset="0"/>
                      </a:endParaRPr>
                    </a:p>
                  </a:txBody>
                  <a:tcPr marL="91416" marR="91416" marT="60944" marB="60944" anchor="ctr"/>
                </a:tc>
                <a:tc>
                  <a:txBody>
                    <a:bodyPr/>
                    <a:lstStyle/>
                    <a:p>
                      <a:pPr algn="ctr"/>
                      <a:r>
                        <a:rPr lang="en-US" sz="2000" dirty="0">
                          <a:latin typeface="Arial" panose="020B0604020202020204" pitchFamily="34" charset="0"/>
                          <a:cs typeface="Arial" panose="020B0604020202020204" pitchFamily="34" charset="0"/>
                        </a:rPr>
                        <a:t>UG</a:t>
                      </a:r>
                      <a:endParaRPr lang="en-US" sz="2000" b="0" dirty="0">
                        <a:solidFill>
                          <a:schemeClr val="bg1"/>
                        </a:solidFill>
                        <a:latin typeface="Arial" panose="020B0604020202020204" pitchFamily="34" charset="0"/>
                        <a:cs typeface="Arial" panose="020B0604020202020204" pitchFamily="34" charset="0"/>
                      </a:endParaRPr>
                    </a:p>
                  </a:txBody>
                  <a:tcPr marL="91416" marR="91416" marT="60944" marB="60944" anchor="ctr"/>
                </a:tc>
                <a:tc>
                  <a:txBody>
                    <a:bodyPr/>
                    <a:lstStyle/>
                    <a:p>
                      <a:pPr algn="ctr"/>
                      <a:r>
                        <a:rPr lang="en-US" sz="2000" dirty="0">
                          <a:latin typeface="Arial" panose="020B0604020202020204" pitchFamily="34" charset="0"/>
                          <a:cs typeface="Arial" panose="020B0604020202020204" pitchFamily="34" charset="0"/>
                        </a:rPr>
                        <a:t>MS / MPhil</a:t>
                      </a:r>
                      <a:endParaRPr lang="en-US" sz="2000" b="0" dirty="0">
                        <a:solidFill>
                          <a:schemeClr val="bg1"/>
                        </a:solidFill>
                        <a:latin typeface="Arial" panose="020B0604020202020204" pitchFamily="34" charset="0"/>
                        <a:cs typeface="Arial" panose="020B0604020202020204" pitchFamily="34" charset="0"/>
                      </a:endParaRPr>
                    </a:p>
                  </a:txBody>
                  <a:tcPr marL="91416" marR="91416" marT="60944" marB="60944" anchor="ctr"/>
                </a:tc>
                <a:tc>
                  <a:txBody>
                    <a:bodyPr/>
                    <a:lstStyle/>
                    <a:p>
                      <a:pPr algn="ctr"/>
                      <a:r>
                        <a:rPr lang="en-US" sz="2000" dirty="0">
                          <a:latin typeface="Arial" panose="020B0604020202020204" pitchFamily="34" charset="0"/>
                          <a:cs typeface="Arial" panose="020B0604020202020204" pitchFamily="34" charset="0"/>
                        </a:rPr>
                        <a:t>PhD</a:t>
                      </a:r>
                      <a:endParaRPr lang="en-US" sz="2000" b="0" dirty="0">
                        <a:solidFill>
                          <a:schemeClr val="bg1"/>
                        </a:solidFill>
                        <a:latin typeface="Arial" panose="020B0604020202020204" pitchFamily="34" charset="0"/>
                        <a:cs typeface="Arial" panose="020B0604020202020204" pitchFamily="34" charset="0"/>
                      </a:endParaRPr>
                    </a:p>
                  </a:txBody>
                  <a:tcPr marL="91416" marR="91416" marT="60944" marB="60944" anchor="ctr"/>
                </a:tc>
                <a:tc>
                  <a:txBody>
                    <a:bodyPr/>
                    <a:lstStyle/>
                    <a:p>
                      <a:pPr algn="ctr"/>
                      <a:r>
                        <a:rPr lang="en-US" sz="2000" dirty="0">
                          <a:latin typeface="Arial" panose="020B0604020202020204" pitchFamily="34" charset="0"/>
                          <a:cs typeface="Arial" panose="020B0604020202020204" pitchFamily="34" charset="0"/>
                        </a:rPr>
                        <a:t>Total</a:t>
                      </a:r>
                      <a:endParaRPr lang="en-US" sz="2000" b="0" dirty="0">
                        <a:solidFill>
                          <a:schemeClr val="bg1"/>
                        </a:solidFill>
                        <a:latin typeface="Arial" panose="020B0604020202020204" pitchFamily="34" charset="0"/>
                        <a:cs typeface="Arial" panose="020B0604020202020204" pitchFamily="34" charset="0"/>
                      </a:endParaRPr>
                    </a:p>
                  </a:txBody>
                  <a:tcPr marL="91416" marR="91416" marT="60944" marB="60944" anchor="ctr"/>
                </a:tc>
                <a:extLst>
                  <a:ext uri="{0D108BD9-81ED-4DB2-BD59-A6C34878D82A}">
                    <a16:rowId xmlns:a16="http://schemas.microsoft.com/office/drawing/2014/main" val="10000"/>
                  </a:ext>
                </a:extLst>
              </a:tr>
              <a:tr h="661209">
                <a:tc>
                  <a:txBody>
                    <a:bodyPr/>
                    <a:lstStyle/>
                    <a:p>
                      <a:pPr marL="0" indent="0" algn="ctr">
                        <a:buFont typeface="Arial" pitchFamily="34" charset="0"/>
                        <a:buNone/>
                      </a:pPr>
                      <a:r>
                        <a:rPr lang="en-US" sz="2000" b="1" dirty="0">
                          <a:latin typeface="Arial" panose="020B0604020202020204" pitchFamily="34" charset="0"/>
                          <a:cs typeface="Arial" panose="020B0604020202020204" pitchFamily="34" charset="0"/>
                        </a:rPr>
                        <a:t>2002</a:t>
                      </a:r>
                      <a:endParaRPr lang="en-US" sz="2000" b="1" dirty="0">
                        <a:solidFill>
                          <a:schemeClr val="bg1"/>
                        </a:solidFill>
                        <a:latin typeface="Arial" panose="020B0604020202020204" pitchFamily="34" charset="0"/>
                        <a:cs typeface="Arial" panose="020B0604020202020204" pitchFamily="34" charset="0"/>
                      </a:endParaRPr>
                    </a:p>
                  </a:txBody>
                  <a:tcPr marL="91416" marR="91416" marT="60944" marB="60944" anchor="ctr"/>
                </a:tc>
                <a:tc>
                  <a:txBody>
                    <a:bodyPr/>
                    <a:lstStyle/>
                    <a:p>
                      <a:pPr algn="r"/>
                      <a:r>
                        <a:rPr lang="en-US" sz="2000" b="1" dirty="0">
                          <a:latin typeface="Arial" panose="020B0604020202020204" pitchFamily="34" charset="0"/>
                          <a:cs typeface="Arial" panose="020B0604020202020204" pitchFamily="34" charset="0"/>
                        </a:rPr>
                        <a:t>1,120</a:t>
                      </a:r>
                      <a:endParaRPr lang="en-US" sz="2000" b="1" dirty="0">
                        <a:solidFill>
                          <a:schemeClr val="tx1"/>
                        </a:solidFill>
                        <a:latin typeface="Arial" panose="020B0604020202020204" pitchFamily="34" charset="0"/>
                        <a:cs typeface="Arial" panose="020B0604020202020204" pitchFamily="34" charset="0"/>
                      </a:endParaRPr>
                    </a:p>
                  </a:txBody>
                  <a:tcPr marL="91416" marR="91416" marT="60944" marB="60944" anchor="ctr"/>
                </a:tc>
                <a:tc>
                  <a:txBody>
                    <a:bodyPr/>
                    <a:lstStyle/>
                    <a:p>
                      <a:pPr algn="r"/>
                      <a:r>
                        <a:rPr lang="en-US" sz="2000" b="1" dirty="0">
                          <a:latin typeface="Arial" panose="020B0604020202020204" pitchFamily="34" charset="0"/>
                          <a:cs typeface="Arial" panose="020B0604020202020204" pitchFamily="34" charset="0"/>
                        </a:rPr>
                        <a:t>492</a:t>
                      </a:r>
                      <a:endParaRPr lang="en-US" sz="2000" b="1" dirty="0">
                        <a:solidFill>
                          <a:schemeClr val="tx1"/>
                        </a:solidFill>
                        <a:latin typeface="Arial" panose="020B0604020202020204" pitchFamily="34" charset="0"/>
                        <a:cs typeface="Arial" panose="020B0604020202020204" pitchFamily="34" charset="0"/>
                      </a:endParaRPr>
                    </a:p>
                  </a:txBody>
                  <a:tcPr marL="91416" marR="91416" marT="60944" marB="60944" anchor="ctr"/>
                </a:tc>
                <a:tc>
                  <a:txBody>
                    <a:bodyPr/>
                    <a:lstStyle/>
                    <a:p>
                      <a:pPr algn="r"/>
                      <a:r>
                        <a:rPr lang="en-US" sz="2000" b="1" dirty="0">
                          <a:latin typeface="Arial" panose="020B0604020202020204" pitchFamily="34" charset="0"/>
                          <a:cs typeface="Arial" panose="020B0604020202020204" pitchFamily="34" charset="0"/>
                        </a:rPr>
                        <a:t>9</a:t>
                      </a:r>
                      <a:endParaRPr lang="en-US" sz="2000" b="1" dirty="0">
                        <a:solidFill>
                          <a:schemeClr val="tx1"/>
                        </a:solidFill>
                        <a:latin typeface="Arial" panose="020B0604020202020204" pitchFamily="34" charset="0"/>
                        <a:cs typeface="Arial" panose="020B0604020202020204" pitchFamily="34" charset="0"/>
                      </a:endParaRPr>
                    </a:p>
                  </a:txBody>
                  <a:tcPr marL="91416" marR="91416" marT="60944" marB="60944" anchor="ctr"/>
                </a:tc>
                <a:tc>
                  <a:txBody>
                    <a:bodyPr/>
                    <a:lstStyle/>
                    <a:p>
                      <a:pPr algn="r"/>
                      <a:r>
                        <a:rPr lang="en-US" sz="2000" b="1" dirty="0">
                          <a:latin typeface="Arial" panose="020B0604020202020204" pitchFamily="34" charset="0"/>
                          <a:cs typeface="Arial" panose="020B0604020202020204" pitchFamily="34" charset="0"/>
                        </a:rPr>
                        <a:t>1,621</a:t>
                      </a:r>
                      <a:endParaRPr lang="en-US" sz="2000" b="1" dirty="0">
                        <a:solidFill>
                          <a:schemeClr val="tx1"/>
                        </a:solidFill>
                        <a:latin typeface="Arial" panose="020B0604020202020204" pitchFamily="34" charset="0"/>
                        <a:cs typeface="Arial" panose="020B0604020202020204" pitchFamily="34" charset="0"/>
                      </a:endParaRPr>
                    </a:p>
                  </a:txBody>
                  <a:tcPr marL="91416" marR="91416" marT="60944" marB="60944" anchor="ctr"/>
                </a:tc>
                <a:extLst>
                  <a:ext uri="{0D108BD9-81ED-4DB2-BD59-A6C34878D82A}">
                    <a16:rowId xmlns:a16="http://schemas.microsoft.com/office/drawing/2014/main" val="10001"/>
                  </a:ext>
                </a:extLst>
              </a:tr>
              <a:tr h="661209">
                <a:tc>
                  <a:txBody>
                    <a:bodyPr/>
                    <a:lstStyle/>
                    <a:p>
                      <a:pPr marL="0" indent="0" algn="ctr">
                        <a:buFont typeface="Arial" pitchFamily="34" charset="0"/>
                        <a:buNone/>
                      </a:pPr>
                      <a:r>
                        <a:rPr lang="en-US" sz="2000" b="1" dirty="0">
                          <a:latin typeface="Arial" panose="020B0604020202020204" pitchFamily="34" charset="0"/>
                          <a:cs typeface="Arial" panose="020B0604020202020204" pitchFamily="34" charset="0"/>
                        </a:rPr>
                        <a:t>2008</a:t>
                      </a:r>
                      <a:endParaRPr lang="en-US" sz="2000" b="1" dirty="0">
                        <a:solidFill>
                          <a:schemeClr val="bg1"/>
                        </a:solidFill>
                        <a:latin typeface="Arial" panose="020B0604020202020204" pitchFamily="34" charset="0"/>
                        <a:cs typeface="Arial" panose="020B0604020202020204" pitchFamily="34" charset="0"/>
                      </a:endParaRPr>
                    </a:p>
                  </a:txBody>
                  <a:tcPr marL="91416" marR="91416" marT="60944" marB="60944" anchor="ctr"/>
                </a:tc>
                <a:tc>
                  <a:txBody>
                    <a:bodyPr/>
                    <a:lstStyle/>
                    <a:p>
                      <a:pPr algn="r"/>
                      <a:r>
                        <a:rPr lang="en-US" sz="2000" b="1" dirty="0">
                          <a:latin typeface="Arial" panose="020B0604020202020204" pitchFamily="34" charset="0"/>
                          <a:cs typeface="Arial" panose="020B0604020202020204" pitchFamily="34" charset="0"/>
                        </a:rPr>
                        <a:t>5,190</a:t>
                      </a:r>
                      <a:endParaRPr lang="en-US" sz="2000" b="1" dirty="0">
                        <a:solidFill>
                          <a:schemeClr val="tx1"/>
                        </a:solidFill>
                        <a:latin typeface="Arial" panose="020B0604020202020204" pitchFamily="34" charset="0"/>
                        <a:cs typeface="Arial" panose="020B0604020202020204" pitchFamily="34" charset="0"/>
                      </a:endParaRPr>
                    </a:p>
                  </a:txBody>
                  <a:tcPr marL="91416" marR="91416" marT="60944" marB="60944" anchor="ctr"/>
                </a:tc>
                <a:tc>
                  <a:txBody>
                    <a:bodyPr/>
                    <a:lstStyle/>
                    <a:p>
                      <a:pPr algn="r"/>
                      <a:r>
                        <a:rPr lang="en-US" sz="2000" b="1" dirty="0">
                          <a:latin typeface="Arial" panose="020B0604020202020204" pitchFamily="34" charset="0"/>
                          <a:cs typeface="Arial" panose="020B0604020202020204" pitchFamily="34" charset="0"/>
                        </a:rPr>
                        <a:t>650</a:t>
                      </a:r>
                      <a:endParaRPr lang="en-US" sz="2000" b="1" dirty="0">
                        <a:solidFill>
                          <a:schemeClr val="tx1"/>
                        </a:solidFill>
                        <a:latin typeface="Arial" panose="020B0604020202020204" pitchFamily="34" charset="0"/>
                        <a:cs typeface="Arial" panose="020B0604020202020204" pitchFamily="34" charset="0"/>
                      </a:endParaRPr>
                    </a:p>
                  </a:txBody>
                  <a:tcPr marL="91416" marR="91416" marT="60944" marB="60944" anchor="ctr"/>
                </a:tc>
                <a:tc>
                  <a:txBody>
                    <a:bodyPr/>
                    <a:lstStyle/>
                    <a:p>
                      <a:pPr algn="r"/>
                      <a:r>
                        <a:rPr lang="en-US" sz="2000" b="1" dirty="0">
                          <a:latin typeface="Arial" panose="020B0604020202020204" pitchFamily="34" charset="0"/>
                          <a:cs typeface="Arial" panose="020B0604020202020204" pitchFamily="34" charset="0"/>
                        </a:rPr>
                        <a:t>74</a:t>
                      </a:r>
                      <a:endParaRPr lang="en-US" sz="2000" b="1" dirty="0">
                        <a:solidFill>
                          <a:schemeClr val="tx1"/>
                        </a:solidFill>
                        <a:latin typeface="Arial" panose="020B0604020202020204" pitchFamily="34" charset="0"/>
                        <a:cs typeface="Arial" panose="020B0604020202020204" pitchFamily="34" charset="0"/>
                      </a:endParaRPr>
                    </a:p>
                  </a:txBody>
                  <a:tcPr marL="91416" marR="91416" marT="60944" marB="60944" anchor="ctr"/>
                </a:tc>
                <a:tc>
                  <a:txBody>
                    <a:bodyPr/>
                    <a:lstStyle/>
                    <a:p>
                      <a:pPr algn="r"/>
                      <a:r>
                        <a:rPr lang="en-US" sz="2000" b="1" dirty="0">
                          <a:latin typeface="Arial" panose="020B0604020202020204" pitchFamily="34" charset="0"/>
                          <a:cs typeface="Arial" panose="020B0604020202020204" pitchFamily="34" charset="0"/>
                        </a:rPr>
                        <a:t>5,914</a:t>
                      </a:r>
                      <a:endParaRPr lang="en-US" sz="2000" b="1" dirty="0">
                        <a:solidFill>
                          <a:schemeClr val="tx1"/>
                        </a:solidFill>
                        <a:latin typeface="Arial" panose="020B0604020202020204" pitchFamily="34" charset="0"/>
                        <a:cs typeface="Arial" panose="020B0604020202020204" pitchFamily="34" charset="0"/>
                      </a:endParaRPr>
                    </a:p>
                  </a:txBody>
                  <a:tcPr marL="91416" marR="91416" marT="60944" marB="60944" anchor="ctr"/>
                </a:tc>
                <a:extLst>
                  <a:ext uri="{0D108BD9-81ED-4DB2-BD59-A6C34878D82A}">
                    <a16:rowId xmlns:a16="http://schemas.microsoft.com/office/drawing/2014/main" val="10002"/>
                  </a:ext>
                </a:extLst>
              </a:tr>
              <a:tr h="723198">
                <a:tc>
                  <a:txBody>
                    <a:bodyPr/>
                    <a:lstStyle/>
                    <a:p>
                      <a:pPr marL="0" marR="0" lvl="0" indent="0" algn="ctr" defTabSz="914126" rtl="0" eaLnBrk="1" fontAlgn="auto" latinLnBrk="0" hangingPunct="1">
                        <a:lnSpc>
                          <a:spcPct val="100000"/>
                        </a:lnSpc>
                        <a:spcBef>
                          <a:spcPts val="0"/>
                        </a:spcBef>
                        <a:spcAft>
                          <a:spcPts val="0"/>
                        </a:spcAft>
                        <a:buClrTx/>
                        <a:buSzTx/>
                        <a:buFont typeface="Arial" pitchFamily="34" charset="0"/>
                        <a:buNone/>
                        <a:tabLst/>
                        <a:defRPr/>
                      </a:pPr>
                      <a:r>
                        <a:rPr lang="en-US" sz="2400" b="1" dirty="0">
                          <a:latin typeface="Arial" panose="020B0604020202020204" pitchFamily="34" charset="0"/>
                          <a:cs typeface="Arial" panose="020B0604020202020204" pitchFamily="34" charset="0"/>
                        </a:rPr>
                        <a:t>2022</a:t>
                      </a:r>
                      <a:endParaRPr lang="en-US" sz="2400" b="1" dirty="0">
                        <a:solidFill>
                          <a:schemeClr val="bg1"/>
                        </a:solidFill>
                        <a:latin typeface="Arial" panose="020B0604020202020204" pitchFamily="34" charset="0"/>
                        <a:cs typeface="Arial" panose="020B0604020202020204" pitchFamily="34" charset="0"/>
                      </a:endParaRPr>
                    </a:p>
                  </a:txBody>
                  <a:tcPr marL="91416" marR="91416" marT="60944" marB="60944" anchor="ctr"/>
                </a:tc>
                <a:tc>
                  <a:txBody>
                    <a:bodyPr/>
                    <a:lstStyle/>
                    <a:p>
                      <a:pPr algn="r"/>
                      <a:r>
                        <a:rPr lang="en-US" sz="2400" b="1" dirty="0">
                          <a:latin typeface="Arial" panose="020B0604020202020204" pitchFamily="34" charset="0"/>
                          <a:cs typeface="Arial" panose="020B0604020202020204" pitchFamily="34" charset="0"/>
                        </a:rPr>
                        <a:t>11,836</a:t>
                      </a:r>
                      <a:endParaRPr lang="en-US" sz="2400" b="1" dirty="0">
                        <a:solidFill>
                          <a:srgbClr val="C00000"/>
                        </a:solidFill>
                        <a:latin typeface="Arial" panose="020B0604020202020204" pitchFamily="34" charset="0"/>
                        <a:cs typeface="Arial" panose="020B0604020202020204" pitchFamily="34" charset="0"/>
                      </a:endParaRPr>
                    </a:p>
                  </a:txBody>
                  <a:tcPr marL="91416" marR="91416" marT="60944" marB="60944" anchor="ctr"/>
                </a:tc>
                <a:tc>
                  <a:txBody>
                    <a:bodyPr/>
                    <a:lstStyle/>
                    <a:p>
                      <a:pPr marL="0" algn="r" defTabSz="914126" rtl="0" eaLnBrk="1" latinLnBrk="0" hangingPunct="1"/>
                      <a:r>
                        <a:rPr lang="en-US" sz="2400" b="1" dirty="0">
                          <a:solidFill>
                            <a:schemeClr val="tx1"/>
                          </a:solidFill>
                          <a:latin typeface="Arial" panose="020B0604020202020204" pitchFamily="34" charset="0"/>
                          <a:cs typeface="Arial" panose="020B0604020202020204" pitchFamily="34" charset="0"/>
                        </a:rPr>
                        <a:t>5,745</a:t>
                      </a:r>
                    </a:p>
                  </a:txBody>
                  <a:tcPr marL="91416" marR="91416" marT="60944" marB="60944" anchor="ctr"/>
                </a:tc>
                <a:tc>
                  <a:txBody>
                    <a:bodyPr/>
                    <a:lstStyle/>
                    <a:p>
                      <a:pPr marL="0" algn="r" defTabSz="914126" rtl="0" eaLnBrk="1" latinLnBrk="0" hangingPunct="1"/>
                      <a:r>
                        <a:rPr lang="en-US" sz="2400" b="1" dirty="0">
                          <a:latin typeface="Arial" panose="020B0604020202020204" pitchFamily="34" charset="0"/>
                          <a:cs typeface="Arial" panose="020B0604020202020204" pitchFamily="34" charset="0"/>
                        </a:rPr>
                        <a:t>840</a:t>
                      </a:r>
                      <a:endParaRPr lang="en-US" sz="2400" b="1" dirty="0">
                        <a:solidFill>
                          <a:srgbClr val="C00000"/>
                        </a:solidFill>
                        <a:latin typeface="Arial" panose="020B0604020202020204" pitchFamily="34" charset="0"/>
                        <a:cs typeface="Arial" panose="020B0604020202020204" pitchFamily="34" charset="0"/>
                      </a:endParaRPr>
                    </a:p>
                  </a:txBody>
                  <a:tcPr marL="91416" marR="91416" marT="60944" marB="60944" anchor="ctr"/>
                </a:tc>
                <a:tc>
                  <a:txBody>
                    <a:bodyPr/>
                    <a:lstStyle/>
                    <a:p>
                      <a:pPr marL="0" algn="r" defTabSz="914126" rtl="0" eaLnBrk="1" latinLnBrk="0" hangingPunct="1"/>
                      <a:r>
                        <a:rPr lang="en-US" sz="2400" b="1" u="none" dirty="0">
                          <a:latin typeface="Arial" panose="020B0604020202020204" pitchFamily="34" charset="0"/>
                          <a:cs typeface="Arial" panose="020B0604020202020204" pitchFamily="34" charset="0"/>
                        </a:rPr>
                        <a:t>18,421</a:t>
                      </a:r>
                      <a:endParaRPr lang="en-US" sz="2400" b="1" u="none" dirty="0">
                        <a:solidFill>
                          <a:srgbClr val="C00000"/>
                        </a:solidFill>
                        <a:latin typeface="Arial" panose="020B0604020202020204" pitchFamily="34" charset="0"/>
                        <a:cs typeface="Arial" panose="020B0604020202020204" pitchFamily="34" charset="0"/>
                      </a:endParaRPr>
                    </a:p>
                  </a:txBody>
                  <a:tcPr marL="91416" marR="91416" marT="60944" marB="60944" anchor="ctr"/>
                </a:tc>
                <a:extLst>
                  <a:ext uri="{0D108BD9-81ED-4DB2-BD59-A6C34878D82A}">
                    <a16:rowId xmlns:a16="http://schemas.microsoft.com/office/drawing/2014/main" val="10004"/>
                  </a:ext>
                </a:extLst>
              </a:tr>
            </a:tbl>
          </a:graphicData>
        </a:graphic>
      </p:graphicFrame>
      <p:sp>
        <p:nvSpPr>
          <p:cNvPr id="12" name="Title 1">
            <a:extLst>
              <a:ext uri="{FF2B5EF4-FFF2-40B4-BE49-F238E27FC236}">
                <a16:creationId xmlns:a16="http://schemas.microsoft.com/office/drawing/2014/main" id="{DB31EAB7-8DFD-4F41-9877-815F31AB910A}"/>
              </a:ext>
            </a:extLst>
          </p:cNvPr>
          <p:cNvSpPr txBox="1">
            <a:spLocks/>
          </p:cNvSpPr>
          <p:nvPr/>
        </p:nvSpPr>
        <p:spPr bwMode="auto">
          <a:xfrm>
            <a:off x="1589" y="557464"/>
            <a:ext cx="5346551" cy="465570"/>
          </a:xfrm>
          <a:prstGeom prst="snip2DiagRect">
            <a:avLst/>
          </a:prstGeom>
          <a:solidFill>
            <a:srgbClr val="FFC000"/>
          </a:solidFill>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altLang="en-US" sz="3198"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CURRENT STUDENTS</a:t>
            </a:r>
          </a:p>
        </p:txBody>
      </p:sp>
      <p:sp>
        <p:nvSpPr>
          <p:cNvPr id="3" name="TextBox 2">
            <a:extLst>
              <a:ext uri="{FF2B5EF4-FFF2-40B4-BE49-F238E27FC236}">
                <a16:creationId xmlns:a16="http://schemas.microsoft.com/office/drawing/2014/main" id="{0B08CCB1-E8A7-324F-811B-6C88E4FC80D1}"/>
              </a:ext>
            </a:extLst>
          </p:cNvPr>
          <p:cNvSpPr txBox="1"/>
          <p:nvPr/>
        </p:nvSpPr>
        <p:spPr>
          <a:xfrm>
            <a:off x="10888595" y="5561936"/>
            <a:ext cx="863415" cy="369332"/>
          </a:xfrm>
          <a:prstGeom prst="rect">
            <a:avLst/>
          </a:prstGeom>
          <a:noFill/>
        </p:spPr>
        <p:txBody>
          <a:bodyPr wrap="square" rtlCol="0">
            <a:spAutoFit/>
          </a:bodyPr>
          <a:lstStyle/>
          <a:p>
            <a:r>
              <a:rPr lang="en-US" dirty="0">
                <a:hlinkClick r:id="rId4" action="ppaction://hlinksldjump"/>
              </a:rPr>
              <a:t>Back</a:t>
            </a:r>
            <a:endParaRPr lang="en-US" dirty="0"/>
          </a:p>
        </p:txBody>
      </p:sp>
    </p:spTree>
    <p:extLst>
      <p:ext uri="{BB962C8B-B14F-4D97-AF65-F5344CB8AC3E}">
        <p14:creationId xmlns:p14="http://schemas.microsoft.com/office/powerpoint/2010/main" val="6563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 name="Picture 3" descr="C:\Users\admin-pc\Downloads\WhatsApp Image 2020-03-06 at 6.40.09 PM.jpeg"/>
          <p:cNvPicPr>
            <a:picLocks noChangeAspect="1" noChangeArrowheads="1"/>
          </p:cNvPicPr>
          <p:nvPr/>
        </p:nvPicPr>
        <p:blipFill rotWithShape="1">
          <a:blip r:embed="rId3">
            <a:extLst>
              <a:ext uri="{28A0092B-C50C-407E-A947-70E740481C1C}">
                <a14:useLocalDpi xmlns:a14="http://schemas.microsoft.com/office/drawing/2010/main" val="0"/>
              </a:ext>
            </a:extLst>
          </a:blip>
          <a:srcRect l="9558" t="37063" r="7361"/>
          <a:stretch/>
        </p:blipFill>
        <p:spPr bwMode="auto">
          <a:xfrm>
            <a:off x="3176" y="0"/>
            <a:ext cx="121780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3178" y="1986893"/>
            <a:ext cx="12188825" cy="4893647"/>
          </a:xfrm>
          <a:prstGeom prst="rect">
            <a:avLst/>
          </a:prstGeom>
          <a:solidFill>
            <a:srgbClr val="000000">
              <a:alpha val="80000"/>
            </a:srgbClr>
          </a:solidFill>
        </p:spPr>
        <p:txBody>
          <a:bodyPr wrap="square" rtlCol="0" anchor="ctr">
            <a:spAutoFit/>
          </a:bodyPr>
          <a:lstStyle/>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a:p>
            <a:pPr algn="ctr">
              <a:defRPr/>
            </a:pPr>
            <a:endParaRPr lang="en-US" sz="2400" b="1" dirty="0">
              <a:solidFill>
                <a:prstClr val="white"/>
              </a:solidFill>
              <a:latin typeface="Arial" charset="0"/>
              <a:ea typeface="Arial" charset="0"/>
              <a:cs typeface="Arial" charset="0"/>
            </a:endParaRPr>
          </a:p>
        </p:txBody>
      </p:sp>
      <p:sp>
        <p:nvSpPr>
          <p:cNvPr id="48" name="TextBox 1"/>
          <p:cNvSpPr txBox="1">
            <a:spLocks noChangeArrowheads="1"/>
          </p:cNvSpPr>
          <p:nvPr/>
        </p:nvSpPr>
        <p:spPr bwMode="auto">
          <a:xfrm>
            <a:off x="13913" y="2143668"/>
            <a:ext cx="12178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defRPr/>
            </a:pPr>
            <a:r>
              <a:rPr lang="en-US" altLang="en-US" sz="2800" b="1" dirty="0">
                <a:ln>
                  <a:solidFill>
                    <a:srgbClr val="FFC000"/>
                  </a:solidFill>
                </a:ln>
                <a:solidFill>
                  <a:srgbClr val="FFC000"/>
                </a:solidFill>
                <a:latin typeface="Calibri"/>
              </a:rPr>
              <a:t>~56% </a:t>
            </a:r>
            <a:r>
              <a:rPr lang="en-US" altLang="en-US" sz="2400" b="1" dirty="0">
                <a:solidFill>
                  <a:prstClr val="white"/>
                </a:solidFill>
                <a:latin typeface="Calibri"/>
              </a:rPr>
              <a:t>PhD Faculty  |  </a:t>
            </a:r>
            <a:r>
              <a:rPr lang="en-US" altLang="en-US" sz="2800" b="1" dirty="0">
                <a:ln>
                  <a:solidFill>
                    <a:srgbClr val="FFC000"/>
                  </a:solidFill>
                </a:ln>
                <a:solidFill>
                  <a:srgbClr val="FFC000"/>
                </a:solidFill>
                <a:latin typeface="Calibri"/>
              </a:rPr>
              <a:t>29% </a:t>
            </a:r>
            <a:r>
              <a:rPr lang="en-US" altLang="en-US" sz="2400" b="1" dirty="0">
                <a:solidFill>
                  <a:prstClr val="white"/>
                </a:solidFill>
                <a:latin typeface="Calibri"/>
              </a:rPr>
              <a:t>Female  |  </a:t>
            </a:r>
            <a:r>
              <a:rPr lang="en-US" altLang="en-US" sz="2800" b="1" dirty="0">
                <a:ln>
                  <a:solidFill>
                    <a:srgbClr val="FFC000"/>
                  </a:solidFill>
                </a:ln>
                <a:solidFill>
                  <a:srgbClr val="FFC000"/>
                </a:solidFill>
                <a:latin typeface="Calibri"/>
              </a:rPr>
              <a:t>52%</a:t>
            </a:r>
            <a:r>
              <a:rPr lang="en-US" altLang="en-US" sz="2800" b="1" dirty="0">
                <a:solidFill>
                  <a:srgbClr val="FFC000"/>
                </a:solidFill>
                <a:latin typeface="Calibri"/>
              </a:rPr>
              <a:t> </a:t>
            </a:r>
            <a:r>
              <a:rPr lang="en-US" altLang="en-US" sz="2400" b="1" dirty="0">
                <a:solidFill>
                  <a:prstClr val="white"/>
                </a:solidFill>
                <a:latin typeface="Calibri"/>
              </a:rPr>
              <a:t>Foreign Qualified</a:t>
            </a:r>
          </a:p>
        </p:txBody>
      </p:sp>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5788" y="28575"/>
            <a:ext cx="1181150" cy="931140"/>
          </a:xfrm>
          <a:prstGeom prst="rect">
            <a:avLst/>
          </a:prstGeom>
        </p:spPr>
      </p:pic>
      <p:sp>
        <p:nvSpPr>
          <p:cNvPr id="53" name="Title 1">
            <a:extLst>
              <a:ext uri="{FF2B5EF4-FFF2-40B4-BE49-F238E27FC236}">
                <a16:creationId xmlns:a16="http://schemas.microsoft.com/office/drawing/2014/main" id="{ED05BEF2-16FF-4298-B76E-B38495C401A0}"/>
              </a:ext>
            </a:extLst>
          </p:cNvPr>
          <p:cNvSpPr txBox="1">
            <a:spLocks/>
          </p:cNvSpPr>
          <p:nvPr/>
        </p:nvSpPr>
        <p:spPr bwMode="auto">
          <a:xfrm>
            <a:off x="-7562" y="194892"/>
            <a:ext cx="3636202" cy="380999"/>
          </a:xfrm>
          <a:prstGeom prst="snip2DiagRect">
            <a:avLst/>
          </a:prstGeom>
          <a:solidFill>
            <a:srgbClr val="FFC000"/>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defRPr/>
            </a:pPr>
            <a:r>
              <a:rPr lang="en-US" altLang="en-US" sz="2800"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NUST FACULTY</a:t>
            </a:r>
          </a:p>
        </p:txBody>
      </p:sp>
      <p:grpSp>
        <p:nvGrpSpPr>
          <p:cNvPr id="54" name="Group 53"/>
          <p:cNvGrpSpPr/>
          <p:nvPr/>
        </p:nvGrpSpPr>
        <p:grpSpPr>
          <a:xfrm>
            <a:off x="780387" y="2800224"/>
            <a:ext cx="3405188" cy="649966"/>
            <a:chOff x="5029200" y="2245634"/>
            <a:chExt cx="3405188" cy="649966"/>
          </a:xfrm>
        </p:grpSpPr>
        <p:pic>
          <p:nvPicPr>
            <p:cNvPr id="57" name="Picture 8" descr="Image result for england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2245634"/>
              <a:ext cx="1398588" cy="649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4" name="TextBox 3"/>
            <p:cNvSpPr txBox="1">
              <a:spLocks noChangeArrowheads="1"/>
            </p:cNvSpPr>
            <p:nvPr/>
          </p:nvSpPr>
          <p:spPr bwMode="auto">
            <a:xfrm>
              <a:off x="6519863" y="2361398"/>
              <a:ext cx="1914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UK = 137</a:t>
              </a:r>
            </a:p>
          </p:txBody>
        </p:sp>
      </p:grpSp>
      <p:grpSp>
        <p:nvGrpSpPr>
          <p:cNvPr id="65" name="Group 64"/>
          <p:cNvGrpSpPr/>
          <p:nvPr/>
        </p:nvGrpSpPr>
        <p:grpSpPr>
          <a:xfrm>
            <a:off x="780387" y="3672147"/>
            <a:ext cx="3384550" cy="669889"/>
            <a:chOff x="5029200" y="2917861"/>
            <a:chExt cx="3384550" cy="669889"/>
          </a:xfrm>
        </p:grpSpPr>
        <p:pic>
          <p:nvPicPr>
            <p:cNvPr id="66" name="Picture 10" descr="Image result for USA 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2917861"/>
              <a:ext cx="1377950" cy="669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7" name="TextBox 3"/>
            <p:cNvSpPr txBox="1">
              <a:spLocks noChangeArrowheads="1"/>
            </p:cNvSpPr>
            <p:nvPr/>
          </p:nvSpPr>
          <p:spPr bwMode="auto">
            <a:xfrm>
              <a:off x="6499225" y="3054350"/>
              <a:ext cx="1914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USA = 87</a:t>
              </a:r>
            </a:p>
          </p:txBody>
        </p:sp>
      </p:grpSp>
      <p:grpSp>
        <p:nvGrpSpPr>
          <p:cNvPr id="68" name="Group 67"/>
          <p:cNvGrpSpPr/>
          <p:nvPr/>
        </p:nvGrpSpPr>
        <p:grpSpPr>
          <a:xfrm>
            <a:off x="748696" y="4524583"/>
            <a:ext cx="3640136" cy="720725"/>
            <a:chOff x="482600" y="2268538"/>
            <a:chExt cx="3640136" cy="720725"/>
          </a:xfrm>
        </p:grpSpPr>
        <p:pic>
          <p:nvPicPr>
            <p:cNvPr id="69"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600" y="2268538"/>
              <a:ext cx="1417638" cy="720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0" name="TextBox 6"/>
            <p:cNvSpPr txBox="1">
              <a:spLocks noChangeArrowheads="1"/>
            </p:cNvSpPr>
            <p:nvPr/>
          </p:nvSpPr>
          <p:spPr bwMode="auto">
            <a:xfrm>
              <a:off x="1989136" y="2436753"/>
              <a:ext cx="2133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China = 73</a:t>
              </a:r>
              <a:endParaRPr lang="en-US" altLang="en-US" sz="2200" dirty="0">
                <a:solidFill>
                  <a:prstClr val="white"/>
                </a:solidFill>
                <a:latin typeface="Calibri"/>
              </a:endParaRPr>
            </a:p>
          </p:txBody>
        </p:sp>
      </p:grpSp>
      <p:grpSp>
        <p:nvGrpSpPr>
          <p:cNvPr id="71" name="Group 70"/>
          <p:cNvGrpSpPr/>
          <p:nvPr/>
        </p:nvGrpSpPr>
        <p:grpSpPr>
          <a:xfrm>
            <a:off x="748696" y="5454400"/>
            <a:ext cx="3834478" cy="827711"/>
            <a:chOff x="8481341" y="4018809"/>
            <a:chExt cx="3834478" cy="827711"/>
          </a:xfrm>
        </p:grpSpPr>
        <p:sp>
          <p:nvSpPr>
            <p:cNvPr id="72" name="TextBox 6"/>
            <p:cNvSpPr txBox="1">
              <a:spLocks noChangeArrowheads="1"/>
            </p:cNvSpPr>
            <p:nvPr/>
          </p:nvSpPr>
          <p:spPr bwMode="auto">
            <a:xfrm>
              <a:off x="10031810" y="4018809"/>
              <a:ext cx="22840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South</a:t>
              </a:r>
            </a:p>
            <a:p>
              <a:pPr>
                <a:spcBef>
                  <a:spcPct val="0"/>
                </a:spcBef>
                <a:buFontTx/>
                <a:buNone/>
                <a:defRPr/>
              </a:pPr>
              <a:r>
                <a:rPr lang="en-US" altLang="en-US" sz="2200" b="1" dirty="0">
                  <a:solidFill>
                    <a:prstClr val="white"/>
                  </a:solidFill>
                  <a:latin typeface="Calibri"/>
                </a:rPr>
                <a:t>Korea = 43</a:t>
              </a:r>
              <a:endParaRPr lang="en-US" altLang="en-US" sz="2200" dirty="0">
                <a:solidFill>
                  <a:prstClr val="white"/>
                </a:solidFill>
                <a:latin typeface="Calibri"/>
              </a:endParaRPr>
            </a:p>
          </p:txBody>
        </p:sp>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1341" y="4019181"/>
              <a:ext cx="1408809" cy="827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74" name="Group 73"/>
          <p:cNvGrpSpPr/>
          <p:nvPr/>
        </p:nvGrpSpPr>
        <p:grpSpPr>
          <a:xfrm>
            <a:off x="4147845" y="2773501"/>
            <a:ext cx="3362012" cy="703412"/>
            <a:chOff x="549165" y="3757353"/>
            <a:chExt cx="3362012" cy="703412"/>
          </a:xfrm>
        </p:grpSpPr>
        <p:sp>
          <p:nvSpPr>
            <p:cNvPr id="75" name="TextBox 3"/>
            <p:cNvSpPr txBox="1">
              <a:spLocks noChangeArrowheads="1"/>
            </p:cNvSpPr>
            <p:nvPr/>
          </p:nvSpPr>
          <p:spPr bwMode="auto">
            <a:xfrm>
              <a:off x="1996652" y="3877478"/>
              <a:ext cx="1914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Germany = 50</a:t>
              </a:r>
            </a:p>
          </p:txBody>
        </p:sp>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15794" y="3390724"/>
              <a:ext cx="703412" cy="1436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77" name="Group 76"/>
          <p:cNvGrpSpPr/>
          <p:nvPr/>
        </p:nvGrpSpPr>
        <p:grpSpPr>
          <a:xfrm>
            <a:off x="4185576" y="3774438"/>
            <a:ext cx="3406775" cy="660247"/>
            <a:chOff x="5027613" y="4505324"/>
            <a:chExt cx="3406775" cy="660247"/>
          </a:xfrm>
        </p:grpSpPr>
        <p:pic>
          <p:nvPicPr>
            <p:cNvPr id="78" name="Picture 14" descr="Image result for malaysia fl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7613" y="4505324"/>
              <a:ext cx="1416492" cy="660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9" name="TextBox 3"/>
            <p:cNvSpPr txBox="1">
              <a:spLocks noChangeArrowheads="1"/>
            </p:cNvSpPr>
            <p:nvPr/>
          </p:nvSpPr>
          <p:spPr bwMode="auto">
            <a:xfrm>
              <a:off x="6519863" y="4572764"/>
              <a:ext cx="1914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Malaysia = 49</a:t>
              </a:r>
            </a:p>
          </p:txBody>
        </p:sp>
      </p:grpSp>
      <p:grpSp>
        <p:nvGrpSpPr>
          <p:cNvPr id="80" name="Group 79"/>
          <p:cNvGrpSpPr/>
          <p:nvPr/>
        </p:nvGrpSpPr>
        <p:grpSpPr>
          <a:xfrm>
            <a:off x="4164937" y="4651396"/>
            <a:ext cx="3609194" cy="708025"/>
            <a:chOff x="528638" y="4087813"/>
            <a:chExt cx="3609194" cy="708025"/>
          </a:xfrm>
        </p:grpSpPr>
        <p:pic>
          <p:nvPicPr>
            <p:cNvPr id="8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38" y="4087813"/>
              <a:ext cx="1417637" cy="70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2" name="TextBox 6"/>
            <p:cNvSpPr txBox="1">
              <a:spLocks noChangeArrowheads="1"/>
            </p:cNvSpPr>
            <p:nvPr/>
          </p:nvSpPr>
          <p:spPr bwMode="auto">
            <a:xfrm>
              <a:off x="2004232" y="4241770"/>
              <a:ext cx="2133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Australia = 32</a:t>
              </a:r>
              <a:endParaRPr lang="en-US" altLang="en-US" sz="2200" dirty="0">
                <a:solidFill>
                  <a:prstClr val="white"/>
                </a:solidFill>
                <a:latin typeface="Calibri"/>
              </a:endParaRPr>
            </a:p>
          </p:txBody>
        </p:sp>
      </p:grpSp>
      <p:grpSp>
        <p:nvGrpSpPr>
          <p:cNvPr id="83" name="Group 82"/>
          <p:cNvGrpSpPr/>
          <p:nvPr/>
        </p:nvGrpSpPr>
        <p:grpSpPr>
          <a:xfrm>
            <a:off x="4147845" y="5579494"/>
            <a:ext cx="3351194" cy="735453"/>
            <a:chOff x="549166" y="4768559"/>
            <a:chExt cx="3351194" cy="735453"/>
          </a:xfrm>
        </p:grpSpPr>
        <p:sp>
          <p:nvSpPr>
            <p:cNvPr id="84" name="TextBox 3"/>
            <p:cNvSpPr txBox="1">
              <a:spLocks noChangeArrowheads="1"/>
            </p:cNvSpPr>
            <p:nvPr/>
          </p:nvSpPr>
          <p:spPr bwMode="auto">
            <a:xfrm>
              <a:off x="1985835" y="4876800"/>
              <a:ext cx="1914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France = 27</a:t>
              </a:r>
            </a:p>
          </p:txBody>
        </p:sp>
        <p:pic>
          <p:nvPicPr>
            <p:cNvPr id="85" name="Picture 8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9166" y="4768559"/>
              <a:ext cx="1399053" cy="735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86" name="Group 85"/>
          <p:cNvGrpSpPr/>
          <p:nvPr/>
        </p:nvGrpSpPr>
        <p:grpSpPr>
          <a:xfrm>
            <a:off x="8317808" y="2779725"/>
            <a:ext cx="3411647" cy="703413"/>
            <a:chOff x="549165" y="5454054"/>
            <a:chExt cx="3411647" cy="703413"/>
          </a:xfrm>
        </p:grpSpPr>
        <p:sp>
          <p:nvSpPr>
            <p:cNvPr id="87" name="TextBox 3"/>
            <p:cNvSpPr txBox="1">
              <a:spLocks noChangeArrowheads="1"/>
            </p:cNvSpPr>
            <p:nvPr/>
          </p:nvSpPr>
          <p:spPr bwMode="auto">
            <a:xfrm>
              <a:off x="2046287" y="5648708"/>
              <a:ext cx="1914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Italy =  22</a:t>
              </a:r>
            </a:p>
          </p:txBody>
        </p:sp>
        <p:pic>
          <p:nvPicPr>
            <p:cNvPr id="88" name="Picture 8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9165" y="5454054"/>
              <a:ext cx="1390650" cy="703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89" name="Group 88"/>
          <p:cNvGrpSpPr/>
          <p:nvPr/>
        </p:nvGrpSpPr>
        <p:grpSpPr>
          <a:xfrm>
            <a:off x="8274469" y="3736834"/>
            <a:ext cx="3349111" cy="735453"/>
            <a:chOff x="551249" y="4768559"/>
            <a:chExt cx="3349111" cy="735453"/>
          </a:xfrm>
        </p:grpSpPr>
        <p:sp>
          <p:nvSpPr>
            <p:cNvPr id="90" name="TextBox 3"/>
            <p:cNvSpPr txBox="1">
              <a:spLocks noChangeArrowheads="1"/>
            </p:cNvSpPr>
            <p:nvPr/>
          </p:nvSpPr>
          <p:spPr bwMode="auto">
            <a:xfrm>
              <a:off x="1985835" y="4876800"/>
              <a:ext cx="1914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 Sweden = 17</a:t>
              </a:r>
            </a:p>
          </p:txBody>
        </p:sp>
        <p:pic>
          <p:nvPicPr>
            <p:cNvPr id="91" name="Picture 9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1249" y="4768559"/>
              <a:ext cx="1394886" cy="735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92" name="Group 91"/>
          <p:cNvGrpSpPr/>
          <p:nvPr/>
        </p:nvGrpSpPr>
        <p:grpSpPr>
          <a:xfrm>
            <a:off x="8274469" y="4669502"/>
            <a:ext cx="3674061" cy="720725"/>
            <a:chOff x="562879" y="2268538"/>
            <a:chExt cx="3674061" cy="720725"/>
          </a:xfrm>
        </p:grpSpPr>
        <p:pic>
          <p:nvPicPr>
            <p:cNvPr id="93" name="Picture 21"/>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62879" y="2268538"/>
              <a:ext cx="1395741" cy="720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4" name="TextBox 6"/>
            <p:cNvSpPr txBox="1">
              <a:spLocks noChangeArrowheads="1"/>
            </p:cNvSpPr>
            <p:nvPr/>
          </p:nvSpPr>
          <p:spPr bwMode="auto">
            <a:xfrm>
              <a:off x="2103340" y="2404388"/>
              <a:ext cx="2133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Canada = 14</a:t>
              </a:r>
              <a:endParaRPr lang="en-US" altLang="en-US" sz="2200" dirty="0">
                <a:solidFill>
                  <a:prstClr val="white"/>
                </a:solidFill>
                <a:latin typeface="Calibri"/>
              </a:endParaRPr>
            </a:p>
          </p:txBody>
        </p:sp>
      </p:grpSp>
      <p:grpSp>
        <p:nvGrpSpPr>
          <p:cNvPr id="95" name="Group 94"/>
          <p:cNvGrpSpPr/>
          <p:nvPr/>
        </p:nvGrpSpPr>
        <p:grpSpPr>
          <a:xfrm>
            <a:off x="8274470" y="5537096"/>
            <a:ext cx="3430557" cy="792110"/>
            <a:chOff x="5029201" y="5978527"/>
            <a:chExt cx="3430557" cy="792110"/>
          </a:xfrm>
        </p:grpSpPr>
        <p:pic>
          <p:nvPicPr>
            <p:cNvPr id="96" name="Picture 14" descr="Image result for world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29201" y="5978527"/>
              <a:ext cx="1394886" cy="792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7" name="TextBox 3"/>
            <p:cNvSpPr txBox="1">
              <a:spLocks noChangeArrowheads="1"/>
            </p:cNvSpPr>
            <p:nvPr/>
          </p:nvSpPr>
          <p:spPr bwMode="auto">
            <a:xfrm>
              <a:off x="6545233" y="6189173"/>
              <a:ext cx="1914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2200" b="1" dirty="0">
                  <a:solidFill>
                    <a:prstClr val="white"/>
                  </a:solidFill>
                  <a:latin typeface="Calibri"/>
                </a:rPr>
                <a:t>Others =  127</a:t>
              </a:r>
            </a:p>
          </p:txBody>
        </p:sp>
      </p:grpSp>
      <p:sp>
        <p:nvSpPr>
          <p:cNvPr id="4" name="Slide Number Placeholder 3">
            <a:extLst>
              <a:ext uri="{FF2B5EF4-FFF2-40B4-BE49-F238E27FC236}">
                <a16:creationId xmlns:a16="http://schemas.microsoft.com/office/drawing/2014/main" id="{4C237C9B-DC3A-7040-9DB7-033CF913B910}"/>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11</a:t>
            </a:fld>
            <a:endParaRPr lang="en-US">
              <a:solidFill>
                <a:srgbClr val="000000">
                  <a:tint val="75000"/>
                </a:srgbClr>
              </a:solidFill>
            </a:endParaRPr>
          </a:p>
        </p:txBody>
      </p:sp>
      <p:sp>
        <p:nvSpPr>
          <p:cNvPr id="2" name="Rectangle 1"/>
          <p:cNvSpPr/>
          <p:nvPr/>
        </p:nvSpPr>
        <p:spPr>
          <a:xfrm>
            <a:off x="11455704" y="6314946"/>
            <a:ext cx="622286" cy="369332"/>
          </a:xfrm>
          <a:prstGeom prst="rect">
            <a:avLst/>
          </a:prstGeom>
        </p:spPr>
        <p:txBody>
          <a:bodyPr wrap="none">
            <a:spAutoFit/>
          </a:bodyPr>
          <a:lstStyle/>
          <a:p>
            <a:r>
              <a:rPr lang="en-US" dirty="0">
                <a:hlinkClick r:id="rId17" action="ppaction://hlinksldjump"/>
              </a:rPr>
              <a:t>Back</a:t>
            </a:r>
            <a:endParaRPr lang="en-US" dirty="0"/>
          </a:p>
        </p:txBody>
      </p:sp>
    </p:spTree>
    <p:extLst>
      <p:ext uri="{BB962C8B-B14F-4D97-AF65-F5344CB8AC3E}">
        <p14:creationId xmlns:p14="http://schemas.microsoft.com/office/powerpoint/2010/main" val="369255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Bef>
                <a:spcPct val="0"/>
              </a:spcBef>
              <a:spcAft>
                <a:spcPct val="0"/>
              </a:spcAft>
              <a:defRPr/>
            </a:pPr>
            <a:fld id="{96E69268-9C8B-4EBF-A9EE-DC5DC2D48DC3}" type="slidenum">
              <a:rPr lang="en-US">
                <a:solidFill>
                  <a:srgbClr val="000000">
                    <a:tint val="75000"/>
                  </a:srgbClr>
                </a:solidFill>
                <a:latin typeface="Calibri" pitchFamily="34" charset="0"/>
                <a:cs typeface="Arial" pitchFamily="34" charset="0"/>
              </a:rPr>
              <a:pPr fontAlgn="base">
                <a:spcBef>
                  <a:spcPct val="0"/>
                </a:spcBef>
                <a:spcAft>
                  <a:spcPct val="0"/>
                </a:spcAft>
                <a:defRPr/>
              </a:pPr>
              <a:t>12</a:t>
            </a:fld>
            <a:endParaRPr lang="en-US">
              <a:solidFill>
                <a:srgbClr val="000000">
                  <a:tint val="75000"/>
                </a:srgbClr>
              </a:solidFill>
              <a:latin typeface="Calibri" pitchFamily="34" charset="0"/>
              <a:cs typeface="Arial" pitchFamily="34" charset="0"/>
            </a:endParaRPr>
          </a:p>
        </p:txBody>
      </p:sp>
      <p:pic>
        <p:nvPicPr>
          <p:cNvPr id="5" name="Picture 4" descr="9267.png"/>
          <p:cNvPicPr>
            <a:picLocks noChangeAspect="1"/>
          </p:cNvPicPr>
          <p:nvPr/>
        </p:nvPicPr>
        <p:blipFill>
          <a:blip r:embed="rId2" cstate="print"/>
          <a:stretch>
            <a:fillRect/>
          </a:stretch>
        </p:blipFill>
        <p:spPr>
          <a:xfrm>
            <a:off x="228601" y="0"/>
            <a:ext cx="11734799" cy="6950116"/>
          </a:xfrm>
          <a:prstGeom prst="rect">
            <a:avLst/>
          </a:prstGeom>
          <a:effectLst>
            <a:outerShdw blurRad="50800" dist="38100" dir="2700000" sx="102000" sy="102000" algn="tl" rotWithShape="0">
              <a:prstClr val="black">
                <a:alpha val="40000"/>
              </a:prstClr>
            </a:outerShdw>
          </a:effectLst>
        </p:spPr>
      </p:pic>
      <p:sp>
        <p:nvSpPr>
          <p:cNvPr id="53" name="Rectangle 52"/>
          <p:cNvSpPr/>
          <p:nvPr/>
        </p:nvSpPr>
        <p:spPr>
          <a:xfrm>
            <a:off x="152400" y="5105400"/>
            <a:ext cx="3200400" cy="14478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prstClr val="white"/>
              </a:solidFill>
              <a:latin typeface="Calibri"/>
            </a:endParaRPr>
          </a:p>
        </p:txBody>
      </p:sp>
      <p:sp>
        <p:nvSpPr>
          <p:cNvPr id="52" name="TextBox 51"/>
          <p:cNvSpPr txBox="1"/>
          <p:nvPr/>
        </p:nvSpPr>
        <p:spPr>
          <a:xfrm>
            <a:off x="90354" y="5152707"/>
            <a:ext cx="3491703" cy="1384714"/>
          </a:xfrm>
          <a:prstGeom prst="rect">
            <a:avLst/>
          </a:prstGeom>
          <a:noFill/>
          <a:ln>
            <a:noFill/>
          </a:ln>
        </p:spPr>
        <p:txBody>
          <a:bodyPr wrap="square" lIns="91416" tIns="45708" rIns="91416" bIns="45708" rtlCol="0" anchor="ctr">
            <a:spAutoFit/>
          </a:bodyPr>
          <a:lstStyle/>
          <a:p>
            <a:pPr algn="ctr" fontAlgn="base">
              <a:spcBef>
                <a:spcPct val="0"/>
              </a:spcBef>
              <a:spcAft>
                <a:spcPct val="0"/>
              </a:spcAft>
              <a:defRPr/>
            </a:pPr>
            <a:r>
              <a:rPr lang="en-US" sz="3999" b="1" spc="-300" dirty="0">
                <a:solidFill>
                  <a:srgbClr val="C00000"/>
                </a:solidFill>
                <a:latin typeface="Arial" panose="020B0604020202020204" pitchFamily="34" charset="0"/>
                <a:ea typeface="Roboto" pitchFamily="2" charset="0"/>
                <a:cs typeface="Arial" panose="020B0604020202020204" pitchFamily="34" charset="0"/>
              </a:rPr>
              <a:t>203</a:t>
            </a:r>
            <a:r>
              <a:rPr lang="en-US" sz="3999" b="1" spc="-300" dirty="0">
                <a:solidFill>
                  <a:srgbClr val="C00000"/>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ea typeface="Roboto" pitchFamily="2" charset="0"/>
                <a:cs typeface="Arial" panose="020B0604020202020204" pitchFamily="34" charset="0"/>
              </a:rPr>
              <a:t>Institutions in</a:t>
            </a:r>
            <a:r>
              <a:rPr lang="en-US" sz="3199" dirty="0">
                <a:solidFill>
                  <a:prstClr val="black"/>
                </a:solidFill>
                <a:latin typeface="Arial" panose="020B0604020202020204" pitchFamily="34" charset="0"/>
                <a:ea typeface="微软雅黑"/>
                <a:cs typeface="Arial" panose="020B0604020202020204" pitchFamily="34" charset="0"/>
              </a:rPr>
              <a:t> </a:t>
            </a:r>
            <a:endParaRPr lang="en-US" sz="3199"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algn="ctr" fontAlgn="base">
              <a:spcBef>
                <a:spcPct val="0"/>
              </a:spcBef>
              <a:spcAft>
                <a:spcPct val="0"/>
              </a:spcAft>
              <a:defRPr/>
            </a:pPr>
            <a:r>
              <a:rPr lang="en-US" sz="3999" b="1" spc="-300" dirty="0">
                <a:solidFill>
                  <a:srgbClr val="C00000"/>
                </a:solidFill>
                <a:latin typeface="Arial" panose="020B0604020202020204" pitchFamily="34" charset="0"/>
                <a:ea typeface="Roboto" pitchFamily="2" charset="0"/>
                <a:cs typeface="Arial" panose="020B0604020202020204" pitchFamily="34" charset="0"/>
              </a:rPr>
              <a:t>     48</a:t>
            </a:r>
            <a:r>
              <a:rPr lang="en-US" sz="4399" b="1" spc="-300" dirty="0">
                <a:solidFill>
                  <a:srgbClr val="159192"/>
                </a:solidFill>
                <a:latin typeface="Arial" panose="020B0604020202020204" pitchFamily="34" charset="0"/>
                <a:cs typeface="Arial" panose="020B0604020202020204" pitchFamily="34" charset="0"/>
              </a:rPr>
              <a:t> </a:t>
            </a:r>
            <a:r>
              <a:rPr lang="en-US" sz="4399" b="1" spc="-300" dirty="0">
                <a:solidFill>
                  <a:prstClr val="black"/>
                </a:solidFill>
                <a:latin typeface="Arial" panose="020B0604020202020204" pitchFamily="34" charset="0"/>
                <a:cs typeface="Arial" panose="020B0604020202020204" pitchFamily="34" charset="0"/>
              </a:rPr>
              <a:t> </a:t>
            </a:r>
            <a:r>
              <a:rPr lang="en-US" sz="2800" spc="-300" dirty="0">
                <a:solidFill>
                  <a:prstClr val="black"/>
                </a:solidFill>
                <a:latin typeface="Arial" panose="020B0604020202020204" pitchFamily="34" charset="0"/>
                <a:ea typeface="Roboto" pitchFamily="2" charset="0"/>
                <a:cs typeface="Arial" panose="020B0604020202020204" pitchFamily="34" charset="0"/>
              </a:rPr>
              <a:t>Co</a:t>
            </a:r>
            <a:r>
              <a:rPr lang="en-US" sz="2800" dirty="0">
                <a:solidFill>
                  <a:prstClr val="black"/>
                </a:solidFill>
                <a:latin typeface="Arial" panose="020B0604020202020204" pitchFamily="34" charset="0"/>
                <a:ea typeface="Roboto" pitchFamily="2" charset="0"/>
                <a:cs typeface="Arial" panose="020B0604020202020204" pitchFamily="34" charset="0"/>
              </a:rPr>
              <a:t>untries</a:t>
            </a:r>
          </a:p>
        </p:txBody>
      </p:sp>
      <p:sp>
        <p:nvSpPr>
          <p:cNvPr id="55" name="Freeform 54"/>
          <p:cNvSpPr>
            <a:spLocks noEditPoints="1"/>
          </p:cNvSpPr>
          <p:nvPr/>
        </p:nvSpPr>
        <p:spPr bwMode="auto">
          <a:xfrm>
            <a:off x="2286000" y="2112523"/>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57" name="Freeform 56"/>
          <p:cNvSpPr>
            <a:spLocks noEditPoints="1"/>
          </p:cNvSpPr>
          <p:nvPr/>
        </p:nvSpPr>
        <p:spPr bwMode="auto">
          <a:xfrm>
            <a:off x="2363356" y="28785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58" name="Freeform 57"/>
          <p:cNvSpPr>
            <a:spLocks noEditPoints="1"/>
          </p:cNvSpPr>
          <p:nvPr/>
        </p:nvSpPr>
        <p:spPr bwMode="auto">
          <a:xfrm>
            <a:off x="2744356" y="34119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59" name="Freeform 58"/>
          <p:cNvSpPr>
            <a:spLocks noEditPoints="1"/>
          </p:cNvSpPr>
          <p:nvPr/>
        </p:nvSpPr>
        <p:spPr bwMode="auto">
          <a:xfrm>
            <a:off x="3887357" y="4267200"/>
            <a:ext cx="261265" cy="457200"/>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61" name="Freeform 60"/>
          <p:cNvSpPr>
            <a:spLocks noEditPoints="1"/>
          </p:cNvSpPr>
          <p:nvPr/>
        </p:nvSpPr>
        <p:spPr bwMode="auto">
          <a:xfrm>
            <a:off x="5411356" y="21165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62" name="Freeform 61"/>
          <p:cNvSpPr>
            <a:spLocks noEditPoints="1"/>
          </p:cNvSpPr>
          <p:nvPr/>
        </p:nvSpPr>
        <p:spPr bwMode="auto">
          <a:xfrm>
            <a:off x="5487556" y="25737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63" name="Freeform 62"/>
          <p:cNvSpPr>
            <a:spLocks noEditPoints="1"/>
          </p:cNvSpPr>
          <p:nvPr/>
        </p:nvSpPr>
        <p:spPr bwMode="auto">
          <a:xfrm>
            <a:off x="5715000" y="2419362"/>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64" name="Freeform 63"/>
          <p:cNvSpPr>
            <a:spLocks noEditPoints="1"/>
          </p:cNvSpPr>
          <p:nvPr/>
        </p:nvSpPr>
        <p:spPr bwMode="auto">
          <a:xfrm>
            <a:off x="5410200" y="2971801"/>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65" name="Freeform 64"/>
          <p:cNvSpPr>
            <a:spLocks noEditPoints="1"/>
          </p:cNvSpPr>
          <p:nvPr/>
        </p:nvSpPr>
        <p:spPr bwMode="auto">
          <a:xfrm>
            <a:off x="5715000" y="2819401"/>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67" name="Freeform 66"/>
          <p:cNvSpPr>
            <a:spLocks noEditPoints="1"/>
          </p:cNvSpPr>
          <p:nvPr/>
        </p:nvSpPr>
        <p:spPr bwMode="auto">
          <a:xfrm>
            <a:off x="5335156" y="31071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68" name="Freeform 67"/>
          <p:cNvSpPr>
            <a:spLocks noEditPoints="1"/>
          </p:cNvSpPr>
          <p:nvPr/>
        </p:nvSpPr>
        <p:spPr bwMode="auto">
          <a:xfrm>
            <a:off x="10896600" y="5334001"/>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69" name="Freeform 68"/>
          <p:cNvSpPr>
            <a:spLocks noEditPoints="1"/>
          </p:cNvSpPr>
          <p:nvPr/>
        </p:nvSpPr>
        <p:spPr bwMode="auto">
          <a:xfrm>
            <a:off x="9906000" y="2724162"/>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71" name="Freeform 70"/>
          <p:cNvSpPr>
            <a:spLocks noEditPoints="1"/>
          </p:cNvSpPr>
          <p:nvPr/>
        </p:nvSpPr>
        <p:spPr bwMode="auto">
          <a:xfrm>
            <a:off x="9525000" y="26670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72" name="Freeform 71"/>
          <p:cNvSpPr>
            <a:spLocks noEditPoints="1"/>
          </p:cNvSpPr>
          <p:nvPr/>
        </p:nvSpPr>
        <p:spPr bwMode="auto">
          <a:xfrm>
            <a:off x="9068956" y="26499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73" name="Freeform 72"/>
          <p:cNvSpPr>
            <a:spLocks noEditPoints="1"/>
          </p:cNvSpPr>
          <p:nvPr/>
        </p:nvSpPr>
        <p:spPr bwMode="auto">
          <a:xfrm>
            <a:off x="9678556" y="46482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74" name="Freeform 73"/>
          <p:cNvSpPr>
            <a:spLocks noEditPoints="1"/>
          </p:cNvSpPr>
          <p:nvPr/>
        </p:nvSpPr>
        <p:spPr bwMode="auto">
          <a:xfrm>
            <a:off x="9144000" y="3867162"/>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75" name="Freeform 74"/>
          <p:cNvSpPr>
            <a:spLocks noEditPoints="1"/>
          </p:cNvSpPr>
          <p:nvPr/>
        </p:nvSpPr>
        <p:spPr bwMode="auto">
          <a:xfrm>
            <a:off x="8839200" y="3409962"/>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76" name="Freeform 75"/>
          <p:cNvSpPr>
            <a:spLocks noEditPoints="1"/>
          </p:cNvSpPr>
          <p:nvPr/>
        </p:nvSpPr>
        <p:spPr bwMode="auto">
          <a:xfrm>
            <a:off x="8610600" y="2343162"/>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77" name="Freeform 76"/>
          <p:cNvSpPr>
            <a:spLocks noEditPoints="1"/>
          </p:cNvSpPr>
          <p:nvPr/>
        </p:nvSpPr>
        <p:spPr bwMode="auto">
          <a:xfrm>
            <a:off x="9296400" y="1962162"/>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78" name="Freeform 77"/>
          <p:cNvSpPr>
            <a:spLocks noEditPoints="1"/>
          </p:cNvSpPr>
          <p:nvPr/>
        </p:nvSpPr>
        <p:spPr bwMode="auto">
          <a:xfrm>
            <a:off x="8687956" y="38691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79" name="Freeform 78"/>
          <p:cNvSpPr>
            <a:spLocks noEditPoints="1"/>
          </p:cNvSpPr>
          <p:nvPr/>
        </p:nvSpPr>
        <p:spPr bwMode="auto">
          <a:xfrm>
            <a:off x="5716156" y="37167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80" name="Freeform 79"/>
          <p:cNvSpPr>
            <a:spLocks noEditPoints="1"/>
          </p:cNvSpPr>
          <p:nvPr/>
        </p:nvSpPr>
        <p:spPr bwMode="auto">
          <a:xfrm>
            <a:off x="5867400" y="37167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81" name="Freeform 80"/>
          <p:cNvSpPr>
            <a:spLocks noEditPoints="1"/>
          </p:cNvSpPr>
          <p:nvPr/>
        </p:nvSpPr>
        <p:spPr bwMode="auto">
          <a:xfrm>
            <a:off x="6096000" y="34119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82" name="Freeform 81"/>
          <p:cNvSpPr>
            <a:spLocks noEditPoints="1"/>
          </p:cNvSpPr>
          <p:nvPr/>
        </p:nvSpPr>
        <p:spPr bwMode="auto">
          <a:xfrm>
            <a:off x="6935356" y="32004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83" name="Freeform 82"/>
          <p:cNvSpPr>
            <a:spLocks noEditPoints="1"/>
          </p:cNvSpPr>
          <p:nvPr/>
        </p:nvSpPr>
        <p:spPr bwMode="auto">
          <a:xfrm>
            <a:off x="7316356" y="30480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84" name="Freeform 83"/>
          <p:cNvSpPr>
            <a:spLocks noEditPoints="1"/>
          </p:cNvSpPr>
          <p:nvPr/>
        </p:nvSpPr>
        <p:spPr bwMode="auto">
          <a:xfrm>
            <a:off x="7772400" y="31242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85" name="Freeform 84"/>
          <p:cNvSpPr>
            <a:spLocks noEditPoints="1"/>
          </p:cNvSpPr>
          <p:nvPr/>
        </p:nvSpPr>
        <p:spPr bwMode="auto">
          <a:xfrm>
            <a:off x="6248400" y="23451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86" name="Freeform 85"/>
          <p:cNvSpPr>
            <a:spLocks noEditPoints="1"/>
          </p:cNvSpPr>
          <p:nvPr/>
        </p:nvSpPr>
        <p:spPr bwMode="auto">
          <a:xfrm>
            <a:off x="6401956" y="19050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87" name="Freeform 86"/>
          <p:cNvSpPr>
            <a:spLocks noEditPoints="1"/>
          </p:cNvSpPr>
          <p:nvPr/>
        </p:nvSpPr>
        <p:spPr bwMode="auto">
          <a:xfrm>
            <a:off x="6781800" y="24384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88" name="Freeform 87"/>
          <p:cNvSpPr>
            <a:spLocks noEditPoints="1"/>
          </p:cNvSpPr>
          <p:nvPr/>
        </p:nvSpPr>
        <p:spPr bwMode="auto">
          <a:xfrm>
            <a:off x="7316356" y="26670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89" name="Freeform 88"/>
          <p:cNvSpPr>
            <a:spLocks noEditPoints="1"/>
          </p:cNvSpPr>
          <p:nvPr/>
        </p:nvSpPr>
        <p:spPr bwMode="auto">
          <a:xfrm>
            <a:off x="6096000" y="2590801"/>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90" name="Freeform 89"/>
          <p:cNvSpPr>
            <a:spLocks noEditPoints="1"/>
          </p:cNvSpPr>
          <p:nvPr/>
        </p:nvSpPr>
        <p:spPr bwMode="auto">
          <a:xfrm>
            <a:off x="6781800" y="2971801"/>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91" name="Freeform 90"/>
          <p:cNvSpPr>
            <a:spLocks noEditPoints="1"/>
          </p:cNvSpPr>
          <p:nvPr/>
        </p:nvSpPr>
        <p:spPr bwMode="auto">
          <a:xfrm>
            <a:off x="7010400" y="2590801"/>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92" name="Freeform 91"/>
          <p:cNvSpPr>
            <a:spLocks noEditPoints="1"/>
          </p:cNvSpPr>
          <p:nvPr/>
        </p:nvSpPr>
        <p:spPr bwMode="auto">
          <a:xfrm>
            <a:off x="7543800" y="2438401"/>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93" name="Freeform 92"/>
          <p:cNvSpPr>
            <a:spLocks noEditPoints="1"/>
          </p:cNvSpPr>
          <p:nvPr/>
        </p:nvSpPr>
        <p:spPr bwMode="auto">
          <a:xfrm>
            <a:off x="7010400" y="1981201"/>
            <a:ext cx="228600" cy="400039"/>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00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94" name="Freeform 93"/>
          <p:cNvSpPr>
            <a:spLocks noEditPoints="1"/>
          </p:cNvSpPr>
          <p:nvPr/>
        </p:nvSpPr>
        <p:spPr bwMode="auto">
          <a:xfrm>
            <a:off x="5944756" y="22098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95" name="Freeform 94"/>
          <p:cNvSpPr>
            <a:spLocks noEditPoints="1"/>
          </p:cNvSpPr>
          <p:nvPr/>
        </p:nvSpPr>
        <p:spPr bwMode="auto">
          <a:xfrm>
            <a:off x="6097156" y="19641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96" name="Freeform 95"/>
          <p:cNvSpPr>
            <a:spLocks noEditPoints="1"/>
          </p:cNvSpPr>
          <p:nvPr/>
        </p:nvSpPr>
        <p:spPr bwMode="auto">
          <a:xfrm>
            <a:off x="6324600" y="29547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97" name="Freeform 96"/>
          <p:cNvSpPr>
            <a:spLocks noEditPoints="1"/>
          </p:cNvSpPr>
          <p:nvPr/>
        </p:nvSpPr>
        <p:spPr bwMode="auto">
          <a:xfrm>
            <a:off x="6630556" y="21336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98" name="Freeform 97"/>
          <p:cNvSpPr>
            <a:spLocks noEditPoints="1"/>
          </p:cNvSpPr>
          <p:nvPr/>
        </p:nvSpPr>
        <p:spPr bwMode="auto">
          <a:xfrm>
            <a:off x="6935356" y="16764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99" name="Freeform 98"/>
          <p:cNvSpPr>
            <a:spLocks noEditPoints="1"/>
          </p:cNvSpPr>
          <p:nvPr/>
        </p:nvSpPr>
        <p:spPr bwMode="auto">
          <a:xfrm>
            <a:off x="7240156" y="2209800"/>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00206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100" name="Freeform 99"/>
          <p:cNvSpPr>
            <a:spLocks noEditPoints="1"/>
          </p:cNvSpPr>
          <p:nvPr/>
        </p:nvSpPr>
        <p:spPr bwMode="auto">
          <a:xfrm>
            <a:off x="6325756" y="4935984"/>
            <a:ext cx="227444" cy="398016"/>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rgbClr val="FFFF00"/>
          </a:solidFill>
          <a:ln w="0">
            <a:noFill/>
            <a:prstDash val="solid"/>
            <a:round/>
            <a:headEnd/>
            <a:tailEnd/>
          </a:ln>
        </p:spPr>
        <p:txBody>
          <a:bodyPr vert="horz" wrap="square" lIns="91392" tIns="45696" rIns="91392" bIns="45696" numCol="1" anchor="t" anchorCtr="0" compatLnSpc="1">
            <a:prstTxWarp prst="textNoShape">
              <a:avLst/>
            </a:prstTxWarp>
          </a:bodyPr>
          <a:lstStyle/>
          <a:p>
            <a:pPr defTabSz="1218255">
              <a:defRPr/>
            </a:pPr>
            <a:endParaRPr lang="en-US" sz="2398">
              <a:solidFill>
                <a:prstClr val="black"/>
              </a:solidFill>
              <a:latin typeface="Calibri"/>
              <a:cs typeface="Arial" pitchFamily="34" charset="0"/>
            </a:endParaRPr>
          </a:p>
        </p:txBody>
      </p:sp>
      <p:sp>
        <p:nvSpPr>
          <p:cNvPr id="54" name="TextBox 53">
            <a:extLst>
              <a:ext uri="{FF2B5EF4-FFF2-40B4-BE49-F238E27FC236}">
                <a16:creationId xmlns:a16="http://schemas.microsoft.com/office/drawing/2014/main" id="{9D119574-384D-BBA9-81FB-8108B2D2C145}"/>
              </a:ext>
            </a:extLst>
          </p:cNvPr>
          <p:cNvSpPr txBox="1"/>
          <p:nvPr/>
        </p:nvSpPr>
        <p:spPr>
          <a:xfrm>
            <a:off x="1640698" y="185504"/>
            <a:ext cx="8265302" cy="400039"/>
          </a:xfrm>
          <a:prstGeom prst="rect">
            <a:avLst/>
          </a:prstGeom>
          <a:solidFill>
            <a:srgbClr val="FFC000"/>
          </a:solidFill>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algn="ctr" defTabSz="914126" eaLnBrk="1" fontAlgn="auto" latinLnBrk="0" hangingPunct="1">
              <a:lnSpc>
                <a:spcPct val="100000"/>
              </a:lnSpc>
              <a:spcBef>
                <a:spcPts val="0"/>
              </a:spcBef>
              <a:spcAft>
                <a:spcPts val="0"/>
              </a:spcAft>
              <a:buClrTx/>
              <a:buSzPct val="80000"/>
              <a:buFontTx/>
              <a:buNone/>
              <a:tabLst/>
              <a:defRPr kumimoji="0" sz="3198" b="1" i="0" u="none" strike="noStrike" cap="none" spc="0" normalizeH="0" baseline="0">
                <a:ln>
                  <a:noFill/>
                </a:ln>
                <a:solidFill>
                  <a:prstClr val="black"/>
                </a:solidFill>
                <a:effectLst/>
                <a:uLnTx/>
                <a:uFillTx/>
                <a:latin typeface="Calibri"/>
                <a:ea typeface="Segoe UI Black" panose="020B0A02040204020203" pitchFamily="34" charset="0"/>
                <a:cs typeface="Segoe UI" panose="020B0502040204020203" pitchFamily="34" charset="0"/>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dirty="0">
                <a:latin typeface="Arial" panose="020B0604020202020204" pitchFamily="34" charset="0"/>
                <a:cs typeface="Arial" panose="020B0604020202020204" pitchFamily="34" charset="0"/>
              </a:rPr>
              <a:t>INTERNATIONAL ACADEMIC LINKAGES</a:t>
            </a:r>
          </a:p>
        </p:txBody>
      </p:sp>
      <p:sp>
        <p:nvSpPr>
          <p:cNvPr id="56" name="Rectangle 55">
            <a:extLst>
              <a:ext uri="{FF2B5EF4-FFF2-40B4-BE49-F238E27FC236}">
                <a16:creationId xmlns:a16="http://schemas.microsoft.com/office/drawing/2014/main" id="{A4724422-B2C8-9DC3-996D-5450613324BC}"/>
              </a:ext>
            </a:extLst>
          </p:cNvPr>
          <p:cNvSpPr/>
          <p:nvPr/>
        </p:nvSpPr>
        <p:spPr>
          <a:xfrm>
            <a:off x="-5555" y="6616411"/>
            <a:ext cx="12188825" cy="240697"/>
          </a:xfrm>
          <a:prstGeom prst="rect">
            <a:avLst/>
          </a:prstGeom>
          <a:solidFill>
            <a:srgbClr val="F0C808"/>
          </a:solidFill>
          <a:ln w="12700" cap="flat" cmpd="sng" algn="ctr">
            <a:noFill/>
            <a:prstDash val="solid"/>
            <a:miter lim="800000"/>
          </a:ln>
          <a:effectLst/>
        </p:spPr>
        <p:txBody>
          <a:bodyPr rtlCol="0" anchor="ctr"/>
          <a:lstStyle/>
          <a:p>
            <a:pPr algn="ctr" defTabSz="914126">
              <a:defRPr/>
            </a:pPr>
            <a:endParaRPr lang="en-US" sz="1799" kern="0">
              <a:solidFill>
                <a:prstClr val="white"/>
              </a:solidFill>
              <a:latin typeface="Calibri" panose="020F050202020403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46FFF33-DF25-CFE2-C7AE-22642D42E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 y="0"/>
            <a:ext cx="12199144" cy="6731227"/>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E796DAD6-1E80-4C03-6E9A-D1A6ED2D6D94}"/>
              </a:ext>
            </a:extLst>
          </p:cNvPr>
          <p:cNvSpPr txBox="1">
            <a:spLocks/>
          </p:cNvSpPr>
          <p:nvPr/>
        </p:nvSpPr>
        <p:spPr>
          <a:xfrm rot="10800000" flipH="1" flipV="1">
            <a:off x="6606870" y="-270999"/>
            <a:ext cx="10349996" cy="6960798"/>
          </a:xfrm>
          <a:custGeom>
            <a:avLst/>
            <a:gdLst>
              <a:gd name="connsiteX0" fmla="*/ 0 w 14509748"/>
              <a:gd name="connsiteY0" fmla="*/ 0 h 10969614"/>
              <a:gd name="connsiteX1" fmla="*/ 4140200 w 14509748"/>
              <a:gd name="connsiteY1" fmla="*/ 0 h 10969614"/>
              <a:gd name="connsiteX2" fmla="*/ 4140200 w 14509748"/>
              <a:gd name="connsiteY2" fmla="*/ 1 h 10969614"/>
              <a:gd name="connsiteX3" fmla="*/ 14509748 w 14509748"/>
              <a:gd name="connsiteY3" fmla="*/ 1 h 10969614"/>
              <a:gd name="connsiteX4" fmla="*/ 8062332 w 14509748"/>
              <a:gd name="connsiteY4" fmla="*/ 10969614 h 10969614"/>
              <a:gd name="connsiteX5" fmla="*/ 1397000 w 14509748"/>
              <a:gd name="connsiteY5" fmla="*/ 10969614 h 10969614"/>
              <a:gd name="connsiteX6" fmla="*/ 1397000 w 14509748"/>
              <a:gd name="connsiteY6" fmla="*/ 10969613 h 10969614"/>
              <a:gd name="connsiteX7" fmla="*/ 594036 w 14509748"/>
              <a:gd name="connsiteY7" fmla="*/ 10969613 h 10969614"/>
              <a:gd name="connsiteX8" fmla="*/ 594036 w 14509748"/>
              <a:gd name="connsiteY8" fmla="*/ 1 h 10969614"/>
              <a:gd name="connsiteX9" fmla="*/ 0 w 14509748"/>
              <a:gd name="connsiteY9" fmla="*/ 1 h 10969614"/>
              <a:gd name="connsiteX10" fmla="*/ 0 w 14509748"/>
              <a:gd name="connsiteY10" fmla="*/ 0 h 10969614"/>
              <a:gd name="connsiteX0" fmla="*/ 0 w 14509748"/>
              <a:gd name="connsiteY0" fmla="*/ 1 h 10969614"/>
              <a:gd name="connsiteX1" fmla="*/ 4140200 w 14509748"/>
              <a:gd name="connsiteY1" fmla="*/ 0 h 10969614"/>
              <a:gd name="connsiteX2" fmla="*/ 4140200 w 14509748"/>
              <a:gd name="connsiteY2" fmla="*/ 1 h 10969614"/>
              <a:gd name="connsiteX3" fmla="*/ 14509748 w 14509748"/>
              <a:gd name="connsiteY3" fmla="*/ 1 h 10969614"/>
              <a:gd name="connsiteX4" fmla="*/ 8062332 w 14509748"/>
              <a:gd name="connsiteY4" fmla="*/ 10969614 h 10969614"/>
              <a:gd name="connsiteX5" fmla="*/ 1397000 w 14509748"/>
              <a:gd name="connsiteY5" fmla="*/ 10969614 h 10969614"/>
              <a:gd name="connsiteX6" fmla="*/ 1397000 w 14509748"/>
              <a:gd name="connsiteY6" fmla="*/ 10969613 h 10969614"/>
              <a:gd name="connsiteX7" fmla="*/ 594036 w 14509748"/>
              <a:gd name="connsiteY7" fmla="*/ 10969613 h 10969614"/>
              <a:gd name="connsiteX8" fmla="*/ 594036 w 14509748"/>
              <a:gd name="connsiteY8" fmla="*/ 1 h 10969614"/>
              <a:gd name="connsiteX9" fmla="*/ 0 w 14509748"/>
              <a:gd name="connsiteY9" fmla="*/ 1 h 10969614"/>
              <a:gd name="connsiteX0" fmla="*/ 0 w 13915712"/>
              <a:gd name="connsiteY0" fmla="*/ 1 h 10969614"/>
              <a:gd name="connsiteX1" fmla="*/ 3546164 w 13915712"/>
              <a:gd name="connsiteY1" fmla="*/ 0 h 10969614"/>
              <a:gd name="connsiteX2" fmla="*/ 3546164 w 13915712"/>
              <a:gd name="connsiteY2" fmla="*/ 1 h 10969614"/>
              <a:gd name="connsiteX3" fmla="*/ 13915712 w 13915712"/>
              <a:gd name="connsiteY3" fmla="*/ 1 h 10969614"/>
              <a:gd name="connsiteX4" fmla="*/ 7468296 w 13915712"/>
              <a:gd name="connsiteY4" fmla="*/ 10969614 h 10969614"/>
              <a:gd name="connsiteX5" fmla="*/ 802964 w 13915712"/>
              <a:gd name="connsiteY5" fmla="*/ 10969614 h 10969614"/>
              <a:gd name="connsiteX6" fmla="*/ 802964 w 13915712"/>
              <a:gd name="connsiteY6" fmla="*/ 10969613 h 10969614"/>
              <a:gd name="connsiteX7" fmla="*/ 0 w 13915712"/>
              <a:gd name="connsiteY7" fmla="*/ 10969613 h 10969614"/>
              <a:gd name="connsiteX8" fmla="*/ 0 w 13915712"/>
              <a:gd name="connsiteY8" fmla="*/ 1 h 109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5712" h="10969614">
                <a:moveTo>
                  <a:pt x="0" y="1"/>
                </a:moveTo>
                <a:lnTo>
                  <a:pt x="3546164" y="0"/>
                </a:lnTo>
                <a:lnTo>
                  <a:pt x="3546164" y="1"/>
                </a:lnTo>
                <a:lnTo>
                  <a:pt x="13915712" y="1"/>
                </a:lnTo>
                <a:lnTo>
                  <a:pt x="7468296" y="10969614"/>
                </a:lnTo>
                <a:lnTo>
                  <a:pt x="802964" y="10969614"/>
                </a:lnTo>
                <a:lnTo>
                  <a:pt x="802964" y="10969613"/>
                </a:lnTo>
                <a:lnTo>
                  <a:pt x="0" y="10969613"/>
                </a:lnTo>
                <a:lnTo>
                  <a:pt x="0" y="1"/>
                </a:lnTo>
                <a:close/>
              </a:path>
            </a:pathLst>
          </a:custGeom>
          <a:solidFill>
            <a:schemeClr val="bg1">
              <a:alpha val="70000"/>
            </a:schemeClr>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33" name="Title 1">
            <a:extLst>
              <a:ext uri="{FF2B5EF4-FFF2-40B4-BE49-F238E27FC236}">
                <a16:creationId xmlns:a16="http://schemas.microsoft.com/office/drawing/2014/main" id="{48C33242-C897-4F51-A99D-2D18CFB6AA07}"/>
              </a:ext>
            </a:extLst>
          </p:cNvPr>
          <p:cNvSpPr txBox="1">
            <a:spLocks/>
          </p:cNvSpPr>
          <p:nvPr/>
        </p:nvSpPr>
        <p:spPr bwMode="auto">
          <a:xfrm>
            <a:off x="503208" y="351923"/>
            <a:ext cx="4620787" cy="657727"/>
          </a:xfrm>
          <a:prstGeom prst="snip2DiagRect">
            <a:avLst/>
          </a:prstGeom>
          <a:solidFill>
            <a:srgbClr val="FFC000"/>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altLang="en-US" sz="3198" dirty="0">
                <a:ln>
                  <a:noFill/>
                </a:ln>
                <a:solidFill>
                  <a:prstClr val="black"/>
                </a:solidFill>
                <a:latin typeface="Calibri"/>
                <a:ea typeface="Segoe UI Black" panose="020B0A02040204020203" pitchFamily="34" charset="0"/>
                <a:cs typeface="Segoe UI" panose="020B0502040204020203" pitchFamily="34" charset="0"/>
              </a:rPr>
              <a:t>RESEARCH EXCELLENCE</a:t>
            </a:r>
          </a:p>
        </p:txBody>
      </p:sp>
      <p:sp>
        <p:nvSpPr>
          <p:cNvPr id="10" name="Slide Number Placeholder 9">
            <a:extLst>
              <a:ext uri="{FF2B5EF4-FFF2-40B4-BE49-F238E27FC236}">
                <a16:creationId xmlns:a16="http://schemas.microsoft.com/office/drawing/2014/main" id="{7EA7A210-E4B1-594D-B3CE-67C12CE2A242}"/>
              </a:ext>
            </a:extLst>
          </p:cNvPr>
          <p:cNvSpPr>
            <a:spLocks noGrp="1"/>
          </p:cNvSpPr>
          <p:nvPr>
            <p:ph type="sldNum" sz="quarter" idx="12"/>
          </p:nvPr>
        </p:nvSpPr>
        <p:spPr/>
        <p:txBody>
          <a:bodyPr/>
          <a:lstStyle/>
          <a:p>
            <a:pPr fontAlgn="base">
              <a:spcBef>
                <a:spcPct val="0"/>
              </a:spcBef>
              <a:spcAft>
                <a:spcPct val="0"/>
              </a:spcAft>
            </a:pPr>
            <a:fld id="{96E69268-9C8B-4EBF-A9EE-DC5DC2D48DC3}" type="slidenum">
              <a:rPr lang="en-US">
                <a:solidFill>
                  <a:srgbClr val="000000">
                    <a:tint val="75000"/>
                  </a:srgbClr>
                </a:solidFill>
                <a:latin typeface="Calibri" pitchFamily="34" charset="0"/>
                <a:cs typeface="Arial" pitchFamily="34" charset="0"/>
              </a:rPr>
              <a:pPr fontAlgn="base">
                <a:spcBef>
                  <a:spcPct val="0"/>
                </a:spcBef>
                <a:spcAft>
                  <a:spcPct val="0"/>
                </a:spcAft>
              </a:pPr>
              <a:t>13</a:t>
            </a:fld>
            <a:endParaRPr lang="en-US">
              <a:solidFill>
                <a:srgbClr val="000000">
                  <a:tint val="75000"/>
                </a:srgbClr>
              </a:solidFill>
              <a:latin typeface="Calibri" pitchFamily="34" charset="0"/>
              <a:cs typeface="Arial" pitchFamily="34" charset="0"/>
            </a:endParaRPr>
          </a:p>
        </p:txBody>
      </p:sp>
      <p:sp>
        <p:nvSpPr>
          <p:cNvPr id="36" name="Rectangle 35">
            <a:extLst>
              <a:ext uri="{FF2B5EF4-FFF2-40B4-BE49-F238E27FC236}">
                <a16:creationId xmlns:a16="http://schemas.microsoft.com/office/drawing/2014/main" id="{E4B6FDAB-866A-9506-A307-7EE81C5559CB}"/>
              </a:ext>
            </a:extLst>
          </p:cNvPr>
          <p:cNvSpPr/>
          <p:nvPr/>
        </p:nvSpPr>
        <p:spPr>
          <a:xfrm>
            <a:off x="-7144" y="6617240"/>
            <a:ext cx="12192000" cy="240760"/>
          </a:xfrm>
          <a:prstGeom prst="rect">
            <a:avLst/>
          </a:prstGeom>
          <a:solidFill>
            <a:srgbClr val="F0C80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2DB0F1BC-C56B-5B71-5057-103C71B7F315}"/>
              </a:ext>
            </a:extLst>
          </p:cNvPr>
          <p:cNvSpPr txBox="1"/>
          <p:nvPr/>
        </p:nvSpPr>
        <p:spPr>
          <a:xfrm>
            <a:off x="503208" y="1552170"/>
            <a:ext cx="4054159" cy="707886"/>
          </a:xfrm>
          <a:prstGeom prst="rect">
            <a:avLst/>
          </a:prstGeom>
          <a:solidFill>
            <a:sysClr val="window" lastClr="FFFFFF"/>
          </a:solidFill>
        </p:spPr>
        <p:txBody>
          <a:bodyPr wrap="square" rtlCol="0">
            <a:spAutoFit/>
          </a:bodyPr>
          <a:lstStyle/>
          <a:p>
            <a:pPr>
              <a:defRPr/>
            </a:pPr>
            <a:r>
              <a:rPr lang="en-US" sz="2000" b="1" kern="0" dirty="0">
                <a:solidFill>
                  <a:srgbClr val="C00000"/>
                </a:solidFill>
                <a:cs typeface="Arial" pitchFamily="34" charset="0"/>
              </a:rPr>
              <a:t>6</a:t>
            </a:r>
            <a:r>
              <a:rPr lang="en-US" sz="2000" b="1" kern="0" dirty="0">
                <a:solidFill>
                  <a:srgbClr val="004879"/>
                </a:solidFill>
                <a:cs typeface="Arial" pitchFamily="34" charset="0"/>
              </a:rPr>
              <a:t> </a:t>
            </a:r>
            <a:r>
              <a:rPr lang="en-US" sz="2000" b="1" kern="0" dirty="0">
                <a:solidFill>
                  <a:prstClr val="black"/>
                </a:solidFill>
                <a:cs typeface="Arial" pitchFamily="34" charset="0"/>
              </a:rPr>
              <a:t>SDG-ALIGNED RESEARCH THEMES </a:t>
            </a:r>
          </a:p>
          <a:p>
            <a:pPr>
              <a:defRPr/>
            </a:pPr>
            <a:r>
              <a:rPr lang="en-US" sz="2000" b="1" kern="0" dirty="0">
                <a:solidFill>
                  <a:srgbClr val="C00000"/>
                </a:solidFill>
                <a:cs typeface="Arial" pitchFamily="34" charset="0"/>
              </a:rPr>
              <a:t>60 </a:t>
            </a:r>
            <a:r>
              <a:rPr lang="en-US" sz="2000" b="1" kern="0" dirty="0">
                <a:solidFill>
                  <a:prstClr val="black"/>
                </a:solidFill>
                <a:cs typeface="Arial" pitchFamily="34" charset="0"/>
              </a:rPr>
              <a:t>RESEARCH AREAS</a:t>
            </a:r>
          </a:p>
        </p:txBody>
      </p:sp>
      <p:grpSp>
        <p:nvGrpSpPr>
          <p:cNvPr id="65" name="Group 64">
            <a:extLst>
              <a:ext uri="{FF2B5EF4-FFF2-40B4-BE49-F238E27FC236}">
                <a16:creationId xmlns:a16="http://schemas.microsoft.com/office/drawing/2014/main" id="{080D70DF-870A-83B8-BAF7-813DEF420CB2}"/>
              </a:ext>
            </a:extLst>
          </p:cNvPr>
          <p:cNvGrpSpPr/>
          <p:nvPr/>
        </p:nvGrpSpPr>
        <p:grpSpPr>
          <a:xfrm>
            <a:off x="7201513" y="325228"/>
            <a:ext cx="1936550" cy="1483144"/>
            <a:chOff x="990116" y="2093883"/>
            <a:chExt cx="2284896" cy="1843882"/>
          </a:xfrm>
        </p:grpSpPr>
        <p:pic>
          <p:nvPicPr>
            <p:cNvPr id="66" name="Picture 65">
              <a:extLst>
                <a:ext uri="{FF2B5EF4-FFF2-40B4-BE49-F238E27FC236}">
                  <a16:creationId xmlns:a16="http://schemas.microsoft.com/office/drawing/2014/main" id="{AF23C26F-3981-60E1-29DF-050A9857B1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3786" y="2093883"/>
              <a:ext cx="1143000" cy="1143000"/>
            </a:xfrm>
            <a:prstGeom prst="rect">
              <a:avLst/>
            </a:prstGeom>
          </p:spPr>
        </p:pic>
        <p:grpSp>
          <p:nvGrpSpPr>
            <p:cNvPr id="67" name="Group 66">
              <a:extLst>
                <a:ext uri="{FF2B5EF4-FFF2-40B4-BE49-F238E27FC236}">
                  <a16:creationId xmlns:a16="http://schemas.microsoft.com/office/drawing/2014/main" id="{F156D282-B7B5-2C38-78E5-63109CF22FD1}"/>
                </a:ext>
              </a:extLst>
            </p:cNvPr>
            <p:cNvGrpSpPr/>
            <p:nvPr/>
          </p:nvGrpSpPr>
          <p:grpSpPr>
            <a:xfrm>
              <a:off x="990116" y="3432015"/>
              <a:ext cx="2284896" cy="505750"/>
              <a:chOff x="3869314" y="3051544"/>
              <a:chExt cx="1844098" cy="505750"/>
            </a:xfrm>
          </p:grpSpPr>
          <p:sp>
            <p:nvSpPr>
              <p:cNvPr id="68" name="Rectangle 67">
                <a:extLst>
                  <a:ext uri="{FF2B5EF4-FFF2-40B4-BE49-F238E27FC236}">
                    <a16:creationId xmlns:a16="http://schemas.microsoft.com/office/drawing/2014/main" id="{00E204D4-5E44-343C-4A6D-2C785B87C1D8}"/>
                  </a:ext>
                </a:extLst>
              </p:cNvPr>
              <p:cNvSpPr/>
              <p:nvPr/>
            </p:nvSpPr>
            <p:spPr>
              <a:xfrm>
                <a:off x="3869314" y="3136396"/>
                <a:ext cx="1844098" cy="420898"/>
              </a:xfrm>
              <a:prstGeom prst="rect">
                <a:avLst/>
              </a:prstGeom>
            </p:spPr>
            <p:txBody>
              <a:bodyPr wrap="square">
                <a:spAutoFit/>
              </a:bodyPr>
              <a:lstStyle/>
              <a:p>
                <a:pPr algn="ctr" fontAlgn="base">
                  <a:spcBef>
                    <a:spcPct val="0"/>
                  </a:spcBef>
                  <a:spcAft>
                    <a:spcPct val="0"/>
                  </a:spcAft>
                  <a:buClr>
                    <a:srgbClr val="459A4C"/>
                  </a:buClr>
                  <a:buSzPct val="80000"/>
                  <a:defRPr/>
                </a:pPr>
                <a:r>
                  <a:rPr lang="en-US" sz="1600" b="1" dirty="0">
                    <a:latin typeface="Calibri"/>
                    <a:cs typeface="Arial" pitchFamily="34" charset="0"/>
                  </a:rPr>
                  <a:t>Smart Cities</a:t>
                </a:r>
              </a:p>
            </p:txBody>
          </p:sp>
          <p:cxnSp>
            <p:nvCxnSpPr>
              <p:cNvPr id="69" name="Google Shape;378;p51">
                <a:extLst>
                  <a:ext uri="{FF2B5EF4-FFF2-40B4-BE49-F238E27FC236}">
                    <a16:creationId xmlns:a16="http://schemas.microsoft.com/office/drawing/2014/main" id="{05A1C353-CC0A-909B-E197-2F6EAF0709EB}"/>
                  </a:ext>
                </a:extLst>
              </p:cNvPr>
              <p:cNvCxnSpPr/>
              <p:nvPr/>
            </p:nvCxnSpPr>
            <p:spPr>
              <a:xfrm>
                <a:off x="3998058" y="3051544"/>
                <a:ext cx="1562954" cy="0"/>
              </a:xfrm>
              <a:prstGeom prst="straightConnector1">
                <a:avLst/>
              </a:prstGeom>
              <a:noFill/>
              <a:ln w="28575" cap="flat" cmpd="sng">
                <a:solidFill>
                  <a:srgbClr val="F2A300"/>
                </a:solidFill>
                <a:prstDash val="solid"/>
                <a:round/>
                <a:headEnd type="none" w="sm" len="sm"/>
                <a:tailEnd type="none" w="sm" len="sm"/>
              </a:ln>
            </p:spPr>
          </p:cxnSp>
        </p:grpSp>
      </p:grpSp>
      <p:grpSp>
        <p:nvGrpSpPr>
          <p:cNvPr id="70" name="Group 69">
            <a:extLst>
              <a:ext uri="{FF2B5EF4-FFF2-40B4-BE49-F238E27FC236}">
                <a16:creationId xmlns:a16="http://schemas.microsoft.com/office/drawing/2014/main" id="{FA31B23A-07A1-9E00-CE7F-A61077683869}"/>
              </a:ext>
            </a:extLst>
          </p:cNvPr>
          <p:cNvGrpSpPr/>
          <p:nvPr/>
        </p:nvGrpSpPr>
        <p:grpSpPr>
          <a:xfrm>
            <a:off x="7324567" y="4482790"/>
            <a:ext cx="1734266" cy="1071141"/>
            <a:chOff x="8232439" y="4648200"/>
            <a:chExt cx="2284896" cy="1894050"/>
          </a:xfrm>
        </p:grpSpPr>
        <p:pic>
          <p:nvPicPr>
            <p:cNvPr id="71" name="Picture 70">
              <a:extLst>
                <a:ext uri="{FF2B5EF4-FFF2-40B4-BE49-F238E27FC236}">
                  <a16:creationId xmlns:a16="http://schemas.microsoft.com/office/drawing/2014/main" id="{E14FFB42-837A-5083-E05C-A5CF2DB89E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437" y="4648200"/>
              <a:ext cx="1143000" cy="1143000"/>
            </a:xfrm>
            <a:prstGeom prst="rect">
              <a:avLst/>
            </a:prstGeom>
          </p:spPr>
        </p:pic>
        <p:sp>
          <p:nvSpPr>
            <p:cNvPr id="72" name="Rectangle 71">
              <a:extLst>
                <a:ext uri="{FF2B5EF4-FFF2-40B4-BE49-F238E27FC236}">
                  <a16:creationId xmlns:a16="http://schemas.microsoft.com/office/drawing/2014/main" id="{E5E08A84-04CD-98C5-75F7-45C46473472C}"/>
                </a:ext>
              </a:extLst>
            </p:cNvPr>
            <p:cNvSpPr/>
            <p:nvPr/>
          </p:nvSpPr>
          <p:spPr>
            <a:xfrm>
              <a:off x="8232439" y="5943600"/>
              <a:ext cx="2284896" cy="598650"/>
            </a:xfrm>
            <a:prstGeom prst="rect">
              <a:avLst/>
            </a:prstGeom>
          </p:spPr>
          <p:txBody>
            <a:bodyPr wrap="square">
              <a:spAutoFit/>
            </a:bodyPr>
            <a:lstStyle/>
            <a:p>
              <a:pPr algn="ctr" fontAlgn="base">
                <a:spcBef>
                  <a:spcPct val="0"/>
                </a:spcBef>
                <a:spcAft>
                  <a:spcPct val="0"/>
                </a:spcAft>
                <a:buClr>
                  <a:srgbClr val="459A4C"/>
                </a:buClr>
                <a:buSzPct val="80000"/>
                <a:defRPr/>
              </a:pPr>
              <a:r>
                <a:rPr lang="en-US" sz="1600" b="1">
                  <a:latin typeface="Calibri"/>
                  <a:cs typeface="Arial" pitchFamily="34" charset="0"/>
                </a:rPr>
                <a:t>Digital Futures</a:t>
              </a:r>
            </a:p>
          </p:txBody>
        </p:sp>
        <p:cxnSp>
          <p:nvCxnSpPr>
            <p:cNvPr id="73" name="Google Shape;378;p51">
              <a:extLst>
                <a:ext uri="{FF2B5EF4-FFF2-40B4-BE49-F238E27FC236}">
                  <a16:creationId xmlns:a16="http://schemas.microsoft.com/office/drawing/2014/main" id="{93ECBFA7-EA32-6655-EF87-DC180C50DA39}"/>
                </a:ext>
              </a:extLst>
            </p:cNvPr>
            <p:cNvCxnSpPr/>
            <p:nvPr/>
          </p:nvCxnSpPr>
          <p:spPr>
            <a:xfrm>
              <a:off x="8391957" y="5867400"/>
              <a:ext cx="1936550" cy="0"/>
            </a:xfrm>
            <a:prstGeom prst="straightConnector1">
              <a:avLst/>
            </a:prstGeom>
            <a:noFill/>
            <a:ln w="28575" cap="flat" cmpd="sng">
              <a:solidFill>
                <a:srgbClr val="F2A300"/>
              </a:solidFill>
              <a:prstDash val="solid"/>
              <a:round/>
              <a:headEnd type="none" w="sm" len="sm"/>
              <a:tailEnd type="none" w="sm" len="sm"/>
            </a:ln>
          </p:spPr>
        </p:cxnSp>
      </p:grpSp>
      <p:grpSp>
        <p:nvGrpSpPr>
          <p:cNvPr id="74" name="Group 73">
            <a:extLst>
              <a:ext uri="{FF2B5EF4-FFF2-40B4-BE49-F238E27FC236}">
                <a16:creationId xmlns:a16="http://schemas.microsoft.com/office/drawing/2014/main" id="{1129B1D8-C965-9BFA-4290-5596B34207C2}"/>
              </a:ext>
            </a:extLst>
          </p:cNvPr>
          <p:cNvGrpSpPr/>
          <p:nvPr/>
        </p:nvGrpSpPr>
        <p:grpSpPr>
          <a:xfrm>
            <a:off x="9576042" y="541616"/>
            <a:ext cx="1936550" cy="1262593"/>
            <a:chOff x="7695716" y="2057400"/>
            <a:chExt cx="2284896" cy="1952282"/>
          </a:xfrm>
        </p:grpSpPr>
        <p:pic>
          <p:nvPicPr>
            <p:cNvPr id="75" name="Picture 74">
              <a:extLst>
                <a:ext uri="{FF2B5EF4-FFF2-40B4-BE49-F238E27FC236}">
                  <a16:creationId xmlns:a16="http://schemas.microsoft.com/office/drawing/2014/main" id="{B4BB35EC-E1CB-488F-239C-E98D6DBA87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8012" y="2057400"/>
              <a:ext cx="1143000" cy="1143000"/>
            </a:xfrm>
            <a:prstGeom prst="rect">
              <a:avLst/>
            </a:prstGeom>
          </p:spPr>
        </p:pic>
        <p:grpSp>
          <p:nvGrpSpPr>
            <p:cNvPr id="76" name="Group 75">
              <a:extLst>
                <a:ext uri="{FF2B5EF4-FFF2-40B4-BE49-F238E27FC236}">
                  <a16:creationId xmlns:a16="http://schemas.microsoft.com/office/drawing/2014/main" id="{97403C26-A3E2-1886-676D-E844E90E24A8}"/>
                </a:ext>
              </a:extLst>
            </p:cNvPr>
            <p:cNvGrpSpPr/>
            <p:nvPr/>
          </p:nvGrpSpPr>
          <p:grpSpPr>
            <a:xfrm>
              <a:off x="7695716" y="3401341"/>
              <a:ext cx="2284896" cy="608341"/>
              <a:chOff x="3869314" y="3051544"/>
              <a:chExt cx="1844098" cy="608341"/>
            </a:xfrm>
          </p:grpSpPr>
          <p:sp>
            <p:nvSpPr>
              <p:cNvPr id="77" name="Rectangle 76">
                <a:extLst>
                  <a:ext uri="{FF2B5EF4-FFF2-40B4-BE49-F238E27FC236}">
                    <a16:creationId xmlns:a16="http://schemas.microsoft.com/office/drawing/2014/main" id="{85E252BF-8868-F198-9E73-D1B9D5319D46}"/>
                  </a:ext>
                </a:extLst>
              </p:cNvPr>
              <p:cNvSpPr/>
              <p:nvPr/>
            </p:nvSpPr>
            <p:spPr>
              <a:xfrm>
                <a:off x="3869314" y="3136397"/>
                <a:ext cx="1844098" cy="523488"/>
              </a:xfrm>
              <a:prstGeom prst="rect">
                <a:avLst/>
              </a:prstGeom>
            </p:spPr>
            <p:txBody>
              <a:bodyPr wrap="square">
                <a:spAutoFit/>
              </a:bodyPr>
              <a:lstStyle/>
              <a:p>
                <a:pPr algn="ctr" fontAlgn="base">
                  <a:spcBef>
                    <a:spcPct val="0"/>
                  </a:spcBef>
                  <a:spcAft>
                    <a:spcPct val="0"/>
                  </a:spcAft>
                  <a:buClr>
                    <a:srgbClr val="459A4C"/>
                  </a:buClr>
                  <a:buSzPct val="80000"/>
                  <a:defRPr/>
                </a:pPr>
                <a:r>
                  <a:rPr lang="en-US" sz="1600" b="1">
                    <a:latin typeface="Calibri"/>
                    <a:cs typeface="Arial" pitchFamily="34" charset="0"/>
                  </a:rPr>
                  <a:t>Green Energy</a:t>
                </a:r>
              </a:p>
            </p:txBody>
          </p:sp>
          <p:cxnSp>
            <p:nvCxnSpPr>
              <p:cNvPr id="78" name="Google Shape;378;p51">
                <a:extLst>
                  <a:ext uri="{FF2B5EF4-FFF2-40B4-BE49-F238E27FC236}">
                    <a16:creationId xmlns:a16="http://schemas.microsoft.com/office/drawing/2014/main" id="{C76ABD7C-A725-8F41-FDAB-B1892C758ADB}"/>
                  </a:ext>
                </a:extLst>
              </p:cNvPr>
              <p:cNvCxnSpPr/>
              <p:nvPr/>
            </p:nvCxnSpPr>
            <p:spPr>
              <a:xfrm>
                <a:off x="3998058" y="3051544"/>
                <a:ext cx="1562954" cy="0"/>
              </a:xfrm>
              <a:prstGeom prst="straightConnector1">
                <a:avLst/>
              </a:prstGeom>
              <a:noFill/>
              <a:ln w="28575" cap="flat" cmpd="sng">
                <a:solidFill>
                  <a:srgbClr val="F2A300"/>
                </a:solidFill>
                <a:prstDash val="solid"/>
                <a:round/>
                <a:headEnd type="none" w="sm" len="sm"/>
                <a:tailEnd type="none" w="sm" len="sm"/>
              </a:ln>
            </p:spPr>
          </p:cxnSp>
        </p:grpSp>
      </p:grpSp>
      <p:grpSp>
        <p:nvGrpSpPr>
          <p:cNvPr id="79" name="Group 78">
            <a:extLst>
              <a:ext uri="{FF2B5EF4-FFF2-40B4-BE49-F238E27FC236}">
                <a16:creationId xmlns:a16="http://schemas.microsoft.com/office/drawing/2014/main" id="{8A3D5416-6F7C-733E-9E6A-A51C8AE0E08A}"/>
              </a:ext>
            </a:extLst>
          </p:cNvPr>
          <p:cNvGrpSpPr/>
          <p:nvPr/>
        </p:nvGrpSpPr>
        <p:grpSpPr>
          <a:xfrm>
            <a:off x="9317767" y="2124964"/>
            <a:ext cx="2150632" cy="1880815"/>
            <a:chOff x="4032683" y="4439118"/>
            <a:chExt cx="3248382" cy="3188213"/>
          </a:xfrm>
        </p:grpSpPr>
        <p:pic>
          <p:nvPicPr>
            <p:cNvPr id="80" name="Picture 79">
              <a:extLst>
                <a:ext uri="{FF2B5EF4-FFF2-40B4-BE49-F238E27FC236}">
                  <a16:creationId xmlns:a16="http://schemas.microsoft.com/office/drawing/2014/main" id="{58713AC8-93F9-A682-88F1-8095596B6B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639" y="4439118"/>
              <a:ext cx="1143000" cy="1143000"/>
            </a:xfrm>
            <a:prstGeom prst="rect">
              <a:avLst/>
            </a:prstGeom>
          </p:spPr>
        </p:pic>
        <p:sp>
          <p:nvSpPr>
            <p:cNvPr id="81" name="Rectangle 80">
              <a:extLst>
                <a:ext uri="{FF2B5EF4-FFF2-40B4-BE49-F238E27FC236}">
                  <a16:creationId xmlns:a16="http://schemas.microsoft.com/office/drawing/2014/main" id="{489A5DE6-FB0D-B1A0-9903-02FA94BF24AA}"/>
                </a:ext>
              </a:extLst>
            </p:cNvPr>
            <p:cNvSpPr/>
            <p:nvPr/>
          </p:nvSpPr>
          <p:spPr>
            <a:xfrm>
              <a:off x="4032683" y="5801314"/>
              <a:ext cx="3248382" cy="1826017"/>
            </a:xfrm>
            <a:prstGeom prst="rect">
              <a:avLst/>
            </a:prstGeom>
          </p:spPr>
          <p:txBody>
            <a:bodyPr wrap="square">
              <a:spAutoFit/>
            </a:bodyPr>
            <a:lstStyle/>
            <a:p>
              <a:pPr algn="ctr" fontAlgn="base">
                <a:spcBef>
                  <a:spcPct val="0"/>
                </a:spcBef>
                <a:spcAft>
                  <a:spcPct val="0"/>
                </a:spcAft>
                <a:buClr>
                  <a:srgbClr val="459A4C"/>
                </a:buClr>
                <a:buSzPct val="80000"/>
                <a:defRPr/>
              </a:pPr>
              <a:r>
                <a:rPr lang="en-US" sz="1600" b="1">
                  <a:latin typeface="Calibri"/>
                  <a:cs typeface="Arial" pitchFamily="34" charset="0"/>
                </a:rPr>
                <a:t>Transformative Technology, Innovation &amp; Shared Value Creation</a:t>
              </a:r>
            </a:p>
          </p:txBody>
        </p:sp>
        <p:cxnSp>
          <p:nvCxnSpPr>
            <p:cNvPr id="82" name="Google Shape;378;p51">
              <a:extLst>
                <a:ext uri="{FF2B5EF4-FFF2-40B4-BE49-F238E27FC236}">
                  <a16:creationId xmlns:a16="http://schemas.microsoft.com/office/drawing/2014/main" id="{F16077DB-736B-8539-1B62-F3B36ACF05AB}"/>
                </a:ext>
              </a:extLst>
            </p:cNvPr>
            <p:cNvCxnSpPr/>
            <p:nvPr/>
          </p:nvCxnSpPr>
          <p:spPr>
            <a:xfrm>
              <a:off x="4722812" y="5715000"/>
              <a:ext cx="2324982" cy="0"/>
            </a:xfrm>
            <a:prstGeom prst="straightConnector1">
              <a:avLst/>
            </a:prstGeom>
            <a:noFill/>
            <a:ln w="28575" cap="flat" cmpd="sng">
              <a:solidFill>
                <a:srgbClr val="F2A300"/>
              </a:solidFill>
              <a:prstDash val="solid"/>
              <a:round/>
              <a:headEnd type="none" w="sm" len="sm"/>
              <a:tailEnd type="none" w="sm" len="sm"/>
            </a:ln>
          </p:spPr>
        </p:cxnSp>
      </p:grpSp>
      <p:grpSp>
        <p:nvGrpSpPr>
          <p:cNvPr id="83" name="Group 82">
            <a:extLst>
              <a:ext uri="{FF2B5EF4-FFF2-40B4-BE49-F238E27FC236}">
                <a16:creationId xmlns:a16="http://schemas.microsoft.com/office/drawing/2014/main" id="{DBA42433-E8A7-DA56-CACF-3B3925217D8F}"/>
              </a:ext>
            </a:extLst>
          </p:cNvPr>
          <p:cNvGrpSpPr/>
          <p:nvPr/>
        </p:nvGrpSpPr>
        <p:grpSpPr>
          <a:xfrm>
            <a:off x="9691309" y="4389211"/>
            <a:ext cx="1864525" cy="1610807"/>
            <a:chOff x="1486134" y="4544199"/>
            <a:chExt cx="2284896" cy="2593565"/>
          </a:xfrm>
        </p:grpSpPr>
        <p:pic>
          <p:nvPicPr>
            <p:cNvPr id="84" name="Picture 83">
              <a:extLst>
                <a:ext uri="{FF2B5EF4-FFF2-40B4-BE49-F238E27FC236}">
                  <a16:creationId xmlns:a16="http://schemas.microsoft.com/office/drawing/2014/main" id="{A4A86D2B-6E07-B748-DF93-DF3CFA524A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2411" y="4544199"/>
              <a:ext cx="1143000" cy="1143000"/>
            </a:xfrm>
            <a:prstGeom prst="rect">
              <a:avLst/>
            </a:prstGeom>
          </p:spPr>
        </p:pic>
        <p:sp>
          <p:nvSpPr>
            <p:cNvPr id="85" name="Rectangle 84">
              <a:extLst>
                <a:ext uri="{FF2B5EF4-FFF2-40B4-BE49-F238E27FC236}">
                  <a16:creationId xmlns:a16="http://schemas.microsoft.com/office/drawing/2014/main" id="{8A32662C-3B29-E3FC-B4FA-C5773F155FE3}"/>
                </a:ext>
              </a:extLst>
            </p:cNvPr>
            <p:cNvSpPr/>
            <p:nvPr/>
          </p:nvSpPr>
          <p:spPr>
            <a:xfrm>
              <a:off x="1486134" y="5799773"/>
              <a:ext cx="2284896" cy="1337991"/>
            </a:xfrm>
            <a:prstGeom prst="rect">
              <a:avLst/>
            </a:prstGeom>
          </p:spPr>
          <p:txBody>
            <a:bodyPr wrap="square">
              <a:spAutoFit/>
            </a:bodyPr>
            <a:lstStyle/>
            <a:p>
              <a:pPr algn="ctr" fontAlgn="base">
                <a:spcBef>
                  <a:spcPct val="0"/>
                </a:spcBef>
                <a:spcAft>
                  <a:spcPct val="0"/>
                </a:spcAft>
                <a:buClr>
                  <a:srgbClr val="459A4C"/>
                </a:buClr>
                <a:buSzPct val="80000"/>
                <a:defRPr/>
              </a:pPr>
              <a:r>
                <a:rPr lang="en-US" sz="1600" b="1">
                  <a:latin typeface="Calibri"/>
                  <a:cs typeface="Arial" pitchFamily="34" charset="0"/>
                </a:rPr>
                <a:t>Pakistani Society, Business, &amp; Economy</a:t>
              </a:r>
            </a:p>
          </p:txBody>
        </p:sp>
        <p:cxnSp>
          <p:nvCxnSpPr>
            <p:cNvPr id="86" name="Google Shape;378;p51">
              <a:extLst>
                <a:ext uri="{FF2B5EF4-FFF2-40B4-BE49-F238E27FC236}">
                  <a16:creationId xmlns:a16="http://schemas.microsoft.com/office/drawing/2014/main" id="{14609CB7-7D99-95D3-C981-51198790F3BA}"/>
                </a:ext>
              </a:extLst>
            </p:cNvPr>
            <p:cNvCxnSpPr/>
            <p:nvPr/>
          </p:nvCxnSpPr>
          <p:spPr>
            <a:xfrm>
              <a:off x="1615379" y="5725218"/>
              <a:ext cx="1936550" cy="0"/>
            </a:xfrm>
            <a:prstGeom prst="straightConnector1">
              <a:avLst/>
            </a:prstGeom>
            <a:noFill/>
            <a:ln w="28575" cap="flat" cmpd="sng">
              <a:solidFill>
                <a:srgbClr val="F2A300"/>
              </a:solidFill>
              <a:prstDash val="solid"/>
              <a:round/>
              <a:headEnd type="none" w="sm" len="sm"/>
              <a:tailEnd type="none" w="sm" len="sm"/>
            </a:ln>
          </p:spPr>
        </p:cxnSp>
      </p:grpSp>
      <p:grpSp>
        <p:nvGrpSpPr>
          <p:cNvPr id="87" name="Group 86">
            <a:extLst>
              <a:ext uri="{FF2B5EF4-FFF2-40B4-BE49-F238E27FC236}">
                <a16:creationId xmlns:a16="http://schemas.microsoft.com/office/drawing/2014/main" id="{5A7F3CB1-D5E4-D435-2DC3-1739ED03C8BD}"/>
              </a:ext>
            </a:extLst>
          </p:cNvPr>
          <p:cNvGrpSpPr/>
          <p:nvPr/>
        </p:nvGrpSpPr>
        <p:grpSpPr>
          <a:xfrm>
            <a:off x="7063548" y="2109526"/>
            <a:ext cx="2284896" cy="1426492"/>
            <a:chOff x="8000839" y="2553117"/>
            <a:chExt cx="2743200" cy="2326120"/>
          </a:xfrm>
        </p:grpSpPr>
        <p:pic>
          <p:nvPicPr>
            <p:cNvPr id="88" name="Picture 87">
              <a:extLst>
                <a:ext uri="{FF2B5EF4-FFF2-40B4-BE49-F238E27FC236}">
                  <a16:creationId xmlns:a16="http://schemas.microsoft.com/office/drawing/2014/main" id="{57E8C3C7-0138-7F79-0867-B69FF4726A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6639" y="2553117"/>
              <a:ext cx="1143000" cy="1143000"/>
            </a:xfrm>
            <a:prstGeom prst="rect">
              <a:avLst/>
            </a:prstGeom>
          </p:spPr>
        </p:pic>
        <p:sp>
          <p:nvSpPr>
            <p:cNvPr id="89" name="Rectangle 88">
              <a:extLst>
                <a:ext uri="{FF2B5EF4-FFF2-40B4-BE49-F238E27FC236}">
                  <a16:creationId xmlns:a16="http://schemas.microsoft.com/office/drawing/2014/main" id="{FCE8B196-3D80-1845-1279-6C26C226DCBF}"/>
                </a:ext>
              </a:extLst>
            </p:cNvPr>
            <p:cNvSpPr/>
            <p:nvPr/>
          </p:nvSpPr>
          <p:spPr>
            <a:xfrm>
              <a:off x="8000839" y="3925669"/>
              <a:ext cx="2743200" cy="953568"/>
            </a:xfrm>
            <a:prstGeom prst="rect">
              <a:avLst/>
            </a:prstGeom>
          </p:spPr>
          <p:txBody>
            <a:bodyPr wrap="square">
              <a:spAutoFit/>
            </a:bodyPr>
            <a:lstStyle/>
            <a:p>
              <a:pPr algn="ctr" fontAlgn="base">
                <a:spcBef>
                  <a:spcPct val="0"/>
                </a:spcBef>
                <a:spcAft>
                  <a:spcPct val="0"/>
                </a:spcAft>
                <a:buClr>
                  <a:srgbClr val="459A4C"/>
                </a:buClr>
                <a:buSzPct val="80000"/>
                <a:defRPr/>
              </a:pPr>
              <a:r>
                <a:rPr lang="en-US" sz="1600" b="1" dirty="0">
                  <a:latin typeface="Calibri"/>
                  <a:cs typeface="Arial" pitchFamily="34" charset="0"/>
                </a:rPr>
                <a:t>Health &amp; Well-being, Food &amp; Agriculture</a:t>
              </a:r>
            </a:p>
          </p:txBody>
        </p:sp>
        <p:cxnSp>
          <p:nvCxnSpPr>
            <p:cNvPr id="90" name="Google Shape;378;p51">
              <a:extLst>
                <a:ext uri="{FF2B5EF4-FFF2-40B4-BE49-F238E27FC236}">
                  <a16:creationId xmlns:a16="http://schemas.microsoft.com/office/drawing/2014/main" id="{D6916896-EEA1-EF4D-45A1-722C2985EDDE}"/>
                </a:ext>
              </a:extLst>
            </p:cNvPr>
            <p:cNvCxnSpPr/>
            <p:nvPr/>
          </p:nvCxnSpPr>
          <p:spPr>
            <a:xfrm>
              <a:off x="8283837" y="3965428"/>
              <a:ext cx="2324982" cy="0"/>
            </a:xfrm>
            <a:prstGeom prst="straightConnector1">
              <a:avLst/>
            </a:prstGeom>
            <a:noFill/>
            <a:ln w="28575" cap="flat" cmpd="sng">
              <a:solidFill>
                <a:srgbClr val="F2A300"/>
              </a:solidFill>
              <a:prstDash val="solid"/>
              <a:round/>
              <a:headEnd type="none" w="sm" len="sm"/>
              <a:tailEnd type="none" w="sm" len="sm"/>
            </a:ln>
          </p:spPr>
        </p:cxnSp>
      </p:grpSp>
      <p:pic>
        <p:nvPicPr>
          <p:cNvPr id="94" name="Picture 93">
            <a:extLst>
              <a:ext uri="{FF2B5EF4-FFF2-40B4-BE49-F238E27FC236}">
                <a16:creationId xmlns:a16="http://schemas.microsoft.com/office/drawing/2014/main" id="{ACB73FFF-FAD1-537B-91AF-D06D0BCC467F}"/>
              </a:ext>
            </a:extLst>
          </p:cNvPr>
          <p:cNvPicPr>
            <a:picLocks noChangeAspect="1"/>
          </p:cNvPicPr>
          <p:nvPr/>
        </p:nvPicPr>
        <p:blipFill rotWithShape="1">
          <a:blip r:embed="rId10">
            <a:extLst>
              <a:ext uri="{28A0092B-C50C-407E-A947-70E740481C1C}">
                <a14:useLocalDpi xmlns:a14="http://schemas.microsoft.com/office/drawing/2010/main" val="0"/>
              </a:ext>
            </a:extLst>
          </a:blip>
          <a:srcRect l="10031" t="18755" r="8907" b="23058"/>
          <a:stretch/>
        </p:blipFill>
        <p:spPr>
          <a:xfrm>
            <a:off x="501671" y="2455083"/>
            <a:ext cx="4412767" cy="1528328"/>
          </a:xfrm>
          <a:prstGeom prst="rect">
            <a:avLst/>
          </a:prstGeom>
          <a:ln>
            <a:noFill/>
          </a:ln>
          <a:effectLst>
            <a:outerShdw blurRad="292100" dist="139700" dir="2700000" algn="tl" rotWithShape="0">
              <a:srgbClr val="333333">
                <a:alpha val="65000"/>
              </a:srgbClr>
            </a:outerShdw>
          </a:effectLst>
        </p:spPr>
      </p:pic>
      <p:sp>
        <p:nvSpPr>
          <p:cNvPr id="95" name="TextBox 94">
            <a:extLst>
              <a:ext uri="{FF2B5EF4-FFF2-40B4-BE49-F238E27FC236}">
                <a16:creationId xmlns:a16="http://schemas.microsoft.com/office/drawing/2014/main" id="{7DAB46C1-B2D6-6B2C-0B5F-B3927642A54B}"/>
              </a:ext>
            </a:extLst>
          </p:cNvPr>
          <p:cNvSpPr txBox="1"/>
          <p:nvPr/>
        </p:nvSpPr>
        <p:spPr>
          <a:xfrm>
            <a:off x="501671" y="4178438"/>
            <a:ext cx="4431249" cy="707886"/>
          </a:xfrm>
          <a:prstGeom prst="rect">
            <a:avLst/>
          </a:prstGeom>
          <a:solidFill>
            <a:schemeClr val="bg1">
              <a:lumMod val="95000"/>
            </a:schemeClr>
          </a:solidFill>
        </p:spPr>
        <p:txBody>
          <a:bodyPr wrap="square">
            <a:spAutoFit/>
          </a:bodyPr>
          <a:lstStyle/>
          <a:p>
            <a:pPr fontAlgn="base">
              <a:spcBef>
                <a:spcPct val="0"/>
              </a:spcBef>
              <a:spcAft>
                <a:spcPct val="0"/>
              </a:spcAft>
            </a:pPr>
            <a:r>
              <a:rPr lang="en-PK" sz="2000" b="1" dirty="0">
                <a:latin typeface="Calibri" panose="020F0502020204030204"/>
              </a:rPr>
              <a:t>14,515</a:t>
            </a:r>
            <a:r>
              <a:rPr lang="en-PK" sz="2000" dirty="0">
                <a:latin typeface="Calibri" panose="020F0502020204030204"/>
              </a:rPr>
              <a:t> Research Publications on WoS</a:t>
            </a:r>
          </a:p>
          <a:p>
            <a:pPr fontAlgn="base">
              <a:spcBef>
                <a:spcPct val="0"/>
              </a:spcBef>
              <a:spcAft>
                <a:spcPct val="0"/>
              </a:spcAft>
            </a:pPr>
            <a:r>
              <a:rPr lang="en-PK" sz="2000" b="1" dirty="0">
                <a:latin typeface="Calibri" panose="020F0502020204030204"/>
              </a:rPr>
              <a:t>7,144</a:t>
            </a:r>
            <a:r>
              <a:rPr lang="en-PK" sz="2000" dirty="0">
                <a:latin typeface="Calibri" panose="020F0502020204030204"/>
              </a:rPr>
              <a:t> Joint Research Publications</a:t>
            </a:r>
          </a:p>
        </p:txBody>
      </p:sp>
    </p:spTree>
    <p:extLst>
      <p:ext uri="{BB962C8B-B14F-4D97-AF65-F5344CB8AC3E}">
        <p14:creationId xmlns:p14="http://schemas.microsoft.com/office/powerpoint/2010/main" val="3430856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EF354C9-1FDC-1EA0-78EB-324D3ED063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6000"/>
                    </a14:imgEffect>
                  </a14:imgLayer>
                </a14:imgProps>
              </a:ext>
              <a:ext uri="{28A0092B-C50C-407E-A947-70E740481C1C}">
                <a14:useLocalDpi xmlns:a14="http://schemas.microsoft.com/office/drawing/2010/main" val="0"/>
              </a:ext>
            </a:extLst>
          </a:blip>
          <a:srcRect/>
          <a:stretch>
            <a:fillRect/>
          </a:stretch>
        </p:blipFill>
        <p:spPr bwMode="auto">
          <a:xfrm>
            <a:off x="-388669" y="-386987"/>
            <a:ext cx="12573525" cy="6988617"/>
          </a:xfrm>
          <a:prstGeom prst="rect">
            <a:avLst/>
          </a:prstGeom>
          <a:noFill/>
          <a:effectLst>
            <a:outerShdw blurRad="50800" dist="50800" dir="5400000" algn="ctr" rotWithShape="0">
              <a:srgbClr val="000000">
                <a:alpha val="30000"/>
              </a:srgbClr>
            </a:outerShdw>
          </a:effectLst>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E4B6FDAB-866A-9506-A307-7EE81C5559CB}"/>
              </a:ext>
            </a:extLst>
          </p:cNvPr>
          <p:cNvSpPr/>
          <p:nvPr/>
        </p:nvSpPr>
        <p:spPr>
          <a:xfrm>
            <a:off x="-7144" y="6617240"/>
            <a:ext cx="12192000" cy="227974"/>
          </a:xfrm>
          <a:prstGeom prst="rect">
            <a:avLst/>
          </a:prstGeom>
          <a:solidFill>
            <a:srgbClr val="F0C80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86959AE4-BF24-5AC4-0970-46F780D48F82}"/>
              </a:ext>
            </a:extLst>
          </p:cNvPr>
          <p:cNvSpPr txBox="1"/>
          <p:nvPr/>
        </p:nvSpPr>
        <p:spPr>
          <a:xfrm>
            <a:off x="5160948" y="1062810"/>
            <a:ext cx="7031052" cy="830997"/>
          </a:xfrm>
          <a:prstGeom prst="rect">
            <a:avLst/>
          </a:prstGeom>
          <a:noFill/>
        </p:spPr>
        <p:txBody>
          <a:bodyPr wrap="square" rtlCol="0">
            <a:spAutoFit/>
          </a:bodyPr>
          <a:lstStyle/>
          <a:p>
            <a:pPr algn="ctr">
              <a:spcAft>
                <a:spcPts val="600"/>
              </a:spcAft>
              <a:buClr>
                <a:srgbClr val="FF5325"/>
              </a:buClr>
              <a:buSzPct val="80000"/>
              <a:defRPr/>
            </a:pPr>
            <a:r>
              <a:rPr lang="en-GB" sz="2400" b="1" dirty="0">
                <a:latin typeface="Calibri"/>
              </a:rPr>
              <a:t>4 NATIONAL CENTRES OF EXCELLENCE ESTABLISHED BY </a:t>
            </a:r>
            <a:r>
              <a:rPr lang="en-GB" sz="2400" b="1" dirty="0" err="1">
                <a:latin typeface="Calibri"/>
              </a:rPr>
              <a:t>GoP</a:t>
            </a:r>
            <a:r>
              <a:rPr lang="en-GB" sz="2400" b="1" dirty="0">
                <a:latin typeface="Calibri"/>
              </a:rPr>
              <a:t> IN PAKISTANI ACADEMIA</a:t>
            </a:r>
          </a:p>
        </p:txBody>
      </p:sp>
      <p:grpSp>
        <p:nvGrpSpPr>
          <p:cNvPr id="64" name="Group 63">
            <a:extLst>
              <a:ext uri="{FF2B5EF4-FFF2-40B4-BE49-F238E27FC236}">
                <a16:creationId xmlns:a16="http://schemas.microsoft.com/office/drawing/2014/main" id="{9D4D405B-20BD-9FFA-FDB2-BB5977809F64}"/>
              </a:ext>
            </a:extLst>
          </p:cNvPr>
          <p:cNvGrpSpPr/>
          <p:nvPr/>
        </p:nvGrpSpPr>
        <p:grpSpPr>
          <a:xfrm>
            <a:off x="5330679" y="2046484"/>
            <a:ext cx="3465149" cy="4437647"/>
            <a:chOff x="4453072" y="2070392"/>
            <a:chExt cx="3285855" cy="4361590"/>
          </a:xfrm>
        </p:grpSpPr>
        <p:sp>
          <p:nvSpPr>
            <p:cNvPr id="91" name="TextBox 90">
              <a:extLst>
                <a:ext uri="{FF2B5EF4-FFF2-40B4-BE49-F238E27FC236}">
                  <a16:creationId xmlns:a16="http://schemas.microsoft.com/office/drawing/2014/main" id="{BE28B628-2E7D-987D-176F-4C87DDDBA4B4}"/>
                </a:ext>
              </a:extLst>
            </p:cNvPr>
            <p:cNvSpPr txBox="1"/>
            <p:nvPr/>
          </p:nvSpPr>
          <p:spPr>
            <a:xfrm>
              <a:off x="4453072" y="2070392"/>
              <a:ext cx="3285855" cy="707886"/>
            </a:xfrm>
            <a:prstGeom prst="rect">
              <a:avLst/>
            </a:prstGeom>
            <a:solidFill>
              <a:srgbClr val="FFC000"/>
            </a:solidFill>
            <a:ln>
              <a:solidFill>
                <a:srgbClr val="233616"/>
              </a:solidFill>
            </a:ln>
          </p:spPr>
          <p:txBody>
            <a:bodyPr wrap="square" lIns="91440" tIns="45720" rIns="91440" bIns="45720" rtlCol="0" anchor="t">
              <a:spAutoFit/>
            </a:bodyPr>
            <a:lstStyle/>
            <a:p>
              <a:pPr algn="ctr">
                <a:spcAft>
                  <a:spcPts val="600"/>
                </a:spcAft>
                <a:buClr>
                  <a:srgbClr val="FF5325"/>
                </a:buClr>
                <a:buSzPct val="80000"/>
                <a:defRPr/>
              </a:pPr>
              <a:r>
                <a:rPr lang="en-GB" sz="2000" b="1" dirty="0">
                  <a:latin typeface="Calibri"/>
                </a:rPr>
                <a:t>2 CENTRES WON BY NUST IN OPEN COMPETITION </a:t>
              </a:r>
            </a:p>
          </p:txBody>
        </p:sp>
        <p:grpSp>
          <p:nvGrpSpPr>
            <p:cNvPr id="93" name="Group 92">
              <a:extLst>
                <a:ext uri="{FF2B5EF4-FFF2-40B4-BE49-F238E27FC236}">
                  <a16:creationId xmlns:a16="http://schemas.microsoft.com/office/drawing/2014/main" id="{856BA001-4C22-28CF-92EE-1F6121C93114}"/>
                </a:ext>
              </a:extLst>
            </p:cNvPr>
            <p:cNvGrpSpPr/>
            <p:nvPr/>
          </p:nvGrpSpPr>
          <p:grpSpPr>
            <a:xfrm>
              <a:off x="4915146" y="2895553"/>
              <a:ext cx="2394730" cy="3536429"/>
              <a:chOff x="4636779" y="2873049"/>
              <a:chExt cx="2394730" cy="3536429"/>
            </a:xfrm>
          </p:grpSpPr>
          <p:pic>
            <p:nvPicPr>
              <p:cNvPr id="96" name="Picture 95" descr="Logo, company name&#10;&#10;Description automatically generated">
                <a:extLst>
                  <a:ext uri="{FF2B5EF4-FFF2-40B4-BE49-F238E27FC236}">
                    <a16:creationId xmlns:a16="http://schemas.microsoft.com/office/drawing/2014/main" id="{485C9A5F-B939-EE2C-EC5E-495C19A574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779" y="2873049"/>
                <a:ext cx="2394730" cy="1690559"/>
              </a:xfrm>
              <a:prstGeom prst="rect">
                <a:avLst/>
              </a:prstGeom>
              <a:ln>
                <a:solidFill>
                  <a:srgbClr val="233616"/>
                </a:solidFill>
              </a:ln>
            </p:spPr>
          </p:pic>
          <p:pic>
            <p:nvPicPr>
              <p:cNvPr id="97" name="Picture 96" descr="Logo&#10;&#10;Description automatically generated">
                <a:extLst>
                  <a:ext uri="{FF2B5EF4-FFF2-40B4-BE49-F238E27FC236}">
                    <a16:creationId xmlns:a16="http://schemas.microsoft.com/office/drawing/2014/main" id="{091CD967-2EF8-80C5-97F0-BAAA5A9D07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6779" y="4702756"/>
                <a:ext cx="2394730" cy="1706722"/>
              </a:xfrm>
              <a:prstGeom prst="rect">
                <a:avLst/>
              </a:prstGeom>
              <a:ln>
                <a:solidFill>
                  <a:srgbClr val="233616"/>
                </a:solidFill>
              </a:ln>
            </p:spPr>
          </p:pic>
        </p:grpSp>
      </p:grpSp>
      <p:pic>
        <p:nvPicPr>
          <p:cNvPr id="98" name="Picture 97">
            <a:extLst>
              <a:ext uri="{FF2B5EF4-FFF2-40B4-BE49-F238E27FC236}">
                <a16:creationId xmlns:a16="http://schemas.microsoft.com/office/drawing/2014/main" id="{7DAB403F-93DD-A58C-6889-ACB00AB4D869}"/>
              </a:ext>
            </a:extLst>
          </p:cNvPr>
          <p:cNvPicPr>
            <a:picLocks noChangeAspect="1"/>
          </p:cNvPicPr>
          <p:nvPr/>
        </p:nvPicPr>
        <p:blipFill rotWithShape="1">
          <a:blip r:embed="rId7"/>
          <a:srcRect l="1" t="7814" r="-2032" b="7404"/>
          <a:stretch/>
        </p:blipFill>
        <p:spPr>
          <a:xfrm>
            <a:off x="526043" y="1257116"/>
            <a:ext cx="4252109" cy="5342923"/>
          </a:xfrm>
          <a:prstGeom prst="rect">
            <a:avLst/>
          </a:prstGeom>
        </p:spPr>
      </p:pic>
      <p:grpSp>
        <p:nvGrpSpPr>
          <p:cNvPr id="99" name="Group 98">
            <a:extLst>
              <a:ext uri="{FF2B5EF4-FFF2-40B4-BE49-F238E27FC236}">
                <a16:creationId xmlns:a16="http://schemas.microsoft.com/office/drawing/2014/main" id="{7B18FD97-8F90-02B1-41C3-B5E4099EFE65}"/>
              </a:ext>
            </a:extLst>
          </p:cNvPr>
          <p:cNvGrpSpPr/>
          <p:nvPr/>
        </p:nvGrpSpPr>
        <p:grpSpPr>
          <a:xfrm>
            <a:off x="8836913" y="2048057"/>
            <a:ext cx="3142456" cy="4432605"/>
            <a:chOff x="8200109" y="2085616"/>
            <a:chExt cx="3524006" cy="4255722"/>
          </a:xfrm>
        </p:grpSpPr>
        <p:sp>
          <p:nvSpPr>
            <p:cNvPr id="100" name="TextBox 99">
              <a:extLst>
                <a:ext uri="{FF2B5EF4-FFF2-40B4-BE49-F238E27FC236}">
                  <a16:creationId xmlns:a16="http://schemas.microsoft.com/office/drawing/2014/main" id="{9C8F75B3-3B7C-F2ED-F796-A5AF13B52AB8}"/>
                </a:ext>
              </a:extLst>
            </p:cNvPr>
            <p:cNvSpPr txBox="1"/>
            <p:nvPr/>
          </p:nvSpPr>
          <p:spPr>
            <a:xfrm>
              <a:off x="8200109" y="2085616"/>
              <a:ext cx="3524006" cy="679638"/>
            </a:xfrm>
            <a:prstGeom prst="rect">
              <a:avLst/>
            </a:prstGeom>
            <a:solidFill>
              <a:srgbClr val="FFC000"/>
            </a:solidFill>
            <a:ln>
              <a:solidFill>
                <a:schemeClr val="tx1"/>
              </a:solidFill>
            </a:ln>
          </p:spPr>
          <p:txBody>
            <a:bodyPr wrap="square" lIns="91440" tIns="45720" rIns="91440" bIns="45720" rtlCol="0" anchor="t">
              <a:spAutoFit/>
            </a:bodyPr>
            <a:lstStyle/>
            <a:p>
              <a:pPr algn="ctr">
                <a:spcAft>
                  <a:spcPts val="600"/>
                </a:spcAft>
                <a:buClr>
                  <a:srgbClr val="FF5325"/>
                </a:buClr>
                <a:buSzPct val="80000"/>
                <a:defRPr/>
              </a:pPr>
              <a:r>
                <a:rPr lang="en-US" sz="2000" b="1" dirty="0">
                  <a:latin typeface="Calibri"/>
                </a:rPr>
                <a:t>LABS OF NUST AT OTHER NATIONAL CENTRES</a:t>
              </a:r>
            </a:p>
          </p:txBody>
        </p:sp>
        <p:grpSp>
          <p:nvGrpSpPr>
            <p:cNvPr id="101" name="Group 100">
              <a:extLst>
                <a:ext uri="{FF2B5EF4-FFF2-40B4-BE49-F238E27FC236}">
                  <a16:creationId xmlns:a16="http://schemas.microsoft.com/office/drawing/2014/main" id="{26379B52-29DD-8DF5-24E5-DBE12DF1C838}"/>
                </a:ext>
              </a:extLst>
            </p:cNvPr>
            <p:cNvGrpSpPr/>
            <p:nvPr/>
          </p:nvGrpSpPr>
          <p:grpSpPr>
            <a:xfrm>
              <a:off x="8638315" y="2939626"/>
              <a:ext cx="2753748" cy="1631821"/>
              <a:chOff x="6313005" y="4351109"/>
              <a:chExt cx="2753748" cy="1797783"/>
            </a:xfrm>
          </p:grpSpPr>
          <p:grpSp>
            <p:nvGrpSpPr>
              <p:cNvPr id="109" name="Group 108">
                <a:extLst>
                  <a:ext uri="{FF2B5EF4-FFF2-40B4-BE49-F238E27FC236}">
                    <a16:creationId xmlns:a16="http://schemas.microsoft.com/office/drawing/2014/main" id="{C24FD474-11BA-1D79-2DEF-82D73C82E8C5}"/>
                  </a:ext>
                </a:extLst>
              </p:cNvPr>
              <p:cNvGrpSpPr/>
              <p:nvPr/>
            </p:nvGrpSpPr>
            <p:grpSpPr>
              <a:xfrm>
                <a:off x="6313005" y="4351109"/>
                <a:ext cx="2753748" cy="1797783"/>
                <a:chOff x="4587934" y="4803942"/>
                <a:chExt cx="2753748" cy="1797783"/>
              </a:xfrm>
            </p:grpSpPr>
            <p:sp>
              <p:nvSpPr>
                <p:cNvPr id="111" name="Rectangle 110">
                  <a:extLst>
                    <a:ext uri="{FF2B5EF4-FFF2-40B4-BE49-F238E27FC236}">
                      <a16:creationId xmlns:a16="http://schemas.microsoft.com/office/drawing/2014/main" id="{D1B42893-3423-6C27-F663-A9A4F570E4C4}"/>
                    </a:ext>
                  </a:extLst>
                </p:cNvPr>
                <p:cNvSpPr/>
                <p:nvPr/>
              </p:nvSpPr>
              <p:spPr>
                <a:xfrm>
                  <a:off x="4587934" y="4803942"/>
                  <a:ext cx="2655606" cy="17977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4" descr="National Center for Cyber Security | Pakistan">
                  <a:extLst>
                    <a:ext uri="{FF2B5EF4-FFF2-40B4-BE49-F238E27FC236}">
                      <a16:creationId xmlns:a16="http://schemas.microsoft.com/office/drawing/2014/main" id="{55E9FBA9-D3B8-7121-0BBA-90B5C96757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5729" y="4983963"/>
                  <a:ext cx="2320541" cy="768986"/>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4699954C-4007-1AB1-6855-35F560546F58}"/>
                    </a:ext>
                  </a:extLst>
                </p:cNvPr>
                <p:cNvSpPr txBox="1"/>
                <p:nvPr/>
              </p:nvSpPr>
              <p:spPr>
                <a:xfrm>
                  <a:off x="4616425" y="5852178"/>
                  <a:ext cx="2725257" cy="427368"/>
                </a:xfrm>
                <a:prstGeom prst="snip2DiagRect">
                  <a:avLst/>
                </a:prstGeom>
                <a:noFill/>
              </p:spPr>
              <p:txBody>
                <a:bodyPr wrap="square" rtlCol="0">
                  <a:spAutoFit/>
                </a:bodyPr>
                <a:lstStyle/>
                <a:p>
                  <a:pPr algn="ctr">
                    <a:spcAft>
                      <a:spcPts val="600"/>
                    </a:spcAft>
                    <a:buClr>
                      <a:srgbClr val="FF5325"/>
                    </a:buClr>
                    <a:buSzPct val="80000"/>
                    <a:defRPr/>
                  </a:pPr>
                  <a:r>
                    <a:rPr lang="en-GB" sz="1600" b="1" dirty="0">
                      <a:solidFill>
                        <a:srgbClr val="0D5588"/>
                      </a:solidFill>
                      <a:latin typeface="Calibri"/>
                    </a:rPr>
                    <a:t>NATIONAL CENTRE FOR </a:t>
                  </a:r>
                </a:p>
              </p:txBody>
            </p:sp>
          </p:grpSp>
          <p:sp>
            <p:nvSpPr>
              <p:cNvPr id="110" name="TextBox 109">
                <a:extLst>
                  <a:ext uri="{FF2B5EF4-FFF2-40B4-BE49-F238E27FC236}">
                    <a16:creationId xmlns:a16="http://schemas.microsoft.com/office/drawing/2014/main" id="{2A58E9BA-F038-77A7-A46F-D84F1FB0090E}"/>
                  </a:ext>
                </a:extLst>
              </p:cNvPr>
              <p:cNvSpPr txBox="1"/>
              <p:nvPr/>
            </p:nvSpPr>
            <p:spPr>
              <a:xfrm>
                <a:off x="6660800" y="5674937"/>
                <a:ext cx="2123767" cy="325548"/>
              </a:xfrm>
              <a:prstGeom prst="rect">
                <a:avLst/>
              </a:prstGeom>
              <a:noFill/>
            </p:spPr>
            <p:txBody>
              <a:bodyPr wrap="square">
                <a:spAutoFit/>
              </a:bodyPr>
              <a:lstStyle/>
              <a:p>
                <a:pPr algn="ctr">
                  <a:spcAft>
                    <a:spcPts val="600"/>
                  </a:spcAft>
                  <a:buClr>
                    <a:srgbClr val="FF5325"/>
                  </a:buClr>
                  <a:buSzPct val="80000"/>
                  <a:defRPr/>
                </a:pPr>
                <a:r>
                  <a:rPr lang="en-GB" sz="1400" b="1" dirty="0">
                    <a:solidFill>
                      <a:schemeClr val="accent2">
                        <a:lumMod val="60000"/>
                        <a:lumOff val="40000"/>
                      </a:schemeClr>
                    </a:solidFill>
                    <a:latin typeface="Calibri"/>
                  </a:rPr>
                  <a:t>CYBER SECURITY</a:t>
                </a:r>
              </a:p>
            </p:txBody>
          </p:sp>
        </p:grpSp>
        <p:grpSp>
          <p:nvGrpSpPr>
            <p:cNvPr id="102" name="Group 101">
              <a:extLst>
                <a:ext uri="{FF2B5EF4-FFF2-40B4-BE49-F238E27FC236}">
                  <a16:creationId xmlns:a16="http://schemas.microsoft.com/office/drawing/2014/main" id="{A21E6E33-C637-3565-93D5-544B906B992C}"/>
                </a:ext>
              </a:extLst>
            </p:cNvPr>
            <p:cNvGrpSpPr/>
            <p:nvPr/>
          </p:nvGrpSpPr>
          <p:grpSpPr>
            <a:xfrm>
              <a:off x="8638315" y="4692539"/>
              <a:ext cx="2668336" cy="1648799"/>
              <a:chOff x="9286902" y="4485345"/>
              <a:chExt cx="2668336" cy="1648799"/>
            </a:xfrm>
          </p:grpSpPr>
          <p:grpSp>
            <p:nvGrpSpPr>
              <p:cNvPr id="103" name="Group 102">
                <a:extLst>
                  <a:ext uri="{FF2B5EF4-FFF2-40B4-BE49-F238E27FC236}">
                    <a16:creationId xmlns:a16="http://schemas.microsoft.com/office/drawing/2014/main" id="{F40E2E7B-C43C-663A-BF6A-9F9D9FF88631}"/>
                  </a:ext>
                </a:extLst>
              </p:cNvPr>
              <p:cNvGrpSpPr/>
              <p:nvPr/>
            </p:nvGrpSpPr>
            <p:grpSpPr>
              <a:xfrm>
                <a:off x="9286902" y="4502323"/>
                <a:ext cx="2668336" cy="1631821"/>
                <a:chOff x="4587934" y="4969904"/>
                <a:chExt cx="2668336" cy="1631821"/>
              </a:xfrm>
            </p:grpSpPr>
            <p:sp>
              <p:nvSpPr>
                <p:cNvPr id="107" name="Rectangle 106">
                  <a:extLst>
                    <a:ext uri="{FF2B5EF4-FFF2-40B4-BE49-F238E27FC236}">
                      <a16:creationId xmlns:a16="http://schemas.microsoft.com/office/drawing/2014/main" id="{8BE5EDF5-4ADD-95BB-8AB5-12DB67D9A02C}"/>
                    </a:ext>
                  </a:extLst>
                </p:cNvPr>
                <p:cNvSpPr/>
                <p:nvPr/>
              </p:nvSpPr>
              <p:spPr>
                <a:xfrm>
                  <a:off x="4587934" y="4969904"/>
                  <a:ext cx="2668336" cy="16318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835A91D0-0116-0AD1-2FB2-788173ADFFE9}"/>
                    </a:ext>
                  </a:extLst>
                </p:cNvPr>
                <p:cNvSpPr txBox="1"/>
                <p:nvPr/>
              </p:nvSpPr>
              <p:spPr>
                <a:xfrm>
                  <a:off x="4616425" y="5797637"/>
                  <a:ext cx="2556451" cy="404039"/>
                </a:xfrm>
                <a:prstGeom prst="snip2DiagRect">
                  <a:avLst/>
                </a:prstGeom>
                <a:noFill/>
              </p:spPr>
              <p:txBody>
                <a:bodyPr wrap="square" rtlCol="0">
                  <a:spAutoFit/>
                </a:bodyPr>
                <a:lstStyle/>
                <a:p>
                  <a:pPr algn="ctr">
                    <a:spcAft>
                      <a:spcPts val="600"/>
                    </a:spcAft>
                    <a:buClr>
                      <a:srgbClr val="FF5325"/>
                    </a:buClr>
                    <a:buSzPct val="80000"/>
                    <a:defRPr/>
                  </a:pPr>
                  <a:r>
                    <a:rPr lang="en-US" sz="1600" b="1" dirty="0">
                      <a:solidFill>
                        <a:srgbClr val="0D5588"/>
                      </a:solidFill>
                      <a:latin typeface="Calibri"/>
                    </a:rPr>
                    <a:t>NATIONAL CENTRE FOR</a:t>
                  </a:r>
                  <a:endParaRPr lang="en-GB" sz="1600" b="1" dirty="0">
                    <a:solidFill>
                      <a:srgbClr val="0D5588"/>
                    </a:solidFill>
                    <a:latin typeface="Calibri"/>
                  </a:endParaRPr>
                </a:p>
              </p:txBody>
            </p:sp>
          </p:grpSp>
          <p:sp>
            <p:nvSpPr>
              <p:cNvPr id="104" name="TextBox 103">
                <a:extLst>
                  <a:ext uri="{FF2B5EF4-FFF2-40B4-BE49-F238E27FC236}">
                    <a16:creationId xmlns:a16="http://schemas.microsoft.com/office/drawing/2014/main" id="{0A624F82-34B0-2134-11E2-BB1D96D9F0F7}"/>
                  </a:ext>
                </a:extLst>
              </p:cNvPr>
              <p:cNvSpPr txBox="1"/>
              <p:nvPr/>
            </p:nvSpPr>
            <p:spPr>
              <a:xfrm>
                <a:off x="9586999" y="5581261"/>
                <a:ext cx="2123767" cy="295496"/>
              </a:xfrm>
              <a:prstGeom prst="rect">
                <a:avLst/>
              </a:prstGeom>
              <a:noFill/>
            </p:spPr>
            <p:txBody>
              <a:bodyPr wrap="square">
                <a:spAutoFit/>
              </a:bodyPr>
              <a:lstStyle/>
              <a:p>
                <a:pPr algn="ctr">
                  <a:spcAft>
                    <a:spcPts val="600"/>
                  </a:spcAft>
                  <a:buClr>
                    <a:srgbClr val="FF5325"/>
                  </a:buClr>
                  <a:buSzPct val="80000"/>
                  <a:defRPr/>
                </a:pPr>
                <a:r>
                  <a:rPr lang="en-GB" sz="1400" b="1" dirty="0">
                    <a:solidFill>
                      <a:schemeClr val="accent2">
                        <a:lumMod val="60000"/>
                        <a:lumOff val="40000"/>
                      </a:schemeClr>
                    </a:solidFill>
                    <a:latin typeface="Calibri"/>
                  </a:rPr>
                  <a:t>BIG DATA &amp; CLOUD</a:t>
                </a:r>
              </a:p>
            </p:txBody>
          </p:sp>
          <p:pic>
            <p:nvPicPr>
              <p:cNvPr id="105" name="Graphic 104" descr="Cloud">
                <a:extLst>
                  <a:ext uri="{FF2B5EF4-FFF2-40B4-BE49-F238E27FC236}">
                    <a16:creationId xmlns:a16="http://schemas.microsoft.com/office/drawing/2014/main" id="{1AEA82E6-D8BE-1DFB-292A-FE80BE32611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098679" y="4485345"/>
                <a:ext cx="1158681" cy="1158681"/>
              </a:xfrm>
              <a:prstGeom prst="rect">
                <a:avLst/>
              </a:prstGeom>
            </p:spPr>
          </p:pic>
          <p:sp>
            <p:nvSpPr>
              <p:cNvPr id="106" name="TextBox 105">
                <a:extLst>
                  <a:ext uri="{FF2B5EF4-FFF2-40B4-BE49-F238E27FC236}">
                    <a16:creationId xmlns:a16="http://schemas.microsoft.com/office/drawing/2014/main" id="{587FC470-F10B-FA09-780C-21B01B155302}"/>
                  </a:ext>
                </a:extLst>
              </p:cNvPr>
              <p:cNvSpPr txBox="1"/>
              <p:nvPr/>
            </p:nvSpPr>
            <p:spPr>
              <a:xfrm>
                <a:off x="10106709" y="5761787"/>
                <a:ext cx="1376516" cy="295496"/>
              </a:xfrm>
              <a:prstGeom prst="rect">
                <a:avLst/>
              </a:prstGeom>
              <a:noFill/>
            </p:spPr>
            <p:txBody>
              <a:bodyPr wrap="square">
                <a:spAutoFit/>
              </a:bodyPr>
              <a:lstStyle/>
              <a:p>
                <a:r>
                  <a:rPr lang="en-GB" sz="1400" b="1" dirty="0">
                    <a:solidFill>
                      <a:schemeClr val="accent2">
                        <a:lumMod val="60000"/>
                        <a:lumOff val="40000"/>
                      </a:schemeClr>
                    </a:solidFill>
                    <a:latin typeface="Calibri"/>
                  </a:rPr>
                  <a:t>COMPUTING</a:t>
                </a:r>
                <a:endParaRPr lang="en-US" sz="1400" b="1" dirty="0">
                  <a:solidFill>
                    <a:schemeClr val="accent2">
                      <a:lumMod val="60000"/>
                      <a:lumOff val="40000"/>
                    </a:schemeClr>
                  </a:solidFill>
                  <a:latin typeface="Calibri"/>
                </a:endParaRPr>
              </a:p>
            </p:txBody>
          </p:sp>
        </p:grpSp>
      </p:grpSp>
      <p:pic>
        <p:nvPicPr>
          <p:cNvPr id="116" name="Picture 115">
            <a:extLst>
              <a:ext uri="{FF2B5EF4-FFF2-40B4-BE49-F238E27FC236}">
                <a16:creationId xmlns:a16="http://schemas.microsoft.com/office/drawing/2014/main" id="{1217CCFC-B873-8659-E032-DE33C981105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98835" y="6990"/>
            <a:ext cx="1180534" cy="930656"/>
          </a:xfrm>
          <a:prstGeom prst="rect">
            <a:avLst/>
          </a:prstGeom>
        </p:spPr>
      </p:pic>
      <p:sp>
        <p:nvSpPr>
          <p:cNvPr id="117" name="Title 1">
            <a:extLst>
              <a:ext uri="{FF2B5EF4-FFF2-40B4-BE49-F238E27FC236}">
                <a16:creationId xmlns:a16="http://schemas.microsoft.com/office/drawing/2014/main" id="{C6DA28C9-64D3-1891-BF68-472AFBABC78C}"/>
              </a:ext>
            </a:extLst>
          </p:cNvPr>
          <p:cNvSpPr txBox="1">
            <a:spLocks/>
          </p:cNvSpPr>
          <p:nvPr/>
        </p:nvSpPr>
        <p:spPr bwMode="auto">
          <a:xfrm>
            <a:off x="540161" y="415388"/>
            <a:ext cx="4620787" cy="657727"/>
          </a:xfrm>
          <a:prstGeom prst="snip2DiagRect">
            <a:avLst/>
          </a:prstGeom>
          <a:solidFill>
            <a:srgbClr val="FFC000"/>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altLang="en-US" sz="3198" dirty="0">
                <a:ln>
                  <a:noFill/>
                </a:ln>
                <a:solidFill>
                  <a:prstClr val="black"/>
                </a:solidFill>
                <a:latin typeface="Calibri"/>
                <a:ea typeface="Segoe UI Black" panose="020B0A02040204020203" pitchFamily="34" charset="0"/>
                <a:cs typeface="Segoe UI" panose="020B0502040204020203" pitchFamily="34" charset="0"/>
              </a:rPr>
              <a:t>RESEARCH EXCELLENCE</a:t>
            </a:r>
          </a:p>
        </p:txBody>
      </p:sp>
    </p:spTree>
    <p:extLst>
      <p:ext uri="{BB962C8B-B14F-4D97-AF65-F5344CB8AC3E}">
        <p14:creationId xmlns:p14="http://schemas.microsoft.com/office/powerpoint/2010/main" val="4046513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3FC4B8-BD29-2966-4C60-EB3393C85B22}"/>
              </a:ext>
            </a:extLst>
          </p:cNvPr>
          <p:cNvPicPr>
            <a:picLocks noChangeAspect="1"/>
          </p:cNvPicPr>
          <p:nvPr/>
        </p:nvPicPr>
        <p:blipFill>
          <a:blip r:embed="rId3"/>
          <a:stretch>
            <a:fillRect/>
          </a:stretch>
        </p:blipFill>
        <p:spPr>
          <a:xfrm>
            <a:off x="8729" y="-1683162"/>
            <a:ext cx="14743340" cy="8299572"/>
          </a:xfrm>
          <a:prstGeom prst="rect">
            <a:avLst/>
          </a:prstGeom>
          <a:effectLst>
            <a:outerShdw blurRad="68664" dist="50800" dir="5400000" algn="ctr" rotWithShape="0">
              <a:srgbClr val="000000">
                <a:alpha val="96020"/>
              </a:srgbClr>
            </a:outerShdw>
          </a:effectLst>
        </p:spPr>
      </p:pic>
      <p:sp>
        <p:nvSpPr>
          <p:cNvPr id="7" name="Title 1">
            <a:extLst>
              <a:ext uri="{FF2B5EF4-FFF2-40B4-BE49-F238E27FC236}">
                <a16:creationId xmlns:a16="http://schemas.microsoft.com/office/drawing/2014/main" id="{888A7EAE-DB91-4793-8173-5A4AF10D7458}"/>
              </a:ext>
            </a:extLst>
          </p:cNvPr>
          <p:cNvSpPr txBox="1">
            <a:spLocks/>
          </p:cNvSpPr>
          <p:nvPr/>
        </p:nvSpPr>
        <p:spPr bwMode="auto">
          <a:xfrm>
            <a:off x="8729" y="102226"/>
            <a:ext cx="7039118" cy="657556"/>
          </a:xfrm>
          <a:prstGeom prst="snip2DiagRect">
            <a:avLst/>
          </a:prstGeom>
          <a:solidFill>
            <a:srgbClr val="FFC000"/>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64" tIns="45683" rIns="91364" bIns="45683"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altLang="en-US" sz="3197"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MULTI-DISCIPLINARY STRENGTH</a:t>
            </a:r>
          </a:p>
        </p:txBody>
      </p:sp>
      <p:sp>
        <p:nvSpPr>
          <p:cNvPr id="4" name="Slide Number Placeholder 3">
            <a:extLst>
              <a:ext uri="{FF2B5EF4-FFF2-40B4-BE49-F238E27FC236}">
                <a16:creationId xmlns:a16="http://schemas.microsoft.com/office/drawing/2014/main" id="{37B504A1-7472-5643-B44B-8F232A87586D}"/>
              </a:ext>
            </a:extLst>
          </p:cNvPr>
          <p:cNvSpPr>
            <a:spLocks noGrp="1"/>
          </p:cNvSpPr>
          <p:nvPr>
            <p:ph type="sldNum" sz="quarter" idx="12"/>
          </p:nvPr>
        </p:nvSpPr>
        <p:spPr/>
        <p:txBody>
          <a:bodyPr/>
          <a:lstStyle/>
          <a:p>
            <a:pPr fontAlgn="base">
              <a:spcBef>
                <a:spcPct val="0"/>
              </a:spcBef>
              <a:spcAft>
                <a:spcPct val="0"/>
              </a:spcAft>
              <a:defRPr/>
            </a:pPr>
            <a:fld id="{96E69268-9C8B-4EBF-A9EE-DC5DC2D48DC3}" type="slidenum">
              <a:rPr lang="en-US">
                <a:solidFill>
                  <a:srgbClr val="000000">
                    <a:tint val="75000"/>
                  </a:srgbClr>
                </a:solidFill>
                <a:latin typeface="Calibri" pitchFamily="34" charset="0"/>
                <a:cs typeface="Arial" pitchFamily="34" charset="0"/>
              </a:rPr>
              <a:pPr fontAlgn="base">
                <a:spcBef>
                  <a:spcPct val="0"/>
                </a:spcBef>
                <a:spcAft>
                  <a:spcPct val="0"/>
                </a:spcAft>
                <a:defRPr/>
              </a:pPr>
              <a:t>15</a:t>
            </a:fld>
            <a:endParaRPr lang="en-US">
              <a:solidFill>
                <a:srgbClr val="000000">
                  <a:tint val="75000"/>
                </a:srgbClr>
              </a:solidFill>
              <a:latin typeface="Calibri" pitchFamily="34" charset="0"/>
              <a:cs typeface="Arial" pitchFamily="34" charset="0"/>
            </a:endParaRPr>
          </a:p>
        </p:txBody>
      </p:sp>
      <p:sp>
        <p:nvSpPr>
          <p:cNvPr id="9" name="Rectangle 8">
            <a:extLst>
              <a:ext uri="{FF2B5EF4-FFF2-40B4-BE49-F238E27FC236}">
                <a16:creationId xmlns:a16="http://schemas.microsoft.com/office/drawing/2014/main" id="{2BB8945B-D2D8-8642-9E25-1B679BDD999A}"/>
              </a:ext>
            </a:extLst>
          </p:cNvPr>
          <p:cNvSpPr/>
          <p:nvPr/>
        </p:nvSpPr>
        <p:spPr>
          <a:xfrm>
            <a:off x="-5555" y="6616411"/>
            <a:ext cx="12188825" cy="227915"/>
          </a:xfrm>
          <a:prstGeom prst="rect">
            <a:avLst/>
          </a:prstGeom>
          <a:solidFill>
            <a:srgbClr val="F0C808"/>
          </a:solidFill>
          <a:ln w="12700" cap="flat" cmpd="sng" algn="ctr">
            <a:noFill/>
            <a:prstDash val="solid"/>
            <a:miter lim="800000"/>
          </a:ln>
          <a:effectLst/>
        </p:spPr>
        <p:txBody>
          <a:bodyPr rtlCol="0" anchor="ctr"/>
          <a:lstStyle/>
          <a:p>
            <a:pPr algn="ctr" defTabSz="914126">
              <a:defRPr/>
            </a:pPr>
            <a:endParaRPr lang="en-US" sz="1799" kern="0">
              <a:solidFill>
                <a:prstClr val="white"/>
              </a:solidFill>
              <a:latin typeface="Calibri" panose="020F0502020204030204"/>
              <a:cs typeface="Arial" pitchFamily="34" charset="0"/>
            </a:endParaRPr>
          </a:p>
        </p:txBody>
      </p:sp>
      <p:sp>
        <p:nvSpPr>
          <p:cNvPr id="11" name="Title 1">
            <a:extLst>
              <a:ext uri="{FF2B5EF4-FFF2-40B4-BE49-F238E27FC236}">
                <a16:creationId xmlns:a16="http://schemas.microsoft.com/office/drawing/2014/main" id="{DBF25BF1-72CB-2659-52F5-A9EC3BD13C5D}"/>
              </a:ext>
            </a:extLst>
          </p:cNvPr>
          <p:cNvSpPr txBox="1">
            <a:spLocks/>
          </p:cNvSpPr>
          <p:nvPr/>
        </p:nvSpPr>
        <p:spPr bwMode="auto">
          <a:xfrm>
            <a:off x="7055315" y="3056758"/>
            <a:ext cx="4646990" cy="914162"/>
          </a:xfrm>
          <a:prstGeom prst="snip2DiagRect">
            <a:avLst/>
          </a:prstGeom>
          <a:solidFill>
            <a:schemeClr val="bg2">
              <a:lumMod val="25000"/>
            </a:schemeClr>
          </a:solidFill>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64" tIns="45683" rIns="91364" bIns="45683"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altLang="en-US" sz="2399" dirty="0">
                <a:ln>
                  <a:noFill/>
                </a:ln>
                <a:solidFill>
                  <a:prstClr val="white"/>
                </a:solidFill>
                <a:latin typeface="Calibri"/>
                <a:ea typeface="Segoe UI Black" panose="020B0A02040204020203" pitchFamily="34" charset="0"/>
                <a:cs typeface="Segoe UI" panose="020B0502040204020203" pitchFamily="34" charset="0"/>
              </a:rPr>
              <a:t>SCHOOL OF INTERDISCIPLINARY ENGINEERING &amp; SCIENCES</a:t>
            </a:r>
          </a:p>
        </p:txBody>
      </p:sp>
      <p:pic>
        <p:nvPicPr>
          <p:cNvPr id="12" name="Picture 11" descr="Logo&#10;&#10;Description automatically generated">
            <a:extLst>
              <a:ext uri="{FF2B5EF4-FFF2-40B4-BE49-F238E27FC236}">
                <a16:creationId xmlns:a16="http://schemas.microsoft.com/office/drawing/2014/main" id="{47DE4C29-7C37-DF7D-23F6-36873148BA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96" t="16436" r="7834" b="15822"/>
          <a:stretch/>
        </p:blipFill>
        <p:spPr>
          <a:xfrm>
            <a:off x="8199247" y="1997823"/>
            <a:ext cx="2359127" cy="619271"/>
          </a:xfrm>
          <a:prstGeom prst="rect">
            <a:avLst/>
          </a:prstGeom>
        </p:spPr>
      </p:pic>
      <p:sp>
        <p:nvSpPr>
          <p:cNvPr id="14" name="TextBox 13">
            <a:extLst>
              <a:ext uri="{FF2B5EF4-FFF2-40B4-BE49-F238E27FC236}">
                <a16:creationId xmlns:a16="http://schemas.microsoft.com/office/drawing/2014/main" id="{866584D7-F3E0-CD1D-5499-7F2B4DB7FCF8}"/>
              </a:ext>
            </a:extLst>
          </p:cNvPr>
          <p:cNvSpPr txBox="1"/>
          <p:nvPr/>
        </p:nvSpPr>
        <p:spPr>
          <a:xfrm>
            <a:off x="7047847" y="4154278"/>
            <a:ext cx="4661928" cy="830781"/>
          </a:xfrm>
          <a:prstGeom prst="rect">
            <a:avLst/>
          </a:prstGeom>
          <a:solidFill>
            <a:schemeClr val="bg2">
              <a:lumMod val="25000"/>
            </a:schemeClr>
          </a:solidFill>
          <a:ln>
            <a:solidFill>
              <a:schemeClr val="bg1"/>
            </a:solidFill>
          </a:ln>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fontAlgn="base">
              <a:spcBef>
                <a:spcPct val="0"/>
              </a:spcBef>
              <a:spcAft>
                <a:spcPct val="0"/>
              </a:spcAft>
              <a:defRPr/>
            </a:pPr>
            <a:r>
              <a:rPr lang="en-US" sz="2399" b="1" dirty="0">
                <a:solidFill>
                  <a:srgbClr val="FFC000"/>
                </a:solidFill>
                <a:latin typeface="Calibri" pitchFamily="34" charset="0"/>
                <a:cs typeface="Arial" pitchFamily="34" charset="0"/>
              </a:rPr>
              <a:t>26 labs </a:t>
            </a:r>
            <a:r>
              <a:rPr lang="en-US" sz="2399" dirty="0">
                <a:solidFill>
                  <a:prstClr val="white"/>
                </a:solidFill>
                <a:latin typeface="Calibri" pitchFamily="34" charset="0"/>
                <a:cs typeface="Arial" pitchFamily="34" charset="0"/>
              </a:rPr>
              <a:t>from</a:t>
            </a:r>
            <a:r>
              <a:rPr lang="en-US" sz="2399" dirty="0">
                <a:solidFill>
                  <a:srgbClr val="FFC000"/>
                </a:solidFill>
                <a:latin typeface="Calibri" pitchFamily="34" charset="0"/>
                <a:cs typeface="Arial" pitchFamily="34" charset="0"/>
              </a:rPr>
              <a:t> </a:t>
            </a:r>
            <a:r>
              <a:rPr lang="en-US" sz="2399" b="1" dirty="0">
                <a:solidFill>
                  <a:srgbClr val="FFC000"/>
                </a:solidFill>
                <a:latin typeface="Calibri" pitchFamily="34" charset="0"/>
                <a:cs typeface="Arial" pitchFamily="34" charset="0"/>
              </a:rPr>
              <a:t>9 NUST Institutions </a:t>
            </a:r>
            <a:r>
              <a:rPr lang="en-US" sz="2399" dirty="0">
                <a:solidFill>
                  <a:prstClr val="white"/>
                </a:solidFill>
                <a:latin typeface="Calibri" pitchFamily="34" charset="0"/>
                <a:cs typeface="Arial" pitchFamily="34" charset="0"/>
              </a:rPr>
              <a:t>under one roof</a:t>
            </a:r>
            <a:r>
              <a:rPr lang="en-US" sz="2399" dirty="0">
                <a:solidFill>
                  <a:prstClr val="white"/>
                </a:solidFill>
                <a:latin typeface="Calibri" pitchFamily="34" charset="0"/>
                <a:cs typeface="Calibri"/>
              </a:rPr>
              <a:t>​</a:t>
            </a:r>
            <a:endParaRPr lang="en-US" dirty="0">
              <a:solidFill>
                <a:prstClr val="white"/>
              </a:solidFill>
              <a:latin typeface="Calibri" pitchFamily="34" charset="0"/>
              <a:cs typeface="Arial" pitchFamily="34" charset="0"/>
            </a:endParaRPr>
          </a:p>
        </p:txBody>
      </p:sp>
      <p:sp>
        <p:nvSpPr>
          <p:cNvPr id="16" name="Content Placeholder 1">
            <a:extLst>
              <a:ext uri="{FF2B5EF4-FFF2-40B4-BE49-F238E27FC236}">
                <a16:creationId xmlns:a16="http://schemas.microsoft.com/office/drawing/2014/main" id="{E8F80631-C44E-6152-FBFD-2DFC42B403CE}"/>
              </a:ext>
            </a:extLst>
          </p:cNvPr>
          <p:cNvSpPr txBox="1">
            <a:spLocks/>
          </p:cNvSpPr>
          <p:nvPr/>
        </p:nvSpPr>
        <p:spPr bwMode="auto">
          <a:xfrm>
            <a:off x="631220" y="1466722"/>
            <a:ext cx="5936550" cy="4113970"/>
          </a:xfrm>
          <a:prstGeom prst="rect">
            <a:avLst/>
          </a:prstGeom>
          <a:solidFill>
            <a:srgbClr val="FFC000"/>
          </a:solidFill>
          <a:ln w="9525">
            <a:noFill/>
            <a:miter lim="800000"/>
            <a:headEnd/>
            <a:tailEnd/>
          </a:ln>
        </p:spPr>
        <p:txBody>
          <a:bodyPr vert="horz" wrap="square" lIns="91416" tIns="45708" rIns="91416" bIns="45708" numCol="1" anchor="t" anchorCtr="0" compatLnSpc="1">
            <a:prstTxWarp prst="textNoShape">
              <a:avLst/>
            </a:prstTxWarp>
          </a:bodyPr>
          <a:lstStyle>
            <a:lvl1pPr marL="457200" indent="-457200" algn="l" rtl="0" eaLnBrk="0" fontAlgn="base" hangingPunct="0">
              <a:spcBef>
                <a:spcPct val="20000"/>
              </a:spcBef>
              <a:spcAft>
                <a:spcPct val="0"/>
              </a:spcAft>
              <a:buBlip>
                <a:blip r:embed="rId5"/>
              </a:buBlip>
              <a:defRPr sz="3200" kern="1200">
                <a:solidFill>
                  <a:srgbClr val="595959"/>
                </a:solidFill>
                <a:latin typeface="+mn-lt"/>
                <a:ea typeface="+mn-ea"/>
                <a:cs typeface="+mn-cs"/>
              </a:defRPr>
            </a:lvl1pPr>
            <a:lvl2pPr marL="914400" indent="-457200" algn="l" rtl="0" eaLnBrk="0" fontAlgn="base" hangingPunct="0">
              <a:spcBef>
                <a:spcPct val="20000"/>
              </a:spcBef>
              <a:spcAft>
                <a:spcPct val="0"/>
              </a:spcAft>
              <a:buBlip>
                <a:blip r:embed="rId6"/>
              </a:buBlip>
              <a:defRPr sz="2800" kern="1200">
                <a:solidFill>
                  <a:srgbClr val="595959"/>
                </a:solidFill>
                <a:latin typeface="+mn-lt"/>
                <a:ea typeface="+mn-ea"/>
                <a:cs typeface="+mn-cs"/>
              </a:defRPr>
            </a:lvl2pPr>
            <a:lvl3pPr marL="1371600" indent="-457200" algn="l" rtl="0" eaLnBrk="0" fontAlgn="base" hangingPunct="0">
              <a:spcBef>
                <a:spcPct val="20000"/>
              </a:spcBef>
              <a:spcAft>
                <a:spcPct val="0"/>
              </a:spcAft>
              <a:buBlip>
                <a:blip r:embed="rId7"/>
              </a:buBlip>
              <a:defRPr sz="2400" kern="1200">
                <a:solidFill>
                  <a:srgbClr val="595959"/>
                </a:solidFill>
                <a:latin typeface="+mn-lt"/>
                <a:ea typeface="+mn-ea"/>
                <a:cs typeface="+mn-cs"/>
              </a:defRPr>
            </a:lvl3pPr>
            <a:lvl4pPr marL="1768475" indent="-396875" algn="l" rtl="0" eaLnBrk="0" fontAlgn="base" hangingPunct="0">
              <a:spcBef>
                <a:spcPct val="20000"/>
              </a:spcBef>
              <a:spcAft>
                <a:spcPct val="0"/>
              </a:spcAft>
              <a:buFont typeface="Wingdings" pitchFamily="2" charset="2"/>
              <a:buChar char="§"/>
              <a:defRPr sz="2000" kern="1200">
                <a:solidFill>
                  <a:srgbClr val="595959"/>
                </a:solidFill>
                <a:latin typeface="+mn-lt"/>
                <a:ea typeface="+mn-ea"/>
                <a:cs typeface="+mn-cs"/>
              </a:defRPr>
            </a:lvl4pPr>
            <a:lvl5pPr marL="2166938" indent="-338138" algn="l" rtl="0" eaLnBrk="0" fontAlgn="base" hangingPunct="0">
              <a:spcBef>
                <a:spcPct val="20000"/>
              </a:spcBef>
              <a:spcAft>
                <a:spcPct val="0"/>
              </a:spcAft>
              <a:buFont typeface="Arial" pitchFamily="34" charset="0"/>
              <a:buChar char="»"/>
              <a:defRPr sz="2000"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auto">
              <a:spcBef>
                <a:spcPts val="0"/>
              </a:spcBef>
              <a:spcAft>
                <a:spcPts val="600"/>
              </a:spcAft>
              <a:buClr>
                <a:srgbClr val="00B0F0"/>
              </a:buClr>
              <a:buSzPct val="80000"/>
              <a:buFont typeface="Arial" panose="020B0604020202020204" pitchFamily="34" charset="0"/>
              <a:buChar char="•"/>
              <a:defRPr/>
            </a:pPr>
            <a:r>
              <a:rPr lang="en-US" sz="1999" b="1" dirty="0">
                <a:solidFill>
                  <a:prstClr val="black"/>
                </a:solidFill>
                <a:latin typeface="Arial" panose="020B0604020202020204" pitchFamily="34" charset="0"/>
                <a:cs typeface="Arial" panose="020B0604020202020204" pitchFamily="34" charset="0"/>
              </a:rPr>
              <a:t>First</a:t>
            </a:r>
            <a:r>
              <a:rPr lang="en-US" sz="1999" dirty="0">
                <a:solidFill>
                  <a:prstClr val="black"/>
                </a:solidFill>
                <a:latin typeface="Arial" panose="020B0604020202020204" pitchFamily="34" charset="0"/>
                <a:cs typeface="Arial" panose="020B0604020202020204" pitchFamily="34" charset="0"/>
              </a:rPr>
              <a:t> of its kind in Pakistan</a:t>
            </a:r>
          </a:p>
          <a:p>
            <a:pPr lvl="1" fontAlgn="auto">
              <a:spcBef>
                <a:spcPts val="0"/>
              </a:spcBef>
              <a:spcAft>
                <a:spcPts val="600"/>
              </a:spcAft>
              <a:buClr>
                <a:srgbClr val="00B0F0"/>
              </a:buClr>
              <a:buSzPct val="80000"/>
              <a:buFont typeface="Arial" panose="020B0604020202020204" pitchFamily="34" charset="0"/>
              <a:buChar char="•"/>
              <a:defRPr/>
            </a:pPr>
            <a:r>
              <a:rPr lang="en-US" sz="1999" dirty="0">
                <a:solidFill>
                  <a:prstClr val="black"/>
                </a:solidFill>
                <a:latin typeface="Arial" panose="020B0604020202020204" pitchFamily="34" charset="0"/>
                <a:cs typeface="Arial" panose="020B0604020202020204" pitchFamily="34" charset="0"/>
              </a:rPr>
              <a:t>Equipping the </a:t>
            </a:r>
            <a:r>
              <a:rPr lang="en-US" sz="1999" b="1" dirty="0">
                <a:solidFill>
                  <a:prstClr val="black"/>
                </a:solidFill>
                <a:latin typeface="Arial" panose="020B0604020202020204" pitchFamily="34" charset="0"/>
                <a:cs typeface="Arial" panose="020B0604020202020204" pitchFamily="34" charset="0"/>
              </a:rPr>
              <a:t>next generation </a:t>
            </a:r>
            <a:r>
              <a:rPr lang="en-US" sz="1999" dirty="0">
                <a:solidFill>
                  <a:prstClr val="black"/>
                </a:solidFill>
                <a:latin typeface="Arial" panose="020B0604020202020204" pitchFamily="34" charset="0"/>
                <a:cs typeface="Arial" panose="020B0604020202020204" pitchFamily="34" charset="0"/>
              </a:rPr>
              <a:t>of researchers with a </a:t>
            </a:r>
            <a:r>
              <a:rPr lang="en-US" sz="1999" b="1" dirty="0">
                <a:solidFill>
                  <a:prstClr val="black"/>
                </a:solidFill>
                <a:latin typeface="Arial" panose="020B0604020202020204" pitchFamily="34" charset="0"/>
                <a:cs typeface="Arial" panose="020B0604020202020204" pitchFamily="34" charset="0"/>
              </a:rPr>
              <a:t>cross-disciplinary</a:t>
            </a:r>
            <a:r>
              <a:rPr lang="en-US" sz="1999" dirty="0">
                <a:solidFill>
                  <a:prstClr val="black"/>
                </a:solidFill>
                <a:latin typeface="Arial" panose="020B0604020202020204" pitchFamily="34" charset="0"/>
                <a:cs typeface="Arial" panose="020B0604020202020204" pitchFamily="34" charset="0"/>
              </a:rPr>
              <a:t> blend of knowledge to create </a:t>
            </a:r>
            <a:r>
              <a:rPr lang="en-US" sz="1999" b="1" dirty="0">
                <a:solidFill>
                  <a:prstClr val="black"/>
                </a:solidFill>
                <a:latin typeface="Arial" panose="020B0604020202020204" pitchFamily="34" charset="0"/>
                <a:cs typeface="Arial" panose="020B0604020202020204" pitchFamily="34" charset="0"/>
              </a:rPr>
              <a:t>new knowledge and technologies</a:t>
            </a:r>
          </a:p>
          <a:p>
            <a:pPr marL="457063" lvl="1" indent="0" fontAlgn="auto">
              <a:spcBef>
                <a:spcPts val="0"/>
              </a:spcBef>
              <a:spcAft>
                <a:spcPts val="600"/>
              </a:spcAft>
              <a:buClr>
                <a:srgbClr val="E6AF00"/>
              </a:buClr>
              <a:buSzPct val="80000"/>
              <a:buNone/>
              <a:defRPr/>
            </a:pPr>
            <a:endParaRPr lang="en-US" sz="1999" b="1" dirty="0">
              <a:solidFill>
                <a:prstClr val="black"/>
              </a:solidFill>
              <a:latin typeface="Arial" panose="020B0604020202020204" pitchFamily="34" charset="0"/>
              <a:cs typeface="Arial" panose="020B0604020202020204" pitchFamily="34" charset="0"/>
            </a:endParaRPr>
          </a:p>
          <a:p>
            <a:pPr marL="457063" lvl="1" indent="0" fontAlgn="auto">
              <a:spcBef>
                <a:spcPts val="0"/>
              </a:spcBef>
              <a:spcAft>
                <a:spcPts val="600"/>
              </a:spcAft>
              <a:buClr>
                <a:srgbClr val="00B0F0"/>
              </a:buClr>
              <a:buSzPct val="80000"/>
              <a:buNone/>
              <a:defRPr/>
            </a:pPr>
            <a:r>
              <a:rPr lang="en-US" sz="1999" dirty="0">
                <a:solidFill>
                  <a:prstClr val="black"/>
                </a:solidFill>
                <a:latin typeface="Arial" panose="020B0604020202020204" pitchFamily="34" charset="0"/>
                <a:cs typeface="Arial" panose="020B0604020202020204" pitchFamily="34" charset="0"/>
              </a:rPr>
              <a:t>Technologies identified for Phase 1:</a:t>
            </a:r>
          </a:p>
          <a:p>
            <a:pPr marL="539588" lvl="2" indent="374538" fontAlgn="auto">
              <a:spcBef>
                <a:spcPts val="0"/>
              </a:spcBef>
              <a:spcAft>
                <a:spcPts val="0"/>
              </a:spcAft>
              <a:buClr>
                <a:srgbClr val="00B0F0"/>
              </a:buClr>
              <a:buSzPct val="80000"/>
              <a:buFont typeface="Wingdings" pitchFamily="2" charset="2"/>
              <a:buChar char="v"/>
              <a:defRPr/>
            </a:pPr>
            <a:r>
              <a:rPr lang="en-US" sz="1999" dirty="0">
                <a:solidFill>
                  <a:prstClr val="black"/>
                </a:solidFill>
                <a:latin typeface="Arial" panose="020B0604020202020204" pitchFamily="34" charset="0"/>
                <a:cs typeface="Arial" panose="020B0604020202020204" pitchFamily="34" charset="0"/>
              </a:rPr>
              <a:t>High Performance Computing</a:t>
            </a:r>
          </a:p>
          <a:p>
            <a:pPr marL="539588" lvl="2" indent="374538" fontAlgn="auto">
              <a:spcBef>
                <a:spcPts val="0"/>
              </a:spcBef>
              <a:spcAft>
                <a:spcPts val="0"/>
              </a:spcAft>
              <a:buClr>
                <a:srgbClr val="00B0F0"/>
              </a:buClr>
              <a:buSzPct val="80000"/>
              <a:buFont typeface="Wingdings" pitchFamily="2" charset="2"/>
              <a:buChar char="v"/>
              <a:defRPr/>
            </a:pPr>
            <a:r>
              <a:rPr lang="en-US" sz="1999" dirty="0">
                <a:solidFill>
                  <a:prstClr val="black"/>
                </a:solidFill>
                <a:latin typeface="Arial" panose="020B0604020202020204" pitchFamily="34" charset="0"/>
                <a:cs typeface="Arial" panose="020B0604020202020204" pitchFamily="34" charset="0"/>
              </a:rPr>
              <a:t>Artificial Intelligence &amp; Deep Learning</a:t>
            </a:r>
          </a:p>
          <a:p>
            <a:pPr marL="539588" lvl="2" indent="374538" fontAlgn="auto">
              <a:spcBef>
                <a:spcPts val="0"/>
              </a:spcBef>
              <a:spcAft>
                <a:spcPts val="0"/>
              </a:spcAft>
              <a:buClr>
                <a:srgbClr val="00B0F0"/>
              </a:buClr>
              <a:buSzPct val="80000"/>
              <a:buFont typeface="Wingdings" pitchFamily="2" charset="2"/>
              <a:buChar char="v"/>
              <a:defRPr/>
            </a:pPr>
            <a:r>
              <a:rPr lang="en-US" sz="1999" dirty="0">
                <a:solidFill>
                  <a:prstClr val="black"/>
                </a:solidFill>
                <a:latin typeface="Arial" panose="020B0604020202020204" pitchFamily="34" charset="0"/>
                <a:cs typeface="Arial" panose="020B0604020202020204" pitchFamily="34" charset="0"/>
              </a:rPr>
              <a:t>Nanoscience &amp; Nanotechnology</a:t>
            </a:r>
          </a:p>
          <a:p>
            <a:pPr marL="539588" lvl="2" indent="374538" fontAlgn="auto">
              <a:spcBef>
                <a:spcPts val="0"/>
              </a:spcBef>
              <a:spcAft>
                <a:spcPts val="0"/>
              </a:spcAft>
              <a:buClr>
                <a:srgbClr val="00B0F0"/>
              </a:buClr>
              <a:buSzPct val="80000"/>
              <a:buFont typeface="Wingdings" pitchFamily="2" charset="2"/>
              <a:buChar char="v"/>
              <a:defRPr/>
            </a:pPr>
            <a:r>
              <a:rPr lang="en-US" sz="1999" dirty="0">
                <a:solidFill>
                  <a:prstClr val="black"/>
                </a:solidFill>
                <a:latin typeface="Arial" panose="020B0604020202020204" pitchFamily="34" charset="0"/>
                <a:cs typeface="Arial" panose="020B0604020202020204" pitchFamily="34" charset="0"/>
              </a:rPr>
              <a:t>Biotechnology</a:t>
            </a:r>
          </a:p>
        </p:txBody>
      </p:sp>
      <p:pic>
        <p:nvPicPr>
          <p:cNvPr id="15" name="Picture 14">
            <a:extLst>
              <a:ext uri="{FF2B5EF4-FFF2-40B4-BE49-F238E27FC236}">
                <a16:creationId xmlns:a16="http://schemas.microsoft.com/office/drawing/2014/main" id="{1DA49ACB-83E2-EB7E-5B3C-1891800E0A4E}"/>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10762164" y="241590"/>
            <a:ext cx="1180534" cy="930656"/>
          </a:xfrm>
          <a:prstGeom prst="rect">
            <a:avLst/>
          </a:prstGeom>
        </p:spPr>
      </p:pic>
    </p:spTree>
    <p:extLst>
      <p:ext uri="{BB962C8B-B14F-4D97-AF65-F5344CB8AC3E}">
        <p14:creationId xmlns:p14="http://schemas.microsoft.com/office/powerpoint/2010/main" val="387046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descr="C:\Users\admin-pc\Desktop\IMGP5481 Salman Nasir.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 t="5623" r="-40" b="7953"/>
          <a:stretch/>
        </p:blipFill>
        <p:spPr bwMode="auto">
          <a:xfrm>
            <a:off x="-32429" y="1"/>
            <a:ext cx="12222842" cy="7047362"/>
          </a:xfrm>
          <a:prstGeom prst="rect">
            <a:avLst/>
          </a:prstGeom>
          <a:solidFill>
            <a:srgbClr val="000000">
              <a:alpha val="60000"/>
            </a:srgbClr>
          </a:solidFill>
          <a:ln w="28575">
            <a:noFill/>
          </a:ln>
        </p:spPr>
      </p:pic>
      <p:sp>
        <p:nvSpPr>
          <p:cNvPr id="24" name="Snip Single Corner Rectangle 23"/>
          <p:cNvSpPr/>
          <p:nvPr/>
        </p:nvSpPr>
        <p:spPr>
          <a:xfrm>
            <a:off x="379412" y="2319753"/>
            <a:ext cx="5837774" cy="1438632"/>
          </a:xfrm>
          <a:prstGeom prst="snip1Rect">
            <a:avLst/>
          </a:prstGeom>
          <a:solidFill>
            <a:srgbClr val="000000">
              <a:alpha val="60000"/>
            </a:srgbClr>
          </a:solidFill>
          <a:ln w="28575">
            <a:noFill/>
          </a:ln>
        </p:spPr>
        <p:txBody>
          <a:bodyPr wrap="square" anchor="ctr">
            <a:spAutoFit/>
          </a:bodyPr>
          <a:lstStyle/>
          <a:p>
            <a:pPr defTabSz="685183">
              <a:defRPr/>
            </a:pPr>
            <a:r>
              <a:rPr lang="en-US" sz="2800" b="1" kern="0" dirty="0">
                <a:solidFill>
                  <a:prstClr val="white"/>
                </a:solidFill>
                <a:latin typeface="Arial" panose="020B0604020202020204" pitchFamily="34" charset="0"/>
                <a:cs typeface="Arial" panose="020B0604020202020204" pitchFamily="34" charset="0"/>
              </a:rPr>
              <a:t>FILED</a:t>
            </a:r>
            <a:r>
              <a:rPr lang="en-US" sz="2800" b="1" kern="0" dirty="0">
                <a:solidFill>
                  <a:srgbClr val="FFC000"/>
                </a:solidFill>
                <a:latin typeface="Arial" panose="020B0604020202020204" pitchFamily="34" charset="0"/>
                <a:cs typeface="Arial" panose="020B0604020202020204" pitchFamily="34" charset="0"/>
              </a:rPr>
              <a:t> </a:t>
            </a:r>
            <a:r>
              <a:rPr lang="en-US" sz="3600" b="1" kern="0" dirty="0">
                <a:solidFill>
                  <a:srgbClr val="FFC000"/>
                </a:solidFill>
                <a:latin typeface="Arial" panose="020B0604020202020204" pitchFamily="34" charset="0"/>
                <a:cs typeface="Arial" panose="020B0604020202020204" pitchFamily="34" charset="0"/>
              </a:rPr>
              <a:t>1000</a:t>
            </a:r>
            <a:endParaRPr lang="en-US" sz="2200" kern="0" dirty="0">
              <a:ln>
                <a:solidFill>
                  <a:srgbClr val="FFC000"/>
                </a:solidFill>
              </a:ln>
              <a:solidFill>
                <a:srgbClr val="D2A000"/>
              </a:solidFill>
              <a:latin typeface="Arial" panose="020B0604020202020204" pitchFamily="34" charset="0"/>
              <a:cs typeface="Arial" panose="020B0604020202020204" pitchFamily="34" charset="0"/>
            </a:endParaRPr>
          </a:p>
          <a:p>
            <a:pPr defTabSz="685183">
              <a:defRPr/>
            </a:pPr>
            <a:r>
              <a:rPr lang="en-US" sz="2200" kern="0" dirty="0">
                <a:solidFill>
                  <a:prstClr val="white"/>
                </a:solidFill>
                <a:latin typeface="Arial" panose="020B0604020202020204" pitchFamily="34" charset="0"/>
                <a:cs typeface="Arial" panose="020B0604020202020204" pitchFamily="34" charset="0"/>
              </a:rPr>
              <a:t>Highest number of IPRs filed and awarded in Pakistani academia</a:t>
            </a:r>
          </a:p>
        </p:txBody>
      </p:sp>
      <p:pic>
        <p:nvPicPr>
          <p:cNvPr id="16" name="Picture 1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10741780" y="30345"/>
            <a:ext cx="1180534" cy="930656"/>
          </a:xfrm>
          <a:prstGeom prst="rect">
            <a:avLst/>
          </a:prstGeom>
        </p:spPr>
      </p:pic>
      <p:sp>
        <p:nvSpPr>
          <p:cNvPr id="15" name="Snip Single Corner Rectangle 14"/>
          <p:cNvSpPr/>
          <p:nvPr/>
        </p:nvSpPr>
        <p:spPr bwMode="auto">
          <a:xfrm flipH="1">
            <a:off x="381663" y="3840775"/>
            <a:ext cx="5837774" cy="2542699"/>
          </a:xfrm>
          <a:prstGeom prst="snip1Rect">
            <a:avLst/>
          </a:prstGeom>
          <a:solidFill>
            <a:srgbClr val="000000">
              <a:alpha val="60000"/>
            </a:srgbClr>
          </a:solidFill>
          <a:ln w="28575">
            <a:noFill/>
          </a:ln>
        </p:spPr>
        <p:txBody>
          <a:bodyPr wrap="square" anchor="ctr">
            <a:spAutoFit/>
          </a:bodyPr>
          <a:lstStyle/>
          <a:p>
            <a:pPr defTabSz="685183"/>
            <a:r>
              <a:rPr lang="en-US" sz="2800" b="1" kern="0" dirty="0">
                <a:solidFill>
                  <a:prstClr val="white"/>
                </a:solidFill>
                <a:latin typeface="Arial" panose="020B0604020202020204" pitchFamily="34" charset="0"/>
                <a:cs typeface="Arial" panose="020B0604020202020204" pitchFamily="34" charset="0"/>
              </a:rPr>
              <a:t>AWARDED</a:t>
            </a:r>
            <a:r>
              <a:rPr lang="en-US" sz="2800" b="1" kern="0" dirty="0">
                <a:solidFill>
                  <a:srgbClr val="FFC000"/>
                </a:solidFill>
                <a:latin typeface="Arial" panose="020B0604020202020204" pitchFamily="34" charset="0"/>
                <a:cs typeface="Arial" panose="020B0604020202020204" pitchFamily="34" charset="0"/>
              </a:rPr>
              <a:t> </a:t>
            </a:r>
            <a:r>
              <a:rPr lang="en-US" sz="3600" b="1" kern="0" dirty="0">
                <a:solidFill>
                  <a:srgbClr val="FFC000"/>
                </a:solidFill>
                <a:latin typeface="Arial" panose="020B0604020202020204" pitchFamily="34" charset="0"/>
                <a:cs typeface="Arial" panose="020B0604020202020204" pitchFamily="34" charset="0"/>
              </a:rPr>
              <a:t>200</a:t>
            </a:r>
          </a:p>
          <a:p>
            <a:pPr defTabSz="685183"/>
            <a:r>
              <a:rPr lang="en-US" sz="2200" kern="0" dirty="0">
                <a:solidFill>
                  <a:prstClr val="white"/>
                </a:solidFill>
                <a:latin typeface="Arial" panose="020B0604020202020204" pitchFamily="34" charset="0"/>
                <a:cs typeface="Arial" panose="020B0604020202020204" pitchFamily="34" charset="0"/>
              </a:rPr>
              <a:t>Including international IPRs:</a:t>
            </a:r>
          </a:p>
          <a:p>
            <a:pPr marL="342900" indent="-342900" defTabSz="685183">
              <a:buFont typeface="Wingdings" panose="05000000000000000000" pitchFamily="2" charset="2"/>
              <a:buChar char="ü"/>
            </a:pPr>
            <a:r>
              <a:rPr lang="en-US" sz="2200" kern="0" dirty="0">
                <a:ln>
                  <a:solidFill>
                    <a:srgbClr val="FFC000"/>
                  </a:solidFill>
                </a:ln>
                <a:solidFill>
                  <a:srgbClr val="D2A000"/>
                </a:solidFill>
                <a:latin typeface="Arial" panose="020B0604020202020204" pitchFamily="34" charset="0"/>
                <a:cs typeface="Arial" panose="020B0604020202020204" pitchFamily="34" charset="0"/>
              </a:rPr>
              <a:t>7 </a:t>
            </a:r>
            <a:r>
              <a:rPr lang="en-US" sz="2200" kern="0" dirty="0">
                <a:solidFill>
                  <a:prstClr val="white"/>
                </a:solidFill>
                <a:latin typeface="Arial" panose="020B0604020202020204" pitchFamily="34" charset="0"/>
                <a:cs typeface="Arial" panose="020B0604020202020204" pitchFamily="34" charset="0"/>
              </a:rPr>
              <a:t>US</a:t>
            </a:r>
          </a:p>
          <a:p>
            <a:pPr marL="342900" indent="-342900" defTabSz="685183">
              <a:buFont typeface="Wingdings" panose="05000000000000000000" pitchFamily="2" charset="2"/>
              <a:buChar char="ü"/>
            </a:pPr>
            <a:r>
              <a:rPr lang="en-US" sz="2200" kern="0" dirty="0">
                <a:ln>
                  <a:solidFill>
                    <a:srgbClr val="FFC000"/>
                  </a:solidFill>
                </a:ln>
                <a:solidFill>
                  <a:srgbClr val="D2A000"/>
                </a:solidFill>
                <a:latin typeface="Arial" panose="020B0604020202020204" pitchFamily="34" charset="0"/>
                <a:cs typeface="Arial" panose="020B0604020202020204" pitchFamily="34" charset="0"/>
              </a:rPr>
              <a:t>1 </a:t>
            </a:r>
            <a:r>
              <a:rPr lang="en-US" sz="2200" kern="0" dirty="0">
                <a:solidFill>
                  <a:prstClr val="white"/>
                </a:solidFill>
                <a:latin typeface="Arial" panose="020B0604020202020204" pitchFamily="34" charset="0"/>
                <a:cs typeface="Arial" panose="020B0604020202020204" pitchFamily="34" charset="0"/>
              </a:rPr>
              <a:t>Korean</a:t>
            </a:r>
          </a:p>
          <a:p>
            <a:pPr marL="342900" indent="-342900" defTabSz="685183">
              <a:buFont typeface="Wingdings" panose="05000000000000000000" pitchFamily="2" charset="2"/>
              <a:buChar char="ü"/>
            </a:pPr>
            <a:r>
              <a:rPr lang="en-US" sz="2200" kern="0" dirty="0">
                <a:ln>
                  <a:solidFill>
                    <a:srgbClr val="FFC000"/>
                  </a:solidFill>
                </a:ln>
                <a:solidFill>
                  <a:srgbClr val="D2A000"/>
                </a:solidFill>
                <a:latin typeface="Arial" panose="020B0604020202020204" pitchFamily="34" charset="0"/>
                <a:cs typeface="Arial" panose="020B0604020202020204" pitchFamily="34" charset="0"/>
              </a:rPr>
              <a:t>1 </a:t>
            </a:r>
            <a:r>
              <a:rPr lang="en-US" sz="2200" kern="0" dirty="0">
                <a:solidFill>
                  <a:prstClr val="white"/>
                </a:solidFill>
                <a:latin typeface="Arial" panose="020B0604020202020204" pitchFamily="34" charset="0"/>
                <a:cs typeface="Arial" panose="020B0604020202020204" pitchFamily="34" charset="0"/>
              </a:rPr>
              <a:t>Patent Cooperation Treaty (PCT)</a:t>
            </a:r>
          </a:p>
          <a:p>
            <a:pPr defTabSz="685183"/>
            <a:endParaRPr lang="en-US" sz="2200" kern="0" dirty="0">
              <a:solidFill>
                <a:prstClr val="white"/>
              </a:solidFill>
            </a:endParaRPr>
          </a:p>
        </p:txBody>
      </p:sp>
      <p:sp>
        <p:nvSpPr>
          <p:cNvPr id="11" name="Title 1">
            <a:extLst>
              <a:ext uri="{FF2B5EF4-FFF2-40B4-BE49-F238E27FC236}">
                <a16:creationId xmlns:a16="http://schemas.microsoft.com/office/drawing/2014/main" id="{CFF286FE-282F-4319-A2F6-73D4EABFFC1E}"/>
              </a:ext>
            </a:extLst>
          </p:cNvPr>
          <p:cNvSpPr txBox="1">
            <a:spLocks/>
          </p:cNvSpPr>
          <p:nvPr/>
        </p:nvSpPr>
        <p:spPr bwMode="auto">
          <a:xfrm>
            <a:off x="-32429" y="214411"/>
            <a:ext cx="8805714" cy="657727"/>
          </a:xfrm>
          <a:prstGeom prst="snip2DiagRect">
            <a:avLst/>
          </a:prstGeom>
          <a:solidFill>
            <a:srgbClr val="FFC000"/>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algn="ctr" defTabSz="914126" eaLnBrk="1" fontAlgn="auto" latinLnBrk="0" hangingPunct="1">
              <a:lnSpc>
                <a:spcPct val="100000"/>
              </a:lnSpc>
              <a:spcBef>
                <a:spcPts val="0"/>
              </a:spcBef>
              <a:spcAft>
                <a:spcPts val="0"/>
              </a:spcAft>
              <a:buClrTx/>
              <a:buSzPct val="80000"/>
              <a:buFontTx/>
              <a:buNone/>
              <a:tabLst/>
              <a:defRPr kumimoji="0" sz="3198" b="1" i="0" u="none" strike="noStrike" cap="none" spc="0" normalizeH="0" baseline="0">
                <a:ln>
                  <a:noFill/>
                </a:ln>
                <a:solidFill>
                  <a:prstClr val="black"/>
                </a:solidFill>
                <a:effectLst/>
                <a:uLnTx/>
                <a:uFillTx/>
                <a:ea typeface="Segoe UI Black" panose="020B0A02040204020203" pitchFamily="34" charset="0"/>
                <a:cs typeface="Segoe UI" panose="020B0502040204020203" pitchFamily="34" charset="0"/>
              </a:defRPr>
            </a:lvl1pPr>
          </a:lstStyle>
          <a:p>
            <a:pPr>
              <a:defRPr/>
            </a:pPr>
            <a:r>
              <a:rPr lang="en-US" altLang="en-US" dirty="0">
                <a:latin typeface="Arial" panose="020B0604020202020204" pitchFamily="34" charset="0"/>
                <a:cs typeface="Arial" panose="020B0604020202020204" pitchFamily="34" charset="0"/>
              </a:rPr>
              <a:t>NUST INTELLECTUAL PROPERTY RIGHTS</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BC81F32-2737-46B0-935F-4DAF19E537D3}"/>
              </a:ext>
            </a:extLst>
          </p:cNvPr>
          <p:cNvSpPr txBox="1"/>
          <p:nvPr/>
        </p:nvSpPr>
        <p:spPr>
          <a:xfrm>
            <a:off x="381001" y="1118798"/>
            <a:ext cx="10286999" cy="830997"/>
          </a:xfrm>
          <a:prstGeom prst="rect">
            <a:avLst/>
          </a:prstGeom>
          <a:noFill/>
        </p:spPr>
        <p:txBody>
          <a:bodyPr wrap="square">
            <a:spAutoFit/>
          </a:bodyPr>
          <a:lstStyle/>
          <a:p>
            <a:pPr defTabSz="685183">
              <a:defRPr/>
            </a:pPr>
            <a:r>
              <a:rPr lang="en-US" sz="2400" kern="0" dirty="0">
                <a:solidFill>
                  <a:prstClr val="white"/>
                </a:solidFill>
                <a:latin typeface="Arial" panose="020B0604020202020204" pitchFamily="34" charset="0"/>
                <a:cs typeface="Arial" panose="020B0604020202020204" pitchFamily="34" charset="0"/>
              </a:rPr>
              <a:t>First university in Pakistan to establish Intellectual Property Office for IP life-cycle management in 2011</a:t>
            </a:r>
          </a:p>
        </p:txBody>
      </p:sp>
      <p:grpSp>
        <p:nvGrpSpPr>
          <p:cNvPr id="3" name="Group 2">
            <a:extLst>
              <a:ext uri="{FF2B5EF4-FFF2-40B4-BE49-F238E27FC236}">
                <a16:creationId xmlns:a16="http://schemas.microsoft.com/office/drawing/2014/main" id="{8A9C7D64-1510-BF4B-8253-D5461264FBC3}"/>
              </a:ext>
            </a:extLst>
          </p:cNvPr>
          <p:cNvGrpSpPr/>
          <p:nvPr/>
        </p:nvGrpSpPr>
        <p:grpSpPr>
          <a:xfrm>
            <a:off x="6888875" y="2271444"/>
            <a:ext cx="4939487" cy="4124206"/>
            <a:chOff x="6887286" y="2271444"/>
            <a:chExt cx="4939487" cy="4124206"/>
          </a:xfrm>
        </p:grpSpPr>
        <p:grpSp>
          <p:nvGrpSpPr>
            <p:cNvPr id="2" name="Group 1"/>
            <p:cNvGrpSpPr/>
            <p:nvPr/>
          </p:nvGrpSpPr>
          <p:grpSpPr>
            <a:xfrm>
              <a:off x="6887286" y="2271444"/>
              <a:ext cx="4939487" cy="4124206"/>
              <a:chOff x="6887286" y="2271444"/>
              <a:chExt cx="4939487" cy="4124206"/>
            </a:xfrm>
          </p:grpSpPr>
          <p:sp>
            <p:nvSpPr>
              <p:cNvPr id="10" name="Rectangle 9">
                <a:extLst>
                  <a:ext uri="{FF2B5EF4-FFF2-40B4-BE49-F238E27FC236}">
                    <a16:creationId xmlns:a16="http://schemas.microsoft.com/office/drawing/2014/main" id="{6262F7CC-ACDB-4E81-872A-C05FFE0EB7BF}"/>
                  </a:ext>
                </a:extLst>
              </p:cNvPr>
              <p:cNvSpPr/>
              <p:nvPr/>
            </p:nvSpPr>
            <p:spPr>
              <a:xfrm>
                <a:off x="9194568" y="2271444"/>
                <a:ext cx="2632205" cy="4124206"/>
              </a:xfrm>
              <a:prstGeom prst="rect">
                <a:avLst/>
              </a:prstGeom>
              <a:solidFill>
                <a:srgbClr val="000000">
                  <a:alpha val="60000"/>
                </a:srgbClr>
              </a:solidFill>
              <a:ln w="28575">
                <a:noFill/>
              </a:ln>
            </p:spPr>
            <p:txBody>
              <a:bodyPr wrap="square" anchor="ctr">
                <a:spAutoFit/>
              </a:bodyPr>
              <a:lstStyle/>
              <a:p>
                <a:pPr defTabSz="685183"/>
                <a:endParaRPr lang="en-US" sz="1600" b="1" kern="0" dirty="0">
                  <a:solidFill>
                    <a:prstClr val="white"/>
                  </a:solidFill>
                  <a:latin typeface="Calibri"/>
                </a:endParaRPr>
              </a:p>
              <a:p>
                <a:pPr defTabSz="685183"/>
                <a:r>
                  <a:rPr lang="en-US" sz="2400" b="1" kern="0" dirty="0">
                    <a:solidFill>
                      <a:prstClr val="white"/>
                    </a:solidFill>
                    <a:latin typeface="Arial" panose="020B0604020202020204" pitchFamily="34" charset="0"/>
                    <a:cs typeface="Arial" panose="020B0604020202020204" pitchFamily="34" charset="0"/>
                  </a:rPr>
                  <a:t>LICENSED</a:t>
                </a:r>
                <a:r>
                  <a:rPr lang="en-US" sz="2400" b="1" kern="0" dirty="0">
                    <a:solidFill>
                      <a:srgbClr val="FFC000"/>
                    </a:solidFill>
                    <a:latin typeface="Arial" panose="020B0604020202020204" pitchFamily="34" charset="0"/>
                    <a:cs typeface="Arial" panose="020B0604020202020204" pitchFamily="34" charset="0"/>
                  </a:rPr>
                  <a:t> </a:t>
                </a:r>
                <a:r>
                  <a:rPr lang="en-US" sz="3200" b="1" kern="0" dirty="0">
                    <a:solidFill>
                      <a:srgbClr val="FFC000"/>
                    </a:solidFill>
                    <a:latin typeface="Arial" panose="020B0604020202020204" pitchFamily="34" charset="0"/>
                    <a:cs typeface="Arial" panose="020B0604020202020204" pitchFamily="34" charset="0"/>
                  </a:rPr>
                  <a:t>70</a:t>
                </a:r>
                <a:endParaRPr lang="en-US" sz="2200" kern="0" dirty="0">
                  <a:ln>
                    <a:solidFill>
                      <a:srgbClr val="FFC000"/>
                    </a:solidFill>
                  </a:ln>
                  <a:solidFill>
                    <a:srgbClr val="D2A000"/>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defTabSz="685183"/>
                <a:endParaRPr lang="en-US" sz="2200" kern="0" dirty="0">
                  <a:solidFill>
                    <a:prstClr val="white"/>
                  </a:solidFill>
                  <a:latin typeface="Arial" panose="020B0604020202020204" pitchFamily="34" charset="0"/>
                  <a:cs typeface="Arial" panose="020B0604020202020204" pitchFamily="34" charset="0"/>
                </a:endParaRPr>
              </a:p>
              <a:p>
                <a:pPr defTabSz="685183"/>
                <a:r>
                  <a:rPr lang="en-US" sz="2200" kern="0" dirty="0">
                    <a:solidFill>
                      <a:prstClr val="white"/>
                    </a:solidFill>
                    <a:latin typeface="Arial" panose="020B0604020202020204" pitchFamily="34" charset="0"/>
                    <a:cs typeface="Arial" panose="020B0604020202020204" pitchFamily="34" charset="0"/>
                  </a:rPr>
                  <a:t>IPRs licensed to industries as per international best practices</a:t>
                </a:r>
              </a:p>
              <a:p>
                <a:pPr defTabSz="685183"/>
                <a:endParaRPr lang="en-US" sz="2200" kern="0" dirty="0">
                  <a:solidFill>
                    <a:prstClr val="white"/>
                  </a:solidFill>
                  <a:latin typeface="Arial" panose="020B0604020202020204" pitchFamily="34" charset="0"/>
                  <a:cs typeface="Arial" panose="020B0604020202020204" pitchFamily="34" charset="0"/>
                </a:endParaRPr>
              </a:p>
              <a:p>
                <a:pPr defTabSz="685183"/>
                <a:r>
                  <a:rPr lang="en-US" sz="2000" b="1" kern="0" dirty="0">
                    <a:solidFill>
                      <a:srgbClr val="FFC000"/>
                    </a:solidFill>
                    <a:latin typeface="Arial" panose="020B0604020202020204" pitchFamily="34" charset="0"/>
                    <a:cs typeface="Arial" panose="020B0604020202020204" pitchFamily="34" charset="0"/>
                  </a:rPr>
                  <a:t>CONTRIBUTION TO KNOWLEDGE ECONOMY</a:t>
                </a:r>
                <a:endParaRPr lang="en-US" sz="2200" kern="0" dirty="0">
                  <a:solidFill>
                    <a:prstClr val="white"/>
                  </a:solidFill>
                  <a:latin typeface="Arial" panose="020B0604020202020204" pitchFamily="34" charset="0"/>
                  <a:cs typeface="Arial" panose="020B0604020202020204" pitchFamily="34" charset="0"/>
                </a:endParaRPr>
              </a:p>
              <a:p>
                <a:pPr defTabSz="685183"/>
                <a:endParaRPr lang="en-US" sz="2200" kern="0" dirty="0">
                  <a:solidFill>
                    <a:prstClr val="white"/>
                  </a:solidFill>
                </a:endParaRPr>
              </a:p>
            </p:txBody>
          </p:sp>
          <p:grpSp>
            <p:nvGrpSpPr>
              <p:cNvPr id="8" name="Group 7">
                <a:extLst>
                  <a:ext uri="{FF2B5EF4-FFF2-40B4-BE49-F238E27FC236}">
                    <a16:creationId xmlns:a16="http://schemas.microsoft.com/office/drawing/2014/main" id="{222E7092-E32D-445B-AFE2-B7C9AA09AF7B}"/>
                  </a:ext>
                </a:extLst>
              </p:cNvPr>
              <p:cNvGrpSpPr/>
              <p:nvPr/>
            </p:nvGrpSpPr>
            <p:grpSpPr>
              <a:xfrm>
                <a:off x="6887286" y="2284160"/>
                <a:ext cx="2274135" cy="4062727"/>
                <a:chOff x="6481632" y="2634785"/>
                <a:chExt cx="2274135" cy="4062727"/>
              </a:xfrm>
            </p:grpSpPr>
            <p:sp>
              <p:nvSpPr>
                <p:cNvPr id="6" name="Rectangle 5">
                  <a:extLst>
                    <a:ext uri="{FF2B5EF4-FFF2-40B4-BE49-F238E27FC236}">
                      <a16:creationId xmlns:a16="http://schemas.microsoft.com/office/drawing/2014/main" id="{EC3CBC72-1F24-4A96-8B33-1C50F7D83CF7}"/>
                    </a:ext>
                  </a:extLst>
                </p:cNvPr>
                <p:cNvSpPr/>
                <p:nvPr/>
              </p:nvSpPr>
              <p:spPr>
                <a:xfrm>
                  <a:off x="6502270" y="2634785"/>
                  <a:ext cx="2253497" cy="4062727"/>
                </a:xfrm>
                <a:prstGeom prst="rect">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prstClr val="white"/>
                    </a:solidFill>
                  </a:endParaRPr>
                </a:p>
              </p:txBody>
            </p:sp>
            <p:sp>
              <p:nvSpPr>
                <p:cNvPr id="14" name="Rectangle 13">
                  <a:extLst>
                    <a:ext uri="{FF2B5EF4-FFF2-40B4-BE49-F238E27FC236}">
                      <a16:creationId xmlns:a16="http://schemas.microsoft.com/office/drawing/2014/main" id="{B7A9B46C-4D2D-4E5A-BD10-24E593976653}"/>
                    </a:ext>
                  </a:extLst>
                </p:cNvPr>
                <p:cNvSpPr/>
                <p:nvPr/>
              </p:nvSpPr>
              <p:spPr>
                <a:xfrm>
                  <a:off x="6481632" y="3816354"/>
                  <a:ext cx="2256615" cy="2616101"/>
                </a:xfrm>
                <a:prstGeom prst="rect">
                  <a:avLst/>
                </a:prstGeom>
                <a:noFill/>
                <a:ln w="28575">
                  <a:noFill/>
                </a:ln>
              </p:spPr>
              <p:txBody>
                <a:bodyPr wrap="square" anchor="ctr">
                  <a:spAutoFit/>
                </a:bodyPr>
                <a:lstStyle/>
                <a:p>
                  <a:pPr algn="ctr" defTabSz="685183"/>
                  <a:endParaRPr lang="en-US" sz="2200" kern="0" dirty="0">
                    <a:ln>
                      <a:solidFill>
                        <a:srgbClr val="FFC000"/>
                      </a:solidFill>
                    </a:ln>
                    <a:solidFill>
                      <a:srgbClr val="D2A000"/>
                    </a:solidFill>
                  </a:endParaRPr>
                </a:p>
                <a:p>
                  <a:pPr algn="ctr" defTabSz="685183"/>
                  <a:endParaRPr lang="en-US" sz="2200" kern="0" dirty="0">
                    <a:ln>
                      <a:solidFill>
                        <a:srgbClr val="FFC000"/>
                      </a:solidFill>
                    </a:ln>
                    <a:solidFill>
                      <a:srgbClr val="D2A000"/>
                    </a:solidFill>
                  </a:endParaRPr>
                </a:p>
                <a:p>
                  <a:pPr algn="ctr" defTabSz="685183"/>
                  <a:r>
                    <a:rPr lang="en-US" sz="2200" b="1" kern="0" dirty="0">
                      <a:ln>
                        <a:solidFill>
                          <a:srgbClr val="FFC000"/>
                        </a:solidFill>
                      </a:ln>
                      <a:solidFill>
                        <a:srgbClr val="D2A000"/>
                      </a:solidFill>
                    </a:rPr>
                    <a:t> </a:t>
                  </a:r>
                  <a:r>
                    <a:rPr lang="en-US" sz="2400" b="1" dirty="0">
                      <a:solidFill>
                        <a:srgbClr val="FFC000"/>
                      </a:solidFill>
                    </a:rPr>
                    <a:t>1</a:t>
                  </a:r>
                  <a:r>
                    <a:rPr lang="en-US" sz="2400" b="1" baseline="30000" dirty="0">
                      <a:solidFill>
                        <a:srgbClr val="FFC000"/>
                      </a:solidFill>
                    </a:rPr>
                    <a:t>st</a:t>
                  </a:r>
                  <a:r>
                    <a:rPr lang="en-US" sz="2400" b="1" dirty="0">
                      <a:solidFill>
                        <a:srgbClr val="FFC000"/>
                      </a:solidFill>
                    </a:rPr>
                    <a:t> PAKISTANI UNIVERSITY</a:t>
                  </a:r>
                </a:p>
                <a:p>
                  <a:pPr algn="ctr" defTabSz="685183"/>
                  <a:r>
                    <a:rPr lang="en-US" sz="2400" dirty="0">
                      <a:solidFill>
                        <a:prstClr val="white"/>
                      </a:solidFill>
                    </a:rPr>
                    <a:t>to transfer technology to industry</a:t>
                  </a:r>
                </a:p>
              </p:txBody>
            </p:sp>
          </p:grpSp>
        </p:grpSp>
        <p:pic>
          <p:nvPicPr>
            <p:cNvPr id="4" name="Graphic 3" descr="Diploma roll">
              <a:extLst>
                <a:ext uri="{FF2B5EF4-FFF2-40B4-BE49-F238E27FC236}">
                  <a16:creationId xmlns:a16="http://schemas.microsoft.com/office/drawing/2014/main" id="{9328F2C6-6EA7-7543-A094-DB9489D9E78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89812" y="2585729"/>
              <a:ext cx="1255045" cy="1255045"/>
            </a:xfrm>
            <a:prstGeom prst="rect">
              <a:avLst/>
            </a:prstGeom>
          </p:spPr>
        </p:pic>
      </p:grpSp>
      <p:sp>
        <p:nvSpPr>
          <p:cNvPr id="9" name="Slide Number Placeholder 8">
            <a:extLst>
              <a:ext uri="{FF2B5EF4-FFF2-40B4-BE49-F238E27FC236}">
                <a16:creationId xmlns:a16="http://schemas.microsoft.com/office/drawing/2014/main" id="{09BF3209-96A2-B54F-AED7-20317A0499B8}"/>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16</a:t>
            </a:fld>
            <a:endParaRPr lang="en-US">
              <a:solidFill>
                <a:srgbClr val="000000">
                  <a:tint val="75000"/>
                </a:srgbClr>
              </a:solidFill>
            </a:endParaRPr>
          </a:p>
        </p:txBody>
      </p:sp>
    </p:spTree>
    <p:extLst>
      <p:ext uri="{BB962C8B-B14F-4D97-AF65-F5344CB8AC3E}">
        <p14:creationId xmlns:p14="http://schemas.microsoft.com/office/powerpoint/2010/main" val="61791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E432FA06-6179-4F08-BC03-109053AEF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893"/>
            <a:ext cx="12188825" cy="6856214"/>
          </a:xfrm>
          <a:prstGeom prst="rect">
            <a:avLst/>
          </a:prstGeom>
          <a:solidFill>
            <a:srgbClr val="FFC000"/>
          </a:solidFill>
          <a:ln>
            <a:noFill/>
            <a:headEnd type="none" w="med" len="med"/>
            <a:tailEnd type="none" w="med" len="med"/>
          </a:ln>
        </p:spPr>
      </p:pic>
      <p:sp>
        <p:nvSpPr>
          <p:cNvPr id="2" name="TextBox 1"/>
          <p:cNvSpPr txBox="1"/>
          <p:nvPr/>
        </p:nvSpPr>
        <p:spPr>
          <a:xfrm>
            <a:off x="5249101" y="3429000"/>
            <a:ext cx="1693797" cy="369332"/>
          </a:xfrm>
          <a:prstGeom prst="rect">
            <a:avLst/>
          </a:prstGeom>
          <a:noFill/>
        </p:spPr>
        <p:txBody>
          <a:bodyPr wrap="none" rtlCol="0">
            <a:spAutoFit/>
          </a:bodyPr>
          <a:lstStyle/>
          <a:p>
            <a:pPr fontAlgn="base">
              <a:spcBef>
                <a:spcPct val="0"/>
              </a:spcBef>
              <a:spcAft>
                <a:spcPct val="0"/>
              </a:spcAft>
              <a:defRPr/>
            </a:pPr>
            <a:r>
              <a:rPr lang="en-GB" b="1" dirty="0">
                <a:solidFill>
                  <a:prstClr val="white"/>
                </a:solidFill>
                <a:latin typeface="Calibri" pitchFamily="34" charset="0"/>
                <a:cs typeface="Calibri" panose="020F0502020204030204" pitchFamily="34" charset="0"/>
              </a:rPr>
              <a:t>830+ PARTNERS</a:t>
            </a:r>
          </a:p>
        </p:txBody>
      </p:sp>
    </p:spTree>
    <p:extLst>
      <p:ext uri="{BB962C8B-B14F-4D97-AF65-F5344CB8AC3E}">
        <p14:creationId xmlns:p14="http://schemas.microsoft.com/office/powerpoint/2010/main" val="91429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BE91F4-F5AC-0021-B4E1-E6C2EEC99D86}"/>
              </a:ext>
            </a:extLst>
          </p:cNvPr>
          <p:cNvPicPr>
            <a:picLocks noChangeAspect="1"/>
          </p:cNvPicPr>
          <p:nvPr/>
        </p:nvPicPr>
        <p:blipFill>
          <a:blip r:embed="rId2"/>
          <a:stretch>
            <a:fillRect/>
          </a:stretch>
        </p:blipFill>
        <p:spPr>
          <a:xfrm>
            <a:off x="1588" y="0"/>
            <a:ext cx="12192920" cy="6856214"/>
          </a:xfrm>
          <a:prstGeom prst="rect">
            <a:avLst/>
          </a:prstGeom>
        </p:spPr>
      </p:pic>
      <p:pic>
        <p:nvPicPr>
          <p:cNvPr id="61" name="Picture 60" descr="2b.png"/>
          <p:cNvPicPr>
            <a:picLocks noChangeAspect="1"/>
          </p:cNvPicPr>
          <p:nvPr/>
        </p:nvPicPr>
        <p:blipFill>
          <a:blip r:embed="rId3">
            <a:duotone>
              <a:schemeClr val="accent1">
                <a:shade val="45000"/>
                <a:satMod val="135000"/>
              </a:schemeClr>
              <a:prstClr val="white"/>
            </a:duotone>
          </a:blip>
          <a:stretch>
            <a:fillRect/>
          </a:stretch>
        </p:blipFill>
        <p:spPr>
          <a:xfrm>
            <a:off x="230130" y="153253"/>
            <a:ext cx="4908986" cy="3885188"/>
          </a:xfrm>
          <a:prstGeom prst="rect">
            <a:avLst/>
          </a:prstGeom>
          <a:effectLst>
            <a:outerShdw blurRad="50800" dist="38100" dir="16200000" rotWithShape="0">
              <a:prstClr val="black">
                <a:alpha val="40000"/>
              </a:prstClr>
            </a:outerShdw>
          </a:effectLst>
        </p:spPr>
      </p:pic>
      <p:pic>
        <p:nvPicPr>
          <p:cNvPr id="26" name="Picture 25" descr="Untitled-1.png"/>
          <p:cNvPicPr>
            <a:picLocks noChangeAspect="1"/>
          </p:cNvPicPr>
          <p:nvPr/>
        </p:nvPicPr>
        <p:blipFill>
          <a:blip r:embed="rId4"/>
          <a:stretch>
            <a:fillRect/>
          </a:stretch>
        </p:blipFill>
        <p:spPr>
          <a:xfrm>
            <a:off x="-988754" y="-227076"/>
            <a:ext cx="6398333" cy="4570239"/>
          </a:xfrm>
          <a:prstGeom prst="rect">
            <a:avLst/>
          </a:prstGeom>
          <a:effectLst>
            <a:outerShdw blurRad="50800" dist="38100" algn="l" rotWithShape="0">
              <a:prstClr val="black">
                <a:alpha val="40000"/>
              </a:prstClr>
            </a:outerShdw>
          </a:effectLst>
        </p:spPr>
      </p:pic>
      <p:sp>
        <p:nvSpPr>
          <p:cNvPr id="25" name="Title 1">
            <a:extLst>
              <a:ext uri="{FF2B5EF4-FFF2-40B4-BE49-F238E27FC236}">
                <a16:creationId xmlns:a16="http://schemas.microsoft.com/office/drawing/2014/main" id="{13E784AC-C4AB-4189-AC52-214B3919A96E}"/>
              </a:ext>
            </a:extLst>
          </p:cNvPr>
          <p:cNvSpPr txBox="1">
            <a:spLocks/>
          </p:cNvSpPr>
          <p:nvPr/>
        </p:nvSpPr>
        <p:spPr bwMode="auto">
          <a:xfrm>
            <a:off x="4800938" y="2857944"/>
            <a:ext cx="808405" cy="1102371"/>
          </a:xfrm>
          <a:prstGeom prst="snip2DiagRect">
            <a:avLst>
              <a:gd name="adj1" fmla="val 21853"/>
              <a:gd name="adj2" fmla="val 20640"/>
            </a:avLst>
          </a:prstGeom>
          <a:solidFill>
            <a:srgbClr val="0070C0">
              <a:alpha val="70000"/>
            </a:srgbClr>
          </a:solidFill>
          <a:ln>
            <a:solidFill>
              <a:schemeClr val="bg2"/>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40" tIns="45671" rIns="91340" bIns="45671"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spcAft>
                <a:spcPts val="600"/>
              </a:spcAft>
              <a:defRPr/>
            </a:pPr>
            <a:endParaRPr lang="en-US" sz="2599">
              <a:ln>
                <a:noFill/>
              </a:ln>
              <a:solidFill>
                <a:prstClr val="white"/>
              </a:solidFill>
              <a:latin typeface="Roboto" pitchFamily="2" charset="0"/>
              <a:ea typeface="Roboto" pitchFamily="2" charset="0"/>
              <a:cs typeface="Arial" pitchFamily="34" charset="0"/>
            </a:endParaRPr>
          </a:p>
        </p:txBody>
      </p:sp>
      <p:sp>
        <p:nvSpPr>
          <p:cNvPr id="24" name="Title 1">
            <a:extLst>
              <a:ext uri="{FF2B5EF4-FFF2-40B4-BE49-F238E27FC236}">
                <a16:creationId xmlns:a16="http://schemas.microsoft.com/office/drawing/2014/main" id="{13E784AC-C4AB-4189-AC52-214B3919A96E}"/>
              </a:ext>
            </a:extLst>
          </p:cNvPr>
          <p:cNvSpPr txBox="1">
            <a:spLocks/>
          </p:cNvSpPr>
          <p:nvPr/>
        </p:nvSpPr>
        <p:spPr bwMode="auto">
          <a:xfrm>
            <a:off x="4800938" y="1675237"/>
            <a:ext cx="808405" cy="1102371"/>
          </a:xfrm>
          <a:prstGeom prst="snip2DiagRect">
            <a:avLst>
              <a:gd name="adj1" fmla="val 21853"/>
              <a:gd name="adj2" fmla="val 20640"/>
            </a:avLst>
          </a:prstGeom>
          <a:solidFill>
            <a:srgbClr val="0070C0">
              <a:alpha val="70000"/>
            </a:srgbClr>
          </a:solidFill>
          <a:ln>
            <a:solidFill>
              <a:schemeClr val="bg2"/>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40" tIns="45671" rIns="91340" bIns="45671"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spcAft>
                <a:spcPts val="600"/>
              </a:spcAft>
              <a:defRPr/>
            </a:pPr>
            <a:endParaRPr lang="en-US" sz="2599">
              <a:ln>
                <a:noFill/>
              </a:ln>
              <a:solidFill>
                <a:prstClr val="white"/>
              </a:solidFill>
              <a:latin typeface="Roboto" pitchFamily="2" charset="0"/>
              <a:ea typeface="Roboto" pitchFamily="2" charset="0"/>
              <a:cs typeface="Arial" pitchFamily="34" charset="0"/>
            </a:endParaRPr>
          </a:p>
        </p:txBody>
      </p:sp>
      <p:sp>
        <p:nvSpPr>
          <p:cNvPr id="23" name="Title 1">
            <a:extLst>
              <a:ext uri="{FF2B5EF4-FFF2-40B4-BE49-F238E27FC236}">
                <a16:creationId xmlns:a16="http://schemas.microsoft.com/office/drawing/2014/main" id="{13E784AC-C4AB-4189-AC52-214B3919A96E}"/>
              </a:ext>
            </a:extLst>
          </p:cNvPr>
          <p:cNvSpPr txBox="1">
            <a:spLocks/>
          </p:cNvSpPr>
          <p:nvPr/>
        </p:nvSpPr>
        <p:spPr bwMode="auto">
          <a:xfrm>
            <a:off x="4810336" y="515630"/>
            <a:ext cx="799006" cy="1089554"/>
          </a:xfrm>
          <a:prstGeom prst="snip2DiagRect">
            <a:avLst>
              <a:gd name="adj1" fmla="val 21853"/>
              <a:gd name="adj2" fmla="val 20640"/>
            </a:avLst>
          </a:prstGeom>
          <a:solidFill>
            <a:srgbClr val="0070C0">
              <a:alpha val="70000"/>
            </a:srgbClr>
          </a:solidFill>
          <a:ln>
            <a:solidFill>
              <a:schemeClr val="bg2"/>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40" tIns="45671" rIns="91340" bIns="45671"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spcAft>
                <a:spcPts val="600"/>
              </a:spcAft>
              <a:defRPr/>
            </a:pPr>
            <a:endParaRPr lang="en-US" sz="2599">
              <a:ln>
                <a:noFill/>
              </a:ln>
              <a:solidFill>
                <a:prstClr val="white"/>
              </a:solidFill>
              <a:latin typeface="Roboto" pitchFamily="2" charset="0"/>
              <a:ea typeface="Roboto" pitchFamily="2" charset="0"/>
              <a:cs typeface="Arial" pitchFamily="34" charset="0"/>
            </a:endParaRPr>
          </a:p>
        </p:txBody>
      </p:sp>
      <p:sp>
        <p:nvSpPr>
          <p:cNvPr id="3" name="Slide Number Placeholder 2"/>
          <p:cNvSpPr>
            <a:spLocks noGrp="1"/>
          </p:cNvSpPr>
          <p:nvPr>
            <p:ph type="sldNum" sz="quarter" idx="12"/>
          </p:nvPr>
        </p:nvSpPr>
        <p:spPr>
          <a:xfrm>
            <a:off x="8838485" y="6220860"/>
            <a:ext cx="2742486" cy="365030"/>
          </a:xfrm>
        </p:spPr>
        <p:txBody>
          <a:bodyPr/>
          <a:lstStyle/>
          <a:p>
            <a:pPr fontAlgn="base">
              <a:spcBef>
                <a:spcPct val="0"/>
              </a:spcBef>
              <a:spcAft>
                <a:spcPct val="0"/>
              </a:spcAft>
              <a:defRPr/>
            </a:pPr>
            <a:fld id="{96E69268-9C8B-4EBF-A9EE-DC5DC2D48DC3}" type="slidenum">
              <a:rPr lang="en-US">
                <a:solidFill>
                  <a:srgbClr val="000000">
                    <a:tint val="75000"/>
                  </a:srgbClr>
                </a:solidFill>
                <a:latin typeface="Calibri" pitchFamily="34" charset="0"/>
                <a:cs typeface="Arial" pitchFamily="34" charset="0"/>
              </a:rPr>
              <a:pPr fontAlgn="base">
                <a:spcBef>
                  <a:spcPct val="0"/>
                </a:spcBef>
                <a:spcAft>
                  <a:spcPct val="0"/>
                </a:spcAft>
                <a:defRPr/>
              </a:pPr>
              <a:t>18</a:t>
            </a:fld>
            <a:endParaRPr lang="en-US">
              <a:solidFill>
                <a:srgbClr val="000000">
                  <a:tint val="75000"/>
                </a:srgbClr>
              </a:solidFill>
              <a:latin typeface="Calibri" pitchFamily="34" charset="0"/>
              <a:cs typeface="Arial" pitchFamily="34" charset="0"/>
            </a:endParaRPr>
          </a:p>
        </p:txBody>
      </p:sp>
      <p:sp>
        <p:nvSpPr>
          <p:cNvPr id="4" name="Title 1">
            <a:extLst>
              <a:ext uri="{FF2B5EF4-FFF2-40B4-BE49-F238E27FC236}">
                <a16:creationId xmlns:a16="http://schemas.microsoft.com/office/drawing/2014/main" id="{13E784AC-C4AB-4189-AC52-214B3919A96E}"/>
              </a:ext>
            </a:extLst>
          </p:cNvPr>
          <p:cNvSpPr txBox="1">
            <a:spLocks/>
          </p:cNvSpPr>
          <p:nvPr/>
        </p:nvSpPr>
        <p:spPr bwMode="auto">
          <a:xfrm>
            <a:off x="5010434" y="778253"/>
            <a:ext cx="6246773" cy="628808"/>
          </a:xfrm>
          <a:prstGeom prst="snip2DiagRect">
            <a:avLst>
              <a:gd name="adj1" fmla="val 21853"/>
              <a:gd name="adj2" fmla="val 20640"/>
            </a:avLst>
          </a:prstGeom>
          <a:solidFill>
            <a:schemeClr val="bg2">
              <a:lumMod val="10000"/>
              <a:alpha val="80000"/>
            </a:schemeClr>
          </a:solidFill>
          <a:ln>
            <a:solidFill>
              <a:schemeClr val="bg2"/>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40" tIns="45671" rIns="91340" bIns="45671"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spcAft>
                <a:spcPts val="600"/>
              </a:spcAft>
              <a:defRPr/>
            </a:pPr>
            <a:r>
              <a:rPr lang="en-US" sz="2599" dirty="0">
                <a:ln>
                  <a:noFill/>
                </a:ln>
                <a:solidFill>
                  <a:prstClr val="white"/>
                </a:solidFill>
                <a:latin typeface="Roboto" pitchFamily="2" charset="0"/>
                <a:ea typeface="Roboto" pitchFamily="2" charset="0"/>
                <a:cs typeface="Arial" pitchFamily="34" charset="0"/>
              </a:rPr>
              <a:t>Pioneers in university-based incubation</a:t>
            </a:r>
          </a:p>
        </p:txBody>
      </p:sp>
      <p:grpSp>
        <p:nvGrpSpPr>
          <p:cNvPr id="5" name="Group 4"/>
          <p:cNvGrpSpPr/>
          <p:nvPr/>
        </p:nvGrpSpPr>
        <p:grpSpPr>
          <a:xfrm>
            <a:off x="1279712" y="1660498"/>
            <a:ext cx="1844462" cy="854341"/>
            <a:chOff x="218048" y="2064814"/>
            <a:chExt cx="2961957" cy="1371957"/>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048" y="2064814"/>
              <a:ext cx="1480078" cy="135878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404" y="2064814"/>
              <a:ext cx="1371601" cy="1371957"/>
            </a:xfrm>
            <a:prstGeom prst="rect">
              <a:avLst/>
            </a:prstGeom>
          </p:spPr>
        </p:pic>
      </p:grpSp>
      <p:sp>
        <p:nvSpPr>
          <p:cNvPr id="9" name="Title 1">
            <a:extLst>
              <a:ext uri="{FF2B5EF4-FFF2-40B4-BE49-F238E27FC236}">
                <a16:creationId xmlns:a16="http://schemas.microsoft.com/office/drawing/2014/main" id="{13E784AC-C4AB-4189-AC52-214B3919A96E}"/>
              </a:ext>
            </a:extLst>
          </p:cNvPr>
          <p:cNvSpPr txBox="1">
            <a:spLocks/>
          </p:cNvSpPr>
          <p:nvPr/>
        </p:nvSpPr>
        <p:spPr bwMode="auto">
          <a:xfrm>
            <a:off x="5010433" y="1996218"/>
            <a:ext cx="6570538" cy="532632"/>
          </a:xfrm>
          <a:prstGeom prst="snip2DiagRect">
            <a:avLst>
              <a:gd name="adj1" fmla="val 21853"/>
              <a:gd name="adj2" fmla="val 20640"/>
            </a:avLst>
          </a:prstGeom>
          <a:solidFill>
            <a:schemeClr val="bg2">
              <a:lumMod val="10000"/>
              <a:alpha val="80000"/>
            </a:schemeClr>
          </a:solidFill>
          <a:ln>
            <a:solidFill>
              <a:schemeClr val="bg2"/>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40" tIns="45671" rIns="91340" bIns="45671"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spcAft>
                <a:spcPts val="600"/>
              </a:spcAft>
              <a:defRPr/>
            </a:pPr>
            <a:r>
              <a:rPr lang="en-US" sz="2599" dirty="0">
                <a:ln>
                  <a:noFill/>
                </a:ln>
                <a:solidFill>
                  <a:prstClr val="white"/>
                </a:solidFill>
                <a:latin typeface="Roboto" pitchFamily="2" charset="0"/>
                <a:ea typeface="Roboto" pitchFamily="2" charset="0"/>
                <a:cs typeface="Arial" pitchFamily="34" charset="0"/>
              </a:rPr>
              <a:t>The largest incubation space in Pakistan</a:t>
            </a:r>
          </a:p>
        </p:txBody>
      </p:sp>
      <p:sp>
        <p:nvSpPr>
          <p:cNvPr id="10" name="Title 1">
            <a:extLst>
              <a:ext uri="{FF2B5EF4-FFF2-40B4-BE49-F238E27FC236}">
                <a16:creationId xmlns:a16="http://schemas.microsoft.com/office/drawing/2014/main" id="{13E784AC-C4AB-4189-AC52-214B3919A96E}"/>
              </a:ext>
            </a:extLst>
          </p:cNvPr>
          <p:cNvSpPr txBox="1">
            <a:spLocks/>
          </p:cNvSpPr>
          <p:nvPr/>
        </p:nvSpPr>
        <p:spPr bwMode="auto">
          <a:xfrm>
            <a:off x="4958059" y="3057657"/>
            <a:ext cx="6922872" cy="609438"/>
          </a:xfrm>
          <a:prstGeom prst="snip2DiagRect">
            <a:avLst>
              <a:gd name="adj1" fmla="val 21853"/>
              <a:gd name="adj2" fmla="val 20640"/>
            </a:avLst>
          </a:prstGeom>
          <a:solidFill>
            <a:schemeClr val="bg2">
              <a:lumMod val="10000"/>
              <a:alpha val="80000"/>
            </a:schemeClr>
          </a:solidFill>
          <a:ln>
            <a:solidFill>
              <a:schemeClr val="bg2"/>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40" tIns="45671" rIns="91340" bIns="45671"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spcAft>
                <a:spcPts val="600"/>
              </a:spcAft>
              <a:defRPr/>
            </a:pPr>
            <a:r>
              <a:rPr lang="en-US" sz="2599" dirty="0">
                <a:ln>
                  <a:noFill/>
                </a:ln>
                <a:solidFill>
                  <a:prstClr val="white"/>
                </a:solidFill>
                <a:latin typeface="Roboto" pitchFamily="2" charset="0"/>
                <a:ea typeface="Roboto" pitchFamily="2" charset="0"/>
                <a:cs typeface="Arial" pitchFamily="34" charset="0"/>
              </a:rPr>
              <a:t>3 credit hour course on Entrepreneurship  </a:t>
            </a:r>
          </a:p>
        </p:txBody>
      </p:sp>
      <p:sp>
        <p:nvSpPr>
          <p:cNvPr id="27" name="Hexagon 26"/>
          <p:cNvSpPr/>
          <p:nvPr/>
        </p:nvSpPr>
        <p:spPr>
          <a:xfrm>
            <a:off x="3429695" y="4190801"/>
            <a:ext cx="990342" cy="837982"/>
          </a:xfrm>
          <a:prstGeom prst="hexagon">
            <a:avLst/>
          </a:prstGeom>
          <a:solidFill>
            <a:schemeClr val="bg2">
              <a:lumMod val="1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b="1">
                <a:solidFill>
                  <a:prstClr val="white"/>
                </a:solidFill>
                <a:latin typeface="Calibri"/>
              </a:rPr>
              <a:t>   </a:t>
            </a:r>
            <a:endParaRPr lang="en-US" b="1">
              <a:solidFill>
                <a:prstClr val="white"/>
              </a:solidFill>
              <a:latin typeface="Roboto" pitchFamily="2" charset="0"/>
              <a:ea typeface="Roboto" pitchFamily="2" charset="0"/>
            </a:endParaRPr>
          </a:p>
        </p:txBody>
      </p:sp>
      <p:sp>
        <p:nvSpPr>
          <p:cNvPr id="28" name="Hexagon 27"/>
          <p:cNvSpPr/>
          <p:nvPr/>
        </p:nvSpPr>
        <p:spPr>
          <a:xfrm>
            <a:off x="2896433" y="4190801"/>
            <a:ext cx="990342" cy="837982"/>
          </a:xfrm>
          <a:prstGeom prst="hexagon">
            <a:avLst/>
          </a:prstGeom>
          <a:solidFill>
            <a:srgbClr val="0070C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29" name="Rectangle 28"/>
          <p:cNvSpPr/>
          <p:nvPr/>
        </p:nvSpPr>
        <p:spPr>
          <a:xfrm>
            <a:off x="1829912" y="4190801"/>
            <a:ext cx="1447423" cy="837982"/>
          </a:xfrm>
          <a:prstGeom prst="rect">
            <a:avLst/>
          </a:prstGeom>
          <a:solidFill>
            <a:srgbClr val="0070C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30" name="TextBox 29"/>
          <p:cNvSpPr txBox="1"/>
          <p:nvPr/>
        </p:nvSpPr>
        <p:spPr>
          <a:xfrm>
            <a:off x="3810596" y="4419342"/>
            <a:ext cx="685622" cy="338554"/>
          </a:xfrm>
          <a:prstGeom prst="rect">
            <a:avLst/>
          </a:prstGeom>
          <a:noFill/>
        </p:spPr>
        <p:txBody>
          <a:bodyPr wrap="square" rtlCol="0">
            <a:spAutoFit/>
          </a:bodyPr>
          <a:lstStyle/>
          <a:p>
            <a:pPr fontAlgn="base">
              <a:spcBef>
                <a:spcPct val="0"/>
              </a:spcBef>
              <a:spcAft>
                <a:spcPct val="0"/>
              </a:spcAft>
              <a:defRPr/>
            </a:pPr>
            <a:r>
              <a:rPr lang="en-US" sz="1600" b="1" dirty="0">
                <a:solidFill>
                  <a:prstClr val="white"/>
                </a:solidFill>
                <a:latin typeface="Roboto" pitchFamily="2" charset="0"/>
                <a:ea typeface="Roboto" pitchFamily="2" charset="0"/>
              </a:rPr>
              <a:t>1</a:t>
            </a:r>
            <a:r>
              <a:rPr lang="en-US" sz="1600" b="1" dirty="0">
                <a:solidFill>
                  <a:prstClr val="white"/>
                </a:solidFill>
                <a:latin typeface="Roboto" pitchFamily="2" charset="0"/>
                <a:ea typeface="Roboto" pitchFamily="2" charset="0"/>
                <a:cs typeface="Arial" pitchFamily="34" charset="0"/>
              </a:rPr>
              <a:t>26</a:t>
            </a:r>
          </a:p>
        </p:txBody>
      </p:sp>
      <p:sp>
        <p:nvSpPr>
          <p:cNvPr id="31" name="TextBox 30"/>
          <p:cNvSpPr txBox="1"/>
          <p:nvPr/>
        </p:nvSpPr>
        <p:spPr>
          <a:xfrm>
            <a:off x="1753731" y="4266982"/>
            <a:ext cx="2056864" cy="707702"/>
          </a:xfrm>
          <a:prstGeom prst="rect">
            <a:avLst/>
          </a:prstGeom>
          <a:noFill/>
        </p:spPr>
        <p:txBody>
          <a:bodyPr wrap="square" rtlCol="0">
            <a:spAutoFit/>
          </a:bodyPr>
          <a:lstStyle/>
          <a:p>
            <a:pPr algn="ctr" fontAlgn="base">
              <a:spcBef>
                <a:spcPct val="0"/>
              </a:spcBef>
              <a:spcAft>
                <a:spcPct val="0"/>
              </a:spcAft>
              <a:defRPr/>
            </a:pPr>
            <a:r>
              <a:rPr lang="en-US" sz="1999" b="1">
                <a:solidFill>
                  <a:prstClr val="white"/>
                </a:solidFill>
                <a:latin typeface="Calibri" pitchFamily="34" charset="0"/>
                <a:cs typeface="Arial" pitchFamily="34" charset="0"/>
              </a:rPr>
              <a:t>Graduated</a:t>
            </a:r>
          </a:p>
          <a:p>
            <a:pPr algn="ctr" fontAlgn="base">
              <a:spcBef>
                <a:spcPct val="0"/>
              </a:spcBef>
              <a:spcAft>
                <a:spcPct val="0"/>
              </a:spcAft>
              <a:defRPr/>
            </a:pPr>
            <a:r>
              <a:rPr lang="en-US" sz="1999" b="1">
                <a:solidFill>
                  <a:prstClr val="white"/>
                </a:solidFill>
                <a:latin typeface="Calibri" pitchFamily="34" charset="0"/>
                <a:cs typeface="Arial" pitchFamily="34" charset="0"/>
              </a:rPr>
              <a:t>Companies</a:t>
            </a:r>
          </a:p>
        </p:txBody>
      </p:sp>
      <p:sp>
        <p:nvSpPr>
          <p:cNvPr id="32" name="Hexagon 31"/>
          <p:cNvSpPr/>
          <p:nvPr/>
        </p:nvSpPr>
        <p:spPr>
          <a:xfrm>
            <a:off x="6476901" y="4190801"/>
            <a:ext cx="990342" cy="837982"/>
          </a:xfrm>
          <a:prstGeom prst="hexagon">
            <a:avLst/>
          </a:prstGeom>
          <a:solidFill>
            <a:schemeClr val="bg2">
              <a:lumMod val="1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b="1">
                <a:solidFill>
                  <a:prstClr val="white"/>
                </a:solidFill>
                <a:latin typeface="Calibri"/>
              </a:rPr>
              <a:t>   </a:t>
            </a:r>
            <a:endParaRPr lang="en-US" b="1">
              <a:solidFill>
                <a:prstClr val="white"/>
              </a:solidFill>
              <a:latin typeface="Roboto" pitchFamily="2" charset="0"/>
              <a:ea typeface="Roboto" pitchFamily="2" charset="0"/>
            </a:endParaRPr>
          </a:p>
        </p:txBody>
      </p:sp>
      <p:sp>
        <p:nvSpPr>
          <p:cNvPr id="33" name="Hexagon 32"/>
          <p:cNvSpPr/>
          <p:nvPr/>
        </p:nvSpPr>
        <p:spPr>
          <a:xfrm>
            <a:off x="5943640" y="4190801"/>
            <a:ext cx="990342" cy="837982"/>
          </a:xfrm>
          <a:prstGeom prst="hexagon">
            <a:avLst/>
          </a:prstGeom>
          <a:solidFill>
            <a:srgbClr val="0070C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34" name="TextBox 33"/>
          <p:cNvSpPr txBox="1"/>
          <p:nvPr/>
        </p:nvSpPr>
        <p:spPr>
          <a:xfrm>
            <a:off x="6769516" y="4436146"/>
            <a:ext cx="914162" cy="338554"/>
          </a:xfrm>
          <a:prstGeom prst="rect">
            <a:avLst/>
          </a:prstGeom>
          <a:noFill/>
        </p:spPr>
        <p:txBody>
          <a:bodyPr wrap="square" rtlCol="0">
            <a:spAutoFit/>
          </a:bodyPr>
          <a:lstStyle/>
          <a:p>
            <a:pPr fontAlgn="base">
              <a:spcBef>
                <a:spcPct val="0"/>
              </a:spcBef>
              <a:spcAft>
                <a:spcPct val="0"/>
              </a:spcAft>
              <a:defRPr/>
            </a:pPr>
            <a:r>
              <a:rPr lang="en-US" sz="1600" b="1" dirty="0">
                <a:solidFill>
                  <a:prstClr val="white"/>
                </a:solidFill>
                <a:latin typeface="Roboto" pitchFamily="2" charset="0"/>
                <a:ea typeface="Roboto" pitchFamily="2" charset="0"/>
              </a:rPr>
              <a:t>15</a:t>
            </a:r>
            <a:r>
              <a:rPr lang="en-US" sz="1600" b="1" dirty="0">
                <a:solidFill>
                  <a:prstClr val="white"/>
                </a:solidFill>
                <a:latin typeface="Roboto" pitchFamily="2" charset="0"/>
                <a:ea typeface="Roboto" pitchFamily="2" charset="0"/>
                <a:cs typeface="Arial" pitchFamily="34" charset="0"/>
              </a:rPr>
              <a:t>00+</a:t>
            </a:r>
          </a:p>
        </p:txBody>
      </p:sp>
      <p:sp>
        <p:nvSpPr>
          <p:cNvPr id="36" name="Rectangle 35"/>
          <p:cNvSpPr/>
          <p:nvPr/>
        </p:nvSpPr>
        <p:spPr>
          <a:xfrm>
            <a:off x="4724758" y="4190801"/>
            <a:ext cx="1447423" cy="837982"/>
          </a:xfrm>
          <a:prstGeom prst="rect">
            <a:avLst/>
          </a:prstGeom>
          <a:solidFill>
            <a:srgbClr val="0070C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35" name="TextBox 34"/>
          <p:cNvSpPr txBox="1"/>
          <p:nvPr/>
        </p:nvSpPr>
        <p:spPr>
          <a:xfrm>
            <a:off x="4800937" y="4266982"/>
            <a:ext cx="2056864" cy="707702"/>
          </a:xfrm>
          <a:prstGeom prst="rect">
            <a:avLst/>
          </a:prstGeom>
          <a:noFill/>
        </p:spPr>
        <p:txBody>
          <a:bodyPr wrap="square" rtlCol="0">
            <a:spAutoFit/>
          </a:bodyPr>
          <a:lstStyle/>
          <a:p>
            <a:pPr algn="ctr" fontAlgn="base">
              <a:spcBef>
                <a:spcPct val="0"/>
              </a:spcBef>
              <a:spcAft>
                <a:spcPct val="0"/>
              </a:spcAft>
              <a:defRPr/>
            </a:pPr>
            <a:r>
              <a:rPr lang="en-US" sz="1999" b="1" dirty="0">
                <a:solidFill>
                  <a:prstClr val="white"/>
                </a:solidFill>
                <a:latin typeface="Calibri" pitchFamily="34" charset="0"/>
                <a:cs typeface="Arial" pitchFamily="34" charset="0"/>
              </a:rPr>
              <a:t>Knowledge</a:t>
            </a:r>
          </a:p>
          <a:p>
            <a:pPr algn="ctr" fontAlgn="base">
              <a:spcBef>
                <a:spcPct val="0"/>
              </a:spcBef>
              <a:spcAft>
                <a:spcPct val="0"/>
              </a:spcAft>
              <a:defRPr/>
            </a:pPr>
            <a:r>
              <a:rPr lang="en-US" sz="1999" b="1" dirty="0">
                <a:solidFill>
                  <a:prstClr val="white"/>
                </a:solidFill>
                <a:latin typeface="Calibri" pitchFamily="34" charset="0"/>
                <a:cs typeface="Arial" pitchFamily="34" charset="0"/>
              </a:rPr>
              <a:t>Workers</a:t>
            </a:r>
          </a:p>
        </p:txBody>
      </p:sp>
      <p:sp>
        <p:nvSpPr>
          <p:cNvPr id="42" name="Hexagon 41"/>
          <p:cNvSpPr/>
          <p:nvPr/>
        </p:nvSpPr>
        <p:spPr>
          <a:xfrm>
            <a:off x="4877118" y="5257324"/>
            <a:ext cx="1142702" cy="837982"/>
          </a:xfrm>
          <a:prstGeom prst="hexagon">
            <a:avLst/>
          </a:prstGeom>
          <a:solidFill>
            <a:schemeClr val="bg2">
              <a:lumMod val="1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b="1">
                <a:solidFill>
                  <a:prstClr val="white"/>
                </a:solidFill>
                <a:latin typeface="Calibri"/>
              </a:rPr>
              <a:t>   </a:t>
            </a:r>
            <a:endParaRPr lang="en-US" b="1">
              <a:solidFill>
                <a:prstClr val="white"/>
              </a:solidFill>
              <a:latin typeface="Roboto" pitchFamily="2" charset="0"/>
              <a:ea typeface="Roboto" pitchFamily="2" charset="0"/>
            </a:endParaRPr>
          </a:p>
        </p:txBody>
      </p:sp>
      <p:sp>
        <p:nvSpPr>
          <p:cNvPr id="43" name="Hexagon 42"/>
          <p:cNvSpPr/>
          <p:nvPr/>
        </p:nvSpPr>
        <p:spPr>
          <a:xfrm>
            <a:off x="4343856" y="5257324"/>
            <a:ext cx="990342" cy="837982"/>
          </a:xfrm>
          <a:prstGeom prst="hexagon">
            <a:avLst/>
          </a:prstGeom>
          <a:solidFill>
            <a:srgbClr val="0070C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44" name="TextBox 43"/>
          <p:cNvSpPr txBox="1"/>
          <p:nvPr/>
        </p:nvSpPr>
        <p:spPr>
          <a:xfrm>
            <a:off x="5305436" y="5495788"/>
            <a:ext cx="761802" cy="338554"/>
          </a:xfrm>
          <a:prstGeom prst="rect">
            <a:avLst/>
          </a:prstGeom>
          <a:noFill/>
        </p:spPr>
        <p:txBody>
          <a:bodyPr wrap="square" rtlCol="0">
            <a:spAutoFit/>
          </a:bodyPr>
          <a:lstStyle/>
          <a:p>
            <a:pPr fontAlgn="base">
              <a:spcBef>
                <a:spcPct val="0"/>
              </a:spcBef>
              <a:spcAft>
                <a:spcPct val="0"/>
              </a:spcAft>
              <a:defRPr/>
            </a:pPr>
            <a:r>
              <a:rPr lang="en-US" sz="1600" b="1" dirty="0">
                <a:solidFill>
                  <a:prstClr val="white"/>
                </a:solidFill>
                <a:latin typeface="Roboto" pitchFamily="2" charset="0"/>
                <a:ea typeface="Roboto" pitchFamily="2" charset="0"/>
                <a:cs typeface="Arial" pitchFamily="34" charset="0"/>
              </a:rPr>
              <a:t>17%</a:t>
            </a:r>
          </a:p>
        </p:txBody>
      </p:sp>
      <p:sp>
        <p:nvSpPr>
          <p:cNvPr id="45" name="Rectangle 44"/>
          <p:cNvSpPr/>
          <p:nvPr/>
        </p:nvSpPr>
        <p:spPr>
          <a:xfrm>
            <a:off x="3124975" y="5257324"/>
            <a:ext cx="1447423" cy="837982"/>
          </a:xfrm>
          <a:prstGeom prst="rect">
            <a:avLst/>
          </a:prstGeom>
          <a:solidFill>
            <a:srgbClr val="0070C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46" name="TextBox 45"/>
          <p:cNvSpPr txBox="1"/>
          <p:nvPr/>
        </p:nvSpPr>
        <p:spPr>
          <a:xfrm>
            <a:off x="3201154" y="5333504"/>
            <a:ext cx="2056864" cy="707702"/>
          </a:xfrm>
          <a:prstGeom prst="rect">
            <a:avLst/>
          </a:prstGeom>
          <a:noFill/>
        </p:spPr>
        <p:txBody>
          <a:bodyPr wrap="square" rtlCol="0">
            <a:spAutoFit/>
          </a:bodyPr>
          <a:lstStyle/>
          <a:p>
            <a:pPr algn="ctr" fontAlgn="base">
              <a:spcBef>
                <a:spcPct val="0"/>
              </a:spcBef>
              <a:spcAft>
                <a:spcPct val="0"/>
              </a:spcAft>
              <a:defRPr/>
            </a:pPr>
            <a:r>
              <a:rPr lang="en-US" sz="1999" b="1">
                <a:solidFill>
                  <a:prstClr val="white"/>
                </a:solidFill>
                <a:latin typeface="Calibri" pitchFamily="34" charset="0"/>
                <a:cs typeface="Arial" pitchFamily="34" charset="0"/>
              </a:rPr>
              <a:t>Female-led</a:t>
            </a:r>
          </a:p>
          <a:p>
            <a:pPr algn="ctr" fontAlgn="base">
              <a:spcBef>
                <a:spcPct val="0"/>
              </a:spcBef>
              <a:spcAft>
                <a:spcPct val="0"/>
              </a:spcAft>
              <a:defRPr/>
            </a:pPr>
            <a:r>
              <a:rPr lang="en-US" sz="1999" b="1">
                <a:solidFill>
                  <a:prstClr val="white"/>
                </a:solidFill>
                <a:latin typeface="Calibri" pitchFamily="34" charset="0"/>
                <a:cs typeface="Arial" pitchFamily="34" charset="0"/>
              </a:rPr>
              <a:t>Startups</a:t>
            </a:r>
          </a:p>
        </p:txBody>
      </p:sp>
      <p:sp>
        <p:nvSpPr>
          <p:cNvPr id="47" name="Hexagon 46"/>
          <p:cNvSpPr/>
          <p:nvPr/>
        </p:nvSpPr>
        <p:spPr>
          <a:xfrm>
            <a:off x="9447927" y="4190801"/>
            <a:ext cx="990342" cy="837982"/>
          </a:xfrm>
          <a:prstGeom prst="hexagon">
            <a:avLst/>
          </a:prstGeom>
          <a:solidFill>
            <a:schemeClr val="bg2">
              <a:lumMod val="1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b="1">
                <a:solidFill>
                  <a:prstClr val="white"/>
                </a:solidFill>
                <a:latin typeface="Calibri"/>
              </a:rPr>
              <a:t>   </a:t>
            </a:r>
            <a:endParaRPr lang="en-US" b="1">
              <a:solidFill>
                <a:prstClr val="white"/>
              </a:solidFill>
              <a:latin typeface="Roboto" pitchFamily="2" charset="0"/>
              <a:ea typeface="Roboto" pitchFamily="2" charset="0"/>
            </a:endParaRPr>
          </a:p>
        </p:txBody>
      </p:sp>
      <p:sp>
        <p:nvSpPr>
          <p:cNvPr id="48" name="Hexagon 47"/>
          <p:cNvSpPr/>
          <p:nvPr/>
        </p:nvSpPr>
        <p:spPr>
          <a:xfrm>
            <a:off x="8914666" y="4190801"/>
            <a:ext cx="990342" cy="837982"/>
          </a:xfrm>
          <a:prstGeom prst="hexagon">
            <a:avLst/>
          </a:prstGeom>
          <a:solidFill>
            <a:srgbClr val="0070C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49" name="TextBox 48"/>
          <p:cNvSpPr txBox="1"/>
          <p:nvPr/>
        </p:nvSpPr>
        <p:spPr>
          <a:xfrm>
            <a:off x="9905008" y="4428049"/>
            <a:ext cx="914162" cy="338554"/>
          </a:xfrm>
          <a:prstGeom prst="rect">
            <a:avLst/>
          </a:prstGeom>
          <a:noFill/>
        </p:spPr>
        <p:txBody>
          <a:bodyPr wrap="square" rtlCol="0">
            <a:spAutoFit/>
          </a:bodyPr>
          <a:lstStyle/>
          <a:p>
            <a:pPr fontAlgn="base">
              <a:spcBef>
                <a:spcPct val="0"/>
              </a:spcBef>
              <a:spcAft>
                <a:spcPct val="0"/>
              </a:spcAft>
              <a:defRPr/>
            </a:pPr>
            <a:r>
              <a:rPr lang="en-US" sz="1600" b="1" dirty="0">
                <a:solidFill>
                  <a:prstClr val="white"/>
                </a:solidFill>
                <a:latin typeface="Roboto" pitchFamily="2" charset="0"/>
                <a:ea typeface="Roboto" pitchFamily="2" charset="0"/>
                <a:cs typeface="Arial" pitchFamily="34" charset="0"/>
              </a:rPr>
              <a:t>63</a:t>
            </a:r>
          </a:p>
        </p:txBody>
      </p:sp>
      <p:sp>
        <p:nvSpPr>
          <p:cNvPr id="50" name="Rectangle 49"/>
          <p:cNvSpPr/>
          <p:nvPr/>
        </p:nvSpPr>
        <p:spPr>
          <a:xfrm>
            <a:off x="8000504" y="4190801"/>
            <a:ext cx="1142702" cy="837982"/>
          </a:xfrm>
          <a:prstGeom prst="rect">
            <a:avLst/>
          </a:prstGeom>
          <a:solidFill>
            <a:srgbClr val="0070C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51" name="TextBox 50"/>
          <p:cNvSpPr txBox="1"/>
          <p:nvPr/>
        </p:nvSpPr>
        <p:spPr>
          <a:xfrm>
            <a:off x="7771964" y="4266982"/>
            <a:ext cx="2056864" cy="707702"/>
          </a:xfrm>
          <a:prstGeom prst="rect">
            <a:avLst/>
          </a:prstGeom>
          <a:noFill/>
        </p:spPr>
        <p:txBody>
          <a:bodyPr wrap="square" rtlCol="0">
            <a:spAutoFit/>
          </a:bodyPr>
          <a:lstStyle/>
          <a:p>
            <a:pPr algn="ctr" fontAlgn="base">
              <a:spcBef>
                <a:spcPct val="0"/>
              </a:spcBef>
              <a:spcAft>
                <a:spcPct val="0"/>
              </a:spcAft>
              <a:defRPr/>
            </a:pPr>
            <a:r>
              <a:rPr lang="en-US" sz="1999" b="1" dirty="0">
                <a:solidFill>
                  <a:prstClr val="white"/>
                </a:solidFill>
                <a:latin typeface="Calibri" pitchFamily="34" charset="0"/>
                <a:cs typeface="Arial" pitchFamily="34" charset="0"/>
              </a:rPr>
              <a:t>Incubated </a:t>
            </a:r>
          </a:p>
          <a:p>
            <a:pPr algn="ctr" fontAlgn="base">
              <a:spcBef>
                <a:spcPct val="0"/>
              </a:spcBef>
              <a:spcAft>
                <a:spcPct val="0"/>
              </a:spcAft>
              <a:defRPr/>
            </a:pPr>
            <a:r>
              <a:rPr lang="en-US" sz="1999" b="1" dirty="0">
                <a:solidFill>
                  <a:prstClr val="white"/>
                </a:solidFill>
                <a:latin typeface="Calibri" pitchFamily="34" charset="0"/>
                <a:cs typeface="Arial" pitchFamily="34" charset="0"/>
              </a:rPr>
              <a:t>Companies</a:t>
            </a:r>
          </a:p>
        </p:txBody>
      </p:sp>
      <p:sp>
        <p:nvSpPr>
          <p:cNvPr id="52" name="Hexagon 51"/>
          <p:cNvSpPr/>
          <p:nvPr/>
        </p:nvSpPr>
        <p:spPr>
          <a:xfrm>
            <a:off x="7924324" y="5257324"/>
            <a:ext cx="1142702" cy="837982"/>
          </a:xfrm>
          <a:prstGeom prst="hexagon">
            <a:avLst/>
          </a:prstGeom>
          <a:solidFill>
            <a:schemeClr val="bg2">
              <a:lumMod val="1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b="1">
                <a:solidFill>
                  <a:prstClr val="white"/>
                </a:solidFill>
                <a:latin typeface="Calibri"/>
              </a:rPr>
              <a:t>   </a:t>
            </a:r>
            <a:endParaRPr lang="en-US" b="1">
              <a:solidFill>
                <a:prstClr val="white"/>
              </a:solidFill>
              <a:latin typeface="Roboto" pitchFamily="2" charset="0"/>
              <a:ea typeface="Roboto" pitchFamily="2" charset="0"/>
            </a:endParaRPr>
          </a:p>
        </p:txBody>
      </p:sp>
      <p:sp>
        <p:nvSpPr>
          <p:cNvPr id="53" name="Hexagon 52"/>
          <p:cNvSpPr/>
          <p:nvPr/>
        </p:nvSpPr>
        <p:spPr>
          <a:xfrm>
            <a:off x="7391063" y="5257324"/>
            <a:ext cx="990342" cy="837982"/>
          </a:xfrm>
          <a:prstGeom prst="hexagon">
            <a:avLst/>
          </a:prstGeom>
          <a:solidFill>
            <a:srgbClr val="0070C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54" name="TextBox 53"/>
          <p:cNvSpPr txBox="1"/>
          <p:nvPr/>
        </p:nvSpPr>
        <p:spPr>
          <a:xfrm>
            <a:off x="8359517" y="5484043"/>
            <a:ext cx="761802" cy="338554"/>
          </a:xfrm>
          <a:prstGeom prst="rect">
            <a:avLst/>
          </a:prstGeom>
          <a:noFill/>
        </p:spPr>
        <p:txBody>
          <a:bodyPr wrap="square" rtlCol="0">
            <a:spAutoFit/>
          </a:bodyPr>
          <a:lstStyle/>
          <a:p>
            <a:pPr fontAlgn="base">
              <a:spcBef>
                <a:spcPct val="0"/>
              </a:spcBef>
              <a:spcAft>
                <a:spcPct val="0"/>
              </a:spcAft>
              <a:defRPr/>
            </a:pPr>
            <a:r>
              <a:rPr lang="en-US" sz="1600" b="1" dirty="0">
                <a:solidFill>
                  <a:prstClr val="white"/>
                </a:solidFill>
                <a:latin typeface="Roboto" pitchFamily="2" charset="0"/>
                <a:ea typeface="Roboto" pitchFamily="2" charset="0"/>
                <a:cs typeface="Arial" pitchFamily="34" charset="0"/>
              </a:rPr>
              <a:t>$7M+</a:t>
            </a:r>
          </a:p>
        </p:txBody>
      </p:sp>
      <p:sp>
        <p:nvSpPr>
          <p:cNvPr id="55" name="Rectangle 54"/>
          <p:cNvSpPr/>
          <p:nvPr/>
        </p:nvSpPr>
        <p:spPr>
          <a:xfrm>
            <a:off x="6172181" y="5257324"/>
            <a:ext cx="1447423" cy="837982"/>
          </a:xfrm>
          <a:prstGeom prst="rect">
            <a:avLst/>
          </a:prstGeom>
          <a:solidFill>
            <a:srgbClr val="0070C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56" name="TextBox 55"/>
          <p:cNvSpPr txBox="1"/>
          <p:nvPr/>
        </p:nvSpPr>
        <p:spPr>
          <a:xfrm>
            <a:off x="6248360" y="5333508"/>
            <a:ext cx="2056864" cy="646163"/>
          </a:xfrm>
          <a:prstGeom prst="rect">
            <a:avLst/>
          </a:prstGeom>
          <a:noFill/>
        </p:spPr>
        <p:txBody>
          <a:bodyPr wrap="square" rtlCol="0">
            <a:spAutoFit/>
          </a:bodyPr>
          <a:lstStyle/>
          <a:p>
            <a:pPr algn="ctr" fontAlgn="base">
              <a:spcBef>
                <a:spcPct val="0"/>
              </a:spcBef>
              <a:spcAft>
                <a:spcPct val="0"/>
              </a:spcAft>
              <a:defRPr/>
            </a:pPr>
            <a:r>
              <a:rPr lang="en-US" b="1" dirty="0">
                <a:solidFill>
                  <a:prstClr val="white"/>
                </a:solidFill>
                <a:latin typeface="Calibri" pitchFamily="34" charset="0"/>
                <a:cs typeface="Arial" pitchFamily="34" charset="0"/>
              </a:rPr>
              <a:t>Contribution to </a:t>
            </a:r>
          </a:p>
          <a:p>
            <a:pPr algn="ctr" fontAlgn="base">
              <a:spcBef>
                <a:spcPct val="0"/>
              </a:spcBef>
              <a:spcAft>
                <a:spcPct val="0"/>
              </a:spcAft>
              <a:defRPr/>
            </a:pPr>
            <a:r>
              <a:rPr lang="en-US" b="1" dirty="0">
                <a:solidFill>
                  <a:prstClr val="white"/>
                </a:solidFill>
                <a:latin typeface="Calibri" pitchFamily="34" charset="0"/>
                <a:cs typeface="Arial" pitchFamily="34" charset="0"/>
              </a:rPr>
              <a:t>National Economy</a:t>
            </a:r>
          </a:p>
        </p:txBody>
      </p:sp>
      <p:sp>
        <p:nvSpPr>
          <p:cNvPr id="40" name="Rectangle 39">
            <a:extLst>
              <a:ext uri="{FF2B5EF4-FFF2-40B4-BE49-F238E27FC236}">
                <a16:creationId xmlns:a16="http://schemas.microsoft.com/office/drawing/2014/main" id="{837D1BEB-0171-85A8-EB1B-EE2FB6BB0D06}"/>
              </a:ext>
            </a:extLst>
          </p:cNvPr>
          <p:cNvSpPr/>
          <p:nvPr/>
        </p:nvSpPr>
        <p:spPr>
          <a:xfrm>
            <a:off x="-5555" y="6616411"/>
            <a:ext cx="12188825" cy="227915"/>
          </a:xfrm>
          <a:prstGeom prst="rect">
            <a:avLst/>
          </a:prstGeom>
          <a:solidFill>
            <a:srgbClr val="F0C808"/>
          </a:solidFill>
          <a:ln w="12700" cap="flat" cmpd="sng" algn="ctr">
            <a:noFill/>
            <a:prstDash val="solid"/>
            <a:miter lim="800000"/>
          </a:ln>
          <a:effectLst/>
        </p:spPr>
        <p:txBody>
          <a:bodyPr rtlCol="0" anchor="ctr"/>
          <a:lstStyle/>
          <a:p>
            <a:pPr algn="ctr" defTabSz="914126">
              <a:defRPr/>
            </a:pPr>
            <a:endParaRPr lang="en-US" sz="1799" kern="0">
              <a:solidFill>
                <a:prstClr val="white"/>
              </a:solidFill>
              <a:latin typeface="Calibri" panose="020F0502020204030204"/>
              <a:cs typeface="Arial" pitchFamily="34" charset="0"/>
            </a:endParaRPr>
          </a:p>
        </p:txBody>
      </p:sp>
      <p:sp>
        <p:nvSpPr>
          <p:cNvPr id="57" name="Title 1">
            <a:extLst>
              <a:ext uri="{FF2B5EF4-FFF2-40B4-BE49-F238E27FC236}">
                <a16:creationId xmlns:a16="http://schemas.microsoft.com/office/drawing/2014/main" id="{84C65B9B-5DEA-2038-1A5E-62D6B0265A70}"/>
              </a:ext>
            </a:extLst>
          </p:cNvPr>
          <p:cNvSpPr txBox="1">
            <a:spLocks/>
          </p:cNvSpPr>
          <p:nvPr/>
        </p:nvSpPr>
        <p:spPr bwMode="auto">
          <a:xfrm>
            <a:off x="2896434" y="-2560"/>
            <a:ext cx="6818931" cy="467960"/>
          </a:xfrm>
          <a:prstGeom prst="snip2DiagRect">
            <a:avLst/>
          </a:prstGeom>
          <a:solidFill>
            <a:srgbClr val="FFC000"/>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40" tIns="45671" rIns="91340" bIns="45671"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altLang="en-US" sz="3196"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NUST Entrepreneurial Ecosystem</a:t>
            </a:r>
          </a:p>
        </p:txBody>
      </p:sp>
      <p:pic>
        <p:nvPicPr>
          <p:cNvPr id="58" name="Picture 57">
            <a:extLst>
              <a:ext uri="{FF2B5EF4-FFF2-40B4-BE49-F238E27FC236}">
                <a16:creationId xmlns:a16="http://schemas.microsoft.com/office/drawing/2014/main" id="{760CFAC6-88A6-D646-E570-C205A76F967C}"/>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11117928" y="19928"/>
            <a:ext cx="865693" cy="682456"/>
          </a:xfrm>
          <a:prstGeom prst="rect">
            <a:avLst/>
          </a:prstGeom>
        </p:spPr>
      </p:pic>
    </p:spTree>
    <p:extLst>
      <p:ext uri="{BB962C8B-B14F-4D97-AF65-F5344CB8AC3E}">
        <p14:creationId xmlns:p14="http://schemas.microsoft.com/office/powerpoint/2010/main" val="11029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grayscl/>
            <a:extLst>
              <a:ext uri="{28A0092B-C50C-407E-A947-70E740481C1C}">
                <a14:useLocalDpi xmlns:a14="http://schemas.microsoft.com/office/drawing/2010/main" val="0"/>
              </a:ext>
            </a:extLst>
          </a:blip>
          <a:srcRect l="5972" t="12070" r="4142" b="12070"/>
          <a:stretch/>
        </p:blipFill>
        <p:spPr>
          <a:xfrm>
            <a:off x="3177" y="893"/>
            <a:ext cx="12185651" cy="6856214"/>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bwMode="auto">
          <a:xfrm>
            <a:off x="6551494" y="3789085"/>
            <a:ext cx="5637332" cy="1641267"/>
          </a:xfrm>
          <a:prstGeom prst="rect">
            <a:avLst/>
          </a:prstGeom>
          <a:solidFill>
            <a:srgbClr val="10AE92">
              <a:alpha val="80000"/>
            </a:srgbClr>
          </a:solidFill>
          <a:ln w="9525" cap="flat" cmpd="sng" algn="ctr">
            <a:noFill/>
            <a:prstDash val="solid"/>
            <a:round/>
            <a:headEnd type="none" w="med" len="med"/>
            <a:tailEnd type="none" w="med" len="med"/>
          </a:ln>
          <a:effectLst/>
        </p:spPr>
        <p:txBody>
          <a:bodyPr vert="horz" wrap="square" lIns="91388" tIns="45695" rIns="91388" bIns="45695" numCol="1" rtlCol="0" anchor="t" anchorCtr="0" compatLnSpc="1">
            <a:prstTxWarp prst="textNoShape">
              <a:avLst/>
            </a:prstTxWarp>
          </a:bodyPr>
          <a:lstStyle/>
          <a:p>
            <a:pPr marL="342900" indent="-342900" defTabSz="913852">
              <a:buSzPct val="80000"/>
              <a:buFont typeface="Arial" panose="020B0604020202020204" pitchFamily="34" charset="0"/>
              <a:buChar char="•"/>
              <a:defRPr/>
            </a:pPr>
            <a:r>
              <a:rPr lang="en-US" sz="2199" b="1" dirty="0">
                <a:solidFill>
                  <a:srgbClr val="FFFF00"/>
                </a:solidFill>
                <a:latin typeface="Calibri"/>
              </a:rPr>
              <a:t>101</a:t>
            </a:r>
            <a:r>
              <a:rPr lang="en-US" sz="2399" dirty="0">
                <a:solidFill>
                  <a:prstClr val="white"/>
                </a:solidFill>
                <a:latin typeface="Calibri"/>
              </a:rPr>
              <a:t> Hi-tech companies on board – </a:t>
            </a:r>
          </a:p>
          <a:p>
            <a:pPr marL="810864" lvl="1" indent="-353801" defTabSz="913852">
              <a:buSzPct val="80000"/>
              <a:buFont typeface="Wingdings" pitchFamily="2" charset="2"/>
              <a:buChar char="v"/>
              <a:defRPr/>
            </a:pPr>
            <a:r>
              <a:rPr lang="en-US" sz="2199" b="1" dirty="0">
                <a:solidFill>
                  <a:srgbClr val="FFFF00"/>
                </a:solidFill>
                <a:latin typeface="Calibri"/>
              </a:rPr>
              <a:t>41</a:t>
            </a:r>
            <a:r>
              <a:rPr lang="en-US" sz="2399" dirty="0">
                <a:solidFill>
                  <a:prstClr val="white"/>
                </a:solidFill>
                <a:latin typeface="Calibri"/>
              </a:rPr>
              <a:t> </a:t>
            </a:r>
            <a:r>
              <a:rPr lang="en-US" sz="2399" dirty="0">
                <a:solidFill>
                  <a:prstClr val="white"/>
                </a:solidFill>
                <a:latin typeface="Calibri"/>
                <a:hlinkClick r:id="" action="ppaction://noaction"/>
              </a:rPr>
              <a:t>Anchor tenants and SMEs</a:t>
            </a:r>
            <a:endParaRPr lang="en-US" sz="2399" dirty="0">
              <a:solidFill>
                <a:prstClr val="white"/>
              </a:solidFill>
              <a:latin typeface="Calibri"/>
            </a:endParaRPr>
          </a:p>
          <a:p>
            <a:pPr marL="810864" lvl="1" indent="-353801" defTabSz="913852">
              <a:buSzPct val="80000"/>
              <a:buFont typeface="Wingdings" pitchFamily="2" charset="2"/>
              <a:buChar char="v"/>
              <a:defRPr/>
            </a:pPr>
            <a:r>
              <a:rPr lang="en-US" sz="2199" b="1" dirty="0">
                <a:solidFill>
                  <a:srgbClr val="FFFF00"/>
                </a:solidFill>
                <a:latin typeface="Calibri"/>
              </a:rPr>
              <a:t>60</a:t>
            </a:r>
            <a:r>
              <a:rPr lang="en-US" sz="2399" spc="-120" dirty="0">
                <a:ln>
                  <a:solidFill>
                    <a:srgbClr val="92D050"/>
                  </a:solidFill>
                </a:ln>
                <a:solidFill>
                  <a:prstClr val="white"/>
                </a:solidFill>
                <a:latin typeface="Calibri"/>
              </a:rPr>
              <a:t> S</a:t>
            </a:r>
            <a:r>
              <a:rPr lang="en-US" sz="2399" dirty="0">
                <a:solidFill>
                  <a:prstClr val="white"/>
                </a:solidFill>
                <a:latin typeface="Calibri"/>
              </a:rPr>
              <a:t>tartups</a:t>
            </a:r>
          </a:p>
          <a:p>
            <a:pPr marL="810864" lvl="1" indent="-353801" defTabSz="913852">
              <a:buSzPct val="80000"/>
              <a:buFont typeface="Wingdings" pitchFamily="2" charset="2"/>
              <a:buChar char="v"/>
              <a:defRPr/>
            </a:pPr>
            <a:r>
              <a:rPr lang="en-US" sz="2199" b="1" dirty="0">
                <a:solidFill>
                  <a:srgbClr val="FFFF00"/>
                </a:solidFill>
                <a:latin typeface="Calibri"/>
              </a:rPr>
              <a:t>10</a:t>
            </a:r>
            <a:r>
              <a:rPr lang="en-US" sz="2399" spc="-120" dirty="0">
                <a:ln>
                  <a:solidFill>
                    <a:srgbClr val="92D050"/>
                  </a:solidFill>
                </a:ln>
                <a:solidFill>
                  <a:prstClr val="white"/>
                </a:solidFill>
                <a:latin typeface="Calibri"/>
              </a:rPr>
              <a:t> </a:t>
            </a:r>
            <a:r>
              <a:rPr lang="en-US" sz="2399" dirty="0">
                <a:solidFill>
                  <a:prstClr val="white"/>
                </a:solidFill>
                <a:latin typeface="Calibri"/>
              </a:rPr>
              <a:t>MNCs from</a:t>
            </a:r>
            <a:r>
              <a:rPr lang="en-US" sz="2199" dirty="0">
                <a:solidFill>
                  <a:prstClr val="white"/>
                </a:solidFill>
                <a:latin typeface="Calibri"/>
              </a:rPr>
              <a:t> </a:t>
            </a:r>
            <a:r>
              <a:rPr lang="en-US" sz="2399" b="1" dirty="0">
                <a:solidFill>
                  <a:srgbClr val="FFFF00"/>
                </a:solidFill>
                <a:latin typeface="Calibri"/>
              </a:rPr>
              <a:t>7</a:t>
            </a:r>
            <a:r>
              <a:rPr lang="en-US" sz="2799" dirty="0">
                <a:solidFill>
                  <a:srgbClr val="FFFF00"/>
                </a:solidFill>
                <a:latin typeface="Calibri"/>
              </a:rPr>
              <a:t> </a:t>
            </a:r>
            <a:r>
              <a:rPr lang="en-US" sz="2399" dirty="0">
                <a:solidFill>
                  <a:prstClr val="white"/>
                </a:solidFill>
                <a:latin typeface="Calibri"/>
              </a:rPr>
              <a:t>Countries</a:t>
            </a:r>
            <a:endParaRPr lang="en-US" sz="2199" dirty="0">
              <a:solidFill>
                <a:prstClr val="white"/>
              </a:solidFill>
              <a:latin typeface="Calibri"/>
            </a:endParaRPr>
          </a:p>
        </p:txBody>
      </p:sp>
      <p:sp>
        <p:nvSpPr>
          <p:cNvPr id="8" name="Rectangle 7"/>
          <p:cNvSpPr/>
          <p:nvPr/>
        </p:nvSpPr>
        <p:spPr bwMode="auto">
          <a:xfrm>
            <a:off x="4301791" y="849257"/>
            <a:ext cx="3743954" cy="377156"/>
          </a:xfrm>
          <a:prstGeom prst="rect">
            <a:avLst/>
          </a:prstGeom>
          <a:solidFill>
            <a:srgbClr val="000000">
              <a:alpha val="80000"/>
            </a:srgbClr>
          </a:solidFill>
          <a:ln w="9525" cap="flat" cmpd="sng" algn="ctr">
            <a:noFill/>
            <a:prstDash val="solid"/>
            <a:round/>
            <a:headEnd type="none" w="med" len="med"/>
            <a:tailEnd type="none" w="med" len="med"/>
          </a:ln>
          <a:effectLst/>
        </p:spPr>
        <p:txBody>
          <a:bodyPr vert="horz" wrap="square" lIns="91388" tIns="45695" rIns="91388" bIns="45695" numCol="1" rtlCol="0" anchor="t" anchorCtr="0" compatLnSpc="1">
            <a:prstTxWarp prst="textNoShape">
              <a:avLst/>
            </a:prstTxWarp>
          </a:bodyPr>
          <a:lstStyle/>
          <a:p>
            <a:pPr defTabSz="913852">
              <a:buSzPct val="80000"/>
              <a:defRPr/>
            </a:pPr>
            <a:r>
              <a:rPr lang="en-US" b="1">
                <a:solidFill>
                  <a:prstClr val="white"/>
                </a:solidFill>
                <a:latin typeface="Calibri"/>
              </a:rPr>
              <a:t>Pilot Project Inaugurated Dec 9, 2019</a:t>
            </a:r>
          </a:p>
        </p:txBody>
      </p:sp>
      <p:sp>
        <p:nvSpPr>
          <p:cNvPr id="2" name="Slide Number Placeholder 1"/>
          <p:cNvSpPr>
            <a:spLocks noGrp="1"/>
          </p:cNvSpPr>
          <p:nvPr>
            <p:ph type="sldNum" sz="quarter" idx="12"/>
          </p:nvPr>
        </p:nvSpPr>
        <p:spPr/>
        <p:txBody>
          <a:bodyPr/>
          <a:lstStyle/>
          <a:p>
            <a:pPr>
              <a:defRPr/>
            </a:pPr>
            <a:fld id="{75DC0281-F361-4A7B-9560-316238C08F4B}" type="slidenum">
              <a:rPr lang="en-US" smtClean="0"/>
              <a:pPr>
                <a:defRPr/>
              </a:pPr>
              <a:t>19</a:t>
            </a:fld>
            <a:endParaRPr lang="en-US"/>
          </a:p>
        </p:txBody>
      </p:sp>
      <p:sp>
        <p:nvSpPr>
          <p:cNvPr id="10" name="Rectangle 9"/>
          <p:cNvSpPr/>
          <p:nvPr/>
        </p:nvSpPr>
        <p:spPr bwMode="auto">
          <a:xfrm>
            <a:off x="6556865" y="5464384"/>
            <a:ext cx="5633551" cy="575862"/>
          </a:xfrm>
          <a:prstGeom prst="rect">
            <a:avLst/>
          </a:prstGeom>
          <a:solidFill>
            <a:srgbClr val="85B400">
              <a:alpha val="82000"/>
            </a:srgbClr>
          </a:solidFill>
          <a:ln w="9525" cap="flat" cmpd="sng" algn="ctr">
            <a:noFill/>
            <a:prstDash val="solid"/>
            <a:round/>
            <a:headEnd type="none" w="med" len="med"/>
            <a:tailEnd type="none" w="med" len="med"/>
          </a:ln>
          <a:effectLst/>
        </p:spPr>
        <p:txBody>
          <a:bodyPr vert="horz" wrap="square" lIns="91412" tIns="45707" rIns="91412" bIns="45707" numCol="1" rtlCol="0" anchor="ctr" anchorCtr="0" compatLnSpc="1">
            <a:prstTxWarp prst="textNoShape">
              <a:avLst/>
            </a:prstTxWarp>
          </a:bodyPr>
          <a:lstStyle/>
          <a:p>
            <a:pPr algn="ctr">
              <a:buSzPct val="80000"/>
              <a:defRPr/>
            </a:pPr>
            <a:r>
              <a:rPr lang="en-US" sz="2199" b="1" dirty="0">
                <a:solidFill>
                  <a:srgbClr val="FFFF00"/>
                </a:solidFill>
                <a:latin typeface="Calibri"/>
              </a:rPr>
              <a:t>8</a:t>
            </a:r>
            <a:r>
              <a:rPr lang="en-US" sz="2399" dirty="0">
                <a:solidFill>
                  <a:prstClr val="white"/>
                </a:solidFill>
                <a:latin typeface="Calibri"/>
              </a:rPr>
              <a:t> Thematic Sectors</a:t>
            </a:r>
          </a:p>
        </p:txBody>
      </p:sp>
      <p:sp>
        <p:nvSpPr>
          <p:cNvPr id="16" name="Title 1">
            <a:extLst>
              <a:ext uri="{FF2B5EF4-FFF2-40B4-BE49-F238E27FC236}">
                <a16:creationId xmlns:a16="http://schemas.microsoft.com/office/drawing/2014/main" id="{13E784AC-C4AB-4189-AC52-214B3919A96E}"/>
              </a:ext>
            </a:extLst>
          </p:cNvPr>
          <p:cNvSpPr txBox="1">
            <a:spLocks/>
          </p:cNvSpPr>
          <p:nvPr/>
        </p:nvSpPr>
        <p:spPr bwMode="auto">
          <a:xfrm>
            <a:off x="1286189" y="179054"/>
            <a:ext cx="9154048" cy="657556"/>
          </a:xfrm>
          <a:prstGeom prst="snip2DiagRect">
            <a:avLst/>
          </a:prstGeom>
          <a:solidFill>
            <a:srgbClr val="FFC000"/>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64" tIns="45683" rIns="91364" bIns="45683"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altLang="en-US" sz="3000"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NATIONAL SCIENCE AND TECHNOLOGY PARK</a:t>
            </a:r>
          </a:p>
        </p:txBody>
      </p:sp>
      <p:sp>
        <p:nvSpPr>
          <p:cNvPr id="17" name="Rectangle 16">
            <a:extLst>
              <a:ext uri="{FF2B5EF4-FFF2-40B4-BE49-F238E27FC236}">
                <a16:creationId xmlns:a16="http://schemas.microsoft.com/office/drawing/2014/main" id="{718F14D1-B335-954A-A36B-393116388BE7}"/>
              </a:ext>
            </a:extLst>
          </p:cNvPr>
          <p:cNvSpPr/>
          <p:nvPr/>
        </p:nvSpPr>
        <p:spPr bwMode="auto">
          <a:xfrm>
            <a:off x="6551497" y="6092380"/>
            <a:ext cx="5633551" cy="575862"/>
          </a:xfrm>
          <a:prstGeom prst="rect">
            <a:avLst/>
          </a:prstGeom>
          <a:solidFill>
            <a:srgbClr val="339933">
              <a:alpha val="68000"/>
            </a:srgbClr>
          </a:solidFill>
          <a:ln w="9525" cap="flat" cmpd="sng" algn="ctr">
            <a:noFill/>
            <a:prstDash val="solid"/>
            <a:round/>
            <a:headEnd type="none" w="med" len="med"/>
            <a:tailEnd type="none" w="med" len="med"/>
          </a:ln>
          <a:effectLst/>
        </p:spPr>
        <p:txBody>
          <a:bodyPr vert="horz" wrap="square" lIns="91412" tIns="45707" rIns="91412" bIns="45707" numCol="1" rtlCol="0" anchor="ctr" anchorCtr="0" compatLnSpc="1">
            <a:prstTxWarp prst="textNoShape">
              <a:avLst/>
            </a:prstTxWarp>
          </a:bodyPr>
          <a:lstStyle/>
          <a:p>
            <a:pPr algn="ctr" defTabSz="913852">
              <a:spcAft>
                <a:spcPts val="600"/>
              </a:spcAft>
              <a:buSzPct val="80000"/>
              <a:defRPr/>
            </a:pPr>
            <a:r>
              <a:rPr lang="en-US" sz="2199" b="1" dirty="0">
                <a:solidFill>
                  <a:srgbClr val="FFFF00"/>
                </a:solidFill>
                <a:latin typeface="Calibri"/>
              </a:rPr>
              <a:t>High-tech Special Economic Zone</a:t>
            </a:r>
            <a:r>
              <a:rPr lang="en-US" sz="2399" dirty="0">
                <a:solidFill>
                  <a:prstClr val="white"/>
                </a:solidFill>
                <a:latin typeface="Calibri"/>
              </a:rPr>
              <a:t> (SEZ) - 2020</a:t>
            </a:r>
          </a:p>
        </p:txBody>
      </p:sp>
      <p:pic>
        <p:nvPicPr>
          <p:cNvPr id="4" name="Picture 3">
            <a:extLst>
              <a:ext uri="{FF2B5EF4-FFF2-40B4-BE49-F238E27FC236}">
                <a16:creationId xmlns:a16="http://schemas.microsoft.com/office/drawing/2014/main" id="{35A59327-814E-3A44-BEFF-4E0C0CE89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962743"/>
            <a:ext cx="6280773" cy="6107721"/>
          </a:xfrm>
          <a:prstGeom prst="rect">
            <a:avLst/>
          </a:prstGeom>
        </p:spPr>
      </p:pic>
      <p:sp>
        <p:nvSpPr>
          <p:cNvPr id="11" name="Rectangle 10">
            <a:extLst>
              <a:ext uri="{FF2B5EF4-FFF2-40B4-BE49-F238E27FC236}">
                <a16:creationId xmlns:a16="http://schemas.microsoft.com/office/drawing/2014/main" id="{42FA0BC4-8A8A-2BE3-A0D6-35B2544E802F}"/>
              </a:ext>
            </a:extLst>
          </p:cNvPr>
          <p:cNvSpPr/>
          <p:nvPr/>
        </p:nvSpPr>
        <p:spPr>
          <a:xfrm>
            <a:off x="-7144" y="6617240"/>
            <a:ext cx="12192000" cy="227974"/>
          </a:xfrm>
          <a:prstGeom prst="rect">
            <a:avLst/>
          </a:prstGeom>
          <a:solidFill>
            <a:srgbClr val="F0C80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1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818436B-FDEA-06F6-46C6-D7E4BF7DEA77}"/>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1016982" y="19954"/>
            <a:ext cx="1180534" cy="930656"/>
          </a:xfrm>
          <a:prstGeom prst="rect">
            <a:avLst/>
          </a:prstGeom>
        </p:spPr>
      </p:pic>
      <p:sp>
        <p:nvSpPr>
          <p:cNvPr id="96" name="Rectangle 95">
            <a:extLst>
              <a:ext uri="{FF2B5EF4-FFF2-40B4-BE49-F238E27FC236}">
                <a16:creationId xmlns:a16="http://schemas.microsoft.com/office/drawing/2014/main" id="{82D29542-89FE-5E3A-B0C5-71D3324356DF}"/>
              </a:ext>
            </a:extLst>
          </p:cNvPr>
          <p:cNvSpPr/>
          <p:nvPr/>
        </p:nvSpPr>
        <p:spPr>
          <a:xfrm>
            <a:off x="-7144" y="6617240"/>
            <a:ext cx="12192000" cy="227974"/>
          </a:xfrm>
          <a:prstGeom prst="rect">
            <a:avLst/>
          </a:prstGeom>
          <a:solidFill>
            <a:srgbClr val="F0C80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CB8D7498-7799-967E-BBA0-DFBDD64BF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0344" y="-228187"/>
            <a:ext cx="4683084" cy="684542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466D88B6-2D6E-8D99-9164-260B0DDAF7F7}"/>
              </a:ext>
            </a:extLst>
          </p:cNvPr>
          <p:cNvSpPr/>
          <p:nvPr/>
        </p:nvSpPr>
        <p:spPr>
          <a:xfrm>
            <a:off x="158536" y="226700"/>
            <a:ext cx="709684" cy="709683"/>
          </a:xfrm>
          <a:prstGeom prst="rect">
            <a:avLst/>
          </a:prstGeom>
          <a:solidFill>
            <a:srgbClr val="FCAF17"/>
          </a:solidFill>
          <a:ln>
            <a:solidFill>
              <a:srgbClr val="FCAF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6" name="Group 35">
            <a:extLst>
              <a:ext uri="{FF2B5EF4-FFF2-40B4-BE49-F238E27FC236}">
                <a16:creationId xmlns:a16="http://schemas.microsoft.com/office/drawing/2014/main" id="{F18D7371-4D2C-69C9-2827-C17495110EF8}"/>
              </a:ext>
            </a:extLst>
          </p:cNvPr>
          <p:cNvGrpSpPr/>
          <p:nvPr/>
        </p:nvGrpSpPr>
        <p:grpSpPr>
          <a:xfrm>
            <a:off x="292003" y="311023"/>
            <a:ext cx="483006" cy="440517"/>
            <a:chOff x="1322388" y="1843088"/>
            <a:chExt cx="1914525" cy="1760538"/>
          </a:xfrm>
          <a:solidFill>
            <a:sysClr val="window" lastClr="FFFFFF"/>
          </a:solidFill>
        </p:grpSpPr>
        <p:sp>
          <p:nvSpPr>
            <p:cNvPr id="37" name="Freeform 42">
              <a:extLst>
                <a:ext uri="{FF2B5EF4-FFF2-40B4-BE49-F238E27FC236}">
                  <a16:creationId xmlns:a16="http://schemas.microsoft.com/office/drawing/2014/main" id="{A306C060-A3E7-7CB4-3D57-B53BA1219D94}"/>
                </a:ext>
              </a:extLst>
            </p:cNvPr>
            <p:cNvSpPr>
              <a:spLocks/>
            </p:cNvSpPr>
            <p:nvPr/>
          </p:nvSpPr>
          <p:spPr bwMode="auto">
            <a:xfrm>
              <a:off x="1979613" y="3430588"/>
              <a:ext cx="598488" cy="173038"/>
            </a:xfrm>
            <a:custGeom>
              <a:avLst/>
              <a:gdLst>
                <a:gd name="T0" fmla="*/ 169 w 201"/>
                <a:gd name="T1" fmla="*/ 0 h 58"/>
                <a:gd name="T2" fmla="*/ 101 w 201"/>
                <a:gd name="T3" fmla="*/ 12 h 58"/>
                <a:gd name="T4" fmla="*/ 32 w 201"/>
                <a:gd name="T5" fmla="*/ 0 h 58"/>
                <a:gd name="T6" fmla="*/ 0 w 201"/>
                <a:gd name="T7" fmla="*/ 37 h 58"/>
                <a:gd name="T8" fmla="*/ 101 w 201"/>
                <a:gd name="T9" fmla="*/ 58 h 58"/>
                <a:gd name="T10" fmla="*/ 201 w 201"/>
                <a:gd name="T11" fmla="*/ 37 h 58"/>
                <a:gd name="T12" fmla="*/ 169 w 20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201" h="58">
                  <a:moveTo>
                    <a:pt x="169" y="0"/>
                  </a:moveTo>
                  <a:cubicBezTo>
                    <a:pt x="148" y="8"/>
                    <a:pt x="125" y="12"/>
                    <a:pt x="101" y="12"/>
                  </a:cubicBezTo>
                  <a:cubicBezTo>
                    <a:pt x="77" y="12"/>
                    <a:pt x="54" y="8"/>
                    <a:pt x="32" y="0"/>
                  </a:cubicBezTo>
                  <a:cubicBezTo>
                    <a:pt x="24" y="14"/>
                    <a:pt x="13" y="27"/>
                    <a:pt x="0" y="37"/>
                  </a:cubicBezTo>
                  <a:cubicBezTo>
                    <a:pt x="31" y="51"/>
                    <a:pt x="65" y="58"/>
                    <a:pt x="101" y="58"/>
                  </a:cubicBezTo>
                  <a:cubicBezTo>
                    <a:pt x="136" y="58"/>
                    <a:pt x="170" y="51"/>
                    <a:pt x="201" y="37"/>
                  </a:cubicBezTo>
                  <a:cubicBezTo>
                    <a:pt x="188" y="27"/>
                    <a:pt x="178" y="14"/>
                    <a:pt x="16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176"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ysClr val="windowText" lastClr="000000">
                    <a:lumMod val="75000"/>
                    <a:lumOff val="25000"/>
                  </a:sysClr>
                </a:solidFill>
                <a:effectLst/>
                <a:uLnTx/>
                <a:uFillTx/>
                <a:latin typeface="Calibri"/>
                <a:ea typeface="+mn-ea"/>
                <a:cs typeface="+mn-cs"/>
              </a:endParaRPr>
            </a:p>
          </p:txBody>
        </p:sp>
        <p:sp>
          <p:nvSpPr>
            <p:cNvPr id="42" name="Freeform 44">
              <a:extLst>
                <a:ext uri="{FF2B5EF4-FFF2-40B4-BE49-F238E27FC236}">
                  <a16:creationId xmlns:a16="http://schemas.microsoft.com/office/drawing/2014/main" id="{2237BC34-0074-F7B1-7267-19B41A992864}"/>
                </a:ext>
              </a:extLst>
            </p:cNvPr>
            <p:cNvSpPr>
              <a:spLocks/>
            </p:cNvSpPr>
            <p:nvPr/>
          </p:nvSpPr>
          <p:spPr bwMode="auto">
            <a:xfrm>
              <a:off x="1530351" y="2243138"/>
              <a:ext cx="349250" cy="519113"/>
            </a:xfrm>
            <a:custGeom>
              <a:avLst/>
              <a:gdLst>
                <a:gd name="T0" fmla="*/ 117 w 117"/>
                <a:gd name="T1" fmla="*/ 46 h 174"/>
                <a:gd name="T2" fmla="*/ 101 w 117"/>
                <a:gd name="T3" fmla="*/ 0 h 174"/>
                <a:gd name="T4" fmla="*/ 0 w 117"/>
                <a:gd name="T5" fmla="*/ 174 h 174"/>
                <a:gd name="T6" fmla="*/ 48 w 117"/>
                <a:gd name="T7" fmla="*/ 165 h 174"/>
                <a:gd name="T8" fmla="*/ 117 w 117"/>
                <a:gd name="T9" fmla="*/ 46 h 174"/>
              </a:gdLst>
              <a:ahLst/>
              <a:cxnLst>
                <a:cxn ang="0">
                  <a:pos x="T0" y="T1"/>
                </a:cxn>
                <a:cxn ang="0">
                  <a:pos x="T2" y="T3"/>
                </a:cxn>
                <a:cxn ang="0">
                  <a:pos x="T4" y="T5"/>
                </a:cxn>
                <a:cxn ang="0">
                  <a:pos x="T6" y="T7"/>
                </a:cxn>
                <a:cxn ang="0">
                  <a:pos x="T8" y="T9"/>
                </a:cxn>
              </a:cxnLst>
              <a:rect l="0" t="0" r="r" b="b"/>
              <a:pathLst>
                <a:path w="117" h="174">
                  <a:moveTo>
                    <a:pt x="117" y="46"/>
                  </a:moveTo>
                  <a:cubicBezTo>
                    <a:pt x="109" y="32"/>
                    <a:pt x="104" y="17"/>
                    <a:pt x="101" y="0"/>
                  </a:cubicBezTo>
                  <a:cubicBezTo>
                    <a:pt x="46" y="41"/>
                    <a:pt x="9" y="103"/>
                    <a:pt x="0" y="174"/>
                  </a:cubicBezTo>
                  <a:cubicBezTo>
                    <a:pt x="16" y="168"/>
                    <a:pt x="32" y="165"/>
                    <a:pt x="48" y="165"/>
                  </a:cubicBezTo>
                  <a:cubicBezTo>
                    <a:pt x="57" y="118"/>
                    <a:pt x="82" y="76"/>
                    <a:pt x="117" y="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176"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ysClr val="windowText" lastClr="000000">
                    <a:lumMod val="75000"/>
                    <a:lumOff val="25000"/>
                  </a:sysClr>
                </a:solidFill>
                <a:effectLst/>
                <a:uLnTx/>
                <a:uFillTx/>
                <a:latin typeface="Calibri"/>
                <a:ea typeface="+mn-ea"/>
                <a:cs typeface="+mn-cs"/>
              </a:endParaRPr>
            </a:p>
          </p:txBody>
        </p:sp>
        <p:sp>
          <p:nvSpPr>
            <p:cNvPr id="44" name="Freeform 46">
              <a:extLst>
                <a:ext uri="{FF2B5EF4-FFF2-40B4-BE49-F238E27FC236}">
                  <a16:creationId xmlns:a16="http://schemas.microsoft.com/office/drawing/2014/main" id="{92A72AB4-C9E1-57BE-C185-EF08B9059755}"/>
                </a:ext>
              </a:extLst>
            </p:cNvPr>
            <p:cNvSpPr>
              <a:spLocks/>
            </p:cNvSpPr>
            <p:nvPr/>
          </p:nvSpPr>
          <p:spPr bwMode="auto">
            <a:xfrm>
              <a:off x="2679701" y="2243138"/>
              <a:ext cx="347663" cy="519113"/>
            </a:xfrm>
            <a:custGeom>
              <a:avLst/>
              <a:gdLst>
                <a:gd name="T0" fmla="*/ 69 w 117"/>
                <a:gd name="T1" fmla="*/ 165 h 174"/>
                <a:gd name="T2" fmla="*/ 117 w 117"/>
                <a:gd name="T3" fmla="*/ 174 h 174"/>
                <a:gd name="T4" fmla="*/ 16 w 117"/>
                <a:gd name="T5" fmla="*/ 0 h 174"/>
                <a:gd name="T6" fmla="*/ 0 w 117"/>
                <a:gd name="T7" fmla="*/ 46 h 174"/>
                <a:gd name="T8" fmla="*/ 69 w 117"/>
                <a:gd name="T9" fmla="*/ 165 h 174"/>
              </a:gdLst>
              <a:ahLst/>
              <a:cxnLst>
                <a:cxn ang="0">
                  <a:pos x="T0" y="T1"/>
                </a:cxn>
                <a:cxn ang="0">
                  <a:pos x="T2" y="T3"/>
                </a:cxn>
                <a:cxn ang="0">
                  <a:pos x="T4" y="T5"/>
                </a:cxn>
                <a:cxn ang="0">
                  <a:pos x="T6" y="T7"/>
                </a:cxn>
                <a:cxn ang="0">
                  <a:pos x="T8" y="T9"/>
                </a:cxn>
              </a:cxnLst>
              <a:rect l="0" t="0" r="r" b="b"/>
              <a:pathLst>
                <a:path w="117" h="174">
                  <a:moveTo>
                    <a:pt x="69" y="165"/>
                  </a:moveTo>
                  <a:cubicBezTo>
                    <a:pt x="85" y="165"/>
                    <a:pt x="101" y="168"/>
                    <a:pt x="117" y="174"/>
                  </a:cubicBezTo>
                  <a:cubicBezTo>
                    <a:pt x="109" y="103"/>
                    <a:pt x="71" y="41"/>
                    <a:pt x="16" y="0"/>
                  </a:cubicBezTo>
                  <a:cubicBezTo>
                    <a:pt x="14" y="17"/>
                    <a:pt x="8" y="32"/>
                    <a:pt x="0" y="46"/>
                  </a:cubicBezTo>
                  <a:cubicBezTo>
                    <a:pt x="35" y="76"/>
                    <a:pt x="60" y="118"/>
                    <a:pt x="69" y="16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176"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ysClr val="windowText" lastClr="000000">
                    <a:lumMod val="75000"/>
                    <a:lumOff val="25000"/>
                  </a:sysClr>
                </a:solidFill>
                <a:effectLst/>
                <a:uLnTx/>
                <a:uFillTx/>
                <a:latin typeface="Calibri"/>
                <a:ea typeface="+mn-ea"/>
                <a:cs typeface="+mn-cs"/>
              </a:endParaRPr>
            </a:p>
          </p:txBody>
        </p:sp>
        <p:sp>
          <p:nvSpPr>
            <p:cNvPr id="46" name="Oval 45">
              <a:extLst>
                <a:ext uri="{FF2B5EF4-FFF2-40B4-BE49-F238E27FC236}">
                  <a16:creationId xmlns:a16="http://schemas.microsoft.com/office/drawing/2014/main" id="{6DF69667-21E3-B5FF-DC76-333A0772E51F}"/>
                </a:ext>
              </a:extLst>
            </p:cNvPr>
            <p:cNvSpPr>
              <a:spLocks noChangeArrowheads="1"/>
            </p:cNvSpPr>
            <p:nvPr/>
          </p:nvSpPr>
          <p:spPr bwMode="auto">
            <a:xfrm>
              <a:off x="1958976" y="1843088"/>
              <a:ext cx="639763" cy="63817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176"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ysClr val="windowText" lastClr="000000">
                    <a:lumMod val="75000"/>
                    <a:lumOff val="25000"/>
                  </a:sysClr>
                </a:solidFill>
                <a:effectLst/>
                <a:uLnTx/>
                <a:uFillTx/>
                <a:latin typeface="Calibri"/>
                <a:ea typeface="+mn-ea"/>
                <a:cs typeface="+mn-cs"/>
              </a:endParaRPr>
            </a:p>
          </p:txBody>
        </p:sp>
        <p:sp>
          <p:nvSpPr>
            <p:cNvPr id="49" name="Freeform 52">
              <a:extLst>
                <a:ext uri="{FF2B5EF4-FFF2-40B4-BE49-F238E27FC236}">
                  <a16:creationId xmlns:a16="http://schemas.microsoft.com/office/drawing/2014/main" id="{34A78DCD-4164-0464-5378-38CE949837E7}"/>
                </a:ext>
              </a:extLst>
            </p:cNvPr>
            <p:cNvSpPr>
              <a:spLocks/>
            </p:cNvSpPr>
            <p:nvPr/>
          </p:nvSpPr>
          <p:spPr bwMode="auto">
            <a:xfrm>
              <a:off x="1322388" y="2871788"/>
              <a:ext cx="728663" cy="638175"/>
            </a:xfrm>
            <a:custGeom>
              <a:avLst/>
              <a:gdLst>
                <a:gd name="T0" fmla="*/ 69 w 245"/>
                <a:gd name="T1" fmla="*/ 14 h 214"/>
                <a:gd name="T2" fmla="*/ 30 w 245"/>
                <a:gd name="T3" fmla="*/ 161 h 214"/>
                <a:gd name="T4" fmla="*/ 123 w 245"/>
                <a:gd name="T5" fmla="*/ 214 h 214"/>
                <a:gd name="T6" fmla="*/ 176 w 245"/>
                <a:gd name="T7" fmla="*/ 200 h 214"/>
                <a:gd name="T8" fmla="*/ 215 w 245"/>
                <a:gd name="T9" fmla="*/ 53 h 214"/>
                <a:gd name="T10" fmla="*/ 122 w 245"/>
                <a:gd name="T11" fmla="*/ 0 h 214"/>
                <a:gd name="T12" fmla="*/ 69 w 245"/>
                <a:gd name="T13" fmla="*/ 14 h 214"/>
              </a:gdLst>
              <a:ahLst/>
              <a:cxnLst>
                <a:cxn ang="0">
                  <a:pos x="T0" y="T1"/>
                </a:cxn>
                <a:cxn ang="0">
                  <a:pos x="T2" y="T3"/>
                </a:cxn>
                <a:cxn ang="0">
                  <a:pos x="T4" y="T5"/>
                </a:cxn>
                <a:cxn ang="0">
                  <a:pos x="T6" y="T7"/>
                </a:cxn>
                <a:cxn ang="0">
                  <a:pos x="T8" y="T9"/>
                </a:cxn>
                <a:cxn ang="0">
                  <a:pos x="T10" y="T11"/>
                </a:cxn>
                <a:cxn ang="0">
                  <a:pos x="T12" y="T13"/>
                </a:cxn>
              </a:cxnLst>
              <a:rect l="0" t="0" r="r" b="b"/>
              <a:pathLst>
                <a:path w="245" h="214">
                  <a:moveTo>
                    <a:pt x="69" y="14"/>
                  </a:moveTo>
                  <a:cubicBezTo>
                    <a:pt x="18" y="44"/>
                    <a:pt x="0" y="109"/>
                    <a:pt x="30" y="161"/>
                  </a:cubicBezTo>
                  <a:cubicBezTo>
                    <a:pt x="49" y="195"/>
                    <a:pt x="86" y="214"/>
                    <a:pt x="123" y="214"/>
                  </a:cubicBezTo>
                  <a:cubicBezTo>
                    <a:pt x="141" y="214"/>
                    <a:pt x="159" y="210"/>
                    <a:pt x="176" y="200"/>
                  </a:cubicBezTo>
                  <a:cubicBezTo>
                    <a:pt x="227" y="170"/>
                    <a:pt x="245" y="105"/>
                    <a:pt x="215" y="53"/>
                  </a:cubicBezTo>
                  <a:cubicBezTo>
                    <a:pt x="196" y="19"/>
                    <a:pt x="159" y="0"/>
                    <a:pt x="122" y="0"/>
                  </a:cubicBezTo>
                  <a:cubicBezTo>
                    <a:pt x="104" y="0"/>
                    <a:pt x="86" y="4"/>
                    <a:pt x="69"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176"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ysClr val="windowText" lastClr="000000">
                    <a:lumMod val="75000"/>
                    <a:lumOff val="25000"/>
                  </a:sysClr>
                </a:solidFill>
                <a:effectLst/>
                <a:uLnTx/>
                <a:uFillTx/>
                <a:latin typeface="Calibri"/>
                <a:ea typeface="+mn-ea"/>
                <a:cs typeface="+mn-cs"/>
              </a:endParaRPr>
            </a:p>
          </p:txBody>
        </p:sp>
        <p:sp>
          <p:nvSpPr>
            <p:cNvPr id="50" name="Freeform 53">
              <a:extLst>
                <a:ext uri="{FF2B5EF4-FFF2-40B4-BE49-F238E27FC236}">
                  <a16:creationId xmlns:a16="http://schemas.microsoft.com/office/drawing/2014/main" id="{114D0E26-DAF2-EF1D-7DDD-F96BE557B773}"/>
                </a:ext>
              </a:extLst>
            </p:cNvPr>
            <p:cNvSpPr>
              <a:spLocks/>
            </p:cNvSpPr>
            <p:nvPr/>
          </p:nvSpPr>
          <p:spPr bwMode="auto">
            <a:xfrm>
              <a:off x="2506663" y="2871788"/>
              <a:ext cx="730250" cy="638175"/>
            </a:xfrm>
            <a:custGeom>
              <a:avLst/>
              <a:gdLst>
                <a:gd name="T0" fmla="*/ 30 w 245"/>
                <a:gd name="T1" fmla="*/ 53 h 214"/>
                <a:gd name="T2" fmla="*/ 69 w 245"/>
                <a:gd name="T3" fmla="*/ 200 h 214"/>
                <a:gd name="T4" fmla="*/ 123 w 245"/>
                <a:gd name="T5" fmla="*/ 214 h 214"/>
                <a:gd name="T6" fmla="*/ 216 w 245"/>
                <a:gd name="T7" fmla="*/ 161 h 214"/>
                <a:gd name="T8" fmla="*/ 176 w 245"/>
                <a:gd name="T9" fmla="*/ 14 h 214"/>
                <a:gd name="T10" fmla="*/ 123 w 245"/>
                <a:gd name="T11" fmla="*/ 0 h 214"/>
                <a:gd name="T12" fmla="*/ 30 w 245"/>
                <a:gd name="T13" fmla="*/ 53 h 214"/>
              </a:gdLst>
              <a:ahLst/>
              <a:cxnLst>
                <a:cxn ang="0">
                  <a:pos x="T0" y="T1"/>
                </a:cxn>
                <a:cxn ang="0">
                  <a:pos x="T2" y="T3"/>
                </a:cxn>
                <a:cxn ang="0">
                  <a:pos x="T4" y="T5"/>
                </a:cxn>
                <a:cxn ang="0">
                  <a:pos x="T6" y="T7"/>
                </a:cxn>
                <a:cxn ang="0">
                  <a:pos x="T8" y="T9"/>
                </a:cxn>
                <a:cxn ang="0">
                  <a:pos x="T10" y="T11"/>
                </a:cxn>
                <a:cxn ang="0">
                  <a:pos x="T12" y="T13"/>
                </a:cxn>
              </a:cxnLst>
              <a:rect l="0" t="0" r="r" b="b"/>
              <a:pathLst>
                <a:path w="245" h="214">
                  <a:moveTo>
                    <a:pt x="30" y="53"/>
                  </a:moveTo>
                  <a:cubicBezTo>
                    <a:pt x="0" y="105"/>
                    <a:pt x="18" y="170"/>
                    <a:pt x="69" y="200"/>
                  </a:cubicBezTo>
                  <a:cubicBezTo>
                    <a:pt x="86" y="210"/>
                    <a:pt x="104" y="214"/>
                    <a:pt x="123" y="214"/>
                  </a:cubicBezTo>
                  <a:cubicBezTo>
                    <a:pt x="160" y="214"/>
                    <a:pt x="196" y="195"/>
                    <a:pt x="216" y="161"/>
                  </a:cubicBezTo>
                  <a:cubicBezTo>
                    <a:pt x="245" y="109"/>
                    <a:pt x="228" y="44"/>
                    <a:pt x="176" y="14"/>
                  </a:cubicBezTo>
                  <a:cubicBezTo>
                    <a:pt x="159" y="4"/>
                    <a:pt x="141" y="0"/>
                    <a:pt x="123" y="0"/>
                  </a:cubicBezTo>
                  <a:cubicBezTo>
                    <a:pt x="86" y="0"/>
                    <a:pt x="50" y="19"/>
                    <a:pt x="30" y="5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176"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ysClr val="windowText" lastClr="000000">
                    <a:lumMod val="75000"/>
                    <a:lumOff val="25000"/>
                  </a:sysClr>
                </a:solidFill>
                <a:effectLst/>
                <a:uLnTx/>
                <a:uFillTx/>
                <a:latin typeface="Calibri"/>
                <a:ea typeface="+mn-ea"/>
                <a:cs typeface="+mn-cs"/>
              </a:endParaRPr>
            </a:p>
          </p:txBody>
        </p:sp>
      </p:grpSp>
      <p:sp>
        <p:nvSpPr>
          <p:cNvPr id="51" name="Title 1">
            <a:extLst>
              <a:ext uri="{FF2B5EF4-FFF2-40B4-BE49-F238E27FC236}">
                <a16:creationId xmlns:a16="http://schemas.microsoft.com/office/drawing/2014/main" id="{DD1906A9-01FD-8BFD-6BF4-1FEE49E45BAC}"/>
              </a:ext>
            </a:extLst>
          </p:cNvPr>
          <p:cNvSpPr txBox="1">
            <a:spLocks/>
          </p:cNvSpPr>
          <p:nvPr/>
        </p:nvSpPr>
        <p:spPr bwMode="auto">
          <a:xfrm>
            <a:off x="941503" y="226700"/>
            <a:ext cx="5337704" cy="657727"/>
          </a:xfrm>
          <a:prstGeom prst="snip2DiagRect">
            <a:avLst/>
          </a:prstGeom>
          <a:solidFill>
            <a:srgbClr val="FFC000"/>
          </a:solidFill>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sz="3198" dirty="0">
                <a:ln>
                  <a:noFill/>
                </a:ln>
                <a:solidFill>
                  <a:schemeClr val="tx1"/>
                </a:solidFill>
                <a:latin typeface="Calibri" panose="020F0502020204030204"/>
                <a:ea typeface="Segoe UI Black" panose="020B0A02040204020203" pitchFamily="34" charset="0"/>
                <a:cs typeface="Segoe UI" panose="020B0502040204020203" pitchFamily="34" charset="0"/>
              </a:rPr>
              <a:t>3 DECADES OF EXCELLENCE</a:t>
            </a:r>
            <a:endParaRPr lang="en-GB" sz="3198" dirty="0">
              <a:ln>
                <a:noFill/>
              </a:ln>
              <a:solidFill>
                <a:schemeClr val="tx1"/>
              </a:solidFill>
              <a:latin typeface="Calibri" panose="020F0502020204030204"/>
              <a:ea typeface="Segoe UI Black" panose="020B0A02040204020203" pitchFamily="34" charset="0"/>
              <a:cs typeface="Segoe UI" panose="020B0502040204020203" pitchFamily="34" charset="0"/>
            </a:endParaRPr>
          </a:p>
        </p:txBody>
      </p:sp>
      <p:sp>
        <p:nvSpPr>
          <p:cNvPr id="52" name="Rectangle 51">
            <a:extLst>
              <a:ext uri="{FF2B5EF4-FFF2-40B4-BE49-F238E27FC236}">
                <a16:creationId xmlns:a16="http://schemas.microsoft.com/office/drawing/2014/main" id="{5AE400D2-886B-272D-F10F-4D5E7AEAC01C}"/>
              </a:ext>
            </a:extLst>
          </p:cNvPr>
          <p:cNvSpPr/>
          <p:nvPr/>
        </p:nvSpPr>
        <p:spPr>
          <a:xfrm>
            <a:off x="3169205" y="5531852"/>
            <a:ext cx="2139453" cy="9447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55" name="Picture 54">
            <a:extLst>
              <a:ext uri="{FF2B5EF4-FFF2-40B4-BE49-F238E27FC236}">
                <a16:creationId xmlns:a16="http://schemas.microsoft.com/office/drawing/2014/main" id="{2E04453C-B7B1-2807-651A-22DC9AD149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4696" y="4522491"/>
            <a:ext cx="1144480" cy="1007292"/>
          </a:xfrm>
          <a:prstGeom prst="rect">
            <a:avLst/>
          </a:prstGeom>
        </p:spPr>
      </p:pic>
      <p:sp>
        <p:nvSpPr>
          <p:cNvPr id="56" name="Rectangle 55">
            <a:extLst>
              <a:ext uri="{FF2B5EF4-FFF2-40B4-BE49-F238E27FC236}">
                <a16:creationId xmlns:a16="http://schemas.microsoft.com/office/drawing/2014/main" id="{0F862BB8-E7C2-6BCB-DE17-459462AD8620}"/>
              </a:ext>
            </a:extLst>
          </p:cNvPr>
          <p:cNvSpPr/>
          <p:nvPr/>
        </p:nvSpPr>
        <p:spPr>
          <a:xfrm>
            <a:off x="6979968" y="0"/>
            <a:ext cx="110489" cy="6595683"/>
          </a:xfrm>
          <a:prstGeom prst="rect">
            <a:avLst/>
          </a:prstGeom>
          <a:solidFill>
            <a:srgbClr val="2626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17510EAC-266A-1E5D-CD3A-60DFD751E129}"/>
              </a:ext>
            </a:extLst>
          </p:cNvPr>
          <p:cNvSpPr/>
          <p:nvPr/>
        </p:nvSpPr>
        <p:spPr>
          <a:xfrm>
            <a:off x="5651871" y="1648617"/>
            <a:ext cx="1151199" cy="1019607"/>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1991</a:t>
            </a:r>
          </a:p>
        </p:txBody>
      </p:sp>
      <p:sp>
        <p:nvSpPr>
          <p:cNvPr id="58" name="Oval 57">
            <a:extLst>
              <a:ext uri="{FF2B5EF4-FFF2-40B4-BE49-F238E27FC236}">
                <a16:creationId xmlns:a16="http://schemas.microsoft.com/office/drawing/2014/main" id="{9B81B966-BED6-D282-F79F-F4C85211ED4C}"/>
              </a:ext>
            </a:extLst>
          </p:cNvPr>
          <p:cNvSpPr/>
          <p:nvPr/>
        </p:nvSpPr>
        <p:spPr>
          <a:xfrm>
            <a:off x="5654989" y="3557640"/>
            <a:ext cx="1151199" cy="1019607"/>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2008</a:t>
            </a:r>
          </a:p>
        </p:txBody>
      </p:sp>
      <p:sp>
        <p:nvSpPr>
          <p:cNvPr id="59" name="Oval 58">
            <a:extLst>
              <a:ext uri="{FF2B5EF4-FFF2-40B4-BE49-F238E27FC236}">
                <a16:creationId xmlns:a16="http://schemas.microsoft.com/office/drawing/2014/main" id="{4EF142C4-9653-2900-ECE8-D53DCE82E55E}"/>
              </a:ext>
            </a:extLst>
          </p:cNvPr>
          <p:cNvSpPr/>
          <p:nvPr/>
        </p:nvSpPr>
        <p:spPr>
          <a:xfrm>
            <a:off x="5696486" y="5475027"/>
            <a:ext cx="1151199" cy="1019607"/>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2022</a:t>
            </a:r>
          </a:p>
        </p:txBody>
      </p:sp>
      <p:sp>
        <p:nvSpPr>
          <p:cNvPr id="60" name="TextBox 59">
            <a:extLst>
              <a:ext uri="{FF2B5EF4-FFF2-40B4-BE49-F238E27FC236}">
                <a16:creationId xmlns:a16="http://schemas.microsoft.com/office/drawing/2014/main" id="{94802C7F-2C1F-25CB-6297-6954926F00B7}"/>
              </a:ext>
            </a:extLst>
          </p:cNvPr>
          <p:cNvSpPr txBox="1"/>
          <p:nvPr/>
        </p:nvSpPr>
        <p:spPr>
          <a:xfrm>
            <a:off x="2084469" y="1809399"/>
            <a:ext cx="333175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ESTABLISHED</a:t>
            </a:r>
          </a:p>
        </p:txBody>
      </p:sp>
      <p:sp>
        <p:nvSpPr>
          <p:cNvPr id="61" name="Freeform 12">
            <a:extLst>
              <a:ext uri="{FF2B5EF4-FFF2-40B4-BE49-F238E27FC236}">
                <a16:creationId xmlns:a16="http://schemas.microsoft.com/office/drawing/2014/main" id="{76E51187-DD44-1D45-19B2-1894435997B7}"/>
              </a:ext>
            </a:extLst>
          </p:cNvPr>
          <p:cNvSpPr>
            <a:spLocks noEditPoints="1"/>
          </p:cNvSpPr>
          <p:nvPr/>
        </p:nvSpPr>
        <p:spPr bwMode="auto">
          <a:xfrm>
            <a:off x="2554920" y="1723686"/>
            <a:ext cx="645576" cy="404124"/>
          </a:xfrm>
          <a:custGeom>
            <a:avLst/>
            <a:gdLst>
              <a:gd name="T0" fmla="*/ 2724 w 3313"/>
              <a:gd name="T1" fmla="*/ 2458 h 3016"/>
              <a:gd name="T2" fmla="*/ 3053 w 3313"/>
              <a:gd name="T3" fmla="*/ 2148 h 3016"/>
              <a:gd name="T4" fmla="*/ 2211 w 3313"/>
              <a:gd name="T5" fmla="*/ 2148 h 3016"/>
              <a:gd name="T6" fmla="*/ 2541 w 3313"/>
              <a:gd name="T7" fmla="*/ 2458 h 3016"/>
              <a:gd name="T8" fmla="*/ 2211 w 3313"/>
              <a:gd name="T9" fmla="*/ 2148 h 3016"/>
              <a:gd name="T10" fmla="*/ 800 w 3313"/>
              <a:gd name="T11" fmla="*/ 2458 h 3016"/>
              <a:gd name="T12" fmla="*/ 1123 w 3313"/>
              <a:gd name="T13" fmla="*/ 2148 h 3016"/>
              <a:gd name="T14" fmla="*/ 288 w 3313"/>
              <a:gd name="T15" fmla="*/ 2148 h 3016"/>
              <a:gd name="T16" fmla="*/ 617 w 3313"/>
              <a:gd name="T17" fmla="*/ 2458 h 3016"/>
              <a:gd name="T18" fmla="*/ 288 w 3313"/>
              <a:gd name="T19" fmla="*/ 2148 h 3016"/>
              <a:gd name="T20" fmla="*/ 1619 w 3313"/>
              <a:gd name="T21" fmla="*/ 1232 h 3016"/>
              <a:gd name="T22" fmla="*/ 1549 w 3313"/>
              <a:gd name="T23" fmla="*/ 1254 h 3016"/>
              <a:gd name="T24" fmla="*/ 1492 w 3313"/>
              <a:gd name="T25" fmla="*/ 1295 h 3016"/>
              <a:gd name="T26" fmla="*/ 1450 w 3313"/>
              <a:gd name="T27" fmla="*/ 1351 h 3016"/>
              <a:gd name="T28" fmla="*/ 1427 w 3313"/>
              <a:gd name="T29" fmla="*/ 1419 h 3016"/>
              <a:gd name="T30" fmla="*/ 1427 w 3313"/>
              <a:gd name="T31" fmla="*/ 1493 h 3016"/>
              <a:gd name="T32" fmla="*/ 1450 w 3313"/>
              <a:gd name="T33" fmla="*/ 1561 h 3016"/>
              <a:gd name="T34" fmla="*/ 1492 w 3313"/>
              <a:gd name="T35" fmla="*/ 1617 h 3016"/>
              <a:gd name="T36" fmla="*/ 1549 w 3313"/>
              <a:gd name="T37" fmla="*/ 1658 h 3016"/>
              <a:gd name="T38" fmla="*/ 1619 w 3313"/>
              <a:gd name="T39" fmla="*/ 1680 h 3016"/>
              <a:gd name="T40" fmla="*/ 1694 w 3313"/>
              <a:gd name="T41" fmla="*/ 1680 h 3016"/>
              <a:gd name="T42" fmla="*/ 1763 w 3313"/>
              <a:gd name="T43" fmla="*/ 1658 h 3016"/>
              <a:gd name="T44" fmla="*/ 1820 w 3313"/>
              <a:gd name="T45" fmla="*/ 1617 h 3016"/>
              <a:gd name="T46" fmla="*/ 1862 w 3313"/>
              <a:gd name="T47" fmla="*/ 1561 h 3016"/>
              <a:gd name="T48" fmla="*/ 1885 w 3313"/>
              <a:gd name="T49" fmla="*/ 1493 h 3016"/>
              <a:gd name="T50" fmla="*/ 1885 w 3313"/>
              <a:gd name="T51" fmla="*/ 1419 h 3016"/>
              <a:gd name="T52" fmla="*/ 1862 w 3313"/>
              <a:gd name="T53" fmla="*/ 1351 h 3016"/>
              <a:gd name="T54" fmla="*/ 1820 w 3313"/>
              <a:gd name="T55" fmla="*/ 1295 h 3016"/>
              <a:gd name="T56" fmla="*/ 1763 w 3313"/>
              <a:gd name="T57" fmla="*/ 1254 h 3016"/>
              <a:gd name="T58" fmla="*/ 1694 w 3313"/>
              <a:gd name="T59" fmla="*/ 1232 h 3016"/>
              <a:gd name="T60" fmla="*/ 1698 w 3313"/>
              <a:gd name="T61" fmla="*/ 0 h 3016"/>
              <a:gd name="T62" fmla="*/ 1723 w 3313"/>
              <a:gd name="T63" fmla="*/ 2 h 3016"/>
              <a:gd name="T64" fmla="*/ 1765 w 3313"/>
              <a:gd name="T65" fmla="*/ 19 h 3016"/>
              <a:gd name="T66" fmla="*/ 1798 w 3313"/>
              <a:gd name="T67" fmla="*/ 51 h 3016"/>
              <a:gd name="T68" fmla="*/ 1816 w 3313"/>
              <a:gd name="T69" fmla="*/ 93 h 3016"/>
              <a:gd name="T70" fmla="*/ 1818 w 3313"/>
              <a:gd name="T71" fmla="*/ 117 h 3016"/>
              <a:gd name="T72" fmla="*/ 2183 w 3313"/>
              <a:gd name="T73" fmla="*/ 235 h 3016"/>
              <a:gd name="T74" fmla="*/ 2421 w 3313"/>
              <a:gd name="T75" fmla="*/ 640 h 3016"/>
              <a:gd name="T76" fmla="*/ 1951 w 3313"/>
              <a:gd name="T77" fmla="*/ 523 h 3016"/>
              <a:gd name="T78" fmla="*/ 1818 w 3313"/>
              <a:gd name="T79" fmla="*/ 780 h 3016"/>
              <a:gd name="T80" fmla="*/ 3193 w 3313"/>
              <a:gd name="T81" fmla="*/ 2665 h 3016"/>
              <a:gd name="T82" fmla="*/ 3313 w 3313"/>
              <a:gd name="T83" fmla="*/ 3016 h 3016"/>
              <a:gd name="T84" fmla="*/ 1992 w 3313"/>
              <a:gd name="T85" fmla="*/ 2148 h 3016"/>
              <a:gd name="T86" fmla="*/ 1404 w 3313"/>
              <a:gd name="T87" fmla="*/ 3016 h 3016"/>
              <a:gd name="T88" fmla="*/ 0 w 3313"/>
              <a:gd name="T89" fmla="*/ 2665 h 3016"/>
              <a:gd name="T90" fmla="*/ 120 w 3313"/>
              <a:gd name="T91" fmla="*/ 1347 h 3016"/>
              <a:gd name="T92" fmla="*/ 1579 w 3313"/>
              <a:gd name="T93" fmla="*/ 116 h 3016"/>
              <a:gd name="T94" fmla="*/ 1592 w 3313"/>
              <a:gd name="T95" fmla="*/ 65 h 3016"/>
              <a:gd name="T96" fmla="*/ 1624 w 3313"/>
              <a:gd name="T97" fmla="*/ 25 h 3016"/>
              <a:gd name="T98" fmla="*/ 1671 w 3313"/>
              <a:gd name="T99" fmla="*/ 3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3" h="3016">
                <a:moveTo>
                  <a:pt x="2724" y="2148"/>
                </a:moveTo>
                <a:lnTo>
                  <a:pt x="2724" y="2458"/>
                </a:lnTo>
                <a:lnTo>
                  <a:pt x="3053" y="2458"/>
                </a:lnTo>
                <a:lnTo>
                  <a:pt x="3053" y="2148"/>
                </a:lnTo>
                <a:lnTo>
                  <a:pt x="2724" y="2148"/>
                </a:lnTo>
                <a:close/>
                <a:moveTo>
                  <a:pt x="2211" y="2148"/>
                </a:moveTo>
                <a:lnTo>
                  <a:pt x="2211" y="2458"/>
                </a:lnTo>
                <a:lnTo>
                  <a:pt x="2541" y="2458"/>
                </a:lnTo>
                <a:lnTo>
                  <a:pt x="2541" y="2148"/>
                </a:lnTo>
                <a:lnTo>
                  <a:pt x="2211" y="2148"/>
                </a:lnTo>
                <a:close/>
                <a:moveTo>
                  <a:pt x="800" y="2148"/>
                </a:moveTo>
                <a:lnTo>
                  <a:pt x="800" y="2458"/>
                </a:lnTo>
                <a:lnTo>
                  <a:pt x="1123" y="2458"/>
                </a:lnTo>
                <a:lnTo>
                  <a:pt x="1123" y="2148"/>
                </a:lnTo>
                <a:lnTo>
                  <a:pt x="800" y="2148"/>
                </a:lnTo>
                <a:close/>
                <a:moveTo>
                  <a:pt x="288" y="2148"/>
                </a:moveTo>
                <a:lnTo>
                  <a:pt x="288" y="2458"/>
                </a:lnTo>
                <a:lnTo>
                  <a:pt x="617" y="2458"/>
                </a:lnTo>
                <a:lnTo>
                  <a:pt x="617" y="2148"/>
                </a:lnTo>
                <a:lnTo>
                  <a:pt x="288" y="2148"/>
                </a:lnTo>
                <a:close/>
                <a:moveTo>
                  <a:pt x="1656" y="1229"/>
                </a:moveTo>
                <a:lnTo>
                  <a:pt x="1619" y="1232"/>
                </a:lnTo>
                <a:lnTo>
                  <a:pt x="1583" y="1240"/>
                </a:lnTo>
                <a:lnTo>
                  <a:pt x="1549" y="1254"/>
                </a:lnTo>
                <a:lnTo>
                  <a:pt x="1520" y="1272"/>
                </a:lnTo>
                <a:lnTo>
                  <a:pt x="1492" y="1295"/>
                </a:lnTo>
                <a:lnTo>
                  <a:pt x="1469" y="1321"/>
                </a:lnTo>
                <a:lnTo>
                  <a:pt x="1450" y="1351"/>
                </a:lnTo>
                <a:lnTo>
                  <a:pt x="1437" y="1384"/>
                </a:lnTo>
                <a:lnTo>
                  <a:pt x="1427" y="1419"/>
                </a:lnTo>
                <a:lnTo>
                  <a:pt x="1424" y="1456"/>
                </a:lnTo>
                <a:lnTo>
                  <a:pt x="1427" y="1493"/>
                </a:lnTo>
                <a:lnTo>
                  <a:pt x="1437" y="1527"/>
                </a:lnTo>
                <a:lnTo>
                  <a:pt x="1450" y="1561"/>
                </a:lnTo>
                <a:lnTo>
                  <a:pt x="1469" y="1590"/>
                </a:lnTo>
                <a:lnTo>
                  <a:pt x="1492" y="1617"/>
                </a:lnTo>
                <a:lnTo>
                  <a:pt x="1520" y="1639"/>
                </a:lnTo>
                <a:lnTo>
                  <a:pt x="1549" y="1658"/>
                </a:lnTo>
                <a:lnTo>
                  <a:pt x="1583" y="1671"/>
                </a:lnTo>
                <a:lnTo>
                  <a:pt x="1619" y="1680"/>
                </a:lnTo>
                <a:lnTo>
                  <a:pt x="1656" y="1683"/>
                </a:lnTo>
                <a:lnTo>
                  <a:pt x="1694" y="1680"/>
                </a:lnTo>
                <a:lnTo>
                  <a:pt x="1730" y="1671"/>
                </a:lnTo>
                <a:lnTo>
                  <a:pt x="1763" y="1658"/>
                </a:lnTo>
                <a:lnTo>
                  <a:pt x="1794" y="1639"/>
                </a:lnTo>
                <a:lnTo>
                  <a:pt x="1820" y="1617"/>
                </a:lnTo>
                <a:lnTo>
                  <a:pt x="1844" y="1590"/>
                </a:lnTo>
                <a:lnTo>
                  <a:pt x="1862" y="1561"/>
                </a:lnTo>
                <a:lnTo>
                  <a:pt x="1877" y="1527"/>
                </a:lnTo>
                <a:lnTo>
                  <a:pt x="1885" y="1493"/>
                </a:lnTo>
                <a:lnTo>
                  <a:pt x="1888" y="1456"/>
                </a:lnTo>
                <a:lnTo>
                  <a:pt x="1885" y="1419"/>
                </a:lnTo>
                <a:lnTo>
                  <a:pt x="1877" y="1384"/>
                </a:lnTo>
                <a:lnTo>
                  <a:pt x="1862" y="1351"/>
                </a:lnTo>
                <a:lnTo>
                  <a:pt x="1844" y="1321"/>
                </a:lnTo>
                <a:lnTo>
                  <a:pt x="1820" y="1295"/>
                </a:lnTo>
                <a:lnTo>
                  <a:pt x="1794" y="1272"/>
                </a:lnTo>
                <a:lnTo>
                  <a:pt x="1763" y="1254"/>
                </a:lnTo>
                <a:lnTo>
                  <a:pt x="1730" y="1240"/>
                </a:lnTo>
                <a:lnTo>
                  <a:pt x="1694" y="1232"/>
                </a:lnTo>
                <a:lnTo>
                  <a:pt x="1656" y="1229"/>
                </a:lnTo>
                <a:close/>
                <a:moveTo>
                  <a:pt x="1698" y="0"/>
                </a:moveTo>
                <a:lnTo>
                  <a:pt x="1698" y="0"/>
                </a:lnTo>
                <a:lnTo>
                  <a:pt x="1723" y="2"/>
                </a:lnTo>
                <a:lnTo>
                  <a:pt x="1744" y="9"/>
                </a:lnTo>
                <a:lnTo>
                  <a:pt x="1765" y="19"/>
                </a:lnTo>
                <a:lnTo>
                  <a:pt x="1783" y="33"/>
                </a:lnTo>
                <a:lnTo>
                  <a:pt x="1798" y="51"/>
                </a:lnTo>
                <a:lnTo>
                  <a:pt x="1809" y="71"/>
                </a:lnTo>
                <a:lnTo>
                  <a:pt x="1816" y="93"/>
                </a:lnTo>
                <a:lnTo>
                  <a:pt x="1818" y="116"/>
                </a:lnTo>
                <a:lnTo>
                  <a:pt x="1818" y="117"/>
                </a:lnTo>
                <a:lnTo>
                  <a:pt x="2183" y="117"/>
                </a:lnTo>
                <a:lnTo>
                  <a:pt x="2183" y="235"/>
                </a:lnTo>
                <a:lnTo>
                  <a:pt x="2421" y="235"/>
                </a:lnTo>
                <a:lnTo>
                  <a:pt x="2421" y="640"/>
                </a:lnTo>
                <a:lnTo>
                  <a:pt x="1951" y="640"/>
                </a:lnTo>
                <a:lnTo>
                  <a:pt x="1951" y="523"/>
                </a:lnTo>
                <a:lnTo>
                  <a:pt x="1818" y="523"/>
                </a:lnTo>
                <a:lnTo>
                  <a:pt x="1818" y="780"/>
                </a:lnTo>
                <a:lnTo>
                  <a:pt x="3193" y="1347"/>
                </a:lnTo>
                <a:lnTo>
                  <a:pt x="3193" y="2665"/>
                </a:lnTo>
                <a:lnTo>
                  <a:pt x="3313" y="2665"/>
                </a:lnTo>
                <a:lnTo>
                  <a:pt x="3313" y="3016"/>
                </a:lnTo>
                <a:lnTo>
                  <a:pt x="1992" y="3016"/>
                </a:lnTo>
                <a:lnTo>
                  <a:pt x="1992" y="2148"/>
                </a:lnTo>
                <a:lnTo>
                  <a:pt x="1404" y="2148"/>
                </a:lnTo>
                <a:lnTo>
                  <a:pt x="1404" y="3016"/>
                </a:lnTo>
                <a:lnTo>
                  <a:pt x="0" y="3016"/>
                </a:lnTo>
                <a:lnTo>
                  <a:pt x="0" y="2665"/>
                </a:lnTo>
                <a:lnTo>
                  <a:pt x="120" y="2665"/>
                </a:lnTo>
                <a:lnTo>
                  <a:pt x="120" y="1347"/>
                </a:lnTo>
                <a:lnTo>
                  <a:pt x="1579" y="768"/>
                </a:lnTo>
                <a:lnTo>
                  <a:pt x="1579" y="116"/>
                </a:lnTo>
                <a:lnTo>
                  <a:pt x="1582" y="90"/>
                </a:lnTo>
                <a:lnTo>
                  <a:pt x="1592" y="65"/>
                </a:lnTo>
                <a:lnTo>
                  <a:pt x="1606" y="44"/>
                </a:lnTo>
                <a:lnTo>
                  <a:pt x="1624" y="25"/>
                </a:lnTo>
                <a:lnTo>
                  <a:pt x="1646" y="11"/>
                </a:lnTo>
                <a:lnTo>
                  <a:pt x="1671" y="3"/>
                </a:lnTo>
                <a:lnTo>
                  <a:pt x="1698" y="0"/>
                </a:lnTo>
                <a:close/>
              </a:path>
            </a:pathLst>
          </a:custGeom>
          <a:solidFill>
            <a:srgbClr val="262626"/>
          </a:solidFill>
          <a:ln w="0">
            <a:noFill/>
            <a:prstDash val="solid"/>
            <a:round/>
            <a:headEnd/>
            <a:tailEnd/>
          </a:ln>
        </p:spPr>
        <p:txBody>
          <a:bodyPr vert="horz" wrap="square" lIns="86333" tIns="43168" rIns="86333" bIns="43168" numCol="1" anchor="t" anchorCtr="0" compatLnSpc="1">
            <a:prstTxWarp prst="textNoShape">
              <a:avLst/>
            </a:prstTxWarp>
          </a:bodyPr>
          <a:lstStyle/>
          <a:p>
            <a:pPr marL="0" marR="0" lvl="0" indent="0" algn="l" defTabSz="8636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C9BEF1D2-CF83-67DF-D56E-F6A022243415}"/>
              </a:ext>
            </a:extLst>
          </p:cNvPr>
          <p:cNvSpPr txBox="1"/>
          <p:nvPr/>
        </p:nvSpPr>
        <p:spPr>
          <a:xfrm>
            <a:off x="2195251" y="3467278"/>
            <a:ext cx="3279602"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Segoe UI Semibold" panose="020B0702040204020203" pitchFamily="34" charset="0"/>
                <a:cs typeface="Segoe UI Semibold" panose="020B0702040204020203" pitchFamily="34" charset="0"/>
              </a:rPr>
              <a:t>MAIN CAMPUS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Segoe UI Semibold" panose="020B0702040204020203" pitchFamily="34" charset="0"/>
                <a:cs typeface="Segoe UI Semibold" panose="020B0702040204020203" pitchFamily="34" charset="0"/>
              </a:rPr>
              <a:t>H-12 ISLAMABAD</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62626"/>
              </a:solidFill>
              <a:effectLst/>
              <a:uLnTx/>
              <a:uFillTx/>
              <a:latin typeface="Gill Sans MT" panose="020B0502020104020203"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1466B302-A67A-18D4-AEBB-F58E450A40DA}"/>
              </a:ext>
            </a:extLst>
          </p:cNvPr>
          <p:cNvSpPr txBox="1"/>
          <p:nvPr/>
        </p:nvSpPr>
        <p:spPr>
          <a:xfrm>
            <a:off x="1277537" y="5283424"/>
            <a:ext cx="4408299"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Segoe UI Semibold" panose="020B0702040204020203" pitchFamily="34" charset="0"/>
                <a:cs typeface="Segoe UI Semibold" panose="020B0702040204020203" pitchFamily="34" charset="0"/>
              </a:rPr>
              <a:t>IN ALL 4 PROVINCES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Segoe UI Semibold" panose="020B0702040204020203" pitchFamily="34" charset="0"/>
                <a:cs typeface="Segoe UI Semibold" panose="020B0702040204020203" pitchFamily="34" charset="0"/>
              </a:rPr>
              <a:t>7</a:t>
            </a:r>
            <a:r>
              <a:rPr kumimoji="0" lang="en-US" sz="2400" b="0" i="0" u="none" strike="noStrike" kern="1200" cap="none" spc="0" normalizeH="0" baseline="0" noProof="0" dirty="0">
                <a:ln>
                  <a:noFill/>
                </a:ln>
                <a:solidFill>
                  <a:srgbClr val="262626"/>
                </a:solidFill>
                <a:effectLst/>
                <a:uLnTx/>
                <a:uFillTx/>
                <a:latin typeface="Segoe UI Semibold" panose="020B0702040204020203" pitchFamily="34" charset="0"/>
                <a:cs typeface="Segoe UI Semibold" panose="020B0702040204020203" pitchFamily="34" charset="0"/>
              </a:rPr>
              <a:t> CAMPUSES IN </a:t>
            </a:r>
            <a:r>
              <a:rPr kumimoji="0" lang="en-US" sz="2400" b="0" i="0" u="none" strike="noStrike" kern="1200" cap="none" spc="0" normalizeH="0" baseline="0" noProof="0" dirty="0">
                <a:ln>
                  <a:noFill/>
                </a:ln>
                <a:solidFill>
                  <a:srgbClr val="0070C0"/>
                </a:solidFill>
                <a:effectLst/>
                <a:uLnTx/>
                <a:uFillTx/>
                <a:latin typeface="Segoe UI Semibold" panose="020B0702040204020203" pitchFamily="34" charset="0"/>
                <a:cs typeface="Segoe UI Semibold" panose="020B0702040204020203" pitchFamily="34" charset="0"/>
              </a:rPr>
              <a:t>5</a:t>
            </a:r>
            <a:r>
              <a:rPr kumimoji="0" lang="en-US" sz="2400" b="0" i="0" u="none" strike="noStrike" kern="1200" cap="none" spc="0" normalizeH="0" baseline="0" noProof="0" dirty="0">
                <a:ln>
                  <a:noFill/>
                </a:ln>
                <a:solidFill>
                  <a:srgbClr val="262626"/>
                </a:solidFill>
                <a:effectLst/>
                <a:uLnTx/>
                <a:uFillTx/>
                <a:latin typeface="Segoe UI Semibold" panose="020B0702040204020203" pitchFamily="34" charset="0"/>
                <a:cs typeface="Segoe UI Semibold" panose="020B0702040204020203" pitchFamily="34" charset="0"/>
              </a:rPr>
              <a:t> CITIES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Segoe UI Semibold" panose="020B0702040204020203" pitchFamily="34" charset="0"/>
                <a:cs typeface="Segoe UI Semibold" panose="020B0702040204020203" pitchFamily="34" charset="0"/>
              </a:rPr>
              <a:t>19 </a:t>
            </a:r>
            <a:r>
              <a:rPr kumimoji="0" lang="en-US" sz="2400" b="0" i="0" u="none" strike="noStrike" kern="1200" cap="none" spc="0" normalizeH="0" baseline="0" noProof="0" dirty="0">
                <a:ln>
                  <a:noFill/>
                </a:ln>
                <a:solidFill>
                  <a:srgbClr val="262626"/>
                </a:solidFill>
                <a:effectLst/>
                <a:uLnTx/>
                <a:uFillTx/>
                <a:latin typeface="Segoe UI Semibold" panose="020B0702040204020203" pitchFamily="34" charset="0"/>
                <a:cs typeface="Segoe UI Semibold" panose="020B0702040204020203" pitchFamily="34" charset="0"/>
              </a:rPr>
              <a:t>INSTITUTIONS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62626"/>
              </a:solidFill>
              <a:effectLst/>
              <a:uLnTx/>
              <a:uFillTx/>
              <a:latin typeface="Gill Sans MT" panose="020B0502020104020203" pitchFamily="34" charset="0"/>
              <a:ea typeface="+mn-ea"/>
              <a:cs typeface="Arial" panose="020B0604020202020204" pitchFamily="34" charset="0"/>
            </a:endParaRPr>
          </a:p>
        </p:txBody>
      </p:sp>
      <p:cxnSp>
        <p:nvCxnSpPr>
          <p:cNvPr id="64" name="Straight Arrow Connector 63">
            <a:extLst>
              <a:ext uri="{FF2B5EF4-FFF2-40B4-BE49-F238E27FC236}">
                <a16:creationId xmlns:a16="http://schemas.microsoft.com/office/drawing/2014/main" id="{57C0E096-3677-603C-63FA-4F7585041239}"/>
              </a:ext>
            </a:extLst>
          </p:cNvPr>
          <p:cNvCxnSpPr>
            <a:stCxn id="57" idx="4"/>
            <a:endCxn id="58" idx="0"/>
          </p:cNvCxnSpPr>
          <p:nvPr/>
        </p:nvCxnSpPr>
        <p:spPr>
          <a:xfrm>
            <a:off x="6227471" y="2668224"/>
            <a:ext cx="3118" cy="8894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11AFDBD2-FC0F-9637-4F7D-0673627B0DD5}"/>
              </a:ext>
            </a:extLst>
          </p:cNvPr>
          <p:cNvCxnSpPr>
            <a:endCxn id="59" idx="0"/>
          </p:cNvCxnSpPr>
          <p:nvPr/>
        </p:nvCxnSpPr>
        <p:spPr>
          <a:xfrm>
            <a:off x="6272085" y="4587540"/>
            <a:ext cx="1" cy="8874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Shape">
            <a:extLst>
              <a:ext uri="{FF2B5EF4-FFF2-40B4-BE49-F238E27FC236}">
                <a16:creationId xmlns:a16="http://schemas.microsoft.com/office/drawing/2014/main" id="{6887F1EF-C3A0-A883-5431-ACF3612E12AC}"/>
              </a:ext>
            </a:extLst>
          </p:cNvPr>
          <p:cNvSpPr/>
          <p:nvPr/>
        </p:nvSpPr>
        <p:spPr>
          <a:xfrm>
            <a:off x="2554920" y="3505352"/>
            <a:ext cx="332377" cy="415474"/>
          </a:xfrm>
          <a:custGeom>
            <a:avLst/>
            <a:gdLst/>
            <a:ahLst/>
            <a:cxnLst>
              <a:cxn ang="0">
                <a:pos x="wd2" y="hd2"/>
              </a:cxn>
              <a:cxn ang="5400000">
                <a:pos x="wd2" y="hd2"/>
              </a:cxn>
              <a:cxn ang="10800000">
                <a:pos x="wd2" y="hd2"/>
              </a:cxn>
              <a:cxn ang="16200000">
                <a:pos x="wd2" y="hd2"/>
              </a:cxn>
            </a:cxnLst>
            <a:rect l="0" t="0" r="r" b="b"/>
            <a:pathLst>
              <a:path w="21600" h="21600" extrusionOk="0">
                <a:moveTo>
                  <a:pt x="14850" y="7560"/>
                </a:moveTo>
                <a:lnTo>
                  <a:pt x="12150" y="7560"/>
                </a:lnTo>
                <a:lnTo>
                  <a:pt x="12150" y="5400"/>
                </a:lnTo>
                <a:lnTo>
                  <a:pt x="14850" y="5400"/>
                </a:lnTo>
                <a:cubicBezTo>
                  <a:pt x="14850" y="5400"/>
                  <a:pt x="14850" y="7560"/>
                  <a:pt x="14850" y="7560"/>
                </a:cubicBezTo>
                <a:close/>
                <a:moveTo>
                  <a:pt x="14850" y="11880"/>
                </a:moveTo>
                <a:lnTo>
                  <a:pt x="12150" y="11880"/>
                </a:lnTo>
                <a:lnTo>
                  <a:pt x="12150" y="9720"/>
                </a:lnTo>
                <a:lnTo>
                  <a:pt x="14850" y="9720"/>
                </a:lnTo>
                <a:cubicBezTo>
                  <a:pt x="14850" y="9720"/>
                  <a:pt x="14850" y="11880"/>
                  <a:pt x="14850" y="11880"/>
                </a:cubicBezTo>
                <a:close/>
                <a:moveTo>
                  <a:pt x="14850" y="16200"/>
                </a:moveTo>
                <a:lnTo>
                  <a:pt x="12150" y="16200"/>
                </a:lnTo>
                <a:lnTo>
                  <a:pt x="12150" y="14040"/>
                </a:lnTo>
                <a:lnTo>
                  <a:pt x="14850" y="14040"/>
                </a:lnTo>
                <a:cubicBezTo>
                  <a:pt x="14850" y="14040"/>
                  <a:pt x="14850" y="16200"/>
                  <a:pt x="14850" y="16200"/>
                </a:cubicBezTo>
                <a:close/>
                <a:moveTo>
                  <a:pt x="9450" y="7560"/>
                </a:moveTo>
                <a:lnTo>
                  <a:pt x="6750" y="7560"/>
                </a:lnTo>
                <a:lnTo>
                  <a:pt x="6750" y="5400"/>
                </a:lnTo>
                <a:lnTo>
                  <a:pt x="9450" y="5400"/>
                </a:lnTo>
                <a:cubicBezTo>
                  <a:pt x="9450" y="5400"/>
                  <a:pt x="9450" y="7560"/>
                  <a:pt x="9450" y="7560"/>
                </a:cubicBezTo>
                <a:close/>
                <a:moveTo>
                  <a:pt x="9450" y="11880"/>
                </a:moveTo>
                <a:lnTo>
                  <a:pt x="6750" y="11880"/>
                </a:lnTo>
                <a:lnTo>
                  <a:pt x="6750" y="9720"/>
                </a:lnTo>
                <a:lnTo>
                  <a:pt x="9450" y="9720"/>
                </a:lnTo>
                <a:cubicBezTo>
                  <a:pt x="9450" y="9720"/>
                  <a:pt x="9450" y="11880"/>
                  <a:pt x="9450" y="11880"/>
                </a:cubicBezTo>
                <a:close/>
                <a:moveTo>
                  <a:pt x="9450" y="16200"/>
                </a:moveTo>
                <a:lnTo>
                  <a:pt x="6750" y="16200"/>
                </a:lnTo>
                <a:lnTo>
                  <a:pt x="6750" y="14040"/>
                </a:lnTo>
                <a:lnTo>
                  <a:pt x="9450" y="14040"/>
                </a:lnTo>
                <a:cubicBezTo>
                  <a:pt x="9450" y="14040"/>
                  <a:pt x="9450" y="16200"/>
                  <a:pt x="9450" y="16200"/>
                </a:cubicBezTo>
                <a:close/>
                <a:moveTo>
                  <a:pt x="17550" y="2160"/>
                </a:moveTo>
                <a:lnTo>
                  <a:pt x="17550" y="0"/>
                </a:lnTo>
                <a:lnTo>
                  <a:pt x="4050" y="0"/>
                </a:lnTo>
                <a:lnTo>
                  <a:pt x="4050" y="2160"/>
                </a:lnTo>
                <a:lnTo>
                  <a:pt x="0" y="2160"/>
                </a:lnTo>
                <a:lnTo>
                  <a:pt x="0" y="21600"/>
                </a:lnTo>
                <a:lnTo>
                  <a:pt x="8100" y="21600"/>
                </a:lnTo>
                <a:lnTo>
                  <a:pt x="8100" y="19440"/>
                </a:lnTo>
                <a:lnTo>
                  <a:pt x="13500" y="19440"/>
                </a:lnTo>
                <a:lnTo>
                  <a:pt x="13500" y="21600"/>
                </a:lnTo>
                <a:lnTo>
                  <a:pt x="21600" y="21600"/>
                </a:lnTo>
                <a:lnTo>
                  <a:pt x="21600" y="2160"/>
                </a:lnTo>
                <a:cubicBezTo>
                  <a:pt x="21600" y="2160"/>
                  <a:pt x="17550" y="2160"/>
                  <a:pt x="17550" y="2160"/>
                </a:cubicBezTo>
                <a:close/>
              </a:path>
            </a:pathLst>
          </a:custGeom>
          <a:solidFill>
            <a:srgbClr val="262626"/>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a:ea typeface="+mn-ea"/>
              <a:cs typeface="+mn-cs"/>
            </a:endParaRPr>
          </a:p>
        </p:txBody>
      </p:sp>
      <p:pic>
        <p:nvPicPr>
          <p:cNvPr id="67" name="Picture 66">
            <a:extLst>
              <a:ext uri="{FF2B5EF4-FFF2-40B4-BE49-F238E27FC236}">
                <a16:creationId xmlns:a16="http://schemas.microsoft.com/office/drawing/2014/main" id="{0BBA350D-FC29-DF3B-77D8-5F83C478D6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872" y="5957595"/>
            <a:ext cx="610180" cy="519083"/>
          </a:xfrm>
          <a:prstGeom prst="rect">
            <a:avLst/>
          </a:prstGeom>
        </p:spPr>
      </p:pic>
      <p:sp>
        <p:nvSpPr>
          <p:cNvPr id="68" name="TextBox 67">
            <a:extLst>
              <a:ext uri="{FF2B5EF4-FFF2-40B4-BE49-F238E27FC236}">
                <a16:creationId xmlns:a16="http://schemas.microsoft.com/office/drawing/2014/main" id="{7E1FF1A1-500E-3750-076D-FBE34276B447}"/>
              </a:ext>
            </a:extLst>
          </p:cNvPr>
          <p:cNvSpPr txBox="1"/>
          <p:nvPr/>
        </p:nvSpPr>
        <p:spPr>
          <a:xfrm>
            <a:off x="2363598" y="2196591"/>
            <a:ext cx="329139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Segoe UI Black" panose="020B0A02040204020203" pitchFamily="34" charset="0"/>
                <a:ea typeface="Segoe UI Black" panose="020B0A02040204020203" pitchFamily="34" charset="0"/>
              </a:rPr>
              <a:t>5 Military</a:t>
            </a:r>
            <a:r>
              <a:rPr kumimoji="0" lang="en-US" sz="2400" b="0" i="0" u="none" strike="noStrike" kern="1200" cap="none" spc="0" normalizeH="0" noProof="0" dirty="0">
                <a:ln>
                  <a:noFill/>
                </a:ln>
                <a:solidFill>
                  <a:srgbClr val="ED7D31"/>
                </a:solidFill>
                <a:effectLst/>
                <a:uLnTx/>
                <a:uFillTx/>
                <a:latin typeface="Segoe UI Black" panose="020B0A02040204020203" pitchFamily="34" charset="0"/>
                <a:ea typeface="Segoe UI Black" panose="020B0A02040204020203" pitchFamily="34" charset="0"/>
              </a:rPr>
              <a:t> Colleges</a:t>
            </a:r>
            <a:endParaRPr kumimoji="0" lang="en-US" sz="2400" b="0" i="0" u="none" strike="noStrike" kern="1200" cap="none" spc="0" normalizeH="0" baseline="0" noProof="0" dirty="0">
              <a:ln>
                <a:noFill/>
              </a:ln>
              <a:solidFill>
                <a:srgbClr val="ED7D31"/>
              </a:solidFill>
              <a:effectLst/>
              <a:uLnTx/>
              <a:uFillTx/>
              <a:latin typeface="Segoe UI Black" panose="020B0A02040204020203" pitchFamily="34" charset="0"/>
              <a:ea typeface="Segoe UI Black" panose="020B0A02040204020203" pitchFamily="34" charset="0"/>
            </a:endParaRPr>
          </a:p>
        </p:txBody>
      </p:sp>
      <p:sp>
        <p:nvSpPr>
          <p:cNvPr id="69" name="TextBox 68">
            <a:extLst>
              <a:ext uri="{FF2B5EF4-FFF2-40B4-BE49-F238E27FC236}">
                <a16:creationId xmlns:a16="http://schemas.microsoft.com/office/drawing/2014/main" id="{ACD2CA3C-E765-9D0D-748D-8BBC04EF5AFB}"/>
              </a:ext>
            </a:extLst>
          </p:cNvPr>
          <p:cNvSpPr txBox="1"/>
          <p:nvPr/>
        </p:nvSpPr>
        <p:spPr>
          <a:xfrm>
            <a:off x="1357600" y="4253503"/>
            <a:ext cx="4785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Segoe UI Black" panose="020B0A02040204020203" pitchFamily="34" charset="0"/>
                <a:ea typeface="Segoe UI Black" panose="020B0A02040204020203" pitchFamily="34" charset="0"/>
              </a:rPr>
              <a:t>+ 7 Institutions &amp; </a:t>
            </a:r>
            <a:r>
              <a:rPr kumimoji="0" lang="en-US" sz="2400" b="1" i="0" u="none" strike="noStrike" kern="1200" cap="none" spc="0" normalizeH="0" baseline="0" noProof="0" dirty="0">
                <a:ln>
                  <a:noFill/>
                </a:ln>
                <a:solidFill>
                  <a:srgbClr val="ED7D31"/>
                </a:solidFill>
                <a:effectLst/>
                <a:uLnTx/>
                <a:uFillTx/>
                <a:latin typeface="Segoe UI Black" panose="020B0A02040204020203" pitchFamily="34" charset="0"/>
                <a:ea typeface="Segoe UI Black" panose="020B0A02040204020203" pitchFamily="34" charset="0"/>
              </a:rPr>
              <a:t>1</a:t>
            </a:r>
            <a:r>
              <a:rPr kumimoji="0" lang="en-US" sz="2400" b="0" i="0" u="none" strike="noStrike" kern="1200" cap="none" spc="0" normalizeH="0" baseline="0" noProof="0" dirty="0">
                <a:ln>
                  <a:noFill/>
                </a:ln>
                <a:solidFill>
                  <a:srgbClr val="ED7D31"/>
                </a:solidFill>
                <a:effectLst/>
                <a:uLnTx/>
                <a:uFillTx/>
                <a:latin typeface="Segoe UI Black" panose="020B0A02040204020203" pitchFamily="34" charset="0"/>
                <a:ea typeface="Segoe UI Black" panose="020B0A02040204020203" pitchFamily="34" charset="0"/>
              </a:rPr>
              <a:t> Campus</a:t>
            </a:r>
          </a:p>
        </p:txBody>
      </p:sp>
      <p:sp>
        <p:nvSpPr>
          <p:cNvPr id="70" name="Rectangle 69">
            <a:extLst>
              <a:ext uri="{FF2B5EF4-FFF2-40B4-BE49-F238E27FC236}">
                <a16:creationId xmlns:a16="http://schemas.microsoft.com/office/drawing/2014/main" id="{0E7126E2-DEA1-2949-181E-6506CF82C60C}"/>
              </a:ext>
            </a:extLst>
          </p:cNvPr>
          <p:cNvSpPr/>
          <p:nvPr/>
        </p:nvSpPr>
        <p:spPr>
          <a:xfrm>
            <a:off x="2123573" y="3825818"/>
            <a:ext cx="1846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1" name="TextBox 70">
            <a:extLst>
              <a:ext uri="{FF2B5EF4-FFF2-40B4-BE49-F238E27FC236}">
                <a16:creationId xmlns:a16="http://schemas.microsoft.com/office/drawing/2014/main" id="{33591BD6-8C46-8F62-7321-4F819A598CA9}"/>
              </a:ext>
            </a:extLst>
          </p:cNvPr>
          <p:cNvSpPr txBox="1"/>
          <p:nvPr/>
        </p:nvSpPr>
        <p:spPr>
          <a:xfrm>
            <a:off x="1962805" y="4894324"/>
            <a:ext cx="4785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Segoe UI Black" panose="020B0A02040204020203" pitchFamily="34" charset="0"/>
                <a:ea typeface="Segoe UI Black" panose="020B0A02040204020203" pitchFamily="34" charset="0"/>
              </a:rPr>
              <a:t>Truly national footprint</a:t>
            </a:r>
          </a:p>
        </p:txBody>
      </p:sp>
      <p:sp>
        <p:nvSpPr>
          <p:cNvPr id="72" name="TextBox 71">
            <a:extLst>
              <a:ext uri="{FF2B5EF4-FFF2-40B4-BE49-F238E27FC236}">
                <a16:creationId xmlns:a16="http://schemas.microsoft.com/office/drawing/2014/main" id="{A60F0AC9-DFBD-13DD-63FA-9E514263C878}"/>
              </a:ext>
            </a:extLst>
          </p:cNvPr>
          <p:cNvSpPr txBox="1"/>
          <p:nvPr/>
        </p:nvSpPr>
        <p:spPr>
          <a:xfrm>
            <a:off x="7586484" y="237646"/>
            <a:ext cx="2264782" cy="400081"/>
          </a:xfrm>
          <a:prstGeom prst="rect">
            <a:avLst/>
          </a:prstGeom>
          <a:solidFill>
            <a:srgbClr val="FFC000"/>
          </a:solidFill>
          <a:ln>
            <a:noFill/>
          </a:ln>
          <a:effectLst>
            <a:glow rad="63500">
              <a:srgbClr val="333399">
                <a:satMod val="175000"/>
                <a:alpha val="40000"/>
              </a:srgbClr>
            </a:glow>
          </a:effectLst>
        </p:spPr>
        <p:txBody>
          <a:bodyPr wrap="square" lIns="91410" tIns="45706" rIns="91410" bIns="45706" rtlCol="0">
            <a:spAutoFit/>
          </a:bodyPr>
          <a:lstStyle>
            <a:defPPr>
              <a:defRPr lang="en-US"/>
            </a:defPPr>
            <a:lvl1pPr marR="0" lvl="0" indent="0" algn="ctr" defTabSz="914400" fontAlgn="auto">
              <a:lnSpc>
                <a:spcPct val="100000"/>
              </a:lnSpc>
              <a:spcBef>
                <a:spcPts val="0"/>
              </a:spcBef>
              <a:spcAft>
                <a:spcPts val="0"/>
              </a:spcAft>
              <a:buClrTx/>
              <a:buSzTx/>
              <a:buFontTx/>
              <a:buNone/>
              <a:tabLst/>
              <a:defRPr sz="2000" b="1" kern="0">
                <a:solidFill>
                  <a:srgbClr val="002060"/>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algn="l">
              <a:defRPr/>
            </a:pPr>
            <a:r>
              <a:rPr lang="en-US" dirty="0">
                <a:solidFill>
                  <a:schemeClr val="tx1"/>
                </a:solidFill>
                <a:latin typeface="Segoe UI Semibold" panose="020B0702040204020203" pitchFamily="34" charset="0"/>
                <a:cs typeface="Segoe UI Semibold" panose="020B0702040204020203" pitchFamily="34" charset="0"/>
              </a:rPr>
              <a:t>Comprehensive </a:t>
            </a:r>
            <a:endParaRPr lang="en-US" sz="1800" dirty="0">
              <a:solidFill>
                <a:schemeClr val="tx1"/>
              </a:solidFill>
              <a:latin typeface="Segoe UI Semibold" panose="020B0702040204020203" pitchFamily="34" charset="0"/>
              <a:cs typeface="Segoe UI Semibold" panose="020B0702040204020203" pitchFamily="34" charset="0"/>
            </a:endParaRPr>
          </a:p>
        </p:txBody>
      </p:sp>
      <p:sp>
        <p:nvSpPr>
          <p:cNvPr id="73" name="TextBox 72">
            <a:extLst>
              <a:ext uri="{FF2B5EF4-FFF2-40B4-BE49-F238E27FC236}">
                <a16:creationId xmlns:a16="http://schemas.microsoft.com/office/drawing/2014/main" id="{E76F1B61-413B-BDC7-ACBA-C93BB9235854}"/>
              </a:ext>
            </a:extLst>
          </p:cNvPr>
          <p:cNvSpPr txBox="1"/>
          <p:nvPr/>
        </p:nvSpPr>
        <p:spPr>
          <a:xfrm>
            <a:off x="7552449" y="1287809"/>
            <a:ext cx="3543911" cy="400081"/>
          </a:xfrm>
          <a:prstGeom prst="rect">
            <a:avLst/>
          </a:prstGeom>
          <a:solidFill>
            <a:srgbClr val="FFC000"/>
          </a:solidFill>
          <a:ln>
            <a:noFill/>
          </a:ln>
          <a:effectLst>
            <a:glow rad="63500">
              <a:srgbClr val="333399">
                <a:satMod val="175000"/>
                <a:alpha val="40000"/>
              </a:srgbClr>
            </a:glow>
          </a:effectLst>
        </p:spPr>
        <p:txBody>
          <a:bodyPr wrap="square" lIns="91410" tIns="45706" rIns="91410" bIns="45706" rtlCol="0">
            <a:spAutoFit/>
          </a:bodyPr>
          <a:lstStyle>
            <a:defPPr>
              <a:defRPr lang="en-US"/>
            </a:defPPr>
            <a:lvl1pPr marR="0" lvl="0" indent="0" algn="ctr" defTabSz="914400" fontAlgn="auto">
              <a:lnSpc>
                <a:spcPct val="100000"/>
              </a:lnSpc>
              <a:spcBef>
                <a:spcPts val="0"/>
              </a:spcBef>
              <a:spcAft>
                <a:spcPts val="0"/>
              </a:spcAft>
              <a:buClrTx/>
              <a:buSzTx/>
              <a:buFontTx/>
              <a:buNone/>
              <a:tabLst/>
              <a:defRPr sz="2000" b="1" kern="0">
                <a:solidFill>
                  <a:srgbClr val="002060"/>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algn="l">
              <a:defRPr/>
            </a:pPr>
            <a:r>
              <a:rPr lang="en-US" dirty="0">
                <a:solidFill>
                  <a:schemeClr val="tx1"/>
                </a:solidFill>
                <a:latin typeface="Segoe UI Semibold" panose="020B0702040204020203" pitchFamily="34" charset="0"/>
                <a:cs typeface="Segoe UI Semibold" panose="020B0702040204020203" pitchFamily="34" charset="0"/>
              </a:rPr>
              <a:t>Research Intensive University</a:t>
            </a:r>
            <a:endParaRPr lang="en-US" sz="1800" dirty="0">
              <a:solidFill>
                <a:schemeClr val="tx1"/>
              </a:solidFill>
              <a:latin typeface="Segoe UI Semibold" panose="020B0702040204020203" pitchFamily="34" charset="0"/>
              <a:cs typeface="Segoe UI Semibold" panose="020B0702040204020203" pitchFamily="34" charset="0"/>
            </a:endParaRPr>
          </a:p>
        </p:txBody>
      </p:sp>
      <p:sp>
        <p:nvSpPr>
          <p:cNvPr id="74" name="TextBox 73">
            <a:extLst>
              <a:ext uri="{FF2B5EF4-FFF2-40B4-BE49-F238E27FC236}">
                <a16:creationId xmlns:a16="http://schemas.microsoft.com/office/drawing/2014/main" id="{4A2A5690-4D8D-3C49-5E3C-9B184D6E5363}"/>
              </a:ext>
            </a:extLst>
          </p:cNvPr>
          <p:cNvSpPr txBox="1"/>
          <p:nvPr/>
        </p:nvSpPr>
        <p:spPr>
          <a:xfrm>
            <a:off x="7586484" y="778289"/>
            <a:ext cx="2264782" cy="400081"/>
          </a:xfrm>
          <a:prstGeom prst="rect">
            <a:avLst/>
          </a:prstGeom>
          <a:solidFill>
            <a:srgbClr val="FFC000"/>
          </a:solidFill>
          <a:ln>
            <a:noFill/>
          </a:ln>
          <a:effectLst>
            <a:glow rad="63500">
              <a:srgbClr val="333399">
                <a:satMod val="175000"/>
                <a:alpha val="40000"/>
              </a:srgbClr>
            </a:glow>
          </a:effectLst>
        </p:spPr>
        <p:txBody>
          <a:bodyPr wrap="square" lIns="91410" tIns="45706" rIns="91410" bIns="45706" rtlCol="0">
            <a:spAutoFit/>
          </a:bodyPr>
          <a:lstStyle>
            <a:defPPr>
              <a:defRPr lang="en-US"/>
            </a:defPPr>
            <a:lvl1pPr marR="0" lvl="0" indent="0" algn="ctr" defTabSz="914400" fontAlgn="auto">
              <a:lnSpc>
                <a:spcPct val="100000"/>
              </a:lnSpc>
              <a:spcBef>
                <a:spcPts val="0"/>
              </a:spcBef>
              <a:spcAft>
                <a:spcPts val="0"/>
              </a:spcAft>
              <a:buClrTx/>
              <a:buSzTx/>
              <a:buFontTx/>
              <a:buNone/>
              <a:tabLst/>
              <a:defRPr sz="2000" b="1" kern="0">
                <a:solidFill>
                  <a:srgbClr val="002060"/>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pPr algn="l">
              <a:defRPr/>
            </a:pPr>
            <a:r>
              <a:rPr lang="en-US" dirty="0">
                <a:solidFill>
                  <a:schemeClr val="tx1"/>
                </a:solidFill>
                <a:latin typeface="Segoe UI Semibold" panose="020B0702040204020203" pitchFamily="34" charset="0"/>
                <a:cs typeface="Segoe UI Semibold" panose="020B0702040204020203" pitchFamily="34" charset="0"/>
              </a:rPr>
              <a:t>Multidisciplinary</a:t>
            </a:r>
            <a:endParaRPr lang="en-US" sz="1800"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47194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p:bldP spid="61" grpId="0" animBg="1"/>
      <p:bldP spid="62" grpId="0"/>
      <p:bldP spid="63" grpId="0"/>
      <p:bldP spid="66" grpId="0" animBg="1"/>
      <p:bldP spid="68" grpId="0"/>
      <p:bldP spid="69" grpId="0"/>
      <p:bldP spid="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828303"/>
            <a:ext cx="12495214" cy="5028804"/>
          </a:xfrm>
          <a:prstGeom prst="rect">
            <a:avLst/>
          </a:prstGeom>
          <a:solidFill>
            <a:schemeClr val="bg1"/>
          </a:solidFill>
        </p:spPr>
      </p:pic>
      <p:graphicFrame>
        <p:nvGraphicFramePr>
          <p:cNvPr id="5" name="Object 4" hidden="1">
            <a:extLst>
              <a:ext uri="{FF2B5EF4-FFF2-40B4-BE49-F238E27FC236}">
                <a16:creationId xmlns:a16="http://schemas.microsoft.com/office/drawing/2014/main" id="{ED229BB3-0AC9-1D43-9962-A186DA4FA4FB}"/>
              </a:ext>
            </a:extLst>
          </p:cNvPr>
          <p:cNvGraphicFramePr>
            <a:graphicFrameLocks noChangeAspect="1"/>
          </p:cNvGraphicFramePr>
          <p:nvPr>
            <p:custDataLst>
              <p:tags r:id="rId1"/>
            </p:custDataLst>
          </p:nvPr>
        </p:nvGraphicFramePr>
        <p:xfrm>
          <a:off x="3176" y="2480"/>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ED229BB3-0AC9-1D43-9962-A186DA4FA4FB}"/>
                          </a:ext>
                        </a:extLst>
                      </p:cNvPr>
                      <p:cNvPicPr/>
                      <p:nvPr/>
                    </p:nvPicPr>
                    <p:blipFill>
                      <a:blip r:embed="rId6"/>
                      <a:stretch>
                        <a:fillRect/>
                      </a:stretch>
                    </p:blipFill>
                    <p:spPr>
                      <a:xfrm>
                        <a:off x="3176" y="2480"/>
                        <a:ext cx="1227" cy="1588"/>
                      </a:xfrm>
                      <a:prstGeom prst="rect">
                        <a:avLst/>
                      </a:prstGeom>
                    </p:spPr>
                  </p:pic>
                </p:oleObj>
              </mc:Fallback>
            </mc:AlternateContent>
          </a:graphicData>
        </a:graphic>
      </p:graphicFrame>
      <p:sp>
        <p:nvSpPr>
          <p:cNvPr id="8" name="Parallelogram 7">
            <a:extLst>
              <a:ext uri="{FF2B5EF4-FFF2-40B4-BE49-F238E27FC236}">
                <a16:creationId xmlns:a16="http://schemas.microsoft.com/office/drawing/2014/main" id="{F7969D56-1768-EB49-8968-976F7DEECC25}"/>
              </a:ext>
            </a:extLst>
          </p:cNvPr>
          <p:cNvSpPr/>
          <p:nvPr/>
        </p:nvSpPr>
        <p:spPr>
          <a:xfrm>
            <a:off x="366942" y="893"/>
            <a:ext cx="6131188" cy="6856214"/>
          </a:xfrm>
          <a:prstGeom prst="parallelogram">
            <a:avLst>
              <a:gd name="adj" fmla="val 46226"/>
            </a:avLst>
          </a:pr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0070C0"/>
              </a:solidFill>
              <a:latin typeface="Calibri" panose="020F0502020204030204"/>
            </a:endParaRPr>
          </a:p>
        </p:txBody>
      </p:sp>
      <p:sp>
        <p:nvSpPr>
          <p:cNvPr id="11" name="Title 1">
            <a:extLst>
              <a:ext uri="{FF2B5EF4-FFF2-40B4-BE49-F238E27FC236}">
                <a16:creationId xmlns:a16="http://schemas.microsoft.com/office/drawing/2014/main" id="{40D0EB2A-5479-D04E-93C0-30B63FC793B0}"/>
              </a:ext>
            </a:extLst>
          </p:cNvPr>
          <p:cNvSpPr txBox="1">
            <a:spLocks/>
          </p:cNvSpPr>
          <p:nvPr/>
        </p:nvSpPr>
        <p:spPr>
          <a:xfrm>
            <a:off x="2566006" y="1953127"/>
            <a:ext cx="3480910" cy="2769268"/>
          </a:xfrm>
          <a:prstGeom prst="rect">
            <a:avLst/>
          </a:prstGeom>
        </p:spPr>
        <p:txBody>
          <a:bodyPr vert="horz" wrap="square" lIns="0" tIns="0" rIns="0" bIns="0">
            <a:spAutoFit/>
          </a:bodyPr>
          <a:lstStyle>
            <a:lvl1pPr algn="l" defTabSz="914400"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a:lstStyle>
          <a:p>
            <a:pPr fontAlgn="base">
              <a:spcAft>
                <a:spcPct val="0"/>
              </a:spcAft>
              <a:defRPr/>
            </a:pPr>
            <a:r>
              <a:rPr lang="en-US" sz="3999" i="1" dirty="0">
                <a:solidFill>
                  <a:prstClr val="white"/>
                </a:solidFill>
                <a:latin typeface="Georgia" panose="02040502050405020303" pitchFamily="18" charset="0"/>
                <a:cs typeface="Calibri" panose="020F0502020204030204" pitchFamily="34" charset="0"/>
              </a:rPr>
              <a:t>NUST Institute </a:t>
            </a:r>
          </a:p>
          <a:p>
            <a:pPr fontAlgn="base">
              <a:spcAft>
                <a:spcPct val="0"/>
              </a:spcAft>
              <a:defRPr/>
            </a:pPr>
            <a:r>
              <a:rPr lang="en-US" sz="3999" i="1" dirty="0">
                <a:solidFill>
                  <a:prstClr val="white"/>
                </a:solidFill>
                <a:latin typeface="Georgia" panose="02040502050405020303" pitchFamily="18" charset="0"/>
                <a:cs typeface="Calibri" panose="020F0502020204030204" pitchFamily="34" charset="0"/>
              </a:rPr>
              <a:t>of Policy Studies (NIPS)</a:t>
            </a:r>
          </a:p>
        </p:txBody>
      </p:sp>
      <p:cxnSp>
        <p:nvCxnSpPr>
          <p:cNvPr id="20" name="Straight Connector 19">
            <a:extLst>
              <a:ext uri="{FF2B5EF4-FFF2-40B4-BE49-F238E27FC236}">
                <a16:creationId xmlns:a16="http://schemas.microsoft.com/office/drawing/2014/main" id="{A79740C3-0AE8-A942-B139-D8D19F197968}"/>
              </a:ext>
            </a:extLst>
          </p:cNvPr>
          <p:cNvCxnSpPr>
            <a:cxnSpLocks/>
          </p:cNvCxnSpPr>
          <p:nvPr/>
        </p:nvCxnSpPr>
        <p:spPr>
          <a:xfrm flipH="1">
            <a:off x="287133" y="5785344"/>
            <a:ext cx="495433" cy="1071764"/>
          </a:xfrm>
          <a:prstGeom prst="line">
            <a:avLst/>
          </a:prstGeom>
          <a:ln>
            <a:solidFill>
              <a:srgbClr val="53737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187" y="602514"/>
            <a:ext cx="1015864" cy="987297"/>
          </a:xfrm>
          <a:prstGeom prst="rect">
            <a:avLst/>
          </a:prstGeom>
        </p:spPr>
      </p:pic>
    </p:spTree>
    <p:extLst>
      <p:ext uri="{BB962C8B-B14F-4D97-AF65-F5344CB8AC3E}">
        <p14:creationId xmlns:p14="http://schemas.microsoft.com/office/powerpoint/2010/main" val="136189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89" y="-1796"/>
            <a:ext cx="12250391" cy="6900822"/>
            <a:chOff x="-113715" y="7222"/>
            <a:chExt cx="12250391" cy="6900822"/>
          </a:xfrm>
        </p:grpSpPr>
        <p:sp>
          <p:nvSpPr>
            <p:cNvPr id="38" name="Rectangle 37"/>
            <p:cNvSpPr/>
            <p:nvPr/>
          </p:nvSpPr>
          <p:spPr>
            <a:xfrm>
              <a:off x="-113715" y="4487286"/>
              <a:ext cx="12250391" cy="2420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panose="020F0502020204030204"/>
              </a:endParaRPr>
            </a:p>
          </p:txBody>
        </p:sp>
        <p:sp>
          <p:nvSpPr>
            <p:cNvPr id="8" name="Rectangle 7"/>
            <p:cNvSpPr/>
            <p:nvPr/>
          </p:nvSpPr>
          <p:spPr>
            <a:xfrm>
              <a:off x="-101350" y="7222"/>
              <a:ext cx="4338686" cy="4766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panose="020F0502020204030204"/>
              </a:endParaRPr>
            </a:p>
          </p:txBody>
        </p:sp>
      </p:grpSp>
      <p:sp>
        <p:nvSpPr>
          <p:cNvPr id="28" name="Rectangle 27"/>
          <p:cNvSpPr/>
          <p:nvPr/>
        </p:nvSpPr>
        <p:spPr>
          <a:xfrm>
            <a:off x="1588" y="659185"/>
            <a:ext cx="3886276" cy="1323439"/>
          </a:xfrm>
          <a:prstGeom prst="rect">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panose="020F0502020204030204"/>
            </a:endParaRPr>
          </a:p>
        </p:txBody>
      </p:sp>
      <p:pic>
        <p:nvPicPr>
          <p:cNvPr id="1026" name="Picture 2" descr="Dr. Sania Nishtar | World Bank Live">
            <a:extLst>
              <a:ext uri="{FF2B5EF4-FFF2-40B4-BE49-F238E27FC236}">
                <a16:creationId xmlns:a16="http://schemas.microsoft.com/office/drawing/2014/main" id="{D373725B-113E-4758-A009-153F0A99A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811" y="578455"/>
            <a:ext cx="1370184" cy="13917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8FA35FD-BE2C-410C-913A-CDA045A3A011}"/>
              </a:ext>
            </a:extLst>
          </p:cNvPr>
          <p:cNvPicPr>
            <a:picLocks noChangeAspect="1"/>
          </p:cNvPicPr>
          <p:nvPr/>
        </p:nvPicPr>
        <p:blipFill>
          <a:blip r:embed="rId4"/>
          <a:stretch>
            <a:fillRect/>
          </a:stretch>
        </p:blipFill>
        <p:spPr>
          <a:xfrm>
            <a:off x="8535235" y="578768"/>
            <a:ext cx="1257750" cy="1419830"/>
          </a:xfrm>
          <a:prstGeom prst="rect">
            <a:avLst/>
          </a:prstGeom>
        </p:spPr>
      </p:pic>
      <p:sp>
        <p:nvSpPr>
          <p:cNvPr id="7" name="TextBox 6">
            <a:extLst>
              <a:ext uri="{FF2B5EF4-FFF2-40B4-BE49-F238E27FC236}">
                <a16:creationId xmlns:a16="http://schemas.microsoft.com/office/drawing/2014/main" id="{323C095E-D60D-4135-BA53-396235E48266}"/>
              </a:ext>
            </a:extLst>
          </p:cNvPr>
          <p:cNvSpPr txBox="1"/>
          <p:nvPr/>
        </p:nvSpPr>
        <p:spPr>
          <a:xfrm>
            <a:off x="6280807" y="2034460"/>
            <a:ext cx="2021632" cy="707886"/>
          </a:xfrm>
          <a:prstGeom prst="rect">
            <a:avLst/>
          </a:prstGeom>
          <a:noFill/>
        </p:spPr>
        <p:txBody>
          <a:bodyPr wrap="square" rtlCol="0">
            <a:spAutoFit/>
          </a:bodyPr>
          <a:lstStyle/>
          <a:p>
            <a:pPr algn="ctr" fontAlgn="base">
              <a:spcBef>
                <a:spcPct val="0"/>
              </a:spcBef>
              <a:spcAft>
                <a:spcPct val="0"/>
              </a:spcAft>
              <a:defRPr/>
            </a:pPr>
            <a:r>
              <a:rPr lang="en-US" sz="1000" b="1" dirty="0">
                <a:solidFill>
                  <a:prstClr val="black"/>
                </a:solidFill>
                <a:latin typeface="Arial" panose="020B0604020202020204" pitchFamily="34" charset="0"/>
              </a:rPr>
              <a:t>Engineer Shams-ul-Mulk</a:t>
            </a:r>
          </a:p>
          <a:p>
            <a:pPr algn="ctr" defTabSz="914126">
              <a:defRPr/>
            </a:pPr>
            <a:r>
              <a:rPr lang="en-US" sz="1000" b="1" dirty="0">
                <a:solidFill>
                  <a:prstClr val="black"/>
                </a:solidFill>
                <a:latin typeface="Arial" panose="020B0604020202020204" pitchFamily="34" charset="0"/>
              </a:rPr>
              <a:t>President Ghulam </a:t>
            </a:r>
            <a:r>
              <a:rPr lang="en-US" sz="1000" b="1" dirty="0" err="1">
                <a:solidFill>
                  <a:prstClr val="black"/>
                </a:solidFill>
                <a:latin typeface="Arial" panose="020B0604020202020204" pitchFamily="34" charset="0"/>
              </a:rPr>
              <a:t>Ishaq</a:t>
            </a:r>
            <a:r>
              <a:rPr lang="en-US" sz="1000" b="1" dirty="0">
                <a:solidFill>
                  <a:prstClr val="black"/>
                </a:solidFill>
                <a:latin typeface="Arial" panose="020B0604020202020204" pitchFamily="34" charset="0"/>
              </a:rPr>
              <a:t> Khan University, Former Chairman WAPDA, Chairman SPDI </a:t>
            </a:r>
          </a:p>
        </p:txBody>
      </p:sp>
      <p:sp>
        <p:nvSpPr>
          <p:cNvPr id="30" name="TextBox 29">
            <a:extLst>
              <a:ext uri="{FF2B5EF4-FFF2-40B4-BE49-F238E27FC236}">
                <a16:creationId xmlns:a16="http://schemas.microsoft.com/office/drawing/2014/main" id="{CE52E93E-3F63-4964-8A5D-40DF74888279}"/>
              </a:ext>
            </a:extLst>
          </p:cNvPr>
          <p:cNvSpPr txBox="1"/>
          <p:nvPr/>
        </p:nvSpPr>
        <p:spPr>
          <a:xfrm>
            <a:off x="6178932" y="50298"/>
            <a:ext cx="2732686" cy="230772"/>
          </a:xfrm>
          <a:prstGeom prst="rect">
            <a:avLst/>
          </a:prstGeom>
          <a:noFill/>
        </p:spPr>
        <p:txBody>
          <a:bodyPr wrap="square" rtlCol="0">
            <a:spAutoFit/>
          </a:bodyPr>
          <a:lstStyle/>
          <a:p>
            <a:pPr fontAlgn="base">
              <a:spcBef>
                <a:spcPct val="0"/>
              </a:spcBef>
              <a:spcAft>
                <a:spcPct val="0"/>
              </a:spcAft>
              <a:defRPr/>
            </a:pPr>
            <a:endParaRPr lang="en-US" sz="900" dirty="0">
              <a:solidFill>
                <a:prstClr val="black"/>
              </a:solidFill>
              <a:latin typeface="Book Antiqua" panose="02040602050305030304" pitchFamily="18" charset="0"/>
              <a:cs typeface="Arial" pitchFamily="34" charset="0"/>
            </a:endParaRPr>
          </a:p>
        </p:txBody>
      </p:sp>
      <p:sp>
        <p:nvSpPr>
          <p:cNvPr id="32" name="TextBox 31">
            <a:extLst>
              <a:ext uri="{FF2B5EF4-FFF2-40B4-BE49-F238E27FC236}">
                <a16:creationId xmlns:a16="http://schemas.microsoft.com/office/drawing/2014/main" id="{6164573C-E6B5-4ACE-834B-984DE4F82F85}"/>
              </a:ext>
            </a:extLst>
          </p:cNvPr>
          <p:cNvSpPr txBox="1"/>
          <p:nvPr/>
        </p:nvSpPr>
        <p:spPr>
          <a:xfrm>
            <a:off x="8231215" y="1982623"/>
            <a:ext cx="1667466" cy="707886"/>
          </a:xfrm>
          <a:prstGeom prst="rect">
            <a:avLst/>
          </a:prstGeom>
          <a:noFill/>
        </p:spPr>
        <p:txBody>
          <a:bodyPr wrap="square" rtlCol="0">
            <a:spAutoFit/>
          </a:bodyPr>
          <a:lstStyle/>
          <a:p>
            <a:pPr algn="ctr" defTabSz="914126">
              <a:defRPr/>
            </a:pPr>
            <a:r>
              <a:rPr lang="en-US" sz="1000" b="1" dirty="0">
                <a:solidFill>
                  <a:prstClr val="black"/>
                </a:solidFill>
                <a:latin typeface="Arial" panose="020B0604020202020204" pitchFamily="34" charset="0"/>
              </a:rPr>
              <a:t>Dr. Atta-</a:t>
            </a:r>
            <a:r>
              <a:rPr lang="en-US" sz="1000" b="1" dirty="0" err="1">
                <a:solidFill>
                  <a:prstClr val="black"/>
                </a:solidFill>
                <a:latin typeface="Arial" panose="020B0604020202020204" pitchFamily="34" charset="0"/>
              </a:rPr>
              <a:t>ur</a:t>
            </a:r>
            <a:r>
              <a:rPr lang="en-US" sz="1000" b="1" dirty="0">
                <a:solidFill>
                  <a:prstClr val="black"/>
                </a:solidFill>
                <a:latin typeface="Arial" panose="020B0604020202020204" pitchFamily="34" charset="0"/>
              </a:rPr>
              <a:t>-Rehman Chairman of Pakistan Science and Technology Task Force </a:t>
            </a:r>
          </a:p>
        </p:txBody>
      </p:sp>
      <p:sp>
        <p:nvSpPr>
          <p:cNvPr id="33" name="TextBox 32">
            <a:extLst>
              <a:ext uri="{FF2B5EF4-FFF2-40B4-BE49-F238E27FC236}">
                <a16:creationId xmlns:a16="http://schemas.microsoft.com/office/drawing/2014/main" id="{4EC8BB44-11BB-4687-BC7D-A00A716F616C}"/>
              </a:ext>
            </a:extLst>
          </p:cNvPr>
          <p:cNvSpPr txBox="1"/>
          <p:nvPr/>
        </p:nvSpPr>
        <p:spPr>
          <a:xfrm>
            <a:off x="4706596" y="2034461"/>
            <a:ext cx="1757724" cy="538609"/>
          </a:xfrm>
          <a:prstGeom prst="rect">
            <a:avLst/>
          </a:prstGeom>
          <a:noFill/>
        </p:spPr>
        <p:txBody>
          <a:bodyPr wrap="square" rtlCol="0">
            <a:spAutoFit/>
          </a:bodyPr>
          <a:lstStyle/>
          <a:p>
            <a:pPr algn="ctr" defTabSz="914126">
              <a:defRPr/>
            </a:pPr>
            <a:r>
              <a:rPr lang="en-US" sz="1000" b="1" dirty="0">
                <a:solidFill>
                  <a:prstClr val="black"/>
                </a:solidFill>
                <a:latin typeface="Arial" panose="020B0604020202020204" pitchFamily="34" charset="0"/>
              </a:rPr>
              <a:t>Dr. Sania Nishtar</a:t>
            </a:r>
          </a:p>
          <a:p>
            <a:pPr algn="ctr" defTabSz="914126">
              <a:defRPr/>
            </a:pPr>
            <a:r>
              <a:rPr lang="en-US" sz="1000" b="1" dirty="0">
                <a:solidFill>
                  <a:prstClr val="black"/>
                </a:solidFill>
                <a:latin typeface="Arial" panose="020B0604020202020204" pitchFamily="34" charset="0"/>
              </a:rPr>
              <a:t>Senator</a:t>
            </a:r>
          </a:p>
          <a:p>
            <a:pPr algn="ctr" fontAlgn="base">
              <a:spcBef>
                <a:spcPct val="0"/>
              </a:spcBef>
              <a:spcAft>
                <a:spcPct val="0"/>
              </a:spcAft>
              <a:defRPr/>
            </a:pPr>
            <a:endParaRPr lang="en-US" sz="900" dirty="0">
              <a:solidFill>
                <a:prstClr val="black"/>
              </a:solidFill>
              <a:latin typeface="Book Antiqua" panose="02040602050305030304" pitchFamily="18" charset="0"/>
              <a:cs typeface="Arial" pitchFamily="34" charset="0"/>
            </a:endParaRPr>
          </a:p>
        </p:txBody>
      </p:sp>
      <p:pic>
        <p:nvPicPr>
          <p:cNvPr id="1028" name="Picture 4" descr="Owais Ahmed Ghani">
            <a:extLst>
              <a:ext uri="{FF2B5EF4-FFF2-40B4-BE49-F238E27FC236}">
                <a16:creationId xmlns:a16="http://schemas.microsoft.com/office/drawing/2014/main" id="{B89494FC-F55E-4D91-BB52-73D47982C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4760" y="574444"/>
            <a:ext cx="1229704" cy="14198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A8E4A61-3569-4D3F-89E6-38D7DE78195D}"/>
              </a:ext>
            </a:extLst>
          </p:cNvPr>
          <p:cNvSpPr txBox="1"/>
          <p:nvPr/>
        </p:nvSpPr>
        <p:spPr>
          <a:xfrm>
            <a:off x="9718972" y="2033633"/>
            <a:ext cx="2049129" cy="553998"/>
          </a:xfrm>
          <a:prstGeom prst="rect">
            <a:avLst/>
          </a:prstGeom>
          <a:noFill/>
        </p:spPr>
        <p:txBody>
          <a:bodyPr wrap="square" rtlCol="0">
            <a:spAutoFit/>
          </a:bodyPr>
          <a:lstStyle/>
          <a:p>
            <a:pPr algn="ctr" defTabSz="914126">
              <a:defRPr/>
            </a:pPr>
            <a:r>
              <a:rPr lang="en-US" sz="1000" b="1" dirty="0" err="1">
                <a:solidFill>
                  <a:prstClr val="black"/>
                </a:solidFill>
                <a:latin typeface="Arial" panose="020B0604020202020204" pitchFamily="34" charset="0"/>
              </a:rPr>
              <a:t>Owais</a:t>
            </a:r>
            <a:r>
              <a:rPr lang="en-US" sz="1000" b="1" dirty="0">
                <a:solidFill>
                  <a:prstClr val="black"/>
                </a:solidFill>
                <a:latin typeface="Arial" panose="020B0604020202020204" pitchFamily="34" charset="0"/>
              </a:rPr>
              <a:t> Ahmad Ghani </a:t>
            </a:r>
          </a:p>
          <a:p>
            <a:pPr algn="ctr" defTabSz="914126">
              <a:defRPr/>
            </a:pPr>
            <a:r>
              <a:rPr lang="en-US" sz="1000" b="1" dirty="0">
                <a:solidFill>
                  <a:prstClr val="black"/>
                </a:solidFill>
                <a:latin typeface="Arial" panose="020B0604020202020204" pitchFamily="34" charset="0"/>
              </a:rPr>
              <a:t>Former Governor Khyber Pakhtunkhwa &amp; </a:t>
            </a:r>
            <a:r>
              <a:rPr lang="en-US" sz="1000" b="1" dirty="0" err="1">
                <a:solidFill>
                  <a:prstClr val="black"/>
                </a:solidFill>
                <a:latin typeface="Arial" panose="020B0604020202020204" pitchFamily="34" charset="0"/>
              </a:rPr>
              <a:t>Balochistan</a:t>
            </a:r>
            <a:r>
              <a:rPr lang="en-US" sz="1000" b="1" dirty="0">
                <a:solidFill>
                  <a:prstClr val="black"/>
                </a:solidFill>
                <a:latin typeface="Arial" panose="020B0604020202020204" pitchFamily="34" charset="0"/>
              </a:rPr>
              <a:t> </a:t>
            </a:r>
          </a:p>
        </p:txBody>
      </p:sp>
      <p:pic>
        <p:nvPicPr>
          <p:cNvPr id="1030" name="Picture 6" descr="India not committed to better relations with Pakistan, Ambassador Riaz  Khokhar – The Pakistan Daily">
            <a:extLst>
              <a:ext uri="{FF2B5EF4-FFF2-40B4-BE49-F238E27FC236}">
                <a16:creationId xmlns:a16="http://schemas.microsoft.com/office/drawing/2014/main" id="{1835DB4E-800C-4C19-A74C-A39E6D5A9E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2828" y="2826788"/>
            <a:ext cx="1431687" cy="10774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kistan Tobacco Company - Governance">
            <a:extLst>
              <a:ext uri="{FF2B5EF4-FFF2-40B4-BE49-F238E27FC236}">
                <a16:creationId xmlns:a16="http://schemas.microsoft.com/office/drawing/2014/main" id="{5DCFCA90-9C94-4A1F-96FD-B94AA1ED60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6297" y="2795156"/>
            <a:ext cx="1664281" cy="11090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wardees | Schwab Foundation for Social Entrepreneurship">
            <a:extLst>
              <a:ext uri="{FF2B5EF4-FFF2-40B4-BE49-F238E27FC236}">
                <a16:creationId xmlns:a16="http://schemas.microsoft.com/office/drawing/2014/main" id="{F48E9821-F9D6-41A3-AEF0-39EC5F5F4AB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92357" y="2778820"/>
            <a:ext cx="1431688" cy="11453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alman Shah - Wikipedia">
            <a:extLst>
              <a:ext uri="{FF2B5EF4-FFF2-40B4-BE49-F238E27FC236}">
                <a16:creationId xmlns:a16="http://schemas.microsoft.com/office/drawing/2014/main" id="{A450B2BB-B7BE-4259-886F-8B13BE6242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69093" y="2792101"/>
            <a:ext cx="1415984" cy="120238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alabagh Dam vital for country's growing energy, water needs: Shamsul Mulk  – Pakistan Today">
            <a:extLst>
              <a:ext uri="{FF2B5EF4-FFF2-40B4-BE49-F238E27FC236}">
                <a16:creationId xmlns:a16="http://schemas.microsoft.com/office/drawing/2014/main" id="{079BE196-23B2-4565-AFE1-79C0851B945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421" r="21597"/>
          <a:stretch/>
        </p:blipFill>
        <p:spPr bwMode="auto">
          <a:xfrm>
            <a:off x="6608057" y="562795"/>
            <a:ext cx="1537246" cy="14198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0406" y="3900640"/>
            <a:ext cx="1836233" cy="692497"/>
          </a:xfrm>
          <a:prstGeom prst="rect">
            <a:avLst/>
          </a:prstGeom>
          <a:noFill/>
        </p:spPr>
        <p:txBody>
          <a:bodyPr wrap="square" rtlCol="0">
            <a:spAutoFit/>
          </a:bodyPr>
          <a:lstStyle/>
          <a:p>
            <a:pPr algn="ctr" defTabSz="914126">
              <a:defRPr/>
            </a:pPr>
            <a:r>
              <a:rPr lang="en-US" sz="1000" b="1" dirty="0">
                <a:solidFill>
                  <a:prstClr val="black"/>
                </a:solidFill>
                <a:latin typeface="Arial" panose="020B0604020202020204" pitchFamily="34" charset="0"/>
              </a:rPr>
              <a:t>Ambassador Riaz Khokar</a:t>
            </a:r>
          </a:p>
          <a:p>
            <a:pPr algn="ctr" defTabSz="914126">
              <a:defRPr/>
            </a:pPr>
            <a:r>
              <a:rPr lang="en-US" sz="1000" b="1" dirty="0">
                <a:solidFill>
                  <a:prstClr val="black"/>
                </a:solidFill>
                <a:latin typeface="Arial" panose="020B0604020202020204" pitchFamily="34" charset="0"/>
              </a:rPr>
              <a:t>Former Foreign Secretory of Pakistan</a:t>
            </a:r>
          </a:p>
          <a:p>
            <a:pPr fontAlgn="base">
              <a:spcBef>
                <a:spcPct val="0"/>
              </a:spcBef>
              <a:spcAft>
                <a:spcPct val="0"/>
              </a:spcAft>
              <a:defRPr/>
            </a:pPr>
            <a:endParaRPr lang="en-US" sz="900" dirty="0">
              <a:solidFill>
                <a:prstClr val="black"/>
              </a:solidFill>
              <a:latin typeface="Book Antiqua" panose="02040602050305030304" pitchFamily="18" charset="0"/>
              <a:cs typeface="Arial" pitchFamily="34" charset="0"/>
            </a:endParaRPr>
          </a:p>
        </p:txBody>
      </p:sp>
      <p:sp>
        <p:nvSpPr>
          <p:cNvPr id="4" name="TextBox 3"/>
          <p:cNvSpPr txBox="1"/>
          <p:nvPr/>
        </p:nvSpPr>
        <p:spPr>
          <a:xfrm>
            <a:off x="6464321" y="3969346"/>
            <a:ext cx="1500298" cy="553998"/>
          </a:xfrm>
          <a:prstGeom prst="rect">
            <a:avLst/>
          </a:prstGeom>
          <a:noFill/>
        </p:spPr>
        <p:txBody>
          <a:bodyPr wrap="square" rtlCol="0">
            <a:spAutoFit/>
          </a:bodyPr>
          <a:lstStyle/>
          <a:p>
            <a:pPr algn="ctr" defTabSz="914126">
              <a:defRPr/>
            </a:pPr>
            <a:r>
              <a:rPr lang="en-US" sz="1000" b="1" dirty="0">
                <a:solidFill>
                  <a:prstClr val="black"/>
                </a:solidFill>
                <a:latin typeface="Calibri" panose="020F0502020204030204"/>
                <a:cs typeface="Arial" pitchFamily="34" charset="0"/>
              </a:rPr>
              <a:t>Lt Gen Masud Aslam (Retd) Former Commander 11 Corps</a:t>
            </a:r>
          </a:p>
        </p:txBody>
      </p:sp>
      <p:sp>
        <p:nvSpPr>
          <p:cNvPr id="27" name="TextBox 26"/>
          <p:cNvSpPr txBox="1"/>
          <p:nvPr/>
        </p:nvSpPr>
        <p:spPr>
          <a:xfrm>
            <a:off x="7966281" y="3983832"/>
            <a:ext cx="1946617" cy="553998"/>
          </a:xfrm>
          <a:prstGeom prst="rect">
            <a:avLst/>
          </a:prstGeom>
          <a:noFill/>
        </p:spPr>
        <p:txBody>
          <a:bodyPr wrap="square" rtlCol="0">
            <a:spAutoFit/>
          </a:bodyPr>
          <a:lstStyle/>
          <a:p>
            <a:pPr algn="ctr" defTabSz="914126">
              <a:defRPr/>
            </a:pPr>
            <a:r>
              <a:rPr lang="en-US" sz="1000" b="1" dirty="0">
                <a:solidFill>
                  <a:prstClr val="black"/>
                </a:solidFill>
                <a:latin typeface="Arial" panose="020B0604020202020204" pitchFamily="34" charset="0"/>
              </a:rPr>
              <a:t>Dr. Muhammad Amjad Saqib</a:t>
            </a:r>
          </a:p>
          <a:p>
            <a:pPr algn="ctr" defTabSz="914126">
              <a:defRPr/>
            </a:pPr>
            <a:r>
              <a:rPr lang="en-US" sz="1000" b="1" dirty="0">
                <a:solidFill>
                  <a:prstClr val="black"/>
                </a:solidFill>
                <a:latin typeface="Arial" panose="020B0604020202020204" pitchFamily="34" charset="0"/>
              </a:rPr>
              <a:t> Founder and Chairman Akhuwat Foundation</a:t>
            </a:r>
          </a:p>
        </p:txBody>
      </p:sp>
      <p:sp>
        <p:nvSpPr>
          <p:cNvPr id="2" name="TextBox 1">
            <a:extLst>
              <a:ext uri="{FF2B5EF4-FFF2-40B4-BE49-F238E27FC236}">
                <a16:creationId xmlns:a16="http://schemas.microsoft.com/office/drawing/2014/main" id="{0003AE85-A157-4CC4-B15C-F7A1DE4A1111}"/>
              </a:ext>
            </a:extLst>
          </p:cNvPr>
          <p:cNvSpPr txBox="1"/>
          <p:nvPr/>
        </p:nvSpPr>
        <p:spPr>
          <a:xfrm>
            <a:off x="9734913" y="3994482"/>
            <a:ext cx="2125473" cy="692497"/>
          </a:xfrm>
          <a:prstGeom prst="rect">
            <a:avLst/>
          </a:prstGeom>
          <a:noFill/>
        </p:spPr>
        <p:txBody>
          <a:bodyPr wrap="square" rtlCol="0">
            <a:spAutoFit/>
          </a:bodyPr>
          <a:lstStyle/>
          <a:p>
            <a:pPr algn="ctr" defTabSz="914126">
              <a:defRPr/>
            </a:pPr>
            <a:r>
              <a:rPr lang="en-US" sz="1000" b="1" dirty="0">
                <a:solidFill>
                  <a:prstClr val="black"/>
                </a:solidFill>
                <a:latin typeface="Arial" panose="020B0604020202020204" pitchFamily="34" charset="0"/>
              </a:rPr>
              <a:t>Dr. Salman Shah </a:t>
            </a:r>
            <a:endParaRPr lang="en-US" sz="1000" dirty="0">
              <a:solidFill>
                <a:prstClr val="black"/>
              </a:solidFill>
              <a:latin typeface="Arial" panose="020B0604020202020204" pitchFamily="34" charset="0"/>
            </a:endParaRPr>
          </a:p>
          <a:p>
            <a:pPr algn="ctr" defTabSz="914126">
              <a:defRPr/>
            </a:pPr>
            <a:r>
              <a:rPr lang="en-US" sz="1000" dirty="0">
                <a:solidFill>
                  <a:prstClr val="black"/>
                </a:solidFill>
                <a:latin typeface="Arial" panose="020B0604020202020204" pitchFamily="34" charset="0"/>
              </a:rPr>
              <a:t>Advisor to CM Punjab Economic Affairs and Planning</a:t>
            </a:r>
          </a:p>
          <a:p>
            <a:pPr fontAlgn="base">
              <a:spcBef>
                <a:spcPct val="0"/>
              </a:spcBef>
              <a:spcAft>
                <a:spcPct val="0"/>
              </a:spcAft>
              <a:defRPr/>
            </a:pPr>
            <a:endParaRPr lang="en-US" sz="900" dirty="0">
              <a:solidFill>
                <a:prstClr val="black"/>
              </a:solidFill>
              <a:latin typeface="Book Antiqua" panose="02040602050305030304" pitchFamily="18" charset="0"/>
              <a:cs typeface="Arial" pitchFamily="34" charset="0"/>
            </a:endParaRPr>
          </a:p>
        </p:txBody>
      </p:sp>
      <p:sp>
        <p:nvSpPr>
          <p:cNvPr id="5" name="TextBox 4">
            <a:extLst>
              <a:ext uri="{FF2B5EF4-FFF2-40B4-BE49-F238E27FC236}">
                <a16:creationId xmlns:a16="http://schemas.microsoft.com/office/drawing/2014/main" id="{46BF187E-6E5F-4CDE-882D-06910920BA10}"/>
              </a:ext>
            </a:extLst>
          </p:cNvPr>
          <p:cNvSpPr txBox="1"/>
          <p:nvPr/>
        </p:nvSpPr>
        <p:spPr>
          <a:xfrm>
            <a:off x="5823439" y="145769"/>
            <a:ext cx="4815553" cy="369332"/>
          </a:xfrm>
          <a:prstGeom prst="rect">
            <a:avLst/>
          </a:prstGeom>
          <a:noFill/>
        </p:spPr>
        <p:txBody>
          <a:bodyPr wrap="square" rtlCol="0">
            <a:spAutoFit/>
          </a:bodyPr>
          <a:lstStyle/>
          <a:p>
            <a:pPr algn="ctr" fontAlgn="base">
              <a:spcBef>
                <a:spcPct val="0"/>
              </a:spcBef>
              <a:spcAft>
                <a:spcPct val="0"/>
              </a:spcAft>
              <a:defRPr/>
            </a:pPr>
            <a:r>
              <a:rPr lang="en-US" b="1" dirty="0">
                <a:solidFill>
                  <a:prstClr val="black"/>
                </a:solidFill>
                <a:latin typeface="Calibri" panose="020F0502020204030204"/>
                <a:cs typeface="Arial" pitchFamily="34" charset="0"/>
              </a:rPr>
              <a:t>NIPS Advisory Council</a:t>
            </a:r>
          </a:p>
        </p:txBody>
      </p:sp>
      <p:sp>
        <p:nvSpPr>
          <p:cNvPr id="9" name="Rectangle 8"/>
          <p:cNvSpPr/>
          <p:nvPr/>
        </p:nvSpPr>
        <p:spPr>
          <a:xfrm>
            <a:off x="211752" y="2096017"/>
            <a:ext cx="3667057" cy="2554545"/>
          </a:xfrm>
          <a:prstGeom prst="rect">
            <a:avLst/>
          </a:prstGeom>
        </p:spPr>
        <p:txBody>
          <a:bodyPr wrap="square">
            <a:spAutoFit/>
          </a:bodyPr>
          <a:lstStyle/>
          <a:p>
            <a:pPr algn="just" defTabSz="914126">
              <a:defRPr/>
            </a:pPr>
            <a:r>
              <a:rPr lang="en-US" sz="2000" dirty="0">
                <a:solidFill>
                  <a:prstClr val="black"/>
                </a:solidFill>
                <a:latin typeface="Arial" panose="020B0604020202020204" pitchFamily="34" charset="0"/>
              </a:rPr>
              <a:t>“NIPS performs world class knowledge diplomacy and contributes to comprehensive knowledge development through evidence-based original and expert inputs to policy formation and processes”</a:t>
            </a:r>
          </a:p>
        </p:txBody>
      </p:sp>
      <p:sp>
        <p:nvSpPr>
          <p:cNvPr id="29" name="TextBox 28">
            <a:extLst>
              <a:ext uri="{FF2B5EF4-FFF2-40B4-BE49-F238E27FC236}">
                <a16:creationId xmlns:a16="http://schemas.microsoft.com/office/drawing/2014/main" id="{99353110-2E02-4C1E-BB26-FB82024C368A}"/>
              </a:ext>
            </a:extLst>
          </p:cNvPr>
          <p:cNvSpPr txBox="1"/>
          <p:nvPr/>
        </p:nvSpPr>
        <p:spPr>
          <a:xfrm>
            <a:off x="96408" y="659185"/>
            <a:ext cx="3133006" cy="1323439"/>
          </a:xfrm>
          <a:prstGeom prst="rect">
            <a:avLst/>
          </a:prstGeom>
          <a:noFill/>
        </p:spPr>
        <p:txBody>
          <a:bodyPr wrap="square" rtlCol="0">
            <a:spAutoFit/>
          </a:bodyPr>
          <a:lstStyle/>
          <a:p>
            <a:pPr algn="ctr" defTabSz="914126">
              <a:defRPr/>
            </a:pPr>
            <a:r>
              <a:rPr lang="en-US" sz="4000" b="1" dirty="0">
                <a:solidFill>
                  <a:prstClr val="white"/>
                </a:solidFill>
                <a:latin typeface="Arial" panose="020B0604020202020204" pitchFamily="34" charset="0"/>
              </a:rPr>
              <a:t>NIPS AT A GLANCE </a:t>
            </a:r>
          </a:p>
        </p:txBody>
      </p:sp>
      <p:sp>
        <p:nvSpPr>
          <p:cNvPr id="25" name="Rectangle 24"/>
          <p:cNvSpPr/>
          <p:nvPr/>
        </p:nvSpPr>
        <p:spPr>
          <a:xfrm>
            <a:off x="18640" y="4561635"/>
            <a:ext cx="3429784" cy="584775"/>
          </a:xfrm>
          <a:prstGeom prst="rect">
            <a:avLst/>
          </a:prstGeom>
        </p:spPr>
        <p:txBody>
          <a:bodyPr wrap="square">
            <a:spAutoFit/>
          </a:bodyPr>
          <a:lstStyle/>
          <a:p>
            <a:pPr defTabSz="914126">
              <a:defRPr/>
            </a:pPr>
            <a:r>
              <a:rPr lang="en-US" sz="3200" b="1" dirty="0">
                <a:solidFill>
                  <a:prstClr val="black"/>
                </a:solidFill>
                <a:latin typeface="Arial" panose="020B0604020202020204" pitchFamily="34" charset="0"/>
              </a:rPr>
              <a:t>Research Areas</a:t>
            </a:r>
          </a:p>
        </p:txBody>
      </p:sp>
      <p:sp>
        <p:nvSpPr>
          <p:cNvPr id="10" name="Rounded Rectangle 9">
            <a:extLst>
              <a:ext uri="{FF2B5EF4-FFF2-40B4-BE49-F238E27FC236}">
                <a16:creationId xmlns:a16="http://schemas.microsoft.com/office/drawing/2014/main" id="{D91F907B-4B0B-1041-9A3E-43E1DA0C3109}"/>
              </a:ext>
            </a:extLst>
          </p:cNvPr>
          <p:cNvSpPr/>
          <p:nvPr/>
        </p:nvSpPr>
        <p:spPr>
          <a:xfrm>
            <a:off x="1766285" y="5707804"/>
            <a:ext cx="3116808"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2000" b="1" dirty="0">
                <a:solidFill>
                  <a:prstClr val="white"/>
                </a:solidFill>
                <a:latin typeface="Arial" panose="020B0604020202020204" pitchFamily="34" charset="0"/>
                <a:cs typeface="Arial" panose="020B0604020202020204" pitchFamily="34" charset="0"/>
              </a:rPr>
              <a:t>CPEC and Belt &amp; Road Initiative   </a:t>
            </a:r>
          </a:p>
        </p:txBody>
      </p:sp>
      <p:sp>
        <p:nvSpPr>
          <p:cNvPr id="39" name="Rounded Rectangle 38">
            <a:extLst>
              <a:ext uri="{FF2B5EF4-FFF2-40B4-BE49-F238E27FC236}">
                <a16:creationId xmlns:a16="http://schemas.microsoft.com/office/drawing/2014/main" id="{98A4E887-56F5-FF4A-8BCA-E68380162B60}"/>
              </a:ext>
            </a:extLst>
          </p:cNvPr>
          <p:cNvSpPr/>
          <p:nvPr/>
        </p:nvSpPr>
        <p:spPr>
          <a:xfrm>
            <a:off x="5254931" y="5707804"/>
            <a:ext cx="3116808"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2000" b="1" dirty="0">
                <a:solidFill>
                  <a:prstClr val="white"/>
                </a:solidFill>
                <a:latin typeface="Arial" panose="020B0604020202020204" pitchFamily="34" charset="0"/>
                <a:cs typeface="Arial" panose="020B0604020202020204" pitchFamily="34" charset="0"/>
              </a:rPr>
              <a:t>Water, Energy and Environment  </a:t>
            </a:r>
          </a:p>
        </p:txBody>
      </p:sp>
      <p:sp>
        <p:nvSpPr>
          <p:cNvPr id="40" name="Rounded Rectangle 39">
            <a:extLst>
              <a:ext uri="{FF2B5EF4-FFF2-40B4-BE49-F238E27FC236}">
                <a16:creationId xmlns:a16="http://schemas.microsoft.com/office/drawing/2014/main" id="{D4391F11-A116-1E48-B9EB-29272136E7A3}"/>
              </a:ext>
            </a:extLst>
          </p:cNvPr>
          <p:cNvSpPr/>
          <p:nvPr/>
        </p:nvSpPr>
        <p:spPr>
          <a:xfrm>
            <a:off x="7353979" y="4724301"/>
            <a:ext cx="386313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b="1" dirty="0">
                <a:solidFill>
                  <a:prstClr val="white"/>
                </a:solidFill>
                <a:latin typeface="Arial" panose="020B0604020202020204" pitchFamily="34" charset="0"/>
                <a:cs typeface="Arial" panose="020B0604020202020204" pitchFamily="34" charset="0"/>
              </a:rPr>
              <a:t>Policy formulation for knowledge economy and Science Parks </a:t>
            </a:r>
          </a:p>
        </p:txBody>
      </p:sp>
      <p:sp>
        <p:nvSpPr>
          <p:cNvPr id="41" name="Rounded Rectangle 40">
            <a:extLst>
              <a:ext uri="{FF2B5EF4-FFF2-40B4-BE49-F238E27FC236}">
                <a16:creationId xmlns:a16="http://schemas.microsoft.com/office/drawing/2014/main" id="{A5EE20AD-33A6-5E4D-A790-062FB97E2164}"/>
              </a:ext>
            </a:extLst>
          </p:cNvPr>
          <p:cNvSpPr/>
          <p:nvPr/>
        </p:nvSpPr>
        <p:spPr>
          <a:xfrm>
            <a:off x="8743577" y="5650623"/>
            <a:ext cx="3116808"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2000" b="1" dirty="0">
                <a:solidFill>
                  <a:prstClr val="white"/>
                </a:solidFill>
                <a:latin typeface="Arial" panose="020B0604020202020204" pitchFamily="34" charset="0"/>
                <a:cs typeface="Arial" panose="020B0604020202020204" pitchFamily="34" charset="0"/>
              </a:rPr>
              <a:t>IR, Geopolitics and Security</a:t>
            </a:r>
          </a:p>
        </p:txBody>
      </p:sp>
      <p:sp>
        <p:nvSpPr>
          <p:cNvPr id="42" name="Rounded Rectangle 41">
            <a:extLst>
              <a:ext uri="{FF2B5EF4-FFF2-40B4-BE49-F238E27FC236}">
                <a16:creationId xmlns:a16="http://schemas.microsoft.com/office/drawing/2014/main" id="{C419FC9E-74BA-A442-BEA8-8A33B9DF227D}"/>
              </a:ext>
            </a:extLst>
          </p:cNvPr>
          <p:cNvSpPr/>
          <p:nvPr/>
        </p:nvSpPr>
        <p:spPr>
          <a:xfrm>
            <a:off x="3311793" y="4716328"/>
            <a:ext cx="3886276"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2000" b="1" dirty="0">
                <a:solidFill>
                  <a:prstClr val="white"/>
                </a:solidFill>
                <a:latin typeface="Arial" panose="020B0604020202020204" pitchFamily="34" charset="0"/>
                <a:cs typeface="Arial" panose="020B0604020202020204" pitchFamily="34" charset="0"/>
              </a:rPr>
              <a:t>Economy, Governance and Socioeconomic Development  </a:t>
            </a:r>
          </a:p>
        </p:txBody>
      </p:sp>
    </p:spTree>
    <p:extLst>
      <p:ext uri="{BB962C8B-B14F-4D97-AF65-F5344CB8AC3E}">
        <p14:creationId xmlns:p14="http://schemas.microsoft.com/office/powerpoint/2010/main" val="269385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 y="36"/>
            <a:ext cx="12188825" cy="6857929"/>
          </a:xfrm>
          <a:prstGeom prst="rect">
            <a:avLst/>
          </a:prstGeom>
        </p:spPr>
      </p:pic>
      <p:sp>
        <p:nvSpPr>
          <p:cNvPr id="4" name="TextBox 3"/>
          <p:cNvSpPr txBox="1"/>
          <p:nvPr/>
        </p:nvSpPr>
        <p:spPr>
          <a:xfrm>
            <a:off x="2927668" y="4038600"/>
            <a:ext cx="9110564" cy="1446550"/>
          </a:xfrm>
          <a:prstGeom prst="rect">
            <a:avLst/>
          </a:prstGeom>
          <a:noFill/>
        </p:spPr>
        <p:txBody>
          <a:bodyPr wrap="square" rtlCol="0">
            <a:spAutoFit/>
          </a:bodyPr>
          <a:lstStyle/>
          <a:p>
            <a:pPr algn="r"/>
            <a:r>
              <a:rPr lang="en-US" sz="4400" b="1" dirty="0">
                <a:solidFill>
                  <a:srgbClr val="FFC000"/>
                </a:solidFill>
                <a:latin typeface="Arial" panose="020B0604020202020204" pitchFamily="34" charset="0"/>
              </a:rPr>
              <a:t>SOCIO-ECONOMIC DEMOGRAPHICS OF STUDENTS</a:t>
            </a:r>
          </a:p>
        </p:txBody>
      </p:sp>
      <p:sp>
        <p:nvSpPr>
          <p:cNvPr id="6" name="Slide Number Placeholder 5">
            <a:extLst>
              <a:ext uri="{FF2B5EF4-FFF2-40B4-BE49-F238E27FC236}">
                <a16:creationId xmlns:a16="http://schemas.microsoft.com/office/drawing/2014/main" id="{254C983F-477B-3E48-BD61-C4768E267788}"/>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22</a:t>
            </a:fld>
            <a:endParaRPr lang="en-US">
              <a:solidFill>
                <a:srgbClr val="000000">
                  <a:tint val="75000"/>
                </a:srgbClr>
              </a:solidFill>
            </a:endParaRPr>
          </a:p>
        </p:txBody>
      </p:sp>
    </p:spTree>
    <p:extLst>
      <p:ext uri="{BB962C8B-B14F-4D97-AF65-F5344CB8AC3E}">
        <p14:creationId xmlns:p14="http://schemas.microsoft.com/office/powerpoint/2010/main" val="121966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810889-B98A-43C9-A397-32ADB1756D1A}"/>
              </a:ext>
            </a:extLst>
          </p:cNvPr>
          <p:cNvSpPr/>
          <p:nvPr/>
        </p:nvSpPr>
        <p:spPr>
          <a:xfrm>
            <a:off x="1589" y="1307185"/>
            <a:ext cx="12188825" cy="37338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prstClr val="white"/>
              </a:solidFill>
            </a:endParaRPr>
          </a:p>
        </p:txBody>
      </p:sp>
      <p:graphicFrame>
        <p:nvGraphicFramePr>
          <p:cNvPr id="27" name="Chart 26"/>
          <p:cNvGraphicFramePr/>
          <p:nvPr/>
        </p:nvGraphicFramePr>
        <p:xfrm>
          <a:off x="-723106" y="1447800"/>
          <a:ext cx="6133306"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p:cNvSpPr txBox="1"/>
          <p:nvPr/>
        </p:nvSpPr>
        <p:spPr>
          <a:xfrm>
            <a:off x="1905000" y="5421086"/>
            <a:ext cx="9614216" cy="892310"/>
          </a:xfrm>
          <a:prstGeom prst="rect">
            <a:avLst/>
          </a:prstGeom>
          <a:noFill/>
          <a:ln>
            <a:noFill/>
          </a:ln>
        </p:spPr>
        <p:txBody>
          <a:bodyPr wrap="square" lIns="91198" tIns="45600" rIns="91198" bIns="45600">
            <a:spAutoFit/>
          </a:bodyPr>
          <a:lstStyle/>
          <a:p>
            <a:pPr defTabSz="911864" eaLnBrk="0" hangingPunct="0">
              <a:buSzPct val="80000"/>
              <a:defRPr/>
            </a:pPr>
            <a:r>
              <a:rPr lang="en-US" sz="2600" dirty="0">
                <a:solidFill>
                  <a:sysClr val="windowText" lastClr="000000"/>
                </a:solidFill>
                <a:latin typeface="Arial" panose="020B0604020202020204" pitchFamily="34" charset="0"/>
                <a:ea typeface="Segoe UI Symbol" panose="020B0502040204020203" pitchFamily="34" charset="0"/>
              </a:rPr>
              <a:t>Approximately </a:t>
            </a:r>
            <a:r>
              <a:rPr lang="en-US" sz="2600" b="1" dirty="0">
                <a:solidFill>
                  <a:srgbClr val="C0504D">
                    <a:lumMod val="75000"/>
                  </a:srgbClr>
                </a:solidFill>
                <a:latin typeface="Arial" panose="020B0604020202020204" pitchFamily="34" charset="0"/>
                <a:ea typeface="Segoe UI Symbol" panose="020B0502040204020203" pitchFamily="34" charset="0"/>
              </a:rPr>
              <a:t>60% </a:t>
            </a:r>
            <a:r>
              <a:rPr lang="en-US" sz="2600" dirty="0">
                <a:solidFill>
                  <a:sysClr val="windowText" lastClr="000000"/>
                </a:solidFill>
                <a:latin typeface="Arial" panose="020B0604020202020204" pitchFamily="34" charset="0"/>
                <a:ea typeface="Segoe UI Symbol" panose="020B0502040204020203" pitchFamily="34" charset="0"/>
              </a:rPr>
              <a:t>of the students face financial constraints with monthly family income less than </a:t>
            </a:r>
            <a:r>
              <a:rPr lang="en-US" sz="2600" b="1" dirty="0">
                <a:solidFill>
                  <a:srgbClr val="953735"/>
                </a:solidFill>
                <a:latin typeface="Arial" panose="020B0604020202020204" pitchFamily="34" charset="0"/>
                <a:ea typeface="Segoe UI Symbol" panose="020B0502040204020203" pitchFamily="34" charset="0"/>
              </a:rPr>
              <a:t>PKR 80,000</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95146"/>
            <a:ext cx="1181150" cy="931140"/>
          </a:xfrm>
          <a:prstGeom prst="rect">
            <a:avLst/>
          </a:prstGeom>
        </p:spPr>
      </p:pic>
      <p:sp>
        <p:nvSpPr>
          <p:cNvPr id="8" name="Title 1">
            <a:extLst>
              <a:ext uri="{FF2B5EF4-FFF2-40B4-BE49-F238E27FC236}">
                <a16:creationId xmlns:a16="http://schemas.microsoft.com/office/drawing/2014/main" id="{10559490-848C-4118-BD89-752049E7034F}"/>
              </a:ext>
            </a:extLst>
          </p:cNvPr>
          <p:cNvSpPr txBox="1">
            <a:spLocks/>
          </p:cNvSpPr>
          <p:nvPr/>
        </p:nvSpPr>
        <p:spPr bwMode="auto">
          <a:xfrm>
            <a:off x="1588" y="299117"/>
            <a:ext cx="10564009" cy="657727"/>
          </a:xfrm>
          <a:prstGeom prst="snip2DiagRect">
            <a:avLst/>
          </a:prstGeom>
          <a:solidFill>
            <a:srgbClr val="FFC000"/>
          </a:solidFill>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GB" sz="3198"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SOCIO-ECONOMIC DEMOGRAPHICS OF STUDENTS </a:t>
            </a:r>
          </a:p>
        </p:txBody>
      </p:sp>
      <p:graphicFrame>
        <p:nvGraphicFramePr>
          <p:cNvPr id="2" name="Table 1">
            <a:extLst>
              <a:ext uri="{FF2B5EF4-FFF2-40B4-BE49-F238E27FC236}">
                <a16:creationId xmlns:a16="http://schemas.microsoft.com/office/drawing/2014/main" id="{7ABE1C26-37F6-1E40-BFE1-3E33AFEAAC26}"/>
              </a:ext>
            </a:extLst>
          </p:cNvPr>
          <p:cNvGraphicFramePr>
            <a:graphicFrameLocks noGrp="1"/>
          </p:cNvGraphicFramePr>
          <p:nvPr/>
        </p:nvGraphicFramePr>
        <p:xfrm>
          <a:off x="4724400" y="1524000"/>
          <a:ext cx="6896692" cy="313614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588621397"/>
                    </a:ext>
                  </a:extLst>
                </a:gridCol>
                <a:gridCol w="5525092">
                  <a:extLst>
                    <a:ext uri="{9D8B030D-6E8A-4147-A177-3AD203B41FA5}">
                      <a16:colId xmlns:a16="http://schemas.microsoft.com/office/drawing/2014/main" val="781997954"/>
                    </a:ext>
                  </a:extLst>
                </a:gridCol>
              </a:tblGrid>
              <a:tr h="771060">
                <a:tc>
                  <a:txBody>
                    <a:bodyPr/>
                    <a:lstStyle/>
                    <a:p>
                      <a:r>
                        <a:rPr lang="en-US" sz="2400" b="1" dirty="0">
                          <a:solidFill>
                            <a:schemeClr val="bg1"/>
                          </a:solidFill>
                          <a:latin typeface="+mn-lt"/>
                        </a:rPr>
                        <a:t>Lower</a:t>
                      </a:r>
                    </a:p>
                  </a:txBody>
                  <a:tcPr>
                    <a:solidFill>
                      <a:srgbClr val="820604"/>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2400" b="0" kern="0" spc="-151" dirty="0">
                          <a:solidFill>
                            <a:schemeClr val="bg1"/>
                          </a:solidFill>
                          <a:latin typeface="+mn-lt"/>
                          <a:ea typeface="Segoe UI Symbol" panose="020B0502040204020203" pitchFamily="34" charset="0"/>
                          <a:cs typeface="Calibri" panose="020F0502020204030204" pitchFamily="34" charset="0"/>
                        </a:rPr>
                        <a:t>Monthly Income  below  PKR 40,000 </a:t>
                      </a:r>
                    </a:p>
                  </a:txBody>
                  <a:tcPr>
                    <a:solidFill>
                      <a:srgbClr val="820604"/>
                    </a:solidFill>
                  </a:tcPr>
                </a:tc>
                <a:extLst>
                  <a:ext uri="{0D108BD9-81ED-4DB2-BD59-A6C34878D82A}">
                    <a16:rowId xmlns:a16="http://schemas.microsoft.com/office/drawing/2014/main" val="423259514"/>
                  </a:ext>
                </a:extLst>
              </a:tr>
              <a:tr h="771060">
                <a:tc>
                  <a:txBody>
                    <a:bodyPr/>
                    <a:lstStyle/>
                    <a:p>
                      <a:r>
                        <a:rPr lang="en-US" sz="2400" b="1" dirty="0">
                          <a:solidFill>
                            <a:schemeClr val="bg1"/>
                          </a:solidFill>
                          <a:latin typeface="+mn-lt"/>
                        </a:rPr>
                        <a:t>Lower Middle</a:t>
                      </a:r>
                    </a:p>
                  </a:txBody>
                  <a:tcPr>
                    <a:solidFill>
                      <a:srgbClr val="0070C0"/>
                    </a:solidFill>
                  </a:tcPr>
                </a:tc>
                <a:tc>
                  <a:txBody>
                    <a:bodyPr/>
                    <a:lstStyle/>
                    <a:p>
                      <a:r>
                        <a:rPr lang="en-US" sz="2400" b="0" kern="0" spc="-151" dirty="0">
                          <a:solidFill>
                            <a:schemeClr val="bg1"/>
                          </a:solidFill>
                          <a:latin typeface="+mn-lt"/>
                          <a:ea typeface="Segoe UI Symbol" panose="020B0502040204020203" pitchFamily="34" charset="0"/>
                          <a:cs typeface="Calibri" panose="020F0502020204030204" pitchFamily="34" charset="0"/>
                        </a:rPr>
                        <a:t>Monthly Income  PKR 40,000 – 80,000 </a:t>
                      </a:r>
                    </a:p>
                  </a:txBody>
                  <a:tcPr>
                    <a:solidFill>
                      <a:srgbClr val="0070C0"/>
                    </a:solidFill>
                  </a:tcPr>
                </a:tc>
                <a:extLst>
                  <a:ext uri="{0D108BD9-81ED-4DB2-BD59-A6C34878D82A}">
                    <a16:rowId xmlns:a16="http://schemas.microsoft.com/office/drawing/2014/main" val="1163050790"/>
                  </a:ext>
                </a:extLst>
              </a:tr>
              <a:tr h="771060">
                <a:tc>
                  <a:txBody>
                    <a:bodyPr/>
                    <a:lstStyle/>
                    <a:p>
                      <a:r>
                        <a:rPr lang="en-US" sz="2400" b="1" dirty="0">
                          <a:solidFill>
                            <a:schemeClr val="bg1"/>
                          </a:solidFill>
                          <a:latin typeface="+mn-lt"/>
                        </a:rPr>
                        <a:t>Middle</a:t>
                      </a:r>
                    </a:p>
                  </a:txBody>
                  <a:tcPr>
                    <a:solidFill>
                      <a:srgbClr val="B48909"/>
                    </a:solidFill>
                  </a:tcPr>
                </a:tc>
                <a:tc>
                  <a:txBody>
                    <a:bodyPr/>
                    <a:lstStyle/>
                    <a:p>
                      <a:r>
                        <a:rPr lang="en-US" sz="2400" b="0" kern="0" spc="-151" dirty="0">
                          <a:solidFill>
                            <a:schemeClr val="bg1"/>
                          </a:solidFill>
                          <a:latin typeface="+mn-lt"/>
                          <a:ea typeface="Segoe UI Symbol" panose="020B0502040204020203" pitchFamily="34" charset="0"/>
                          <a:cs typeface="Calibri" panose="020F0502020204030204" pitchFamily="34" charset="0"/>
                        </a:rPr>
                        <a:t>Monthly  Income  PKR 80,000 – 125,000 </a:t>
                      </a:r>
                    </a:p>
                  </a:txBody>
                  <a:tcPr>
                    <a:solidFill>
                      <a:srgbClr val="B48909"/>
                    </a:solidFill>
                  </a:tcPr>
                </a:tc>
                <a:extLst>
                  <a:ext uri="{0D108BD9-81ED-4DB2-BD59-A6C34878D82A}">
                    <a16:rowId xmlns:a16="http://schemas.microsoft.com/office/drawing/2014/main" val="4190927856"/>
                  </a:ext>
                </a:extLst>
              </a:tr>
              <a:tr h="771060">
                <a:tc>
                  <a:txBody>
                    <a:bodyPr/>
                    <a:lstStyle/>
                    <a:p>
                      <a:r>
                        <a:rPr lang="en-US" sz="2400" b="1" dirty="0">
                          <a:solidFill>
                            <a:schemeClr val="bg1"/>
                          </a:solidFill>
                          <a:latin typeface="+mn-lt"/>
                        </a:rPr>
                        <a:t>Upper</a:t>
                      </a:r>
                    </a:p>
                  </a:txBody>
                  <a:tcPr>
                    <a:solidFill>
                      <a:srgbClr val="F700BD"/>
                    </a:solidFill>
                  </a:tcPr>
                </a:tc>
                <a:tc>
                  <a:txBody>
                    <a:bodyPr/>
                    <a:lstStyle/>
                    <a:p>
                      <a:r>
                        <a:rPr lang="en-US" sz="2400" b="0" kern="0" spc="-151" dirty="0">
                          <a:solidFill>
                            <a:schemeClr val="bg1"/>
                          </a:solidFill>
                          <a:latin typeface="+mn-lt"/>
                          <a:ea typeface="Segoe UI Symbol" panose="020B0502040204020203" pitchFamily="34" charset="0"/>
                          <a:cs typeface="Calibri" panose="020F0502020204030204" pitchFamily="34" charset="0"/>
                        </a:rPr>
                        <a:t>Monthly Income beyond  PKR 125,000</a:t>
                      </a:r>
                    </a:p>
                  </a:txBody>
                  <a:tcPr>
                    <a:solidFill>
                      <a:srgbClr val="F700BD"/>
                    </a:solidFill>
                  </a:tcPr>
                </a:tc>
                <a:extLst>
                  <a:ext uri="{0D108BD9-81ED-4DB2-BD59-A6C34878D82A}">
                    <a16:rowId xmlns:a16="http://schemas.microsoft.com/office/drawing/2014/main" val="3842638900"/>
                  </a:ext>
                </a:extLst>
              </a:tr>
            </a:tbl>
          </a:graphicData>
        </a:graphic>
      </p:graphicFrame>
      <p:sp>
        <p:nvSpPr>
          <p:cNvPr id="5" name="Slide Number Placeholder 4">
            <a:extLst>
              <a:ext uri="{FF2B5EF4-FFF2-40B4-BE49-F238E27FC236}">
                <a16:creationId xmlns:a16="http://schemas.microsoft.com/office/drawing/2014/main" id="{60C998B3-9B55-BC4F-962E-4DF053239F85}"/>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23</a:t>
            </a:fld>
            <a:endParaRPr lang="en-US">
              <a:solidFill>
                <a:srgbClr val="000000">
                  <a:tint val="75000"/>
                </a:srgbClr>
              </a:solidFill>
            </a:endParaRPr>
          </a:p>
        </p:txBody>
      </p:sp>
    </p:spTree>
    <p:extLst>
      <p:ext uri="{BB962C8B-B14F-4D97-AF65-F5344CB8AC3E}">
        <p14:creationId xmlns:p14="http://schemas.microsoft.com/office/powerpoint/2010/main" val="400164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6357259" y="1872590"/>
            <a:ext cx="5530285" cy="4154984"/>
          </a:xfrm>
          <a:prstGeom prst="rect">
            <a:avLst/>
          </a:prstGeom>
          <a:noFill/>
        </p:spPr>
        <p:txBody>
          <a:bodyPr wrap="square" rtlCol="0">
            <a:spAutoFit/>
          </a:bodyPr>
          <a:lstStyle/>
          <a:p>
            <a:pPr marL="342797" indent="-342797" algn="just" eaLnBrk="0" hangingPunct="0">
              <a:buClr>
                <a:prstClr val="black"/>
              </a:buClr>
              <a:buSzPct val="80000"/>
              <a:buFont typeface="Arial" panose="020B0604020202020204" pitchFamily="34" charset="0"/>
              <a:buChar char="•"/>
              <a:defRPr/>
            </a:pPr>
            <a:r>
              <a:rPr lang="en-US" sz="2400" dirty="0">
                <a:latin typeface="Arial" panose="020B0604020202020204" pitchFamily="34" charset="0"/>
                <a:ea typeface="Segoe UI Symbol" panose="020B0502040204020203" pitchFamily="34" charset="0"/>
              </a:rPr>
              <a:t>Currently, as many as </a:t>
            </a:r>
            <a:r>
              <a:rPr lang="en-US" sz="2400" dirty="0">
                <a:solidFill>
                  <a:srgbClr val="C00000"/>
                </a:solidFill>
                <a:latin typeface="Arial" panose="020B0604020202020204" pitchFamily="34" charset="0"/>
                <a:ea typeface="Segoe UI Symbol" panose="020B0502040204020203" pitchFamily="34" charset="0"/>
              </a:rPr>
              <a:t>2058</a:t>
            </a:r>
            <a:r>
              <a:rPr lang="en-US" sz="2400" dirty="0">
                <a:latin typeface="Arial" panose="020B0604020202020204" pitchFamily="34" charset="0"/>
                <a:ea typeface="Segoe UI Symbol" panose="020B0502040204020203" pitchFamily="34" charset="0"/>
              </a:rPr>
              <a:t> students are availing scholarships</a:t>
            </a:r>
          </a:p>
          <a:p>
            <a:pPr marL="342797" indent="-342797" algn="just" eaLnBrk="0" hangingPunct="0">
              <a:buClr>
                <a:prstClr val="black"/>
              </a:buClr>
              <a:buSzPct val="80000"/>
              <a:buFont typeface="Arial" panose="020B0604020202020204" pitchFamily="34" charset="0"/>
              <a:buChar char="•"/>
              <a:defRPr/>
            </a:pPr>
            <a:endParaRPr lang="en-US" sz="2400" dirty="0">
              <a:solidFill>
                <a:prstClr val="black"/>
              </a:solidFill>
              <a:latin typeface="Arial" panose="020B0604020202020204" pitchFamily="34" charset="0"/>
              <a:ea typeface="Segoe UI Symbol" panose="020B0502040204020203" pitchFamily="34" charset="0"/>
            </a:endParaRPr>
          </a:p>
          <a:p>
            <a:pPr marL="342797" indent="-342797" algn="just" eaLnBrk="0" hangingPunct="0">
              <a:buClr>
                <a:prstClr val="black"/>
              </a:buClr>
              <a:buSzPct val="80000"/>
              <a:buFont typeface="Arial" panose="020B0604020202020204" pitchFamily="34" charset="0"/>
              <a:buChar char="•"/>
              <a:defRPr/>
            </a:pPr>
            <a:r>
              <a:rPr lang="en-US" sz="2400" dirty="0">
                <a:solidFill>
                  <a:prstClr val="black"/>
                </a:solidFill>
                <a:latin typeface="Arial" panose="020B0604020202020204" pitchFamily="34" charset="0"/>
                <a:ea typeface="Segoe UI Symbol" panose="020B0502040204020203" pitchFamily="34" charset="0"/>
              </a:rPr>
              <a:t>NUST aspires to be a </a:t>
            </a:r>
            <a:r>
              <a:rPr lang="en-US" sz="2400" dirty="0">
                <a:solidFill>
                  <a:srgbClr val="C00000"/>
                </a:solidFill>
                <a:latin typeface="Arial" panose="020B0604020202020204" pitchFamily="34" charset="0"/>
                <a:ea typeface="Segoe UI Symbol" panose="020B0502040204020203" pitchFamily="34" charset="0"/>
              </a:rPr>
              <a:t>need-blind</a:t>
            </a:r>
            <a:r>
              <a:rPr lang="en-US" sz="2400" dirty="0">
                <a:solidFill>
                  <a:prstClr val="black"/>
                </a:solidFill>
                <a:latin typeface="Arial" panose="020B0604020202020204" pitchFamily="34" charset="0"/>
                <a:ea typeface="Segoe UI Symbol" panose="020B0502040204020203" pitchFamily="34" charset="0"/>
              </a:rPr>
              <a:t> university</a:t>
            </a:r>
            <a:endParaRPr lang="en-US" sz="2400" dirty="0">
              <a:solidFill>
                <a:srgbClr val="C00000"/>
              </a:solidFill>
              <a:latin typeface="Arial" panose="020B0604020202020204" pitchFamily="34" charset="0"/>
              <a:ea typeface="Segoe UI Symbol" panose="020B0502040204020203" pitchFamily="34" charset="0"/>
            </a:endParaRPr>
          </a:p>
          <a:p>
            <a:pPr algn="just" eaLnBrk="0" hangingPunct="0">
              <a:buClr>
                <a:prstClr val="black"/>
              </a:buClr>
              <a:buSzPct val="80000"/>
              <a:defRPr/>
            </a:pPr>
            <a:endParaRPr lang="en-US" sz="2400" dirty="0">
              <a:solidFill>
                <a:srgbClr val="C00000"/>
              </a:solidFill>
              <a:latin typeface="Arial" panose="020B0604020202020204" pitchFamily="34" charset="0"/>
              <a:ea typeface="Segoe UI Symbol" panose="020B0502040204020203" pitchFamily="34" charset="0"/>
            </a:endParaRPr>
          </a:p>
          <a:p>
            <a:pPr marL="342797" indent="-342797" algn="just" eaLnBrk="0" hangingPunct="0">
              <a:buClr>
                <a:prstClr val="black"/>
              </a:buClr>
              <a:buSzPct val="80000"/>
              <a:buFont typeface="Arial" panose="020B0604020202020204" pitchFamily="34" charset="0"/>
              <a:buChar char="•"/>
              <a:defRPr/>
            </a:pPr>
            <a:r>
              <a:rPr lang="en-US" sz="2400" dirty="0">
                <a:solidFill>
                  <a:srgbClr val="C00000"/>
                </a:solidFill>
                <a:latin typeface="Arial" panose="020B0604020202020204" pitchFamily="34" charset="0"/>
              </a:rPr>
              <a:t>206 </a:t>
            </a:r>
            <a:r>
              <a:rPr lang="en-US" sz="2400" dirty="0">
                <a:latin typeface="Arial" panose="020B0604020202020204" pitchFamily="34" charset="0"/>
              </a:rPr>
              <a:t>endowment seats are made permanently free, while we are aiming to reach the target of 400 seats in Phase 1 (Need blind target - 1600 seats in total during 4 phases) </a:t>
            </a:r>
            <a:endParaRPr lang="en-US" sz="2400" dirty="0">
              <a:solidFill>
                <a:prstClr val="black"/>
              </a:solidFill>
              <a:latin typeface="Arial" panose="020B0604020202020204" pitchFamily="34" charset="0"/>
              <a:ea typeface="Segoe UI Symbol" panose="020B0502040204020203" pitchFamily="34" charset="0"/>
            </a:endParaRPr>
          </a:p>
        </p:txBody>
      </p:sp>
      <p:sp>
        <p:nvSpPr>
          <p:cNvPr id="8" name="Title 1">
            <a:extLst>
              <a:ext uri="{FF2B5EF4-FFF2-40B4-BE49-F238E27FC236}">
                <a16:creationId xmlns:a16="http://schemas.microsoft.com/office/drawing/2014/main" id="{31B48E65-9A6A-4AA2-84D9-962971CC3554}"/>
              </a:ext>
            </a:extLst>
          </p:cNvPr>
          <p:cNvSpPr txBox="1">
            <a:spLocks/>
          </p:cNvSpPr>
          <p:nvPr/>
        </p:nvSpPr>
        <p:spPr bwMode="auto">
          <a:xfrm>
            <a:off x="1589" y="340895"/>
            <a:ext cx="11885955" cy="657556"/>
          </a:xfrm>
          <a:prstGeom prst="snip2DiagRect">
            <a:avLst/>
          </a:prstGeom>
          <a:solidFill>
            <a:srgbClr val="FFC000"/>
          </a:solidFill>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64" tIns="45683" rIns="91364" bIns="45683"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GB" sz="2800"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NUST ENDOWMENT FOR EDUCATIONAL DEVELOPMENT (NEED)</a:t>
            </a:r>
          </a:p>
        </p:txBody>
      </p:sp>
      <p:graphicFrame>
        <p:nvGraphicFramePr>
          <p:cNvPr id="10" name="Chart 9">
            <a:extLst>
              <a:ext uri="{FF2B5EF4-FFF2-40B4-BE49-F238E27FC236}">
                <a16:creationId xmlns:a16="http://schemas.microsoft.com/office/drawing/2014/main" id="{24601CAB-764F-924D-82ED-694D8DBC7A89}"/>
              </a:ext>
            </a:extLst>
          </p:cNvPr>
          <p:cNvGraphicFramePr/>
          <p:nvPr/>
        </p:nvGraphicFramePr>
        <p:xfrm>
          <a:off x="304459" y="894380"/>
          <a:ext cx="7237115" cy="548497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EBD33674-0E4F-AF49-A10C-A69754566E53}"/>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24</a:t>
            </a:fld>
            <a:endParaRPr lang="en-US">
              <a:solidFill>
                <a:srgbClr val="000000">
                  <a:tint val="75000"/>
                </a:srgbClr>
              </a:solidFill>
            </a:endParaRPr>
          </a:p>
        </p:txBody>
      </p:sp>
    </p:spTree>
    <p:extLst>
      <p:ext uri="{BB962C8B-B14F-4D97-AF65-F5344CB8AC3E}">
        <p14:creationId xmlns:p14="http://schemas.microsoft.com/office/powerpoint/2010/main" val="212405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59ED47-E468-CBEC-AC20-AF6AFC681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633941"/>
            <a:ext cx="12188825" cy="8125883"/>
          </a:xfrm>
          <a:prstGeom prst="rect">
            <a:avLst/>
          </a:prstGeom>
        </p:spPr>
      </p:pic>
      <p:sp>
        <p:nvSpPr>
          <p:cNvPr id="22" name="Title 1"/>
          <p:cNvSpPr txBox="1">
            <a:spLocks/>
          </p:cNvSpPr>
          <p:nvPr/>
        </p:nvSpPr>
        <p:spPr bwMode="auto">
          <a:xfrm>
            <a:off x="1587" y="261543"/>
            <a:ext cx="6171366" cy="539331"/>
          </a:xfrm>
          <a:prstGeom prst="rect">
            <a:avLst/>
          </a:prstGeom>
          <a:solidFill>
            <a:srgbClr val="FFC000">
              <a:alpha val="80000"/>
            </a:srgbClr>
          </a:solidFill>
          <a:ln w="9525" cap="flat" cmpd="sng" algn="ctr">
            <a:solidFill>
              <a:schemeClr val="bg1"/>
            </a:solidFill>
            <a:prstDash val="solid"/>
            <a:round/>
            <a:headEnd type="none" w="med" len="med"/>
            <a:tailEnd type="none" w="med" len="med"/>
          </a:ln>
          <a:effectLst/>
        </p:spPr>
        <p:txBody>
          <a:bodyPr vert="horz" wrap="square" lIns="91364" tIns="45683" rIns="91364" bIns="45683" numCol="1" rtlCol="0" anchor="t" anchorCtr="0" compatLnSpc="1">
            <a:prstTxWarp prst="textNoShape">
              <a:avLst/>
            </a:prstTxWarp>
          </a:bodyPr>
          <a:lstStyle>
            <a:defPPr>
              <a:defRPr lang="en-US"/>
            </a:defPPr>
            <a:lvl1pPr marL="0" marR="0" lvl="0" indent="0" algn="ctr" defTabSz="914126" eaLnBrk="1" fontAlgn="auto" latinLnBrk="0" hangingPunct="1">
              <a:lnSpc>
                <a:spcPct val="100000"/>
              </a:lnSpc>
              <a:spcBef>
                <a:spcPct val="50000"/>
              </a:spcBef>
              <a:spcAft>
                <a:spcPts val="0"/>
              </a:spcAft>
              <a:buClrTx/>
              <a:buSzPct val="80000"/>
              <a:buFontTx/>
              <a:buNone/>
              <a:tabLst/>
              <a:defRPr kumimoji="0" sz="2400" b="1" i="0" u="none" strike="noStrike" cap="none" spc="0" normalizeH="0" baseline="0">
                <a:ln>
                  <a:solidFill>
                    <a:srgbClr val="003300"/>
                  </a:solidFill>
                </a:ln>
                <a:effectLst/>
                <a:uLnTx/>
                <a:uFillTx/>
                <a:latin typeface="Arial" panose="020B0604020202020204" pitchFamily="34" charset="0"/>
              </a:defRPr>
            </a:lvl1pPr>
            <a:lvl2pPr algn="ctr" rtl="0" eaLnBrk="0" fontAlgn="base" hangingPunct="0">
              <a:spcBef>
                <a:spcPct val="0"/>
              </a:spcBef>
              <a:spcAft>
                <a:spcPct val="0"/>
              </a:spcAft>
              <a:defRPr sz="4400">
                <a:solidFill>
                  <a:schemeClr val="bg1"/>
                </a:solidFill>
                <a:latin typeface="Calisto MT" pitchFamily="18" charset="0"/>
              </a:defRPr>
            </a:lvl2pPr>
            <a:lvl3pPr algn="ctr" rtl="0" eaLnBrk="0" fontAlgn="base" hangingPunct="0">
              <a:spcBef>
                <a:spcPct val="0"/>
              </a:spcBef>
              <a:spcAft>
                <a:spcPct val="0"/>
              </a:spcAft>
              <a:defRPr sz="4400">
                <a:solidFill>
                  <a:schemeClr val="bg1"/>
                </a:solidFill>
                <a:latin typeface="Calisto MT" pitchFamily="18" charset="0"/>
              </a:defRPr>
            </a:lvl3pPr>
            <a:lvl4pPr algn="ctr" rtl="0" eaLnBrk="0" fontAlgn="base" hangingPunct="0">
              <a:spcBef>
                <a:spcPct val="0"/>
              </a:spcBef>
              <a:spcAft>
                <a:spcPct val="0"/>
              </a:spcAft>
              <a:defRPr sz="4400">
                <a:solidFill>
                  <a:schemeClr val="bg1"/>
                </a:solidFill>
                <a:latin typeface="Calisto MT" pitchFamily="18" charset="0"/>
              </a:defRPr>
            </a:lvl4pPr>
            <a:lvl5pPr algn="ctr" rtl="0" eaLnBrk="0" fontAlgn="base" hangingPunct="0">
              <a:spcBef>
                <a:spcPct val="0"/>
              </a:spcBef>
              <a:spcAft>
                <a:spcPct val="0"/>
              </a:spcAft>
              <a:defRPr sz="4400">
                <a:solidFill>
                  <a:schemeClr val="bg1"/>
                </a:solidFill>
                <a:latin typeface="Calisto MT" pitchFamily="18" charset="0"/>
              </a:defRPr>
            </a:lvl5pPr>
            <a:lvl6pPr marL="457200" algn="ctr" rtl="0" fontAlgn="base">
              <a:spcBef>
                <a:spcPct val="0"/>
              </a:spcBef>
              <a:spcAft>
                <a:spcPct val="0"/>
              </a:spcAft>
              <a:defRPr sz="4400">
                <a:solidFill>
                  <a:schemeClr val="bg1"/>
                </a:solidFill>
                <a:latin typeface="Calisto MT" pitchFamily="18" charset="0"/>
              </a:defRPr>
            </a:lvl6pPr>
            <a:lvl7pPr marL="914400" algn="ctr" rtl="0" fontAlgn="base">
              <a:spcBef>
                <a:spcPct val="0"/>
              </a:spcBef>
              <a:spcAft>
                <a:spcPct val="0"/>
              </a:spcAft>
              <a:defRPr sz="4400">
                <a:solidFill>
                  <a:schemeClr val="bg1"/>
                </a:solidFill>
                <a:latin typeface="Calisto MT" pitchFamily="18" charset="0"/>
              </a:defRPr>
            </a:lvl7pPr>
            <a:lvl8pPr marL="1371600" algn="ctr" rtl="0" fontAlgn="base">
              <a:spcBef>
                <a:spcPct val="0"/>
              </a:spcBef>
              <a:spcAft>
                <a:spcPct val="0"/>
              </a:spcAft>
              <a:defRPr sz="4400">
                <a:solidFill>
                  <a:schemeClr val="bg1"/>
                </a:solidFill>
                <a:latin typeface="Calisto MT" pitchFamily="18" charset="0"/>
              </a:defRPr>
            </a:lvl8pPr>
            <a:lvl9pPr marL="1828800" algn="ctr" rtl="0" fontAlgn="base">
              <a:spcBef>
                <a:spcPct val="0"/>
              </a:spcBef>
              <a:spcAft>
                <a:spcPct val="0"/>
              </a:spcAft>
              <a:defRPr sz="4400">
                <a:solidFill>
                  <a:schemeClr val="bg1"/>
                </a:solidFill>
                <a:latin typeface="Calisto MT" pitchFamily="18" charset="0"/>
              </a:defRPr>
            </a:lvl9pPr>
          </a:lstStyle>
          <a:p>
            <a:r>
              <a:rPr lang="en-US" sz="2800" dirty="0"/>
              <a:t>Life on campus</a:t>
            </a:r>
          </a:p>
        </p:txBody>
      </p:sp>
      <p:sp>
        <p:nvSpPr>
          <p:cNvPr id="5" name="Slide Number Placeholder 4">
            <a:extLst>
              <a:ext uri="{FF2B5EF4-FFF2-40B4-BE49-F238E27FC236}">
                <a16:creationId xmlns:a16="http://schemas.microsoft.com/office/drawing/2014/main" id="{2B4E44A5-D9BA-D94E-BB8D-4B766DA867F3}"/>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25</a:t>
            </a:fld>
            <a:endParaRPr lang="en-US">
              <a:solidFill>
                <a:srgbClr val="000000">
                  <a:tint val="75000"/>
                </a:srgbClr>
              </a:solidFill>
            </a:endParaRPr>
          </a:p>
        </p:txBody>
      </p:sp>
      <p:sp>
        <p:nvSpPr>
          <p:cNvPr id="10" name="Rectangle 9">
            <a:extLst>
              <a:ext uri="{FF2B5EF4-FFF2-40B4-BE49-F238E27FC236}">
                <a16:creationId xmlns:a16="http://schemas.microsoft.com/office/drawing/2014/main" id="{FD93DCC3-7414-FAE2-8665-A7E24181E77F}"/>
              </a:ext>
            </a:extLst>
          </p:cNvPr>
          <p:cNvSpPr/>
          <p:nvPr/>
        </p:nvSpPr>
        <p:spPr>
          <a:xfrm>
            <a:off x="188197" y="1959429"/>
            <a:ext cx="6171366" cy="4579484"/>
          </a:xfrm>
          <a:prstGeom prst="rect">
            <a:avLst/>
          </a:prstGeom>
          <a:solidFill>
            <a:schemeClr val="accent6">
              <a:lumMod val="40000"/>
              <a:lumOff val="60000"/>
              <a:alpha val="358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b="1" dirty="0">
                <a:solidFill>
                  <a:schemeClr val="tx1"/>
                </a:solidFill>
                <a:latin typeface="Arial" panose="020B0604020202020204" pitchFamily="34" charset="0"/>
                <a:cs typeface="Arial" panose="020B0604020202020204" pitchFamily="34" charset="0"/>
              </a:rPr>
              <a:t>Central library</a:t>
            </a:r>
          </a:p>
          <a:p>
            <a:pPr marL="342900" indent="-342900">
              <a:buFont typeface="Arial" panose="020B0604020202020204" pitchFamily="34" charset="0"/>
              <a:buChar char="•"/>
            </a:pPr>
            <a:r>
              <a:rPr lang="en-GB" sz="2400" b="1" dirty="0">
                <a:solidFill>
                  <a:schemeClr val="tx1"/>
                </a:solidFill>
                <a:latin typeface="Arial" panose="020B0604020202020204" pitchFamily="34" charset="0"/>
                <a:cs typeface="Arial" panose="020B0604020202020204" pitchFamily="34" charset="0"/>
              </a:rPr>
              <a:t>On-Campus housing and dining</a:t>
            </a:r>
          </a:p>
          <a:p>
            <a:pPr marL="342900" indent="-342900">
              <a:buFont typeface="Arial" panose="020B0604020202020204" pitchFamily="34" charset="0"/>
              <a:buChar char="•"/>
            </a:pPr>
            <a:r>
              <a:rPr lang="en-GB" sz="2400" b="1" dirty="0">
                <a:solidFill>
                  <a:schemeClr val="tx1"/>
                </a:solidFill>
                <a:latin typeface="Arial" panose="020B0604020202020204" pitchFamily="34" charset="0"/>
                <a:cs typeface="Arial" panose="020B0604020202020204" pitchFamily="34" charset="0"/>
              </a:rPr>
              <a:t>Pick and drop service, super mart</a:t>
            </a:r>
          </a:p>
          <a:p>
            <a:pPr marL="342900" indent="-342900">
              <a:buFont typeface="Arial" panose="020B0604020202020204" pitchFamily="34" charset="0"/>
              <a:buChar char="•"/>
            </a:pPr>
            <a:r>
              <a:rPr lang="en-GB" sz="2400" b="1" dirty="0">
                <a:solidFill>
                  <a:schemeClr val="tx1"/>
                </a:solidFill>
                <a:latin typeface="Arial" panose="020B0604020202020204" pitchFamily="34" charset="0"/>
                <a:cs typeface="Arial" panose="020B0604020202020204" pitchFamily="34" charset="0"/>
              </a:rPr>
              <a:t>Health &amp; well-being centre</a:t>
            </a:r>
          </a:p>
          <a:p>
            <a:pPr marL="342900" indent="-342900">
              <a:buFont typeface="Arial" panose="020B0604020202020204" pitchFamily="34" charset="0"/>
              <a:buChar char="•"/>
            </a:pPr>
            <a:r>
              <a:rPr lang="en-GB" sz="2400" b="1" dirty="0">
                <a:solidFill>
                  <a:schemeClr val="tx1"/>
                </a:solidFill>
                <a:latin typeface="Arial" panose="020B0604020202020204" pitchFamily="34" charset="0"/>
                <a:cs typeface="Arial" panose="020B0604020202020204" pitchFamily="34" charset="0"/>
              </a:rPr>
              <a:t>On-campus electric cars</a:t>
            </a:r>
          </a:p>
          <a:p>
            <a:pPr marL="342900" indent="-342900">
              <a:buFont typeface="Arial" panose="020B0604020202020204" pitchFamily="34" charset="0"/>
              <a:buChar char="•"/>
            </a:pPr>
            <a:r>
              <a:rPr lang="en-GB" sz="2400" b="1" dirty="0">
                <a:solidFill>
                  <a:schemeClr val="tx1"/>
                </a:solidFill>
                <a:latin typeface="Arial" panose="020B0604020202020204" pitchFamily="34" charset="0"/>
                <a:cs typeface="Arial" panose="020B0604020202020204" pitchFamily="34" charset="0"/>
              </a:rPr>
              <a:t>Horse-riding club</a:t>
            </a:r>
          </a:p>
          <a:p>
            <a:pPr marL="342900" indent="-342900">
              <a:buFont typeface="Arial" panose="020B0604020202020204" pitchFamily="34" charset="0"/>
              <a:buChar char="•"/>
            </a:pPr>
            <a:r>
              <a:rPr lang="en-GB" sz="2400" b="1" dirty="0">
                <a:solidFill>
                  <a:schemeClr val="tx1"/>
                </a:solidFill>
                <a:latin typeface="Arial" panose="020B0604020202020204" pitchFamily="34" charset="0"/>
                <a:cs typeface="Arial" panose="020B0604020202020204" pitchFamily="34" charset="0"/>
              </a:rPr>
              <a:t>All weather swimming pool</a:t>
            </a:r>
          </a:p>
          <a:p>
            <a:pPr marL="342900" indent="-342900">
              <a:buFont typeface="Arial" panose="020B0604020202020204" pitchFamily="34" charset="0"/>
              <a:buChar char="•"/>
            </a:pPr>
            <a:r>
              <a:rPr lang="en-GB" sz="2400" b="1" dirty="0">
                <a:solidFill>
                  <a:schemeClr val="tx1"/>
                </a:solidFill>
                <a:latin typeface="Arial" panose="020B0604020202020204" pitchFamily="34" charset="0"/>
                <a:cs typeface="Arial" panose="020B0604020202020204" pitchFamily="34" charset="0"/>
              </a:rPr>
              <a:t>Bowling Alley </a:t>
            </a:r>
          </a:p>
          <a:p>
            <a:pPr marL="342900" indent="-342900">
              <a:buFont typeface="Arial" panose="020B0604020202020204" pitchFamily="34" charset="0"/>
              <a:buChar char="•"/>
            </a:pPr>
            <a:r>
              <a:rPr lang="en-GB" sz="2400" b="1" dirty="0">
                <a:solidFill>
                  <a:schemeClr val="tx1"/>
                </a:solidFill>
                <a:latin typeface="Arial" panose="020B0604020202020204" pitchFamily="34" charset="0"/>
                <a:cs typeface="Arial" panose="020B0604020202020204" pitchFamily="34" charset="0"/>
              </a:rPr>
              <a:t>Squash &amp; Tennis courts </a:t>
            </a:r>
          </a:p>
          <a:p>
            <a:pPr marL="285679" indent="-285679">
              <a:buFont typeface="Arial" panose="020B0604020202020204" pitchFamily="34" charset="0"/>
              <a:buChar char="•"/>
            </a:pPr>
            <a:r>
              <a:rPr lang="en-PK" sz="2400" b="1" dirty="0">
                <a:solidFill>
                  <a:prstClr val="black"/>
                </a:solidFill>
                <a:latin typeface="Arial" panose="020B0604020202020204" pitchFamily="34" charset="0"/>
                <a:cs typeface="Arial" panose="020B0604020202020204" pitchFamily="34" charset="0"/>
              </a:rPr>
              <a:t>Clubs &amp; societies</a:t>
            </a:r>
          </a:p>
          <a:p>
            <a:pPr marL="285679" indent="-285679">
              <a:buFont typeface="Arial" panose="020B0604020202020204" pitchFamily="34" charset="0"/>
              <a:buChar char="•"/>
            </a:pPr>
            <a:r>
              <a:rPr lang="en-PK" sz="2400" b="1" dirty="0">
                <a:solidFill>
                  <a:prstClr val="black"/>
                </a:solidFill>
                <a:latin typeface="Arial" panose="020B0604020202020204" pitchFamily="34" charset="0"/>
                <a:cs typeface="Arial" panose="020B0604020202020204" pitchFamily="34" charset="0"/>
              </a:rPr>
              <a:t>24/7 counselling &amp; advisory services </a:t>
            </a:r>
          </a:p>
          <a:p>
            <a:pPr algn="ctr"/>
            <a:endParaRPr lang="en-GB" sz="2400" b="1" dirty="0">
              <a:solidFill>
                <a:schemeClr val="bg1">
                  <a:lumMod val="95000"/>
                </a:schemeClr>
              </a:solidFill>
            </a:endParaRPr>
          </a:p>
        </p:txBody>
      </p:sp>
      <p:pic>
        <p:nvPicPr>
          <p:cNvPr id="9" name="Picture 8">
            <a:extLst>
              <a:ext uri="{FF2B5EF4-FFF2-40B4-BE49-F238E27FC236}">
                <a16:creationId xmlns:a16="http://schemas.microsoft.com/office/drawing/2014/main" id="{6A9D1A4A-A5D5-0DE7-F6EC-F580EB4328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1577" y="0"/>
            <a:ext cx="1180842" cy="930898"/>
          </a:xfrm>
          <a:prstGeom prst="rect">
            <a:avLst/>
          </a:prstGeom>
        </p:spPr>
      </p:pic>
      <p:sp>
        <p:nvSpPr>
          <p:cNvPr id="7" name="Rectangle 6">
            <a:extLst>
              <a:ext uri="{FF2B5EF4-FFF2-40B4-BE49-F238E27FC236}">
                <a16:creationId xmlns:a16="http://schemas.microsoft.com/office/drawing/2014/main" id="{610FB7DF-8F7D-DB18-D401-6FD1BF64E104}"/>
              </a:ext>
            </a:extLst>
          </p:cNvPr>
          <p:cNvSpPr/>
          <p:nvPr/>
        </p:nvSpPr>
        <p:spPr>
          <a:xfrm>
            <a:off x="0" y="7263968"/>
            <a:ext cx="12192000" cy="227974"/>
          </a:xfrm>
          <a:prstGeom prst="rect">
            <a:avLst/>
          </a:prstGeom>
          <a:solidFill>
            <a:srgbClr val="F0C80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37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3757" b="22000"/>
          <a:stretch/>
        </p:blipFill>
        <p:spPr>
          <a:xfrm>
            <a:off x="1588" y="-44815"/>
            <a:ext cx="12188825" cy="4405973"/>
          </a:xfrm>
          <a:prstGeom prst="rect">
            <a:avLst/>
          </a:prstGeom>
        </p:spPr>
      </p:pic>
      <p:sp>
        <p:nvSpPr>
          <p:cNvPr id="3" name="Rectangle 2">
            <a:extLst>
              <a:ext uri="{FF2B5EF4-FFF2-40B4-BE49-F238E27FC236}">
                <a16:creationId xmlns:a16="http://schemas.microsoft.com/office/drawing/2014/main" id="{2C813A83-4CF3-4942-8C24-169E11C40466}"/>
              </a:ext>
            </a:extLst>
          </p:cNvPr>
          <p:cNvSpPr/>
          <p:nvPr/>
        </p:nvSpPr>
        <p:spPr>
          <a:xfrm>
            <a:off x="1588" y="-52053"/>
            <a:ext cx="12188825" cy="4413210"/>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BCDEA61-C62A-43A2-AA74-809E2658EB7C}"/>
              </a:ext>
            </a:extLst>
          </p:cNvPr>
          <p:cNvSpPr txBox="1">
            <a:spLocks/>
          </p:cNvSpPr>
          <p:nvPr/>
        </p:nvSpPr>
        <p:spPr>
          <a:xfrm>
            <a:off x="3872649" y="2393556"/>
            <a:ext cx="5755230" cy="1107707"/>
          </a:xfrm>
          <a:prstGeom prst="rect">
            <a:avLst/>
          </a:prstGeom>
          <a:effectLst>
            <a:outerShdw blurRad="50800" dist="38100" dir="5400000" algn="t" rotWithShape="0">
              <a:prstClr val="black">
                <a:alpha val="40000"/>
              </a:prstClr>
            </a:outerShdw>
          </a:effectLst>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lnSpc>
                <a:spcPct val="100000"/>
              </a:lnSpc>
              <a:defRPr/>
            </a:pPr>
            <a:r>
              <a:rPr lang="en-US" sz="7198" b="1">
                <a:ln w="10160">
                  <a:solidFill>
                    <a:schemeClr val="accent5"/>
                  </a:solidFill>
                  <a:prstDash val="solid"/>
                </a:ln>
                <a:solidFill>
                  <a:srgbClr val="FFFFFF"/>
                </a:solidFill>
                <a:effectLst>
                  <a:outerShdw blurRad="38100" dist="22860" dir="5400000" algn="tl" rotWithShape="0">
                    <a:srgbClr val="000000">
                      <a:alpha val="30000"/>
                    </a:srgbClr>
                  </a:outerShdw>
                </a:effectLst>
                <a:ea typeface="Segoe UI" panose="020B0502040204020203" pitchFamily="34" charset="0"/>
                <a:cs typeface="Calibri" panose="020F0502020204030204" pitchFamily="34" charset="0"/>
              </a:rPr>
              <a:t>THANK YOU</a:t>
            </a:r>
          </a:p>
        </p:txBody>
      </p:sp>
      <p:sp>
        <p:nvSpPr>
          <p:cNvPr id="7" name="Diamond 6">
            <a:extLst>
              <a:ext uri="{FF2B5EF4-FFF2-40B4-BE49-F238E27FC236}">
                <a16:creationId xmlns:a16="http://schemas.microsoft.com/office/drawing/2014/main" id="{AFBA4B1A-59E0-42F9-8062-FE9B4E00A99F}"/>
              </a:ext>
            </a:extLst>
          </p:cNvPr>
          <p:cNvSpPr/>
          <p:nvPr/>
        </p:nvSpPr>
        <p:spPr>
          <a:xfrm>
            <a:off x="2794862" y="1828939"/>
            <a:ext cx="1685409" cy="2236936"/>
          </a:xfrm>
          <a:custGeom>
            <a:avLst/>
            <a:gdLst>
              <a:gd name="connsiteX0" fmla="*/ 0 w 3225800"/>
              <a:gd name="connsiteY0" fmla="*/ 1612900 h 3225800"/>
              <a:gd name="connsiteX1" fmla="*/ 1612900 w 3225800"/>
              <a:gd name="connsiteY1" fmla="*/ 0 h 3225800"/>
              <a:gd name="connsiteX2" fmla="*/ 3225800 w 3225800"/>
              <a:gd name="connsiteY2" fmla="*/ 1612900 h 3225800"/>
              <a:gd name="connsiteX3" fmla="*/ 1612900 w 3225800"/>
              <a:gd name="connsiteY3" fmla="*/ 3225800 h 3225800"/>
              <a:gd name="connsiteX4" fmla="*/ 0 w 3225800"/>
              <a:gd name="connsiteY4" fmla="*/ 1612900 h 3225800"/>
              <a:gd name="connsiteX0" fmla="*/ 0 w 3225800"/>
              <a:gd name="connsiteY0" fmla="*/ 1612900 h 3225800"/>
              <a:gd name="connsiteX1" fmla="*/ 1612900 w 3225800"/>
              <a:gd name="connsiteY1" fmla="*/ 0 h 3225800"/>
              <a:gd name="connsiteX2" fmla="*/ 2430463 w 3225800"/>
              <a:gd name="connsiteY2" fmla="*/ 817563 h 3225800"/>
              <a:gd name="connsiteX3" fmla="*/ 3225800 w 3225800"/>
              <a:gd name="connsiteY3" fmla="*/ 1612900 h 3225800"/>
              <a:gd name="connsiteX4" fmla="*/ 1612900 w 3225800"/>
              <a:gd name="connsiteY4" fmla="*/ 3225800 h 3225800"/>
              <a:gd name="connsiteX5" fmla="*/ 0 w 3225800"/>
              <a:gd name="connsiteY5" fmla="*/ 1612900 h 3225800"/>
              <a:gd name="connsiteX0" fmla="*/ 0 w 3225800"/>
              <a:gd name="connsiteY0" fmla="*/ 1612900 h 3225800"/>
              <a:gd name="connsiteX1" fmla="*/ 1612900 w 3225800"/>
              <a:gd name="connsiteY1" fmla="*/ 0 h 3225800"/>
              <a:gd name="connsiteX2" fmla="*/ 2430463 w 3225800"/>
              <a:gd name="connsiteY2" fmla="*/ 817563 h 3225800"/>
              <a:gd name="connsiteX3" fmla="*/ 3225800 w 3225800"/>
              <a:gd name="connsiteY3" fmla="*/ 1612900 h 3225800"/>
              <a:gd name="connsiteX4" fmla="*/ 2430463 w 3225800"/>
              <a:gd name="connsiteY4" fmla="*/ 2413000 h 3225800"/>
              <a:gd name="connsiteX5" fmla="*/ 1612900 w 3225800"/>
              <a:gd name="connsiteY5" fmla="*/ 3225800 h 3225800"/>
              <a:gd name="connsiteX6" fmla="*/ 0 w 3225800"/>
              <a:gd name="connsiteY6" fmla="*/ 1612900 h 3225800"/>
              <a:gd name="connsiteX0" fmla="*/ 3225800 w 3317240"/>
              <a:gd name="connsiteY0" fmla="*/ 1612900 h 3225800"/>
              <a:gd name="connsiteX1" fmla="*/ 2430463 w 3317240"/>
              <a:gd name="connsiteY1" fmla="*/ 2413000 h 3225800"/>
              <a:gd name="connsiteX2" fmla="*/ 1612900 w 3317240"/>
              <a:gd name="connsiteY2" fmla="*/ 3225800 h 3225800"/>
              <a:gd name="connsiteX3" fmla="*/ 0 w 3317240"/>
              <a:gd name="connsiteY3" fmla="*/ 1612900 h 3225800"/>
              <a:gd name="connsiteX4" fmla="*/ 1612900 w 3317240"/>
              <a:gd name="connsiteY4" fmla="*/ 0 h 3225800"/>
              <a:gd name="connsiteX5" fmla="*/ 2430463 w 3317240"/>
              <a:gd name="connsiteY5" fmla="*/ 817563 h 3225800"/>
              <a:gd name="connsiteX6" fmla="*/ 3317240 w 3317240"/>
              <a:gd name="connsiteY6" fmla="*/ 1704340 h 3225800"/>
              <a:gd name="connsiteX0" fmla="*/ 2430463 w 3317240"/>
              <a:gd name="connsiteY0" fmla="*/ 2413000 h 3225800"/>
              <a:gd name="connsiteX1" fmla="*/ 1612900 w 3317240"/>
              <a:gd name="connsiteY1" fmla="*/ 3225800 h 3225800"/>
              <a:gd name="connsiteX2" fmla="*/ 0 w 3317240"/>
              <a:gd name="connsiteY2" fmla="*/ 1612900 h 3225800"/>
              <a:gd name="connsiteX3" fmla="*/ 1612900 w 3317240"/>
              <a:gd name="connsiteY3" fmla="*/ 0 h 3225800"/>
              <a:gd name="connsiteX4" fmla="*/ 2430463 w 3317240"/>
              <a:gd name="connsiteY4" fmla="*/ 817563 h 3225800"/>
              <a:gd name="connsiteX5" fmla="*/ 3317240 w 3317240"/>
              <a:gd name="connsiteY5" fmla="*/ 1704340 h 3225800"/>
              <a:gd name="connsiteX0" fmla="*/ 2430463 w 2430463"/>
              <a:gd name="connsiteY0" fmla="*/ 2413000 h 3225800"/>
              <a:gd name="connsiteX1" fmla="*/ 1612900 w 2430463"/>
              <a:gd name="connsiteY1" fmla="*/ 3225800 h 3225800"/>
              <a:gd name="connsiteX2" fmla="*/ 0 w 2430463"/>
              <a:gd name="connsiteY2" fmla="*/ 1612900 h 3225800"/>
              <a:gd name="connsiteX3" fmla="*/ 1612900 w 2430463"/>
              <a:gd name="connsiteY3" fmla="*/ 0 h 3225800"/>
              <a:gd name="connsiteX4" fmla="*/ 2430463 w 2430463"/>
              <a:gd name="connsiteY4" fmla="*/ 817563 h 322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463" h="3225800">
                <a:moveTo>
                  <a:pt x="2430463" y="2413000"/>
                </a:moveTo>
                <a:lnTo>
                  <a:pt x="1612900" y="3225800"/>
                </a:lnTo>
                <a:lnTo>
                  <a:pt x="0" y="1612900"/>
                </a:lnTo>
                <a:lnTo>
                  <a:pt x="1612900" y="0"/>
                </a:lnTo>
                <a:lnTo>
                  <a:pt x="2430463" y="817563"/>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6">
            <a:extLst>
              <a:ext uri="{FF2B5EF4-FFF2-40B4-BE49-F238E27FC236}">
                <a16:creationId xmlns:a16="http://schemas.microsoft.com/office/drawing/2014/main" id="{4F0CA98B-3337-4AC3-8305-ED6C9C731FFB}"/>
              </a:ext>
            </a:extLst>
          </p:cNvPr>
          <p:cNvSpPr/>
          <p:nvPr/>
        </p:nvSpPr>
        <p:spPr>
          <a:xfrm>
            <a:off x="3051970" y="1828939"/>
            <a:ext cx="1685409" cy="2236936"/>
          </a:xfrm>
          <a:custGeom>
            <a:avLst/>
            <a:gdLst>
              <a:gd name="connsiteX0" fmla="*/ 0 w 3225800"/>
              <a:gd name="connsiteY0" fmla="*/ 1612900 h 3225800"/>
              <a:gd name="connsiteX1" fmla="*/ 1612900 w 3225800"/>
              <a:gd name="connsiteY1" fmla="*/ 0 h 3225800"/>
              <a:gd name="connsiteX2" fmla="*/ 3225800 w 3225800"/>
              <a:gd name="connsiteY2" fmla="*/ 1612900 h 3225800"/>
              <a:gd name="connsiteX3" fmla="*/ 1612900 w 3225800"/>
              <a:gd name="connsiteY3" fmla="*/ 3225800 h 3225800"/>
              <a:gd name="connsiteX4" fmla="*/ 0 w 3225800"/>
              <a:gd name="connsiteY4" fmla="*/ 1612900 h 3225800"/>
              <a:gd name="connsiteX0" fmla="*/ 0 w 3225800"/>
              <a:gd name="connsiteY0" fmla="*/ 1612900 h 3225800"/>
              <a:gd name="connsiteX1" fmla="*/ 1612900 w 3225800"/>
              <a:gd name="connsiteY1" fmla="*/ 0 h 3225800"/>
              <a:gd name="connsiteX2" fmla="*/ 2430463 w 3225800"/>
              <a:gd name="connsiteY2" fmla="*/ 817563 h 3225800"/>
              <a:gd name="connsiteX3" fmla="*/ 3225800 w 3225800"/>
              <a:gd name="connsiteY3" fmla="*/ 1612900 h 3225800"/>
              <a:gd name="connsiteX4" fmla="*/ 1612900 w 3225800"/>
              <a:gd name="connsiteY4" fmla="*/ 3225800 h 3225800"/>
              <a:gd name="connsiteX5" fmla="*/ 0 w 3225800"/>
              <a:gd name="connsiteY5" fmla="*/ 1612900 h 3225800"/>
              <a:gd name="connsiteX0" fmla="*/ 0 w 3225800"/>
              <a:gd name="connsiteY0" fmla="*/ 1612900 h 3225800"/>
              <a:gd name="connsiteX1" fmla="*/ 1612900 w 3225800"/>
              <a:gd name="connsiteY1" fmla="*/ 0 h 3225800"/>
              <a:gd name="connsiteX2" fmla="*/ 2430463 w 3225800"/>
              <a:gd name="connsiteY2" fmla="*/ 817563 h 3225800"/>
              <a:gd name="connsiteX3" fmla="*/ 3225800 w 3225800"/>
              <a:gd name="connsiteY3" fmla="*/ 1612900 h 3225800"/>
              <a:gd name="connsiteX4" fmla="*/ 2430463 w 3225800"/>
              <a:gd name="connsiteY4" fmla="*/ 2413000 h 3225800"/>
              <a:gd name="connsiteX5" fmla="*/ 1612900 w 3225800"/>
              <a:gd name="connsiteY5" fmla="*/ 3225800 h 3225800"/>
              <a:gd name="connsiteX6" fmla="*/ 0 w 3225800"/>
              <a:gd name="connsiteY6" fmla="*/ 1612900 h 3225800"/>
              <a:gd name="connsiteX0" fmla="*/ 3225800 w 3317240"/>
              <a:gd name="connsiteY0" fmla="*/ 1612900 h 3225800"/>
              <a:gd name="connsiteX1" fmla="*/ 2430463 w 3317240"/>
              <a:gd name="connsiteY1" fmla="*/ 2413000 h 3225800"/>
              <a:gd name="connsiteX2" fmla="*/ 1612900 w 3317240"/>
              <a:gd name="connsiteY2" fmla="*/ 3225800 h 3225800"/>
              <a:gd name="connsiteX3" fmla="*/ 0 w 3317240"/>
              <a:gd name="connsiteY3" fmla="*/ 1612900 h 3225800"/>
              <a:gd name="connsiteX4" fmla="*/ 1612900 w 3317240"/>
              <a:gd name="connsiteY4" fmla="*/ 0 h 3225800"/>
              <a:gd name="connsiteX5" fmla="*/ 2430463 w 3317240"/>
              <a:gd name="connsiteY5" fmla="*/ 817563 h 3225800"/>
              <a:gd name="connsiteX6" fmla="*/ 3317240 w 3317240"/>
              <a:gd name="connsiteY6" fmla="*/ 1704340 h 3225800"/>
              <a:gd name="connsiteX0" fmla="*/ 2430463 w 3317240"/>
              <a:gd name="connsiteY0" fmla="*/ 2413000 h 3225800"/>
              <a:gd name="connsiteX1" fmla="*/ 1612900 w 3317240"/>
              <a:gd name="connsiteY1" fmla="*/ 3225800 h 3225800"/>
              <a:gd name="connsiteX2" fmla="*/ 0 w 3317240"/>
              <a:gd name="connsiteY2" fmla="*/ 1612900 h 3225800"/>
              <a:gd name="connsiteX3" fmla="*/ 1612900 w 3317240"/>
              <a:gd name="connsiteY3" fmla="*/ 0 h 3225800"/>
              <a:gd name="connsiteX4" fmla="*/ 2430463 w 3317240"/>
              <a:gd name="connsiteY4" fmla="*/ 817563 h 3225800"/>
              <a:gd name="connsiteX5" fmla="*/ 3317240 w 3317240"/>
              <a:gd name="connsiteY5" fmla="*/ 1704340 h 3225800"/>
              <a:gd name="connsiteX0" fmla="*/ 2430463 w 2430463"/>
              <a:gd name="connsiteY0" fmla="*/ 2413000 h 3225800"/>
              <a:gd name="connsiteX1" fmla="*/ 1612900 w 2430463"/>
              <a:gd name="connsiteY1" fmla="*/ 3225800 h 3225800"/>
              <a:gd name="connsiteX2" fmla="*/ 0 w 2430463"/>
              <a:gd name="connsiteY2" fmla="*/ 1612900 h 3225800"/>
              <a:gd name="connsiteX3" fmla="*/ 1612900 w 2430463"/>
              <a:gd name="connsiteY3" fmla="*/ 0 h 3225800"/>
              <a:gd name="connsiteX4" fmla="*/ 2430463 w 2430463"/>
              <a:gd name="connsiteY4" fmla="*/ 817563 h 322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463" h="3225800">
                <a:moveTo>
                  <a:pt x="2430463" y="2413000"/>
                </a:moveTo>
                <a:lnTo>
                  <a:pt x="1612900" y="3225800"/>
                </a:lnTo>
                <a:lnTo>
                  <a:pt x="0" y="1612900"/>
                </a:lnTo>
                <a:lnTo>
                  <a:pt x="1612900" y="0"/>
                </a:lnTo>
                <a:lnTo>
                  <a:pt x="2430463" y="817563"/>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679" y="4413935"/>
            <a:ext cx="1907121" cy="1525697"/>
          </a:xfrm>
          <a:prstGeom prst="rect">
            <a:avLst/>
          </a:prstGeom>
        </p:spPr>
      </p:pic>
      <p:pic>
        <p:nvPicPr>
          <p:cNvPr id="12" name="Picture 11"/>
          <p:cNvPicPr>
            <a:picLocks noChangeAspect="1"/>
          </p:cNvPicPr>
          <p:nvPr/>
        </p:nvPicPr>
        <p:blipFill>
          <a:blip r:embed="rId4"/>
          <a:stretch>
            <a:fillRect/>
          </a:stretch>
        </p:blipFill>
        <p:spPr>
          <a:xfrm>
            <a:off x="3340992" y="6049933"/>
            <a:ext cx="5814736" cy="292424"/>
          </a:xfrm>
          <a:prstGeom prst="rect">
            <a:avLst/>
          </a:prstGeom>
        </p:spPr>
      </p:pic>
      <p:sp>
        <p:nvSpPr>
          <p:cNvPr id="10" name="Rectangle 9">
            <a:extLst>
              <a:ext uri="{FF2B5EF4-FFF2-40B4-BE49-F238E27FC236}">
                <a16:creationId xmlns:a16="http://schemas.microsoft.com/office/drawing/2014/main" id="{027FE1C9-4675-6A31-73EF-BAC59B3BAA9C}"/>
              </a:ext>
            </a:extLst>
          </p:cNvPr>
          <p:cNvSpPr/>
          <p:nvPr/>
        </p:nvSpPr>
        <p:spPr>
          <a:xfrm>
            <a:off x="-7144" y="6617240"/>
            <a:ext cx="12192000" cy="227974"/>
          </a:xfrm>
          <a:prstGeom prst="rect">
            <a:avLst/>
          </a:prstGeom>
          <a:solidFill>
            <a:srgbClr val="F0C80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378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2E1B3D-3021-FF33-1D10-373AFDB3CE76}"/>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3</a:t>
            </a:fld>
            <a:endParaRPr lang="en-US">
              <a:solidFill>
                <a:srgbClr val="000000">
                  <a:tint val="75000"/>
                </a:srgbClr>
              </a:solidFill>
            </a:endParaRPr>
          </a:p>
        </p:txBody>
      </p:sp>
      <p:pic>
        <p:nvPicPr>
          <p:cNvPr id="3" name="Picture 2">
            <a:extLst>
              <a:ext uri="{FF2B5EF4-FFF2-40B4-BE49-F238E27FC236}">
                <a16:creationId xmlns:a16="http://schemas.microsoft.com/office/drawing/2014/main" id="{7BA3DACE-734F-B305-2E73-BB3C6EEE9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64865"/>
            <a:ext cx="12188825" cy="6987731"/>
          </a:xfrm>
          <a:prstGeom prst="rect">
            <a:avLst/>
          </a:prstGeom>
        </p:spPr>
      </p:pic>
    </p:spTree>
    <p:extLst>
      <p:ext uri="{BB962C8B-B14F-4D97-AF65-F5344CB8AC3E}">
        <p14:creationId xmlns:p14="http://schemas.microsoft.com/office/powerpoint/2010/main" val="391734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4230DE-F071-5542-5FB7-F8158F678801}"/>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4</a:t>
            </a:fld>
            <a:endParaRPr lang="en-US">
              <a:solidFill>
                <a:srgbClr val="000000">
                  <a:tint val="75000"/>
                </a:srgbClr>
              </a:solidFill>
            </a:endParaRPr>
          </a:p>
        </p:txBody>
      </p:sp>
      <p:pic>
        <p:nvPicPr>
          <p:cNvPr id="6" name="Picture 5">
            <a:extLst>
              <a:ext uri="{FF2B5EF4-FFF2-40B4-BE49-F238E27FC236}">
                <a16:creationId xmlns:a16="http://schemas.microsoft.com/office/drawing/2014/main" id="{EF9C3599-6AEA-D2D4-3FA8-0DFC7B2C3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77732"/>
            <a:ext cx="12188825" cy="7013463"/>
          </a:xfrm>
          <a:prstGeom prst="rect">
            <a:avLst/>
          </a:prstGeom>
        </p:spPr>
      </p:pic>
      <p:sp>
        <p:nvSpPr>
          <p:cNvPr id="9" name="Content Placeholder 7">
            <a:extLst>
              <a:ext uri="{FF2B5EF4-FFF2-40B4-BE49-F238E27FC236}">
                <a16:creationId xmlns:a16="http://schemas.microsoft.com/office/drawing/2014/main" id="{3D2AFCA1-AA4D-8C8B-5A89-D209128CFA1D}"/>
              </a:ext>
            </a:extLst>
          </p:cNvPr>
          <p:cNvSpPr txBox="1">
            <a:spLocks/>
          </p:cNvSpPr>
          <p:nvPr/>
        </p:nvSpPr>
        <p:spPr bwMode="auto">
          <a:xfrm>
            <a:off x="118356" y="2166899"/>
            <a:ext cx="5251299" cy="4018749"/>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0768" tIns="40387" rIns="80768" bIns="40387" numCol="1" anchor="t" anchorCtr="0" compatLnSpc="1">
            <a:prstTxWarp prst="textNoShape">
              <a:avLst/>
            </a:prstTxWarp>
          </a:bodyPr>
          <a:lstStyle>
            <a:lvl1pPr marL="296929" indent="-296929" algn="l" rtl="0" eaLnBrk="0" fontAlgn="base" hangingPunct="0">
              <a:spcBef>
                <a:spcPct val="20000"/>
              </a:spcBef>
              <a:spcAft>
                <a:spcPct val="0"/>
              </a:spcAft>
              <a:buChar char="•"/>
              <a:defRPr sz="2800">
                <a:solidFill>
                  <a:schemeClr val="tx1"/>
                </a:solidFill>
                <a:latin typeface="+mn-lt"/>
                <a:ea typeface="+mn-ea"/>
                <a:cs typeface="+mn-cs"/>
              </a:defRPr>
            </a:lvl1pPr>
            <a:lvl2pPr marL="651552" indent="-246267" algn="l" rtl="0" eaLnBrk="0" fontAlgn="base" hangingPunct="0">
              <a:spcBef>
                <a:spcPct val="20000"/>
              </a:spcBef>
              <a:spcAft>
                <a:spcPct val="0"/>
              </a:spcAft>
              <a:buChar char="–"/>
              <a:defRPr sz="2500">
                <a:solidFill>
                  <a:schemeClr val="tx1"/>
                </a:solidFill>
                <a:latin typeface="+mn-lt"/>
              </a:defRPr>
            </a:lvl2pPr>
            <a:lvl3pPr marL="1004770" indent="-195606" algn="l" rtl="0" eaLnBrk="0" fontAlgn="base" hangingPunct="0">
              <a:spcBef>
                <a:spcPct val="20000"/>
              </a:spcBef>
              <a:spcAft>
                <a:spcPct val="0"/>
              </a:spcAft>
              <a:buChar char="•"/>
              <a:defRPr sz="2100">
                <a:solidFill>
                  <a:schemeClr val="tx1"/>
                </a:solidFill>
                <a:latin typeface="+mn-lt"/>
              </a:defRPr>
            </a:lvl3pPr>
            <a:lvl4pPr marL="1410054" indent="-195606" algn="l" rtl="0" eaLnBrk="0" fontAlgn="base" hangingPunct="0">
              <a:spcBef>
                <a:spcPct val="20000"/>
              </a:spcBef>
              <a:spcAft>
                <a:spcPct val="0"/>
              </a:spcAft>
              <a:buChar char="–"/>
              <a:defRPr sz="1800">
                <a:solidFill>
                  <a:schemeClr val="tx1"/>
                </a:solidFill>
                <a:latin typeface="+mn-lt"/>
              </a:defRPr>
            </a:lvl4pPr>
            <a:lvl5pPr marL="1812525" indent="-195606" algn="l" rtl="0" eaLnBrk="0" fontAlgn="base" hangingPunct="0">
              <a:spcBef>
                <a:spcPct val="20000"/>
              </a:spcBef>
              <a:spcAft>
                <a:spcPct val="0"/>
              </a:spcAft>
              <a:buChar char="»"/>
              <a:defRPr sz="1800">
                <a:solidFill>
                  <a:schemeClr val="tx1"/>
                </a:solidFill>
                <a:latin typeface="+mn-lt"/>
              </a:defRPr>
            </a:lvl5pPr>
            <a:lvl6pPr marL="2221666" indent="-201965" algn="l" rtl="0" fontAlgn="base">
              <a:spcBef>
                <a:spcPct val="20000"/>
              </a:spcBef>
              <a:spcAft>
                <a:spcPct val="0"/>
              </a:spcAft>
              <a:buChar char="»"/>
              <a:defRPr sz="1800">
                <a:solidFill>
                  <a:schemeClr val="tx1"/>
                </a:solidFill>
                <a:latin typeface="+mn-lt"/>
              </a:defRPr>
            </a:lvl6pPr>
            <a:lvl7pPr marL="2625611" indent="-201965" algn="l" rtl="0" fontAlgn="base">
              <a:spcBef>
                <a:spcPct val="20000"/>
              </a:spcBef>
              <a:spcAft>
                <a:spcPct val="0"/>
              </a:spcAft>
              <a:buChar char="»"/>
              <a:defRPr sz="1800">
                <a:solidFill>
                  <a:schemeClr val="tx1"/>
                </a:solidFill>
                <a:latin typeface="+mn-lt"/>
              </a:defRPr>
            </a:lvl7pPr>
            <a:lvl8pPr marL="3029553" indent="-201965" algn="l" rtl="0" fontAlgn="base">
              <a:spcBef>
                <a:spcPct val="20000"/>
              </a:spcBef>
              <a:spcAft>
                <a:spcPct val="0"/>
              </a:spcAft>
              <a:buChar char="»"/>
              <a:defRPr sz="1800">
                <a:solidFill>
                  <a:schemeClr val="tx1"/>
                </a:solidFill>
                <a:latin typeface="+mn-lt"/>
              </a:defRPr>
            </a:lvl8pPr>
            <a:lvl9pPr marL="3433488" indent="-201965" algn="l" rtl="0" fontAlgn="base">
              <a:spcBef>
                <a:spcPct val="20000"/>
              </a:spcBef>
              <a:spcAft>
                <a:spcPct val="0"/>
              </a:spcAft>
              <a:buChar char="»"/>
              <a:defRPr sz="1800">
                <a:solidFill>
                  <a:schemeClr val="tx1"/>
                </a:solidFill>
                <a:latin typeface="+mn-lt"/>
              </a:defRPr>
            </a:lvl9pPr>
          </a:lstStyle>
          <a:p>
            <a:pPr>
              <a:buSzPct val="80000"/>
              <a:buFont typeface="Wingdings" panose="05000000000000000000" pitchFamily="2" charset="2"/>
              <a:buChar char="q"/>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Ranked</a:t>
            </a:r>
            <a:r>
              <a:rPr lang="en-US" sz="1800" b="1" dirty="0">
                <a:solidFill>
                  <a:srgbClr val="FFC000"/>
                </a:solidFill>
                <a:latin typeface="Segoe UI Semibold" panose="020B0702040204020203" pitchFamily="34" charset="0"/>
                <a:ea typeface="Tahoma" panose="020B0604030504040204" pitchFamily="34" charset="0"/>
                <a:cs typeface="Segoe UI Semibold" panose="020B0702040204020203" pitchFamily="34" charset="0"/>
              </a:rPr>
              <a:t> </a:t>
            </a:r>
            <a:r>
              <a:rPr lang="en-US" sz="1800" b="1" dirty="0">
                <a:solidFill>
                  <a:srgbClr val="C00000"/>
                </a:solidFill>
                <a:latin typeface="Segoe UI Semibold" panose="020B0702040204020203" pitchFamily="34" charset="0"/>
                <a:ea typeface="Tahoma" panose="020B0604030504040204" pitchFamily="34" charset="0"/>
                <a:cs typeface="Segoe UI Semibold" panose="020B0702040204020203" pitchFamily="34" charset="0"/>
              </a:rPr>
              <a:t>#1 </a:t>
            </a:r>
            <a:r>
              <a:rPr lang="en-US" sz="1800" b="1" dirty="0">
                <a:latin typeface="Segoe UI Semibold" panose="020B0702040204020203" pitchFamily="34" charset="0"/>
                <a:ea typeface="Tahoma" panose="020B0604030504040204" pitchFamily="34" charset="0"/>
                <a:cs typeface="Segoe UI Semibold" panose="020B0702040204020203" pitchFamily="34" charset="0"/>
              </a:rPr>
              <a:t>in Pakistan in </a:t>
            </a:r>
            <a:r>
              <a:rPr lang="en-US" sz="1800" b="1" dirty="0">
                <a:solidFill>
                  <a:srgbClr val="C00000"/>
                </a:solidFill>
                <a:latin typeface="Segoe UI Semibold" panose="020B0702040204020203" pitchFamily="34" charset="0"/>
                <a:ea typeface="Tahoma" panose="020B0604030504040204" pitchFamily="34" charset="0"/>
                <a:cs typeface="Segoe UI Semibold" panose="020B0702040204020203" pitchFamily="34" charset="0"/>
              </a:rPr>
              <a:t>9 SDGs</a:t>
            </a:r>
          </a:p>
          <a:p>
            <a:pPr marL="697523" lvl="1" indent="-342900">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6: Clean Water &amp; Sanitation</a:t>
            </a:r>
          </a:p>
          <a:p>
            <a:pPr marL="697523" lvl="1" indent="-342900">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7: Affordable &amp; Clean Energy </a:t>
            </a:r>
          </a:p>
          <a:p>
            <a:pPr marL="697523" lvl="1" indent="-342900">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9: Industry, Innovation &amp; Infrastructure</a:t>
            </a:r>
          </a:p>
          <a:p>
            <a:pPr marL="697523" lvl="1" indent="-342900">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11: Sustainable Cities &amp; Communities</a:t>
            </a:r>
          </a:p>
          <a:p>
            <a:pPr marL="697523" lvl="1" indent="-342900">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12: Responsible Consumption</a:t>
            </a:r>
          </a:p>
          <a:p>
            <a:pPr marL="697523" lvl="1" indent="-342900">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14: Life below Water</a:t>
            </a:r>
          </a:p>
          <a:p>
            <a:pPr marL="697523" lvl="1" indent="-342900">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15: Life on Land</a:t>
            </a:r>
          </a:p>
          <a:p>
            <a:pPr marL="697523" lvl="1" indent="-342900">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16: Peace, Justice &amp; Strong Institutions </a:t>
            </a:r>
          </a:p>
          <a:p>
            <a:pPr marL="697523" lvl="1" indent="-342900">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17: Partnership for Goals</a:t>
            </a:r>
          </a:p>
        </p:txBody>
      </p:sp>
      <p:sp>
        <p:nvSpPr>
          <p:cNvPr id="10" name="Content Placeholder 7">
            <a:extLst>
              <a:ext uri="{FF2B5EF4-FFF2-40B4-BE49-F238E27FC236}">
                <a16:creationId xmlns:a16="http://schemas.microsoft.com/office/drawing/2014/main" id="{E411B002-27FB-849E-27CE-D9A683248DF6}"/>
              </a:ext>
            </a:extLst>
          </p:cNvPr>
          <p:cNvSpPr txBox="1">
            <a:spLocks/>
          </p:cNvSpPr>
          <p:nvPr/>
        </p:nvSpPr>
        <p:spPr bwMode="auto">
          <a:xfrm>
            <a:off x="5486421" y="2403567"/>
            <a:ext cx="4574768" cy="230828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0768" tIns="40387" rIns="80768" bIns="40387" numCol="1" anchor="t" anchorCtr="0" compatLnSpc="1">
            <a:prstTxWarp prst="textNoShape">
              <a:avLst/>
            </a:prstTxWarp>
          </a:bodyPr>
          <a:lstStyle>
            <a:lvl1pPr marL="296929" indent="-296929" algn="l" rtl="0" eaLnBrk="0" fontAlgn="base" hangingPunct="0">
              <a:spcBef>
                <a:spcPct val="20000"/>
              </a:spcBef>
              <a:spcAft>
                <a:spcPct val="0"/>
              </a:spcAft>
              <a:buChar char="•"/>
              <a:defRPr sz="2800">
                <a:solidFill>
                  <a:schemeClr val="tx1"/>
                </a:solidFill>
                <a:latin typeface="+mn-lt"/>
                <a:ea typeface="+mn-ea"/>
                <a:cs typeface="+mn-cs"/>
              </a:defRPr>
            </a:lvl1pPr>
            <a:lvl2pPr marL="651552" indent="-246267" algn="l" rtl="0" eaLnBrk="0" fontAlgn="base" hangingPunct="0">
              <a:spcBef>
                <a:spcPct val="20000"/>
              </a:spcBef>
              <a:spcAft>
                <a:spcPct val="0"/>
              </a:spcAft>
              <a:buChar char="–"/>
              <a:defRPr sz="2500">
                <a:solidFill>
                  <a:schemeClr val="tx1"/>
                </a:solidFill>
                <a:latin typeface="+mn-lt"/>
              </a:defRPr>
            </a:lvl2pPr>
            <a:lvl3pPr marL="1004770" indent="-195606" algn="l" rtl="0" eaLnBrk="0" fontAlgn="base" hangingPunct="0">
              <a:spcBef>
                <a:spcPct val="20000"/>
              </a:spcBef>
              <a:spcAft>
                <a:spcPct val="0"/>
              </a:spcAft>
              <a:buChar char="•"/>
              <a:defRPr sz="2100">
                <a:solidFill>
                  <a:schemeClr val="tx1"/>
                </a:solidFill>
                <a:latin typeface="+mn-lt"/>
              </a:defRPr>
            </a:lvl3pPr>
            <a:lvl4pPr marL="1410054" indent="-195606" algn="l" rtl="0" eaLnBrk="0" fontAlgn="base" hangingPunct="0">
              <a:spcBef>
                <a:spcPct val="20000"/>
              </a:spcBef>
              <a:spcAft>
                <a:spcPct val="0"/>
              </a:spcAft>
              <a:buChar char="–"/>
              <a:defRPr sz="1800">
                <a:solidFill>
                  <a:schemeClr val="tx1"/>
                </a:solidFill>
                <a:latin typeface="+mn-lt"/>
              </a:defRPr>
            </a:lvl4pPr>
            <a:lvl5pPr marL="1812525" indent="-195606" algn="l" rtl="0" eaLnBrk="0" fontAlgn="base" hangingPunct="0">
              <a:spcBef>
                <a:spcPct val="20000"/>
              </a:spcBef>
              <a:spcAft>
                <a:spcPct val="0"/>
              </a:spcAft>
              <a:buChar char="»"/>
              <a:defRPr sz="1800">
                <a:solidFill>
                  <a:schemeClr val="tx1"/>
                </a:solidFill>
                <a:latin typeface="+mn-lt"/>
              </a:defRPr>
            </a:lvl5pPr>
            <a:lvl6pPr marL="2221666" indent="-201965" algn="l" rtl="0" fontAlgn="base">
              <a:spcBef>
                <a:spcPct val="20000"/>
              </a:spcBef>
              <a:spcAft>
                <a:spcPct val="0"/>
              </a:spcAft>
              <a:buChar char="»"/>
              <a:defRPr sz="1800">
                <a:solidFill>
                  <a:schemeClr val="tx1"/>
                </a:solidFill>
                <a:latin typeface="+mn-lt"/>
              </a:defRPr>
            </a:lvl6pPr>
            <a:lvl7pPr marL="2625611" indent="-201965" algn="l" rtl="0" fontAlgn="base">
              <a:spcBef>
                <a:spcPct val="20000"/>
              </a:spcBef>
              <a:spcAft>
                <a:spcPct val="0"/>
              </a:spcAft>
              <a:buChar char="»"/>
              <a:defRPr sz="1800">
                <a:solidFill>
                  <a:schemeClr val="tx1"/>
                </a:solidFill>
                <a:latin typeface="+mn-lt"/>
              </a:defRPr>
            </a:lvl7pPr>
            <a:lvl8pPr marL="3029553" indent="-201965" algn="l" rtl="0" fontAlgn="base">
              <a:spcBef>
                <a:spcPct val="20000"/>
              </a:spcBef>
              <a:spcAft>
                <a:spcPct val="0"/>
              </a:spcAft>
              <a:buChar char="»"/>
              <a:defRPr sz="1800">
                <a:solidFill>
                  <a:schemeClr val="tx1"/>
                </a:solidFill>
                <a:latin typeface="+mn-lt"/>
              </a:defRPr>
            </a:lvl8pPr>
            <a:lvl9pPr marL="3433488" indent="-201965" algn="l" rtl="0" fontAlgn="base">
              <a:spcBef>
                <a:spcPct val="20000"/>
              </a:spcBef>
              <a:spcAft>
                <a:spcPct val="0"/>
              </a:spcAft>
              <a:buChar char="»"/>
              <a:defRPr sz="1800">
                <a:solidFill>
                  <a:schemeClr val="tx1"/>
                </a:solidFill>
                <a:latin typeface="+mn-lt"/>
              </a:defRPr>
            </a:lvl9pPr>
          </a:lstStyle>
          <a:p>
            <a:pPr>
              <a:lnSpc>
                <a:spcPct val="150000"/>
              </a:lnSpc>
              <a:buSzPct val="80000"/>
              <a:buFont typeface="Wingdings" panose="05000000000000000000" pitchFamily="2" charset="2"/>
              <a:buChar char="q"/>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Ranked</a:t>
            </a:r>
            <a:r>
              <a:rPr lang="en-US" sz="1800" b="1" dirty="0">
                <a:solidFill>
                  <a:srgbClr val="FFC000"/>
                </a:solidFill>
                <a:latin typeface="Segoe UI Semibold" panose="020B0702040204020203" pitchFamily="34" charset="0"/>
                <a:ea typeface="Tahoma" panose="020B0604030504040204" pitchFamily="34" charset="0"/>
                <a:cs typeface="Segoe UI Semibold" panose="020B0702040204020203" pitchFamily="34" charset="0"/>
              </a:rPr>
              <a:t> </a:t>
            </a:r>
            <a:r>
              <a:rPr lang="en-US" sz="1800" dirty="0">
                <a:solidFill>
                  <a:schemeClr val="accent5">
                    <a:lumMod val="75000"/>
                  </a:schemeClr>
                </a:solidFill>
                <a:latin typeface="Segoe UI Semibold" panose="020B0702040204020203" pitchFamily="34" charset="0"/>
                <a:ea typeface="Tahoma" panose="020B0604030504040204" pitchFamily="34" charset="0"/>
                <a:cs typeface="Segoe UI Semibold" panose="020B0702040204020203" pitchFamily="34" charset="0"/>
              </a:rPr>
              <a:t>#2</a:t>
            </a:r>
            <a:r>
              <a:rPr lang="en-US" sz="1800" dirty="0">
                <a:solidFill>
                  <a:prstClr val="white"/>
                </a:solidFill>
                <a:latin typeface="Segoe UI Semibold" panose="020B0702040204020203" pitchFamily="34" charset="0"/>
                <a:ea typeface="Tahoma" panose="020B0604030504040204" pitchFamily="34" charset="0"/>
                <a:cs typeface="Segoe UI Semibold" panose="020B0702040204020203" pitchFamily="34" charset="0"/>
              </a:rPr>
              <a:t> </a:t>
            </a:r>
            <a:r>
              <a:rPr lang="en-US" sz="1800" b="1" dirty="0">
                <a:latin typeface="Segoe UI Semibold" panose="020B0702040204020203" pitchFamily="34" charset="0"/>
                <a:ea typeface="Tahoma" panose="020B0604030504040204" pitchFamily="34" charset="0"/>
                <a:cs typeface="Segoe UI Semibold" panose="020B0702040204020203" pitchFamily="34" charset="0"/>
              </a:rPr>
              <a:t>in Pakistan in </a:t>
            </a:r>
            <a:r>
              <a:rPr lang="en-US" sz="1800" b="1" dirty="0">
                <a:solidFill>
                  <a:schemeClr val="accent5">
                    <a:lumMod val="75000"/>
                  </a:schemeClr>
                </a:solidFill>
                <a:latin typeface="Segoe UI Semibold" panose="020B0702040204020203" pitchFamily="34" charset="0"/>
                <a:ea typeface="Tahoma" panose="020B0604030504040204" pitchFamily="34" charset="0"/>
                <a:cs typeface="Segoe UI Semibold" panose="020B0702040204020203" pitchFamily="34" charset="0"/>
              </a:rPr>
              <a:t>2 SDGs</a:t>
            </a:r>
          </a:p>
          <a:p>
            <a:pPr marL="526073" lvl="1" indent="-171450">
              <a:spcBef>
                <a:spcPct val="30000"/>
              </a:spcBef>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8: Decent Work &amp; Economic Growth</a:t>
            </a:r>
          </a:p>
          <a:p>
            <a:pPr marL="526073" lvl="1" indent="-171450">
              <a:buSzPct val="75000"/>
              <a:buFont typeface="Wingdings" panose="05000000000000000000" pitchFamily="2" charset="2"/>
              <a:buChar char="ü"/>
              <a:defRPr/>
            </a:pPr>
            <a:r>
              <a:rPr lang="en-US" sz="1800" b="1" dirty="0">
                <a:latin typeface="Segoe UI Semibold" panose="020B0702040204020203" pitchFamily="34" charset="0"/>
                <a:ea typeface="Tahoma" panose="020B0604030504040204" pitchFamily="34" charset="0"/>
                <a:cs typeface="Segoe UI Semibold" panose="020B0702040204020203" pitchFamily="34" charset="0"/>
              </a:rPr>
              <a:t>SDG 16: Peace, Justice &amp; Strong Institutions </a:t>
            </a:r>
          </a:p>
          <a:p>
            <a:pPr marL="526073" lvl="1" indent="-171450">
              <a:buSzPct val="75000"/>
              <a:buFont typeface="Wingdings" panose="05000000000000000000" pitchFamily="2" charset="2"/>
              <a:buChar char="ü"/>
              <a:defRPr/>
            </a:pPr>
            <a:endParaRPr lang="en-US" sz="2000" b="1" dirty="0">
              <a:solidFill>
                <a:prstClr val="white"/>
              </a:solidFill>
              <a:latin typeface="Segoe UI Semibold" panose="020B0702040204020203" pitchFamily="34" charset="0"/>
              <a:ea typeface="Tahoma" panose="020B0604030504040204" pitchFamily="34" charset="0"/>
              <a:cs typeface="Segoe UI Semibold" panose="020B0702040204020203" pitchFamily="34" charset="0"/>
            </a:endParaRPr>
          </a:p>
        </p:txBody>
      </p:sp>
      <p:sp>
        <p:nvSpPr>
          <p:cNvPr id="12" name="Rectangle 11">
            <a:extLst>
              <a:ext uri="{FF2B5EF4-FFF2-40B4-BE49-F238E27FC236}">
                <a16:creationId xmlns:a16="http://schemas.microsoft.com/office/drawing/2014/main" id="{11EAFD61-49E1-EDD0-8360-1634EA8947C5}"/>
              </a:ext>
            </a:extLst>
          </p:cNvPr>
          <p:cNvSpPr/>
          <p:nvPr/>
        </p:nvSpPr>
        <p:spPr>
          <a:xfrm>
            <a:off x="5486422" y="4865375"/>
            <a:ext cx="4574768" cy="867930"/>
          </a:xfrm>
          <a:prstGeom prst="rect">
            <a:avLst/>
          </a:prstGeom>
          <a:ln>
            <a:solidFill>
              <a:srgbClr val="FFC000"/>
            </a:solidFill>
          </a:ln>
        </p:spPr>
        <p:txBody>
          <a:bodyPr wrap="square">
            <a:spAutoFit/>
          </a:bodyPr>
          <a:lstStyle/>
          <a:p>
            <a:pPr marL="285750" indent="-285750" fontAlgn="base">
              <a:lnSpc>
                <a:spcPct val="150000"/>
              </a:lnSpc>
              <a:spcBef>
                <a:spcPct val="0"/>
              </a:spcBef>
              <a:spcAft>
                <a:spcPct val="0"/>
              </a:spcAft>
              <a:buSzPct val="80000"/>
              <a:buFont typeface="Wingdings" panose="05000000000000000000" pitchFamily="2" charset="2"/>
              <a:buChar char="q"/>
              <a:defRPr/>
            </a:pPr>
            <a:r>
              <a:rPr lang="en-US" b="1" dirty="0">
                <a:latin typeface="Segoe UI Semibold" panose="020B0702040204020203" pitchFamily="34" charset="0"/>
                <a:ea typeface="Tahoma" panose="020B0604030504040204" pitchFamily="34" charset="0"/>
                <a:cs typeface="Segoe UI Semibold" panose="020B0702040204020203" pitchFamily="34" charset="0"/>
              </a:rPr>
              <a:t>Ranked</a:t>
            </a:r>
            <a:r>
              <a:rPr lang="en-US" b="1" dirty="0">
                <a:solidFill>
                  <a:prstClr val="white"/>
                </a:solidFill>
                <a:latin typeface="Segoe UI Semibold" panose="020B0702040204020203" pitchFamily="34" charset="0"/>
                <a:ea typeface="Tahoma" panose="020B0604030504040204" pitchFamily="34" charset="0"/>
                <a:cs typeface="Segoe UI Semibold" panose="020B0702040204020203" pitchFamily="34" charset="0"/>
              </a:rPr>
              <a:t> </a:t>
            </a:r>
            <a:r>
              <a:rPr lang="en-US" dirty="0">
                <a:solidFill>
                  <a:srgbClr val="FFC000"/>
                </a:solidFill>
                <a:latin typeface="Segoe UI Semibold" panose="020B0702040204020203" pitchFamily="34" charset="0"/>
                <a:ea typeface="Tahoma" panose="020B0604030504040204" pitchFamily="34" charset="0"/>
                <a:cs typeface="Segoe UI Semibold" panose="020B0702040204020203" pitchFamily="34" charset="0"/>
              </a:rPr>
              <a:t>#3 </a:t>
            </a:r>
            <a:r>
              <a:rPr lang="en-US" b="1" dirty="0">
                <a:latin typeface="Segoe UI Semibold" panose="020B0702040204020203" pitchFamily="34" charset="0"/>
                <a:ea typeface="Tahoma" panose="020B0604030504040204" pitchFamily="34" charset="0"/>
                <a:cs typeface="Segoe UI Semibold" panose="020B0702040204020203" pitchFamily="34" charset="0"/>
              </a:rPr>
              <a:t>in Pakistan in </a:t>
            </a:r>
            <a:r>
              <a:rPr lang="en-US" b="1" dirty="0">
                <a:solidFill>
                  <a:srgbClr val="FFC000"/>
                </a:solidFill>
                <a:latin typeface="Segoe UI Semibold" panose="020B0702040204020203" pitchFamily="34" charset="0"/>
                <a:ea typeface="Tahoma" panose="020B0604030504040204" pitchFamily="34" charset="0"/>
                <a:cs typeface="Segoe UI Semibold" panose="020B0702040204020203" pitchFamily="34" charset="0"/>
              </a:rPr>
              <a:t>1</a:t>
            </a:r>
            <a:r>
              <a:rPr lang="en-US" dirty="0">
                <a:solidFill>
                  <a:srgbClr val="FFC000"/>
                </a:solidFill>
                <a:latin typeface="Segoe UI Semibold" panose="020B0702040204020203" pitchFamily="34" charset="0"/>
                <a:ea typeface="Tahoma" panose="020B0604030504040204" pitchFamily="34" charset="0"/>
                <a:cs typeface="Segoe UI Semibold" panose="020B0702040204020203" pitchFamily="34" charset="0"/>
              </a:rPr>
              <a:t> SDG</a:t>
            </a:r>
          </a:p>
          <a:p>
            <a:pPr marL="628650" lvl="1" indent="-274638" eaLnBrk="0" hangingPunct="0">
              <a:spcBef>
                <a:spcPct val="30000"/>
              </a:spcBef>
              <a:buSzPct val="75000"/>
              <a:buFont typeface="Wingdings" panose="05000000000000000000" pitchFamily="2" charset="2"/>
              <a:buChar char="ü"/>
              <a:defRPr/>
            </a:pPr>
            <a:r>
              <a:rPr lang="en-US" b="1" dirty="0">
                <a:latin typeface="Segoe UI Semibold" panose="020B0702040204020203" pitchFamily="34" charset="0"/>
                <a:ea typeface="Tahoma" panose="020B0604030504040204" pitchFamily="34" charset="0"/>
                <a:cs typeface="Segoe UI Semibold" panose="020B0702040204020203" pitchFamily="34" charset="0"/>
              </a:rPr>
              <a:t>SDG 10: Reduced Inequalities</a:t>
            </a:r>
          </a:p>
        </p:txBody>
      </p:sp>
    </p:spTree>
    <p:extLst>
      <p:ext uri="{BB962C8B-B14F-4D97-AF65-F5344CB8AC3E}">
        <p14:creationId xmlns:p14="http://schemas.microsoft.com/office/powerpoint/2010/main" val="131733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4F4631-35BD-96CA-4D6B-DB2E7DF62C69}"/>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5</a:t>
            </a:fld>
            <a:endParaRPr lang="en-US">
              <a:solidFill>
                <a:srgbClr val="000000">
                  <a:tint val="75000"/>
                </a:srgbClr>
              </a:solidFill>
            </a:endParaRPr>
          </a:p>
        </p:txBody>
      </p:sp>
      <p:pic>
        <p:nvPicPr>
          <p:cNvPr id="5" name="Picture 4">
            <a:extLst>
              <a:ext uri="{FF2B5EF4-FFF2-40B4-BE49-F238E27FC236}">
                <a16:creationId xmlns:a16="http://schemas.microsoft.com/office/drawing/2014/main" id="{13BA281C-195F-2FD9-2F45-C60F2F535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63C6873-6A28-D04F-C506-0EDBC04261E4}"/>
              </a:ext>
            </a:extLst>
          </p:cNvPr>
          <p:cNvSpPr/>
          <p:nvPr/>
        </p:nvSpPr>
        <p:spPr>
          <a:xfrm>
            <a:off x="-7144" y="6591719"/>
            <a:ext cx="12192000" cy="253495"/>
          </a:xfrm>
          <a:prstGeom prst="rect">
            <a:avLst/>
          </a:prstGeom>
          <a:solidFill>
            <a:srgbClr val="F0C80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97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8D6A5CA6-773B-4838-A414-9B4D1D3648DE}"/>
              </a:ext>
            </a:extLst>
          </p:cNvPr>
          <p:cNvSpPr/>
          <p:nvPr/>
        </p:nvSpPr>
        <p:spPr>
          <a:xfrm>
            <a:off x="10097555" y="4922824"/>
            <a:ext cx="1917831" cy="174436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12" tIns="45706" rIns="91412" bIns="45706" rtlCol="0" anchor="ctr"/>
          <a:lstStyle/>
          <a:p>
            <a:pPr algn="ctr" defTabSz="914058">
              <a:defRPr/>
            </a:pPr>
            <a:r>
              <a:rPr lang="en-US" sz="2000" dirty="0">
                <a:solidFill>
                  <a:prstClr val="black"/>
                </a:solidFill>
                <a:latin typeface="Arial" panose="020B0604020202020204" pitchFamily="34" charset="0"/>
                <a:ea typeface="Tahoma" panose="020B0604030504040204" pitchFamily="34" charset="0"/>
                <a:cs typeface="Arial" panose="020B0604020202020204" pitchFamily="34" charset="0"/>
                <a:hlinkClick r:id="" action="ppaction://noaction"/>
              </a:rPr>
              <a:t>Alumni Spread</a:t>
            </a:r>
            <a:endParaRPr lang="en-US" sz="2000" dirty="0">
              <a:solidFill>
                <a:prstClr val="black"/>
              </a:solidFill>
              <a:latin typeface="Arial" panose="020B0604020202020204" pitchFamily="34" charset="0"/>
              <a:ea typeface="Tahoma" panose="020B0604030504040204" pitchFamily="34" charset="0"/>
              <a:cs typeface="Arial" panose="020B0604020202020204" pitchFamily="34" charset="0"/>
            </a:endParaRPr>
          </a:p>
          <a:p>
            <a:pPr algn="ctr" defTabSz="914058">
              <a:defRPr/>
            </a:pP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64</a:t>
            </a:r>
          </a:p>
          <a:p>
            <a:pPr algn="ctr" defTabSz="914058">
              <a:defRPr/>
            </a:pPr>
            <a:r>
              <a:rPr lang="en-US" sz="2000" dirty="0">
                <a:solidFill>
                  <a:srgbClr val="000000"/>
                </a:solidFill>
                <a:latin typeface="Arial" panose="020B0604020202020204" pitchFamily="34" charset="0"/>
                <a:ea typeface="Tahoma" panose="020B0604030504040204" pitchFamily="34" charset="0"/>
                <a:cs typeface="Arial" panose="020B0604020202020204" pitchFamily="34" charset="0"/>
              </a:rPr>
              <a:t>Countries</a:t>
            </a:r>
            <a:endParaRPr lang="en-US" sz="2400" dirty="0">
              <a:solidFill>
                <a:srgbClr val="000000"/>
              </a:solidFill>
              <a:latin typeface="Arial" panose="020B0604020202020204" pitchFamily="34" charset="0"/>
              <a:ea typeface="Tahoma" panose="020B060403050404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699469CE-CAC6-4BB2-A491-1E132B62F535}"/>
              </a:ext>
            </a:extLst>
          </p:cNvPr>
          <p:cNvSpPr/>
          <p:nvPr/>
        </p:nvSpPr>
        <p:spPr>
          <a:xfrm>
            <a:off x="8369088" y="4905106"/>
            <a:ext cx="1735310" cy="177669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058">
              <a:defRPr/>
            </a:pPr>
            <a:endParaRPr lang="en-US" sz="2800" dirty="0">
              <a:solidFill>
                <a:srgbClr val="FFC000"/>
              </a:solidFill>
              <a:ea typeface="Tahoma" panose="020B0604030504040204" pitchFamily="34" charset="0"/>
              <a:cs typeface="Tahoma" panose="020B0604030504040204" pitchFamily="34" charset="0"/>
            </a:endParaRPr>
          </a:p>
        </p:txBody>
      </p:sp>
      <p:sp>
        <p:nvSpPr>
          <p:cNvPr id="74" name="Rectangle 73">
            <a:extLst>
              <a:ext uri="{FF2B5EF4-FFF2-40B4-BE49-F238E27FC236}">
                <a16:creationId xmlns:a16="http://schemas.microsoft.com/office/drawing/2014/main" id="{A0C897FA-3AD0-4D93-B577-41A5EFB71A30}"/>
              </a:ext>
            </a:extLst>
          </p:cNvPr>
          <p:cNvSpPr/>
          <p:nvPr/>
        </p:nvSpPr>
        <p:spPr>
          <a:xfrm>
            <a:off x="10097555" y="2989236"/>
            <a:ext cx="1917831" cy="174436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12" tIns="45706" rIns="91412" bIns="45706" rtlCol="0" anchor="ctr"/>
          <a:lstStyle/>
          <a:p>
            <a:pPr algn="ctr" defTabSz="914058">
              <a:defRPr/>
            </a:pPr>
            <a:endParaRPr lang="en-US" sz="2200" dirty="0">
              <a:solidFill>
                <a:srgbClr val="000000"/>
              </a:solidFill>
              <a:ea typeface="Tahoma" panose="020B0604030504040204" pitchFamily="34" charset="0"/>
              <a:cs typeface="Tahoma" panose="020B0604030504040204" pitchFamily="34" charset="0"/>
            </a:endParaRPr>
          </a:p>
        </p:txBody>
      </p:sp>
      <p:sp>
        <p:nvSpPr>
          <p:cNvPr id="105" name="Rectangle 104">
            <a:extLst>
              <a:ext uri="{FF2B5EF4-FFF2-40B4-BE49-F238E27FC236}">
                <a16:creationId xmlns:a16="http://schemas.microsoft.com/office/drawing/2014/main" id="{DEE4610F-8929-4464-BEE8-F1F4366F6A8A}"/>
              </a:ext>
            </a:extLst>
          </p:cNvPr>
          <p:cNvSpPr/>
          <p:nvPr/>
        </p:nvSpPr>
        <p:spPr>
          <a:xfrm>
            <a:off x="8369088" y="2971518"/>
            <a:ext cx="1735310" cy="177669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058">
              <a:defRPr/>
            </a:pPr>
            <a:endParaRPr lang="en-US" sz="2800" dirty="0">
              <a:solidFill>
                <a:srgbClr val="FFC000"/>
              </a:solidFill>
              <a:ea typeface="Tahoma" panose="020B0604030504040204" pitchFamily="34" charset="0"/>
              <a:cs typeface="Tahoma" panose="020B0604030504040204" pitchFamily="34" charset="0"/>
            </a:endParaRPr>
          </a:p>
        </p:txBody>
      </p:sp>
      <p:sp>
        <p:nvSpPr>
          <p:cNvPr id="72" name="Rectangle 71">
            <a:extLst>
              <a:ext uri="{FF2B5EF4-FFF2-40B4-BE49-F238E27FC236}">
                <a16:creationId xmlns:a16="http://schemas.microsoft.com/office/drawing/2014/main" id="{2F2A4899-FFFB-476E-8EB0-BA82929BFC96}"/>
              </a:ext>
            </a:extLst>
          </p:cNvPr>
          <p:cNvSpPr/>
          <p:nvPr/>
        </p:nvSpPr>
        <p:spPr>
          <a:xfrm>
            <a:off x="10097555" y="1023453"/>
            <a:ext cx="1917831" cy="174436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12" tIns="45706" rIns="91412" bIns="45706" rtlCol="0" anchor="ctr"/>
          <a:lstStyle/>
          <a:p>
            <a:pPr algn="ctr" defTabSz="914058">
              <a:defRPr/>
            </a:pPr>
            <a:endParaRPr lang="en-US" sz="2200" dirty="0">
              <a:solidFill>
                <a:srgbClr val="000000"/>
              </a:solidFill>
              <a:ea typeface="Tahoma" panose="020B0604030504040204" pitchFamily="34" charset="0"/>
              <a:cs typeface="Tahoma" panose="020B0604030504040204" pitchFamily="34" charset="0"/>
            </a:endParaRPr>
          </a:p>
        </p:txBody>
      </p:sp>
      <p:sp>
        <p:nvSpPr>
          <p:cNvPr id="73" name="Rectangle 72">
            <a:extLst>
              <a:ext uri="{FF2B5EF4-FFF2-40B4-BE49-F238E27FC236}">
                <a16:creationId xmlns:a16="http://schemas.microsoft.com/office/drawing/2014/main" id="{1AD4537E-FDD9-4B86-9949-1A47805628AA}"/>
              </a:ext>
            </a:extLst>
          </p:cNvPr>
          <p:cNvSpPr/>
          <p:nvPr/>
        </p:nvSpPr>
        <p:spPr>
          <a:xfrm>
            <a:off x="8369088" y="1005735"/>
            <a:ext cx="1735310" cy="177669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058">
              <a:defRPr/>
            </a:pPr>
            <a:endParaRPr lang="en-US" sz="2800" dirty="0">
              <a:solidFill>
                <a:srgbClr val="FFC000"/>
              </a:solidFill>
              <a:ea typeface="Tahoma" panose="020B0604030504040204" pitchFamily="34" charset="0"/>
              <a:cs typeface="Tahoma" panose="020B0604030504040204" pitchFamily="34" charset="0"/>
            </a:endParaRPr>
          </a:p>
        </p:txBody>
      </p:sp>
      <p:sp>
        <p:nvSpPr>
          <p:cNvPr id="70" name="Rectangle 69">
            <a:extLst>
              <a:ext uri="{FF2B5EF4-FFF2-40B4-BE49-F238E27FC236}">
                <a16:creationId xmlns:a16="http://schemas.microsoft.com/office/drawing/2014/main" id="{33FF9133-E77D-40B5-8C24-4536E9E1D25F}"/>
              </a:ext>
            </a:extLst>
          </p:cNvPr>
          <p:cNvSpPr/>
          <p:nvPr/>
        </p:nvSpPr>
        <p:spPr>
          <a:xfrm>
            <a:off x="6036638" y="4923251"/>
            <a:ext cx="1917831" cy="174436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12" tIns="45706" rIns="91412" bIns="45706" rtlCol="0" anchor="ctr"/>
          <a:lstStyle/>
          <a:p>
            <a:pPr algn="ctr" defTabSz="914058">
              <a:defRPr/>
            </a:pPr>
            <a:endParaRPr lang="en-US" sz="2200" dirty="0">
              <a:solidFill>
                <a:srgbClr val="000000"/>
              </a:solidFill>
              <a:ea typeface="Tahoma" panose="020B0604030504040204" pitchFamily="34" charset="0"/>
              <a:cs typeface="Tahoma" panose="020B0604030504040204" pitchFamily="34" charset="0"/>
            </a:endParaRPr>
          </a:p>
        </p:txBody>
      </p:sp>
      <p:sp>
        <p:nvSpPr>
          <p:cNvPr id="71" name="Rectangle 70">
            <a:extLst>
              <a:ext uri="{FF2B5EF4-FFF2-40B4-BE49-F238E27FC236}">
                <a16:creationId xmlns:a16="http://schemas.microsoft.com/office/drawing/2014/main" id="{0F409DEA-CF50-4BD0-9894-4AADAF0A3EC0}"/>
              </a:ext>
            </a:extLst>
          </p:cNvPr>
          <p:cNvSpPr/>
          <p:nvPr/>
        </p:nvSpPr>
        <p:spPr>
          <a:xfrm>
            <a:off x="4308171" y="4905533"/>
            <a:ext cx="1735310" cy="177669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058">
              <a:defRPr/>
            </a:pPr>
            <a:endParaRPr lang="en-US" sz="2800" dirty="0">
              <a:solidFill>
                <a:srgbClr val="FFC000"/>
              </a:solidFill>
              <a:ea typeface="Tahoma" panose="020B0604030504040204" pitchFamily="34" charset="0"/>
              <a:cs typeface="Tahoma" panose="020B0604030504040204" pitchFamily="34" charset="0"/>
            </a:endParaRPr>
          </a:p>
        </p:txBody>
      </p:sp>
      <p:sp>
        <p:nvSpPr>
          <p:cNvPr id="68" name="Rectangle 67">
            <a:extLst>
              <a:ext uri="{FF2B5EF4-FFF2-40B4-BE49-F238E27FC236}">
                <a16:creationId xmlns:a16="http://schemas.microsoft.com/office/drawing/2014/main" id="{E18CFEC0-6FEE-4881-80AE-DE425E138CA1}"/>
              </a:ext>
            </a:extLst>
          </p:cNvPr>
          <p:cNvSpPr/>
          <p:nvPr/>
        </p:nvSpPr>
        <p:spPr>
          <a:xfrm>
            <a:off x="6039629" y="2989236"/>
            <a:ext cx="1917831" cy="174436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12" tIns="45706" rIns="91412" bIns="45706" rtlCol="0" anchor="ctr"/>
          <a:lstStyle/>
          <a:p>
            <a:pPr algn="ctr" defTabSz="914058">
              <a:defRPr/>
            </a:pPr>
            <a:endParaRPr lang="en-US" sz="2200" dirty="0">
              <a:solidFill>
                <a:srgbClr val="000000"/>
              </a:solidFill>
              <a:ea typeface="Tahoma" panose="020B0604030504040204" pitchFamily="34" charset="0"/>
              <a:cs typeface="Tahoma" panose="020B0604030504040204" pitchFamily="34" charset="0"/>
            </a:endParaRPr>
          </a:p>
        </p:txBody>
      </p:sp>
      <p:sp>
        <p:nvSpPr>
          <p:cNvPr id="69" name="Rectangle 68">
            <a:extLst>
              <a:ext uri="{FF2B5EF4-FFF2-40B4-BE49-F238E27FC236}">
                <a16:creationId xmlns:a16="http://schemas.microsoft.com/office/drawing/2014/main" id="{842AB9DA-ADAC-4DF9-AD76-C50A88AE0997}"/>
              </a:ext>
            </a:extLst>
          </p:cNvPr>
          <p:cNvSpPr/>
          <p:nvPr/>
        </p:nvSpPr>
        <p:spPr>
          <a:xfrm>
            <a:off x="4311162" y="2971518"/>
            <a:ext cx="1735310" cy="177669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058">
              <a:defRPr/>
            </a:pPr>
            <a:endParaRPr lang="en-US" sz="2800" dirty="0">
              <a:solidFill>
                <a:srgbClr val="FFC000"/>
              </a:solidFill>
              <a:ea typeface="Tahoma" panose="020B0604030504040204" pitchFamily="34" charset="0"/>
              <a:cs typeface="Tahoma" panose="020B0604030504040204" pitchFamily="34" charset="0"/>
            </a:endParaRPr>
          </a:p>
        </p:txBody>
      </p:sp>
      <p:sp>
        <p:nvSpPr>
          <p:cNvPr id="66" name="Rectangle 65">
            <a:extLst>
              <a:ext uri="{FF2B5EF4-FFF2-40B4-BE49-F238E27FC236}">
                <a16:creationId xmlns:a16="http://schemas.microsoft.com/office/drawing/2014/main" id="{2C7E6650-1F93-4BDD-8745-9D159D5284B6}"/>
              </a:ext>
            </a:extLst>
          </p:cNvPr>
          <p:cNvSpPr/>
          <p:nvPr/>
        </p:nvSpPr>
        <p:spPr>
          <a:xfrm>
            <a:off x="6036638" y="1029124"/>
            <a:ext cx="1917831" cy="174436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12" tIns="45706" rIns="91412" bIns="45706" rtlCol="0" anchor="ctr"/>
          <a:lstStyle/>
          <a:p>
            <a:pPr algn="ctr" defTabSz="914058">
              <a:defRPr/>
            </a:pPr>
            <a:endParaRPr lang="en-US" sz="2200" dirty="0">
              <a:solidFill>
                <a:srgbClr val="000000"/>
              </a:solidFill>
              <a:ea typeface="Tahoma" panose="020B0604030504040204" pitchFamily="34" charset="0"/>
              <a:cs typeface="Tahoma" panose="020B0604030504040204" pitchFamily="34" charset="0"/>
            </a:endParaRPr>
          </a:p>
        </p:txBody>
      </p:sp>
      <p:sp>
        <p:nvSpPr>
          <p:cNvPr id="67" name="Rectangle 66">
            <a:extLst>
              <a:ext uri="{FF2B5EF4-FFF2-40B4-BE49-F238E27FC236}">
                <a16:creationId xmlns:a16="http://schemas.microsoft.com/office/drawing/2014/main" id="{DE5EFC35-F339-48B7-9024-2DD6C7FDB0C8}"/>
              </a:ext>
            </a:extLst>
          </p:cNvPr>
          <p:cNvSpPr/>
          <p:nvPr/>
        </p:nvSpPr>
        <p:spPr>
          <a:xfrm>
            <a:off x="4308171" y="1011406"/>
            <a:ext cx="1735310" cy="177669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058">
              <a:defRPr/>
            </a:pPr>
            <a:endParaRPr lang="en-US" sz="2800" dirty="0">
              <a:solidFill>
                <a:srgbClr val="FFC000"/>
              </a:solidFill>
              <a:ea typeface="Tahoma" panose="020B0604030504040204" pitchFamily="34" charset="0"/>
              <a:cs typeface="Tahoma" panose="020B0604030504040204" pitchFamily="34" charset="0"/>
            </a:endParaRPr>
          </a:p>
        </p:txBody>
      </p:sp>
      <p:sp>
        <p:nvSpPr>
          <p:cNvPr id="61" name="Rectangle 60">
            <a:extLst>
              <a:ext uri="{FF2B5EF4-FFF2-40B4-BE49-F238E27FC236}">
                <a16:creationId xmlns:a16="http://schemas.microsoft.com/office/drawing/2014/main" id="{3690E25F-44A4-4B0A-96B8-7A02BF882A63}"/>
              </a:ext>
            </a:extLst>
          </p:cNvPr>
          <p:cNvSpPr/>
          <p:nvPr/>
        </p:nvSpPr>
        <p:spPr>
          <a:xfrm>
            <a:off x="1981200" y="4922824"/>
            <a:ext cx="1917831" cy="174436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12" tIns="45706" rIns="91412" bIns="45706" rtlCol="0" anchor="ctr"/>
          <a:lstStyle/>
          <a:p>
            <a:pPr algn="ctr" defTabSz="914058">
              <a:defRPr/>
            </a:pPr>
            <a:r>
              <a:rPr lang="en-US" sz="1900" b="1" dirty="0">
                <a:solidFill>
                  <a:srgbClr val="C00000"/>
                </a:solidFill>
                <a:latin typeface="Arial" panose="020B0604020202020204" pitchFamily="34" charset="0"/>
                <a:ea typeface="Tahoma" panose="020B0604030504040204" pitchFamily="34" charset="0"/>
                <a:cs typeface="Arial" panose="020B0604020202020204" pitchFamily="34" charset="0"/>
              </a:rPr>
              <a:t>Washington Accord </a:t>
            </a:r>
            <a:r>
              <a:rPr lang="en-US" sz="1900" dirty="0">
                <a:solidFill>
                  <a:prstClr val="black"/>
                </a:solidFill>
                <a:latin typeface="Arial" panose="020B0604020202020204" pitchFamily="34" charset="0"/>
                <a:ea typeface="Tahoma" panose="020B0604030504040204" pitchFamily="34" charset="0"/>
                <a:cs typeface="Arial" panose="020B0604020202020204" pitchFamily="34" charset="0"/>
              </a:rPr>
              <a:t>ratified </a:t>
            </a:r>
          </a:p>
          <a:p>
            <a:pPr algn="ctr" defTabSz="914058">
              <a:defRPr/>
            </a:pPr>
            <a:r>
              <a:rPr lang="en-US" sz="1900" dirty="0">
                <a:solidFill>
                  <a:prstClr val="black"/>
                </a:solidFill>
                <a:latin typeface="Arial" panose="020B0604020202020204" pitchFamily="34" charset="0"/>
                <a:ea typeface="Tahoma" panose="020B0604030504040204" pitchFamily="34" charset="0"/>
                <a:cs typeface="Arial" panose="020B0604020202020204" pitchFamily="34" charset="0"/>
              </a:rPr>
              <a:t>(</a:t>
            </a:r>
            <a:r>
              <a:rPr lang="en-US" sz="1900" dirty="0">
                <a:solidFill>
                  <a:prstClr val="black"/>
                </a:solidFill>
                <a:latin typeface="Arial" panose="020B0604020202020204" pitchFamily="34" charset="0"/>
                <a:ea typeface="Tahoma" panose="020B0604030504040204" pitchFamily="34" charset="0"/>
                <a:cs typeface="Arial" panose="020B0604020202020204" pitchFamily="34" charset="0"/>
                <a:hlinkClick r:id="rId3" action="ppaction://hlinksldjump"/>
              </a:rPr>
              <a:t>All Engineering </a:t>
            </a:r>
            <a:r>
              <a:rPr lang="en-US" sz="1900" dirty="0" err="1">
                <a:solidFill>
                  <a:prstClr val="black"/>
                </a:solidFill>
                <a:latin typeface="Arial" panose="020B0604020202020204" pitchFamily="34" charset="0"/>
                <a:ea typeface="Tahoma" panose="020B0604030504040204" pitchFamily="34" charset="0"/>
                <a:cs typeface="Arial" panose="020B0604020202020204" pitchFamily="34" charset="0"/>
                <a:hlinkClick r:id="rId3" action="ppaction://hlinksldjump"/>
              </a:rPr>
              <a:t>programmes</a:t>
            </a:r>
            <a:r>
              <a:rPr lang="en-US" sz="1900" dirty="0">
                <a:solidFill>
                  <a:prstClr val="black"/>
                </a:solidFill>
                <a:latin typeface="Arial" panose="020B0604020202020204" pitchFamily="34" charset="0"/>
                <a:ea typeface="Tahoma" panose="020B0604030504040204" pitchFamily="34" charset="0"/>
                <a:cs typeface="Arial" panose="020B0604020202020204" pitchFamily="34" charset="0"/>
              </a:rPr>
              <a:t>)</a:t>
            </a:r>
          </a:p>
        </p:txBody>
      </p:sp>
      <p:sp>
        <p:nvSpPr>
          <p:cNvPr id="65" name="Rectangle 64">
            <a:extLst>
              <a:ext uri="{FF2B5EF4-FFF2-40B4-BE49-F238E27FC236}">
                <a16:creationId xmlns:a16="http://schemas.microsoft.com/office/drawing/2014/main" id="{B846BEB2-04FE-4832-BD04-C659A49B8F8D}"/>
              </a:ext>
            </a:extLst>
          </p:cNvPr>
          <p:cNvSpPr/>
          <p:nvPr/>
        </p:nvSpPr>
        <p:spPr>
          <a:xfrm>
            <a:off x="252733" y="4905106"/>
            <a:ext cx="1735310" cy="1776697"/>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058">
              <a:defRPr/>
            </a:pPr>
            <a:endParaRPr lang="en-US" sz="2800" dirty="0">
              <a:solidFill>
                <a:srgbClr val="FFC000"/>
              </a:solidFill>
              <a:ea typeface="Tahoma" panose="020B0604030504040204" pitchFamily="34" charset="0"/>
              <a:cs typeface="Tahoma" panose="020B0604030504040204" pitchFamily="34" charset="0"/>
            </a:endParaRPr>
          </a:p>
        </p:txBody>
      </p:sp>
      <p:sp>
        <p:nvSpPr>
          <p:cNvPr id="59" name="Rectangle 58">
            <a:extLst>
              <a:ext uri="{FF2B5EF4-FFF2-40B4-BE49-F238E27FC236}">
                <a16:creationId xmlns:a16="http://schemas.microsoft.com/office/drawing/2014/main" id="{A46F4123-5DB1-47AC-A09C-B45E8FDB7731}"/>
              </a:ext>
            </a:extLst>
          </p:cNvPr>
          <p:cNvSpPr/>
          <p:nvPr/>
        </p:nvSpPr>
        <p:spPr>
          <a:xfrm>
            <a:off x="1988044" y="2974622"/>
            <a:ext cx="1917831" cy="174436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12" tIns="45706" rIns="91412" bIns="45706" rtlCol="0" anchor="ctr"/>
          <a:lstStyle/>
          <a:p>
            <a:pPr algn="ctr" defTabSz="914058">
              <a:defRPr/>
            </a:pP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141</a:t>
            </a:r>
          </a:p>
          <a:p>
            <a:pPr algn="ctr" defTabSz="914058">
              <a:defRPr/>
            </a:pPr>
            <a:r>
              <a:rPr lang="en-US" sz="2000" dirty="0">
                <a:solidFill>
                  <a:prstClr val="black"/>
                </a:solidFill>
                <a:latin typeface="Arial" panose="020B0604020202020204" pitchFamily="34" charset="0"/>
                <a:ea typeface="Tahoma" panose="020B0604030504040204" pitchFamily="34" charset="0"/>
                <a:cs typeface="Arial" panose="020B0604020202020204" pitchFamily="34" charset="0"/>
                <a:hlinkClick r:id="rId4" action="ppaction://hlinksldjump"/>
              </a:rPr>
              <a:t>Academic</a:t>
            </a:r>
          </a:p>
          <a:p>
            <a:pPr algn="ctr" defTabSz="914058">
              <a:defRPr/>
            </a:pPr>
            <a:r>
              <a:rPr lang="en-US" sz="2000" dirty="0" err="1">
                <a:solidFill>
                  <a:prstClr val="black"/>
                </a:solidFill>
                <a:latin typeface="Arial" panose="020B0604020202020204" pitchFamily="34" charset="0"/>
                <a:ea typeface="Tahoma" panose="020B0604030504040204" pitchFamily="34" charset="0"/>
                <a:cs typeface="Arial" panose="020B0604020202020204" pitchFamily="34" charset="0"/>
                <a:hlinkClick r:id="rId4" action="ppaction://hlinksldjump"/>
              </a:rPr>
              <a:t>Programmes</a:t>
            </a:r>
            <a:endParaRPr lang="en-US" sz="20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DDE51AF9-FBD3-4D54-9B15-60D1D9752915}"/>
              </a:ext>
            </a:extLst>
          </p:cNvPr>
          <p:cNvSpPr/>
          <p:nvPr/>
        </p:nvSpPr>
        <p:spPr>
          <a:xfrm>
            <a:off x="259577" y="2956904"/>
            <a:ext cx="1735310" cy="1776697"/>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058">
              <a:defRPr/>
            </a:pPr>
            <a:endParaRPr lang="en-US" sz="2800" dirty="0">
              <a:solidFill>
                <a:srgbClr val="FFC000"/>
              </a:solidFill>
              <a:ea typeface="Tahoma" panose="020B0604030504040204" pitchFamily="34" charset="0"/>
              <a:cs typeface="Tahoma" panose="020B0604030504040204" pitchFamily="34" charset="0"/>
            </a:endParaRPr>
          </a:p>
        </p:txBody>
      </p:sp>
      <p:sp>
        <p:nvSpPr>
          <p:cNvPr id="119" name="Rectangle 118"/>
          <p:cNvSpPr/>
          <p:nvPr/>
        </p:nvSpPr>
        <p:spPr>
          <a:xfrm>
            <a:off x="1981200" y="1038176"/>
            <a:ext cx="1917831" cy="174436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12" tIns="45706" rIns="91412" bIns="45706" rtlCol="0" anchor="ctr"/>
          <a:lstStyle/>
          <a:p>
            <a:pPr algn="ctr" defTabSz="914058">
              <a:defRPr/>
            </a:pP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7 </a:t>
            </a:r>
            <a:r>
              <a:rPr lang="en-US" sz="2000" dirty="0">
                <a:solidFill>
                  <a:prstClr val="black"/>
                </a:solidFill>
                <a:latin typeface="Arial" panose="020B0604020202020204" pitchFamily="34" charset="0"/>
                <a:ea typeface="Tahoma" panose="020B0604030504040204" pitchFamily="34" charset="0"/>
                <a:cs typeface="Arial" panose="020B0604020202020204" pitchFamily="34" charset="0"/>
                <a:hlinkClick r:id="rId5" action="ppaction://hlinksldjump"/>
              </a:rPr>
              <a:t>Disciplines</a:t>
            </a:r>
            <a:endParaRPr lang="en-US" sz="20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75" name="Rectangle 74"/>
          <p:cNvSpPr/>
          <p:nvPr/>
        </p:nvSpPr>
        <p:spPr>
          <a:xfrm>
            <a:off x="252733" y="1020458"/>
            <a:ext cx="1735310" cy="1776697"/>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058">
              <a:defRPr/>
            </a:pPr>
            <a:endParaRPr lang="en-US" sz="2800" dirty="0">
              <a:solidFill>
                <a:srgbClr val="FFC000"/>
              </a:solidFill>
              <a:ea typeface="Tahoma" panose="020B0604030504040204" pitchFamily="34" charset="0"/>
              <a:cs typeface="Tahoma" panose="020B0604030504040204" pitchFamily="34" charset="0"/>
            </a:endParaRPr>
          </a:p>
        </p:txBody>
      </p:sp>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53420">
            <a:off x="420370" y="5120697"/>
            <a:ext cx="1345513" cy="1345513"/>
          </a:xfrm>
          <a:prstGeom prst="rect">
            <a:avLst/>
          </a:prstGeom>
          <a:ln>
            <a:noFill/>
          </a:ln>
          <a:effectLst/>
        </p:spPr>
      </p:pic>
      <p:grpSp>
        <p:nvGrpSpPr>
          <p:cNvPr id="97" name="Group 96"/>
          <p:cNvGrpSpPr/>
          <p:nvPr/>
        </p:nvGrpSpPr>
        <p:grpSpPr>
          <a:xfrm>
            <a:off x="8801385" y="5337485"/>
            <a:ext cx="975239" cy="911936"/>
            <a:chOff x="-169863" y="5010151"/>
            <a:chExt cx="1346200" cy="1350962"/>
          </a:xfrm>
          <a:solidFill>
            <a:schemeClr val="bg1"/>
          </a:solidFill>
          <a:effectLst/>
        </p:grpSpPr>
        <p:sp>
          <p:nvSpPr>
            <p:cNvPr id="98" name="Freeform 23"/>
            <p:cNvSpPr>
              <a:spLocks/>
            </p:cNvSpPr>
            <p:nvPr/>
          </p:nvSpPr>
          <p:spPr bwMode="auto">
            <a:xfrm>
              <a:off x="-153988" y="5099051"/>
              <a:ext cx="560388" cy="550863"/>
            </a:xfrm>
            <a:custGeom>
              <a:avLst/>
              <a:gdLst>
                <a:gd name="T0" fmla="*/ 787 w 1410"/>
                <a:gd name="T1" fmla="*/ 4 h 1386"/>
                <a:gd name="T2" fmla="*/ 915 w 1410"/>
                <a:gd name="T3" fmla="*/ 31 h 1386"/>
                <a:gd name="T4" fmla="*/ 1033 w 1410"/>
                <a:gd name="T5" fmla="*/ 79 h 1386"/>
                <a:gd name="T6" fmla="*/ 1140 w 1410"/>
                <a:gd name="T7" fmla="*/ 148 h 1386"/>
                <a:gd name="T8" fmla="*/ 1232 w 1410"/>
                <a:gd name="T9" fmla="*/ 234 h 1386"/>
                <a:gd name="T10" fmla="*/ 1307 w 1410"/>
                <a:gd name="T11" fmla="*/ 334 h 1386"/>
                <a:gd name="T12" fmla="*/ 1364 w 1410"/>
                <a:gd name="T13" fmla="*/ 448 h 1386"/>
                <a:gd name="T14" fmla="*/ 1401 w 1410"/>
                <a:gd name="T15" fmla="*/ 572 h 1386"/>
                <a:gd name="T16" fmla="*/ 1345 w 1410"/>
                <a:gd name="T17" fmla="*/ 653 h 1386"/>
                <a:gd name="T18" fmla="*/ 1204 w 1410"/>
                <a:gd name="T19" fmla="*/ 700 h 1386"/>
                <a:gd name="T20" fmla="*/ 1059 w 1410"/>
                <a:gd name="T21" fmla="*/ 770 h 1386"/>
                <a:gd name="T22" fmla="*/ 923 w 1410"/>
                <a:gd name="T23" fmla="*/ 858 h 1386"/>
                <a:gd name="T24" fmla="*/ 799 w 1410"/>
                <a:gd name="T25" fmla="*/ 966 h 1386"/>
                <a:gd name="T26" fmla="*/ 690 w 1410"/>
                <a:gd name="T27" fmla="*/ 1088 h 1386"/>
                <a:gd name="T28" fmla="*/ 599 w 1410"/>
                <a:gd name="T29" fmla="*/ 1223 h 1386"/>
                <a:gd name="T30" fmla="*/ 544 w 1410"/>
                <a:gd name="T31" fmla="*/ 1331 h 1386"/>
                <a:gd name="T32" fmla="*/ 460 w 1410"/>
                <a:gd name="T33" fmla="*/ 1367 h 1386"/>
                <a:gd name="T34" fmla="*/ 348 w 1410"/>
                <a:gd name="T35" fmla="*/ 1313 h 1386"/>
                <a:gd name="T36" fmla="*/ 249 w 1410"/>
                <a:gd name="T37" fmla="*/ 1243 h 1386"/>
                <a:gd name="T38" fmla="*/ 163 w 1410"/>
                <a:gd name="T39" fmla="*/ 1156 h 1386"/>
                <a:gd name="T40" fmla="*/ 94 w 1410"/>
                <a:gd name="T41" fmla="*/ 1056 h 1386"/>
                <a:gd name="T42" fmla="*/ 42 w 1410"/>
                <a:gd name="T43" fmla="*/ 944 h 1386"/>
                <a:gd name="T44" fmla="*/ 10 w 1410"/>
                <a:gd name="T45" fmla="*/ 822 h 1386"/>
                <a:gd name="T46" fmla="*/ 0 w 1410"/>
                <a:gd name="T47" fmla="*/ 693 h 1386"/>
                <a:gd name="T48" fmla="*/ 16 w 1410"/>
                <a:gd name="T49" fmla="*/ 559 h 1386"/>
                <a:gd name="T50" fmla="*/ 54 w 1410"/>
                <a:gd name="T51" fmla="*/ 435 h 1386"/>
                <a:gd name="T52" fmla="*/ 114 w 1410"/>
                <a:gd name="T53" fmla="*/ 321 h 1386"/>
                <a:gd name="T54" fmla="*/ 194 w 1410"/>
                <a:gd name="T55" fmla="*/ 220 h 1386"/>
                <a:gd name="T56" fmla="*/ 289 w 1410"/>
                <a:gd name="T57" fmla="*/ 136 h 1386"/>
                <a:gd name="T58" fmla="*/ 399 w 1410"/>
                <a:gd name="T59" fmla="*/ 70 h 1386"/>
                <a:gd name="T60" fmla="*/ 520 w 1410"/>
                <a:gd name="T61" fmla="*/ 25 h 1386"/>
                <a:gd name="T62" fmla="*/ 651 w 1410"/>
                <a:gd name="T63" fmla="*/ 2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0" h="1386">
                  <a:moveTo>
                    <a:pt x="719" y="0"/>
                  </a:moveTo>
                  <a:lnTo>
                    <a:pt x="787" y="4"/>
                  </a:lnTo>
                  <a:lnTo>
                    <a:pt x="852" y="14"/>
                  </a:lnTo>
                  <a:lnTo>
                    <a:pt x="915" y="31"/>
                  </a:lnTo>
                  <a:lnTo>
                    <a:pt x="975" y="53"/>
                  </a:lnTo>
                  <a:lnTo>
                    <a:pt x="1033" y="79"/>
                  </a:lnTo>
                  <a:lnTo>
                    <a:pt x="1088" y="112"/>
                  </a:lnTo>
                  <a:lnTo>
                    <a:pt x="1140" y="148"/>
                  </a:lnTo>
                  <a:lnTo>
                    <a:pt x="1187" y="189"/>
                  </a:lnTo>
                  <a:lnTo>
                    <a:pt x="1232" y="234"/>
                  </a:lnTo>
                  <a:lnTo>
                    <a:pt x="1272" y="282"/>
                  </a:lnTo>
                  <a:lnTo>
                    <a:pt x="1307" y="334"/>
                  </a:lnTo>
                  <a:lnTo>
                    <a:pt x="1339" y="390"/>
                  </a:lnTo>
                  <a:lnTo>
                    <a:pt x="1364" y="448"/>
                  </a:lnTo>
                  <a:lnTo>
                    <a:pt x="1385" y="509"/>
                  </a:lnTo>
                  <a:lnTo>
                    <a:pt x="1401" y="572"/>
                  </a:lnTo>
                  <a:lnTo>
                    <a:pt x="1410" y="637"/>
                  </a:lnTo>
                  <a:lnTo>
                    <a:pt x="1345" y="653"/>
                  </a:lnTo>
                  <a:lnTo>
                    <a:pt x="1279" y="673"/>
                  </a:lnTo>
                  <a:lnTo>
                    <a:pt x="1204" y="700"/>
                  </a:lnTo>
                  <a:lnTo>
                    <a:pt x="1130" y="733"/>
                  </a:lnTo>
                  <a:lnTo>
                    <a:pt x="1059" y="770"/>
                  </a:lnTo>
                  <a:lnTo>
                    <a:pt x="991" y="811"/>
                  </a:lnTo>
                  <a:lnTo>
                    <a:pt x="923" y="858"/>
                  </a:lnTo>
                  <a:lnTo>
                    <a:pt x="859" y="910"/>
                  </a:lnTo>
                  <a:lnTo>
                    <a:pt x="799" y="966"/>
                  </a:lnTo>
                  <a:lnTo>
                    <a:pt x="743" y="1025"/>
                  </a:lnTo>
                  <a:lnTo>
                    <a:pt x="690" y="1088"/>
                  </a:lnTo>
                  <a:lnTo>
                    <a:pt x="643" y="1154"/>
                  </a:lnTo>
                  <a:lnTo>
                    <a:pt x="599" y="1223"/>
                  </a:lnTo>
                  <a:lnTo>
                    <a:pt x="570" y="1276"/>
                  </a:lnTo>
                  <a:lnTo>
                    <a:pt x="544" y="1331"/>
                  </a:lnTo>
                  <a:lnTo>
                    <a:pt x="520" y="1386"/>
                  </a:lnTo>
                  <a:lnTo>
                    <a:pt x="460" y="1367"/>
                  </a:lnTo>
                  <a:lnTo>
                    <a:pt x="403" y="1342"/>
                  </a:lnTo>
                  <a:lnTo>
                    <a:pt x="348" y="1313"/>
                  </a:lnTo>
                  <a:lnTo>
                    <a:pt x="298" y="1280"/>
                  </a:lnTo>
                  <a:lnTo>
                    <a:pt x="249" y="1243"/>
                  </a:lnTo>
                  <a:lnTo>
                    <a:pt x="204" y="1202"/>
                  </a:lnTo>
                  <a:lnTo>
                    <a:pt x="163" y="1156"/>
                  </a:lnTo>
                  <a:lnTo>
                    <a:pt x="127" y="1107"/>
                  </a:lnTo>
                  <a:lnTo>
                    <a:pt x="94" y="1056"/>
                  </a:lnTo>
                  <a:lnTo>
                    <a:pt x="66" y="1001"/>
                  </a:lnTo>
                  <a:lnTo>
                    <a:pt x="42" y="944"/>
                  </a:lnTo>
                  <a:lnTo>
                    <a:pt x="23" y="884"/>
                  </a:lnTo>
                  <a:lnTo>
                    <a:pt x="10" y="822"/>
                  </a:lnTo>
                  <a:lnTo>
                    <a:pt x="2" y="759"/>
                  </a:lnTo>
                  <a:lnTo>
                    <a:pt x="0" y="693"/>
                  </a:lnTo>
                  <a:lnTo>
                    <a:pt x="6" y="625"/>
                  </a:lnTo>
                  <a:lnTo>
                    <a:pt x="16" y="559"/>
                  </a:lnTo>
                  <a:lnTo>
                    <a:pt x="33" y="496"/>
                  </a:lnTo>
                  <a:lnTo>
                    <a:pt x="54" y="435"/>
                  </a:lnTo>
                  <a:lnTo>
                    <a:pt x="82" y="376"/>
                  </a:lnTo>
                  <a:lnTo>
                    <a:pt x="114" y="321"/>
                  </a:lnTo>
                  <a:lnTo>
                    <a:pt x="152" y="269"/>
                  </a:lnTo>
                  <a:lnTo>
                    <a:pt x="194" y="220"/>
                  </a:lnTo>
                  <a:lnTo>
                    <a:pt x="240" y="176"/>
                  </a:lnTo>
                  <a:lnTo>
                    <a:pt x="289" y="136"/>
                  </a:lnTo>
                  <a:lnTo>
                    <a:pt x="342" y="100"/>
                  </a:lnTo>
                  <a:lnTo>
                    <a:pt x="399" y="70"/>
                  </a:lnTo>
                  <a:lnTo>
                    <a:pt x="458" y="44"/>
                  </a:lnTo>
                  <a:lnTo>
                    <a:pt x="520" y="25"/>
                  </a:lnTo>
                  <a:lnTo>
                    <a:pt x="585" y="10"/>
                  </a:lnTo>
                  <a:lnTo>
                    <a:pt x="651" y="2"/>
                  </a:lnTo>
                  <a:lnTo>
                    <a:pt x="719"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16" tIns="45708" rIns="91416" bIns="45708" numCol="1" anchor="t" anchorCtr="0" compatLnSpc="1">
              <a:prstTxWarp prst="textNoShape">
                <a:avLst/>
              </a:prstTxWarp>
            </a:bodyPr>
            <a:lstStyle/>
            <a:p>
              <a:pPr defTabSz="1218621">
                <a:defRPr/>
              </a:pPr>
              <a:endParaRPr lang="en-US" sz="3200" dirty="0">
                <a:solidFill>
                  <a:srgbClr val="000000"/>
                </a:solidFill>
                <a:latin typeface="Calibri"/>
                <a:ea typeface="Tahoma" panose="020B0604030504040204" pitchFamily="34" charset="0"/>
                <a:cs typeface="Tahoma" panose="020B0604030504040204" pitchFamily="34" charset="0"/>
              </a:endParaRPr>
            </a:p>
          </p:txBody>
        </p:sp>
        <p:sp>
          <p:nvSpPr>
            <p:cNvPr id="99" name="Freeform 24"/>
            <p:cNvSpPr>
              <a:spLocks/>
            </p:cNvSpPr>
            <p:nvPr/>
          </p:nvSpPr>
          <p:spPr bwMode="auto">
            <a:xfrm>
              <a:off x="555625" y="5010151"/>
              <a:ext cx="303213" cy="303213"/>
            </a:xfrm>
            <a:custGeom>
              <a:avLst/>
              <a:gdLst>
                <a:gd name="T0" fmla="*/ 383 w 766"/>
                <a:gd name="T1" fmla="*/ 0 h 765"/>
                <a:gd name="T2" fmla="*/ 431 w 766"/>
                <a:gd name="T3" fmla="*/ 3 h 765"/>
                <a:gd name="T4" fmla="*/ 477 w 766"/>
                <a:gd name="T5" fmla="*/ 11 h 765"/>
                <a:gd name="T6" fmla="*/ 522 w 766"/>
                <a:gd name="T7" fmla="*/ 26 h 765"/>
                <a:gd name="T8" fmla="*/ 563 w 766"/>
                <a:gd name="T9" fmla="*/ 45 h 765"/>
                <a:gd name="T10" fmla="*/ 602 w 766"/>
                <a:gd name="T11" fmla="*/ 68 h 765"/>
                <a:gd name="T12" fmla="*/ 638 w 766"/>
                <a:gd name="T13" fmla="*/ 96 h 765"/>
                <a:gd name="T14" fmla="*/ 670 w 766"/>
                <a:gd name="T15" fmla="*/ 128 h 765"/>
                <a:gd name="T16" fmla="*/ 698 w 766"/>
                <a:gd name="T17" fmla="*/ 164 h 765"/>
                <a:gd name="T18" fmla="*/ 722 w 766"/>
                <a:gd name="T19" fmla="*/ 203 h 765"/>
                <a:gd name="T20" fmla="*/ 740 w 766"/>
                <a:gd name="T21" fmla="*/ 244 h 765"/>
                <a:gd name="T22" fmla="*/ 755 w 766"/>
                <a:gd name="T23" fmla="*/ 288 h 765"/>
                <a:gd name="T24" fmla="*/ 763 w 766"/>
                <a:gd name="T25" fmla="*/ 334 h 765"/>
                <a:gd name="T26" fmla="*/ 766 w 766"/>
                <a:gd name="T27" fmla="*/ 383 h 765"/>
                <a:gd name="T28" fmla="*/ 763 w 766"/>
                <a:gd name="T29" fmla="*/ 431 h 765"/>
                <a:gd name="T30" fmla="*/ 755 w 766"/>
                <a:gd name="T31" fmla="*/ 477 h 765"/>
                <a:gd name="T32" fmla="*/ 740 w 766"/>
                <a:gd name="T33" fmla="*/ 521 h 765"/>
                <a:gd name="T34" fmla="*/ 722 w 766"/>
                <a:gd name="T35" fmla="*/ 562 h 765"/>
                <a:gd name="T36" fmla="*/ 698 w 766"/>
                <a:gd name="T37" fmla="*/ 602 h 765"/>
                <a:gd name="T38" fmla="*/ 670 w 766"/>
                <a:gd name="T39" fmla="*/ 637 h 765"/>
                <a:gd name="T40" fmla="*/ 638 w 766"/>
                <a:gd name="T41" fmla="*/ 669 h 765"/>
                <a:gd name="T42" fmla="*/ 602 w 766"/>
                <a:gd name="T43" fmla="*/ 697 h 765"/>
                <a:gd name="T44" fmla="*/ 563 w 766"/>
                <a:gd name="T45" fmla="*/ 721 h 765"/>
                <a:gd name="T46" fmla="*/ 522 w 766"/>
                <a:gd name="T47" fmla="*/ 740 h 765"/>
                <a:gd name="T48" fmla="*/ 477 w 766"/>
                <a:gd name="T49" fmla="*/ 754 h 765"/>
                <a:gd name="T50" fmla="*/ 431 w 766"/>
                <a:gd name="T51" fmla="*/ 763 h 765"/>
                <a:gd name="T52" fmla="*/ 383 w 766"/>
                <a:gd name="T53" fmla="*/ 765 h 765"/>
                <a:gd name="T54" fmla="*/ 336 w 766"/>
                <a:gd name="T55" fmla="*/ 763 h 765"/>
                <a:gd name="T56" fmla="*/ 289 w 766"/>
                <a:gd name="T57" fmla="*/ 754 h 765"/>
                <a:gd name="T58" fmla="*/ 244 w 766"/>
                <a:gd name="T59" fmla="*/ 740 h 765"/>
                <a:gd name="T60" fmla="*/ 203 w 766"/>
                <a:gd name="T61" fmla="*/ 721 h 765"/>
                <a:gd name="T62" fmla="*/ 165 w 766"/>
                <a:gd name="T63" fmla="*/ 697 h 765"/>
                <a:gd name="T64" fmla="*/ 128 w 766"/>
                <a:gd name="T65" fmla="*/ 669 h 765"/>
                <a:gd name="T66" fmla="*/ 97 w 766"/>
                <a:gd name="T67" fmla="*/ 637 h 765"/>
                <a:gd name="T68" fmla="*/ 68 w 766"/>
                <a:gd name="T69" fmla="*/ 602 h 765"/>
                <a:gd name="T70" fmla="*/ 46 w 766"/>
                <a:gd name="T71" fmla="*/ 562 h 765"/>
                <a:gd name="T72" fmla="*/ 26 w 766"/>
                <a:gd name="T73" fmla="*/ 521 h 765"/>
                <a:gd name="T74" fmla="*/ 12 w 766"/>
                <a:gd name="T75" fmla="*/ 477 h 765"/>
                <a:gd name="T76" fmla="*/ 3 w 766"/>
                <a:gd name="T77" fmla="*/ 431 h 765"/>
                <a:gd name="T78" fmla="*/ 0 w 766"/>
                <a:gd name="T79" fmla="*/ 383 h 765"/>
                <a:gd name="T80" fmla="*/ 3 w 766"/>
                <a:gd name="T81" fmla="*/ 334 h 765"/>
                <a:gd name="T82" fmla="*/ 12 w 766"/>
                <a:gd name="T83" fmla="*/ 288 h 765"/>
                <a:gd name="T84" fmla="*/ 26 w 766"/>
                <a:gd name="T85" fmla="*/ 244 h 765"/>
                <a:gd name="T86" fmla="*/ 46 w 766"/>
                <a:gd name="T87" fmla="*/ 203 h 765"/>
                <a:gd name="T88" fmla="*/ 68 w 766"/>
                <a:gd name="T89" fmla="*/ 164 h 765"/>
                <a:gd name="T90" fmla="*/ 97 w 766"/>
                <a:gd name="T91" fmla="*/ 128 h 765"/>
                <a:gd name="T92" fmla="*/ 128 w 766"/>
                <a:gd name="T93" fmla="*/ 96 h 765"/>
                <a:gd name="T94" fmla="*/ 165 w 766"/>
                <a:gd name="T95" fmla="*/ 68 h 765"/>
                <a:gd name="T96" fmla="*/ 203 w 766"/>
                <a:gd name="T97" fmla="*/ 45 h 765"/>
                <a:gd name="T98" fmla="*/ 244 w 766"/>
                <a:gd name="T99" fmla="*/ 26 h 765"/>
                <a:gd name="T100" fmla="*/ 289 w 766"/>
                <a:gd name="T101" fmla="*/ 11 h 765"/>
                <a:gd name="T102" fmla="*/ 336 w 766"/>
                <a:gd name="T103" fmla="*/ 3 h 765"/>
                <a:gd name="T104" fmla="*/ 383 w 766"/>
                <a:gd name="T105"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6" h="765">
                  <a:moveTo>
                    <a:pt x="383" y="0"/>
                  </a:moveTo>
                  <a:lnTo>
                    <a:pt x="431" y="3"/>
                  </a:lnTo>
                  <a:lnTo>
                    <a:pt x="477" y="11"/>
                  </a:lnTo>
                  <a:lnTo>
                    <a:pt x="522" y="26"/>
                  </a:lnTo>
                  <a:lnTo>
                    <a:pt x="563" y="45"/>
                  </a:lnTo>
                  <a:lnTo>
                    <a:pt x="602" y="68"/>
                  </a:lnTo>
                  <a:lnTo>
                    <a:pt x="638" y="96"/>
                  </a:lnTo>
                  <a:lnTo>
                    <a:pt x="670" y="128"/>
                  </a:lnTo>
                  <a:lnTo>
                    <a:pt x="698" y="164"/>
                  </a:lnTo>
                  <a:lnTo>
                    <a:pt x="722" y="203"/>
                  </a:lnTo>
                  <a:lnTo>
                    <a:pt x="740" y="244"/>
                  </a:lnTo>
                  <a:lnTo>
                    <a:pt x="755" y="288"/>
                  </a:lnTo>
                  <a:lnTo>
                    <a:pt x="763" y="334"/>
                  </a:lnTo>
                  <a:lnTo>
                    <a:pt x="766" y="383"/>
                  </a:lnTo>
                  <a:lnTo>
                    <a:pt x="763" y="431"/>
                  </a:lnTo>
                  <a:lnTo>
                    <a:pt x="755" y="477"/>
                  </a:lnTo>
                  <a:lnTo>
                    <a:pt x="740" y="521"/>
                  </a:lnTo>
                  <a:lnTo>
                    <a:pt x="722" y="562"/>
                  </a:lnTo>
                  <a:lnTo>
                    <a:pt x="698" y="602"/>
                  </a:lnTo>
                  <a:lnTo>
                    <a:pt x="670" y="637"/>
                  </a:lnTo>
                  <a:lnTo>
                    <a:pt x="638" y="669"/>
                  </a:lnTo>
                  <a:lnTo>
                    <a:pt x="602" y="697"/>
                  </a:lnTo>
                  <a:lnTo>
                    <a:pt x="563" y="721"/>
                  </a:lnTo>
                  <a:lnTo>
                    <a:pt x="522" y="740"/>
                  </a:lnTo>
                  <a:lnTo>
                    <a:pt x="477" y="754"/>
                  </a:lnTo>
                  <a:lnTo>
                    <a:pt x="431" y="763"/>
                  </a:lnTo>
                  <a:lnTo>
                    <a:pt x="383" y="765"/>
                  </a:lnTo>
                  <a:lnTo>
                    <a:pt x="336" y="763"/>
                  </a:lnTo>
                  <a:lnTo>
                    <a:pt x="289" y="754"/>
                  </a:lnTo>
                  <a:lnTo>
                    <a:pt x="244" y="740"/>
                  </a:lnTo>
                  <a:lnTo>
                    <a:pt x="203" y="721"/>
                  </a:lnTo>
                  <a:lnTo>
                    <a:pt x="165" y="697"/>
                  </a:lnTo>
                  <a:lnTo>
                    <a:pt x="128" y="669"/>
                  </a:lnTo>
                  <a:lnTo>
                    <a:pt x="97" y="637"/>
                  </a:lnTo>
                  <a:lnTo>
                    <a:pt x="68" y="602"/>
                  </a:lnTo>
                  <a:lnTo>
                    <a:pt x="46" y="562"/>
                  </a:lnTo>
                  <a:lnTo>
                    <a:pt x="26" y="521"/>
                  </a:lnTo>
                  <a:lnTo>
                    <a:pt x="12" y="477"/>
                  </a:lnTo>
                  <a:lnTo>
                    <a:pt x="3" y="431"/>
                  </a:lnTo>
                  <a:lnTo>
                    <a:pt x="0" y="383"/>
                  </a:lnTo>
                  <a:lnTo>
                    <a:pt x="3" y="334"/>
                  </a:lnTo>
                  <a:lnTo>
                    <a:pt x="12" y="288"/>
                  </a:lnTo>
                  <a:lnTo>
                    <a:pt x="26" y="244"/>
                  </a:lnTo>
                  <a:lnTo>
                    <a:pt x="46" y="203"/>
                  </a:lnTo>
                  <a:lnTo>
                    <a:pt x="68" y="164"/>
                  </a:lnTo>
                  <a:lnTo>
                    <a:pt x="97" y="128"/>
                  </a:lnTo>
                  <a:lnTo>
                    <a:pt x="128" y="96"/>
                  </a:lnTo>
                  <a:lnTo>
                    <a:pt x="165" y="68"/>
                  </a:lnTo>
                  <a:lnTo>
                    <a:pt x="203" y="45"/>
                  </a:lnTo>
                  <a:lnTo>
                    <a:pt x="244" y="26"/>
                  </a:lnTo>
                  <a:lnTo>
                    <a:pt x="289" y="11"/>
                  </a:lnTo>
                  <a:lnTo>
                    <a:pt x="336" y="3"/>
                  </a:lnTo>
                  <a:lnTo>
                    <a:pt x="383"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16" tIns="45708" rIns="91416" bIns="45708" numCol="1" anchor="t" anchorCtr="0" compatLnSpc="1">
              <a:prstTxWarp prst="textNoShape">
                <a:avLst/>
              </a:prstTxWarp>
            </a:bodyPr>
            <a:lstStyle/>
            <a:p>
              <a:pPr defTabSz="1218621">
                <a:defRPr/>
              </a:pPr>
              <a:endParaRPr lang="en-US" sz="3200" dirty="0">
                <a:solidFill>
                  <a:srgbClr val="000000"/>
                </a:solidFill>
                <a:latin typeface="Calibri"/>
                <a:ea typeface="Tahoma" panose="020B0604030504040204" pitchFamily="34" charset="0"/>
                <a:cs typeface="Tahoma" panose="020B0604030504040204" pitchFamily="34" charset="0"/>
              </a:endParaRPr>
            </a:p>
          </p:txBody>
        </p:sp>
        <p:sp>
          <p:nvSpPr>
            <p:cNvPr id="100" name="Freeform 25"/>
            <p:cNvSpPr>
              <a:spLocks/>
            </p:cNvSpPr>
            <p:nvPr/>
          </p:nvSpPr>
          <p:spPr bwMode="auto">
            <a:xfrm>
              <a:off x="-169863" y="5294313"/>
              <a:ext cx="1346200" cy="1066800"/>
            </a:xfrm>
            <a:custGeom>
              <a:avLst/>
              <a:gdLst>
                <a:gd name="T0" fmla="*/ 3233 w 3393"/>
                <a:gd name="T1" fmla="*/ 14 h 2689"/>
                <a:gd name="T2" fmla="*/ 3340 w 3393"/>
                <a:gd name="T3" fmla="*/ 81 h 2689"/>
                <a:gd name="T4" fmla="*/ 3392 w 3393"/>
                <a:gd name="T5" fmla="*/ 202 h 2689"/>
                <a:gd name="T6" fmla="*/ 3366 w 3393"/>
                <a:gd name="T7" fmla="*/ 362 h 2689"/>
                <a:gd name="T8" fmla="*/ 3271 w 3393"/>
                <a:gd name="T9" fmla="*/ 554 h 2689"/>
                <a:gd name="T10" fmla="*/ 3117 w 3393"/>
                <a:gd name="T11" fmla="*/ 772 h 2689"/>
                <a:gd name="T12" fmla="*/ 2913 w 3393"/>
                <a:gd name="T13" fmla="*/ 1007 h 2689"/>
                <a:gd name="T14" fmla="*/ 2669 w 3393"/>
                <a:gd name="T15" fmla="*/ 1252 h 2689"/>
                <a:gd name="T16" fmla="*/ 2394 w 3393"/>
                <a:gd name="T17" fmla="*/ 1500 h 2689"/>
                <a:gd name="T18" fmla="*/ 2097 w 3393"/>
                <a:gd name="T19" fmla="*/ 1744 h 2689"/>
                <a:gd name="T20" fmla="*/ 1789 w 3393"/>
                <a:gd name="T21" fmla="*/ 1974 h 2689"/>
                <a:gd name="T22" fmla="*/ 1477 w 3393"/>
                <a:gd name="T23" fmla="*/ 2185 h 2689"/>
                <a:gd name="T24" fmla="*/ 1171 w 3393"/>
                <a:gd name="T25" fmla="*/ 2369 h 2689"/>
                <a:gd name="T26" fmla="*/ 881 w 3393"/>
                <a:gd name="T27" fmla="*/ 2518 h 2689"/>
                <a:gd name="T28" fmla="*/ 617 w 3393"/>
                <a:gd name="T29" fmla="*/ 2625 h 2689"/>
                <a:gd name="T30" fmla="*/ 387 w 3393"/>
                <a:gd name="T31" fmla="*/ 2682 h 2689"/>
                <a:gd name="T32" fmla="*/ 206 w 3393"/>
                <a:gd name="T33" fmla="*/ 2682 h 2689"/>
                <a:gd name="T34" fmla="*/ 77 w 3393"/>
                <a:gd name="T35" fmla="*/ 2623 h 2689"/>
                <a:gd name="T36" fmla="*/ 5 w 3393"/>
                <a:gd name="T37" fmla="*/ 2498 h 2689"/>
                <a:gd name="T38" fmla="*/ 11 w 3393"/>
                <a:gd name="T39" fmla="*/ 2355 h 2689"/>
                <a:gd name="T40" fmla="*/ 74 w 3393"/>
                <a:gd name="T41" fmla="*/ 2214 h 2689"/>
                <a:gd name="T42" fmla="*/ 162 w 3393"/>
                <a:gd name="T43" fmla="*/ 2086 h 2689"/>
                <a:gd name="T44" fmla="*/ 239 w 3393"/>
                <a:gd name="T45" fmla="*/ 2019 h 2689"/>
                <a:gd name="T46" fmla="*/ 327 w 3393"/>
                <a:gd name="T47" fmla="*/ 2020 h 2689"/>
                <a:gd name="T48" fmla="*/ 400 w 3393"/>
                <a:gd name="T49" fmla="*/ 2077 h 2689"/>
                <a:gd name="T50" fmla="*/ 424 w 3393"/>
                <a:gd name="T51" fmla="*/ 2166 h 2689"/>
                <a:gd name="T52" fmla="*/ 371 w 3393"/>
                <a:gd name="T53" fmla="*/ 2265 h 2689"/>
                <a:gd name="T54" fmla="*/ 304 w 3393"/>
                <a:gd name="T55" fmla="*/ 2368 h 2689"/>
                <a:gd name="T56" fmla="*/ 281 w 3393"/>
                <a:gd name="T57" fmla="*/ 2427 h 2689"/>
                <a:gd name="T58" fmla="*/ 380 w 3393"/>
                <a:gd name="T59" fmla="*/ 2421 h 2689"/>
                <a:gd name="T60" fmla="*/ 581 w 3393"/>
                <a:gd name="T61" fmla="*/ 2361 h 2689"/>
                <a:gd name="T62" fmla="*/ 833 w 3393"/>
                <a:gd name="T63" fmla="*/ 2236 h 2689"/>
                <a:gd name="T64" fmla="*/ 879 w 3393"/>
                <a:gd name="T65" fmla="*/ 2052 h 2689"/>
                <a:gd name="T66" fmla="*/ 718 w 3393"/>
                <a:gd name="T67" fmla="*/ 1799 h 2689"/>
                <a:gd name="T68" fmla="*/ 632 w 3393"/>
                <a:gd name="T69" fmla="*/ 1507 h 2689"/>
                <a:gd name="T70" fmla="*/ 631 w 3393"/>
                <a:gd name="T71" fmla="*/ 1207 h 2689"/>
                <a:gd name="T72" fmla="*/ 710 w 3393"/>
                <a:gd name="T73" fmla="*/ 919 h 2689"/>
                <a:gd name="T74" fmla="*/ 850 w 3393"/>
                <a:gd name="T75" fmla="*/ 684 h 2689"/>
                <a:gd name="T76" fmla="*/ 1053 w 3393"/>
                <a:gd name="T77" fmla="*/ 485 h 2689"/>
                <a:gd name="T78" fmla="*/ 1311 w 3393"/>
                <a:gd name="T79" fmla="*/ 340 h 2689"/>
                <a:gd name="T80" fmla="*/ 1619 w 3393"/>
                <a:gd name="T81" fmla="*/ 271 h 2689"/>
                <a:gd name="T82" fmla="*/ 1914 w 3393"/>
                <a:gd name="T83" fmla="*/ 287 h 2689"/>
                <a:gd name="T84" fmla="*/ 2181 w 3393"/>
                <a:gd name="T85" fmla="*/ 376 h 2689"/>
                <a:gd name="T86" fmla="*/ 2419 w 3393"/>
                <a:gd name="T87" fmla="*/ 536 h 2689"/>
                <a:gd name="T88" fmla="*/ 2608 w 3393"/>
                <a:gd name="T89" fmla="*/ 751 h 2689"/>
                <a:gd name="T90" fmla="*/ 2745 w 3393"/>
                <a:gd name="T91" fmla="*/ 804 h 2689"/>
                <a:gd name="T92" fmla="*/ 2883 w 3393"/>
                <a:gd name="T93" fmla="*/ 671 h 2689"/>
                <a:gd name="T94" fmla="*/ 3002 w 3393"/>
                <a:gd name="T95" fmla="*/ 531 h 2689"/>
                <a:gd name="T96" fmla="*/ 3090 w 3393"/>
                <a:gd name="T97" fmla="*/ 404 h 2689"/>
                <a:gd name="T98" fmla="*/ 3136 w 3393"/>
                <a:gd name="T99" fmla="*/ 308 h 2689"/>
                <a:gd name="T100" fmla="*/ 3130 w 3393"/>
                <a:gd name="T101" fmla="*/ 278 h 2689"/>
                <a:gd name="T102" fmla="*/ 3066 w 3393"/>
                <a:gd name="T103" fmla="*/ 286 h 2689"/>
                <a:gd name="T104" fmla="*/ 2944 w 3393"/>
                <a:gd name="T105" fmla="*/ 326 h 2689"/>
                <a:gd name="T106" fmla="*/ 2832 w 3393"/>
                <a:gd name="T107" fmla="*/ 350 h 2689"/>
                <a:gd name="T108" fmla="*/ 2754 w 3393"/>
                <a:gd name="T109" fmla="*/ 303 h 2689"/>
                <a:gd name="T110" fmla="*/ 2718 w 3393"/>
                <a:gd name="T111" fmla="*/ 213 h 2689"/>
                <a:gd name="T112" fmla="*/ 2751 w 3393"/>
                <a:gd name="T113" fmla="*/ 121 h 2689"/>
                <a:gd name="T114" fmla="*/ 2885 w 3393"/>
                <a:gd name="T115" fmla="*/ 53 h 2689"/>
                <a:gd name="T116" fmla="*/ 3086 w 3393"/>
                <a:gd name="T117" fmla="*/ 3 h 2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93" h="2689">
                  <a:moveTo>
                    <a:pt x="3136" y="0"/>
                  </a:moveTo>
                  <a:lnTo>
                    <a:pt x="3169" y="2"/>
                  </a:lnTo>
                  <a:lnTo>
                    <a:pt x="3202" y="6"/>
                  </a:lnTo>
                  <a:lnTo>
                    <a:pt x="3233" y="14"/>
                  </a:lnTo>
                  <a:lnTo>
                    <a:pt x="3262" y="24"/>
                  </a:lnTo>
                  <a:lnTo>
                    <a:pt x="3290" y="39"/>
                  </a:lnTo>
                  <a:lnTo>
                    <a:pt x="3316" y="58"/>
                  </a:lnTo>
                  <a:lnTo>
                    <a:pt x="3340" y="81"/>
                  </a:lnTo>
                  <a:lnTo>
                    <a:pt x="3361" y="108"/>
                  </a:lnTo>
                  <a:lnTo>
                    <a:pt x="3376" y="137"/>
                  </a:lnTo>
                  <a:lnTo>
                    <a:pt x="3387" y="168"/>
                  </a:lnTo>
                  <a:lnTo>
                    <a:pt x="3392" y="202"/>
                  </a:lnTo>
                  <a:lnTo>
                    <a:pt x="3393" y="239"/>
                  </a:lnTo>
                  <a:lnTo>
                    <a:pt x="3388" y="278"/>
                  </a:lnTo>
                  <a:lnTo>
                    <a:pt x="3379" y="318"/>
                  </a:lnTo>
                  <a:lnTo>
                    <a:pt x="3366" y="362"/>
                  </a:lnTo>
                  <a:lnTo>
                    <a:pt x="3348" y="407"/>
                  </a:lnTo>
                  <a:lnTo>
                    <a:pt x="3327" y="454"/>
                  </a:lnTo>
                  <a:lnTo>
                    <a:pt x="3301" y="504"/>
                  </a:lnTo>
                  <a:lnTo>
                    <a:pt x="3271" y="554"/>
                  </a:lnTo>
                  <a:lnTo>
                    <a:pt x="3238" y="606"/>
                  </a:lnTo>
                  <a:lnTo>
                    <a:pt x="3201" y="660"/>
                  </a:lnTo>
                  <a:lnTo>
                    <a:pt x="3161" y="716"/>
                  </a:lnTo>
                  <a:lnTo>
                    <a:pt x="3117" y="772"/>
                  </a:lnTo>
                  <a:lnTo>
                    <a:pt x="3071" y="829"/>
                  </a:lnTo>
                  <a:lnTo>
                    <a:pt x="3021" y="888"/>
                  </a:lnTo>
                  <a:lnTo>
                    <a:pt x="2968" y="947"/>
                  </a:lnTo>
                  <a:lnTo>
                    <a:pt x="2913" y="1007"/>
                  </a:lnTo>
                  <a:lnTo>
                    <a:pt x="2855" y="1068"/>
                  </a:lnTo>
                  <a:lnTo>
                    <a:pt x="2796" y="1129"/>
                  </a:lnTo>
                  <a:lnTo>
                    <a:pt x="2733" y="1190"/>
                  </a:lnTo>
                  <a:lnTo>
                    <a:pt x="2669" y="1252"/>
                  </a:lnTo>
                  <a:lnTo>
                    <a:pt x="2603" y="1314"/>
                  </a:lnTo>
                  <a:lnTo>
                    <a:pt x="2535" y="1376"/>
                  </a:lnTo>
                  <a:lnTo>
                    <a:pt x="2465" y="1438"/>
                  </a:lnTo>
                  <a:lnTo>
                    <a:pt x="2394" y="1500"/>
                  </a:lnTo>
                  <a:lnTo>
                    <a:pt x="2322" y="1561"/>
                  </a:lnTo>
                  <a:lnTo>
                    <a:pt x="2248" y="1623"/>
                  </a:lnTo>
                  <a:lnTo>
                    <a:pt x="2173" y="1684"/>
                  </a:lnTo>
                  <a:lnTo>
                    <a:pt x="2097" y="1744"/>
                  </a:lnTo>
                  <a:lnTo>
                    <a:pt x="2021" y="1803"/>
                  </a:lnTo>
                  <a:lnTo>
                    <a:pt x="1944" y="1861"/>
                  </a:lnTo>
                  <a:lnTo>
                    <a:pt x="1866" y="1918"/>
                  </a:lnTo>
                  <a:lnTo>
                    <a:pt x="1789" y="1974"/>
                  </a:lnTo>
                  <a:lnTo>
                    <a:pt x="1710" y="2029"/>
                  </a:lnTo>
                  <a:lnTo>
                    <a:pt x="1632" y="2082"/>
                  </a:lnTo>
                  <a:lnTo>
                    <a:pt x="1555" y="2135"/>
                  </a:lnTo>
                  <a:lnTo>
                    <a:pt x="1477" y="2185"/>
                  </a:lnTo>
                  <a:lnTo>
                    <a:pt x="1399" y="2234"/>
                  </a:lnTo>
                  <a:lnTo>
                    <a:pt x="1323" y="2281"/>
                  </a:lnTo>
                  <a:lnTo>
                    <a:pt x="1246" y="2325"/>
                  </a:lnTo>
                  <a:lnTo>
                    <a:pt x="1171" y="2369"/>
                  </a:lnTo>
                  <a:lnTo>
                    <a:pt x="1097" y="2409"/>
                  </a:lnTo>
                  <a:lnTo>
                    <a:pt x="1024" y="2449"/>
                  </a:lnTo>
                  <a:lnTo>
                    <a:pt x="952" y="2485"/>
                  </a:lnTo>
                  <a:lnTo>
                    <a:pt x="881" y="2518"/>
                  </a:lnTo>
                  <a:lnTo>
                    <a:pt x="813" y="2549"/>
                  </a:lnTo>
                  <a:lnTo>
                    <a:pt x="746" y="2577"/>
                  </a:lnTo>
                  <a:lnTo>
                    <a:pt x="680" y="2602"/>
                  </a:lnTo>
                  <a:lnTo>
                    <a:pt x="617" y="2625"/>
                  </a:lnTo>
                  <a:lnTo>
                    <a:pt x="556" y="2644"/>
                  </a:lnTo>
                  <a:lnTo>
                    <a:pt x="498" y="2660"/>
                  </a:lnTo>
                  <a:lnTo>
                    <a:pt x="441" y="2672"/>
                  </a:lnTo>
                  <a:lnTo>
                    <a:pt x="387" y="2682"/>
                  </a:lnTo>
                  <a:lnTo>
                    <a:pt x="337" y="2687"/>
                  </a:lnTo>
                  <a:lnTo>
                    <a:pt x="289" y="2689"/>
                  </a:lnTo>
                  <a:lnTo>
                    <a:pt x="245" y="2688"/>
                  </a:lnTo>
                  <a:lnTo>
                    <a:pt x="206" y="2682"/>
                  </a:lnTo>
                  <a:lnTo>
                    <a:pt x="169" y="2673"/>
                  </a:lnTo>
                  <a:lnTo>
                    <a:pt x="135" y="2660"/>
                  </a:lnTo>
                  <a:lnTo>
                    <a:pt x="104" y="2643"/>
                  </a:lnTo>
                  <a:lnTo>
                    <a:pt x="77" y="2623"/>
                  </a:lnTo>
                  <a:lnTo>
                    <a:pt x="53" y="2598"/>
                  </a:lnTo>
                  <a:lnTo>
                    <a:pt x="31" y="2566"/>
                  </a:lnTo>
                  <a:lnTo>
                    <a:pt x="14" y="2532"/>
                  </a:lnTo>
                  <a:lnTo>
                    <a:pt x="5" y="2498"/>
                  </a:lnTo>
                  <a:lnTo>
                    <a:pt x="0" y="2463"/>
                  </a:lnTo>
                  <a:lnTo>
                    <a:pt x="0" y="2428"/>
                  </a:lnTo>
                  <a:lnTo>
                    <a:pt x="4" y="2392"/>
                  </a:lnTo>
                  <a:lnTo>
                    <a:pt x="11" y="2355"/>
                  </a:lnTo>
                  <a:lnTo>
                    <a:pt x="23" y="2319"/>
                  </a:lnTo>
                  <a:lnTo>
                    <a:pt x="37" y="2284"/>
                  </a:lnTo>
                  <a:lnTo>
                    <a:pt x="55" y="2249"/>
                  </a:lnTo>
                  <a:lnTo>
                    <a:pt x="74" y="2214"/>
                  </a:lnTo>
                  <a:lnTo>
                    <a:pt x="94" y="2180"/>
                  </a:lnTo>
                  <a:lnTo>
                    <a:pt x="116" y="2147"/>
                  </a:lnTo>
                  <a:lnTo>
                    <a:pt x="139" y="2116"/>
                  </a:lnTo>
                  <a:lnTo>
                    <a:pt x="162" y="2086"/>
                  </a:lnTo>
                  <a:lnTo>
                    <a:pt x="184" y="2057"/>
                  </a:lnTo>
                  <a:lnTo>
                    <a:pt x="201" y="2041"/>
                  </a:lnTo>
                  <a:lnTo>
                    <a:pt x="219" y="2028"/>
                  </a:lnTo>
                  <a:lnTo>
                    <a:pt x="239" y="2019"/>
                  </a:lnTo>
                  <a:lnTo>
                    <a:pt x="260" y="2014"/>
                  </a:lnTo>
                  <a:lnTo>
                    <a:pt x="282" y="2012"/>
                  </a:lnTo>
                  <a:lnTo>
                    <a:pt x="304" y="2014"/>
                  </a:lnTo>
                  <a:lnTo>
                    <a:pt x="327" y="2020"/>
                  </a:lnTo>
                  <a:lnTo>
                    <a:pt x="348" y="2030"/>
                  </a:lnTo>
                  <a:lnTo>
                    <a:pt x="368" y="2045"/>
                  </a:lnTo>
                  <a:lnTo>
                    <a:pt x="383" y="2059"/>
                  </a:lnTo>
                  <a:lnTo>
                    <a:pt x="400" y="2077"/>
                  </a:lnTo>
                  <a:lnTo>
                    <a:pt x="412" y="2098"/>
                  </a:lnTo>
                  <a:lnTo>
                    <a:pt x="420" y="2119"/>
                  </a:lnTo>
                  <a:lnTo>
                    <a:pt x="424" y="2142"/>
                  </a:lnTo>
                  <a:lnTo>
                    <a:pt x="424" y="2166"/>
                  </a:lnTo>
                  <a:lnTo>
                    <a:pt x="419" y="2189"/>
                  </a:lnTo>
                  <a:lnTo>
                    <a:pt x="410" y="2212"/>
                  </a:lnTo>
                  <a:lnTo>
                    <a:pt x="397" y="2231"/>
                  </a:lnTo>
                  <a:lnTo>
                    <a:pt x="371" y="2265"/>
                  </a:lnTo>
                  <a:lnTo>
                    <a:pt x="349" y="2295"/>
                  </a:lnTo>
                  <a:lnTo>
                    <a:pt x="331" y="2322"/>
                  </a:lnTo>
                  <a:lnTo>
                    <a:pt x="317" y="2347"/>
                  </a:lnTo>
                  <a:lnTo>
                    <a:pt x="304" y="2368"/>
                  </a:lnTo>
                  <a:lnTo>
                    <a:pt x="295" y="2386"/>
                  </a:lnTo>
                  <a:lnTo>
                    <a:pt x="289" y="2402"/>
                  </a:lnTo>
                  <a:lnTo>
                    <a:pt x="284" y="2415"/>
                  </a:lnTo>
                  <a:lnTo>
                    <a:pt x="281" y="2427"/>
                  </a:lnTo>
                  <a:lnTo>
                    <a:pt x="279" y="2435"/>
                  </a:lnTo>
                  <a:lnTo>
                    <a:pt x="307" y="2432"/>
                  </a:lnTo>
                  <a:lnTo>
                    <a:pt x="341" y="2428"/>
                  </a:lnTo>
                  <a:lnTo>
                    <a:pt x="380" y="2421"/>
                  </a:lnTo>
                  <a:lnTo>
                    <a:pt x="425" y="2410"/>
                  </a:lnTo>
                  <a:lnTo>
                    <a:pt x="473" y="2397"/>
                  </a:lnTo>
                  <a:lnTo>
                    <a:pt x="525" y="2380"/>
                  </a:lnTo>
                  <a:lnTo>
                    <a:pt x="581" y="2361"/>
                  </a:lnTo>
                  <a:lnTo>
                    <a:pt x="640" y="2336"/>
                  </a:lnTo>
                  <a:lnTo>
                    <a:pt x="702" y="2307"/>
                  </a:lnTo>
                  <a:lnTo>
                    <a:pt x="766" y="2274"/>
                  </a:lnTo>
                  <a:lnTo>
                    <a:pt x="833" y="2236"/>
                  </a:lnTo>
                  <a:lnTo>
                    <a:pt x="900" y="2193"/>
                  </a:lnTo>
                  <a:lnTo>
                    <a:pt x="968" y="2144"/>
                  </a:lnTo>
                  <a:lnTo>
                    <a:pt x="923" y="2100"/>
                  </a:lnTo>
                  <a:lnTo>
                    <a:pt x="879" y="2052"/>
                  </a:lnTo>
                  <a:lnTo>
                    <a:pt x="839" y="2001"/>
                  </a:lnTo>
                  <a:lnTo>
                    <a:pt x="793" y="1935"/>
                  </a:lnTo>
                  <a:lnTo>
                    <a:pt x="753" y="1868"/>
                  </a:lnTo>
                  <a:lnTo>
                    <a:pt x="718" y="1799"/>
                  </a:lnTo>
                  <a:lnTo>
                    <a:pt x="689" y="1727"/>
                  </a:lnTo>
                  <a:lnTo>
                    <a:pt x="665" y="1655"/>
                  </a:lnTo>
                  <a:lnTo>
                    <a:pt x="645" y="1580"/>
                  </a:lnTo>
                  <a:lnTo>
                    <a:pt x="632" y="1507"/>
                  </a:lnTo>
                  <a:lnTo>
                    <a:pt x="625" y="1431"/>
                  </a:lnTo>
                  <a:lnTo>
                    <a:pt x="621" y="1357"/>
                  </a:lnTo>
                  <a:lnTo>
                    <a:pt x="623" y="1282"/>
                  </a:lnTo>
                  <a:lnTo>
                    <a:pt x="631" y="1207"/>
                  </a:lnTo>
                  <a:lnTo>
                    <a:pt x="643" y="1133"/>
                  </a:lnTo>
                  <a:lnTo>
                    <a:pt x="661" y="1060"/>
                  </a:lnTo>
                  <a:lnTo>
                    <a:pt x="683" y="989"/>
                  </a:lnTo>
                  <a:lnTo>
                    <a:pt x="710" y="919"/>
                  </a:lnTo>
                  <a:lnTo>
                    <a:pt x="739" y="858"/>
                  </a:lnTo>
                  <a:lnTo>
                    <a:pt x="773" y="798"/>
                  </a:lnTo>
                  <a:lnTo>
                    <a:pt x="810" y="740"/>
                  </a:lnTo>
                  <a:lnTo>
                    <a:pt x="850" y="684"/>
                  </a:lnTo>
                  <a:lnTo>
                    <a:pt x="896" y="630"/>
                  </a:lnTo>
                  <a:lnTo>
                    <a:pt x="945" y="578"/>
                  </a:lnTo>
                  <a:lnTo>
                    <a:pt x="996" y="530"/>
                  </a:lnTo>
                  <a:lnTo>
                    <a:pt x="1053" y="485"/>
                  </a:lnTo>
                  <a:lnTo>
                    <a:pt x="1115" y="441"/>
                  </a:lnTo>
                  <a:lnTo>
                    <a:pt x="1179" y="403"/>
                  </a:lnTo>
                  <a:lnTo>
                    <a:pt x="1245" y="369"/>
                  </a:lnTo>
                  <a:lnTo>
                    <a:pt x="1311" y="340"/>
                  </a:lnTo>
                  <a:lnTo>
                    <a:pt x="1380" y="316"/>
                  </a:lnTo>
                  <a:lnTo>
                    <a:pt x="1449" y="298"/>
                  </a:lnTo>
                  <a:lnTo>
                    <a:pt x="1534" y="280"/>
                  </a:lnTo>
                  <a:lnTo>
                    <a:pt x="1619" y="271"/>
                  </a:lnTo>
                  <a:lnTo>
                    <a:pt x="1704" y="266"/>
                  </a:lnTo>
                  <a:lnTo>
                    <a:pt x="1774" y="270"/>
                  </a:lnTo>
                  <a:lnTo>
                    <a:pt x="1845" y="276"/>
                  </a:lnTo>
                  <a:lnTo>
                    <a:pt x="1914" y="287"/>
                  </a:lnTo>
                  <a:lnTo>
                    <a:pt x="1982" y="303"/>
                  </a:lnTo>
                  <a:lnTo>
                    <a:pt x="2050" y="323"/>
                  </a:lnTo>
                  <a:lnTo>
                    <a:pt x="2116" y="348"/>
                  </a:lnTo>
                  <a:lnTo>
                    <a:pt x="2181" y="376"/>
                  </a:lnTo>
                  <a:lnTo>
                    <a:pt x="2243" y="410"/>
                  </a:lnTo>
                  <a:lnTo>
                    <a:pt x="2304" y="448"/>
                  </a:lnTo>
                  <a:lnTo>
                    <a:pt x="2363" y="489"/>
                  </a:lnTo>
                  <a:lnTo>
                    <a:pt x="2419" y="536"/>
                  </a:lnTo>
                  <a:lnTo>
                    <a:pt x="2473" y="585"/>
                  </a:lnTo>
                  <a:lnTo>
                    <a:pt x="2523" y="640"/>
                  </a:lnTo>
                  <a:lnTo>
                    <a:pt x="2571" y="699"/>
                  </a:lnTo>
                  <a:lnTo>
                    <a:pt x="2608" y="751"/>
                  </a:lnTo>
                  <a:lnTo>
                    <a:pt x="2641" y="806"/>
                  </a:lnTo>
                  <a:lnTo>
                    <a:pt x="2671" y="861"/>
                  </a:lnTo>
                  <a:lnTo>
                    <a:pt x="2708" y="833"/>
                  </a:lnTo>
                  <a:lnTo>
                    <a:pt x="2745" y="804"/>
                  </a:lnTo>
                  <a:lnTo>
                    <a:pt x="2781" y="772"/>
                  </a:lnTo>
                  <a:lnTo>
                    <a:pt x="2816" y="740"/>
                  </a:lnTo>
                  <a:lnTo>
                    <a:pt x="2850" y="705"/>
                  </a:lnTo>
                  <a:lnTo>
                    <a:pt x="2883" y="671"/>
                  </a:lnTo>
                  <a:lnTo>
                    <a:pt x="2915" y="636"/>
                  </a:lnTo>
                  <a:lnTo>
                    <a:pt x="2947" y="601"/>
                  </a:lnTo>
                  <a:lnTo>
                    <a:pt x="2976" y="566"/>
                  </a:lnTo>
                  <a:lnTo>
                    <a:pt x="3002" y="531"/>
                  </a:lnTo>
                  <a:lnTo>
                    <a:pt x="3028" y="497"/>
                  </a:lnTo>
                  <a:lnTo>
                    <a:pt x="3051" y="465"/>
                  </a:lnTo>
                  <a:lnTo>
                    <a:pt x="3073" y="433"/>
                  </a:lnTo>
                  <a:lnTo>
                    <a:pt x="3090" y="404"/>
                  </a:lnTo>
                  <a:lnTo>
                    <a:pt x="3107" y="376"/>
                  </a:lnTo>
                  <a:lnTo>
                    <a:pt x="3119" y="350"/>
                  </a:lnTo>
                  <a:lnTo>
                    <a:pt x="3129" y="328"/>
                  </a:lnTo>
                  <a:lnTo>
                    <a:pt x="3136" y="308"/>
                  </a:lnTo>
                  <a:lnTo>
                    <a:pt x="3139" y="291"/>
                  </a:lnTo>
                  <a:lnTo>
                    <a:pt x="3138" y="278"/>
                  </a:lnTo>
                  <a:lnTo>
                    <a:pt x="3134" y="278"/>
                  </a:lnTo>
                  <a:lnTo>
                    <a:pt x="3130" y="278"/>
                  </a:lnTo>
                  <a:lnTo>
                    <a:pt x="3118" y="278"/>
                  </a:lnTo>
                  <a:lnTo>
                    <a:pt x="3104" y="279"/>
                  </a:lnTo>
                  <a:lnTo>
                    <a:pt x="3086" y="282"/>
                  </a:lnTo>
                  <a:lnTo>
                    <a:pt x="3066" y="286"/>
                  </a:lnTo>
                  <a:lnTo>
                    <a:pt x="3041" y="292"/>
                  </a:lnTo>
                  <a:lnTo>
                    <a:pt x="3013" y="301"/>
                  </a:lnTo>
                  <a:lnTo>
                    <a:pt x="2981" y="312"/>
                  </a:lnTo>
                  <a:lnTo>
                    <a:pt x="2944" y="326"/>
                  </a:lnTo>
                  <a:lnTo>
                    <a:pt x="2904" y="342"/>
                  </a:lnTo>
                  <a:lnTo>
                    <a:pt x="2879" y="349"/>
                  </a:lnTo>
                  <a:lnTo>
                    <a:pt x="2854" y="352"/>
                  </a:lnTo>
                  <a:lnTo>
                    <a:pt x="2832" y="350"/>
                  </a:lnTo>
                  <a:lnTo>
                    <a:pt x="2809" y="344"/>
                  </a:lnTo>
                  <a:lnTo>
                    <a:pt x="2788" y="334"/>
                  </a:lnTo>
                  <a:lnTo>
                    <a:pt x="2769" y="320"/>
                  </a:lnTo>
                  <a:lnTo>
                    <a:pt x="2754" y="303"/>
                  </a:lnTo>
                  <a:lnTo>
                    <a:pt x="2740" y="282"/>
                  </a:lnTo>
                  <a:lnTo>
                    <a:pt x="2731" y="263"/>
                  </a:lnTo>
                  <a:lnTo>
                    <a:pt x="2722" y="239"/>
                  </a:lnTo>
                  <a:lnTo>
                    <a:pt x="2718" y="213"/>
                  </a:lnTo>
                  <a:lnTo>
                    <a:pt x="2720" y="188"/>
                  </a:lnTo>
                  <a:lnTo>
                    <a:pt x="2725" y="164"/>
                  </a:lnTo>
                  <a:lnTo>
                    <a:pt x="2736" y="141"/>
                  </a:lnTo>
                  <a:lnTo>
                    <a:pt x="2751" y="121"/>
                  </a:lnTo>
                  <a:lnTo>
                    <a:pt x="2770" y="104"/>
                  </a:lnTo>
                  <a:lnTo>
                    <a:pt x="2793" y="91"/>
                  </a:lnTo>
                  <a:lnTo>
                    <a:pt x="2838" y="72"/>
                  </a:lnTo>
                  <a:lnTo>
                    <a:pt x="2885" y="53"/>
                  </a:lnTo>
                  <a:lnTo>
                    <a:pt x="2934" y="37"/>
                  </a:lnTo>
                  <a:lnTo>
                    <a:pt x="2985" y="22"/>
                  </a:lnTo>
                  <a:lnTo>
                    <a:pt x="3036" y="11"/>
                  </a:lnTo>
                  <a:lnTo>
                    <a:pt x="3086" y="3"/>
                  </a:lnTo>
                  <a:lnTo>
                    <a:pt x="3136"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16" tIns="45708" rIns="91416" bIns="45708" numCol="1" anchor="t" anchorCtr="0" compatLnSpc="1">
              <a:prstTxWarp prst="textNoShape">
                <a:avLst/>
              </a:prstTxWarp>
            </a:bodyPr>
            <a:lstStyle/>
            <a:p>
              <a:pPr defTabSz="1218621">
                <a:defRPr/>
              </a:pPr>
              <a:endParaRPr lang="en-US" sz="3200" dirty="0">
                <a:solidFill>
                  <a:srgbClr val="000000"/>
                </a:solidFill>
                <a:latin typeface="Calibri"/>
                <a:ea typeface="Tahoma" panose="020B0604030504040204" pitchFamily="34" charset="0"/>
                <a:cs typeface="Tahoma" panose="020B0604030504040204" pitchFamily="34" charset="0"/>
              </a:endParaRPr>
            </a:p>
          </p:txBody>
        </p:sp>
        <p:sp>
          <p:nvSpPr>
            <p:cNvPr id="101" name="Freeform 26"/>
            <p:cNvSpPr>
              <a:spLocks/>
            </p:cNvSpPr>
            <p:nvPr/>
          </p:nvSpPr>
          <p:spPr bwMode="auto">
            <a:xfrm>
              <a:off x="396875" y="5838826"/>
              <a:ext cx="542925" cy="423863"/>
            </a:xfrm>
            <a:custGeom>
              <a:avLst/>
              <a:gdLst>
                <a:gd name="T0" fmla="*/ 1368 w 1368"/>
                <a:gd name="T1" fmla="*/ 0 h 1069"/>
                <a:gd name="T2" fmla="*/ 1365 w 1368"/>
                <a:gd name="T3" fmla="*/ 69 h 1069"/>
                <a:gd name="T4" fmla="*/ 1358 w 1368"/>
                <a:gd name="T5" fmla="*/ 139 h 1069"/>
                <a:gd name="T6" fmla="*/ 1347 w 1368"/>
                <a:gd name="T7" fmla="*/ 207 h 1069"/>
                <a:gd name="T8" fmla="*/ 1330 w 1368"/>
                <a:gd name="T9" fmla="*/ 274 h 1069"/>
                <a:gd name="T10" fmla="*/ 1309 w 1368"/>
                <a:gd name="T11" fmla="*/ 341 h 1069"/>
                <a:gd name="T12" fmla="*/ 1284 w 1368"/>
                <a:gd name="T13" fmla="*/ 406 h 1069"/>
                <a:gd name="T14" fmla="*/ 1255 w 1368"/>
                <a:gd name="T15" fmla="*/ 469 h 1069"/>
                <a:gd name="T16" fmla="*/ 1222 w 1368"/>
                <a:gd name="T17" fmla="*/ 530 h 1069"/>
                <a:gd name="T18" fmla="*/ 1185 w 1368"/>
                <a:gd name="T19" fmla="*/ 590 h 1069"/>
                <a:gd name="T20" fmla="*/ 1144 w 1368"/>
                <a:gd name="T21" fmla="*/ 648 h 1069"/>
                <a:gd name="T22" fmla="*/ 1098 w 1368"/>
                <a:gd name="T23" fmla="*/ 703 h 1069"/>
                <a:gd name="T24" fmla="*/ 1048 w 1368"/>
                <a:gd name="T25" fmla="*/ 756 h 1069"/>
                <a:gd name="T26" fmla="*/ 994 w 1368"/>
                <a:gd name="T27" fmla="*/ 805 h 1069"/>
                <a:gd name="T28" fmla="*/ 936 w 1368"/>
                <a:gd name="T29" fmla="*/ 852 h 1069"/>
                <a:gd name="T30" fmla="*/ 871 w 1368"/>
                <a:gd name="T31" fmla="*/ 897 h 1069"/>
                <a:gd name="T32" fmla="*/ 804 w 1368"/>
                <a:gd name="T33" fmla="*/ 938 h 1069"/>
                <a:gd name="T34" fmla="*/ 734 w 1368"/>
                <a:gd name="T35" fmla="*/ 972 h 1069"/>
                <a:gd name="T36" fmla="*/ 663 w 1368"/>
                <a:gd name="T37" fmla="*/ 1002 h 1069"/>
                <a:gd name="T38" fmla="*/ 592 w 1368"/>
                <a:gd name="T39" fmla="*/ 1026 h 1069"/>
                <a:gd name="T40" fmla="*/ 518 w 1368"/>
                <a:gd name="T41" fmla="*/ 1044 h 1069"/>
                <a:gd name="T42" fmla="*/ 443 w 1368"/>
                <a:gd name="T43" fmla="*/ 1058 h 1069"/>
                <a:gd name="T44" fmla="*/ 369 w 1368"/>
                <a:gd name="T45" fmla="*/ 1066 h 1069"/>
                <a:gd name="T46" fmla="*/ 294 w 1368"/>
                <a:gd name="T47" fmla="*/ 1069 h 1069"/>
                <a:gd name="T48" fmla="*/ 220 w 1368"/>
                <a:gd name="T49" fmla="*/ 1067 h 1069"/>
                <a:gd name="T50" fmla="*/ 146 w 1368"/>
                <a:gd name="T51" fmla="*/ 1060 h 1069"/>
                <a:gd name="T52" fmla="*/ 73 w 1368"/>
                <a:gd name="T53" fmla="*/ 1049 h 1069"/>
                <a:gd name="T54" fmla="*/ 0 w 1368"/>
                <a:gd name="T55" fmla="*/ 1031 h 1069"/>
                <a:gd name="T56" fmla="*/ 91 w 1368"/>
                <a:gd name="T57" fmla="*/ 973 h 1069"/>
                <a:gd name="T58" fmla="*/ 186 w 1368"/>
                <a:gd name="T59" fmla="*/ 911 h 1069"/>
                <a:gd name="T60" fmla="*/ 284 w 1368"/>
                <a:gd name="T61" fmla="*/ 846 h 1069"/>
                <a:gd name="T62" fmla="*/ 384 w 1368"/>
                <a:gd name="T63" fmla="*/ 777 h 1069"/>
                <a:gd name="T64" fmla="*/ 487 w 1368"/>
                <a:gd name="T65" fmla="*/ 706 h 1069"/>
                <a:gd name="T66" fmla="*/ 592 w 1368"/>
                <a:gd name="T67" fmla="*/ 630 h 1069"/>
                <a:gd name="T68" fmla="*/ 696 w 1368"/>
                <a:gd name="T69" fmla="*/ 553 h 1069"/>
                <a:gd name="T70" fmla="*/ 803 w 1368"/>
                <a:gd name="T71" fmla="*/ 472 h 1069"/>
                <a:gd name="T72" fmla="*/ 905 w 1368"/>
                <a:gd name="T73" fmla="*/ 390 h 1069"/>
                <a:gd name="T74" fmla="*/ 1006 w 1368"/>
                <a:gd name="T75" fmla="*/ 310 h 1069"/>
                <a:gd name="T76" fmla="*/ 1102 w 1368"/>
                <a:gd name="T77" fmla="*/ 230 h 1069"/>
                <a:gd name="T78" fmla="*/ 1195 w 1368"/>
                <a:gd name="T79" fmla="*/ 152 h 1069"/>
                <a:gd name="T80" fmla="*/ 1284 w 1368"/>
                <a:gd name="T81" fmla="*/ 76 h 1069"/>
                <a:gd name="T82" fmla="*/ 1368 w 1368"/>
                <a:gd name="T83" fmla="*/ 0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8" h="1069">
                  <a:moveTo>
                    <a:pt x="1368" y="0"/>
                  </a:moveTo>
                  <a:lnTo>
                    <a:pt x="1365" y="69"/>
                  </a:lnTo>
                  <a:lnTo>
                    <a:pt x="1358" y="139"/>
                  </a:lnTo>
                  <a:lnTo>
                    <a:pt x="1347" y="207"/>
                  </a:lnTo>
                  <a:lnTo>
                    <a:pt x="1330" y="274"/>
                  </a:lnTo>
                  <a:lnTo>
                    <a:pt x="1309" y="341"/>
                  </a:lnTo>
                  <a:lnTo>
                    <a:pt x="1284" y="406"/>
                  </a:lnTo>
                  <a:lnTo>
                    <a:pt x="1255" y="469"/>
                  </a:lnTo>
                  <a:lnTo>
                    <a:pt x="1222" y="530"/>
                  </a:lnTo>
                  <a:lnTo>
                    <a:pt x="1185" y="590"/>
                  </a:lnTo>
                  <a:lnTo>
                    <a:pt x="1144" y="648"/>
                  </a:lnTo>
                  <a:lnTo>
                    <a:pt x="1098" y="703"/>
                  </a:lnTo>
                  <a:lnTo>
                    <a:pt x="1048" y="756"/>
                  </a:lnTo>
                  <a:lnTo>
                    <a:pt x="994" y="805"/>
                  </a:lnTo>
                  <a:lnTo>
                    <a:pt x="936" y="852"/>
                  </a:lnTo>
                  <a:lnTo>
                    <a:pt x="871" y="897"/>
                  </a:lnTo>
                  <a:lnTo>
                    <a:pt x="804" y="938"/>
                  </a:lnTo>
                  <a:lnTo>
                    <a:pt x="734" y="972"/>
                  </a:lnTo>
                  <a:lnTo>
                    <a:pt x="663" y="1002"/>
                  </a:lnTo>
                  <a:lnTo>
                    <a:pt x="592" y="1026"/>
                  </a:lnTo>
                  <a:lnTo>
                    <a:pt x="518" y="1044"/>
                  </a:lnTo>
                  <a:lnTo>
                    <a:pt x="443" y="1058"/>
                  </a:lnTo>
                  <a:lnTo>
                    <a:pt x="369" y="1066"/>
                  </a:lnTo>
                  <a:lnTo>
                    <a:pt x="294" y="1069"/>
                  </a:lnTo>
                  <a:lnTo>
                    <a:pt x="220" y="1067"/>
                  </a:lnTo>
                  <a:lnTo>
                    <a:pt x="146" y="1060"/>
                  </a:lnTo>
                  <a:lnTo>
                    <a:pt x="73" y="1049"/>
                  </a:lnTo>
                  <a:lnTo>
                    <a:pt x="0" y="1031"/>
                  </a:lnTo>
                  <a:lnTo>
                    <a:pt x="91" y="973"/>
                  </a:lnTo>
                  <a:lnTo>
                    <a:pt x="186" y="911"/>
                  </a:lnTo>
                  <a:lnTo>
                    <a:pt x="284" y="846"/>
                  </a:lnTo>
                  <a:lnTo>
                    <a:pt x="384" y="777"/>
                  </a:lnTo>
                  <a:lnTo>
                    <a:pt x="487" y="706"/>
                  </a:lnTo>
                  <a:lnTo>
                    <a:pt x="592" y="630"/>
                  </a:lnTo>
                  <a:lnTo>
                    <a:pt x="696" y="553"/>
                  </a:lnTo>
                  <a:lnTo>
                    <a:pt x="803" y="472"/>
                  </a:lnTo>
                  <a:lnTo>
                    <a:pt x="905" y="390"/>
                  </a:lnTo>
                  <a:lnTo>
                    <a:pt x="1006" y="310"/>
                  </a:lnTo>
                  <a:lnTo>
                    <a:pt x="1102" y="230"/>
                  </a:lnTo>
                  <a:lnTo>
                    <a:pt x="1195" y="152"/>
                  </a:lnTo>
                  <a:lnTo>
                    <a:pt x="1284" y="76"/>
                  </a:lnTo>
                  <a:lnTo>
                    <a:pt x="1368"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3200" dirty="0">
                <a:solidFill>
                  <a:srgbClr val="000000"/>
                </a:solidFill>
                <a:latin typeface="Calibri"/>
                <a:ea typeface="Tahoma" panose="020B0604030504040204" pitchFamily="34" charset="0"/>
                <a:cs typeface="Tahoma" panose="020B0604030504040204" pitchFamily="34" charset="0"/>
              </a:endParaRPr>
            </a:p>
          </p:txBody>
        </p:sp>
      </p:grpSp>
      <p:sp>
        <p:nvSpPr>
          <p:cNvPr id="5" name="Rectangle 4"/>
          <p:cNvSpPr/>
          <p:nvPr/>
        </p:nvSpPr>
        <p:spPr>
          <a:xfrm>
            <a:off x="10097554" y="3381283"/>
            <a:ext cx="1820256" cy="861774"/>
          </a:xfrm>
          <a:prstGeom prst="rect">
            <a:avLst/>
          </a:prstGeom>
        </p:spPr>
        <p:txBody>
          <a:bodyPr wrap="square">
            <a:spAutoFit/>
          </a:bodyPr>
          <a:lstStyle/>
          <a:p>
            <a:pPr algn="ctr" defTabSz="914058">
              <a:defRPr/>
            </a:pPr>
            <a:r>
              <a:rPr lang="en-US" sz="2800" b="1" dirty="0">
                <a:solidFill>
                  <a:srgbClr val="C00000"/>
                </a:solidFill>
                <a:latin typeface="Arial" panose="020B0604020202020204" pitchFamily="34" charset="0"/>
                <a:ea typeface="Tahoma" panose="020B0604030504040204" pitchFamily="34" charset="0"/>
              </a:rPr>
              <a:t>42,288</a:t>
            </a:r>
          </a:p>
          <a:p>
            <a:pPr algn="ctr" defTabSz="914058">
              <a:defRPr/>
            </a:pPr>
            <a:r>
              <a:rPr lang="en-US" sz="2000" dirty="0">
                <a:solidFill>
                  <a:srgbClr val="000000"/>
                </a:solidFill>
                <a:latin typeface="Arial" panose="020B0604020202020204" pitchFamily="34" charset="0"/>
                <a:ea typeface="Tahoma" panose="020B0604030504040204" pitchFamily="34" charset="0"/>
                <a:hlinkClick r:id="" action="ppaction://noaction"/>
              </a:rPr>
              <a:t>Graduates</a:t>
            </a:r>
            <a:endParaRPr lang="en-US" sz="2000" dirty="0">
              <a:solidFill>
                <a:srgbClr val="000000"/>
              </a:solidFill>
              <a:latin typeface="Arial" panose="020B0604020202020204" pitchFamily="34" charset="0"/>
              <a:ea typeface="Tahoma" panose="020B0604030504040204" pitchFamily="34" charset="0"/>
            </a:endParaRPr>
          </a:p>
        </p:txBody>
      </p:sp>
      <p:sp>
        <p:nvSpPr>
          <p:cNvPr id="6" name="Rectangle 5"/>
          <p:cNvSpPr/>
          <p:nvPr/>
        </p:nvSpPr>
        <p:spPr>
          <a:xfrm>
            <a:off x="10034268" y="1302129"/>
            <a:ext cx="1905000" cy="1138773"/>
          </a:xfrm>
          <a:prstGeom prst="rect">
            <a:avLst/>
          </a:prstGeom>
        </p:spPr>
        <p:txBody>
          <a:bodyPr wrap="square">
            <a:spAutoFit/>
          </a:bodyPr>
          <a:lstStyle/>
          <a:p>
            <a:pPr algn="ctr" defTabSz="914058">
              <a:defRPr/>
            </a:pPr>
            <a:r>
              <a:rPr lang="en-US" sz="2800" b="1" dirty="0">
                <a:solidFill>
                  <a:srgbClr val="C00000"/>
                </a:solidFill>
                <a:latin typeface="Arial" panose="020B0604020202020204" pitchFamily="34" charset="0"/>
                <a:ea typeface="Tahoma" panose="020B0604030504040204" pitchFamily="34" charset="0"/>
              </a:rPr>
              <a:t>1,495</a:t>
            </a:r>
          </a:p>
          <a:p>
            <a:pPr algn="ctr" defTabSz="914058">
              <a:defRPr/>
            </a:pPr>
            <a:r>
              <a:rPr lang="en-US" sz="2000" dirty="0">
                <a:solidFill>
                  <a:prstClr val="black"/>
                </a:solidFill>
                <a:latin typeface="Arial" panose="020B0604020202020204" pitchFamily="34" charset="0"/>
                <a:ea typeface="Tahoma" panose="020B0604030504040204" pitchFamily="34" charset="0"/>
                <a:hlinkClick r:id="rId7" action="ppaction://hlinksldjump"/>
              </a:rPr>
              <a:t>Faculty</a:t>
            </a:r>
          </a:p>
          <a:p>
            <a:pPr algn="ctr" defTabSz="914058">
              <a:defRPr/>
            </a:pPr>
            <a:r>
              <a:rPr lang="en-US" sz="2000" dirty="0">
                <a:solidFill>
                  <a:prstClr val="black"/>
                </a:solidFill>
                <a:latin typeface="Arial" panose="020B0604020202020204" pitchFamily="34" charset="0"/>
                <a:ea typeface="Tahoma" panose="020B0604030504040204" pitchFamily="34" charset="0"/>
                <a:hlinkClick r:id="rId7" action="ppaction://hlinksldjump"/>
              </a:rPr>
              <a:t>Members</a:t>
            </a:r>
            <a:endParaRPr lang="en-US" sz="2000" dirty="0">
              <a:solidFill>
                <a:prstClr val="black"/>
              </a:solidFill>
              <a:latin typeface="Arial" panose="020B0604020202020204" pitchFamily="34" charset="0"/>
              <a:ea typeface="Tahoma" panose="020B0604030504040204" pitchFamily="34" charset="0"/>
            </a:endParaRPr>
          </a:p>
        </p:txBody>
      </p:sp>
      <p:grpSp>
        <p:nvGrpSpPr>
          <p:cNvPr id="92" name="Group 4"/>
          <p:cNvGrpSpPr>
            <a:grpSpLocks noChangeAspect="1"/>
          </p:cNvGrpSpPr>
          <p:nvPr/>
        </p:nvGrpSpPr>
        <p:grpSpPr bwMode="auto">
          <a:xfrm>
            <a:off x="8804816" y="3341234"/>
            <a:ext cx="981160" cy="1080100"/>
            <a:chOff x="889" y="817"/>
            <a:chExt cx="714" cy="786"/>
          </a:xfrm>
          <a:solidFill>
            <a:schemeClr val="bg1"/>
          </a:solidFill>
          <a:effectLst/>
        </p:grpSpPr>
        <p:sp>
          <p:nvSpPr>
            <p:cNvPr id="93" name="Freeform 6"/>
            <p:cNvSpPr>
              <a:spLocks/>
            </p:cNvSpPr>
            <p:nvPr/>
          </p:nvSpPr>
          <p:spPr bwMode="auto">
            <a:xfrm>
              <a:off x="972" y="817"/>
              <a:ext cx="169" cy="169"/>
            </a:xfrm>
            <a:custGeom>
              <a:avLst/>
              <a:gdLst>
                <a:gd name="T0" fmla="*/ 423 w 847"/>
                <a:gd name="T1" fmla="*/ 0 h 845"/>
                <a:gd name="T2" fmla="*/ 423 w 847"/>
                <a:gd name="T3" fmla="*/ 0 h 845"/>
                <a:gd name="T4" fmla="*/ 476 w 847"/>
                <a:gd name="T5" fmla="*/ 3 h 845"/>
                <a:gd name="T6" fmla="*/ 527 w 847"/>
                <a:gd name="T7" fmla="*/ 13 h 845"/>
                <a:gd name="T8" fmla="*/ 577 w 847"/>
                <a:gd name="T9" fmla="*/ 29 h 845"/>
                <a:gd name="T10" fmla="*/ 623 w 847"/>
                <a:gd name="T11" fmla="*/ 49 h 845"/>
                <a:gd name="T12" fmla="*/ 665 w 847"/>
                <a:gd name="T13" fmla="*/ 76 h 845"/>
                <a:gd name="T14" fmla="*/ 705 w 847"/>
                <a:gd name="T15" fmla="*/ 106 h 845"/>
                <a:gd name="T16" fmla="*/ 740 w 847"/>
                <a:gd name="T17" fmla="*/ 142 h 845"/>
                <a:gd name="T18" fmla="*/ 770 w 847"/>
                <a:gd name="T19" fmla="*/ 181 h 845"/>
                <a:gd name="T20" fmla="*/ 797 w 847"/>
                <a:gd name="T21" fmla="*/ 223 h 845"/>
                <a:gd name="T22" fmla="*/ 819 w 847"/>
                <a:gd name="T23" fmla="*/ 269 h 845"/>
                <a:gd name="T24" fmla="*/ 833 w 847"/>
                <a:gd name="T25" fmla="*/ 319 h 845"/>
                <a:gd name="T26" fmla="*/ 843 w 847"/>
                <a:gd name="T27" fmla="*/ 370 h 845"/>
                <a:gd name="T28" fmla="*/ 847 w 847"/>
                <a:gd name="T29" fmla="*/ 423 h 845"/>
                <a:gd name="T30" fmla="*/ 843 w 847"/>
                <a:gd name="T31" fmla="*/ 476 h 845"/>
                <a:gd name="T32" fmla="*/ 833 w 847"/>
                <a:gd name="T33" fmla="*/ 527 h 845"/>
                <a:gd name="T34" fmla="*/ 819 w 847"/>
                <a:gd name="T35" fmla="*/ 575 h 845"/>
                <a:gd name="T36" fmla="*/ 797 w 847"/>
                <a:gd name="T37" fmla="*/ 621 h 845"/>
                <a:gd name="T38" fmla="*/ 770 w 847"/>
                <a:gd name="T39" fmla="*/ 665 h 845"/>
                <a:gd name="T40" fmla="*/ 740 w 847"/>
                <a:gd name="T41" fmla="*/ 703 h 845"/>
                <a:gd name="T42" fmla="*/ 705 w 847"/>
                <a:gd name="T43" fmla="*/ 739 h 845"/>
                <a:gd name="T44" fmla="*/ 665 w 847"/>
                <a:gd name="T45" fmla="*/ 770 h 845"/>
                <a:gd name="T46" fmla="*/ 623 w 847"/>
                <a:gd name="T47" fmla="*/ 797 h 845"/>
                <a:gd name="T48" fmla="*/ 577 w 847"/>
                <a:gd name="T49" fmla="*/ 817 h 845"/>
                <a:gd name="T50" fmla="*/ 527 w 847"/>
                <a:gd name="T51" fmla="*/ 833 h 845"/>
                <a:gd name="T52" fmla="*/ 476 w 847"/>
                <a:gd name="T53" fmla="*/ 843 h 845"/>
                <a:gd name="T54" fmla="*/ 423 w 847"/>
                <a:gd name="T55" fmla="*/ 845 h 845"/>
                <a:gd name="T56" fmla="*/ 369 w 847"/>
                <a:gd name="T57" fmla="*/ 843 h 845"/>
                <a:gd name="T58" fmla="*/ 318 w 847"/>
                <a:gd name="T59" fmla="*/ 833 h 845"/>
                <a:gd name="T60" fmla="*/ 270 w 847"/>
                <a:gd name="T61" fmla="*/ 817 h 845"/>
                <a:gd name="T62" fmla="*/ 224 w 847"/>
                <a:gd name="T63" fmla="*/ 797 h 845"/>
                <a:gd name="T64" fmla="*/ 181 w 847"/>
                <a:gd name="T65" fmla="*/ 770 h 845"/>
                <a:gd name="T66" fmla="*/ 141 w 847"/>
                <a:gd name="T67" fmla="*/ 739 h 845"/>
                <a:gd name="T68" fmla="*/ 106 w 847"/>
                <a:gd name="T69" fmla="*/ 703 h 845"/>
                <a:gd name="T70" fmla="*/ 75 w 847"/>
                <a:gd name="T71" fmla="*/ 665 h 845"/>
                <a:gd name="T72" fmla="*/ 49 w 847"/>
                <a:gd name="T73" fmla="*/ 621 h 845"/>
                <a:gd name="T74" fmla="*/ 27 w 847"/>
                <a:gd name="T75" fmla="*/ 575 h 845"/>
                <a:gd name="T76" fmla="*/ 12 w 847"/>
                <a:gd name="T77" fmla="*/ 527 h 845"/>
                <a:gd name="T78" fmla="*/ 2 w 847"/>
                <a:gd name="T79" fmla="*/ 476 h 845"/>
                <a:gd name="T80" fmla="*/ 0 w 847"/>
                <a:gd name="T81" fmla="*/ 423 h 845"/>
                <a:gd name="T82" fmla="*/ 2 w 847"/>
                <a:gd name="T83" fmla="*/ 370 h 845"/>
                <a:gd name="T84" fmla="*/ 12 w 847"/>
                <a:gd name="T85" fmla="*/ 319 h 845"/>
                <a:gd name="T86" fmla="*/ 27 w 847"/>
                <a:gd name="T87" fmla="*/ 269 h 845"/>
                <a:gd name="T88" fmla="*/ 49 w 847"/>
                <a:gd name="T89" fmla="*/ 223 h 845"/>
                <a:gd name="T90" fmla="*/ 75 w 847"/>
                <a:gd name="T91" fmla="*/ 181 h 845"/>
                <a:gd name="T92" fmla="*/ 106 w 847"/>
                <a:gd name="T93" fmla="*/ 142 h 845"/>
                <a:gd name="T94" fmla="*/ 141 w 847"/>
                <a:gd name="T95" fmla="*/ 106 h 845"/>
                <a:gd name="T96" fmla="*/ 181 w 847"/>
                <a:gd name="T97" fmla="*/ 76 h 845"/>
                <a:gd name="T98" fmla="*/ 224 w 847"/>
                <a:gd name="T99" fmla="*/ 49 h 845"/>
                <a:gd name="T100" fmla="*/ 270 w 847"/>
                <a:gd name="T101" fmla="*/ 29 h 845"/>
                <a:gd name="T102" fmla="*/ 318 w 847"/>
                <a:gd name="T103" fmla="*/ 13 h 845"/>
                <a:gd name="T104" fmla="*/ 369 w 847"/>
                <a:gd name="T105" fmla="*/ 3 h 845"/>
                <a:gd name="T106" fmla="*/ 423 w 847"/>
                <a:gd name="T107" fmla="*/ 0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7" h="845">
                  <a:moveTo>
                    <a:pt x="423" y="0"/>
                  </a:moveTo>
                  <a:lnTo>
                    <a:pt x="423" y="0"/>
                  </a:lnTo>
                  <a:lnTo>
                    <a:pt x="476" y="3"/>
                  </a:lnTo>
                  <a:lnTo>
                    <a:pt x="527" y="13"/>
                  </a:lnTo>
                  <a:lnTo>
                    <a:pt x="577" y="29"/>
                  </a:lnTo>
                  <a:lnTo>
                    <a:pt x="623" y="49"/>
                  </a:lnTo>
                  <a:lnTo>
                    <a:pt x="665" y="76"/>
                  </a:lnTo>
                  <a:lnTo>
                    <a:pt x="705" y="106"/>
                  </a:lnTo>
                  <a:lnTo>
                    <a:pt x="740" y="142"/>
                  </a:lnTo>
                  <a:lnTo>
                    <a:pt x="770" y="181"/>
                  </a:lnTo>
                  <a:lnTo>
                    <a:pt x="797" y="223"/>
                  </a:lnTo>
                  <a:lnTo>
                    <a:pt x="819" y="269"/>
                  </a:lnTo>
                  <a:lnTo>
                    <a:pt x="833" y="319"/>
                  </a:lnTo>
                  <a:lnTo>
                    <a:pt x="843" y="370"/>
                  </a:lnTo>
                  <a:lnTo>
                    <a:pt x="847" y="423"/>
                  </a:lnTo>
                  <a:lnTo>
                    <a:pt x="843" y="476"/>
                  </a:lnTo>
                  <a:lnTo>
                    <a:pt x="833" y="527"/>
                  </a:lnTo>
                  <a:lnTo>
                    <a:pt x="819" y="575"/>
                  </a:lnTo>
                  <a:lnTo>
                    <a:pt x="797" y="621"/>
                  </a:lnTo>
                  <a:lnTo>
                    <a:pt x="770" y="665"/>
                  </a:lnTo>
                  <a:lnTo>
                    <a:pt x="740" y="703"/>
                  </a:lnTo>
                  <a:lnTo>
                    <a:pt x="705" y="739"/>
                  </a:lnTo>
                  <a:lnTo>
                    <a:pt x="665" y="770"/>
                  </a:lnTo>
                  <a:lnTo>
                    <a:pt x="623" y="797"/>
                  </a:lnTo>
                  <a:lnTo>
                    <a:pt x="577" y="817"/>
                  </a:lnTo>
                  <a:lnTo>
                    <a:pt x="527" y="833"/>
                  </a:lnTo>
                  <a:lnTo>
                    <a:pt x="476" y="843"/>
                  </a:lnTo>
                  <a:lnTo>
                    <a:pt x="423" y="845"/>
                  </a:lnTo>
                  <a:lnTo>
                    <a:pt x="369" y="843"/>
                  </a:lnTo>
                  <a:lnTo>
                    <a:pt x="318" y="833"/>
                  </a:lnTo>
                  <a:lnTo>
                    <a:pt x="270" y="817"/>
                  </a:lnTo>
                  <a:lnTo>
                    <a:pt x="224" y="797"/>
                  </a:lnTo>
                  <a:lnTo>
                    <a:pt x="181" y="770"/>
                  </a:lnTo>
                  <a:lnTo>
                    <a:pt x="141" y="739"/>
                  </a:lnTo>
                  <a:lnTo>
                    <a:pt x="106" y="703"/>
                  </a:lnTo>
                  <a:lnTo>
                    <a:pt x="75" y="665"/>
                  </a:lnTo>
                  <a:lnTo>
                    <a:pt x="49" y="621"/>
                  </a:lnTo>
                  <a:lnTo>
                    <a:pt x="27" y="575"/>
                  </a:lnTo>
                  <a:lnTo>
                    <a:pt x="12" y="527"/>
                  </a:lnTo>
                  <a:lnTo>
                    <a:pt x="2" y="476"/>
                  </a:lnTo>
                  <a:lnTo>
                    <a:pt x="0" y="423"/>
                  </a:lnTo>
                  <a:lnTo>
                    <a:pt x="2" y="370"/>
                  </a:lnTo>
                  <a:lnTo>
                    <a:pt x="12" y="319"/>
                  </a:lnTo>
                  <a:lnTo>
                    <a:pt x="27" y="269"/>
                  </a:lnTo>
                  <a:lnTo>
                    <a:pt x="49" y="223"/>
                  </a:lnTo>
                  <a:lnTo>
                    <a:pt x="75" y="181"/>
                  </a:lnTo>
                  <a:lnTo>
                    <a:pt x="106" y="142"/>
                  </a:lnTo>
                  <a:lnTo>
                    <a:pt x="141" y="106"/>
                  </a:lnTo>
                  <a:lnTo>
                    <a:pt x="181" y="76"/>
                  </a:lnTo>
                  <a:lnTo>
                    <a:pt x="224" y="49"/>
                  </a:lnTo>
                  <a:lnTo>
                    <a:pt x="270" y="29"/>
                  </a:lnTo>
                  <a:lnTo>
                    <a:pt x="318" y="13"/>
                  </a:lnTo>
                  <a:lnTo>
                    <a:pt x="369" y="3"/>
                  </a:lnTo>
                  <a:lnTo>
                    <a:pt x="423" y="0"/>
                  </a:lnTo>
                  <a:close/>
                </a:path>
              </a:pathLst>
            </a:custGeom>
            <a:grpFill/>
            <a:ln w="0">
              <a:noFill/>
              <a:prstDash val="solid"/>
              <a:round/>
              <a:headEnd/>
              <a:tailEnd/>
            </a:ln>
            <a:effectLst>
              <a:outerShdw blurRad="50800" dist="38100" dir="8100000" algn="tr" rotWithShape="0">
                <a:prstClr val="black">
                  <a:alpha val="40000"/>
                </a:prstClr>
              </a:outerShdw>
            </a:effectLst>
          </p:spPr>
          <p:txBody>
            <a:bodyPr vert="horz" wrap="square" lIns="91392" tIns="45696" rIns="91392" bIns="45696" numCol="1" anchor="t" anchorCtr="0" compatLnSpc="1">
              <a:prstTxWarp prst="textNoShape">
                <a:avLst/>
              </a:prstTxWarp>
            </a:bodyPr>
            <a:lstStyle/>
            <a:p>
              <a:pPr defTabSz="913852">
                <a:defRPr/>
              </a:pPr>
              <a:endParaRPr lang="en-US" sz="2400" dirty="0">
                <a:solidFill>
                  <a:prstClr val="black"/>
                </a:solidFill>
                <a:latin typeface="Calibri"/>
                <a:ea typeface="Tahoma" panose="020B0604030504040204" pitchFamily="34" charset="0"/>
                <a:cs typeface="Tahoma" panose="020B0604030504040204" pitchFamily="34" charset="0"/>
              </a:endParaRPr>
            </a:p>
          </p:txBody>
        </p:sp>
        <p:sp>
          <p:nvSpPr>
            <p:cNvPr id="94" name="Freeform 7"/>
            <p:cNvSpPr>
              <a:spLocks/>
            </p:cNvSpPr>
            <p:nvPr/>
          </p:nvSpPr>
          <p:spPr bwMode="auto">
            <a:xfrm>
              <a:off x="1252" y="817"/>
              <a:ext cx="170" cy="170"/>
            </a:xfrm>
            <a:custGeom>
              <a:avLst/>
              <a:gdLst>
                <a:gd name="T0" fmla="*/ 424 w 848"/>
                <a:gd name="T1" fmla="*/ 0 h 846"/>
                <a:gd name="T2" fmla="*/ 477 w 848"/>
                <a:gd name="T3" fmla="*/ 3 h 846"/>
                <a:gd name="T4" fmla="*/ 528 w 848"/>
                <a:gd name="T5" fmla="*/ 13 h 846"/>
                <a:gd name="T6" fmla="*/ 577 w 848"/>
                <a:gd name="T7" fmla="*/ 29 h 846"/>
                <a:gd name="T8" fmla="*/ 623 w 848"/>
                <a:gd name="T9" fmla="*/ 49 h 846"/>
                <a:gd name="T10" fmla="*/ 666 w 848"/>
                <a:gd name="T11" fmla="*/ 76 h 846"/>
                <a:gd name="T12" fmla="*/ 705 w 848"/>
                <a:gd name="T13" fmla="*/ 107 h 846"/>
                <a:gd name="T14" fmla="*/ 740 w 848"/>
                <a:gd name="T15" fmla="*/ 142 h 846"/>
                <a:gd name="T16" fmla="*/ 772 w 848"/>
                <a:gd name="T17" fmla="*/ 181 h 846"/>
                <a:gd name="T18" fmla="*/ 798 w 848"/>
                <a:gd name="T19" fmla="*/ 225 h 846"/>
                <a:gd name="T20" fmla="*/ 819 w 848"/>
                <a:gd name="T21" fmla="*/ 271 h 846"/>
                <a:gd name="T22" fmla="*/ 835 w 848"/>
                <a:gd name="T23" fmla="*/ 319 h 846"/>
                <a:gd name="T24" fmla="*/ 844 w 848"/>
                <a:gd name="T25" fmla="*/ 370 h 846"/>
                <a:gd name="T26" fmla="*/ 848 w 848"/>
                <a:gd name="T27" fmla="*/ 423 h 846"/>
                <a:gd name="T28" fmla="*/ 844 w 848"/>
                <a:gd name="T29" fmla="*/ 476 h 846"/>
                <a:gd name="T30" fmla="*/ 835 w 848"/>
                <a:gd name="T31" fmla="*/ 527 h 846"/>
                <a:gd name="T32" fmla="*/ 819 w 848"/>
                <a:gd name="T33" fmla="*/ 575 h 846"/>
                <a:gd name="T34" fmla="*/ 798 w 848"/>
                <a:gd name="T35" fmla="*/ 621 h 846"/>
                <a:gd name="T36" fmla="*/ 772 w 848"/>
                <a:gd name="T37" fmla="*/ 665 h 846"/>
                <a:gd name="T38" fmla="*/ 740 w 848"/>
                <a:gd name="T39" fmla="*/ 703 h 846"/>
                <a:gd name="T40" fmla="*/ 705 w 848"/>
                <a:gd name="T41" fmla="*/ 739 h 846"/>
                <a:gd name="T42" fmla="*/ 666 w 848"/>
                <a:gd name="T43" fmla="*/ 770 h 846"/>
                <a:gd name="T44" fmla="*/ 623 w 848"/>
                <a:gd name="T45" fmla="*/ 797 h 846"/>
                <a:gd name="T46" fmla="*/ 577 w 848"/>
                <a:gd name="T47" fmla="*/ 817 h 846"/>
                <a:gd name="T48" fmla="*/ 528 w 848"/>
                <a:gd name="T49" fmla="*/ 833 h 846"/>
                <a:gd name="T50" fmla="*/ 477 w 848"/>
                <a:gd name="T51" fmla="*/ 843 h 846"/>
                <a:gd name="T52" fmla="*/ 424 w 848"/>
                <a:gd name="T53" fmla="*/ 846 h 846"/>
                <a:gd name="T54" fmla="*/ 370 w 848"/>
                <a:gd name="T55" fmla="*/ 843 h 846"/>
                <a:gd name="T56" fmla="*/ 320 w 848"/>
                <a:gd name="T57" fmla="*/ 833 h 846"/>
                <a:gd name="T58" fmla="*/ 271 w 848"/>
                <a:gd name="T59" fmla="*/ 817 h 846"/>
                <a:gd name="T60" fmla="*/ 225 w 848"/>
                <a:gd name="T61" fmla="*/ 797 h 846"/>
                <a:gd name="T62" fmla="*/ 181 w 848"/>
                <a:gd name="T63" fmla="*/ 770 h 846"/>
                <a:gd name="T64" fmla="*/ 143 w 848"/>
                <a:gd name="T65" fmla="*/ 739 h 846"/>
                <a:gd name="T66" fmla="*/ 107 w 848"/>
                <a:gd name="T67" fmla="*/ 703 h 846"/>
                <a:gd name="T68" fmla="*/ 76 w 848"/>
                <a:gd name="T69" fmla="*/ 665 h 846"/>
                <a:gd name="T70" fmla="*/ 49 w 848"/>
                <a:gd name="T71" fmla="*/ 621 h 846"/>
                <a:gd name="T72" fmla="*/ 29 w 848"/>
                <a:gd name="T73" fmla="*/ 575 h 846"/>
                <a:gd name="T74" fmla="*/ 13 w 848"/>
                <a:gd name="T75" fmla="*/ 527 h 846"/>
                <a:gd name="T76" fmla="*/ 3 w 848"/>
                <a:gd name="T77" fmla="*/ 476 h 846"/>
                <a:gd name="T78" fmla="*/ 0 w 848"/>
                <a:gd name="T79" fmla="*/ 423 h 846"/>
                <a:gd name="T80" fmla="*/ 3 w 848"/>
                <a:gd name="T81" fmla="*/ 370 h 846"/>
                <a:gd name="T82" fmla="*/ 13 w 848"/>
                <a:gd name="T83" fmla="*/ 319 h 846"/>
                <a:gd name="T84" fmla="*/ 29 w 848"/>
                <a:gd name="T85" fmla="*/ 271 h 846"/>
                <a:gd name="T86" fmla="*/ 49 w 848"/>
                <a:gd name="T87" fmla="*/ 225 h 846"/>
                <a:gd name="T88" fmla="*/ 76 w 848"/>
                <a:gd name="T89" fmla="*/ 181 h 846"/>
                <a:gd name="T90" fmla="*/ 107 w 848"/>
                <a:gd name="T91" fmla="*/ 142 h 846"/>
                <a:gd name="T92" fmla="*/ 143 w 848"/>
                <a:gd name="T93" fmla="*/ 107 h 846"/>
                <a:gd name="T94" fmla="*/ 181 w 848"/>
                <a:gd name="T95" fmla="*/ 76 h 846"/>
                <a:gd name="T96" fmla="*/ 225 w 848"/>
                <a:gd name="T97" fmla="*/ 49 h 846"/>
                <a:gd name="T98" fmla="*/ 271 w 848"/>
                <a:gd name="T99" fmla="*/ 29 h 846"/>
                <a:gd name="T100" fmla="*/ 320 w 848"/>
                <a:gd name="T101" fmla="*/ 13 h 846"/>
                <a:gd name="T102" fmla="*/ 370 w 848"/>
                <a:gd name="T103" fmla="*/ 3 h 846"/>
                <a:gd name="T104" fmla="*/ 424 w 848"/>
                <a:gd name="T105"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8" h="846">
                  <a:moveTo>
                    <a:pt x="424" y="0"/>
                  </a:moveTo>
                  <a:lnTo>
                    <a:pt x="477" y="3"/>
                  </a:lnTo>
                  <a:lnTo>
                    <a:pt x="528" y="13"/>
                  </a:lnTo>
                  <a:lnTo>
                    <a:pt x="577" y="29"/>
                  </a:lnTo>
                  <a:lnTo>
                    <a:pt x="623" y="49"/>
                  </a:lnTo>
                  <a:lnTo>
                    <a:pt x="666" y="76"/>
                  </a:lnTo>
                  <a:lnTo>
                    <a:pt x="705" y="107"/>
                  </a:lnTo>
                  <a:lnTo>
                    <a:pt x="740" y="142"/>
                  </a:lnTo>
                  <a:lnTo>
                    <a:pt x="772" y="181"/>
                  </a:lnTo>
                  <a:lnTo>
                    <a:pt x="798" y="225"/>
                  </a:lnTo>
                  <a:lnTo>
                    <a:pt x="819" y="271"/>
                  </a:lnTo>
                  <a:lnTo>
                    <a:pt x="835" y="319"/>
                  </a:lnTo>
                  <a:lnTo>
                    <a:pt x="844" y="370"/>
                  </a:lnTo>
                  <a:lnTo>
                    <a:pt x="848" y="423"/>
                  </a:lnTo>
                  <a:lnTo>
                    <a:pt x="844" y="476"/>
                  </a:lnTo>
                  <a:lnTo>
                    <a:pt x="835" y="527"/>
                  </a:lnTo>
                  <a:lnTo>
                    <a:pt x="819" y="575"/>
                  </a:lnTo>
                  <a:lnTo>
                    <a:pt x="798" y="621"/>
                  </a:lnTo>
                  <a:lnTo>
                    <a:pt x="772" y="665"/>
                  </a:lnTo>
                  <a:lnTo>
                    <a:pt x="740" y="703"/>
                  </a:lnTo>
                  <a:lnTo>
                    <a:pt x="705" y="739"/>
                  </a:lnTo>
                  <a:lnTo>
                    <a:pt x="666" y="770"/>
                  </a:lnTo>
                  <a:lnTo>
                    <a:pt x="623" y="797"/>
                  </a:lnTo>
                  <a:lnTo>
                    <a:pt x="577" y="817"/>
                  </a:lnTo>
                  <a:lnTo>
                    <a:pt x="528" y="833"/>
                  </a:lnTo>
                  <a:lnTo>
                    <a:pt x="477" y="843"/>
                  </a:lnTo>
                  <a:lnTo>
                    <a:pt x="424" y="846"/>
                  </a:lnTo>
                  <a:lnTo>
                    <a:pt x="370" y="843"/>
                  </a:lnTo>
                  <a:lnTo>
                    <a:pt x="320" y="833"/>
                  </a:lnTo>
                  <a:lnTo>
                    <a:pt x="271" y="817"/>
                  </a:lnTo>
                  <a:lnTo>
                    <a:pt x="225" y="797"/>
                  </a:lnTo>
                  <a:lnTo>
                    <a:pt x="181" y="770"/>
                  </a:lnTo>
                  <a:lnTo>
                    <a:pt x="143" y="739"/>
                  </a:lnTo>
                  <a:lnTo>
                    <a:pt x="107" y="703"/>
                  </a:lnTo>
                  <a:lnTo>
                    <a:pt x="76" y="665"/>
                  </a:lnTo>
                  <a:lnTo>
                    <a:pt x="49" y="621"/>
                  </a:lnTo>
                  <a:lnTo>
                    <a:pt x="29" y="575"/>
                  </a:lnTo>
                  <a:lnTo>
                    <a:pt x="13" y="527"/>
                  </a:lnTo>
                  <a:lnTo>
                    <a:pt x="3" y="476"/>
                  </a:lnTo>
                  <a:lnTo>
                    <a:pt x="0" y="423"/>
                  </a:lnTo>
                  <a:lnTo>
                    <a:pt x="3" y="370"/>
                  </a:lnTo>
                  <a:lnTo>
                    <a:pt x="13" y="319"/>
                  </a:lnTo>
                  <a:lnTo>
                    <a:pt x="29" y="271"/>
                  </a:lnTo>
                  <a:lnTo>
                    <a:pt x="49" y="225"/>
                  </a:lnTo>
                  <a:lnTo>
                    <a:pt x="76" y="181"/>
                  </a:lnTo>
                  <a:lnTo>
                    <a:pt x="107" y="142"/>
                  </a:lnTo>
                  <a:lnTo>
                    <a:pt x="143" y="107"/>
                  </a:lnTo>
                  <a:lnTo>
                    <a:pt x="181" y="76"/>
                  </a:lnTo>
                  <a:lnTo>
                    <a:pt x="225" y="49"/>
                  </a:lnTo>
                  <a:lnTo>
                    <a:pt x="271" y="29"/>
                  </a:lnTo>
                  <a:lnTo>
                    <a:pt x="320" y="13"/>
                  </a:lnTo>
                  <a:lnTo>
                    <a:pt x="370" y="3"/>
                  </a:lnTo>
                  <a:lnTo>
                    <a:pt x="424" y="0"/>
                  </a:lnTo>
                  <a:close/>
                </a:path>
              </a:pathLst>
            </a:custGeom>
            <a:grpFill/>
            <a:ln w="0">
              <a:noFill/>
              <a:prstDash val="solid"/>
              <a:round/>
              <a:headEnd/>
              <a:tailEnd/>
            </a:ln>
            <a:effectLst>
              <a:outerShdw blurRad="50800" dist="38100" dir="5400000" algn="t" rotWithShape="0">
                <a:prstClr val="black">
                  <a:alpha val="40000"/>
                </a:prstClr>
              </a:outerShdw>
            </a:effectLst>
          </p:spPr>
          <p:txBody>
            <a:bodyPr vert="horz" wrap="square" lIns="91392" tIns="45696" rIns="91392" bIns="45696" numCol="1" anchor="t" anchorCtr="0" compatLnSpc="1">
              <a:prstTxWarp prst="textNoShape">
                <a:avLst/>
              </a:prstTxWarp>
            </a:bodyPr>
            <a:lstStyle/>
            <a:p>
              <a:pPr defTabSz="913852">
                <a:defRPr/>
              </a:pPr>
              <a:endParaRPr lang="en-US" sz="2400" dirty="0">
                <a:solidFill>
                  <a:prstClr val="black"/>
                </a:solidFill>
                <a:latin typeface="Calibri"/>
                <a:ea typeface="Tahoma" panose="020B0604030504040204" pitchFamily="34" charset="0"/>
                <a:cs typeface="Tahoma" panose="020B0604030504040204" pitchFamily="34" charset="0"/>
              </a:endParaRPr>
            </a:p>
          </p:txBody>
        </p:sp>
        <p:sp>
          <p:nvSpPr>
            <p:cNvPr id="95" name="Freeform 8"/>
            <p:cNvSpPr>
              <a:spLocks/>
            </p:cNvSpPr>
            <p:nvPr/>
          </p:nvSpPr>
          <p:spPr bwMode="auto">
            <a:xfrm>
              <a:off x="1390" y="1497"/>
              <a:ext cx="90" cy="106"/>
            </a:xfrm>
            <a:custGeom>
              <a:avLst/>
              <a:gdLst>
                <a:gd name="T0" fmla="*/ 0 w 449"/>
                <a:gd name="T1" fmla="*/ 0 h 529"/>
                <a:gd name="T2" fmla="*/ 449 w 449"/>
                <a:gd name="T3" fmla="*/ 0 h 529"/>
                <a:gd name="T4" fmla="*/ 449 w 449"/>
                <a:gd name="T5" fmla="*/ 305 h 529"/>
                <a:gd name="T6" fmla="*/ 445 w 449"/>
                <a:gd name="T7" fmla="*/ 345 h 529"/>
                <a:gd name="T8" fmla="*/ 436 w 449"/>
                <a:gd name="T9" fmla="*/ 383 h 529"/>
                <a:gd name="T10" fmla="*/ 419 w 449"/>
                <a:gd name="T11" fmla="*/ 418 h 529"/>
                <a:gd name="T12" fmla="*/ 397 w 449"/>
                <a:gd name="T13" fmla="*/ 449 h 529"/>
                <a:gd name="T14" fmla="*/ 369 w 449"/>
                <a:gd name="T15" fmla="*/ 476 h 529"/>
                <a:gd name="T16" fmla="*/ 339 w 449"/>
                <a:gd name="T17" fmla="*/ 499 h 529"/>
                <a:gd name="T18" fmla="*/ 303 w 449"/>
                <a:gd name="T19" fmla="*/ 515 h 529"/>
                <a:gd name="T20" fmla="*/ 265 w 449"/>
                <a:gd name="T21" fmla="*/ 525 h 529"/>
                <a:gd name="T22" fmla="*/ 225 w 449"/>
                <a:gd name="T23" fmla="*/ 529 h 529"/>
                <a:gd name="T24" fmla="*/ 225 w 449"/>
                <a:gd name="T25" fmla="*/ 529 h 529"/>
                <a:gd name="T26" fmla="*/ 185 w 449"/>
                <a:gd name="T27" fmla="*/ 525 h 529"/>
                <a:gd name="T28" fmla="*/ 147 w 449"/>
                <a:gd name="T29" fmla="*/ 515 h 529"/>
                <a:gd name="T30" fmla="*/ 112 w 449"/>
                <a:gd name="T31" fmla="*/ 499 h 529"/>
                <a:gd name="T32" fmla="*/ 80 w 449"/>
                <a:gd name="T33" fmla="*/ 477 h 529"/>
                <a:gd name="T34" fmla="*/ 54 w 449"/>
                <a:gd name="T35" fmla="*/ 449 h 529"/>
                <a:gd name="T36" fmla="*/ 31 w 449"/>
                <a:gd name="T37" fmla="*/ 418 h 529"/>
                <a:gd name="T38" fmla="*/ 15 w 449"/>
                <a:gd name="T39" fmla="*/ 384 h 529"/>
                <a:gd name="T40" fmla="*/ 4 w 449"/>
                <a:gd name="T41" fmla="*/ 345 h 529"/>
                <a:gd name="T42" fmla="*/ 0 w 449"/>
                <a:gd name="T43" fmla="*/ 305 h 529"/>
                <a:gd name="T44" fmla="*/ 0 w 449"/>
                <a:gd name="T4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9" h="529">
                  <a:moveTo>
                    <a:pt x="0" y="0"/>
                  </a:moveTo>
                  <a:lnTo>
                    <a:pt x="449" y="0"/>
                  </a:lnTo>
                  <a:lnTo>
                    <a:pt x="449" y="305"/>
                  </a:lnTo>
                  <a:lnTo>
                    <a:pt x="445" y="345"/>
                  </a:lnTo>
                  <a:lnTo>
                    <a:pt x="436" y="383"/>
                  </a:lnTo>
                  <a:lnTo>
                    <a:pt x="419" y="418"/>
                  </a:lnTo>
                  <a:lnTo>
                    <a:pt x="397" y="449"/>
                  </a:lnTo>
                  <a:lnTo>
                    <a:pt x="369" y="476"/>
                  </a:lnTo>
                  <a:lnTo>
                    <a:pt x="339" y="499"/>
                  </a:lnTo>
                  <a:lnTo>
                    <a:pt x="303" y="515"/>
                  </a:lnTo>
                  <a:lnTo>
                    <a:pt x="265" y="525"/>
                  </a:lnTo>
                  <a:lnTo>
                    <a:pt x="225" y="529"/>
                  </a:lnTo>
                  <a:lnTo>
                    <a:pt x="225" y="529"/>
                  </a:lnTo>
                  <a:lnTo>
                    <a:pt x="185" y="525"/>
                  </a:lnTo>
                  <a:lnTo>
                    <a:pt x="147" y="515"/>
                  </a:lnTo>
                  <a:lnTo>
                    <a:pt x="112" y="499"/>
                  </a:lnTo>
                  <a:lnTo>
                    <a:pt x="80" y="477"/>
                  </a:lnTo>
                  <a:lnTo>
                    <a:pt x="54" y="449"/>
                  </a:lnTo>
                  <a:lnTo>
                    <a:pt x="31" y="418"/>
                  </a:lnTo>
                  <a:lnTo>
                    <a:pt x="15" y="384"/>
                  </a:lnTo>
                  <a:lnTo>
                    <a:pt x="4" y="345"/>
                  </a:lnTo>
                  <a:lnTo>
                    <a:pt x="0" y="305"/>
                  </a:lnTo>
                  <a:lnTo>
                    <a:pt x="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pPr defTabSz="913852">
                <a:defRPr/>
              </a:pPr>
              <a:endParaRPr lang="en-US" sz="2400" dirty="0">
                <a:solidFill>
                  <a:prstClr val="black"/>
                </a:solidFill>
                <a:latin typeface="Calibri"/>
                <a:ea typeface="Tahoma" panose="020B0604030504040204" pitchFamily="34" charset="0"/>
                <a:cs typeface="Tahoma" panose="020B0604030504040204" pitchFamily="34" charset="0"/>
              </a:endParaRPr>
            </a:p>
          </p:txBody>
        </p:sp>
        <p:sp>
          <p:nvSpPr>
            <p:cNvPr id="96" name="Freeform 9"/>
            <p:cNvSpPr>
              <a:spLocks noEditPoints="1"/>
            </p:cNvSpPr>
            <p:nvPr/>
          </p:nvSpPr>
          <p:spPr bwMode="auto">
            <a:xfrm>
              <a:off x="889" y="982"/>
              <a:ext cx="714" cy="621"/>
            </a:xfrm>
            <a:custGeom>
              <a:avLst/>
              <a:gdLst>
                <a:gd name="T0" fmla="*/ 2967 w 3570"/>
                <a:gd name="T1" fmla="*/ 1562 h 3106"/>
                <a:gd name="T2" fmla="*/ 2816 w 3570"/>
                <a:gd name="T3" fmla="*/ 1513 h 3106"/>
                <a:gd name="T4" fmla="*/ 2732 w 3570"/>
                <a:gd name="T5" fmla="*/ 1583 h 3106"/>
                <a:gd name="T6" fmla="*/ 3079 w 3570"/>
                <a:gd name="T7" fmla="*/ 1519 h 3106"/>
                <a:gd name="T8" fmla="*/ 575 w 3570"/>
                <a:gd name="T9" fmla="*/ 0 h 3106"/>
                <a:gd name="T10" fmla="*/ 675 w 3570"/>
                <a:gd name="T11" fmla="*/ 13 h 3106"/>
                <a:gd name="T12" fmla="*/ 742 w 3570"/>
                <a:gd name="T13" fmla="*/ 39 h 3106"/>
                <a:gd name="T14" fmla="*/ 878 w 3570"/>
                <a:gd name="T15" fmla="*/ 140 h 3106"/>
                <a:gd name="T16" fmla="*/ 968 w 3570"/>
                <a:gd name="T17" fmla="*/ 331 h 3106"/>
                <a:gd name="T18" fmla="*/ 995 w 3570"/>
                <a:gd name="T19" fmla="*/ 496 h 3106"/>
                <a:gd name="T20" fmla="*/ 1067 w 3570"/>
                <a:gd name="T21" fmla="*/ 739 h 3106"/>
                <a:gd name="T22" fmla="*/ 1217 w 3570"/>
                <a:gd name="T23" fmla="*/ 851 h 3106"/>
                <a:gd name="T24" fmla="*/ 1428 w 3570"/>
                <a:gd name="T25" fmla="*/ 849 h 3106"/>
                <a:gd name="T26" fmla="*/ 1663 w 3570"/>
                <a:gd name="T27" fmla="*/ 815 h 3106"/>
                <a:gd name="T28" fmla="*/ 1905 w 3570"/>
                <a:gd name="T29" fmla="*/ 777 h 3106"/>
                <a:gd name="T30" fmla="*/ 2022 w 3570"/>
                <a:gd name="T31" fmla="*/ 687 h 3106"/>
                <a:gd name="T32" fmla="*/ 2085 w 3570"/>
                <a:gd name="T33" fmla="*/ 474 h 3106"/>
                <a:gd name="T34" fmla="*/ 2109 w 3570"/>
                <a:gd name="T35" fmla="*/ 331 h 3106"/>
                <a:gd name="T36" fmla="*/ 2199 w 3570"/>
                <a:gd name="T37" fmla="*/ 140 h 3106"/>
                <a:gd name="T38" fmla="*/ 2336 w 3570"/>
                <a:gd name="T39" fmla="*/ 39 h 3106"/>
                <a:gd name="T40" fmla="*/ 2401 w 3570"/>
                <a:gd name="T41" fmla="*/ 13 h 3106"/>
                <a:gd name="T42" fmla="*/ 2502 w 3570"/>
                <a:gd name="T43" fmla="*/ 0 h 3106"/>
                <a:gd name="T44" fmla="*/ 2595 w 3570"/>
                <a:gd name="T45" fmla="*/ 10 h 3106"/>
                <a:gd name="T46" fmla="*/ 2750 w 3570"/>
                <a:gd name="T47" fmla="*/ 105 h 3106"/>
                <a:gd name="T48" fmla="*/ 2821 w 3570"/>
                <a:gd name="T49" fmla="*/ 259 h 3106"/>
                <a:gd name="T50" fmla="*/ 2848 w 3570"/>
                <a:gd name="T51" fmla="*/ 368 h 3106"/>
                <a:gd name="T52" fmla="*/ 2903 w 3570"/>
                <a:gd name="T53" fmla="*/ 586 h 3106"/>
                <a:gd name="T54" fmla="*/ 2971 w 3570"/>
                <a:gd name="T55" fmla="*/ 855 h 3106"/>
                <a:gd name="T56" fmla="*/ 3036 w 3570"/>
                <a:gd name="T57" fmla="*/ 1116 h 3106"/>
                <a:gd name="T58" fmla="*/ 3084 w 3570"/>
                <a:gd name="T59" fmla="*/ 1309 h 3106"/>
                <a:gd name="T60" fmla="*/ 3099 w 3570"/>
                <a:gd name="T61" fmla="*/ 1411 h 3106"/>
                <a:gd name="T62" fmla="*/ 3230 w 3570"/>
                <a:gd name="T63" fmla="*/ 1516 h 3106"/>
                <a:gd name="T64" fmla="*/ 2302 w 3570"/>
                <a:gd name="T65" fmla="*/ 2516 h 3106"/>
                <a:gd name="T66" fmla="*/ 2659 w 3570"/>
                <a:gd name="T67" fmla="*/ 1488 h 3106"/>
                <a:gd name="T68" fmla="*/ 2760 w 3570"/>
                <a:gd name="T69" fmla="*/ 1361 h 3106"/>
                <a:gd name="T70" fmla="*/ 2690 w 3570"/>
                <a:gd name="T71" fmla="*/ 1088 h 3106"/>
                <a:gd name="T72" fmla="*/ 2612 w 3570"/>
                <a:gd name="T73" fmla="*/ 833 h 3106"/>
                <a:gd name="T74" fmla="*/ 2559 w 3570"/>
                <a:gd name="T75" fmla="*/ 676 h 3106"/>
                <a:gd name="T76" fmla="*/ 2508 w 3570"/>
                <a:gd name="T77" fmla="*/ 624 h 3106"/>
                <a:gd name="T78" fmla="*/ 2497 w 3570"/>
                <a:gd name="T79" fmla="*/ 679 h 3106"/>
                <a:gd name="T80" fmla="*/ 2599 w 3570"/>
                <a:gd name="T81" fmla="*/ 964 h 3106"/>
                <a:gd name="T82" fmla="*/ 2707 w 3570"/>
                <a:gd name="T83" fmla="*/ 1384 h 3106"/>
                <a:gd name="T84" fmla="*/ 2576 w 3570"/>
                <a:gd name="T85" fmla="*/ 1534 h 3106"/>
                <a:gd name="T86" fmla="*/ 2358 w 3570"/>
                <a:gd name="T87" fmla="*/ 1439 h 3106"/>
                <a:gd name="T88" fmla="*/ 2195 w 3570"/>
                <a:gd name="T89" fmla="*/ 989 h 3106"/>
                <a:gd name="T90" fmla="*/ 1959 w 3570"/>
                <a:gd name="T91" fmla="*/ 1104 h 3106"/>
                <a:gd name="T92" fmla="*/ 1667 w 3570"/>
                <a:gd name="T93" fmla="*/ 1168 h 3106"/>
                <a:gd name="T94" fmla="*/ 1554 w 3570"/>
                <a:gd name="T95" fmla="*/ 1248 h 3106"/>
                <a:gd name="T96" fmla="*/ 1250 w 3570"/>
                <a:gd name="T97" fmla="*/ 1202 h 3106"/>
                <a:gd name="T98" fmla="*/ 956 w 3570"/>
                <a:gd name="T99" fmla="*/ 1085 h 3106"/>
                <a:gd name="T100" fmla="*/ 755 w 3570"/>
                <a:gd name="T101" fmla="*/ 1370 h 3106"/>
                <a:gd name="T102" fmla="*/ 639 w 3570"/>
                <a:gd name="T103" fmla="*/ 1516 h 3106"/>
                <a:gd name="T104" fmla="*/ 558 w 3570"/>
                <a:gd name="T105" fmla="*/ 2960 h 3106"/>
                <a:gd name="T106" fmla="*/ 425 w 3570"/>
                <a:gd name="T107" fmla="*/ 3092 h 3106"/>
                <a:gd name="T108" fmla="*/ 234 w 3570"/>
                <a:gd name="T109" fmla="*/ 3076 h 3106"/>
                <a:gd name="T110" fmla="*/ 126 w 3570"/>
                <a:gd name="T111" fmla="*/ 2922 h 3106"/>
                <a:gd name="T112" fmla="*/ 41 w 3570"/>
                <a:gd name="T113" fmla="*/ 1376 h 3106"/>
                <a:gd name="T114" fmla="*/ 6 w 3570"/>
                <a:gd name="T115" fmla="*/ 1168 h 3106"/>
                <a:gd name="T116" fmla="*/ 279 w 3570"/>
                <a:gd name="T117" fmla="*/ 115 h 3106"/>
                <a:gd name="T118" fmla="*/ 446 w 3570"/>
                <a:gd name="T119" fmla="*/ 18 h 3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70" h="3106">
                  <a:moveTo>
                    <a:pt x="3057" y="1513"/>
                  </a:moveTo>
                  <a:lnTo>
                    <a:pt x="3038" y="1529"/>
                  </a:lnTo>
                  <a:lnTo>
                    <a:pt x="3017" y="1544"/>
                  </a:lnTo>
                  <a:lnTo>
                    <a:pt x="2993" y="1555"/>
                  </a:lnTo>
                  <a:lnTo>
                    <a:pt x="2967" y="1562"/>
                  </a:lnTo>
                  <a:lnTo>
                    <a:pt x="2936" y="1566"/>
                  </a:lnTo>
                  <a:lnTo>
                    <a:pt x="2902" y="1562"/>
                  </a:lnTo>
                  <a:lnTo>
                    <a:pt x="2869" y="1551"/>
                  </a:lnTo>
                  <a:lnTo>
                    <a:pt x="2840" y="1534"/>
                  </a:lnTo>
                  <a:lnTo>
                    <a:pt x="2816" y="1513"/>
                  </a:lnTo>
                  <a:lnTo>
                    <a:pt x="2793" y="1519"/>
                  </a:lnTo>
                  <a:lnTo>
                    <a:pt x="2773" y="1529"/>
                  </a:lnTo>
                  <a:lnTo>
                    <a:pt x="2756" y="1544"/>
                  </a:lnTo>
                  <a:lnTo>
                    <a:pt x="2742" y="1562"/>
                  </a:lnTo>
                  <a:lnTo>
                    <a:pt x="2732" y="1583"/>
                  </a:lnTo>
                  <a:lnTo>
                    <a:pt x="3139" y="1583"/>
                  </a:lnTo>
                  <a:lnTo>
                    <a:pt x="3130" y="1562"/>
                  </a:lnTo>
                  <a:lnTo>
                    <a:pt x="3116" y="1544"/>
                  </a:lnTo>
                  <a:lnTo>
                    <a:pt x="3098" y="1529"/>
                  </a:lnTo>
                  <a:lnTo>
                    <a:pt x="3079" y="1519"/>
                  </a:lnTo>
                  <a:lnTo>
                    <a:pt x="3057" y="1513"/>
                  </a:lnTo>
                  <a:close/>
                  <a:moveTo>
                    <a:pt x="559" y="0"/>
                  </a:moveTo>
                  <a:lnTo>
                    <a:pt x="560" y="0"/>
                  </a:lnTo>
                  <a:lnTo>
                    <a:pt x="564" y="0"/>
                  </a:lnTo>
                  <a:lnTo>
                    <a:pt x="575" y="0"/>
                  </a:lnTo>
                  <a:lnTo>
                    <a:pt x="592" y="1"/>
                  </a:lnTo>
                  <a:lnTo>
                    <a:pt x="611" y="2"/>
                  </a:lnTo>
                  <a:lnTo>
                    <a:pt x="634" y="5"/>
                  </a:lnTo>
                  <a:lnTo>
                    <a:pt x="656" y="8"/>
                  </a:lnTo>
                  <a:lnTo>
                    <a:pt x="675" y="13"/>
                  </a:lnTo>
                  <a:lnTo>
                    <a:pt x="695" y="18"/>
                  </a:lnTo>
                  <a:lnTo>
                    <a:pt x="710" y="24"/>
                  </a:lnTo>
                  <a:lnTo>
                    <a:pt x="724" y="30"/>
                  </a:lnTo>
                  <a:lnTo>
                    <a:pt x="735" y="35"/>
                  </a:lnTo>
                  <a:lnTo>
                    <a:pt x="742" y="39"/>
                  </a:lnTo>
                  <a:lnTo>
                    <a:pt x="744" y="40"/>
                  </a:lnTo>
                  <a:lnTo>
                    <a:pt x="779" y="59"/>
                  </a:lnTo>
                  <a:lnTo>
                    <a:pt x="815" y="82"/>
                  </a:lnTo>
                  <a:lnTo>
                    <a:pt x="847" y="110"/>
                  </a:lnTo>
                  <a:lnTo>
                    <a:pt x="878" y="140"/>
                  </a:lnTo>
                  <a:lnTo>
                    <a:pt x="905" y="173"/>
                  </a:lnTo>
                  <a:lnTo>
                    <a:pt x="928" y="209"/>
                  </a:lnTo>
                  <a:lnTo>
                    <a:pt x="947" y="248"/>
                  </a:lnTo>
                  <a:lnTo>
                    <a:pt x="961" y="289"/>
                  </a:lnTo>
                  <a:lnTo>
                    <a:pt x="968" y="331"/>
                  </a:lnTo>
                  <a:lnTo>
                    <a:pt x="970" y="337"/>
                  </a:lnTo>
                  <a:lnTo>
                    <a:pt x="972" y="345"/>
                  </a:lnTo>
                  <a:lnTo>
                    <a:pt x="973" y="351"/>
                  </a:lnTo>
                  <a:lnTo>
                    <a:pt x="984" y="427"/>
                  </a:lnTo>
                  <a:lnTo>
                    <a:pt x="995" y="496"/>
                  </a:lnTo>
                  <a:lnTo>
                    <a:pt x="1006" y="557"/>
                  </a:lnTo>
                  <a:lnTo>
                    <a:pt x="1018" y="613"/>
                  </a:lnTo>
                  <a:lnTo>
                    <a:pt x="1033" y="661"/>
                  </a:lnTo>
                  <a:lnTo>
                    <a:pt x="1048" y="704"/>
                  </a:lnTo>
                  <a:lnTo>
                    <a:pt x="1067" y="739"/>
                  </a:lnTo>
                  <a:lnTo>
                    <a:pt x="1088" y="769"/>
                  </a:lnTo>
                  <a:lnTo>
                    <a:pt x="1112" y="792"/>
                  </a:lnTo>
                  <a:lnTo>
                    <a:pt x="1141" y="814"/>
                  </a:lnTo>
                  <a:lnTo>
                    <a:pt x="1176" y="833"/>
                  </a:lnTo>
                  <a:lnTo>
                    <a:pt x="1217" y="851"/>
                  </a:lnTo>
                  <a:lnTo>
                    <a:pt x="1265" y="867"/>
                  </a:lnTo>
                  <a:lnTo>
                    <a:pt x="1320" y="883"/>
                  </a:lnTo>
                  <a:lnTo>
                    <a:pt x="1383" y="896"/>
                  </a:lnTo>
                  <a:lnTo>
                    <a:pt x="1402" y="870"/>
                  </a:lnTo>
                  <a:lnTo>
                    <a:pt x="1428" y="849"/>
                  </a:lnTo>
                  <a:lnTo>
                    <a:pt x="1456" y="832"/>
                  </a:lnTo>
                  <a:lnTo>
                    <a:pt x="1488" y="821"/>
                  </a:lnTo>
                  <a:lnTo>
                    <a:pt x="1522" y="817"/>
                  </a:lnTo>
                  <a:lnTo>
                    <a:pt x="1596" y="817"/>
                  </a:lnTo>
                  <a:lnTo>
                    <a:pt x="1663" y="815"/>
                  </a:lnTo>
                  <a:lnTo>
                    <a:pt x="1724" y="810"/>
                  </a:lnTo>
                  <a:lnTo>
                    <a:pt x="1778" y="805"/>
                  </a:lnTo>
                  <a:lnTo>
                    <a:pt x="1827" y="798"/>
                  </a:lnTo>
                  <a:lnTo>
                    <a:pt x="1869" y="788"/>
                  </a:lnTo>
                  <a:lnTo>
                    <a:pt x="1905" y="777"/>
                  </a:lnTo>
                  <a:lnTo>
                    <a:pt x="1937" y="765"/>
                  </a:lnTo>
                  <a:lnTo>
                    <a:pt x="1964" y="751"/>
                  </a:lnTo>
                  <a:lnTo>
                    <a:pt x="1985" y="734"/>
                  </a:lnTo>
                  <a:lnTo>
                    <a:pt x="2005" y="713"/>
                  </a:lnTo>
                  <a:lnTo>
                    <a:pt x="2022" y="687"/>
                  </a:lnTo>
                  <a:lnTo>
                    <a:pt x="2038" y="654"/>
                  </a:lnTo>
                  <a:lnTo>
                    <a:pt x="2051" y="618"/>
                  </a:lnTo>
                  <a:lnTo>
                    <a:pt x="2063" y="574"/>
                  </a:lnTo>
                  <a:lnTo>
                    <a:pt x="2074" y="527"/>
                  </a:lnTo>
                  <a:lnTo>
                    <a:pt x="2085" y="474"/>
                  </a:lnTo>
                  <a:lnTo>
                    <a:pt x="2095" y="415"/>
                  </a:lnTo>
                  <a:lnTo>
                    <a:pt x="2104" y="351"/>
                  </a:lnTo>
                  <a:lnTo>
                    <a:pt x="2105" y="345"/>
                  </a:lnTo>
                  <a:lnTo>
                    <a:pt x="2107" y="337"/>
                  </a:lnTo>
                  <a:lnTo>
                    <a:pt x="2109" y="331"/>
                  </a:lnTo>
                  <a:lnTo>
                    <a:pt x="2116" y="289"/>
                  </a:lnTo>
                  <a:lnTo>
                    <a:pt x="2130" y="248"/>
                  </a:lnTo>
                  <a:lnTo>
                    <a:pt x="2149" y="209"/>
                  </a:lnTo>
                  <a:lnTo>
                    <a:pt x="2172" y="173"/>
                  </a:lnTo>
                  <a:lnTo>
                    <a:pt x="2199" y="140"/>
                  </a:lnTo>
                  <a:lnTo>
                    <a:pt x="2230" y="110"/>
                  </a:lnTo>
                  <a:lnTo>
                    <a:pt x="2263" y="82"/>
                  </a:lnTo>
                  <a:lnTo>
                    <a:pt x="2297" y="59"/>
                  </a:lnTo>
                  <a:lnTo>
                    <a:pt x="2333" y="40"/>
                  </a:lnTo>
                  <a:lnTo>
                    <a:pt x="2336" y="39"/>
                  </a:lnTo>
                  <a:lnTo>
                    <a:pt x="2342" y="35"/>
                  </a:lnTo>
                  <a:lnTo>
                    <a:pt x="2353" y="30"/>
                  </a:lnTo>
                  <a:lnTo>
                    <a:pt x="2366" y="24"/>
                  </a:lnTo>
                  <a:lnTo>
                    <a:pt x="2383" y="18"/>
                  </a:lnTo>
                  <a:lnTo>
                    <a:pt x="2401" y="13"/>
                  </a:lnTo>
                  <a:lnTo>
                    <a:pt x="2421" y="8"/>
                  </a:lnTo>
                  <a:lnTo>
                    <a:pt x="2444" y="5"/>
                  </a:lnTo>
                  <a:lnTo>
                    <a:pt x="2465" y="2"/>
                  </a:lnTo>
                  <a:lnTo>
                    <a:pt x="2486" y="1"/>
                  </a:lnTo>
                  <a:lnTo>
                    <a:pt x="2502" y="0"/>
                  </a:lnTo>
                  <a:lnTo>
                    <a:pt x="2513" y="0"/>
                  </a:lnTo>
                  <a:lnTo>
                    <a:pt x="2516" y="0"/>
                  </a:lnTo>
                  <a:lnTo>
                    <a:pt x="2518" y="0"/>
                  </a:lnTo>
                  <a:lnTo>
                    <a:pt x="2558" y="2"/>
                  </a:lnTo>
                  <a:lnTo>
                    <a:pt x="2595" y="10"/>
                  </a:lnTo>
                  <a:lnTo>
                    <a:pt x="2630" y="21"/>
                  </a:lnTo>
                  <a:lnTo>
                    <a:pt x="2664" y="35"/>
                  </a:lnTo>
                  <a:lnTo>
                    <a:pt x="2696" y="54"/>
                  </a:lnTo>
                  <a:lnTo>
                    <a:pt x="2724" y="77"/>
                  </a:lnTo>
                  <a:lnTo>
                    <a:pt x="2750" y="105"/>
                  </a:lnTo>
                  <a:lnTo>
                    <a:pt x="2772" y="135"/>
                  </a:lnTo>
                  <a:lnTo>
                    <a:pt x="2792" y="172"/>
                  </a:lnTo>
                  <a:lnTo>
                    <a:pt x="2807" y="212"/>
                  </a:lnTo>
                  <a:lnTo>
                    <a:pt x="2819" y="255"/>
                  </a:lnTo>
                  <a:lnTo>
                    <a:pt x="2821" y="259"/>
                  </a:lnTo>
                  <a:lnTo>
                    <a:pt x="2823" y="270"/>
                  </a:lnTo>
                  <a:lnTo>
                    <a:pt x="2827" y="285"/>
                  </a:lnTo>
                  <a:lnTo>
                    <a:pt x="2833" y="308"/>
                  </a:lnTo>
                  <a:lnTo>
                    <a:pt x="2840" y="336"/>
                  </a:lnTo>
                  <a:lnTo>
                    <a:pt x="2848" y="368"/>
                  </a:lnTo>
                  <a:lnTo>
                    <a:pt x="2857" y="405"/>
                  </a:lnTo>
                  <a:lnTo>
                    <a:pt x="2868" y="445"/>
                  </a:lnTo>
                  <a:lnTo>
                    <a:pt x="2879" y="490"/>
                  </a:lnTo>
                  <a:lnTo>
                    <a:pt x="2891" y="537"/>
                  </a:lnTo>
                  <a:lnTo>
                    <a:pt x="2903" y="586"/>
                  </a:lnTo>
                  <a:lnTo>
                    <a:pt x="2916" y="637"/>
                  </a:lnTo>
                  <a:lnTo>
                    <a:pt x="2930" y="690"/>
                  </a:lnTo>
                  <a:lnTo>
                    <a:pt x="2944" y="745"/>
                  </a:lnTo>
                  <a:lnTo>
                    <a:pt x="2958" y="800"/>
                  </a:lnTo>
                  <a:lnTo>
                    <a:pt x="2971" y="855"/>
                  </a:lnTo>
                  <a:lnTo>
                    <a:pt x="2985" y="909"/>
                  </a:lnTo>
                  <a:lnTo>
                    <a:pt x="2999" y="964"/>
                  </a:lnTo>
                  <a:lnTo>
                    <a:pt x="3012" y="1016"/>
                  </a:lnTo>
                  <a:lnTo>
                    <a:pt x="3024" y="1068"/>
                  </a:lnTo>
                  <a:lnTo>
                    <a:pt x="3036" y="1116"/>
                  </a:lnTo>
                  <a:lnTo>
                    <a:pt x="3048" y="1162"/>
                  </a:lnTo>
                  <a:lnTo>
                    <a:pt x="3058" y="1204"/>
                  </a:lnTo>
                  <a:lnTo>
                    <a:pt x="3068" y="1244"/>
                  </a:lnTo>
                  <a:lnTo>
                    <a:pt x="3076" y="1279"/>
                  </a:lnTo>
                  <a:lnTo>
                    <a:pt x="3084" y="1309"/>
                  </a:lnTo>
                  <a:lnTo>
                    <a:pt x="3090" y="1336"/>
                  </a:lnTo>
                  <a:lnTo>
                    <a:pt x="3095" y="1355"/>
                  </a:lnTo>
                  <a:lnTo>
                    <a:pt x="3098" y="1370"/>
                  </a:lnTo>
                  <a:lnTo>
                    <a:pt x="3101" y="1390"/>
                  </a:lnTo>
                  <a:lnTo>
                    <a:pt x="3099" y="1411"/>
                  </a:lnTo>
                  <a:lnTo>
                    <a:pt x="3132" y="1423"/>
                  </a:lnTo>
                  <a:lnTo>
                    <a:pt x="3162" y="1441"/>
                  </a:lnTo>
                  <a:lnTo>
                    <a:pt x="3189" y="1463"/>
                  </a:lnTo>
                  <a:lnTo>
                    <a:pt x="3212" y="1488"/>
                  </a:lnTo>
                  <a:lnTo>
                    <a:pt x="3230" y="1516"/>
                  </a:lnTo>
                  <a:lnTo>
                    <a:pt x="3244" y="1549"/>
                  </a:lnTo>
                  <a:lnTo>
                    <a:pt x="3253" y="1583"/>
                  </a:lnTo>
                  <a:lnTo>
                    <a:pt x="3570" y="1583"/>
                  </a:lnTo>
                  <a:lnTo>
                    <a:pt x="3570" y="2516"/>
                  </a:lnTo>
                  <a:lnTo>
                    <a:pt x="2302" y="2516"/>
                  </a:lnTo>
                  <a:lnTo>
                    <a:pt x="2302" y="1583"/>
                  </a:lnTo>
                  <a:lnTo>
                    <a:pt x="2619" y="1583"/>
                  </a:lnTo>
                  <a:lnTo>
                    <a:pt x="2628" y="1549"/>
                  </a:lnTo>
                  <a:lnTo>
                    <a:pt x="2641" y="1517"/>
                  </a:lnTo>
                  <a:lnTo>
                    <a:pt x="2659" y="1488"/>
                  </a:lnTo>
                  <a:lnTo>
                    <a:pt x="2682" y="1463"/>
                  </a:lnTo>
                  <a:lnTo>
                    <a:pt x="2709" y="1441"/>
                  </a:lnTo>
                  <a:lnTo>
                    <a:pt x="2738" y="1424"/>
                  </a:lnTo>
                  <a:lnTo>
                    <a:pt x="2770" y="1412"/>
                  </a:lnTo>
                  <a:lnTo>
                    <a:pt x="2760" y="1361"/>
                  </a:lnTo>
                  <a:lnTo>
                    <a:pt x="2748" y="1309"/>
                  </a:lnTo>
                  <a:lnTo>
                    <a:pt x="2735" y="1256"/>
                  </a:lnTo>
                  <a:lnTo>
                    <a:pt x="2720" y="1201"/>
                  </a:lnTo>
                  <a:lnTo>
                    <a:pt x="2705" y="1144"/>
                  </a:lnTo>
                  <a:lnTo>
                    <a:pt x="2690" y="1088"/>
                  </a:lnTo>
                  <a:lnTo>
                    <a:pt x="2674" y="1034"/>
                  </a:lnTo>
                  <a:lnTo>
                    <a:pt x="2658" y="979"/>
                  </a:lnTo>
                  <a:lnTo>
                    <a:pt x="2642" y="927"/>
                  </a:lnTo>
                  <a:lnTo>
                    <a:pt x="2627" y="879"/>
                  </a:lnTo>
                  <a:lnTo>
                    <a:pt x="2612" y="833"/>
                  </a:lnTo>
                  <a:lnTo>
                    <a:pt x="2599" y="791"/>
                  </a:lnTo>
                  <a:lnTo>
                    <a:pt x="2587" y="753"/>
                  </a:lnTo>
                  <a:lnTo>
                    <a:pt x="2576" y="722"/>
                  </a:lnTo>
                  <a:lnTo>
                    <a:pt x="2566" y="695"/>
                  </a:lnTo>
                  <a:lnTo>
                    <a:pt x="2559" y="676"/>
                  </a:lnTo>
                  <a:lnTo>
                    <a:pt x="2549" y="654"/>
                  </a:lnTo>
                  <a:lnTo>
                    <a:pt x="2538" y="640"/>
                  </a:lnTo>
                  <a:lnTo>
                    <a:pt x="2527" y="629"/>
                  </a:lnTo>
                  <a:lnTo>
                    <a:pt x="2516" y="624"/>
                  </a:lnTo>
                  <a:lnTo>
                    <a:pt x="2508" y="624"/>
                  </a:lnTo>
                  <a:lnTo>
                    <a:pt x="2499" y="627"/>
                  </a:lnTo>
                  <a:lnTo>
                    <a:pt x="2495" y="635"/>
                  </a:lnTo>
                  <a:lnTo>
                    <a:pt x="2491" y="647"/>
                  </a:lnTo>
                  <a:lnTo>
                    <a:pt x="2492" y="661"/>
                  </a:lnTo>
                  <a:lnTo>
                    <a:pt x="2497" y="679"/>
                  </a:lnTo>
                  <a:lnTo>
                    <a:pt x="2507" y="701"/>
                  </a:lnTo>
                  <a:lnTo>
                    <a:pt x="2530" y="757"/>
                  </a:lnTo>
                  <a:lnTo>
                    <a:pt x="2553" y="821"/>
                  </a:lnTo>
                  <a:lnTo>
                    <a:pt x="2576" y="890"/>
                  </a:lnTo>
                  <a:lnTo>
                    <a:pt x="2599" y="964"/>
                  </a:lnTo>
                  <a:lnTo>
                    <a:pt x="2622" y="1042"/>
                  </a:lnTo>
                  <a:lnTo>
                    <a:pt x="2645" y="1124"/>
                  </a:lnTo>
                  <a:lnTo>
                    <a:pt x="2667" y="1209"/>
                  </a:lnTo>
                  <a:lnTo>
                    <a:pt x="2687" y="1296"/>
                  </a:lnTo>
                  <a:lnTo>
                    <a:pt x="2707" y="1384"/>
                  </a:lnTo>
                  <a:lnTo>
                    <a:pt x="2672" y="1406"/>
                  </a:lnTo>
                  <a:lnTo>
                    <a:pt x="2641" y="1433"/>
                  </a:lnTo>
                  <a:lnTo>
                    <a:pt x="2615" y="1463"/>
                  </a:lnTo>
                  <a:lnTo>
                    <a:pt x="2593" y="1497"/>
                  </a:lnTo>
                  <a:lnTo>
                    <a:pt x="2576" y="1534"/>
                  </a:lnTo>
                  <a:lnTo>
                    <a:pt x="2469" y="1534"/>
                  </a:lnTo>
                  <a:lnTo>
                    <a:pt x="2438" y="1515"/>
                  </a:lnTo>
                  <a:lnTo>
                    <a:pt x="2407" y="1493"/>
                  </a:lnTo>
                  <a:lnTo>
                    <a:pt x="2381" y="1468"/>
                  </a:lnTo>
                  <a:lnTo>
                    <a:pt x="2358" y="1439"/>
                  </a:lnTo>
                  <a:lnTo>
                    <a:pt x="2337" y="1406"/>
                  </a:lnTo>
                  <a:lnTo>
                    <a:pt x="2321" y="1370"/>
                  </a:lnTo>
                  <a:lnTo>
                    <a:pt x="2309" y="1331"/>
                  </a:lnTo>
                  <a:lnTo>
                    <a:pt x="2229" y="956"/>
                  </a:lnTo>
                  <a:lnTo>
                    <a:pt x="2195" y="989"/>
                  </a:lnTo>
                  <a:lnTo>
                    <a:pt x="2156" y="1019"/>
                  </a:lnTo>
                  <a:lnTo>
                    <a:pt x="2114" y="1045"/>
                  </a:lnTo>
                  <a:lnTo>
                    <a:pt x="2067" y="1068"/>
                  </a:lnTo>
                  <a:lnTo>
                    <a:pt x="2015" y="1087"/>
                  </a:lnTo>
                  <a:lnTo>
                    <a:pt x="1959" y="1104"/>
                  </a:lnTo>
                  <a:lnTo>
                    <a:pt x="1897" y="1117"/>
                  </a:lnTo>
                  <a:lnTo>
                    <a:pt x="1830" y="1128"/>
                  </a:lnTo>
                  <a:lnTo>
                    <a:pt x="1758" y="1136"/>
                  </a:lnTo>
                  <a:lnTo>
                    <a:pt x="1679" y="1143"/>
                  </a:lnTo>
                  <a:lnTo>
                    <a:pt x="1667" y="1168"/>
                  </a:lnTo>
                  <a:lnTo>
                    <a:pt x="1650" y="1192"/>
                  </a:lnTo>
                  <a:lnTo>
                    <a:pt x="1630" y="1211"/>
                  </a:lnTo>
                  <a:lnTo>
                    <a:pt x="1607" y="1228"/>
                  </a:lnTo>
                  <a:lnTo>
                    <a:pt x="1582" y="1240"/>
                  </a:lnTo>
                  <a:lnTo>
                    <a:pt x="1554" y="1248"/>
                  </a:lnTo>
                  <a:lnTo>
                    <a:pt x="1525" y="1250"/>
                  </a:lnTo>
                  <a:lnTo>
                    <a:pt x="1502" y="1249"/>
                  </a:lnTo>
                  <a:lnTo>
                    <a:pt x="1411" y="1234"/>
                  </a:lnTo>
                  <a:lnTo>
                    <a:pt x="1327" y="1220"/>
                  </a:lnTo>
                  <a:lnTo>
                    <a:pt x="1250" y="1202"/>
                  </a:lnTo>
                  <a:lnTo>
                    <a:pt x="1179" y="1184"/>
                  </a:lnTo>
                  <a:lnTo>
                    <a:pt x="1115" y="1162"/>
                  </a:lnTo>
                  <a:lnTo>
                    <a:pt x="1057" y="1139"/>
                  </a:lnTo>
                  <a:lnTo>
                    <a:pt x="1004" y="1114"/>
                  </a:lnTo>
                  <a:lnTo>
                    <a:pt x="956" y="1085"/>
                  </a:lnTo>
                  <a:lnTo>
                    <a:pt x="914" y="1054"/>
                  </a:lnTo>
                  <a:lnTo>
                    <a:pt x="875" y="1022"/>
                  </a:lnTo>
                  <a:lnTo>
                    <a:pt x="841" y="985"/>
                  </a:lnTo>
                  <a:lnTo>
                    <a:pt x="767" y="1330"/>
                  </a:lnTo>
                  <a:lnTo>
                    <a:pt x="755" y="1370"/>
                  </a:lnTo>
                  <a:lnTo>
                    <a:pt x="739" y="1406"/>
                  </a:lnTo>
                  <a:lnTo>
                    <a:pt x="719" y="1439"/>
                  </a:lnTo>
                  <a:lnTo>
                    <a:pt x="696" y="1468"/>
                  </a:lnTo>
                  <a:lnTo>
                    <a:pt x="668" y="1493"/>
                  </a:lnTo>
                  <a:lnTo>
                    <a:pt x="639" y="1516"/>
                  </a:lnTo>
                  <a:lnTo>
                    <a:pt x="606" y="1534"/>
                  </a:lnTo>
                  <a:lnTo>
                    <a:pt x="572" y="1550"/>
                  </a:lnTo>
                  <a:lnTo>
                    <a:pt x="571" y="2882"/>
                  </a:lnTo>
                  <a:lnTo>
                    <a:pt x="567" y="2922"/>
                  </a:lnTo>
                  <a:lnTo>
                    <a:pt x="558" y="2960"/>
                  </a:lnTo>
                  <a:lnTo>
                    <a:pt x="541" y="2995"/>
                  </a:lnTo>
                  <a:lnTo>
                    <a:pt x="519" y="3026"/>
                  </a:lnTo>
                  <a:lnTo>
                    <a:pt x="491" y="3053"/>
                  </a:lnTo>
                  <a:lnTo>
                    <a:pt x="461" y="3076"/>
                  </a:lnTo>
                  <a:lnTo>
                    <a:pt x="425" y="3092"/>
                  </a:lnTo>
                  <a:lnTo>
                    <a:pt x="387" y="3102"/>
                  </a:lnTo>
                  <a:lnTo>
                    <a:pt x="347" y="3106"/>
                  </a:lnTo>
                  <a:lnTo>
                    <a:pt x="307" y="3102"/>
                  </a:lnTo>
                  <a:lnTo>
                    <a:pt x="269" y="3092"/>
                  </a:lnTo>
                  <a:lnTo>
                    <a:pt x="234" y="3076"/>
                  </a:lnTo>
                  <a:lnTo>
                    <a:pt x="202" y="3053"/>
                  </a:lnTo>
                  <a:lnTo>
                    <a:pt x="176" y="3026"/>
                  </a:lnTo>
                  <a:lnTo>
                    <a:pt x="153" y="2995"/>
                  </a:lnTo>
                  <a:lnTo>
                    <a:pt x="137" y="2960"/>
                  </a:lnTo>
                  <a:lnTo>
                    <a:pt x="126" y="2922"/>
                  </a:lnTo>
                  <a:lnTo>
                    <a:pt x="122" y="2882"/>
                  </a:lnTo>
                  <a:lnTo>
                    <a:pt x="124" y="1474"/>
                  </a:lnTo>
                  <a:lnTo>
                    <a:pt x="92" y="1444"/>
                  </a:lnTo>
                  <a:lnTo>
                    <a:pt x="64" y="1411"/>
                  </a:lnTo>
                  <a:lnTo>
                    <a:pt x="41" y="1376"/>
                  </a:lnTo>
                  <a:lnTo>
                    <a:pt x="22" y="1338"/>
                  </a:lnTo>
                  <a:lnTo>
                    <a:pt x="8" y="1299"/>
                  </a:lnTo>
                  <a:lnTo>
                    <a:pt x="1" y="1256"/>
                  </a:lnTo>
                  <a:lnTo>
                    <a:pt x="0" y="1213"/>
                  </a:lnTo>
                  <a:lnTo>
                    <a:pt x="6" y="1168"/>
                  </a:lnTo>
                  <a:lnTo>
                    <a:pt x="202" y="255"/>
                  </a:lnTo>
                  <a:lnTo>
                    <a:pt x="215" y="215"/>
                  </a:lnTo>
                  <a:lnTo>
                    <a:pt x="232" y="178"/>
                  </a:lnTo>
                  <a:lnTo>
                    <a:pt x="253" y="144"/>
                  </a:lnTo>
                  <a:lnTo>
                    <a:pt x="279" y="115"/>
                  </a:lnTo>
                  <a:lnTo>
                    <a:pt x="308" y="88"/>
                  </a:lnTo>
                  <a:lnTo>
                    <a:pt x="339" y="65"/>
                  </a:lnTo>
                  <a:lnTo>
                    <a:pt x="373" y="46"/>
                  </a:lnTo>
                  <a:lnTo>
                    <a:pt x="410" y="30"/>
                  </a:lnTo>
                  <a:lnTo>
                    <a:pt x="446" y="18"/>
                  </a:lnTo>
                  <a:lnTo>
                    <a:pt x="484" y="8"/>
                  </a:lnTo>
                  <a:lnTo>
                    <a:pt x="521" y="2"/>
                  </a:lnTo>
                  <a:lnTo>
                    <a:pt x="559" y="0"/>
                  </a:lnTo>
                  <a:close/>
                </a:path>
              </a:pathLst>
            </a:custGeom>
            <a:grpFill/>
            <a:ln w="0">
              <a:noFill/>
              <a:prstDash val="solid"/>
              <a:round/>
              <a:headEnd/>
              <a:tailEnd/>
            </a:ln>
            <a:effectLst>
              <a:outerShdw blurRad="50800" dist="38100" dir="5400000" algn="t" rotWithShape="0">
                <a:prstClr val="black">
                  <a:alpha val="40000"/>
                </a:prstClr>
              </a:outerShdw>
            </a:effectLst>
          </p:spPr>
          <p:txBody>
            <a:bodyPr vert="horz" wrap="square" lIns="91392" tIns="45696" rIns="91392" bIns="45696" numCol="1" anchor="t" anchorCtr="0" compatLnSpc="1">
              <a:prstTxWarp prst="textNoShape">
                <a:avLst/>
              </a:prstTxWarp>
            </a:bodyPr>
            <a:lstStyle/>
            <a:p>
              <a:pPr defTabSz="913852">
                <a:defRPr/>
              </a:pPr>
              <a:endParaRPr lang="en-US" sz="2400" dirty="0">
                <a:solidFill>
                  <a:prstClr val="black"/>
                </a:solidFill>
                <a:latin typeface="Calibri"/>
                <a:ea typeface="Tahoma" panose="020B0604030504040204" pitchFamily="34" charset="0"/>
                <a:cs typeface="Tahoma" panose="020B0604030504040204" pitchFamily="34" charset="0"/>
              </a:endParaRPr>
            </a:p>
          </p:txBody>
        </p:sp>
      </p:grpSp>
      <p:sp>
        <p:nvSpPr>
          <p:cNvPr id="2" name="Rectangle 1"/>
          <p:cNvSpPr/>
          <p:nvPr/>
        </p:nvSpPr>
        <p:spPr>
          <a:xfrm>
            <a:off x="6036637" y="3186812"/>
            <a:ext cx="1766544" cy="1138773"/>
          </a:xfrm>
          <a:prstGeom prst="rect">
            <a:avLst/>
          </a:prstGeom>
        </p:spPr>
        <p:txBody>
          <a:bodyPr wrap="square">
            <a:spAutoFit/>
          </a:bodyPr>
          <a:lstStyle/>
          <a:p>
            <a:pPr algn="ctr" defTabSz="914058">
              <a:defRPr/>
            </a:pPr>
            <a:r>
              <a:rPr lang="en-US" sz="2800" b="1" dirty="0">
                <a:solidFill>
                  <a:srgbClr val="C00000"/>
                </a:solidFill>
                <a:latin typeface="Arial" panose="020B0604020202020204" pitchFamily="34" charset="0"/>
                <a:ea typeface="Tahoma" panose="020B0604030504040204" pitchFamily="34" charset="0"/>
              </a:rPr>
              <a:t>30%</a:t>
            </a:r>
            <a:r>
              <a:rPr lang="en-US" sz="2000" dirty="0">
                <a:solidFill>
                  <a:srgbClr val="C00000"/>
                </a:solidFill>
                <a:latin typeface="Arial" panose="020B0604020202020204" pitchFamily="34" charset="0"/>
                <a:ea typeface="Tahoma" panose="020B0604030504040204" pitchFamily="34" charset="0"/>
              </a:rPr>
              <a:t> </a:t>
            </a:r>
          </a:p>
          <a:p>
            <a:pPr algn="ctr" defTabSz="914058">
              <a:defRPr/>
            </a:pPr>
            <a:r>
              <a:rPr lang="en-US" sz="2000" dirty="0">
                <a:solidFill>
                  <a:prstClr val="black"/>
                </a:solidFill>
                <a:latin typeface="Arial" panose="020B0604020202020204" pitchFamily="34" charset="0"/>
                <a:ea typeface="Tahoma" panose="020B0604030504040204" pitchFamily="34" charset="0"/>
              </a:rPr>
              <a:t>Female Students</a:t>
            </a:r>
          </a:p>
        </p:txBody>
      </p:sp>
      <p:sp>
        <p:nvSpPr>
          <p:cNvPr id="49" name="Rectangle 48"/>
          <p:cNvSpPr/>
          <p:nvPr/>
        </p:nvSpPr>
        <p:spPr>
          <a:xfrm>
            <a:off x="6096000" y="1257641"/>
            <a:ext cx="1913442" cy="1354217"/>
          </a:xfrm>
          <a:prstGeom prst="rect">
            <a:avLst/>
          </a:prstGeom>
        </p:spPr>
        <p:txBody>
          <a:bodyPr wrap="square">
            <a:spAutoFit/>
          </a:bodyPr>
          <a:lstStyle/>
          <a:p>
            <a:pPr algn="ctr" defTabSz="914058">
              <a:defRPr/>
            </a:pPr>
            <a:endParaRPr lang="en-US" sz="800" b="1" dirty="0">
              <a:solidFill>
                <a:srgbClr val="C00000"/>
              </a:solidFill>
              <a:latin typeface="Calibri"/>
              <a:ea typeface="Tahoma" panose="020B0604030504040204" pitchFamily="34" charset="0"/>
              <a:cs typeface="Tahoma" panose="020B0604030504040204" pitchFamily="34" charset="0"/>
            </a:endParaRPr>
          </a:p>
          <a:p>
            <a:pPr algn="ctr" defTabSz="914058">
              <a:defRPr/>
            </a:pPr>
            <a:r>
              <a:rPr lang="en-US" sz="2800" b="1" dirty="0">
                <a:solidFill>
                  <a:srgbClr val="C00000"/>
                </a:solidFill>
                <a:latin typeface="Arial" panose="020B0604020202020204" pitchFamily="34" charset="0"/>
                <a:ea typeface="Tahoma" panose="020B0604030504040204" pitchFamily="34" charset="0"/>
              </a:rPr>
              <a:t>18,500</a:t>
            </a:r>
          </a:p>
          <a:p>
            <a:pPr algn="ctr" defTabSz="914058">
              <a:defRPr/>
            </a:pPr>
            <a:r>
              <a:rPr lang="en-US" dirty="0">
                <a:solidFill>
                  <a:prstClr val="black"/>
                </a:solidFill>
                <a:latin typeface="Arial" panose="020B0604020202020204" pitchFamily="34" charset="0"/>
                <a:ea typeface="Tahoma" panose="020B0604030504040204" pitchFamily="34" charset="0"/>
                <a:hlinkClick r:id="rId8" action="ppaction://hlinksldjump"/>
              </a:rPr>
              <a:t>Current Students</a:t>
            </a:r>
            <a:endParaRPr lang="en-US" dirty="0">
              <a:solidFill>
                <a:prstClr val="black"/>
              </a:solidFill>
              <a:latin typeface="Arial" panose="020B0604020202020204" pitchFamily="34" charset="0"/>
              <a:ea typeface="Tahoma" panose="020B0604030504040204" pitchFamily="34" charset="0"/>
            </a:endParaRPr>
          </a:p>
          <a:p>
            <a:pPr algn="ctr" defTabSz="914058">
              <a:defRPr/>
            </a:pPr>
            <a:endParaRPr lang="en-US" sz="800" dirty="0">
              <a:solidFill>
                <a:prstClr val="black"/>
              </a:solidFill>
              <a:latin typeface="Arial" panose="020B0604020202020204" pitchFamily="34" charset="0"/>
              <a:ea typeface="Tahoma" panose="020B0604030504040204" pitchFamily="34" charset="0"/>
            </a:endParaRPr>
          </a:p>
          <a:p>
            <a:pPr algn="ctr" defTabSz="914058">
              <a:defRPr/>
            </a:pPr>
            <a:endParaRPr lang="en-US" sz="2000" dirty="0">
              <a:solidFill>
                <a:srgbClr val="0070C0"/>
              </a:solidFill>
              <a:latin typeface="Arial" panose="020B0604020202020204" pitchFamily="34" charset="0"/>
              <a:ea typeface="Tahoma" panose="020B0604030504040204" pitchFamily="34" charset="0"/>
            </a:endParaRPr>
          </a:p>
        </p:txBody>
      </p:sp>
      <p:grpSp>
        <p:nvGrpSpPr>
          <p:cNvPr id="8" name="Group 7"/>
          <p:cNvGrpSpPr/>
          <p:nvPr/>
        </p:nvGrpSpPr>
        <p:grpSpPr>
          <a:xfrm>
            <a:off x="4684786" y="4963508"/>
            <a:ext cx="3239009" cy="1227062"/>
            <a:chOff x="13129035" y="1359161"/>
            <a:chExt cx="3239009" cy="1227062"/>
          </a:xfrm>
          <a:effectLst/>
        </p:grpSpPr>
        <p:sp>
          <p:nvSpPr>
            <p:cNvPr id="50" name="Rectangle 49"/>
            <p:cNvSpPr/>
            <p:nvPr/>
          </p:nvSpPr>
          <p:spPr>
            <a:xfrm>
              <a:off x="14499231" y="1359161"/>
              <a:ext cx="1868813" cy="1138773"/>
            </a:xfrm>
            <a:prstGeom prst="rect">
              <a:avLst/>
            </a:prstGeom>
          </p:spPr>
          <p:txBody>
            <a:bodyPr wrap="square">
              <a:spAutoFit/>
            </a:bodyPr>
            <a:lstStyle/>
            <a:p>
              <a:pPr algn="ctr" defTabSz="914058">
                <a:defRPr/>
              </a:pPr>
              <a:r>
                <a:rPr lang="en-US" sz="2800" b="1" dirty="0">
                  <a:solidFill>
                    <a:srgbClr val="C00000"/>
                  </a:solidFill>
                  <a:latin typeface="Arial" panose="020B0604020202020204" pitchFamily="34" charset="0"/>
                  <a:ea typeface="Tahoma" panose="020B0604030504040204" pitchFamily="34" charset="0"/>
                </a:rPr>
                <a:t>4%</a:t>
              </a:r>
              <a:r>
                <a:rPr lang="en-US" sz="2000" b="1" dirty="0">
                  <a:solidFill>
                    <a:srgbClr val="C00000"/>
                  </a:solidFill>
                  <a:latin typeface="Arial" panose="020B0604020202020204" pitchFamily="34" charset="0"/>
                  <a:ea typeface="Tahoma" panose="020B0604030504040204" pitchFamily="34" charset="0"/>
                </a:rPr>
                <a:t> </a:t>
              </a:r>
              <a:r>
                <a:rPr lang="en-US" sz="2000" dirty="0">
                  <a:solidFill>
                    <a:prstClr val="black"/>
                  </a:solidFill>
                  <a:latin typeface="Arial" panose="020B0604020202020204" pitchFamily="34" charset="0"/>
                  <a:ea typeface="Tahoma" panose="020B0604030504040204" pitchFamily="34" charset="0"/>
                </a:rPr>
                <a:t>Acceptance Rate*</a:t>
              </a:r>
            </a:p>
          </p:txBody>
        </p:sp>
        <p:sp>
          <p:nvSpPr>
            <p:cNvPr id="103" name="Freeform 6"/>
            <p:cNvSpPr>
              <a:spLocks noEditPoints="1"/>
            </p:cNvSpPr>
            <p:nvPr/>
          </p:nvSpPr>
          <p:spPr bwMode="auto">
            <a:xfrm>
              <a:off x="13129035" y="1808563"/>
              <a:ext cx="975239" cy="777660"/>
            </a:xfrm>
            <a:custGeom>
              <a:avLst/>
              <a:gdLst>
                <a:gd name="T0" fmla="*/ 2528 w 3627"/>
                <a:gd name="T1" fmla="*/ 2261 h 2932"/>
                <a:gd name="T2" fmla="*/ 1100 w 3627"/>
                <a:gd name="T3" fmla="*/ 2360 h 2932"/>
                <a:gd name="T4" fmla="*/ 1100 w 3627"/>
                <a:gd name="T5" fmla="*/ 1937 h 2932"/>
                <a:gd name="T6" fmla="*/ 2528 w 3627"/>
                <a:gd name="T7" fmla="*/ 2036 h 2932"/>
                <a:gd name="T8" fmla="*/ 1100 w 3627"/>
                <a:gd name="T9" fmla="*/ 1937 h 2932"/>
                <a:gd name="T10" fmla="*/ 2528 w 3627"/>
                <a:gd name="T11" fmla="*/ 1589 h 2932"/>
                <a:gd name="T12" fmla="*/ 1100 w 3627"/>
                <a:gd name="T13" fmla="*/ 1688 h 2932"/>
                <a:gd name="T14" fmla="*/ 757 w 3627"/>
                <a:gd name="T15" fmla="*/ 1352 h 2932"/>
                <a:gd name="T16" fmla="*/ 2871 w 3627"/>
                <a:gd name="T17" fmla="*/ 2797 h 2932"/>
                <a:gd name="T18" fmla="*/ 757 w 3627"/>
                <a:gd name="T19" fmla="*/ 1352 h 2932"/>
                <a:gd name="T20" fmla="*/ 270 w 3627"/>
                <a:gd name="T21" fmla="*/ 732 h 2932"/>
                <a:gd name="T22" fmla="*/ 569 w 3627"/>
                <a:gd name="T23" fmla="*/ 672 h 2932"/>
                <a:gd name="T24" fmla="*/ 757 w 3627"/>
                <a:gd name="T25" fmla="*/ 135 h 2932"/>
                <a:gd name="T26" fmla="*/ 2871 w 3627"/>
                <a:gd name="T27" fmla="*/ 545 h 2932"/>
                <a:gd name="T28" fmla="*/ 757 w 3627"/>
                <a:gd name="T29" fmla="*/ 135 h 2932"/>
                <a:gd name="T30" fmla="*/ 3005 w 3627"/>
                <a:gd name="T31" fmla="*/ 0 h 2932"/>
                <a:gd name="T32" fmla="*/ 3403 w 3627"/>
                <a:gd name="T33" fmla="*/ 262 h 2932"/>
                <a:gd name="T34" fmla="*/ 3474 w 3627"/>
                <a:gd name="T35" fmla="*/ 273 h 2932"/>
                <a:gd name="T36" fmla="*/ 3536 w 3627"/>
                <a:gd name="T37" fmla="*/ 305 h 2932"/>
                <a:gd name="T38" fmla="*/ 3584 w 3627"/>
                <a:gd name="T39" fmla="*/ 353 h 2932"/>
                <a:gd name="T40" fmla="*/ 3616 w 3627"/>
                <a:gd name="T41" fmla="*/ 415 h 2932"/>
                <a:gd name="T42" fmla="*/ 3627 w 3627"/>
                <a:gd name="T43" fmla="*/ 486 h 2932"/>
                <a:gd name="T44" fmla="*/ 3625 w 3627"/>
                <a:gd name="T45" fmla="*/ 1687 h 2932"/>
                <a:gd name="T46" fmla="*/ 3603 w 3627"/>
                <a:gd name="T47" fmla="*/ 1753 h 2932"/>
                <a:gd name="T48" fmla="*/ 3562 w 3627"/>
                <a:gd name="T49" fmla="*/ 1810 h 2932"/>
                <a:gd name="T50" fmla="*/ 3506 w 3627"/>
                <a:gd name="T51" fmla="*/ 1849 h 2932"/>
                <a:gd name="T52" fmla="*/ 3439 w 3627"/>
                <a:gd name="T53" fmla="*/ 1872 h 2932"/>
                <a:gd name="T54" fmla="*/ 3321 w 3627"/>
                <a:gd name="T55" fmla="*/ 1875 h 2932"/>
                <a:gd name="T56" fmla="*/ 3005 w 3627"/>
                <a:gd name="T57" fmla="*/ 1352 h 2932"/>
                <a:gd name="T58" fmla="*/ 622 w 3627"/>
                <a:gd name="T59" fmla="*/ 2932 h 2932"/>
                <a:gd name="T60" fmla="*/ 307 w 3627"/>
                <a:gd name="T61" fmla="*/ 1352 h 2932"/>
                <a:gd name="T62" fmla="*/ 225 w 3627"/>
                <a:gd name="T63" fmla="*/ 1875 h 2932"/>
                <a:gd name="T64" fmla="*/ 154 w 3627"/>
                <a:gd name="T65" fmla="*/ 1864 h 2932"/>
                <a:gd name="T66" fmla="*/ 92 w 3627"/>
                <a:gd name="T67" fmla="*/ 1832 h 2932"/>
                <a:gd name="T68" fmla="*/ 43 w 3627"/>
                <a:gd name="T69" fmla="*/ 1783 h 2932"/>
                <a:gd name="T70" fmla="*/ 11 w 3627"/>
                <a:gd name="T71" fmla="*/ 1721 h 2932"/>
                <a:gd name="T72" fmla="*/ 0 w 3627"/>
                <a:gd name="T73" fmla="*/ 1651 h 2932"/>
                <a:gd name="T74" fmla="*/ 3 w 3627"/>
                <a:gd name="T75" fmla="*/ 449 h 2932"/>
                <a:gd name="T76" fmla="*/ 25 w 3627"/>
                <a:gd name="T77" fmla="*/ 383 h 2932"/>
                <a:gd name="T78" fmla="*/ 66 w 3627"/>
                <a:gd name="T79" fmla="*/ 328 h 2932"/>
                <a:gd name="T80" fmla="*/ 122 w 3627"/>
                <a:gd name="T81" fmla="*/ 287 h 2932"/>
                <a:gd name="T82" fmla="*/ 188 w 3627"/>
                <a:gd name="T83" fmla="*/ 265 h 2932"/>
                <a:gd name="T84" fmla="*/ 622 w 3627"/>
                <a:gd name="T85" fmla="*/ 262 h 2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27" h="2932">
                  <a:moveTo>
                    <a:pt x="1100" y="2261"/>
                  </a:moveTo>
                  <a:lnTo>
                    <a:pt x="2528" y="2261"/>
                  </a:lnTo>
                  <a:lnTo>
                    <a:pt x="2528" y="2360"/>
                  </a:lnTo>
                  <a:lnTo>
                    <a:pt x="1100" y="2360"/>
                  </a:lnTo>
                  <a:lnTo>
                    <a:pt x="1100" y="2261"/>
                  </a:lnTo>
                  <a:close/>
                  <a:moveTo>
                    <a:pt x="1100" y="1937"/>
                  </a:moveTo>
                  <a:lnTo>
                    <a:pt x="2528" y="1937"/>
                  </a:lnTo>
                  <a:lnTo>
                    <a:pt x="2528" y="2036"/>
                  </a:lnTo>
                  <a:lnTo>
                    <a:pt x="1100" y="2036"/>
                  </a:lnTo>
                  <a:lnTo>
                    <a:pt x="1100" y="1937"/>
                  </a:lnTo>
                  <a:close/>
                  <a:moveTo>
                    <a:pt x="1100" y="1589"/>
                  </a:moveTo>
                  <a:lnTo>
                    <a:pt x="2528" y="1589"/>
                  </a:lnTo>
                  <a:lnTo>
                    <a:pt x="2528" y="1688"/>
                  </a:lnTo>
                  <a:lnTo>
                    <a:pt x="1100" y="1688"/>
                  </a:lnTo>
                  <a:lnTo>
                    <a:pt x="1100" y="1589"/>
                  </a:lnTo>
                  <a:close/>
                  <a:moveTo>
                    <a:pt x="757" y="1352"/>
                  </a:moveTo>
                  <a:lnTo>
                    <a:pt x="757" y="2797"/>
                  </a:lnTo>
                  <a:lnTo>
                    <a:pt x="2871" y="2797"/>
                  </a:lnTo>
                  <a:lnTo>
                    <a:pt x="2871" y="1352"/>
                  </a:lnTo>
                  <a:lnTo>
                    <a:pt x="757" y="1352"/>
                  </a:lnTo>
                  <a:close/>
                  <a:moveTo>
                    <a:pt x="270" y="672"/>
                  </a:moveTo>
                  <a:lnTo>
                    <a:pt x="270" y="732"/>
                  </a:lnTo>
                  <a:lnTo>
                    <a:pt x="569" y="732"/>
                  </a:lnTo>
                  <a:lnTo>
                    <a:pt x="569" y="672"/>
                  </a:lnTo>
                  <a:lnTo>
                    <a:pt x="270" y="672"/>
                  </a:lnTo>
                  <a:close/>
                  <a:moveTo>
                    <a:pt x="757" y="135"/>
                  </a:moveTo>
                  <a:lnTo>
                    <a:pt x="757" y="545"/>
                  </a:lnTo>
                  <a:lnTo>
                    <a:pt x="2871" y="545"/>
                  </a:lnTo>
                  <a:lnTo>
                    <a:pt x="2871" y="135"/>
                  </a:lnTo>
                  <a:lnTo>
                    <a:pt x="757" y="135"/>
                  </a:lnTo>
                  <a:close/>
                  <a:moveTo>
                    <a:pt x="622" y="0"/>
                  </a:moveTo>
                  <a:lnTo>
                    <a:pt x="3005" y="0"/>
                  </a:lnTo>
                  <a:lnTo>
                    <a:pt x="3005" y="262"/>
                  </a:lnTo>
                  <a:lnTo>
                    <a:pt x="3403" y="262"/>
                  </a:lnTo>
                  <a:lnTo>
                    <a:pt x="3439" y="265"/>
                  </a:lnTo>
                  <a:lnTo>
                    <a:pt x="3474" y="273"/>
                  </a:lnTo>
                  <a:lnTo>
                    <a:pt x="3506" y="287"/>
                  </a:lnTo>
                  <a:lnTo>
                    <a:pt x="3536" y="305"/>
                  </a:lnTo>
                  <a:lnTo>
                    <a:pt x="3562" y="328"/>
                  </a:lnTo>
                  <a:lnTo>
                    <a:pt x="3584" y="353"/>
                  </a:lnTo>
                  <a:lnTo>
                    <a:pt x="3603" y="383"/>
                  </a:lnTo>
                  <a:lnTo>
                    <a:pt x="3616" y="415"/>
                  </a:lnTo>
                  <a:lnTo>
                    <a:pt x="3625" y="449"/>
                  </a:lnTo>
                  <a:lnTo>
                    <a:pt x="3627" y="486"/>
                  </a:lnTo>
                  <a:lnTo>
                    <a:pt x="3627" y="1651"/>
                  </a:lnTo>
                  <a:lnTo>
                    <a:pt x="3625" y="1687"/>
                  </a:lnTo>
                  <a:lnTo>
                    <a:pt x="3616" y="1721"/>
                  </a:lnTo>
                  <a:lnTo>
                    <a:pt x="3603" y="1753"/>
                  </a:lnTo>
                  <a:lnTo>
                    <a:pt x="3584" y="1783"/>
                  </a:lnTo>
                  <a:lnTo>
                    <a:pt x="3562" y="1810"/>
                  </a:lnTo>
                  <a:lnTo>
                    <a:pt x="3536" y="1832"/>
                  </a:lnTo>
                  <a:lnTo>
                    <a:pt x="3506" y="1849"/>
                  </a:lnTo>
                  <a:lnTo>
                    <a:pt x="3474" y="1864"/>
                  </a:lnTo>
                  <a:lnTo>
                    <a:pt x="3439" y="1872"/>
                  </a:lnTo>
                  <a:lnTo>
                    <a:pt x="3403" y="1875"/>
                  </a:lnTo>
                  <a:lnTo>
                    <a:pt x="3321" y="1875"/>
                  </a:lnTo>
                  <a:lnTo>
                    <a:pt x="3321" y="1352"/>
                  </a:lnTo>
                  <a:lnTo>
                    <a:pt x="3005" y="1352"/>
                  </a:lnTo>
                  <a:lnTo>
                    <a:pt x="3005" y="2932"/>
                  </a:lnTo>
                  <a:lnTo>
                    <a:pt x="622" y="2932"/>
                  </a:lnTo>
                  <a:lnTo>
                    <a:pt x="622" y="1352"/>
                  </a:lnTo>
                  <a:lnTo>
                    <a:pt x="307" y="1352"/>
                  </a:lnTo>
                  <a:lnTo>
                    <a:pt x="307" y="1875"/>
                  </a:lnTo>
                  <a:lnTo>
                    <a:pt x="225" y="1875"/>
                  </a:lnTo>
                  <a:lnTo>
                    <a:pt x="188" y="1872"/>
                  </a:lnTo>
                  <a:lnTo>
                    <a:pt x="154" y="1864"/>
                  </a:lnTo>
                  <a:lnTo>
                    <a:pt x="122" y="1849"/>
                  </a:lnTo>
                  <a:lnTo>
                    <a:pt x="92" y="1832"/>
                  </a:lnTo>
                  <a:lnTo>
                    <a:pt x="66" y="1810"/>
                  </a:lnTo>
                  <a:lnTo>
                    <a:pt x="43" y="1783"/>
                  </a:lnTo>
                  <a:lnTo>
                    <a:pt x="25" y="1753"/>
                  </a:lnTo>
                  <a:lnTo>
                    <a:pt x="11" y="1721"/>
                  </a:lnTo>
                  <a:lnTo>
                    <a:pt x="3" y="1687"/>
                  </a:lnTo>
                  <a:lnTo>
                    <a:pt x="0" y="1651"/>
                  </a:lnTo>
                  <a:lnTo>
                    <a:pt x="0" y="486"/>
                  </a:lnTo>
                  <a:lnTo>
                    <a:pt x="3" y="449"/>
                  </a:lnTo>
                  <a:lnTo>
                    <a:pt x="11" y="415"/>
                  </a:lnTo>
                  <a:lnTo>
                    <a:pt x="25" y="383"/>
                  </a:lnTo>
                  <a:lnTo>
                    <a:pt x="43" y="353"/>
                  </a:lnTo>
                  <a:lnTo>
                    <a:pt x="66" y="328"/>
                  </a:lnTo>
                  <a:lnTo>
                    <a:pt x="92" y="305"/>
                  </a:lnTo>
                  <a:lnTo>
                    <a:pt x="122" y="287"/>
                  </a:lnTo>
                  <a:lnTo>
                    <a:pt x="154" y="273"/>
                  </a:lnTo>
                  <a:lnTo>
                    <a:pt x="188" y="265"/>
                  </a:lnTo>
                  <a:lnTo>
                    <a:pt x="225" y="262"/>
                  </a:lnTo>
                  <a:lnTo>
                    <a:pt x="622" y="262"/>
                  </a:lnTo>
                  <a:lnTo>
                    <a:pt x="622"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16" tIns="45708" rIns="91416" bIns="45708" numCol="1" anchor="t" anchorCtr="0" compatLnSpc="1">
              <a:prstTxWarp prst="textNoShape">
                <a:avLst/>
              </a:prstTxWarp>
            </a:bodyPr>
            <a:lstStyle/>
            <a:p>
              <a:pPr defTabSz="1218621">
                <a:defRPr/>
              </a:pPr>
              <a:endParaRPr lang="en-US" sz="3200" dirty="0">
                <a:solidFill>
                  <a:srgbClr val="000000"/>
                </a:solidFill>
                <a:latin typeface="Calibri"/>
                <a:ea typeface="Tahoma" panose="020B0604030504040204" pitchFamily="34" charset="0"/>
                <a:cs typeface="Tahoma" panose="020B0604030504040204" pitchFamily="34" charset="0"/>
              </a:endParaRPr>
            </a:p>
          </p:txBody>
        </p:sp>
      </p:grpSp>
      <p:grpSp>
        <p:nvGrpSpPr>
          <p:cNvPr id="86" name="Group 21"/>
          <p:cNvGrpSpPr>
            <a:grpSpLocks noChangeAspect="1"/>
          </p:cNvGrpSpPr>
          <p:nvPr/>
        </p:nvGrpSpPr>
        <p:grpSpPr bwMode="auto">
          <a:xfrm>
            <a:off x="4745815" y="1389305"/>
            <a:ext cx="938020" cy="942896"/>
            <a:chOff x="4082" y="2551"/>
            <a:chExt cx="577" cy="580"/>
          </a:xfrm>
          <a:solidFill>
            <a:schemeClr val="bg1"/>
          </a:solidFill>
          <a:effectLst/>
        </p:grpSpPr>
        <p:sp>
          <p:nvSpPr>
            <p:cNvPr id="87" name="Freeform 23"/>
            <p:cNvSpPr>
              <a:spLocks noEditPoints="1"/>
            </p:cNvSpPr>
            <p:nvPr/>
          </p:nvSpPr>
          <p:spPr bwMode="auto">
            <a:xfrm>
              <a:off x="4310" y="2591"/>
              <a:ext cx="284" cy="289"/>
            </a:xfrm>
            <a:custGeom>
              <a:avLst/>
              <a:gdLst>
                <a:gd name="T0" fmla="*/ 936 w 1705"/>
                <a:gd name="T1" fmla="*/ 308 h 1731"/>
                <a:gd name="T2" fmla="*/ 922 w 1705"/>
                <a:gd name="T3" fmla="*/ 311 h 1731"/>
                <a:gd name="T4" fmla="*/ 907 w 1705"/>
                <a:gd name="T5" fmla="*/ 318 h 1731"/>
                <a:gd name="T6" fmla="*/ 896 w 1705"/>
                <a:gd name="T7" fmla="*/ 328 h 1731"/>
                <a:gd name="T8" fmla="*/ 375 w 1705"/>
                <a:gd name="T9" fmla="*/ 912 h 1731"/>
                <a:gd name="T10" fmla="*/ 366 w 1705"/>
                <a:gd name="T11" fmla="*/ 926 h 1731"/>
                <a:gd name="T12" fmla="*/ 361 w 1705"/>
                <a:gd name="T13" fmla="*/ 940 h 1731"/>
                <a:gd name="T14" fmla="*/ 360 w 1705"/>
                <a:gd name="T15" fmla="*/ 956 h 1731"/>
                <a:gd name="T16" fmla="*/ 363 w 1705"/>
                <a:gd name="T17" fmla="*/ 970 h 1731"/>
                <a:gd name="T18" fmla="*/ 370 w 1705"/>
                <a:gd name="T19" fmla="*/ 985 h 1731"/>
                <a:gd name="T20" fmla="*/ 380 w 1705"/>
                <a:gd name="T21" fmla="*/ 997 h 1731"/>
                <a:gd name="T22" fmla="*/ 419 w 1705"/>
                <a:gd name="T23" fmla="*/ 1030 h 1731"/>
                <a:gd name="T24" fmla="*/ 432 w 1705"/>
                <a:gd name="T25" fmla="*/ 1039 h 1731"/>
                <a:gd name="T26" fmla="*/ 447 w 1705"/>
                <a:gd name="T27" fmla="*/ 1044 h 1731"/>
                <a:gd name="T28" fmla="*/ 463 w 1705"/>
                <a:gd name="T29" fmla="*/ 1046 h 1731"/>
                <a:gd name="T30" fmla="*/ 478 w 1705"/>
                <a:gd name="T31" fmla="*/ 1042 h 1731"/>
                <a:gd name="T32" fmla="*/ 492 w 1705"/>
                <a:gd name="T33" fmla="*/ 1036 h 1731"/>
                <a:gd name="T34" fmla="*/ 504 w 1705"/>
                <a:gd name="T35" fmla="*/ 1026 h 1731"/>
                <a:gd name="T36" fmla="*/ 1025 w 1705"/>
                <a:gd name="T37" fmla="*/ 441 h 1731"/>
                <a:gd name="T38" fmla="*/ 1034 w 1705"/>
                <a:gd name="T39" fmla="*/ 428 h 1731"/>
                <a:gd name="T40" fmla="*/ 1038 w 1705"/>
                <a:gd name="T41" fmla="*/ 413 h 1731"/>
                <a:gd name="T42" fmla="*/ 1039 w 1705"/>
                <a:gd name="T43" fmla="*/ 398 h 1731"/>
                <a:gd name="T44" fmla="*/ 1036 w 1705"/>
                <a:gd name="T45" fmla="*/ 382 h 1731"/>
                <a:gd name="T46" fmla="*/ 1029 w 1705"/>
                <a:gd name="T47" fmla="*/ 369 h 1731"/>
                <a:gd name="T48" fmla="*/ 1019 w 1705"/>
                <a:gd name="T49" fmla="*/ 357 h 1731"/>
                <a:gd name="T50" fmla="*/ 980 w 1705"/>
                <a:gd name="T51" fmla="*/ 322 h 1731"/>
                <a:gd name="T52" fmla="*/ 968 w 1705"/>
                <a:gd name="T53" fmla="*/ 315 h 1731"/>
                <a:gd name="T54" fmla="*/ 953 w 1705"/>
                <a:gd name="T55" fmla="*/ 309 h 1731"/>
                <a:gd name="T56" fmla="*/ 936 w 1705"/>
                <a:gd name="T57" fmla="*/ 308 h 1731"/>
                <a:gd name="T58" fmla="*/ 981 w 1705"/>
                <a:gd name="T59" fmla="*/ 0 h 1731"/>
                <a:gd name="T60" fmla="*/ 1705 w 1705"/>
                <a:gd name="T61" fmla="*/ 632 h 1731"/>
                <a:gd name="T62" fmla="*/ 724 w 1705"/>
                <a:gd name="T63" fmla="*/ 1731 h 1731"/>
                <a:gd name="T64" fmla="*/ 0 w 1705"/>
                <a:gd name="T65" fmla="*/ 1100 h 1731"/>
                <a:gd name="T66" fmla="*/ 981 w 1705"/>
                <a:gd name="T67" fmla="*/ 0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5" h="1731">
                  <a:moveTo>
                    <a:pt x="936" y="308"/>
                  </a:moveTo>
                  <a:lnTo>
                    <a:pt x="922" y="311"/>
                  </a:lnTo>
                  <a:lnTo>
                    <a:pt x="907" y="318"/>
                  </a:lnTo>
                  <a:lnTo>
                    <a:pt x="896" y="328"/>
                  </a:lnTo>
                  <a:lnTo>
                    <a:pt x="375" y="912"/>
                  </a:lnTo>
                  <a:lnTo>
                    <a:pt x="366" y="926"/>
                  </a:lnTo>
                  <a:lnTo>
                    <a:pt x="361" y="940"/>
                  </a:lnTo>
                  <a:lnTo>
                    <a:pt x="360" y="956"/>
                  </a:lnTo>
                  <a:lnTo>
                    <a:pt x="363" y="970"/>
                  </a:lnTo>
                  <a:lnTo>
                    <a:pt x="370" y="985"/>
                  </a:lnTo>
                  <a:lnTo>
                    <a:pt x="380" y="997"/>
                  </a:lnTo>
                  <a:lnTo>
                    <a:pt x="419" y="1030"/>
                  </a:lnTo>
                  <a:lnTo>
                    <a:pt x="432" y="1039"/>
                  </a:lnTo>
                  <a:lnTo>
                    <a:pt x="447" y="1044"/>
                  </a:lnTo>
                  <a:lnTo>
                    <a:pt x="463" y="1046"/>
                  </a:lnTo>
                  <a:lnTo>
                    <a:pt x="478" y="1042"/>
                  </a:lnTo>
                  <a:lnTo>
                    <a:pt x="492" y="1036"/>
                  </a:lnTo>
                  <a:lnTo>
                    <a:pt x="504" y="1026"/>
                  </a:lnTo>
                  <a:lnTo>
                    <a:pt x="1025" y="441"/>
                  </a:lnTo>
                  <a:lnTo>
                    <a:pt x="1034" y="428"/>
                  </a:lnTo>
                  <a:lnTo>
                    <a:pt x="1038" y="413"/>
                  </a:lnTo>
                  <a:lnTo>
                    <a:pt x="1039" y="398"/>
                  </a:lnTo>
                  <a:lnTo>
                    <a:pt x="1036" y="382"/>
                  </a:lnTo>
                  <a:lnTo>
                    <a:pt x="1029" y="369"/>
                  </a:lnTo>
                  <a:lnTo>
                    <a:pt x="1019" y="357"/>
                  </a:lnTo>
                  <a:lnTo>
                    <a:pt x="980" y="322"/>
                  </a:lnTo>
                  <a:lnTo>
                    <a:pt x="968" y="315"/>
                  </a:lnTo>
                  <a:lnTo>
                    <a:pt x="953" y="309"/>
                  </a:lnTo>
                  <a:lnTo>
                    <a:pt x="936" y="308"/>
                  </a:lnTo>
                  <a:close/>
                  <a:moveTo>
                    <a:pt x="981" y="0"/>
                  </a:moveTo>
                  <a:lnTo>
                    <a:pt x="1705" y="632"/>
                  </a:lnTo>
                  <a:lnTo>
                    <a:pt x="724" y="1731"/>
                  </a:lnTo>
                  <a:lnTo>
                    <a:pt x="0" y="1100"/>
                  </a:lnTo>
                  <a:lnTo>
                    <a:pt x="981"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16" tIns="45708" rIns="91416" bIns="45708" numCol="1" anchor="t" anchorCtr="0" compatLnSpc="1">
              <a:prstTxWarp prst="textNoShape">
                <a:avLst/>
              </a:prstTxWarp>
            </a:bodyPr>
            <a:lstStyle/>
            <a:p>
              <a:pPr defTabSz="914058">
                <a:defRPr/>
              </a:pPr>
              <a:endParaRPr lang="en-US" sz="2800" dirty="0">
                <a:solidFill>
                  <a:prstClr val="black"/>
                </a:solidFill>
                <a:latin typeface="Calibri"/>
                <a:ea typeface="Tahoma" panose="020B0604030504040204" pitchFamily="34" charset="0"/>
                <a:cs typeface="Tahoma" panose="020B0604030504040204" pitchFamily="34" charset="0"/>
              </a:endParaRPr>
            </a:p>
          </p:txBody>
        </p:sp>
        <p:sp>
          <p:nvSpPr>
            <p:cNvPr id="88" name="Freeform 24"/>
            <p:cNvSpPr>
              <a:spLocks noEditPoints="1"/>
            </p:cNvSpPr>
            <p:nvPr/>
          </p:nvSpPr>
          <p:spPr bwMode="auto">
            <a:xfrm>
              <a:off x="4082" y="2994"/>
              <a:ext cx="136" cy="137"/>
            </a:xfrm>
            <a:custGeom>
              <a:avLst/>
              <a:gdLst>
                <a:gd name="T0" fmla="*/ 268 w 816"/>
                <a:gd name="T1" fmla="*/ 241 h 825"/>
                <a:gd name="T2" fmla="*/ 180 w 816"/>
                <a:gd name="T3" fmla="*/ 562 h 825"/>
                <a:gd name="T4" fmla="*/ 179 w 816"/>
                <a:gd name="T5" fmla="*/ 577 h 825"/>
                <a:gd name="T6" fmla="*/ 181 w 816"/>
                <a:gd name="T7" fmla="*/ 592 h 825"/>
                <a:gd name="T8" fmla="*/ 187 w 816"/>
                <a:gd name="T9" fmla="*/ 605 h 825"/>
                <a:gd name="T10" fmla="*/ 197 w 816"/>
                <a:gd name="T11" fmla="*/ 616 h 825"/>
                <a:gd name="T12" fmla="*/ 210 w 816"/>
                <a:gd name="T13" fmla="*/ 624 h 825"/>
                <a:gd name="T14" fmla="*/ 224 w 816"/>
                <a:gd name="T15" fmla="*/ 629 h 825"/>
                <a:gd name="T16" fmla="*/ 238 w 816"/>
                <a:gd name="T17" fmla="*/ 629 h 825"/>
                <a:gd name="T18" fmla="*/ 253 w 816"/>
                <a:gd name="T19" fmla="*/ 625 h 825"/>
                <a:gd name="T20" fmla="*/ 564 w 816"/>
                <a:gd name="T21" fmla="*/ 501 h 825"/>
                <a:gd name="T22" fmla="*/ 268 w 816"/>
                <a:gd name="T23" fmla="*/ 241 h 825"/>
                <a:gd name="T24" fmla="*/ 193 w 816"/>
                <a:gd name="T25" fmla="*/ 0 h 825"/>
                <a:gd name="T26" fmla="*/ 816 w 816"/>
                <a:gd name="T27" fmla="*/ 543 h 825"/>
                <a:gd name="T28" fmla="*/ 134 w 816"/>
                <a:gd name="T29" fmla="*/ 817 h 825"/>
                <a:gd name="T30" fmla="*/ 113 w 816"/>
                <a:gd name="T31" fmla="*/ 824 h 825"/>
                <a:gd name="T32" fmla="*/ 92 w 816"/>
                <a:gd name="T33" fmla="*/ 825 h 825"/>
                <a:gd name="T34" fmla="*/ 70 w 816"/>
                <a:gd name="T35" fmla="*/ 820 h 825"/>
                <a:gd name="T36" fmla="*/ 51 w 816"/>
                <a:gd name="T37" fmla="*/ 812 h 825"/>
                <a:gd name="T38" fmla="*/ 33 w 816"/>
                <a:gd name="T39" fmla="*/ 800 h 825"/>
                <a:gd name="T40" fmla="*/ 19 w 816"/>
                <a:gd name="T41" fmla="*/ 785 h 825"/>
                <a:gd name="T42" fmla="*/ 8 w 816"/>
                <a:gd name="T43" fmla="*/ 766 h 825"/>
                <a:gd name="T44" fmla="*/ 2 w 816"/>
                <a:gd name="T45" fmla="*/ 746 h 825"/>
                <a:gd name="T46" fmla="*/ 0 w 816"/>
                <a:gd name="T47" fmla="*/ 725 h 825"/>
                <a:gd name="T48" fmla="*/ 0 w 816"/>
                <a:gd name="T49" fmla="*/ 724 h 825"/>
                <a:gd name="T50" fmla="*/ 3 w 816"/>
                <a:gd name="T51" fmla="*/ 703 h 825"/>
                <a:gd name="T52" fmla="*/ 193 w 816"/>
                <a:gd name="T53"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6" h="825">
                  <a:moveTo>
                    <a:pt x="268" y="241"/>
                  </a:moveTo>
                  <a:lnTo>
                    <a:pt x="180" y="562"/>
                  </a:lnTo>
                  <a:lnTo>
                    <a:pt x="179" y="577"/>
                  </a:lnTo>
                  <a:lnTo>
                    <a:pt x="181" y="592"/>
                  </a:lnTo>
                  <a:lnTo>
                    <a:pt x="187" y="605"/>
                  </a:lnTo>
                  <a:lnTo>
                    <a:pt x="197" y="616"/>
                  </a:lnTo>
                  <a:lnTo>
                    <a:pt x="210" y="624"/>
                  </a:lnTo>
                  <a:lnTo>
                    <a:pt x="224" y="629"/>
                  </a:lnTo>
                  <a:lnTo>
                    <a:pt x="238" y="629"/>
                  </a:lnTo>
                  <a:lnTo>
                    <a:pt x="253" y="625"/>
                  </a:lnTo>
                  <a:lnTo>
                    <a:pt x="564" y="501"/>
                  </a:lnTo>
                  <a:lnTo>
                    <a:pt x="268" y="241"/>
                  </a:lnTo>
                  <a:close/>
                  <a:moveTo>
                    <a:pt x="193" y="0"/>
                  </a:moveTo>
                  <a:lnTo>
                    <a:pt x="816" y="543"/>
                  </a:lnTo>
                  <a:lnTo>
                    <a:pt x="134" y="817"/>
                  </a:lnTo>
                  <a:lnTo>
                    <a:pt x="113" y="824"/>
                  </a:lnTo>
                  <a:lnTo>
                    <a:pt x="92" y="825"/>
                  </a:lnTo>
                  <a:lnTo>
                    <a:pt x="70" y="820"/>
                  </a:lnTo>
                  <a:lnTo>
                    <a:pt x="51" y="812"/>
                  </a:lnTo>
                  <a:lnTo>
                    <a:pt x="33" y="800"/>
                  </a:lnTo>
                  <a:lnTo>
                    <a:pt x="19" y="785"/>
                  </a:lnTo>
                  <a:lnTo>
                    <a:pt x="8" y="766"/>
                  </a:lnTo>
                  <a:lnTo>
                    <a:pt x="2" y="746"/>
                  </a:lnTo>
                  <a:lnTo>
                    <a:pt x="0" y="725"/>
                  </a:lnTo>
                  <a:lnTo>
                    <a:pt x="0" y="724"/>
                  </a:lnTo>
                  <a:lnTo>
                    <a:pt x="3" y="703"/>
                  </a:lnTo>
                  <a:lnTo>
                    <a:pt x="19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914058">
                <a:defRPr/>
              </a:pPr>
              <a:endParaRPr lang="en-US" sz="2800">
                <a:solidFill>
                  <a:prstClr val="black"/>
                </a:solidFill>
                <a:latin typeface="Calibri"/>
                <a:ea typeface="Tahoma" panose="020B0604030504040204" pitchFamily="34" charset="0"/>
                <a:cs typeface="Tahoma" panose="020B0604030504040204" pitchFamily="34" charset="0"/>
              </a:endParaRPr>
            </a:p>
          </p:txBody>
        </p:sp>
        <p:sp>
          <p:nvSpPr>
            <p:cNvPr id="89" name="Freeform 25"/>
            <p:cNvSpPr>
              <a:spLocks noEditPoints="1"/>
            </p:cNvSpPr>
            <p:nvPr/>
          </p:nvSpPr>
          <p:spPr bwMode="auto">
            <a:xfrm>
              <a:off x="4132" y="2791"/>
              <a:ext cx="263" cy="271"/>
            </a:xfrm>
            <a:custGeom>
              <a:avLst/>
              <a:gdLst>
                <a:gd name="T0" fmla="*/ 968 w 1581"/>
                <a:gd name="T1" fmla="*/ 294 h 1626"/>
                <a:gd name="T2" fmla="*/ 952 w 1581"/>
                <a:gd name="T3" fmla="*/ 297 h 1626"/>
                <a:gd name="T4" fmla="*/ 938 w 1581"/>
                <a:gd name="T5" fmla="*/ 304 h 1626"/>
                <a:gd name="T6" fmla="*/ 926 w 1581"/>
                <a:gd name="T7" fmla="*/ 314 h 1626"/>
                <a:gd name="T8" fmla="*/ 316 w 1581"/>
                <a:gd name="T9" fmla="*/ 999 h 1626"/>
                <a:gd name="T10" fmla="*/ 307 w 1581"/>
                <a:gd name="T11" fmla="*/ 1011 h 1626"/>
                <a:gd name="T12" fmla="*/ 302 w 1581"/>
                <a:gd name="T13" fmla="*/ 1027 h 1626"/>
                <a:gd name="T14" fmla="*/ 301 w 1581"/>
                <a:gd name="T15" fmla="*/ 1042 h 1626"/>
                <a:gd name="T16" fmla="*/ 305 w 1581"/>
                <a:gd name="T17" fmla="*/ 1057 h 1626"/>
                <a:gd name="T18" fmla="*/ 311 w 1581"/>
                <a:gd name="T19" fmla="*/ 1071 h 1626"/>
                <a:gd name="T20" fmla="*/ 321 w 1581"/>
                <a:gd name="T21" fmla="*/ 1082 h 1626"/>
                <a:gd name="T22" fmla="*/ 361 w 1581"/>
                <a:gd name="T23" fmla="*/ 1117 h 1626"/>
                <a:gd name="T24" fmla="*/ 374 w 1581"/>
                <a:gd name="T25" fmla="*/ 1125 h 1626"/>
                <a:gd name="T26" fmla="*/ 389 w 1581"/>
                <a:gd name="T27" fmla="*/ 1130 h 1626"/>
                <a:gd name="T28" fmla="*/ 403 w 1581"/>
                <a:gd name="T29" fmla="*/ 1131 h 1626"/>
                <a:gd name="T30" fmla="*/ 419 w 1581"/>
                <a:gd name="T31" fmla="*/ 1129 h 1626"/>
                <a:gd name="T32" fmla="*/ 432 w 1581"/>
                <a:gd name="T33" fmla="*/ 1122 h 1626"/>
                <a:gd name="T34" fmla="*/ 445 w 1581"/>
                <a:gd name="T35" fmla="*/ 1111 h 1626"/>
                <a:gd name="T36" fmla="*/ 1055 w 1581"/>
                <a:gd name="T37" fmla="*/ 427 h 1626"/>
                <a:gd name="T38" fmla="*/ 1064 w 1581"/>
                <a:gd name="T39" fmla="*/ 413 h 1626"/>
                <a:gd name="T40" fmla="*/ 1068 w 1581"/>
                <a:gd name="T41" fmla="*/ 399 h 1626"/>
                <a:gd name="T42" fmla="*/ 1069 w 1581"/>
                <a:gd name="T43" fmla="*/ 383 h 1626"/>
                <a:gd name="T44" fmla="*/ 1067 w 1581"/>
                <a:gd name="T45" fmla="*/ 368 h 1626"/>
                <a:gd name="T46" fmla="*/ 1060 w 1581"/>
                <a:gd name="T47" fmla="*/ 355 h 1626"/>
                <a:gd name="T48" fmla="*/ 1050 w 1581"/>
                <a:gd name="T49" fmla="*/ 342 h 1626"/>
                <a:gd name="T50" fmla="*/ 1011 w 1581"/>
                <a:gd name="T51" fmla="*/ 308 h 1626"/>
                <a:gd name="T52" fmla="*/ 998 w 1581"/>
                <a:gd name="T53" fmla="*/ 299 h 1626"/>
                <a:gd name="T54" fmla="*/ 983 w 1581"/>
                <a:gd name="T55" fmla="*/ 295 h 1626"/>
                <a:gd name="T56" fmla="*/ 968 w 1581"/>
                <a:gd name="T57" fmla="*/ 294 h 1626"/>
                <a:gd name="T58" fmla="*/ 979 w 1581"/>
                <a:gd name="T59" fmla="*/ 0 h 1626"/>
                <a:gd name="T60" fmla="*/ 1581 w 1581"/>
                <a:gd name="T61" fmla="*/ 527 h 1626"/>
                <a:gd name="T62" fmla="*/ 602 w 1581"/>
                <a:gd name="T63" fmla="*/ 1626 h 1626"/>
                <a:gd name="T64" fmla="*/ 0 w 1581"/>
                <a:gd name="T65" fmla="*/ 1099 h 1626"/>
                <a:gd name="T66" fmla="*/ 979 w 1581"/>
                <a:gd name="T67"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81" h="1626">
                  <a:moveTo>
                    <a:pt x="968" y="294"/>
                  </a:moveTo>
                  <a:lnTo>
                    <a:pt x="952" y="297"/>
                  </a:lnTo>
                  <a:lnTo>
                    <a:pt x="938" y="304"/>
                  </a:lnTo>
                  <a:lnTo>
                    <a:pt x="926" y="314"/>
                  </a:lnTo>
                  <a:lnTo>
                    <a:pt x="316" y="999"/>
                  </a:lnTo>
                  <a:lnTo>
                    <a:pt x="307" y="1011"/>
                  </a:lnTo>
                  <a:lnTo>
                    <a:pt x="302" y="1027"/>
                  </a:lnTo>
                  <a:lnTo>
                    <a:pt x="301" y="1042"/>
                  </a:lnTo>
                  <a:lnTo>
                    <a:pt x="305" y="1057"/>
                  </a:lnTo>
                  <a:lnTo>
                    <a:pt x="311" y="1071"/>
                  </a:lnTo>
                  <a:lnTo>
                    <a:pt x="321" y="1082"/>
                  </a:lnTo>
                  <a:lnTo>
                    <a:pt x="361" y="1117"/>
                  </a:lnTo>
                  <a:lnTo>
                    <a:pt x="374" y="1125"/>
                  </a:lnTo>
                  <a:lnTo>
                    <a:pt x="389" y="1130"/>
                  </a:lnTo>
                  <a:lnTo>
                    <a:pt x="403" y="1131"/>
                  </a:lnTo>
                  <a:lnTo>
                    <a:pt x="419" y="1129"/>
                  </a:lnTo>
                  <a:lnTo>
                    <a:pt x="432" y="1122"/>
                  </a:lnTo>
                  <a:lnTo>
                    <a:pt x="445" y="1111"/>
                  </a:lnTo>
                  <a:lnTo>
                    <a:pt x="1055" y="427"/>
                  </a:lnTo>
                  <a:lnTo>
                    <a:pt x="1064" y="413"/>
                  </a:lnTo>
                  <a:lnTo>
                    <a:pt x="1068" y="399"/>
                  </a:lnTo>
                  <a:lnTo>
                    <a:pt x="1069" y="383"/>
                  </a:lnTo>
                  <a:lnTo>
                    <a:pt x="1067" y="368"/>
                  </a:lnTo>
                  <a:lnTo>
                    <a:pt x="1060" y="355"/>
                  </a:lnTo>
                  <a:lnTo>
                    <a:pt x="1050" y="342"/>
                  </a:lnTo>
                  <a:lnTo>
                    <a:pt x="1011" y="308"/>
                  </a:lnTo>
                  <a:lnTo>
                    <a:pt x="998" y="299"/>
                  </a:lnTo>
                  <a:lnTo>
                    <a:pt x="983" y="295"/>
                  </a:lnTo>
                  <a:lnTo>
                    <a:pt x="968" y="294"/>
                  </a:lnTo>
                  <a:close/>
                  <a:moveTo>
                    <a:pt x="979" y="0"/>
                  </a:moveTo>
                  <a:lnTo>
                    <a:pt x="1581" y="527"/>
                  </a:lnTo>
                  <a:lnTo>
                    <a:pt x="602" y="1626"/>
                  </a:lnTo>
                  <a:lnTo>
                    <a:pt x="0" y="1099"/>
                  </a:lnTo>
                  <a:lnTo>
                    <a:pt x="979"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16" tIns="45708" rIns="91416" bIns="45708" numCol="1" anchor="t" anchorCtr="0" compatLnSpc="1">
              <a:prstTxWarp prst="textNoShape">
                <a:avLst/>
              </a:prstTxWarp>
            </a:bodyPr>
            <a:lstStyle/>
            <a:p>
              <a:pPr defTabSz="914058">
                <a:defRPr/>
              </a:pPr>
              <a:endParaRPr lang="en-US" sz="2800" dirty="0">
                <a:solidFill>
                  <a:prstClr val="black"/>
                </a:solidFill>
                <a:latin typeface="Calibri"/>
                <a:ea typeface="Tahoma" panose="020B0604030504040204" pitchFamily="34" charset="0"/>
                <a:cs typeface="Tahoma" panose="020B0604030504040204" pitchFamily="34" charset="0"/>
              </a:endParaRPr>
            </a:p>
          </p:txBody>
        </p:sp>
        <p:sp>
          <p:nvSpPr>
            <p:cNvPr id="90" name="Freeform 26"/>
            <p:cNvSpPr>
              <a:spLocks/>
            </p:cNvSpPr>
            <p:nvPr/>
          </p:nvSpPr>
          <p:spPr bwMode="auto">
            <a:xfrm>
              <a:off x="4343" y="2680"/>
              <a:ext cx="316" cy="355"/>
            </a:xfrm>
            <a:custGeom>
              <a:avLst/>
              <a:gdLst>
                <a:gd name="T0" fmla="*/ 1748 w 1893"/>
                <a:gd name="T1" fmla="*/ 0 h 2127"/>
                <a:gd name="T2" fmla="*/ 1829 w 1893"/>
                <a:gd name="T3" fmla="*/ 70 h 2127"/>
                <a:gd name="T4" fmla="*/ 1852 w 1893"/>
                <a:gd name="T5" fmla="*/ 95 h 2127"/>
                <a:gd name="T6" fmla="*/ 1870 w 1893"/>
                <a:gd name="T7" fmla="*/ 122 h 2127"/>
                <a:gd name="T8" fmla="*/ 1882 w 1893"/>
                <a:gd name="T9" fmla="*/ 151 h 2127"/>
                <a:gd name="T10" fmla="*/ 1890 w 1893"/>
                <a:gd name="T11" fmla="*/ 183 h 2127"/>
                <a:gd name="T12" fmla="*/ 1893 w 1893"/>
                <a:gd name="T13" fmla="*/ 214 h 2127"/>
                <a:gd name="T14" fmla="*/ 1889 w 1893"/>
                <a:gd name="T15" fmla="*/ 246 h 2127"/>
                <a:gd name="T16" fmla="*/ 1880 w 1893"/>
                <a:gd name="T17" fmla="*/ 277 h 2127"/>
                <a:gd name="T18" fmla="*/ 1866 w 1893"/>
                <a:gd name="T19" fmla="*/ 306 h 2127"/>
                <a:gd name="T20" fmla="*/ 1846 w 1893"/>
                <a:gd name="T21" fmla="*/ 333 h 2127"/>
                <a:gd name="T22" fmla="*/ 277 w 1893"/>
                <a:gd name="T23" fmla="*/ 2093 h 2127"/>
                <a:gd name="T24" fmla="*/ 262 w 1893"/>
                <a:gd name="T25" fmla="*/ 2107 h 2127"/>
                <a:gd name="T26" fmla="*/ 245 w 1893"/>
                <a:gd name="T27" fmla="*/ 2117 h 2127"/>
                <a:gd name="T28" fmla="*/ 227 w 1893"/>
                <a:gd name="T29" fmla="*/ 2123 h 2127"/>
                <a:gd name="T30" fmla="*/ 208 w 1893"/>
                <a:gd name="T31" fmla="*/ 2127 h 2127"/>
                <a:gd name="T32" fmla="*/ 188 w 1893"/>
                <a:gd name="T33" fmla="*/ 2126 h 2127"/>
                <a:gd name="T34" fmla="*/ 169 w 1893"/>
                <a:gd name="T35" fmla="*/ 2121 h 2127"/>
                <a:gd name="T36" fmla="*/ 151 w 1893"/>
                <a:gd name="T37" fmla="*/ 2113 h 2127"/>
                <a:gd name="T38" fmla="*/ 135 w 1893"/>
                <a:gd name="T39" fmla="*/ 2102 h 2127"/>
                <a:gd name="T40" fmla="*/ 84 w 1893"/>
                <a:gd name="T41" fmla="*/ 2057 h 2127"/>
                <a:gd name="T42" fmla="*/ 57 w 1893"/>
                <a:gd name="T43" fmla="*/ 2029 h 2127"/>
                <a:gd name="T44" fmla="*/ 35 w 1893"/>
                <a:gd name="T45" fmla="*/ 1997 h 2127"/>
                <a:gd name="T46" fmla="*/ 18 w 1893"/>
                <a:gd name="T47" fmla="*/ 1963 h 2127"/>
                <a:gd name="T48" fmla="*/ 5 w 1893"/>
                <a:gd name="T49" fmla="*/ 1926 h 2127"/>
                <a:gd name="T50" fmla="*/ 0 w 1893"/>
                <a:gd name="T51" fmla="*/ 1888 h 2127"/>
                <a:gd name="T52" fmla="*/ 1 w 1893"/>
                <a:gd name="T53" fmla="*/ 1849 h 2127"/>
                <a:gd name="T54" fmla="*/ 8 w 1893"/>
                <a:gd name="T55" fmla="*/ 1812 h 2127"/>
                <a:gd name="T56" fmla="*/ 20 w 1893"/>
                <a:gd name="T57" fmla="*/ 1775 h 2127"/>
                <a:gd name="T58" fmla="*/ 38 w 1893"/>
                <a:gd name="T59" fmla="*/ 1741 h 2127"/>
                <a:gd name="T60" fmla="*/ 61 w 1893"/>
                <a:gd name="T61" fmla="*/ 1710 h 2127"/>
                <a:gd name="T62" fmla="*/ 279 w 1893"/>
                <a:gd name="T63" fmla="*/ 1467 h 2127"/>
                <a:gd name="T64" fmla="*/ 296 w 1893"/>
                <a:gd name="T65" fmla="*/ 1451 h 2127"/>
                <a:gd name="T66" fmla="*/ 315 w 1893"/>
                <a:gd name="T67" fmla="*/ 1441 h 2127"/>
                <a:gd name="T68" fmla="*/ 335 w 1893"/>
                <a:gd name="T69" fmla="*/ 1436 h 2127"/>
                <a:gd name="T70" fmla="*/ 356 w 1893"/>
                <a:gd name="T71" fmla="*/ 1435 h 2127"/>
                <a:gd name="T72" fmla="*/ 377 w 1893"/>
                <a:gd name="T73" fmla="*/ 1438 h 2127"/>
                <a:gd name="T74" fmla="*/ 397 w 1893"/>
                <a:gd name="T75" fmla="*/ 1446 h 2127"/>
                <a:gd name="T76" fmla="*/ 417 w 1893"/>
                <a:gd name="T77" fmla="*/ 1458 h 2127"/>
                <a:gd name="T78" fmla="*/ 434 w 1893"/>
                <a:gd name="T79" fmla="*/ 1475 h 2127"/>
                <a:gd name="T80" fmla="*/ 1748 w 1893"/>
                <a:gd name="T81" fmla="*/ 0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93" h="2127">
                  <a:moveTo>
                    <a:pt x="1748" y="0"/>
                  </a:moveTo>
                  <a:lnTo>
                    <a:pt x="1829" y="70"/>
                  </a:lnTo>
                  <a:lnTo>
                    <a:pt x="1852" y="95"/>
                  </a:lnTo>
                  <a:lnTo>
                    <a:pt x="1870" y="122"/>
                  </a:lnTo>
                  <a:lnTo>
                    <a:pt x="1882" y="151"/>
                  </a:lnTo>
                  <a:lnTo>
                    <a:pt x="1890" y="183"/>
                  </a:lnTo>
                  <a:lnTo>
                    <a:pt x="1893" y="214"/>
                  </a:lnTo>
                  <a:lnTo>
                    <a:pt x="1889" y="246"/>
                  </a:lnTo>
                  <a:lnTo>
                    <a:pt x="1880" y="277"/>
                  </a:lnTo>
                  <a:lnTo>
                    <a:pt x="1866" y="306"/>
                  </a:lnTo>
                  <a:lnTo>
                    <a:pt x="1846" y="333"/>
                  </a:lnTo>
                  <a:lnTo>
                    <a:pt x="277" y="2093"/>
                  </a:lnTo>
                  <a:lnTo>
                    <a:pt x="262" y="2107"/>
                  </a:lnTo>
                  <a:lnTo>
                    <a:pt x="245" y="2117"/>
                  </a:lnTo>
                  <a:lnTo>
                    <a:pt x="227" y="2123"/>
                  </a:lnTo>
                  <a:lnTo>
                    <a:pt x="208" y="2127"/>
                  </a:lnTo>
                  <a:lnTo>
                    <a:pt x="188" y="2126"/>
                  </a:lnTo>
                  <a:lnTo>
                    <a:pt x="169" y="2121"/>
                  </a:lnTo>
                  <a:lnTo>
                    <a:pt x="151" y="2113"/>
                  </a:lnTo>
                  <a:lnTo>
                    <a:pt x="135" y="2102"/>
                  </a:lnTo>
                  <a:lnTo>
                    <a:pt x="84" y="2057"/>
                  </a:lnTo>
                  <a:lnTo>
                    <a:pt x="57" y="2029"/>
                  </a:lnTo>
                  <a:lnTo>
                    <a:pt x="35" y="1997"/>
                  </a:lnTo>
                  <a:lnTo>
                    <a:pt x="18" y="1963"/>
                  </a:lnTo>
                  <a:lnTo>
                    <a:pt x="5" y="1926"/>
                  </a:lnTo>
                  <a:lnTo>
                    <a:pt x="0" y="1888"/>
                  </a:lnTo>
                  <a:lnTo>
                    <a:pt x="1" y="1849"/>
                  </a:lnTo>
                  <a:lnTo>
                    <a:pt x="8" y="1812"/>
                  </a:lnTo>
                  <a:lnTo>
                    <a:pt x="20" y="1775"/>
                  </a:lnTo>
                  <a:lnTo>
                    <a:pt x="38" y="1741"/>
                  </a:lnTo>
                  <a:lnTo>
                    <a:pt x="61" y="1710"/>
                  </a:lnTo>
                  <a:lnTo>
                    <a:pt x="279" y="1467"/>
                  </a:lnTo>
                  <a:lnTo>
                    <a:pt x="296" y="1451"/>
                  </a:lnTo>
                  <a:lnTo>
                    <a:pt x="315" y="1441"/>
                  </a:lnTo>
                  <a:lnTo>
                    <a:pt x="335" y="1436"/>
                  </a:lnTo>
                  <a:lnTo>
                    <a:pt x="356" y="1435"/>
                  </a:lnTo>
                  <a:lnTo>
                    <a:pt x="377" y="1438"/>
                  </a:lnTo>
                  <a:lnTo>
                    <a:pt x="397" y="1446"/>
                  </a:lnTo>
                  <a:lnTo>
                    <a:pt x="417" y="1458"/>
                  </a:lnTo>
                  <a:lnTo>
                    <a:pt x="434" y="1475"/>
                  </a:lnTo>
                  <a:lnTo>
                    <a:pt x="1748"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914058">
                <a:defRPr/>
              </a:pPr>
              <a:endParaRPr lang="en-US" sz="2800" dirty="0">
                <a:solidFill>
                  <a:prstClr val="black"/>
                </a:solidFill>
                <a:latin typeface="Calibri"/>
                <a:ea typeface="Tahoma" panose="020B0604030504040204" pitchFamily="34" charset="0"/>
                <a:cs typeface="Tahoma" panose="020B0604030504040204" pitchFamily="34" charset="0"/>
              </a:endParaRPr>
            </a:p>
          </p:txBody>
        </p:sp>
        <p:sp>
          <p:nvSpPr>
            <p:cNvPr id="91" name="Freeform 27"/>
            <p:cNvSpPr>
              <a:spLocks/>
            </p:cNvSpPr>
            <p:nvPr/>
          </p:nvSpPr>
          <p:spPr bwMode="auto">
            <a:xfrm>
              <a:off x="4491" y="2554"/>
              <a:ext cx="117" cy="111"/>
            </a:xfrm>
            <a:custGeom>
              <a:avLst/>
              <a:gdLst>
                <a:gd name="T0" fmla="*/ 321 w 706"/>
                <a:gd name="T1" fmla="*/ 0 h 663"/>
                <a:gd name="T2" fmla="*/ 366 w 706"/>
                <a:gd name="T3" fmla="*/ 5 h 663"/>
                <a:gd name="T4" fmla="*/ 409 w 706"/>
                <a:gd name="T5" fmla="*/ 13 h 663"/>
                <a:gd name="T6" fmla="*/ 452 w 706"/>
                <a:gd name="T7" fmla="*/ 28 h 663"/>
                <a:gd name="T8" fmla="*/ 493 w 706"/>
                <a:gd name="T9" fmla="*/ 47 h 663"/>
                <a:gd name="T10" fmla="*/ 533 w 706"/>
                <a:gd name="T11" fmla="*/ 70 h 663"/>
                <a:gd name="T12" fmla="*/ 570 w 706"/>
                <a:gd name="T13" fmla="*/ 99 h 663"/>
                <a:gd name="T14" fmla="*/ 603 w 706"/>
                <a:gd name="T15" fmla="*/ 132 h 663"/>
                <a:gd name="T16" fmla="*/ 632 w 706"/>
                <a:gd name="T17" fmla="*/ 168 h 663"/>
                <a:gd name="T18" fmla="*/ 656 w 706"/>
                <a:gd name="T19" fmla="*/ 206 h 663"/>
                <a:gd name="T20" fmla="*/ 676 w 706"/>
                <a:gd name="T21" fmla="*/ 246 h 663"/>
                <a:gd name="T22" fmla="*/ 691 w 706"/>
                <a:gd name="T23" fmla="*/ 287 h 663"/>
                <a:gd name="T24" fmla="*/ 701 w 706"/>
                <a:gd name="T25" fmla="*/ 331 h 663"/>
                <a:gd name="T26" fmla="*/ 705 w 706"/>
                <a:gd name="T27" fmla="*/ 374 h 663"/>
                <a:gd name="T28" fmla="*/ 706 w 706"/>
                <a:gd name="T29" fmla="*/ 418 h 663"/>
                <a:gd name="T30" fmla="*/ 702 w 706"/>
                <a:gd name="T31" fmla="*/ 461 h 663"/>
                <a:gd name="T32" fmla="*/ 692 w 706"/>
                <a:gd name="T33" fmla="*/ 505 h 663"/>
                <a:gd name="T34" fmla="*/ 677 w 706"/>
                <a:gd name="T35" fmla="*/ 547 h 663"/>
                <a:gd name="T36" fmla="*/ 658 w 706"/>
                <a:gd name="T37" fmla="*/ 588 h 663"/>
                <a:gd name="T38" fmla="*/ 635 w 706"/>
                <a:gd name="T39" fmla="*/ 627 h 663"/>
                <a:gd name="T40" fmla="*/ 605 w 706"/>
                <a:gd name="T41" fmla="*/ 663 h 663"/>
                <a:gd name="T42" fmla="*/ 0 w 706"/>
                <a:gd name="T43" fmla="*/ 134 h 663"/>
                <a:gd name="T44" fmla="*/ 33 w 706"/>
                <a:gd name="T45" fmla="*/ 101 h 663"/>
                <a:gd name="T46" fmla="*/ 69 w 706"/>
                <a:gd name="T47" fmla="*/ 73 h 663"/>
                <a:gd name="T48" fmla="*/ 107 w 706"/>
                <a:gd name="T49" fmla="*/ 49 h 663"/>
                <a:gd name="T50" fmla="*/ 147 w 706"/>
                <a:gd name="T51" fmla="*/ 30 h 663"/>
                <a:gd name="T52" fmla="*/ 190 w 706"/>
                <a:gd name="T53" fmla="*/ 15 h 663"/>
                <a:gd name="T54" fmla="*/ 234 w 706"/>
                <a:gd name="T55" fmla="*/ 6 h 663"/>
                <a:gd name="T56" fmla="*/ 277 w 706"/>
                <a:gd name="T57" fmla="*/ 0 h 663"/>
                <a:gd name="T58" fmla="*/ 321 w 706"/>
                <a:gd name="T59"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6" h="663">
                  <a:moveTo>
                    <a:pt x="321" y="0"/>
                  </a:moveTo>
                  <a:lnTo>
                    <a:pt x="366" y="5"/>
                  </a:lnTo>
                  <a:lnTo>
                    <a:pt x="409" y="13"/>
                  </a:lnTo>
                  <a:lnTo>
                    <a:pt x="452" y="28"/>
                  </a:lnTo>
                  <a:lnTo>
                    <a:pt x="493" y="47"/>
                  </a:lnTo>
                  <a:lnTo>
                    <a:pt x="533" y="70"/>
                  </a:lnTo>
                  <a:lnTo>
                    <a:pt x="570" y="99"/>
                  </a:lnTo>
                  <a:lnTo>
                    <a:pt x="603" y="132"/>
                  </a:lnTo>
                  <a:lnTo>
                    <a:pt x="632" y="168"/>
                  </a:lnTo>
                  <a:lnTo>
                    <a:pt x="656" y="206"/>
                  </a:lnTo>
                  <a:lnTo>
                    <a:pt x="676" y="246"/>
                  </a:lnTo>
                  <a:lnTo>
                    <a:pt x="691" y="287"/>
                  </a:lnTo>
                  <a:lnTo>
                    <a:pt x="701" y="331"/>
                  </a:lnTo>
                  <a:lnTo>
                    <a:pt x="705" y="374"/>
                  </a:lnTo>
                  <a:lnTo>
                    <a:pt x="706" y="418"/>
                  </a:lnTo>
                  <a:lnTo>
                    <a:pt x="702" y="461"/>
                  </a:lnTo>
                  <a:lnTo>
                    <a:pt x="692" y="505"/>
                  </a:lnTo>
                  <a:lnTo>
                    <a:pt x="677" y="547"/>
                  </a:lnTo>
                  <a:lnTo>
                    <a:pt x="658" y="588"/>
                  </a:lnTo>
                  <a:lnTo>
                    <a:pt x="635" y="627"/>
                  </a:lnTo>
                  <a:lnTo>
                    <a:pt x="605" y="663"/>
                  </a:lnTo>
                  <a:lnTo>
                    <a:pt x="0" y="134"/>
                  </a:lnTo>
                  <a:lnTo>
                    <a:pt x="33" y="101"/>
                  </a:lnTo>
                  <a:lnTo>
                    <a:pt x="69" y="73"/>
                  </a:lnTo>
                  <a:lnTo>
                    <a:pt x="107" y="49"/>
                  </a:lnTo>
                  <a:lnTo>
                    <a:pt x="147" y="30"/>
                  </a:lnTo>
                  <a:lnTo>
                    <a:pt x="190" y="15"/>
                  </a:lnTo>
                  <a:lnTo>
                    <a:pt x="234" y="6"/>
                  </a:lnTo>
                  <a:lnTo>
                    <a:pt x="277" y="0"/>
                  </a:lnTo>
                  <a:lnTo>
                    <a:pt x="32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914058">
                <a:defRPr/>
              </a:pPr>
              <a:endParaRPr lang="en-US" sz="2800">
                <a:solidFill>
                  <a:prstClr val="black"/>
                </a:solidFill>
                <a:latin typeface="Calibri"/>
                <a:ea typeface="Tahoma" panose="020B0604030504040204" pitchFamily="34" charset="0"/>
                <a:cs typeface="Tahoma" panose="020B0604030504040204" pitchFamily="34" charset="0"/>
              </a:endParaRPr>
            </a:p>
          </p:txBody>
        </p:sp>
        <p:sp>
          <p:nvSpPr>
            <p:cNvPr id="120" name="Freeform 23"/>
            <p:cNvSpPr>
              <a:spLocks noEditPoints="1"/>
            </p:cNvSpPr>
            <p:nvPr/>
          </p:nvSpPr>
          <p:spPr bwMode="auto">
            <a:xfrm>
              <a:off x="4310" y="2588"/>
              <a:ext cx="284" cy="289"/>
            </a:xfrm>
            <a:custGeom>
              <a:avLst/>
              <a:gdLst>
                <a:gd name="T0" fmla="*/ 936 w 1705"/>
                <a:gd name="T1" fmla="*/ 308 h 1731"/>
                <a:gd name="T2" fmla="*/ 922 w 1705"/>
                <a:gd name="T3" fmla="*/ 311 h 1731"/>
                <a:gd name="T4" fmla="*/ 907 w 1705"/>
                <a:gd name="T5" fmla="*/ 318 h 1731"/>
                <a:gd name="T6" fmla="*/ 896 w 1705"/>
                <a:gd name="T7" fmla="*/ 328 h 1731"/>
                <a:gd name="T8" fmla="*/ 375 w 1705"/>
                <a:gd name="T9" fmla="*/ 912 h 1731"/>
                <a:gd name="T10" fmla="*/ 366 w 1705"/>
                <a:gd name="T11" fmla="*/ 926 h 1731"/>
                <a:gd name="T12" fmla="*/ 361 w 1705"/>
                <a:gd name="T13" fmla="*/ 940 h 1731"/>
                <a:gd name="T14" fmla="*/ 360 w 1705"/>
                <a:gd name="T15" fmla="*/ 956 h 1731"/>
                <a:gd name="T16" fmla="*/ 363 w 1705"/>
                <a:gd name="T17" fmla="*/ 970 h 1731"/>
                <a:gd name="T18" fmla="*/ 370 w 1705"/>
                <a:gd name="T19" fmla="*/ 985 h 1731"/>
                <a:gd name="T20" fmla="*/ 380 w 1705"/>
                <a:gd name="T21" fmla="*/ 997 h 1731"/>
                <a:gd name="T22" fmla="*/ 419 w 1705"/>
                <a:gd name="T23" fmla="*/ 1030 h 1731"/>
                <a:gd name="T24" fmla="*/ 432 w 1705"/>
                <a:gd name="T25" fmla="*/ 1039 h 1731"/>
                <a:gd name="T26" fmla="*/ 447 w 1705"/>
                <a:gd name="T27" fmla="*/ 1044 h 1731"/>
                <a:gd name="T28" fmla="*/ 463 w 1705"/>
                <a:gd name="T29" fmla="*/ 1046 h 1731"/>
                <a:gd name="T30" fmla="*/ 478 w 1705"/>
                <a:gd name="T31" fmla="*/ 1042 h 1731"/>
                <a:gd name="T32" fmla="*/ 492 w 1705"/>
                <a:gd name="T33" fmla="*/ 1036 h 1731"/>
                <a:gd name="T34" fmla="*/ 504 w 1705"/>
                <a:gd name="T35" fmla="*/ 1026 h 1731"/>
                <a:gd name="T36" fmla="*/ 1025 w 1705"/>
                <a:gd name="T37" fmla="*/ 441 h 1731"/>
                <a:gd name="T38" fmla="*/ 1034 w 1705"/>
                <a:gd name="T39" fmla="*/ 428 h 1731"/>
                <a:gd name="T40" fmla="*/ 1038 w 1705"/>
                <a:gd name="T41" fmla="*/ 413 h 1731"/>
                <a:gd name="T42" fmla="*/ 1039 w 1705"/>
                <a:gd name="T43" fmla="*/ 398 h 1731"/>
                <a:gd name="T44" fmla="*/ 1036 w 1705"/>
                <a:gd name="T45" fmla="*/ 382 h 1731"/>
                <a:gd name="T46" fmla="*/ 1029 w 1705"/>
                <a:gd name="T47" fmla="*/ 369 h 1731"/>
                <a:gd name="T48" fmla="*/ 1019 w 1705"/>
                <a:gd name="T49" fmla="*/ 357 h 1731"/>
                <a:gd name="T50" fmla="*/ 980 w 1705"/>
                <a:gd name="T51" fmla="*/ 322 h 1731"/>
                <a:gd name="T52" fmla="*/ 968 w 1705"/>
                <a:gd name="T53" fmla="*/ 315 h 1731"/>
                <a:gd name="T54" fmla="*/ 953 w 1705"/>
                <a:gd name="T55" fmla="*/ 309 h 1731"/>
                <a:gd name="T56" fmla="*/ 936 w 1705"/>
                <a:gd name="T57" fmla="*/ 308 h 1731"/>
                <a:gd name="T58" fmla="*/ 981 w 1705"/>
                <a:gd name="T59" fmla="*/ 0 h 1731"/>
                <a:gd name="T60" fmla="*/ 1705 w 1705"/>
                <a:gd name="T61" fmla="*/ 632 h 1731"/>
                <a:gd name="T62" fmla="*/ 724 w 1705"/>
                <a:gd name="T63" fmla="*/ 1731 h 1731"/>
                <a:gd name="T64" fmla="*/ 0 w 1705"/>
                <a:gd name="T65" fmla="*/ 1100 h 1731"/>
                <a:gd name="T66" fmla="*/ 981 w 1705"/>
                <a:gd name="T67" fmla="*/ 0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5" h="1731">
                  <a:moveTo>
                    <a:pt x="936" y="308"/>
                  </a:moveTo>
                  <a:lnTo>
                    <a:pt x="922" y="311"/>
                  </a:lnTo>
                  <a:lnTo>
                    <a:pt x="907" y="318"/>
                  </a:lnTo>
                  <a:lnTo>
                    <a:pt x="896" y="328"/>
                  </a:lnTo>
                  <a:lnTo>
                    <a:pt x="375" y="912"/>
                  </a:lnTo>
                  <a:lnTo>
                    <a:pt x="366" y="926"/>
                  </a:lnTo>
                  <a:lnTo>
                    <a:pt x="361" y="940"/>
                  </a:lnTo>
                  <a:lnTo>
                    <a:pt x="360" y="956"/>
                  </a:lnTo>
                  <a:lnTo>
                    <a:pt x="363" y="970"/>
                  </a:lnTo>
                  <a:lnTo>
                    <a:pt x="370" y="985"/>
                  </a:lnTo>
                  <a:lnTo>
                    <a:pt x="380" y="997"/>
                  </a:lnTo>
                  <a:lnTo>
                    <a:pt x="419" y="1030"/>
                  </a:lnTo>
                  <a:lnTo>
                    <a:pt x="432" y="1039"/>
                  </a:lnTo>
                  <a:lnTo>
                    <a:pt x="447" y="1044"/>
                  </a:lnTo>
                  <a:lnTo>
                    <a:pt x="463" y="1046"/>
                  </a:lnTo>
                  <a:lnTo>
                    <a:pt x="478" y="1042"/>
                  </a:lnTo>
                  <a:lnTo>
                    <a:pt x="492" y="1036"/>
                  </a:lnTo>
                  <a:lnTo>
                    <a:pt x="504" y="1026"/>
                  </a:lnTo>
                  <a:lnTo>
                    <a:pt x="1025" y="441"/>
                  </a:lnTo>
                  <a:lnTo>
                    <a:pt x="1034" y="428"/>
                  </a:lnTo>
                  <a:lnTo>
                    <a:pt x="1038" y="413"/>
                  </a:lnTo>
                  <a:lnTo>
                    <a:pt x="1039" y="398"/>
                  </a:lnTo>
                  <a:lnTo>
                    <a:pt x="1036" y="382"/>
                  </a:lnTo>
                  <a:lnTo>
                    <a:pt x="1029" y="369"/>
                  </a:lnTo>
                  <a:lnTo>
                    <a:pt x="1019" y="357"/>
                  </a:lnTo>
                  <a:lnTo>
                    <a:pt x="980" y="322"/>
                  </a:lnTo>
                  <a:lnTo>
                    <a:pt x="968" y="315"/>
                  </a:lnTo>
                  <a:lnTo>
                    <a:pt x="953" y="309"/>
                  </a:lnTo>
                  <a:lnTo>
                    <a:pt x="936" y="308"/>
                  </a:lnTo>
                  <a:close/>
                  <a:moveTo>
                    <a:pt x="981" y="0"/>
                  </a:moveTo>
                  <a:lnTo>
                    <a:pt x="1705" y="632"/>
                  </a:lnTo>
                  <a:lnTo>
                    <a:pt x="724" y="1731"/>
                  </a:lnTo>
                  <a:lnTo>
                    <a:pt x="0" y="1100"/>
                  </a:lnTo>
                  <a:lnTo>
                    <a:pt x="981"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16" tIns="45708" rIns="91416" bIns="45708" numCol="1" anchor="t" anchorCtr="0" compatLnSpc="1">
              <a:prstTxWarp prst="textNoShape">
                <a:avLst/>
              </a:prstTxWarp>
            </a:bodyPr>
            <a:lstStyle/>
            <a:p>
              <a:pPr defTabSz="914058">
                <a:defRPr/>
              </a:pPr>
              <a:endParaRPr lang="en-US" sz="2800" dirty="0">
                <a:solidFill>
                  <a:prstClr val="black"/>
                </a:solidFill>
                <a:latin typeface="Calibri"/>
                <a:ea typeface="Tahoma" panose="020B0604030504040204" pitchFamily="34" charset="0"/>
                <a:cs typeface="Tahoma" panose="020B0604030504040204" pitchFamily="34" charset="0"/>
              </a:endParaRPr>
            </a:p>
          </p:txBody>
        </p:sp>
        <p:sp>
          <p:nvSpPr>
            <p:cNvPr id="121" name="Freeform 25"/>
            <p:cNvSpPr>
              <a:spLocks noEditPoints="1"/>
            </p:cNvSpPr>
            <p:nvPr/>
          </p:nvSpPr>
          <p:spPr bwMode="auto">
            <a:xfrm>
              <a:off x="4132" y="2788"/>
              <a:ext cx="263" cy="271"/>
            </a:xfrm>
            <a:custGeom>
              <a:avLst/>
              <a:gdLst>
                <a:gd name="T0" fmla="*/ 968 w 1581"/>
                <a:gd name="T1" fmla="*/ 294 h 1626"/>
                <a:gd name="T2" fmla="*/ 952 w 1581"/>
                <a:gd name="T3" fmla="*/ 297 h 1626"/>
                <a:gd name="T4" fmla="*/ 938 w 1581"/>
                <a:gd name="T5" fmla="*/ 304 h 1626"/>
                <a:gd name="T6" fmla="*/ 926 w 1581"/>
                <a:gd name="T7" fmla="*/ 314 h 1626"/>
                <a:gd name="T8" fmla="*/ 316 w 1581"/>
                <a:gd name="T9" fmla="*/ 999 h 1626"/>
                <a:gd name="T10" fmla="*/ 307 w 1581"/>
                <a:gd name="T11" fmla="*/ 1011 h 1626"/>
                <a:gd name="T12" fmla="*/ 302 w 1581"/>
                <a:gd name="T13" fmla="*/ 1027 h 1626"/>
                <a:gd name="T14" fmla="*/ 301 w 1581"/>
                <a:gd name="T15" fmla="*/ 1042 h 1626"/>
                <a:gd name="T16" fmla="*/ 305 w 1581"/>
                <a:gd name="T17" fmla="*/ 1057 h 1626"/>
                <a:gd name="T18" fmla="*/ 311 w 1581"/>
                <a:gd name="T19" fmla="*/ 1071 h 1626"/>
                <a:gd name="T20" fmla="*/ 321 w 1581"/>
                <a:gd name="T21" fmla="*/ 1082 h 1626"/>
                <a:gd name="T22" fmla="*/ 361 w 1581"/>
                <a:gd name="T23" fmla="*/ 1117 h 1626"/>
                <a:gd name="T24" fmla="*/ 374 w 1581"/>
                <a:gd name="T25" fmla="*/ 1125 h 1626"/>
                <a:gd name="T26" fmla="*/ 389 w 1581"/>
                <a:gd name="T27" fmla="*/ 1130 h 1626"/>
                <a:gd name="T28" fmla="*/ 403 w 1581"/>
                <a:gd name="T29" fmla="*/ 1131 h 1626"/>
                <a:gd name="T30" fmla="*/ 419 w 1581"/>
                <a:gd name="T31" fmla="*/ 1129 h 1626"/>
                <a:gd name="T32" fmla="*/ 432 w 1581"/>
                <a:gd name="T33" fmla="*/ 1122 h 1626"/>
                <a:gd name="T34" fmla="*/ 445 w 1581"/>
                <a:gd name="T35" fmla="*/ 1111 h 1626"/>
                <a:gd name="T36" fmla="*/ 1055 w 1581"/>
                <a:gd name="T37" fmla="*/ 427 h 1626"/>
                <a:gd name="T38" fmla="*/ 1064 w 1581"/>
                <a:gd name="T39" fmla="*/ 413 h 1626"/>
                <a:gd name="T40" fmla="*/ 1068 w 1581"/>
                <a:gd name="T41" fmla="*/ 399 h 1626"/>
                <a:gd name="T42" fmla="*/ 1069 w 1581"/>
                <a:gd name="T43" fmla="*/ 383 h 1626"/>
                <a:gd name="T44" fmla="*/ 1067 w 1581"/>
                <a:gd name="T45" fmla="*/ 368 h 1626"/>
                <a:gd name="T46" fmla="*/ 1060 w 1581"/>
                <a:gd name="T47" fmla="*/ 355 h 1626"/>
                <a:gd name="T48" fmla="*/ 1050 w 1581"/>
                <a:gd name="T49" fmla="*/ 342 h 1626"/>
                <a:gd name="T50" fmla="*/ 1011 w 1581"/>
                <a:gd name="T51" fmla="*/ 308 h 1626"/>
                <a:gd name="T52" fmla="*/ 998 w 1581"/>
                <a:gd name="T53" fmla="*/ 299 h 1626"/>
                <a:gd name="T54" fmla="*/ 983 w 1581"/>
                <a:gd name="T55" fmla="*/ 295 h 1626"/>
                <a:gd name="T56" fmla="*/ 968 w 1581"/>
                <a:gd name="T57" fmla="*/ 294 h 1626"/>
                <a:gd name="T58" fmla="*/ 979 w 1581"/>
                <a:gd name="T59" fmla="*/ 0 h 1626"/>
                <a:gd name="T60" fmla="*/ 1581 w 1581"/>
                <a:gd name="T61" fmla="*/ 527 h 1626"/>
                <a:gd name="T62" fmla="*/ 602 w 1581"/>
                <a:gd name="T63" fmla="*/ 1626 h 1626"/>
                <a:gd name="T64" fmla="*/ 0 w 1581"/>
                <a:gd name="T65" fmla="*/ 1099 h 1626"/>
                <a:gd name="T66" fmla="*/ 979 w 1581"/>
                <a:gd name="T67"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81" h="1626">
                  <a:moveTo>
                    <a:pt x="968" y="294"/>
                  </a:moveTo>
                  <a:lnTo>
                    <a:pt x="952" y="297"/>
                  </a:lnTo>
                  <a:lnTo>
                    <a:pt x="938" y="304"/>
                  </a:lnTo>
                  <a:lnTo>
                    <a:pt x="926" y="314"/>
                  </a:lnTo>
                  <a:lnTo>
                    <a:pt x="316" y="999"/>
                  </a:lnTo>
                  <a:lnTo>
                    <a:pt x="307" y="1011"/>
                  </a:lnTo>
                  <a:lnTo>
                    <a:pt x="302" y="1027"/>
                  </a:lnTo>
                  <a:lnTo>
                    <a:pt x="301" y="1042"/>
                  </a:lnTo>
                  <a:lnTo>
                    <a:pt x="305" y="1057"/>
                  </a:lnTo>
                  <a:lnTo>
                    <a:pt x="311" y="1071"/>
                  </a:lnTo>
                  <a:lnTo>
                    <a:pt x="321" y="1082"/>
                  </a:lnTo>
                  <a:lnTo>
                    <a:pt x="361" y="1117"/>
                  </a:lnTo>
                  <a:lnTo>
                    <a:pt x="374" y="1125"/>
                  </a:lnTo>
                  <a:lnTo>
                    <a:pt x="389" y="1130"/>
                  </a:lnTo>
                  <a:lnTo>
                    <a:pt x="403" y="1131"/>
                  </a:lnTo>
                  <a:lnTo>
                    <a:pt x="419" y="1129"/>
                  </a:lnTo>
                  <a:lnTo>
                    <a:pt x="432" y="1122"/>
                  </a:lnTo>
                  <a:lnTo>
                    <a:pt x="445" y="1111"/>
                  </a:lnTo>
                  <a:lnTo>
                    <a:pt x="1055" y="427"/>
                  </a:lnTo>
                  <a:lnTo>
                    <a:pt x="1064" y="413"/>
                  </a:lnTo>
                  <a:lnTo>
                    <a:pt x="1068" y="399"/>
                  </a:lnTo>
                  <a:lnTo>
                    <a:pt x="1069" y="383"/>
                  </a:lnTo>
                  <a:lnTo>
                    <a:pt x="1067" y="368"/>
                  </a:lnTo>
                  <a:lnTo>
                    <a:pt x="1060" y="355"/>
                  </a:lnTo>
                  <a:lnTo>
                    <a:pt x="1050" y="342"/>
                  </a:lnTo>
                  <a:lnTo>
                    <a:pt x="1011" y="308"/>
                  </a:lnTo>
                  <a:lnTo>
                    <a:pt x="998" y="299"/>
                  </a:lnTo>
                  <a:lnTo>
                    <a:pt x="983" y="295"/>
                  </a:lnTo>
                  <a:lnTo>
                    <a:pt x="968" y="294"/>
                  </a:lnTo>
                  <a:close/>
                  <a:moveTo>
                    <a:pt x="979" y="0"/>
                  </a:moveTo>
                  <a:lnTo>
                    <a:pt x="1581" y="527"/>
                  </a:lnTo>
                  <a:lnTo>
                    <a:pt x="602" y="1626"/>
                  </a:lnTo>
                  <a:lnTo>
                    <a:pt x="0" y="1099"/>
                  </a:lnTo>
                  <a:lnTo>
                    <a:pt x="979"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91416" tIns="45708" rIns="91416" bIns="45708" numCol="1" anchor="t" anchorCtr="0" compatLnSpc="1">
              <a:prstTxWarp prst="textNoShape">
                <a:avLst/>
              </a:prstTxWarp>
            </a:bodyPr>
            <a:lstStyle/>
            <a:p>
              <a:pPr defTabSz="914058">
                <a:defRPr/>
              </a:pPr>
              <a:endParaRPr lang="en-US" sz="2800" dirty="0">
                <a:solidFill>
                  <a:prstClr val="black"/>
                </a:solidFill>
                <a:latin typeface="Calibri"/>
                <a:ea typeface="Tahoma" panose="020B0604030504040204" pitchFamily="34" charset="0"/>
                <a:cs typeface="Tahoma" panose="020B0604030504040204" pitchFamily="34" charset="0"/>
              </a:endParaRPr>
            </a:p>
          </p:txBody>
        </p:sp>
        <p:sp>
          <p:nvSpPr>
            <p:cNvPr id="122" name="Freeform 27"/>
            <p:cNvSpPr>
              <a:spLocks/>
            </p:cNvSpPr>
            <p:nvPr/>
          </p:nvSpPr>
          <p:spPr bwMode="auto">
            <a:xfrm>
              <a:off x="4491" y="2551"/>
              <a:ext cx="117" cy="111"/>
            </a:xfrm>
            <a:custGeom>
              <a:avLst/>
              <a:gdLst>
                <a:gd name="T0" fmla="*/ 321 w 706"/>
                <a:gd name="T1" fmla="*/ 0 h 663"/>
                <a:gd name="T2" fmla="*/ 366 w 706"/>
                <a:gd name="T3" fmla="*/ 5 h 663"/>
                <a:gd name="T4" fmla="*/ 409 w 706"/>
                <a:gd name="T5" fmla="*/ 13 h 663"/>
                <a:gd name="T6" fmla="*/ 452 w 706"/>
                <a:gd name="T7" fmla="*/ 28 h 663"/>
                <a:gd name="T8" fmla="*/ 493 w 706"/>
                <a:gd name="T9" fmla="*/ 47 h 663"/>
                <a:gd name="T10" fmla="*/ 533 w 706"/>
                <a:gd name="T11" fmla="*/ 70 h 663"/>
                <a:gd name="T12" fmla="*/ 570 w 706"/>
                <a:gd name="T13" fmla="*/ 99 h 663"/>
                <a:gd name="T14" fmla="*/ 603 w 706"/>
                <a:gd name="T15" fmla="*/ 132 h 663"/>
                <a:gd name="T16" fmla="*/ 632 w 706"/>
                <a:gd name="T17" fmla="*/ 168 h 663"/>
                <a:gd name="T18" fmla="*/ 656 w 706"/>
                <a:gd name="T19" fmla="*/ 206 h 663"/>
                <a:gd name="T20" fmla="*/ 676 w 706"/>
                <a:gd name="T21" fmla="*/ 246 h 663"/>
                <a:gd name="T22" fmla="*/ 691 w 706"/>
                <a:gd name="T23" fmla="*/ 287 h 663"/>
                <a:gd name="T24" fmla="*/ 701 w 706"/>
                <a:gd name="T25" fmla="*/ 331 h 663"/>
                <a:gd name="T26" fmla="*/ 705 w 706"/>
                <a:gd name="T27" fmla="*/ 374 h 663"/>
                <a:gd name="T28" fmla="*/ 706 w 706"/>
                <a:gd name="T29" fmla="*/ 418 h 663"/>
                <a:gd name="T30" fmla="*/ 702 w 706"/>
                <a:gd name="T31" fmla="*/ 461 h 663"/>
                <a:gd name="T32" fmla="*/ 692 w 706"/>
                <a:gd name="T33" fmla="*/ 505 h 663"/>
                <a:gd name="T34" fmla="*/ 677 w 706"/>
                <a:gd name="T35" fmla="*/ 547 h 663"/>
                <a:gd name="T36" fmla="*/ 658 w 706"/>
                <a:gd name="T37" fmla="*/ 588 h 663"/>
                <a:gd name="T38" fmla="*/ 635 w 706"/>
                <a:gd name="T39" fmla="*/ 627 h 663"/>
                <a:gd name="T40" fmla="*/ 605 w 706"/>
                <a:gd name="T41" fmla="*/ 663 h 663"/>
                <a:gd name="T42" fmla="*/ 0 w 706"/>
                <a:gd name="T43" fmla="*/ 134 h 663"/>
                <a:gd name="T44" fmla="*/ 33 w 706"/>
                <a:gd name="T45" fmla="*/ 101 h 663"/>
                <a:gd name="T46" fmla="*/ 69 w 706"/>
                <a:gd name="T47" fmla="*/ 73 h 663"/>
                <a:gd name="T48" fmla="*/ 107 w 706"/>
                <a:gd name="T49" fmla="*/ 49 h 663"/>
                <a:gd name="T50" fmla="*/ 147 w 706"/>
                <a:gd name="T51" fmla="*/ 30 h 663"/>
                <a:gd name="T52" fmla="*/ 190 w 706"/>
                <a:gd name="T53" fmla="*/ 15 h 663"/>
                <a:gd name="T54" fmla="*/ 234 w 706"/>
                <a:gd name="T55" fmla="*/ 6 h 663"/>
                <a:gd name="T56" fmla="*/ 277 w 706"/>
                <a:gd name="T57" fmla="*/ 0 h 663"/>
                <a:gd name="T58" fmla="*/ 321 w 706"/>
                <a:gd name="T59"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6" h="663">
                  <a:moveTo>
                    <a:pt x="321" y="0"/>
                  </a:moveTo>
                  <a:lnTo>
                    <a:pt x="366" y="5"/>
                  </a:lnTo>
                  <a:lnTo>
                    <a:pt x="409" y="13"/>
                  </a:lnTo>
                  <a:lnTo>
                    <a:pt x="452" y="28"/>
                  </a:lnTo>
                  <a:lnTo>
                    <a:pt x="493" y="47"/>
                  </a:lnTo>
                  <a:lnTo>
                    <a:pt x="533" y="70"/>
                  </a:lnTo>
                  <a:lnTo>
                    <a:pt x="570" y="99"/>
                  </a:lnTo>
                  <a:lnTo>
                    <a:pt x="603" y="132"/>
                  </a:lnTo>
                  <a:lnTo>
                    <a:pt x="632" y="168"/>
                  </a:lnTo>
                  <a:lnTo>
                    <a:pt x="656" y="206"/>
                  </a:lnTo>
                  <a:lnTo>
                    <a:pt x="676" y="246"/>
                  </a:lnTo>
                  <a:lnTo>
                    <a:pt x="691" y="287"/>
                  </a:lnTo>
                  <a:lnTo>
                    <a:pt x="701" y="331"/>
                  </a:lnTo>
                  <a:lnTo>
                    <a:pt x="705" y="374"/>
                  </a:lnTo>
                  <a:lnTo>
                    <a:pt x="706" y="418"/>
                  </a:lnTo>
                  <a:lnTo>
                    <a:pt x="702" y="461"/>
                  </a:lnTo>
                  <a:lnTo>
                    <a:pt x="692" y="505"/>
                  </a:lnTo>
                  <a:lnTo>
                    <a:pt x="677" y="547"/>
                  </a:lnTo>
                  <a:lnTo>
                    <a:pt x="658" y="588"/>
                  </a:lnTo>
                  <a:lnTo>
                    <a:pt x="635" y="627"/>
                  </a:lnTo>
                  <a:lnTo>
                    <a:pt x="605" y="663"/>
                  </a:lnTo>
                  <a:lnTo>
                    <a:pt x="0" y="134"/>
                  </a:lnTo>
                  <a:lnTo>
                    <a:pt x="33" y="101"/>
                  </a:lnTo>
                  <a:lnTo>
                    <a:pt x="69" y="73"/>
                  </a:lnTo>
                  <a:lnTo>
                    <a:pt x="107" y="49"/>
                  </a:lnTo>
                  <a:lnTo>
                    <a:pt x="147" y="30"/>
                  </a:lnTo>
                  <a:lnTo>
                    <a:pt x="190" y="15"/>
                  </a:lnTo>
                  <a:lnTo>
                    <a:pt x="234" y="6"/>
                  </a:lnTo>
                  <a:lnTo>
                    <a:pt x="277" y="0"/>
                  </a:lnTo>
                  <a:lnTo>
                    <a:pt x="32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914058">
                <a:defRPr/>
              </a:pPr>
              <a:endParaRPr lang="en-US" sz="2800">
                <a:solidFill>
                  <a:prstClr val="black"/>
                </a:solidFill>
                <a:latin typeface="Calibri"/>
                <a:ea typeface="Tahoma" panose="020B0604030504040204" pitchFamily="34" charset="0"/>
                <a:cs typeface="Tahoma" panose="020B0604030504040204" pitchFamily="34" charset="0"/>
              </a:endParaRPr>
            </a:p>
          </p:txBody>
        </p:sp>
      </p:grpSp>
      <p:pic>
        <p:nvPicPr>
          <p:cNvPr id="63" name="Picture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44200" y="28575"/>
            <a:ext cx="1181150" cy="931140"/>
          </a:xfrm>
          <a:prstGeom prst="rect">
            <a:avLst/>
          </a:prstGeom>
        </p:spPr>
      </p:pic>
      <p:sp>
        <p:nvSpPr>
          <p:cNvPr id="4" name="TextBox 3"/>
          <p:cNvSpPr txBox="1"/>
          <p:nvPr/>
        </p:nvSpPr>
        <p:spPr>
          <a:xfrm>
            <a:off x="6249469" y="6194234"/>
            <a:ext cx="1598515" cy="307777"/>
          </a:xfrm>
          <a:prstGeom prst="rect">
            <a:avLst/>
          </a:prstGeom>
          <a:noFill/>
        </p:spPr>
        <p:txBody>
          <a:bodyPr wrap="none" rtlCol="0">
            <a:spAutoFit/>
          </a:bodyPr>
          <a:lstStyle/>
          <a:p>
            <a:r>
              <a:rPr lang="en-US" sz="1400" dirty="0">
                <a:solidFill>
                  <a:prstClr val="black"/>
                </a:solidFill>
                <a:latin typeface="Arial" panose="020B0604020202020204" pitchFamily="34" charset="0"/>
              </a:rPr>
              <a:t>*For UG Students</a:t>
            </a:r>
          </a:p>
        </p:txBody>
      </p:sp>
      <p:sp>
        <p:nvSpPr>
          <p:cNvPr id="64" name="Title 1">
            <a:extLst>
              <a:ext uri="{FF2B5EF4-FFF2-40B4-BE49-F238E27FC236}">
                <a16:creationId xmlns:a16="http://schemas.microsoft.com/office/drawing/2014/main" id="{3BDA3469-3DB3-4473-AD5E-F3E053271427}"/>
              </a:ext>
            </a:extLst>
          </p:cNvPr>
          <p:cNvSpPr txBox="1">
            <a:spLocks/>
          </p:cNvSpPr>
          <p:nvPr/>
        </p:nvSpPr>
        <p:spPr bwMode="auto">
          <a:xfrm>
            <a:off x="-7273" y="144679"/>
            <a:ext cx="5775429" cy="547437"/>
          </a:xfrm>
          <a:prstGeom prst="snip2DiagRect">
            <a:avLst/>
          </a:prstGeom>
          <a:solidFill>
            <a:srgbClr val="FFC000"/>
          </a:solidFill>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altLang="en-US" sz="3198"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INTELLECTUAL CAPITAL</a:t>
            </a: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23812" y="3234717"/>
            <a:ext cx="1144344" cy="12699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76989" y="1116712"/>
            <a:ext cx="1300260" cy="1442971"/>
          </a:xfrm>
          <a:prstGeom prst="rect">
            <a:avLst/>
          </a:prstGeom>
        </p:spPr>
      </p:pic>
      <p:pic>
        <p:nvPicPr>
          <p:cNvPr id="62" name="Pictur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0361" y="3019025"/>
            <a:ext cx="1499619" cy="1664211"/>
          </a:xfrm>
          <a:prstGeom prst="rect">
            <a:avLst/>
          </a:prstGeom>
        </p:spPr>
      </p:pic>
      <p:pic>
        <p:nvPicPr>
          <p:cNvPr id="77" name="Picture 76"/>
          <p:cNvPicPr>
            <a:picLocks noChangeAspect="1"/>
          </p:cNvPicPr>
          <p:nvPr/>
        </p:nvPicPr>
        <p:blipFill>
          <a:blip r:embed="rId13" cstate="print">
            <a:biLevel thresh="50000"/>
            <a:extLst>
              <a:ext uri="{28A0092B-C50C-407E-A947-70E740481C1C}">
                <a14:useLocalDpi xmlns:a14="http://schemas.microsoft.com/office/drawing/2010/main" val="0"/>
              </a:ext>
            </a:extLst>
          </a:blip>
          <a:stretch>
            <a:fillRect/>
          </a:stretch>
        </p:blipFill>
        <p:spPr>
          <a:xfrm>
            <a:off x="621401" y="1372698"/>
            <a:ext cx="1029756" cy="1029756"/>
          </a:xfrm>
          <a:prstGeom prst="rect">
            <a:avLst/>
          </a:prstGeom>
        </p:spPr>
      </p:pic>
      <p:sp>
        <p:nvSpPr>
          <p:cNvPr id="10" name="Slide Number Placeholder 9">
            <a:extLst>
              <a:ext uri="{FF2B5EF4-FFF2-40B4-BE49-F238E27FC236}">
                <a16:creationId xmlns:a16="http://schemas.microsoft.com/office/drawing/2014/main" id="{F52703EE-701B-3B48-99D5-ABF6A5B8A551}"/>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6</a:t>
            </a:fld>
            <a:endParaRPr lang="en-US">
              <a:solidFill>
                <a:srgbClr val="000000">
                  <a:tint val="75000"/>
                </a:srgbClr>
              </a:solidFill>
            </a:endParaRPr>
          </a:p>
        </p:txBody>
      </p:sp>
      <p:sp>
        <p:nvSpPr>
          <p:cNvPr id="57" name="Rectangle 56">
            <a:extLst>
              <a:ext uri="{FF2B5EF4-FFF2-40B4-BE49-F238E27FC236}">
                <a16:creationId xmlns:a16="http://schemas.microsoft.com/office/drawing/2014/main" id="{06C4597D-970D-DA5F-BB24-BD1368D74E71}"/>
              </a:ext>
            </a:extLst>
          </p:cNvPr>
          <p:cNvSpPr/>
          <p:nvPr/>
        </p:nvSpPr>
        <p:spPr>
          <a:xfrm>
            <a:off x="-7144" y="6617240"/>
            <a:ext cx="12192000" cy="227974"/>
          </a:xfrm>
          <a:prstGeom prst="rect">
            <a:avLst/>
          </a:prstGeom>
          <a:solidFill>
            <a:srgbClr val="F0C80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95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397628" y="6355810"/>
            <a:ext cx="564245" cy="365030"/>
          </a:xfrm>
        </p:spPr>
        <p:txBody>
          <a:bodyPr/>
          <a:lstStyle/>
          <a:p>
            <a:pPr fontAlgn="base">
              <a:spcBef>
                <a:spcPct val="0"/>
              </a:spcBef>
              <a:spcAft>
                <a:spcPct val="0"/>
              </a:spcAft>
              <a:defRPr/>
            </a:pPr>
            <a:fld id="{96E69268-9C8B-4EBF-A9EE-DC5DC2D48DC3}" type="slidenum">
              <a:rPr lang="en-US" sz="1600" b="1">
                <a:solidFill>
                  <a:srgbClr val="000000"/>
                </a:solidFill>
                <a:latin typeface="Arial" panose="020B0604020202020204" pitchFamily="34" charset="0"/>
                <a:cs typeface="Arial" pitchFamily="34" charset="0"/>
              </a:rPr>
              <a:pPr fontAlgn="base">
                <a:spcBef>
                  <a:spcPct val="0"/>
                </a:spcBef>
                <a:spcAft>
                  <a:spcPct val="0"/>
                </a:spcAft>
                <a:defRPr/>
              </a:pPr>
              <a:t>7</a:t>
            </a:fld>
            <a:endParaRPr lang="en-US" sz="1600" b="1" dirty="0">
              <a:solidFill>
                <a:srgbClr val="000000"/>
              </a:solidFill>
              <a:latin typeface="Arial" panose="020B0604020202020204" pitchFamily="34" charset="0"/>
              <a:cs typeface="Arial" pitchFamily="34" charset="0"/>
            </a:endParaRPr>
          </a:p>
        </p:txBody>
      </p:sp>
      <p:grpSp>
        <p:nvGrpSpPr>
          <p:cNvPr id="42" name="Group 41"/>
          <p:cNvGrpSpPr/>
          <p:nvPr/>
        </p:nvGrpSpPr>
        <p:grpSpPr>
          <a:xfrm>
            <a:off x="1252003" y="2430218"/>
            <a:ext cx="1844098" cy="1617688"/>
            <a:chOff x="1435941" y="2026704"/>
            <a:chExt cx="1844098" cy="1617688"/>
          </a:xfrm>
        </p:grpSpPr>
        <p:sp>
          <p:nvSpPr>
            <p:cNvPr id="43" name="Rectangle 42"/>
            <p:cNvSpPr/>
            <p:nvPr/>
          </p:nvSpPr>
          <p:spPr>
            <a:xfrm>
              <a:off x="1435941" y="3244282"/>
              <a:ext cx="1844098" cy="400110"/>
            </a:xfrm>
            <a:prstGeom prst="rect">
              <a:avLst/>
            </a:prstGeom>
          </p:spPr>
          <p:txBody>
            <a:bodyPr wrap="square">
              <a:spAutoFit/>
            </a:bodyPr>
            <a:lstStyle/>
            <a:p>
              <a:pPr algn="ctr">
                <a:buClr>
                  <a:srgbClr val="459A4C"/>
                </a:buClr>
                <a:buSzPct val="80000"/>
                <a:defRPr/>
              </a:pPr>
              <a:r>
                <a:rPr lang="en-US" sz="2000" b="1" dirty="0">
                  <a:solidFill>
                    <a:srgbClr val="000000">
                      <a:lumMod val="85000"/>
                      <a:lumOff val="15000"/>
                    </a:srgbClr>
                  </a:solidFill>
                  <a:latin typeface="Arial" panose="020B0604020202020204" pitchFamily="34" charset="0"/>
                </a:rPr>
                <a:t>Engineering</a:t>
              </a:r>
            </a:p>
          </p:txBody>
        </p:sp>
        <p:cxnSp>
          <p:nvCxnSpPr>
            <p:cNvPr id="44" name="Google Shape;378;p51"/>
            <p:cNvCxnSpPr/>
            <p:nvPr/>
          </p:nvCxnSpPr>
          <p:spPr>
            <a:xfrm>
              <a:off x="1576513" y="3082592"/>
              <a:ext cx="1562954" cy="0"/>
            </a:xfrm>
            <a:prstGeom prst="straightConnector1">
              <a:avLst/>
            </a:prstGeom>
            <a:noFill/>
            <a:ln w="28575" cap="flat" cmpd="sng">
              <a:solidFill>
                <a:srgbClr val="F2A300"/>
              </a:solidFill>
              <a:prstDash val="solid"/>
              <a:round/>
              <a:headEnd type="none" w="sm" len="sm"/>
              <a:tailEnd type="none" w="sm" len="sm"/>
            </a:ln>
          </p:spPr>
        </p:cxn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789" y="2026704"/>
              <a:ext cx="914402" cy="914402"/>
            </a:xfrm>
            <a:prstGeom prst="rect">
              <a:avLst/>
            </a:prstGeom>
          </p:spPr>
        </p:pic>
      </p:grpSp>
      <p:grpSp>
        <p:nvGrpSpPr>
          <p:cNvPr id="46" name="Group 45"/>
          <p:cNvGrpSpPr/>
          <p:nvPr/>
        </p:nvGrpSpPr>
        <p:grpSpPr>
          <a:xfrm>
            <a:off x="3870902" y="3460786"/>
            <a:ext cx="1844098" cy="731184"/>
            <a:chOff x="3869314" y="3051544"/>
            <a:chExt cx="1844098" cy="731184"/>
          </a:xfrm>
        </p:grpSpPr>
        <p:sp>
          <p:nvSpPr>
            <p:cNvPr id="47" name="Rectangle 46"/>
            <p:cNvSpPr/>
            <p:nvPr/>
          </p:nvSpPr>
          <p:spPr>
            <a:xfrm>
              <a:off x="3869314" y="3136397"/>
              <a:ext cx="1844098" cy="646331"/>
            </a:xfrm>
            <a:prstGeom prst="rect">
              <a:avLst/>
            </a:prstGeom>
          </p:spPr>
          <p:txBody>
            <a:bodyPr wrap="square">
              <a:spAutoFit/>
            </a:bodyPr>
            <a:lstStyle/>
            <a:p>
              <a:pPr algn="ctr">
                <a:buClr>
                  <a:srgbClr val="459A4C"/>
                </a:buClr>
                <a:buSzPct val="80000"/>
                <a:defRPr/>
              </a:pPr>
              <a:r>
                <a:rPr lang="en-US" b="1" dirty="0">
                  <a:solidFill>
                    <a:srgbClr val="000000">
                      <a:lumMod val="85000"/>
                      <a:lumOff val="15000"/>
                    </a:srgbClr>
                  </a:solidFill>
                  <a:latin typeface="Arial" panose="020B0604020202020204" pitchFamily="34" charset="0"/>
                </a:rPr>
                <a:t>Information Technology</a:t>
              </a:r>
            </a:p>
          </p:txBody>
        </p:sp>
        <p:cxnSp>
          <p:nvCxnSpPr>
            <p:cNvPr id="49" name="Google Shape;378;p51"/>
            <p:cNvCxnSpPr/>
            <p:nvPr/>
          </p:nvCxnSpPr>
          <p:spPr>
            <a:xfrm>
              <a:off x="3998058" y="3051544"/>
              <a:ext cx="1562954" cy="0"/>
            </a:xfrm>
            <a:prstGeom prst="straightConnector1">
              <a:avLst/>
            </a:prstGeom>
            <a:noFill/>
            <a:ln w="28575" cap="flat" cmpd="sng">
              <a:solidFill>
                <a:srgbClr val="F2A300"/>
              </a:solidFill>
              <a:prstDash val="solid"/>
              <a:round/>
              <a:headEnd type="none" w="sm" len="sm"/>
              <a:tailEnd type="none" w="sm" len="sm"/>
            </a:ln>
          </p:spPr>
        </p:cxnSp>
      </p:grpSp>
      <p:grpSp>
        <p:nvGrpSpPr>
          <p:cNvPr id="50" name="Group 49"/>
          <p:cNvGrpSpPr/>
          <p:nvPr/>
        </p:nvGrpSpPr>
        <p:grpSpPr>
          <a:xfrm>
            <a:off x="6459078" y="2456065"/>
            <a:ext cx="1844098" cy="1678435"/>
            <a:chOff x="6182440" y="2089067"/>
            <a:chExt cx="1844098" cy="1678435"/>
          </a:xfrm>
        </p:grpSpPr>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0861" y="2089067"/>
              <a:ext cx="914402" cy="914402"/>
            </a:xfrm>
            <a:prstGeom prst="rect">
              <a:avLst/>
            </a:prstGeom>
          </p:spPr>
        </p:pic>
        <p:sp>
          <p:nvSpPr>
            <p:cNvPr id="54" name="Rectangle 53"/>
            <p:cNvSpPr/>
            <p:nvPr/>
          </p:nvSpPr>
          <p:spPr>
            <a:xfrm>
              <a:off x="6182440" y="3121171"/>
              <a:ext cx="1844098" cy="646331"/>
            </a:xfrm>
            <a:prstGeom prst="rect">
              <a:avLst/>
            </a:prstGeom>
          </p:spPr>
          <p:txBody>
            <a:bodyPr wrap="square">
              <a:spAutoFit/>
            </a:bodyPr>
            <a:lstStyle/>
            <a:p>
              <a:pPr algn="ctr">
                <a:buClr>
                  <a:srgbClr val="459A4C"/>
                </a:buClr>
                <a:buSzPct val="80000"/>
                <a:defRPr/>
              </a:pPr>
              <a:r>
                <a:rPr lang="en-US" b="1" dirty="0">
                  <a:solidFill>
                    <a:srgbClr val="000000">
                      <a:lumMod val="85000"/>
                      <a:lumOff val="15000"/>
                    </a:srgbClr>
                  </a:solidFill>
                  <a:latin typeface="Arial" panose="020B0604020202020204" pitchFamily="34" charset="0"/>
                </a:rPr>
                <a:t>Applied Biosciences</a:t>
              </a:r>
            </a:p>
          </p:txBody>
        </p:sp>
        <p:cxnSp>
          <p:nvCxnSpPr>
            <p:cNvPr id="55" name="Google Shape;378;p51"/>
            <p:cNvCxnSpPr/>
            <p:nvPr/>
          </p:nvCxnSpPr>
          <p:spPr>
            <a:xfrm>
              <a:off x="6323012" y="3051544"/>
              <a:ext cx="1562954" cy="0"/>
            </a:xfrm>
            <a:prstGeom prst="straightConnector1">
              <a:avLst/>
            </a:prstGeom>
            <a:noFill/>
            <a:ln w="28575" cap="flat" cmpd="sng">
              <a:solidFill>
                <a:srgbClr val="F2A300"/>
              </a:solidFill>
              <a:prstDash val="solid"/>
              <a:round/>
              <a:headEnd type="none" w="sm" len="sm"/>
              <a:tailEnd type="none" w="sm" len="sm"/>
            </a:ln>
          </p:spPr>
        </p:cxnSp>
      </p:grpSp>
      <p:grpSp>
        <p:nvGrpSpPr>
          <p:cNvPr id="56" name="Group 55"/>
          <p:cNvGrpSpPr/>
          <p:nvPr/>
        </p:nvGrpSpPr>
        <p:grpSpPr>
          <a:xfrm>
            <a:off x="8993859" y="3403315"/>
            <a:ext cx="1844098" cy="731184"/>
            <a:chOff x="3942892" y="3051544"/>
            <a:chExt cx="1844098" cy="731184"/>
          </a:xfrm>
        </p:grpSpPr>
        <p:sp>
          <p:nvSpPr>
            <p:cNvPr id="57" name="Rectangle 56"/>
            <p:cNvSpPr/>
            <p:nvPr/>
          </p:nvSpPr>
          <p:spPr>
            <a:xfrm>
              <a:off x="3942892" y="3136397"/>
              <a:ext cx="1844098" cy="646331"/>
            </a:xfrm>
            <a:prstGeom prst="rect">
              <a:avLst/>
            </a:prstGeom>
          </p:spPr>
          <p:txBody>
            <a:bodyPr wrap="square">
              <a:spAutoFit/>
            </a:bodyPr>
            <a:lstStyle/>
            <a:p>
              <a:pPr algn="ctr">
                <a:buClr>
                  <a:srgbClr val="459A4C"/>
                </a:buClr>
                <a:buSzPct val="80000"/>
                <a:defRPr/>
              </a:pPr>
              <a:r>
                <a:rPr lang="en-US" b="1" dirty="0">
                  <a:solidFill>
                    <a:srgbClr val="000000">
                      <a:lumMod val="85000"/>
                      <a:lumOff val="15000"/>
                    </a:srgbClr>
                  </a:solidFill>
                  <a:latin typeface="Arial" panose="020B0604020202020204" pitchFamily="34" charset="0"/>
                </a:rPr>
                <a:t>Management Sciences</a:t>
              </a:r>
            </a:p>
          </p:txBody>
        </p:sp>
        <p:cxnSp>
          <p:nvCxnSpPr>
            <p:cNvPr id="58" name="Google Shape;378;p51"/>
            <p:cNvCxnSpPr/>
            <p:nvPr/>
          </p:nvCxnSpPr>
          <p:spPr>
            <a:xfrm>
              <a:off x="3998058" y="3051544"/>
              <a:ext cx="1562954" cy="0"/>
            </a:xfrm>
            <a:prstGeom prst="straightConnector1">
              <a:avLst/>
            </a:prstGeom>
            <a:noFill/>
            <a:ln w="28575" cap="flat" cmpd="sng">
              <a:solidFill>
                <a:srgbClr val="F2A300"/>
              </a:solidFill>
              <a:prstDash val="solid"/>
              <a:round/>
              <a:headEnd type="none" w="sm" len="sm"/>
              <a:tailEnd type="none" w="sm" len="sm"/>
            </a:ln>
          </p:spPr>
        </p:cxnSp>
      </p:grpSp>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3301" y="2385566"/>
            <a:ext cx="914402" cy="914402"/>
          </a:xfrm>
          <a:prstGeom prst="rect">
            <a:avLst/>
          </a:prstGeom>
        </p:spPr>
      </p:pic>
      <p:grpSp>
        <p:nvGrpSpPr>
          <p:cNvPr id="60" name="Group 59"/>
          <p:cNvGrpSpPr/>
          <p:nvPr/>
        </p:nvGrpSpPr>
        <p:grpSpPr>
          <a:xfrm>
            <a:off x="2557060" y="4682934"/>
            <a:ext cx="1844098" cy="1795623"/>
            <a:chOff x="2727902" y="3962995"/>
            <a:chExt cx="1844098" cy="1795623"/>
          </a:xfrm>
        </p:grpSpPr>
        <p:grpSp>
          <p:nvGrpSpPr>
            <p:cNvPr id="61" name="Group 60"/>
            <p:cNvGrpSpPr/>
            <p:nvPr/>
          </p:nvGrpSpPr>
          <p:grpSpPr>
            <a:xfrm>
              <a:off x="2727902" y="5027434"/>
              <a:ext cx="1844098" cy="731184"/>
              <a:chOff x="3942892" y="3051544"/>
              <a:chExt cx="1844098" cy="731184"/>
            </a:xfrm>
          </p:grpSpPr>
          <p:sp>
            <p:nvSpPr>
              <p:cNvPr id="63" name="Rectangle 62"/>
              <p:cNvSpPr/>
              <p:nvPr/>
            </p:nvSpPr>
            <p:spPr>
              <a:xfrm>
                <a:off x="3942892" y="3136397"/>
                <a:ext cx="1844098" cy="646331"/>
              </a:xfrm>
              <a:prstGeom prst="rect">
                <a:avLst/>
              </a:prstGeom>
            </p:spPr>
            <p:txBody>
              <a:bodyPr wrap="square">
                <a:spAutoFit/>
              </a:bodyPr>
              <a:lstStyle/>
              <a:p>
                <a:pPr algn="ctr">
                  <a:buClr>
                    <a:srgbClr val="459A4C"/>
                  </a:buClr>
                  <a:buSzPct val="80000"/>
                  <a:defRPr/>
                </a:pPr>
                <a:r>
                  <a:rPr lang="en-US" b="1" dirty="0">
                    <a:solidFill>
                      <a:srgbClr val="000000">
                        <a:lumMod val="85000"/>
                        <a:lumOff val="15000"/>
                      </a:srgbClr>
                    </a:solidFill>
                    <a:latin typeface="Arial" panose="020B0604020202020204" pitchFamily="34" charset="0"/>
                  </a:rPr>
                  <a:t>Basic/Natural Sciences</a:t>
                </a:r>
              </a:p>
            </p:txBody>
          </p:sp>
          <p:cxnSp>
            <p:nvCxnSpPr>
              <p:cNvPr id="64" name="Google Shape;378;p51"/>
              <p:cNvCxnSpPr/>
              <p:nvPr/>
            </p:nvCxnSpPr>
            <p:spPr>
              <a:xfrm>
                <a:off x="3998058" y="3051544"/>
                <a:ext cx="1562954" cy="0"/>
              </a:xfrm>
              <a:prstGeom prst="straightConnector1">
                <a:avLst/>
              </a:prstGeom>
              <a:noFill/>
              <a:ln w="28575" cap="flat" cmpd="sng">
                <a:solidFill>
                  <a:srgbClr val="F2A300"/>
                </a:solidFill>
                <a:prstDash val="solid"/>
                <a:round/>
                <a:headEnd type="none" w="sm" len="sm"/>
                <a:tailEnd type="none" w="sm" len="sm"/>
              </a:ln>
            </p:spPr>
          </p:cxnSp>
        </p:grpSp>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3451" y="3962995"/>
              <a:ext cx="914402" cy="914402"/>
            </a:xfrm>
            <a:prstGeom prst="rect">
              <a:avLst/>
            </a:prstGeom>
          </p:spPr>
        </p:pic>
      </p:grpSp>
      <p:grpSp>
        <p:nvGrpSpPr>
          <p:cNvPr id="65" name="Group 64"/>
          <p:cNvGrpSpPr/>
          <p:nvPr/>
        </p:nvGrpSpPr>
        <p:grpSpPr>
          <a:xfrm>
            <a:off x="7864134" y="4600680"/>
            <a:ext cx="1844098" cy="1877876"/>
            <a:chOff x="7770313" y="3848053"/>
            <a:chExt cx="1844098" cy="1877876"/>
          </a:xfrm>
        </p:grpSpPr>
        <p:grpSp>
          <p:nvGrpSpPr>
            <p:cNvPr id="66" name="Group 65"/>
            <p:cNvGrpSpPr/>
            <p:nvPr/>
          </p:nvGrpSpPr>
          <p:grpSpPr>
            <a:xfrm>
              <a:off x="7770313" y="4917908"/>
              <a:ext cx="1844098" cy="808021"/>
              <a:chOff x="8977182" y="3043260"/>
              <a:chExt cx="1844098" cy="808021"/>
            </a:xfrm>
          </p:grpSpPr>
          <p:sp>
            <p:nvSpPr>
              <p:cNvPr id="68" name="Rectangle 67"/>
              <p:cNvSpPr/>
              <p:nvPr/>
            </p:nvSpPr>
            <p:spPr>
              <a:xfrm>
                <a:off x="8977182" y="3204950"/>
                <a:ext cx="1844098" cy="646331"/>
              </a:xfrm>
              <a:prstGeom prst="rect">
                <a:avLst/>
              </a:prstGeom>
            </p:spPr>
            <p:txBody>
              <a:bodyPr wrap="square">
                <a:spAutoFit/>
              </a:bodyPr>
              <a:lstStyle/>
              <a:p>
                <a:pPr algn="ctr">
                  <a:buClr>
                    <a:srgbClr val="459A4C"/>
                  </a:buClr>
                  <a:buSzPct val="80000"/>
                  <a:defRPr/>
                </a:pPr>
                <a:r>
                  <a:rPr lang="en-US" b="1" dirty="0">
                    <a:solidFill>
                      <a:srgbClr val="000000">
                        <a:lumMod val="85000"/>
                        <a:lumOff val="15000"/>
                      </a:srgbClr>
                    </a:solidFill>
                    <a:latin typeface="Arial" panose="020B0604020202020204" pitchFamily="34" charset="0"/>
                  </a:rPr>
                  <a:t>Art, Design &amp; Architecture</a:t>
                </a:r>
              </a:p>
            </p:txBody>
          </p:sp>
          <p:cxnSp>
            <p:nvCxnSpPr>
              <p:cNvPr id="69" name="Google Shape;378;p51"/>
              <p:cNvCxnSpPr/>
              <p:nvPr/>
            </p:nvCxnSpPr>
            <p:spPr>
              <a:xfrm>
                <a:off x="9117754" y="3043260"/>
                <a:ext cx="1562954" cy="0"/>
              </a:xfrm>
              <a:prstGeom prst="straightConnector1">
                <a:avLst/>
              </a:prstGeom>
              <a:noFill/>
              <a:ln w="28575" cap="flat" cmpd="sng">
                <a:solidFill>
                  <a:srgbClr val="F2A300"/>
                </a:solidFill>
                <a:prstDash val="solid"/>
                <a:round/>
                <a:headEnd type="none" w="sm" len="sm"/>
                <a:tailEnd type="none" w="sm" len="sm"/>
              </a:ln>
            </p:spPr>
          </p:cxnSp>
        </p:grpSp>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8913" y="3848053"/>
              <a:ext cx="914402" cy="914402"/>
            </a:xfrm>
            <a:prstGeom prst="rect">
              <a:avLst/>
            </a:prstGeom>
          </p:spPr>
        </p:pic>
      </p:grpSp>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4244" y="2362200"/>
            <a:ext cx="1029756" cy="1029756"/>
          </a:xfrm>
          <a:prstGeom prst="rect">
            <a:avLst/>
          </a:prstGeom>
        </p:spPr>
      </p:pic>
      <p:grpSp>
        <p:nvGrpSpPr>
          <p:cNvPr id="71" name="Group 70"/>
          <p:cNvGrpSpPr/>
          <p:nvPr/>
        </p:nvGrpSpPr>
        <p:grpSpPr>
          <a:xfrm>
            <a:off x="5160925" y="4671260"/>
            <a:ext cx="1986038" cy="1839952"/>
            <a:chOff x="5196564" y="3928572"/>
            <a:chExt cx="1986038" cy="1839952"/>
          </a:xfrm>
        </p:grpSpPr>
        <p:sp>
          <p:nvSpPr>
            <p:cNvPr id="72" name="Rectangle 71"/>
            <p:cNvSpPr/>
            <p:nvPr/>
          </p:nvSpPr>
          <p:spPr>
            <a:xfrm>
              <a:off x="5196564" y="5122193"/>
              <a:ext cx="1986038" cy="646331"/>
            </a:xfrm>
            <a:prstGeom prst="rect">
              <a:avLst/>
            </a:prstGeom>
          </p:spPr>
          <p:txBody>
            <a:bodyPr wrap="square">
              <a:spAutoFit/>
            </a:bodyPr>
            <a:lstStyle/>
            <a:p>
              <a:pPr algn="ctr">
                <a:buClr>
                  <a:srgbClr val="459A4C"/>
                </a:buClr>
                <a:buSzPct val="80000"/>
                <a:defRPr/>
              </a:pPr>
              <a:r>
                <a:rPr lang="en-US" b="1" dirty="0">
                  <a:solidFill>
                    <a:srgbClr val="000000">
                      <a:lumMod val="85000"/>
                      <a:lumOff val="15000"/>
                    </a:srgbClr>
                  </a:solidFill>
                  <a:latin typeface="Arial" panose="020B0604020202020204" pitchFamily="34" charset="0"/>
                </a:rPr>
                <a:t>Social Sciences &amp; Humanities</a:t>
              </a:r>
            </a:p>
          </p:txBody>
        </p:sp>
        <p:cxnSp>
          <p:nvCxnSpPr>
            <p:cNvPr id="73" name="Google Shape;378;p51"/>
            <p:cNvCxnSpPr/>
            <p:nvPr/>
          </p:nvCxnSpPr>
          <p:spPr>
            <a:xfrm>
              <a:off x="5408106" y="4960504"/>
              <a:ext cx="1562954" cy="0"/>
            </a:xfrm>
            <a:prstGeom prst="straightConnector1">
              <a:avLst/>
            </a:prstGeom>
            <a:noFill/>
            <a:ln w="28575" cap="flat" cmpd="sng">
              <a:solidFill>
                <a:srgbClr val="F2A300"/>
              </a:solidFill>
              <a:prstDash val="solid"/>
              <a:round/>
              <a:headEnd type="none" w="sm" len="sm"/>
              <a:tailEnd type="none" w="sm" len="sm"/>
            </a:ln>
          </p:spPr>
        </p:cxn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3412" y="3928572"/>
              <a:ext cx="914402" cy="914402"/>
            </a:xfrm>
            <a:prstGeom prst="rect">
              <a:avLst/>
            </a:prstGeom>
          </p:spPr>
        </p:pic>
      </p:grpSp>
      <p:sp>
        <p:nvSpPr>
          <p:cNvPr id="39" name="Rectangle 38"/>
          <p:cNvSpPr/>
          <p:nvPr/>
        </p:nvSpPr>
        <p:spPr>
          <a:xfrm>
            <a:off x="708688" y="1247462"/>
            <a:ext cx="4047780" cy="769441"/>
          </a:xfrm>
          <a:prstGeom prst="rect">
            <a:avLst/>
          </a:prstGeom>
          <a:noFill/>
          <a:ln w="28575">
            <a:noFill/>
          </a:ln>
        </p:spPr>
        <p:txBody>
          <a:bodyPr wrap="square">
            <a:spAutoFit/>
          </a:bodyPr>
          <a:lstStyle/>
          <a:p>
            <a:pPr algn="ctr">
              <a:defRPr/>
            </a:pPr>
            <a:r>
              <a:rPr lang="en-US" sz="4400" b="1" dirty="0">
                <a:solidFill>
                  <a:srgbClr val="004677"/>
                </a:solidFill>
                <a:latin typeface="Arial" panose="020B0604020202020204" pitchFamily="34" charset="0"/>
              </a:rPr>
              <a:t>7</a:t>
            </a:r>
            <a:r>
              <a:rPr lang="en-US" sz="4400" b="1" dirty="0">
                <a:solidFill>
                  <a:srgbClr val="1C4480"/>
                </a:solidFill>
                <a:latin typeface="Arial" panose="020B0604020202020204" pitchFamily="34" charset="0"/>
              </a:rPr>
              <a:t> </a:t>
            </a:r>
            <a:r>
              <a:rPr lang="en-US" sz="4400" b="1" dirty="0">
                <a:ln w="6350">
                  <a:solidFill>
                    <a:schemeClr val="tx1"/>
                  </a:solidFill>
                </a:ln>
                <a:solidFill>
                  <a:srgbClr val="F2A300"/>
                </a:solidFill>
                <a:latin typeface="Arial" panose="020B0604020202020204" pitchFamily="34" charset="0"/>
              </a:rPr>
              <a:t>Disciplines</a:t>
            </a:r>
          </a:p>
        </p:txBody>
      </p:sp>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44200" y="28575"/>
            <a:ext cx="1181150" cy="931140"/>
          </a:xfrm>
          <a:prstGeom prst="rect">
            <a:avLst/>
          </a:prstGeom>
        </p:spPr>
      </p:pic>
      <p:sp>
        <p:nvSpPr>
          <p:cNvPr id="38" name="Title 1">
            <a:extLst>
              <a:ext uri="{FF2B5EF4-FFF2-40B4-BE49-F238E27FC236}">
                <a16:creationId xmlns:a16="http://schemas.microsoft.com/office/drawing/2014/main" id="{3BDA3469-3DB3-4473-AD5E-F3E053271427}"/>
              </a:ext>
            </a:extLst>
          </p:cNvPr>
          <p:cNvSpPr txBox="1">
            <a:spLocks/>
          </p:cNvSpPr>
          <p:nvPr/>
        </p:nvSpPr>
        <p:spPr bwMode="auto">
          <a:xfrm>
            <a:off x="1589" y="233885"/>
            <a:ext cx="7283081" cy="657727"/>
          </a:xfrm>
          <a:prstGeom prst="snip2DiagRect">
            <a:avLst/>
          </a:prstGeom>
          <a:solidFill>
            <a:srgbClr val="FFC000"/>
          </a:solidFill>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altLang="en-US" sz="3198"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MULTIDISCIPLINARY STRENGTHS</a:t>
            </a:r>
          </a:p>
        </p:txBody>
      </p:sp>
      <p:sp>
        <p:nvSpPr>
          <p:cNvPr id="36" name="TextBox 35"/>
          <p:cNvSpPr txBox="1"/>
          <p:nvPr/>
        </p:nvSpPr>
        <p:spPr>
          <a:xfrm>
            <a:off x="10733870" y="5787937"/>
            <a:ext cx="1295400" cy="400110"/>
          </a:xfrm>
          <a:prstGeom prst="rect">
            <a:avLst/>
          </a:prstGeom>
          <a:noFill/>
        </p:spPr>
        <p:txBody>
          <a:bodyPr wrap="square" rtlCol="0">
            <a:spAutoFit/>
          </a:bodyPr>
          <a:lstStyle/>
          <a:p>
            <a:pPr algn="ctr"/>
            <a:r>
              <a:rPr lang="en-US" sz="2000" b="1" u="sng" dirty="0">
                <a:solidFill>
                  <a:prstClr val="white">
                    <a:lumMod val="65000"/>
                  </a:prstClr>
                </a:solidFill>
                <a:latin typeface="Arial" panose="020B0604020202020204" pitchFamily="34" charset="0"/>
                <a:hlinkClick r:id="rId11" action="ppaction://hlinksldjump"/>
              </a:rPr>
              <a:t>Back</a:t>
            </a:r>
            <a:endParaRPr lang="en-US" b="1" u="sng" dirty="0">
              <a:solidFill>
                <a:prstClr val="white">
                  <a:lumMod val="65000"/>
                </a:prstClr>
              </a:solidFill>
              <a:latin typeface="Arial" panose="020B0604020202020204" pitchFamily="34" charset="0"/>
            </a:endParaRPr>
          </a:p>
        </p:txBody>
      </p:sp>
    </p:spTree>
    <p:extLst>
      <p:ext uri="{BB962C8B-B14F-4D97-AF65-F5344CB8AC3E}">
        <p14:creationId xmlns:p14="http://schemas.microsoft.com/office/powerpoint/2010/main" val="417899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456654"/>
            <a:ext cx="1181150" cy="931140"/>
          </a:xfrm>
          <a:prstGeom prst="rect">
            <a:avLst/>
          </a:prstGeom>
        </p:spPr>
      </p:pic>
      <p:sp>
        <p:nvSpPr>
          <p:cNvPr id="2" name="TextBox 1"/>
          <p:cNvSpPr txBox="1"/>
          <p:nvPr/>
        </p:nvSpPr>
        <p:spPr>
          <a:xfrm>
            <a:off x="10744199" y="6001236"/>
            <a:ext cx="1295400" cy="400110"/>
          </a:xfrm>
          <a:prstGeom prst="rect">
            <a:avLst/>
          </a:prstGeom>
          <a:noFill/>
        </p:spPr>
        <p:txBody>
          <a:bodyPr wrap="square" rtlCol="0">
            <a:spAutoFit/>
          </a:bodyPr>
          <a:lstStyle/>
          <a:p>
            <a:pPr algn="ctr"/>
            <a:r>
              <a:rPr lang="en-US" sz="2000" b="1" u="sng" dirty="0">
                <a:solidFill>
                  <a:prstClr val="white">
                    <a:lumMod val="65000"/>
                  </a:prstClr>
                </a:solidFill>
                <a:latin typeface="Arial" panose="020B0604020202020204" pitchFamily="34" charset="0"/>
                <a:hlinkClick r:id="rId4" action="ppaction://hlinksldjump"/>
              </a:rPr>
              <a:t>Back</a:t>
            </a:r>
            <a:endParaRPr lang="en-US" b="1" u="sng" dirty="0">
              <a:solidFill>
                <a:prstClr val="white">
                  <a:lumMod val="65000"/>
                </a:prstClr>
              </a:solidFill>
              <a:latin typeface="Arial" panose="020B0604020202020204" pitchFamily="34" charset="0"/>
            </a:endParaRPr>
          </a:p>
        </p:txBody>
      </p:sp>
      <p:sp>
        <p:nvSpPr>
          <p:cNvPr id="19" name="Title 1">
            <a:extLst>
              <a:ext uri="{FF2B5EF4-FFF2-40B4-BE49-F238E27FC236}">
                <a16:creationId xmlns:a16="http://schemas.microsoft.com/office/drawing/2014/main" id="{9D3527CA-D8E9-4CB8-B149-E344FF4D5981}"/>
              </a:ext>
            </a:extLst>
          </p:cNvPr>
          <p:cNvSpPr txBox="1">
            <a:spLocks/>
          </p:cNvSpPr>
          <p:nvPr/>
        </p:nvSpPr>
        <p:spPr bwMode="auto">
          <a:xfrm>
            <a:off x="1588" y="286784"/>
            <a:ext cx="5814302" cy="635441"/>
          </a:xfrm>
          <a:prstGeom prst="snip2DiagRect">
            <a:avLst/>
          </a:prstGeom>
          <a:solidFill>
            <a:srgbClr val="FFC000"/>
          </a:solidFill>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lgn="ctr">
              <a:defRPr/>
            </a:pPr>
            <a:r>
              <a:rPr lang="en-US" altLang="en-US" sz="3198"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ACADEMIC PROGRAMMES</a:t>
            </a:r>
          </a:p>
        </p:txBody>
      </p:sp>
      <p:graphicFrame>
        <p:nvGraphicFramePr>
          <p:cNvPr id="9" name="Table 8"/>
          <p:cNvGraphicFramePr>
            <a:graphicFrameLocks noGrp="1"/>
          </p:cNvGraphicFramePr>
          <p:nvPr/>
        </p:nvGraphicFramePr>
        <p:xfrm>
          <a:off x="871249" y="1904911"/>
          <a:ext cx="9872951" cy="3775333"/>
        </p:xfrm>
        <a:graphic>
          <a:graphicData uri="http://schemas.openxmlformats.org/drawingml/2006/table">
            <a:tbl>
              <a:tblPr firstRow="1" bandRow="1">
                <a:tableStyleId>{7DF18680-E054-41AD-8BC1-D1AEF772440D}</a:tableStyleId>
              </a:tblPr>
              <a:tblGrid>
                <a:gridCol w="2223722">
                  <a:extLst>
                    <a:ext uri="{9D8B030D-6E8A-4147-A177-3AD203B41FA5}">
                      <a16:colId xmlns:a16="http://schemas.microsoft.com/office/drawing/2014/main" val="20000"/>
                    </a:ext>
                  </a:extLst>
                </a:gridCol>
                <a:gridCol w="2192560">
                  <a:extLst>
                    <a:ext uri="{9D8B030D-6E8A-4147-A177-3AD203B41FA5}">
                      <a16:colId xmlns:a16="http://schemas.microsoft.com/office/drawing/2014/main" val="20001"/>
                    </a:ext>
                  </a:extLst>
                </a:gridCol>
                <a:gridCol w="1984245">
                  <a:extLst>
                    <a:ext uri="{9D8B030D-6E8A-4147-A177-3AD203B41FA5}">
                      <a16:colId xmlns:a16="http://schemas.microsoft.com/office/drawing/2014/main" val="20002"/>
                    </a:ext>
                  </a:extLst>
                </a:gridCol>
                <a:gridCol w="1736212">
                  <a:extLst>
                    <a:ext uri="{9D8B030D-6E8A-4147-A177-3AD203B41FA5}">
                      <a16:colId xmlns:a16="http://schemas.microsoft.com/office/drawing/2014/main" val="20004"/>
                    </a:ext>
                  </a:extLst>
                </a:gridCol>
                <a:gridCol w="1736212">
                  <a:extLst>
                    <a:ext uri="{9D8B030D-6E8A-4147-A177-3AD203B41FA5}">
                      <a16:colId xmlns:a16="http://schemas.microsoft.com/office/drawing/2014/main" val="20005"/>
                    </a:ext>
                  </a:extLst>
                </a:gridCol>
              </a:tblGrid>
              <a:tr h="71293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000" dirty="0">
                          <a:solidFill>
                            <a:schemeClr val="bg1"/>
                          </a:solidFill>
                          <a:latin typeface="Arial" panose="020B0604020202020204" pitchFamily="34" charset="0"/>
                          <a:cs typeface="Arial" panose="020B0604020202020204" pitchFamily="34" charset="0"/>
                        </a:rPr>
                        <a:t>Year</a:t>
                      </a:r>
                    </a:p>
                  </a:txBody>
                  <a:tcPr marT="60960" marB="6096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000" dirty="0">
                          <a:solidFill>
                            <a:schemeClr val="bg1"/>
                          </a:solidFill>
                          <a:latin typeface="Arial" panose="020B0604020202020204" pitchFamily="34" charset="0"/>
                          <a:cs typeface="Arial" panose="020B0604020202020204" pitchFamily="34" charset="0"/>
                        </a:rPr>
                        <a:t>Undergrad</a:t>
                      </a:r>
                      <a:endParaRPr lang="en-US" sz="2000" b="1" dirty="0">
                        <a:solidFill>
                          <a:schemeClr val="bg1"/>
                        </a:solidFill>
                        <a:latin typeface="Arial" panose="020B0604020202020204" pitchFamily="34" charset="0"/>
                        <a:cs typeface="Arial" panose="020B0604020202020204" pitchFamily="34" charset="0"/>
                      </a:endParaRPr>
                    </a:p>
                  </a:txBody>
                  <a:tcPr marT="60960" marB="6096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000" dirty="0">
                          <a:solidFill>
                            <a:schemeClr val="bg1"/>
                          </a:solidFill>
                          <a:latin typeface="Arial" panose="020B0604020202020204" pitchFamily="34" charset="0"/>
                          <a:cs typeface="Arial" panose="020B0604020202020204" pitchFamily="34" charset="0"/>
                        </a:rPr>
                        <a:t>MS/MPhil</a:t>
                      </a:r>
                      <a:endParaRPr lang="en-US" sz="2000" b="1" dirty="0">
                        <a:solidFill>
                          <a:schemeClr val="bg1"/>
                        </a:solidFill>
                        <a:latin typeface="Arial" panose="020B0604020202020204" pitchFamily="34" charset="0"/>
                        <a:cs typeface="Arial" panose="020B0604020202020204" pitchFamily="34" charset="0"/>
                      </a:endParaRPr>
                    </a:p>
                  </a:txBody>
                  <a:tcPr marT="60960" marB="60960" anchor="ctr"/>
                </a:tc>
                <a:tc>
                  <a:txBody>
                    <a:bodyPr/>
                    <a:lstStyle/>
                    <a:p>
                      <a:pPr algn="ctr"/>
                      <a:r>
                        <a:rPr lang="en-US" sz="2000" dirty="0">
                          <a:solidFill>
                            <a:schemeClr val="bg1"/>
                          </a:solidFill>
                          <a:latin typeface="Arial" panose="020B0604020202020204" pitchFamily="34" charset="0"/>
                          <a:cs typeface="Arial" panose="020B0604020202020204" pitchFamily="34" charset="0"/>
                        </a:rPr>
                        <a:t>PhD</a:t>
                      </a:r>
                      <a:endParaRPr lang="en-US" sz="2000" b="1" dirty="0">
                        <a:solidFill>
                          <a:schemeClr val="bg1"/>
                        </a:solidFill>
                        <a:latin typeface="Arial" panose="020B0604020202020204" pitchFamily="34" charset="0"/>
                        <a:cs typeface="Arial" panose="020B0604020202020204" pitchFamily="34" charset="0"/>
                      </a:endParaRPr>
                    </a:p>
                  </a:txBody>
                  <a:tcPr marT="60960" marB="60960" anchor="ctr"/>
                </a:tc>
                <a:tc>
                  <a:txBody>
                    <a:bodyPr/>
                    <a:lstStyle/>
                    <a:p>
                      <a:pPr algn="ctr"/>
                      <a:r>
                        <a:rPr lang="en-US" sz="2000" dirty="0">
                          <a:solidFill>
                            <a:schemeClr val="bg1"/>
                          </a:solidFill>
                          <a:latin typeface="Arial" panose="020B0604020202020204" pitchFamily="34" charset="0"/>
                          <a:cs typeface="Arial" panose="020B0604020202020204" pitchFamily="34" charset="0"/>
                        </a:rPr>
                        <a:t>Total</a:t>
                      </a:r>
                      <a:endParaRPr lang="en-US" sz="2000" b="1" dirty="0">
                        <a:solidFill>
                          <a:schemeClr val="bg1"/>
                        </a:solidFill>
                        <a:latin typeface="Arial" panose="020B0604020202020204" pitchFamily="34" charset="0"/>
                        <a:cs typeface="Arial" panose="020B0604020202020204" pitchFamily="34" charset="0"/>
                      </a:endParaRPr>
                    </a:p>
                  </a:txBody>
                  <a:tcPr marT="60960" marB="60960" anchor="ctr"/>
                </a:tc>
                <a:extLst>
                  <a:ext uri="{0D108BD9-81ED-4DB2-BD59-A6C34878D82A}">
                    <a16:rowId xmlns:a16="http://schemas.microsoft.com/office/drawing/2014/main" val="10001"/>
                  </a:ext>
                </a:extLst>
              </a:tr>
              <a:tr h="102212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buFont typeface="Arial" pitchFamily="34" charset="0"/>
                        <a:buNone/>
                      </a:pPr>
                      <a:r>
                        <a:rPr lang="en-US" sz="2000" b="1" u="none" dirty="0">
                          <a:solidFill>
                            <a:schemeClr val="tx1"/>
                          </a:solidFill>
                          <a:effectLst/>
                          <a:latin typeface="Arial" panose="020B0604020202020204" pitchFamily="34" charset="0"/>
                          <a:cs typeface="Arial" panose="020B0604020202020204" pitchFamily="34" charset="0"/>
                        </a:rPr>
                        <a:t>2002</a:t>
                      </a:r>
                    </a:p>
                  </a:txBody>
                  <a:tcPr marT="60960" marB="6096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000" b="1" dirty="0">
                          <a:solidFill>
                            <a:schemeClr val="tx1"/>
                          </a:solidFill>
                          <a:latin typeface="Arial" panose="020B0604020202020204" pitchFamily="34" charset="0"/>
                          <a:cs typeface="Arial" panose="020B0604020202020204" pitchFamily="34" charset="0"/>
                        </a:rPr>
                        <a:t>12</a:t>
                      </a:r>
                    </a:p>
                  </a:txBody>
                  <a:tcPr marT="60960" marB="6096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000" b="1" dirty="0">
                          <a:solidFill>
                            <a:schemeClr val="tx1"/>
                          </a:solidFill>
                          <a:latin typeface="Arial" panose="020B0604020202020204" pitchFamily="34" charset="0"/>
                          <a:cs typeface="Arial" panose="020B0604020202020204" pitchFamily="34" charset="0"/>
                        </a:rPr>
                        <a:t>10</a:t>
                      </a:r>
                    </a:p>
                  </a:txBody>
                  <a:tcPr marT="60960" marB="60960"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10</a:t>
                      </a:r>
                    </a:p>
                  </a:txBody>
                  <a:tcPr marT="60960" marB="60960"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32</a:t>
                      </a:r>
                    </a:p>
                  </a:txBody>
                  <a:tcPr marT="60960" marB="60960" anchor="ctr"/>
                </a:tc>
                <a:extLst>
                  <a:ext uri="{0D108BD9-81ED-4DB2-BD59-A6C34878D82A}">
                    <a16:rowId xmlns:a16="http://schemas.microsoft.com/office/drawing/2014/main" val="10002"/>
                  </a:ext>
                </a:extLst>
              </a:tr>
              <a:tr h="9966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buFont typeface="Arial" pitchFamily="34" charset="0"/>
                        <a:buNone/>
                      </a:pPr>
                      <a:r>
                        <a:rPr lang="en-US" sz="2000" b="1" u="none" dirty="0">
                          <a:solidFill>
                            <a:schemeClr val="tx1"/>
                          </a:solidFill>
                          <a:effectLst/>
                          <a:latin typeface="Arial" panose="020B0604020202020204" pitchFamily="34" charset="0"/>
                          <a:cs typeface="Arial" panose="020B0604020202020204" pitchFamily="34" charset="0"/>
                        </a:rPr>
                        <a:t>2008</a:t>
                      </a:r>
                    </a:p>
                  </a:txBody>
                  <a:tcPr marT="60960" marB="6096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000" b="1" dirty="0">
                          <a:solidFill>
                            <a:schemeClr val="tx1"/>
                          </a:solidFill>
                          <a:latin typeface="Arial" panose="020B0604020202020204" pitchFamily="34" charset="0"/>
                          <a:cs typeface="Arial" panose="020B0604020202020204" pitchFamily="34" charset="0"/>
                        </a:rPr>
                        <a:t>13</a:t>
                      </a:r>
                    </a:p>
                  </a:txBody>
                  <a:tcPr marT="60960" marB="6096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000" b="1" dirty="0">
                          <a:solidFill>
                            <a:schemeClr val="tx1"/>
                          </a:solidFill>
                          <a:latin typeface="Arial" panose="020B0604020202020204" pitchFamily="34" charset="0"/>
                          <a:cs typeface="Arial" panose="020B0604020202020204" pitchFamily="34" charset="0"/>
                        </a:rPr>
                        <a:t>21</a:t>
                      </a:r>
                    </a:p>
                  </a:txBody>
                  <a:tcPr marT="60960" marB="60960"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19</a:t>
                      </a:r>
                    </a:p>
                  </a:txBody>
                  <a:tcPr marT="60960" marB="60960"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53</a:t>
                      </a:r>
                    </a:p>
                  </a:txBody>
                  <a:tcPr marT="60960" marB="60960" anchor="ctr"/>
                </a:tc>
                <a:extLst>
                  <a:ext uri="{0D108BD9-81ED-4DB2-BD59-A6C34878D82A}">
                    <a16:rowId xmlns:a16="http://schemas.microsoft.com/office/drawing/2014/main" val="10003"/>
                  </a:ext>
                </a:extLst>
              </a:tr>
              <a:tr h="104365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buFont typeface="Arial" pitchFamily="34" charset="0"/>
                        <a:buNone/>
                      </a:pPr>
                      <a:r>
                        <a:rPr lang="en-US" sz="2000" b="1" u="none" dirty="0">
                          <a:solidFill>
                            <a:schemeClr val="tx1"/>
                          </a:solidFill>
                          <a:effectLst/>
                          <a:latin typeface="Arial" panose="020B0604020202020204" pitchFamily="34" charset="0"/>
                          <a:cs typeface="Arial" panose="020B0604020202020204" pitchFamily="34" charset="0"/>
                        </a:rPr>
                        <a:t>2021</a:t>
                      </a:r>
                    </a:p>
                  </a:txBody>
                  <a:tcPr marT="60960" marB="60960"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31</a:t>
                      </a:r>
                    </a:p>
                  </a:txBody>
                  <a:tcPr marT="60960" marB="60960"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67</a:t>
                      </a:r>
                    </a:p>
                  </a:txBody>
                  <a:tcPr marT="60960" marB="60960"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43</a:t>
                      </a:r>
                    </a:p>
                  </a:txBody>
                  <a:tcPr marT="60960" marB="60960"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141</a:t>
                      </a:r>
                    </a:p>
                  </a:txBody>
                  <a:tcPr marT="60960" marB="60960" anchor="ctr"/>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19AE9A65-3113-4847-8B94-F8A761696011}"/>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8</a:t>
            </a:fld>
            <a:endParaRPr lang="en-US">
              <a:solidFill>
                <a:srgbClr val="000000">
                  <a:tint val="75000"/>
                </a:srgbClr>
              </a:solidFill>
            </a:endParaRPr>
          </a:p>
        </p:txBody>
      </p:sp>
    </p:spTree>
    <p:extLst>
      <p:ext uri="{BB962C8B-B14F-4D97-AF65-F5344CB8AC3E}">
        <p14:creationId xmlns:p14="http://schemas.microsoft.com/office/powerpoint/2010/main" val="260711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1277601" y="6264805"/>
            <a:ext cx="928459" cy="400110"/>
          </a:xfrm>
          <a:prstGeom prst="rect">
            <a:avLst/>
          </a:prstGeom>
          <a:noFill/>
          <a:ln>
            <a:noFill/>
          </a:ln>
        </p:spPr>
        <p:txBody>
          <a:bodyPr wrap="none" rtlCol="0">
            <a:spAutoFit/>
          </a:bodyPr>
          <a:lstStyle/>
          <a:p>
            <a:pPr>
              <a:defRPr/>
            </a:pPr>
            <a:r>
              <a:rPr lang="en-US" sz="2000" b="1" dirty="0">
                <a:solidFill>
                  <a:srgbClr val="002060"/>
                </a:solidFill>
                <a:latin typeface="Arial" panose="020B0604020202020204" pitchFamily="34" charset="0"/>
                <a:hlinkClick r:id="rId3" action="ppaction://hlinksldjump"/>
              </a:rPr>
              <a:t>BACK</a:t>
            </a:r>
            <a:endParaRPr lang="en-US" sz="2000" b="1" dirty="0">
              <a:solidFill>
                <a:srgbClr val="002060"/>
              </a:solidFill>
              <a:latin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28575"/>
            <a:ext cx="1181150" cy="93114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160663"/>
            <a:ext cx="2781240" cy="2781240"/>
          </a:xfrm>
          <a:prstGeom prst="rect">
            <a:avLst/>
          </a:prstGeom>
        </p:spPr>
      </p:pic>
      <p:sp>
        <p:nvSpPr>
          <p:cNvPr id="9" name="TextBox 8"/>
          <p:cNvSpPr txBox="1"/>
          <p:nvPr/>
        </p:nvSpPr>
        <p:spPr>
          <a:xfrm>
            <a:off x="477521" y="1730965"/>
            <a:ext cx="10077920" cy="3785652"/>
          </a:xfrm>
          <a:prstGeom prst="rect">
            <a:avLst/>
          </a:prstGeom>
          <a:noFill/>
        </p:spPr>
        <p:txBody>
          <a:bodyPr wrap="square" rtlCol="0">
            <a:spAutoFit/>
          </a:bodyPr>
          <a:lstStyle/>
          <a:p>
            <a:pPr marL="457063" indent="-457063">
              <a:buFont typeface="Arial" panose="020B0604020202020204" pitchFamily="34" charset="0"/>
              <a:buChar char="•"/>
              <a:defRPr/>
            </a:pPr>
            <a:r>
              <a:rPr lang="en-US" sz="2400" dirty="0">
                <a:solidFill>
                  <a:srgbClr val="000000"/>
                </a:solidFill>
                <a:latin typeface="Arial" panose="020B0604020202020204" pitchFamily="34" charset="0"/>
              </a:rPr>
              <a:t>Full signatory - Pakistan Engineering Council</a:t>
            </a:r>
          </a:p>
          <a:p>
            <a:pPr marL="457063" indent="-457063">
              <a:buFont typeface="Arial" panose="020B0604020202020204" pitchFamily="34" charset="0"/>
              <a:buChar char="•"/>
              <a:defRPr/>
            </a:pPr>
            <a:r>
              <a:rPr lang="en-US" sz="2400" dirty="0">
                <a:solidFill>
                  <a:srgbClr val="000000"/>
                </a:solidFill>
                <a:latin typeface="Arial" panose="020B0604020202020204" pitchFamily="34" charset="0"/>
              </a:rPr>
              <a:t>All NUST’s Engineering </a:t>
            </a:r>
            <a:r>
              <a:rPr lang="en-US" sz="2400" dirty="0" err="1">
                <a:solidFill>
                  <a:srgbClr val="000000"/>
                </a:solidFill>
                <a:latin typeface="Arial" panose="020B0604020202020204" pitchFamily="34" charset="0"/>
              </a:rPr>
              <a:t>programmes</a:t>
            </a:r>
            <a:r>
              <a:rPr lang="en-US" sz="2400" dirty="0">
                <a:solidFill>
                  <a:srgbClr val="000000"/>
                </a:solidFill>
                <a:latin typeface="Arial" panose="020B0604020202020204" pitchFamily="34" charset="0"/>
              </a:rPr>
              <a:t> ratified </a:t>
            </a:r>
          </a:p>
          <a:p>
            <a:pPr marL="457063" indent="-457063">
              <a:buFont typeface="Arial" panose="020B0604020202020204" pitchFamily="34" charset="0"/>
              <a:buChar char="•"/>
              <a:defRPr/>
            </a:pPr>
            <a:r>
              <a:rPr lang="en-US" sz="2400" dirty="0">
                <a:solidFill>
                  <a:srgbClr val="000000"/>
                </a:solidFill>
                <a:latin typeface="Arial" panose="020B0604020202020204" pitchFamily="34" charset="0"/>
              </a:rPr>
              <a:t>Benefits for NUST Engineering students / graduates</a:t>
            </a:r>
          </a:p>
          <a:p>
            <a:pPr marL="914263" lvl="1" indent="-457200">
              <a:buFont typeface="Wingdings" pitchFamily="2" charset="2"/>
              <a:buChar char="v"/>
              <a:defRPr/>
            </a:pPr>
            <a:r>
              <a:rPr lang="en-US" sz="2400" dirty="0">
                <a:solidFill>
                  <a:srgbClr val="000000"/>
                </a:solidFill>
                <a:latin typeface="Arial" panose="020B0604020202020204" pitchFamily="34" charset="0"/>
              </a:rPr>
              <a:t>Transfer of credits  &amp; admission for higher studies into the accredited </a:t>
            </a:r>
            <a:r>
              <a:rPr lang="en-US" sz="2400" dirty="0" err="1">
                <a:solidFill>
                  <a:srgbClr val="000000"/>
                </a:solidFill>
                <a:latin typeface="Arial" panose="020B0604020202020204" pitchFamily="34" charset="0"/>
              </a:rPr>
              <a:t>programmes</a:t>
            </a:r>
            <a:r>
              <a:rPr lang="en-US" sz="2400" dirty="0">
                <a:solidFill>
                  <a:srgbClr val="000000"/>
                </a:solidFill>
                <a:latin typeface="Arial" panose="020B0604020202020204" pitchFamily="34" charset="0"/>
              </a:rPr>
              <a:t> of member countries (22)</a:t>
            </a:r>
          </a:p>
          <a:p>
            <a:pPr marL="1257026" lvl="2" indent="-342900">
              <a:buFont typeface="Wingdings" pitchFamily="2" charset="2"/>
              <a:buChar char="§"/>
              <a:defRPr/>
            </a:pPr>
            <a:r>
              <a:rPr lang="en-US" sz="2400" dirty="0">
                <a:solidFill>
                  <a:srgbClr val="000000"/>
                </a:solidFill>
                <a:latin typeface="Arial" panose="020B0604020202020204" pitchFamily="34" charset="0"/>
              </a:rPr>
              <a:t>Australia, Canada, China, Costa Rica, Hong Kong, India, Ireland, Japan, Korea, Malaysia, New Zealand, Pakistan, Peru, Philippines, Russia, Singapore, South Africa, Sri Lanka, Taiwan, Turkey, United Kingdom, United States</a:t>
            </a:r>
          </a:p>
          <a:p>
            <a:pPr marL="914263" lvl="1" indent="-457200">
              <a:buFont typeface="Wingdings" pitchFamily="2" charset="2"/>
              <a:buChar char="v"/>
              <a:defRPr/>
            </a:pPr>
            <a:r>
              <a:rPr lang="en-US" sz="2400" dirty="0">
                <a:solidFill>
                  <a:srgbClr val="000000"/>
                </a:solidFill>
                <a:latin typeface="Arial" panose="020B0604020202020204" pitchFamily="34" charset="0"/>
              </a:rPr>
              <a:t>Improved employability </a:t>
            </a:r>
          </a:p>
        </p:txBody>
      </p:sp>
      <p:sp>
        <p:nvSpPr>
          <p:cNvPr id="12" name="Title 1">
            <a:extLst>
              <a:ext uri="{FF2B5EF4-FFF2-40B4-BE49-F238E27FC236}">
                <a16:creationId xmlns:a16="http://schemas.microsoft.com/office/drawing/2014/main" id="{6888D1AA-276F-4F0E-8BD2-995C2E0FE738}"/>
              </a:ext>
            </a:extLst>
          </p:cNvPr>
          <p:cNvSpPr txBox="1">
            <a:spLocks/>
          </p:cNvSpPr>
          <p:nvPr/>
        </p:nvSpPr>
        <p:spPr bwMode="auto">
          <a:xfrm>
            <a:off x="1589" y="233505"/>
            <a:ext cx="4724313" cy="657727"/>
          </a:xfrm>
          <a:prstGeom prst="snip2DiagRect">
            <a:avLst/>
          </a:prstGeom>
          <a:solidFill>
            <a:srgbClr val="FFC000"/>
          </a:solidFill>
          <a:ln>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defRPr/>
            </a:pPr>
            <a:r>
              <a:rPr lang="en-US" altLang="en-US" sz="3198" dirty="0">
                <a:ln>
                  <a:noFill/>
                </a:ln>
                <a:solidFill>
                  <a:prstClr val="black"/>
                </a:solidFill>
                <a:latin typeface="Calibri"/>
                <a:ea typeface="Segoe UI Black" panose="020B0A02040204020203" pitchFamily="34" charset="0"/>
                <a:cs typeface="Segoe UI" panose="020B0502040204020203" pitchFamily="34" charset="0"/>
              </a:rPr>
              <a:t>WAS</a:t>
            </a:r>
            <a:r>
              <a:rPr lang="en-US" altLang="en-US" sz="3198" dirty="0">
                <a:ln>
                  <a:noFill/>
                </a:ln>
                <a:solidFill>
                  <a:prstClr val="black"/>
                </a:solidFill>
                <a:latin typeface="Arial" panose="020B0604020202020204" pitchFamily="34" charset="0"/>
                <a:ea typeface="Segoe UI Black" panose="020B0A02040204020203" pitchFamily="34" charset="0"/>
                <a:cs typeface="Arial" panose="020B0604020202020204" pitchFamily="34" charset="0"/>
              </a:rPr>
              <a:t>HINGTON ACORD</a:t>
            </a:r>
          </a:p>
        </p:txBody>
      </p:sp>
      <p:sp>
        <p:nvSpPr>
          <p:cNvPr id="13" name="Rectangle 12">
            <a:extLst>
              <a:ext uri="{FF2B5EF4-FFF2-40B4-BE49-F238E27FC236}">
                <a16:creationId xmlns:a16="http://schemas.microsoft.com/office/drawing/2014/main" id="{D32A588F-EC4A-44A6-8781-5AB52DE23AE2}"/>
              </a:ext>
            </a:extLst>
          </p:cNvPr>
          <p:cNvSpPr/>
          <p:nvPr/>
        </p:nvSpPr>
        <p:spPr bwMode="auto">
          <a:xfrm>
            <a:off x="1588" y="983515"/>
            <a:ext cx="6914964" cy="451772"/>
          </a:xfrm>
          <a:prstGeom prst="rect">
            <a:avLst/>
          </a:prstGeom>
          <a:solidFill>
            <a:schemeClr val="accent5">
              <a:lumMod val="75000"/>
              <a:alpha val="80000"/>
            </a:schemeClr>
          </a:solidFill>
          <a:ln w="57150" cap="flat" cmpd="sng" algn="ctr">
            <a:noFill/>
            <a:prstDash val="solid"/>
            <a:round/>
            <a:headEnd type="none" w="med" len="med"/>
            <a:tailEnd type="none" w="med" len="med"/>
          </a:ln>
          <a:effectLst/>
        </p:spPr>
        <p:txBody>
          <a:bodyPr vert="horz" wrap="square" lIns="91388" tIns="45695" rIns="91388" bIns="45695" numCol="1" rtlCol="0" anchor="ctr" anchorCtr="0" compatLnSpc="1">
            <a:prstTxWarp prst="textNoShape">
              <a:avLst/>
            </a:prstTxWarp>
          </a:bodyPr>
          <a:lstStyle/>
          <a:p>
            <a:pPr defTabSz="913852">
              <a:spcAft>
                <a:spcPts val="600"/>
              </a:spcAft>
              <a:buClr>
                <a:srgbClr val="FFC000"/>
              </a:buClr>
              <a:buSzPct val="80000"/>
              <a:defRPr/>
            </a:pPr>
            <a:r>
              <a:rPr lang="en-US" sz="2198" dirty="0">
                <a:solidFill>
                  <a:prstClr val="white"/>
                </a:solidFill>
                <a:latin typeface="Arial" panose="020B0604020202020204" pitchFamily="34" charset="0"/>
              </a:rPr>
              <a:t>INTERNATIONAL ENGINEERING ACCREDIATATION</a:t>
            </a:r>
            <a:endParaRPr lang="en-US" sz="2198" spc="-120" dirty="0">
              <a:ln>
                <a:solidFill>
                  <a:prstClr val="black"/>
                </a:solidFill>
              </a:ln>
              <a:solidFill>
                <a:prstClr val="white"/>
              </a:solidFill>
              <a:latin typeface="Arial" panose="020B0604020202020204" pitchFamily="34" charset="0"/>
            </a:endParaRPr>
          </a:p>
        </p:txBody>
      </p:sp>
      <p:sp>
        <p:nvSpPr>
          <p:cNvPr id="5" name="Slide Number Placeholder 4">
            <a:extLst>
              <a:ext uri="{FF2B5EF4-FFF2-40B4-BE49-F238E27FC236}">
                <a16:creationId xmlns:a16="http://schemas.microsoft.com/office/drawing/2014/main" id="{C578240E-41FC-B14E-9EC6-5DC79E9AFCF3}"/>
              </a:ext>
            </a:extLst>
          </p:cNvPr>
          <p:cNvSpPr>
            <a:spLocks noGrp="1"/>
          </p:cNvSpPr>
          <p:nvPr>
            <p:ph type="sldNum" sz="quarter" idx="12"/>
          </p:nvPr>
        </p:nvSpPr>
        <p:spPr/>
        <p:txBody>
          <a:bodyPr/>
          <a:lstStyle/>
          <a:p>
            <a:fld id="{96E69268-9C8B-4EBF-A9EE-DC5DC2D48DC3}" type="slidenum">
              <a:rPr lang="en-US" smtClean="0">
                <a:solidFill>
                  <a:srgbClr val="000000">
                    <a:tint val="75000"/>
                  </a:srgbClr>
                </a:solidFill>
              </a:rPr>
              <a:pPr/>
              <a:t>9</a:t>
            </a:fld>
            <a:endParaRPr lang="en-US">
              <a:solidFill>
                <a:srgbClr val="000000">
                  <a:tint val="75000"/>
                </a:srgbClr>
              </a:solidFill>
            </a:endParaRPr>
          </a:p>
        </p:txBody>
      </p:sp>
    </p:spTree>
    <p:extLst>
      <p:ext uri="{BB962C8B-B14F-4D97-AF65-F5344CB8AC3E}">
        <p14:creationId xmlns:p14="http://schemas.microsoft.com/office/powerpoint/2010/main" val="400576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ondarland">
    <a:dk1>
      <a:sysClr val="windowText" lastClr="000000"/>
    </a:dk1>
    <a:lt1>
      <a:sysClr val="window" lastClr="FFFFFF"/>
    </a:lt1>
    <a:dk2>
      <a:srgbClr val="44546A"/>
    </a:dk2>
    <a:lt2>
      <a:srgbClr val="E7E6E6"/>
    </a:lt2>
    <a:accent1>
      <a:srgbClr val="EA3D15"/>
    </a:accent1>
    <a:accent2>
      <a:srgbClr val="F99325"/>
    </a:accent2>
    <a:accent3>
      <a:srgbClr val="6DAF27"/>
    </a:accent3>
    <a:accent4>
      <a:srgbClr val="188ED6"/>
    </a:accent4>
    <a:accent5>
      <a:srgbClr val="4EB9C1"/>
    </a:accent5>
    <a:accent6>
      <a:srgbClr val="73166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210</TotalTime>
  <Words>3273</Words>
  <Application>Microsoft Macintosh PowerPoint</Application>
  <PresentationFormat>Widescreen</PresentationFormat>
  <Paragraphs>468</Paragraphs>
  <Slides>26</Slides>
  <Notes>19</Notes>
  <HiddenSlides>5</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43" baseType="lpstr">
      <vt:lpstr>Arial</vt:lpstr>
      <vt:lpstr>Arial</vt:lpstr>
      <vt:lpstr>Book Antiqua</vt:lpstr>
      <vt:lpstr>Calibri</vt:lpstr>
      <vt:lpstr>Calibri Light</vt:lpstr>
      <vt:lpstr>Georgia</vt:lpstr>
      <vt:lpstr>Gill Sans MT</vt:lpstr>
      <vt:lpstr>Lucida Handwriting</vt:lpstr>
      <vt:lpstr>Roboto</vt:lpstr>
      <vt:lpstr>Segoe UI</vt:lpstr>
      <vt:lpstr>Segoe UI Black</vt:lpstr>
      <vt:lpstr>Segoe UI Semibold</vt:lpstr>
      <vt:lpstr>Wingdings</vt:lpstr>
      <vt:lpstr>Office Theme</vt:lpstr>
      <vt:lpstr>1_Office Theme</vt:lpstr>
      <vt:lpstr>53_office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Rabia Abbas  Malik</dc:creator>
  <cp:lastModifiedBy>Microsoft Office User</cp:lastModifiedBy>
  <cp:revision>14</cp:revision>
  <dcterms:created xsi:type="dcterms:W3CDTF">2022-06-09T10:33:23Z</dcterms:created>
  <dcterms:modified xsi:type="dcterms:W3CDTF">2022-07-13T07:25:06Z</dcterms:modified>
</cp:coreProperties>
</file>